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79" r:id="rId4"/>
    <p:sldId id="268" r:id="rId5"/>
    <p:sldId id="261" r:id="rId6"/>
    <p:sldId id="262" r:id="rId7"/>
    <p:sldId id="301" r:id="rId8"/>
    <p:sldId id="302" r:id="rId9"/>
    <p:sldId id="303" r:id="rId10"/>
    <p:sldId id="304" r:id="rId11"/>
    <p:sldId id="292" r:id="rId12"/>
    <p:sldId id="285" r:id="rId13"/>
    <p:sldId id="289" r:id="rId14"/>
    <p:sldId id="259" r:id="rId15"/>
    <p:sldId id="306" r:id="rId16"/>
    <p:sldId id="308" r:id="rId17"/>
    <p:sldId id="307" r:id="rId18"/>
    <p:sldId id="313" r:id="rId19"/>
    <p:sldId id="315" r:id="rId20"/>
    <p:sldId id="314" r:id="rId21"/>
    <p:sldId id="309" r:id="rId22"/>
    <p:sldId id="311" r:id="rId23"/>
    <p:sldId id="312" r:id="rId24"/>
    <p:sldId id="310" r:id="rId25"/>
    <p:sldId id="316" r:id="rId26"/>
    <p:sldId id="296" r:id="rId27"/>
    <p:sldId id="299" r:id="rId28"/>
    <p:sldId id="297" r:id="rId29"/>
    <p:sldId id="317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/>
    <p:restoredTop sz="95833"/>
  </p:normalViewPr>
  <p:slideViewPr>
    <p:cSldViewPr snapToGrid="0" snapToObjects="1">
      <p:cViewPr varScale="1">
        <p:scale>
          <a:sx n="131" d="100"/>
          <a:sy n="131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49191-66B8-1641-B713-F4D2EC5149C7}" type="datetimeFigureOut">
              <a:t>07/07/22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40105-27E6-0744-A6D2-9A1B7E95E6E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1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29EB-F669-C742-974D-34FA08547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80C7E-7BAC-9548-8BA6-B9A782B68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4D8C0-D20B-684F-BA47-24D5CB0B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88F9-9DCE-134E-9541-AD28D1D5C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3E1A7-2A50-8249-AD7D-AF383CBE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97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A9283-2518-2848-80D9-9775CD26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9" y="173536"/>
            <a:ext cx="10515600" cy="340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FAF363-CA5B-C948-92BE-B0566D8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DB87D-95EE-E441-B1C9-B71D531C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D04E1-73FD-C74C-9B43-EFEF24FE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52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07814-A1B5-E34F-9CEF-F53CBE3C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F2F71-4106-3A4A-98D2-43AEA512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6FD46-7085-F84C-BA26-778B37F4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24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F15B6-D481-1048-99C4-A7451A47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174"/>
            <a:ext cx="10515600" cy="505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EB0FD-7763-E748-8393-C2466D9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57A2A-BB39-3541-B1CE-12251621E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745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19/07/2022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5DEC6-6FAE-B041-A74F-3619FA4BD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Meeting con collegio referale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CEADB-468B-8A49-90B3-2563037AF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8749" y="6492875"/>
            <a:ext cx="433251" cy="365125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4F272D-26F0-AF49-A866-5A527FD1C33A}" type="slidenum">
              <a:rPr lang="en-GB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D0BF7C-5BBB-E642-9779-C765BC170DC0}"/>
              </a:ext>
            </a:extLst>
          </p:cNvPr>
          <p:cNvCxnSpPr/>
          <p:nvPr userDrawn="1"/>
        </p:nvCxnSpPr>
        <p:spPr>
          <a:xfrm>
            <a:off x="0" y="687977"/>
            <a:ext cx="12192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56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094055/" TargetMode="External"/><Relationship Id="rId3" Type="http://schemas.openxmlformats.org/officeDocument/2006/relationships/hyperlink" Target="https://indico.bnl.gov/event/15003/" TargetMode="External"/><Relationship Id="rId7" Type="http://schemas.openxmlformats.org/officeDocument/2006/relationships/hyperlink" Target="https://www.ndip.fr/" TargetMode="External"/><Relationship Id="rId2" Type="http://schemas.openxmlformats.org/officeDocument/2006/relationships/hyperlink" Target="https://agenda.infn.it/event/2208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883427/" TargetMode="External"/><Relationship Id="rId5" Type="http://schemas.openxmlformats.org/officeDocument/2006/relationships/hyperlink" Target="https://agenda.infn.it/event/20170/" TargetMode="External"/><Relationship Id="rId4" Type="http://schemas.openxmlformats.org/officeDocument/2006/relationships/hyperlink" Target="https://agenda.infn.it/event/30254/" TargetMode="Externa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agenda.infn.it/event/3093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arxiv.org/abs/2103.05419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s://doi.org/10.2172/176566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bnl.gov/event/10974/contributions/53172/attachments/36485/59965/Detector_RD_Plan_Aug10.2021.pdf" TargetMode="External"/><Relationship Id="rId5" Type="http://schemas.openxmlformats.org/officeDocument/2006/relationships/hyperlink" Target="https://indico.bnl.gov/event/11463/" TargetMode="External"/><Relationship Id="rId10" Type="http://schemas.openxmlformats.org/officeDocument/2006/relationships/image" Target="../media/image47.jpeg"/><Relationship Id="rId4" Type="http://schemas.openxmlformats.org/officeDocument/2006/relationships/hyperlink" Target="https://www.bnl.gov/eic/CFC.php" TargetMode="External"/><Relationship Id="rId9" Type="http://schemas.openxmlformats.org/officeDocument/2006/relationships/hyperlink" Target="https://indico.bnl.gov/event/13614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D0FE18-F7DF-714A-AC74-6165B9BC3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5623" y="5082495"/>
            <a:ext cx="9144000" cy="1655762"/>
          </a:xfrm>
        </p:spPr>
        <p:txBody>
          <a:bodyPr/>
          <a:lstStyle/>
          <a:p>
            <a:r>
              <a:rPr lang="en-GB"/>
              <a:t>P. Antonioli</a:t>
            </a:r>
          </a:p>
          <a:p>
            <a:r>
              <a:rPr lang="en-GB"/>
              <a:t>INFN-Bologna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82AD14-9AE9-904A-BDCB-38F6DA14E2C6}"/>
              </a:ext>
            </a:extLst>
          </p:cNvPr>
          <p:cNvSpPr/>
          <p:nvPr/>
        </p:nvSpPr>
        <p:spPr>
          <a:xfrm>
            <a:off x="533611" y="170208"/>
            <a:ext cx="7391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0" u="none" strike="noStrike">
                <a:solidFill>
                  <a:schemeClr val="bg1"/>
                </a:solidFill>
                <a:effectLst/>
                <a:latin typeface="Liberation Sans"/>
              </a:rPr>
              <a:t>Status EIC_NET initiative and EIC project  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3D23A7-7E48-4C42-8219-7BD4E762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5A5A04-467A-BD4A-9752-EA31C7EB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124938-EDC1-3047-B675-D28C6918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2755AB-0494-F740-BF63-93A89F0EEC13}"/>
              </a:ext>
            </a:extLst>
          </p:cNvPr>
          <p:cNvSpPr txBox="1"/>
          <p:nvPr/>
        </p:nvSpPr>
        <p:spPr>
          <a:xfrm>
            <a:off x="2810312" y="3792530"/>
            <a:ext cx="701999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Status of EIC project e preview preventivi</a:t>
            </a:r>
          </a:p>
        </p:txBody>
      </p:sp>
    </p:spTree>
    <p:extLst>
      <p:ext uri="{BB962C8B-B14F-4D97-AF65-F5344CB8AC3E}">
        <p14:creationId xmlns:p14="http://schemas.microsoft.com/office/powerpoint/2010/main" val="290265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E67D-999F-1640-A7CE-671FCBCC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Towards Detector 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56802-0DE8-1940-B064-600D1C5D4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73585-936D-1F43-A1D9-7FC69AB3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7A9BD-190F-9C4C-B12E-DD4054A0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10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F6907-CA27-0943-8B34-110A2F3C6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271"/>
            <a:ext cx="12192000" cy="531345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FB21BCC-2D6B-2E4B-9E14-8834D93FCB7D}"/>
              </a:ext>
            </a:extLst>
          </p:cNvPr>
          <p:cNvSpPr/>
          <p:nvPr/>
        </p:nvSpPr>
        <p:spPr>
          <a:xfrm>
            <a:off x="5811715" y="4580792"/>
            <a:ext cx="2945423" cy="2549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EDC47D-F083-674C-B1CD-934C044CF6B1}"/>
              </a:ext>
            </a:extLst>
          </p:cNvPr>
          <p:cNvSpPr/>
          <p:nvPr/>
        </p:nvSpPr>
        <p:spPr>
          <a:xfrm>
            <a:off x="5811716" y="5445368"/>
            <a:ext cx="2945422" cy="2549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783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645F0-A706-D760-351F-20BC6028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6FE9A-176C-E3DA-E6F2-AE977CF4C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D0C7F-CAC5-6C07-ACE4-6AD44C49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11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907CC-ABA6-418F-DDE6-FCDC83911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113397"/>
            <a:ext cx="5531556" cy="2779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4963A7-2F1D-AF3A-D928-72C6EC049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685" y="2910991"/>
            <a:ext cx="7021689" cy="3563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40D0D2-0F48-40EA-7D58-115C8E379164}"/>
              </a:ext>
            </a:extLst>
          </p:cNvPr>
          <p:cNvSpPr txBox="1"/>
          <p:nvPr/>
        </p:nvSpPr>
        <p:spPr>
          <a:xfrm>
            <a:off x="124178" y="2870453"/>
            <a:ext cx="48295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/>
              <a:t>First face-to-face meeting of the community since 3 years and fisrt meeting of the new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/>
              <a:t>The Collaboration will get a name!</a:t>
            </a:r>
            <a:br>
              <a:rPr lang="en-US"/>
            </a:br>
            <a:r>
              <a:rPr lang="en-US"/>
              <a:t>D1, EPIC or </a:t>
            </a:r>
            <a:endParaRPr lang="en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/>
              <a:t>We need to "convene" on dRICH and set our role in tracker, computing and DAQ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/>
              <a:t>Key role of Silvia, Roberto, Andrea and Marco in SC or conveners (PID, computing, SIDIS) + S</a:t>
            </a:r>
            <a:r>
              <a:rPr lang="en-GB"/>
              <a:t>i</a:t>
            </a:r>
            <a:r>
              <a:rPr lang="en-IT"/>
              <a:t>lvia/Marco</a:t>
            </a:r>
            <a:r>
              <a:rPr lang="en-US"/>
              <a:t>R</a:t>
            </a:r>
            <a:r>
              <a:rPr lang="en-IT"/>
              <a:t> in EICUG 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/>
              <a:t>13</a:t>
            </a:r>
            <a:r>
              <a:rPr lang="en-IT" u="sng"/>
              <a:t> from INFN attending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AD8FF-19FA-43D4-6F76-4C40B0005C42}"/>
              </a:ext>
            </a:extLst>
          </p:cNvPr>
          <p:cNvSpPr txBox="1"/>
          <p:nvPr/>
        </p:nvSpPr>
        <p:spPr>
          <a:xfrm>
            <a:off x="5633157" y="-20854"/>
            <a:ext cx="6595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/>
              <a:t>The next big step</a:t>
            </a:r>
            <a:r>
              <a:rPr lang="en-US" sz="4000"/>
              <a:t> </a:t>
            </a:r>
            <a:r>
              <a:rPr lang="en-US" sz="4000">
                <a:sym typeface="Wingdings" pitchFamily="2" charset="2"/>
              </a:rPr>
              <a:t> next week</a:t>
            </a:r>
            <a:endParaRPr lang="en-IT" sz="4000"/>
          </a:p>
        </p:txBody>
      </p:sp>
      <p:pic>
        <p:nvPicPr>
          <p:cNvPr id="3074" name="Picture 2" descr="Moving from My Story to Our Story…. A BIG Step | The CAN DO Blog">
            <a:extLst>
              <a:ext uri="{FF2B5EF4-FFF2-40B4-BE49-F238E27FC236}">
                <a16:creationId xmlns:a16="http://schemas.microsoft.com/office/drawing/2014/main" id="{6E2DC534-2216-EA39-D240-F2035D41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096" y="846578"/>
            <a:ext cx="2448278" cy="19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26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0A96B-0749-BE49-9B0F-E40F4EACC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2EABD-1A1C-7147-8D7E-40BBA5C6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0DAE3-4AA2-584E-84B0-0CBE30B9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12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9A3464-F7EB-964E-B21B-19ADAF00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9" y="173536"/>
            <a:ext cx="10515600" cy="340269"/>
          </a:xfrm>
        </p:spPr>
        <p:txBody>
          <a:bodyPr>
            <a:normAutofit fontScale="90000"/>
          </a:bodyPr>
          <a:lstStyle/>
          <a:p>
            <a:r>
              <a:rPr lang="en-GB"/>
              <a:t>EIC &amp; INFN (high-level governance)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A4CA48-8073-ACB8-4F6F-92187128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8" y="1007212"/>
            <a:ext cx="6438099" cy="4843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AC3940-8CAE-6D9D-E7E2-A40CC213D4F3}"/>
              </a:ext>
            </a:extLst>
          </p:cNvPr>
          <p:cNvSpPr txBox="1"/>
          <p:nvPr/>
        </p:nvSpPr>
        <p:spPr>
          <a:xfrm>
            <a:off x="0" y="650182"/>
            <a:ext cx="53504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Shown by Rolf &amp; Elke, last 9th June Det-1 Gen.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8D34C-764F-95F8-CF35-DAB1633D9EAA}"/>
              </a:ext>
            </a:extLst>
          </p:cNvPr>
          <p:cNvSpPr txBox="1"/>
          <p:nvPr/>
        </p:nvSpPr>
        <p:spPr>
          <a:xfrm>
            <a:off x="7457704" y="1019514"/>
            <a:ext cx="45007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DoE meeting with "main" funding agencies about EIC governance</a:t>
            </a:r>
          </a:p>
          <a:p>
            <a:r>
              <a:rPr lang="en-IT"/>
              <a:t>8 April  (D. Bettoni for INFN)</a:t>
            </a:r>
          </a:p>
          <a:p>
            <a:endParaRPr lang="en-IT"/>
          </a:p>
          <a:p>
            <a:r>
              <a:rPr lang="en-IT"/>
              <a:t>16 June INFN in-camera meeting with DoE (Washington)</a:t>
            </a:r>
          </a:p>
          <a:p>
            <a:endParaRPr lang="en-IT"/>
          </a:p>
          <a:p>
            <a:r>
              <a:rPr lang="en-IT">
                <a:sym typeface="Wingdings" pitchFamily="2" charset="2"/>
              </a:rPr>
              <a:t> good working relationship INFN-DoE</a:t>
            </a:r>
          </a:p>
          <a:p>
            <a:r>
              <a:rPr lang="en-IT">
                <a:sym typeface="Wingdings" pitchFamily="2" charset="2"/>
              </a:rPr>
              <a:t> GE/CSN3 supporting EIC_NET initiative</a:t>
            </a:r>
          </a:p>
          <a:p>
            <a:r>
              <a:rPr lang="en-IT">
                <a:sym typeface="Wingdings" pitchFamily="2" charset="2"/>
              </a:rPr>
              <a:t> next months we will need to see how it is practically shaped this "dual" </a:t>
            </a:r>
            <a:r>
              <a:rPr lang="en-IT"/>
              <a:t> bodies governance and actual role ("CERN-like but...")</a:t>
            </a:r>
          </a:p>
          <a:p>
            <a:r>
              <a:rPr lang="en-IT">
                <a:sym typeface="Wingdings" pitchFamily="2" charset="2"/>
              </a:rPr>
              <a:t> agreement toward "sigla" in 2024</a:t>
            </a:r>
            <a:endParaRPr lang="en-IT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B971F3-5B99-FF78-1DA1-E5450D1F8ECD}"/>
              </a:ext>
            </a:extLst>
          </p:cNvPr>
          <p:cNvCxnSpPr>
            <a:cxnSpLocks/>
          </p:cNvCxnSpPr>
          <p:nvPr/>
        </p:nvCxnSpPr>
        <p:spPr>
          <a:xfrm>
            <a:off x="6436426" y="1591294"/>
            <a:ext cx="8431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25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0A96B-0749-BE49-9B0F-E40F4EACC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2EABD-1A1C-7147-8D7E-40BBA5C6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0DAE3-4AA2-584E-84B0-0CBE30B9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13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9A3464-F7EB-964E-B21B-19ADAF00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9" y="173536"/>
            <a:ext cx="10515600" cy="340269"/>
          </a:xfrm>
        </p:spPr>
        <p:txBody>
          <a:bodyPr>
            <a:normAutofit fontScale="90000"/>
          </a:bodyPr>
          <a:lstStyle/>
          <a:p>
            <a:r>
              <a:rPr lang="en-GB"/>
              <a:t>EIC_NET is improving its "footprint"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81311-997A-2D5C-519E-D26C8F852C91}"/>
              </a:ext>
            </a:extLst>
          </p:cNvPr>
          <p:cNvSpPr txBox="1"/>
          <p:nvPr/>
        </p:nvSpPr>
        <p:spPr>
          <a:xfrm>
            <a:off x="115389" y="866899"/>
            <a:ext cx="1092478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INFN2022: bi-annual CSN3 workshop</a:t>
            </a:r>
            <a:br>
              <a:rPr lang="en-IT"/>
            </a:br>
            <a:r>
              <a:rPr lang="en-GB">
                <a:hlinkClick r:id="rId2"/>
              </a:rPr>
              <a:t>https://agenda.infn.it/event/22084/</a:t>
            </a:r>
            <a:endParaRPr lang="en-GB"/>
          </a:p>
          <a:p>
            <a:r>
              <a:rPr lang="en-GB"/>
              <a:t>2 talks (Chandra, Simone) + 2 poster (Nicola, Shyam) + two invited talks connected to EIC too (Annalisa) </a:t>
            </a:r>
          </a:p>
          <a:p>
            <a:endParaRPr lang="en-GB"/>
          </a:p>
          <a:p>
            <a:r>
              <a:rPr lang="en-GB"/>
              <a:t>2+1 CSN3 grants opportunities for graduates/undergraduates (3 months in a lab) LNS, JLAB + CERN (via ALICE/ITS3)</a:t>
            </a:r>
          </a:p>
          <a:p>
            <a:r>
              <a:rPr lang="en-GB"/>
              <a:t>1 INFN PhD (N. Rubini) attending CNFS School on EIC Physics: </a:t>
            </a:r>
            <a:r>
              <a:rPr lang="en-GB">
                <a:hlinkClick r:id="rId3"/>
              </a:rPr>
              <a:t>https://indico.bnl.gov/event/15003/</a:t>
            </a:r>
            <a:endParaRPr lang="en-GB"/>
          </a:p>
          <a:p>
            <a:endParaRPr lang="en-GB"/>
          </a:p>
          <a:p>
            <a:r>
              <a:rPr lang="en-GB"/>
              <a:t>Invited talks at:</a:t>
            </a:r>
          </a:p>
          <a:p>
            <a:r>
              <a:rPr lang="en-GB"/>
              <a:t>Otranto School: S. Fazio: </a:t>
            </a:r>
            <a:r>
              <a:rPr lang="en-GB">
                <a:hlinkClick r:id="rId4"/>
              </a:rPr>
              <a:t>https://agenda.infn.it/event/30254/</a:t>
            </a:r>
            <a:endParaRPr lang="en-GB"/>
          </a:p>
          <a:p>
            <a:r>
              <a:rPr lang="en-GB"/>
              <a:t>QCD@Work D. Elia </a:t>
            </a:r>
            <a:r>
              <a:rPr lang="en-GB">
                <a:hlinkClick r:id="rId5"/>
              </a:rPr>
              <a:t>https://agenda.infn.it/event/20170/</a:t>
            </a:r>
            <a:endParaRPr lang="en-GB"/>
          </a:p>
          <a:p>
            <a:r>
              <a:rPr lang="en-GB"/>
              <a:t>HFWINC  P. Antonioli </a:t>
            </a:r>
            <a:r>
              <a:rPr lang="en-GB">
                <a:hlinkClick r:id="rId6"/>
              </a:rPr>
              <a:t>https://indico.cern.ch/event/883427/</a:t>
            </a:r>
            <a:endParaRPr lang="en-GB"/>
          </a:p>
          <a:p>
            <a:endParaRPr lang="en-IT"/>
          </a:p>
          <a:p>
            <a:r>
              <a:rPr lang="en-IT"/>
              <a:t>R. Preghenella</a:t>
            </a:r>
            <a:r>
              <a:rPr lang="en-US"/>
              <a:t> </a:t>
            </a:r>
            <a:r>
              <a:rPr lang="en-IT"/>
              <a:t>NDIP2022: </a:t>
            </a:r>
            <a:r>
              <a:rPr lang="en-GB">
                <a:hlinkClick r:id="rId7"/>
              </a:rPr>
              <a:t>https://www.ndip.fr/</a:t>
            </a:r>
            <a:endParaRPr lang="en-IT"/>
          </a:p>
          <a:p>
            <a:endParaRPr lang="en-IT"/>
          </a:p>
          <a:p>
            <a:r>
              <a:rPr lang="en-IT"/>
              <a:t>Abstracts approved at RICH22: </a:t>
            </a:r>
            <a:r>
              <a:rPr lang="en-GB">
                <a:hlinkClick r:id="rId8"/>
              </a:rPr>
              <a:t>https://indico.cern.ch/event/1094055/</a:t>
            </a:r>
            <a:endParaRPr lang="en-IT"/>
          </a:p>
          <a:p>
            <a:r>
              <a:rPr lang="en-IT"/>
              <a:t>C. Chatterjee (talk)</a:t>
            </a:r>
          </a:p>
          <a:p>
            <a:r>
              <a:rPr lang="en-IT"/>
              <a:t>R. Preghenella (talk)</a:t>
            </a:r>
          </a:p>
          <a:p>
            <a:r>
              <a:rPr lang="en-IT"/>
              <a:t>S. Vallarino (poster)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44DDF-5A2B-3FEB-0D0B-470F552C6A53}"/>
              </a:ext>
            </a:extLst>
          </p:cNvPr>
          <p:cNvSpPr txBox="1"/>
          <p:nvPr/>
        </p:nvSpPr>
        <p:spPr>
          <a:xfrm>
            <a:off x="2498385" y="5831388"/>
            <a:ext cx="499636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ATHENA proposal accepted for publication on JINST</a:t>
            </a:r>
          </a:p>
        </p:txBody>
      </p:sp>
      <p:pic>
        <p:nvPicPr>
          <p:cNvPr id="1026" name="Picture 2" descr="Footprint Images | Free Vectors, Stock Photos &amp; PSD">
            <a:extLst>
              <a:ext uri="{FF2B5EF4-FFF2-40B4-BE49-F238E27FC236}">
                <a16:creationId xmlns:a16="http://schemas.microsoft.com/office/drawing/2014/main" id="{343EE164-BCD9-B3EC-F695-2E9553C4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055" y="173536"/>
            <a:ext cx="1615786" cy="16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6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2503-56F1-6241-B208-36C05BAC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/>
              <a:t>EIC_NET is attracting funds: from generic EIC R&amp;D to "targeted"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018C95-A785-8D40-AFBF-DB37924A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86514-2C61-7D4A-AE59-1408C05B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59235-B339-974C-802A-1C37BE56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14</a:t>
            </a:fld>
            <a:endParaRPr lang="en-GB"/>
          </a:p>
        </p:txBody>
      </p:sp>
      <p:graphicFrame>
        <p:nvGraphicFramePr>
          <p:cNvPr id="6" name="Google Shape;160;p31">
            <a:extLst>
              <a:ext uri="{FF2B5EF4-FFF2-40B4-BE49-F238E27FC236}">
                <a16:creationId xmlns:a16="http://schemas.microsoft.com/office/drawing/2014/main" id="{8FF85C09-9B63-4A47-933F-D2DAC86BA0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578832"/>
              </p:ext>
            </p:extLst>
          </p:nvPr>
        </p:nvGraphicFramePr>
        <p:xfrm>
          <a:off x="478744" y="938335"/>
          <a:ext cx="3765800" cy="4485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Project</a:t>
                      </a:r>
                      <a:endParaRPr sz="1000" b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Topic</a:t>
                      </a:r>
                      <a:endParaRPr sz="10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eRD101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Modular RICH / aerogel RICH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eRD102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Dual-radiator RICH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eRD103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High-performance DIRC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eRD104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Silicon service reduction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eRD105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SciGlass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eRD106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Forward EMCAL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eRD107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Forward HCAL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eRD108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Cylindrical / planar MPGD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eRD109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ASICs / electronics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eRD110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Photosensors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eRD111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Silicon tracked (excluding electronics)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5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eRD112</a:t>
                      </a:r>
                      <a:endParaRPr sz="10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AC-LGAD (including ASIC)</a:t>
                      </a:r>
                      <a:endParaRPr sz="10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E6C8DB8-5555-9D43-A808-10A70C754951}"/>
              </a:ext>
            </a:extLst>
          </p:cNvPr>
          <p:cNvSpPr txBox="1"/>
          <p:nvPr/>
        </p:nvSpPr>
        <p:spPr>
          <a:xfrm>
            <a:off x="4310743" y="2629989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GE: </a:t>
            </a:r>
            <a:r>
              <a:rPr lang="en-GB" b="1"/>
              <a:t>20 k$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EDF05-26C5-8D40-A9E9-221300BD7EE6}"/>
              </a:ext>
            </a:extLst>
          </p:cNvPr>
          <p:cNvSpPr txBox="1"/>
          <p:nvPr/>
        </p:nvSpPr>
        <p:spPr>
          <a:xfrm>
            <a:off x="4306386" y="2338244"/>
            <a:ext cx="72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BA-TS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897E5-EDD1-8F49-AAC6-33F6CF911CC2}"/>
              </a:ext>
            </a:extLst>
          </p:cNvPr>
          <p:cNvSpPr txBox="1"/>
          <p:nvPr/>
        </p:nvSpPr>
        <p:spPr>
          <a:xfrm>
            <a:off x="4306386" y="1619134"/>
            <a:ext cx="374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BO-CT-FE-LNF-LNS-RM1-TO-TS: </a:t>
            </a:r>
            <a:r>
              <a:rPr lang="it-IT" b="1"/>
              <a:t>165 k$</a:t>
            </a:r>
            <a:endParaRPr lang="en-GB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67B5E-9E86-0D42-AF70-AC12C44A54DC}"/>
              </a:ext>
            </a:extLst>
          </p:cNvPr>
          <p:cNvSpPr txBox="1"/>
          <p:nvPr/>
        </p:nvSpPr>
        <p:spPr>
          <a:xfrm>
            <a:off x="4306386" y="4399603"/>
            <a:ext cx="3130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BO-FE-TO (</a:t>
            </a:r>
            <a:r>
              <a:rPr lang="en-GB" b="1"/>
              <a:t>60 k$</a:t>
            </a:r>
            <a:r>
              <a:rPr lang="en-GB"/>
              <a:t>)  TS-GE (</a:t>
            </a:r>
            <a:r>
              <a:rPr lang="en-GB" b="1"/>
              <a:t>20 k$</a:t>
            </a:r>
            <a:r>
              <a:rPr lang="en-GB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C8A858-03FD-6846-94F4-2DAFBDB3C1E9}"/>
              </a:ext>
            </a:extLst>
          </p:cNvPr>
          <p:cNvSpPr txBox="1"/>
          <p:nvPr/>
        </p:nvSpPr>
        <p:spPr>
          <a:xfrm>
            <a:off x="4306386" y="4775514"/>
            <a:ext cx="72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BA-TS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C768F-2CBA-4142-88B4-B69EB9E9A470}"/>
              </a:ext>
            </a:extLst>
          </p:cNvPr>
          <p:cNvSpPr txBox="1"/>
          <p:nvPr/>
        </p:nvSpPr>
        <p:spPr>
          <a:xfrm>
            <a:off x="8390709" y="779693"/>
            <a:ext cx="3479074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/>
              <a:t>Focus on detector R&amp;D common to protocollaboration proposals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AD823E-8142-6D4A-A84C-1A910E3A53B8}"/>
              </a:ext>
            </a:extLst>
          </p:cNvPr>
          <p:cNvSpPr txBox="1"/>
          <p:nvPr/>
        </p:nvSpPr>
        <p:spPr>
          <a:xfrm>
            <a:off x="8390709" y="1701333"/>
            <a:ext cx="361841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/>
              <a:t>Resources finally allocated by EIC project in April 2022 (7 months delay due to US delayed approval of Federal Budget)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CE47A6-C3B3-394A-B124-2465E7334EDA}"/>
              </a:ext>
            </a:extLst>
          </p:cNvPr>
          <p:cNvSpPr txBox="1"/>
          <p:nvPr/>
        </p:nvSpPr>
        <p:spPr>
          <a:xfrm>
            <a:off x="8390709" y="3442227"/>
            <a:ext cx="3618412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</a:rPr>
              <a:t>Resources for post-doc and/or PhD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</a:rPr>
              <a:t>eRD projects as a space to build alliances/consortia for detectors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9F9FD7-D5EF-8D91-7878-5A7D066BE595}"/>
              </a:ext>
            </a:extLst>
          </p:cNvPr>
          <p:cNvSpPr txBox="1"/>
          <p:nvPr/>
        </p:nvSpPr>
        <p:spPr>
          <a:xfrm>
            <a:off x="478744" y="5569544"/>
            <a:ext cx="9117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/>
              <a:t>Agreed unique SoW for INFN </a:t>
            </a:r>
            <a:r>
              <a:rPr lang="en-IT">
                <a:sym typeface="Wingdings" pitchFamily="2" charset="2"/>
              </a:rPr>
              <a:t> "sigla" EIC_RD as "external funds"</a:t>
            </a:r>
            <a:endParaRPr lang="en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/>
              <a:t>Negotiated INFN Statement of Work for the three projects where we got funding </a:t>
            </a:r>
            <a:r>
              <a:rPr lang="en-IT">
                <a:sym typeface="Wingdings" pitchFamily="2" charset="2"/>
              </a:rPr>
              <a:t> </a:t>
            </a:r>
            <a:r>
              <a:rPr lang="en-IT" b="1">
                <a:sym typeface="Wingdings" pitchFamily="2" charset="2"/>
              </a:rPr>
              <a:t>July 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>
                <a:sym typeface="Wingdings" pitchFamily="2" charset="2"/>
              </a:rPr>
              <a:t>Next call for FY23 </a:t>
            </a:r>
            <a:r>
              <a:rPr lang="en-US">
                <a:sym typeface="Wingdings" pitchFamily="2" charset="2"/>
              </a:rPr>
              <a:t>by 1</a:t>
            </a:r>
            <a:r>
              <a:rPr lang="en-US" baseline="30000">
                <a:sym typeface="Wingdings" pitchFamily="2" charset="2"/>
              </a:rPr>
              <a:t>st</a:t>
            </a:r>
            <a:r>
              <a:rPr lang="en-US">
                <a:sym typeface="Wingdings" pitchFamily="2" charset="2"/>
              </a:rPr>
              <a:t> October</a:t>
            </a:r>
            <a:endParaRPr lang="en-IT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F48DA9-8FB1-1B4F-945D-C784879EB355}"/>
              </a:ext>
            </a:extLst>
          </p:cNvPr>
          <p:cNvCxnSpPr/>
          <p:nvPr/>
        </p:nvCxnSpPr>
        <p:spPr>
          <a:xfrm>
            <a:off x="4431323" y="4237892"/>
            <a:ext cx="9457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A3F40A-B07D-1D43-905E-AD72DD07D97E}"/>
              </a:ext>
            </a:extLst>
          </p:cNvPr>
          <p:cNvSpPr txBox="1"/>
          <p:nvPr/>
        </p:nvSpPr>
        <p:spPr>
          <a:xfrm>
            <a:off x="5418036" y="4053226"/>
            <a:ext cx="249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plans to apply for ALCOR</a:t>
            </a:r>
          </a:p>
        </p:txBody>
      </p:sp>
    </p:spTree>
    <p:extLst>
      <p:ext uri="{BB962C8B-B14F-4D97-AF65-F5344CB8AC3E}">
        <p14:creationId xmlns:p14="http://schemas.microsoft.com/office/powerpoint/2010/main" val="3721318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280D0B-E761-794A-B10D-2F40083E4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58" y="645415"/>
            <a:ext cx="4690432" cy="1681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7C1D-12F9-654B-B9AE-C231E698A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Preview preventivi (e anagrafica)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A79E6-D1CE-F14E-A060-638163571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D5CB79-EC59-0643-AF0A-809E5799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3B1EF-74B8-2544-BFC8-F5D76730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15</a:t>
            </a:fld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5843B4-8F7E-3848-B273-703EF628BAC1}"/>
              </a:ext>
            </a:extLst>
          </p:cNvPr>
          <p:cNvSpPr txBox="1"/>
          <p:nvPr/>
        </p:nvSpPr>
        <p:spPr>
          <a:xfrm>
            <a:off x="4989100" y="3819930"/>
            <a:ext cx="3938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TO, PD, Rome2, SA </a:t>
            </a:r>
            <a:r>
              <a:rPr lang="en-GB">
                <a:sym typeface="Wingdings" pitchFamily="2" charset="2"/>
              </a:rPr>
              <a:t> sigle (&gt;= 1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PV, SA  new groups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9A8054-7088-184F-9948-859CB05EE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881" y="1233998"/>
            <a:ext cx="6239608" cy="2041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30DBB-0858-C54C-8901-7C61936E367C}"/>
              </a:ext>
            </a:extLst>
          </p:cNvPr>
          <p:cNvSpPr txBox="1"/>
          <p:nvPr/>
        </p:nvSpPr>
        <p:spPr>
          <a:xfrm>
            <a:off x="5284988" y="696114"/>
            <a:ext cx="5716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Note that as FTE we are largely exceeding agreed plan (EoI)</a:t>
            </a:r>
          </a:p>
          <a:p>
            <a:r>
              <a:rPr lang="en-GB"/>
              <a:t>20 FTE was target for 2024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758693D-C5FB-EE4B-853F-68A1232F67CD}"/>
              </a:ext>
            </a:extLst>
          </p:cNvPr>
          <p:cNvSpPr/>
          <p:nvPr/>
        </p:nvSpPr>
        <p:spPr>
          <a:xfrm>
            <a:off x="3130062" y="2004646"/>
            <a:ext cx="659423" cy="3233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B47F63-24E7-F041-A1B6-7585032B8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9" y="2327033"/>
            <a:ext cx="4736531" cy="42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50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E277-CEFC-DE4C-8FD0-8DABB221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Moving to experiment mode from 2022...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5ADB5-A4C0-A84F-9740-D64AEB31F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7AE67-1258-E348-88C9-32CE8D9F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AB6C2-58A2-DD4D-959F-7F8AA71B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16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9CD1F-B32A-A64D-81AD-5C0908DC7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54" y="1165467"/>
            <a:ext cx="8991600" cy="503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64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53699A-B170-B01B-214B-7A4A79699B1F}"/>
              </a:ext>
            </a:extLst>
          </p:cNvPr>
          <p:cNvSpPr txBox="1"/>
          <p:nvPr/>
        </p:nvSpPr>
        <p:spPr>
          <a:xfrm>
            <a:off x="-8955" y="5474446"/>
            <a:ext cx="287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TS BA </a:t>
            </a:r>
            <a:r>
              <a:rPr lang="en-US"/>
              <a:t>LNS SA </a:t>
            </a:r>
            <a:r>
              <a:rPr lang="en-IT"/>
              <a:t>+ Duke</a:t>
            </a:r>
            <a:r>
              <a:rPr lang="en-US"/>
              <a:t> + NISER</a:t>
            </a:r>
            <a:endParaRPr lang="en-IT">
              <a:solidFill>
                <a:srgbClr val="FF0000"/>
              </a:solidFill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A9F94B2-6821-7647-BEBE-A9D287C806CD}"/>
              </a:ext>
            </a:extLst>
          </p:cNvPr>
          <p:cNvSpPr/>
          <p:nvPr/>
        </p:nvSpPr>
        <p:spPr>
          <a:xfrm>
            <a:off x="20575" y="5522737"/>
            <a:ext cx="2845296" cy="29307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0B94E-19FC-E148-81FA-90880376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to 2023: moving to experiment mode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8603F-B178-DA45-98E4-E2504B17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3EF8E-E262-7F42-9BF5-7D509D0F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Giornata Nazionale EIC_NET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D2F9A-CC9F-9948-B584-32E9DFD1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17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98D9CA-6DB3-FC4E-9BD9-429EABCE7E7E}"/>
              </a:ext>
            </a:extLst>
          </p:cNvPr>
          <p:cNvSpPr/>
          <p:nvPr/>
        </p:nvSpPr>
        <p:spPr>
          <a:xfrm>
            <a:off x="2473231" y="80118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dRICH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85AC0A-3C1B-224D-BC12-CFC69A1ECDCE}"/>
              </a:ext>
            </a:extLst>
          </p:cNvPr>
          <p:cNvCxnSpPr>
            <a:stCxn id="6" idx="2"/>
          </p:cNvCxnSpPr>
          <p:nvPr/>
        </p:nvCxnSpPr>
        <p:spPr>
          <a:xfrm>
            <a:off x="2930431" y="1715580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6CEF22-CCD4-2840-BCB3-00C261ED8579}"/>
              </a:ext>
            </a:extLst>
          </p:cNvPr>
          <p:cNvCxnSpPr>
            <a:cxnSpLocks/>
          </p:cNvCxnSpPr>
          <p:nvPr/>
        </p:nvCxnSpPr>
        <p:spPr>
          <a:xfrm>
            <a:off x="278674" y="2325181"/>
            <a:ext cx="4970406" cy="13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E9A4C3B-4E00-2647-ADF9-B27E14D29C22}"/>
              </a:ext>
            </a:extLst>
          </p:cNvPr>
          <p:cNvSpPr/>
          <p:nvPr/>
        </p:nvSpPr>
        <p:spPr>
          <a:xfrm>
            <a:off x="1833151" y="2682225"/>
            <a:ext cx="12279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radiators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756EE5-A22B-8E4C-BC74-3E0D6A947C52}"/>
              </a:ext>
            </a:extLst>
          </p:cNvPr>
          <p:cNvCxnSpPr/>
          <p:nvPr/>
        </p:nvCxnSpPr>
        <p:spPr>
          <a:xfrm>
            <a:off x="2442747" y="3596625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83C2622-0669-E742-9CC7-83A63C2402B5}"/>
              </a:ext>
            </a:extLst>
          </p:cNvPr>
          <p:cNvSpPr/>
          <p:nvPr/>
        </p:nvSpPr>
        <p:spPr>
          <a:xfrm>
            <a:off x="1113610" y="4384225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aerogel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15F8B7F-A3CF-3140-AEC5-624AF2D54179}"/>
              </a:ext>
            </a:extLst>
          </p:cNvPr>
          <p:cNvSpPr/>
          <p:nvPr/>
        </p:nvSpPr>
        <p:spPr>
          <a:xfrm>
            <a:off x="2675707" y="4393974"/>
            <a:ext cx="1232258" cy="503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pressurized Argon vs C</a:t>
            </a:r>
            <a:r>
              <a:rPr lang="en-GB" sz="1400" baseline="-25000"/>
              <a:t>2</a:t>
            </a:r>
            <a:r>
              <a:rPr lang="en-GB" sz="1400"/>
              <a:t>F</a:t>
            </a:r>
            <a:r>
              <a:rPr lang="en-GB" sz="1400" baseline="-25000"/>
              <a:t>6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A33BF60-1DD2-484B-949B-AE15286E6174}"/>
              </a:ext>
            </a:extLst>
          </p:cNvPr>
          <p:cNvSpPr/>
          <p:nvPr/>
        </p:nvSpPr>
        <p:spPr>
          <a:xfrm>
            <a:off x="74015" y="2684410"/>
            <a:ext cx="12279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optics</a:t>
            </a:r>
          </a:p>
          <a:p>
            <a:pPr algn="ctr"/>
            <a:r>
              <a:rPr lang="en-GB" sz="1600"/>
              <a:t>mechanics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83C4527-3486-1541-8D27-11B4F27EB891}"/>
              </a:ext>
            </a:extLst>
          </p:cNvPr>
          <p:cNvSpPr/>
          <p:nvPr/>
        </p:nvSpPr>
        <p:spPr>
          <a:xfrm>
            <a:off x="4437013" y="2669155"/>
            <a:ext cx="158931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photosensors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D30C83-D8CD-7346-AF32-AD4A1A508588}"/>
              </a:ext>
            </a:extLst>
          </p:cNvPr>
          <p:cNvCxnSpPr/>
          <p:nvPr/>
        </p:nvCxnSpPr>
        <p:spPr>
          <a:xfrm>
            <a:off x="5249080" y="3596625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7E7B593-583D-E94C-B21D-9D1885A50DA7}"/>
              </a:ext>
            </a:extLst>
          </p:cNvPr>
          <p:cNvSpPr/>
          <p:nvPr/>
        </p:nvSpPr>
        <p:spPr>
          <a:xfrm>
            <a:off x="4197531" y="4404090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SiPM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9AC3390-667D-CF42-AD2E-7333E79E80E5}"/>
              </a:ext>
            </a:extLst>
          </p:cNvPr>
          <p:cNvSpPr/>
          <p:nvPr/>
        </p:nvSpPr>
        <p:spPr>
          <a:xfrm>
            <a:off x="5431973" y="4426783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LAPPD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EE710E-F389-C147-80C7-C191D3C1A29A}"/>
              </a:ext>
            </a:extLst>
          </p:cNvPr>
          <p:cNvCxnSpPr>
            <a:cxnSpLocks/>
          </p:cNvCxnSpPr>
          <p:nvPr/>
        </p:nvCxnSpPr>
        <p:spPr>
          <a:xfrm>
            <a:off x="1586048" y="4206226"/>
            <a:ext cx="17057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E784B1-3A37-9E43-9CEA-DBD2615FB7FF}"/>
              </a:ext>
            </a:extLst>
          </p:cNvPr>
          <p:cNvCxnSpPr/>
          <p:nvPr/>
        </p:nvCxnSpPr>
        <p:spPr>
          <a:xfrm>
            <a:off x="1586048" y="4206226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A76230-D203-F94B-A5BA-836E06774E3E}"/>
              </a:ext>
            </a:extLst>
          </p:cNvPr>
          <p:cNvCxnSpPr/>
          <p:nvPr/>
        </p:nvCxnSpPr>
        <p:spPr>
          <a:xfrm>
            <a:off x="3297282" y="4210573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02D93F-CDBF-8C4C-8CAB-6620350DE7F9}"/>
              </a:ext>
            </a:extLst>
          </p:cNvPr>
          <p:cNvCxnSpPr/>
          <p:nvPr/>
        </p:nvCxnSpPr>
        <p:spPr>
          <a:xfrm>
            <a:off x="278674" y="2325181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B5E302-91D9-1246-87C0-029C540C21CE}"/>
              </a:ext>
            </a:extLst>
          </p:cNvPr>
          <p:cNvCxnSpPr/>
          <p:nvPr/>
        </p:nvCxnSpPr>
        <p:spPr>
          <a:xfrm>
            <a:off x="2399213" y="2338229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DBE2B6-02E1-0147-83E4-4935F73456E7}"/>
              </a:ext>
            </a:extLst>
          </p:cNvPr>
          <p:cNvCxnSpPr/>
          <p:nvPr/>
        </p:nvCxnSpPr>
        <p:spPr>
          <a:xfrm>
            <a:off x="5231670" y="232517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18DC18-5D6A-F24C-BF1E-6826C953E3B3}"/>
              </a:ext>
            </a:extLst>
          </p:cNvPr>
          <p:cNvCxnSpPr>
            <a:cxnSpLocks/>
          </p:cNvCxnSpPr>
          <p:nvPr/>
        </p:nvCxnSpPr>
        <p:spPr>
          <a:xfrm>
            <a:off x="4577449" y="4201864"/>
            <a:ext cx="25429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3BDB5D9-20B0-B545-A2A7-C6B92B7FEFF8}"/>
              </a:ext>
            </a:extLst>
          </p:cNvPr>
          <p:cNvCxnSpPr/>
          <p:nvPr/>
        </p:nvCxnSpPr>
        <p:spPr>
          <a:xfrm>
            <a:off x="4577449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E8B03C-2DE4-F74D-8180-A346E9E0DD3D}"/>
              </a:ext>
            </a:extLst>
          </p:cNvPr>
          <p:cNvCxnSpPr/>
          <p:nvPr/>
        </p:nvCxnSpPr>
        <p:spPr>
          <a:xfrm>
            <a:off x="5835837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F67F1A-E7F4-F949-9ACB-AEB04A3C1BA7}"/>
              </a:ext>
            </a:extLst>
          </p:cNvPr>
          <p:cNvCxnSpPr/>
          <p:nvPr/>
        </p:nvCxnSpPr>
        <p:spPr>
          <a:xfrm>
            <a:off x="7120351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C09F523-D60B-4744-AFF0-C08D4D7FCD73}"/>
              </a:ext>
            </a:extLst>
          </p:cNvPr>
          <p:cNvSpPr/>
          <p:nvPr/>
        </p:nvSpPr>
        <p:spPr>
          <a:xfrm>
            <a:off x="6770928" y="809880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SiTracker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766D7B8-587B-7440-9F6E-12BC37763906}"/>
              </a:ext>
            </a:extLst>
          </p:cNvPr>
          <p:cNvSpPr/>
          <p:nvPr/>
        </p:nvSpPr>
        <p:spPr>
          <a:xfrm>
            <a:off x="0" y="5893730"/>
            <a:ext cx="5431973" cy="7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Simulation &amp; computing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61C2620-300C-E046-9B5F-00AE5E86CB48}"/>
              </a:ext>
            </a:extLst>
          </p:cNvPr>
          <p:cNvSpPr/>
          <p:nvPr/>
        </p:nvSpPr>
        <p:spPr>
          <a:xfrm>
            <a:off x="5848900" y="5863836"/>
            <a:ext cx="6159135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Physics (SIDIS, Exclusive tagging, diffractive, hadron spectroscopy and hadronization, ...)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F7E456A-47DE-6940-B4EE-BE83F24DD2A2}"/>
              </a:ext>
            </a:extLst>
          </p:cNvPr>
          <p:cNvCxnSpPr>
            <a:cxnSpLocks/>
          </p:cNvCxnSpPr>
          <p:nvPr/>
        </p:nvCxnSpPr>
        <p:spPr>
          <a:xfrm>
            <a:off x="7465431" y="1715573"/>
            <a:ext cx="0" cy="96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CF05D8F-B590-3B43-A8E4-32A3AB78FA41}"/>
              </a:ext>
            </a:extLst>
          </p:cNvPr>
          <p:cNvSpPr/>
          <p:nvPr/>
        </p:nvSpPr>
        <p:spPr>
          <a:xfrm>
            <a:off x="6762215" y="2659385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MAPS </a:t>
            </a:r>
            <a:br>
              <a:rPr lang="en-GB"/>
            </a:br>
            <a:r>
              <a:rPr lang="en-GB"/>
              <a:t>65 nm technology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6627FE7-4686-E747-A49C-EE3F15C429B6}"/>
              </a:ext>
            </a:extLst>
          </p:cNvPr>
          <p:cNvSpPr/>
          <p:nvPr/>
        </p:nvSpPr>
        <p:spPr>
          <a:xfrm>
            <a:off x="9707903" y="809880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streaming readout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35EEB5-F84D-964A-83E2-94822F10E80A}"/>
              </a:ext>
            </a:extLst>
          </p:cNvPr>
          <p:cNvCxnSpPr>
            <a:cxnSpLocks/>
          </p:cNvCxnSpPr>
          <p:nvPr/>
        </p:nvCxnSpPr>
        <p:spPr>
          <a:xfrm>
            <a:off x="10391532" y="1724280"/>
            <a:ext cx="0" cy="96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32B4120-2340-9545-8276-21A21A39C410}"/>
              </a:ext>
            </a:extLst>
          </p:cNvPr>
          <p:cNvSpPr/>
          <p:nvPr/>
        </p:nvSpPr>
        <p:spPr>
          <a:xfrm>
            <a:off x="9681781" y="2672477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El. cal. @JLAB + TRIDAS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9680E48-71DE-0843-AD8D-7CCAA1D25DBD}"/>
              </a:ext>
            </a:extLst>
          </p:cNvPr>
          <p:cNvSpPr txBox="1"/>
          <p:nvPr/>
        </p:nvSpPr>
        <p:spPr>
          <a:xfrm>
            <a:off x="8014984" y="4899433"/>
            <a:ext cx="4177016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Toward detector definition and optimization, simulation capacity will be key: a big working space for all our groups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1E9F9C8-2F60-7516-4EB2-9598C30D08ED}"/>
              </a:ext>
            </a:extLst>
          </p:cNvPr>
          <p:cNvSpPr/>
          <p:nvPr/>
        </p:nvSpPr>
        <p:spPr>
          <a:xfrm>
            <a:off x="4197531" y="4988000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ALCOR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95E8156-0F8F-9527-150E-BD70B044CF7A}"/>
              </a:ext>
            </a:extLst>
          </p:cNvPr>
          <p:cNvCxnSpPr/>
          <p:nvPr/>
        </p:nvCxnSpPr>
        <p:spPr>
          <a:xfrm>
            <a:off x="4577254" y="4799188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58B3D5-F778-DBB1-242E-7511A5AA5487}"/>
              </a:ext>
            </a:extLst>
          </p:cNvPr>
          <p:cNvSpPr txBox="1"/>
          <p:nvPr/>
        </p:nvSpPr>
        <p:spPr>
          <a:xfrm>
            <a:off x="316234" y="2316601"/>
            <a:ext cx="1711174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IT"/>
              <a:t>FE TS</a:t>
            </a:r>
            <a:r>
              <a:rPr lang="en-US"/>
              <a:t> LNF</a:t>
            </a:r>
            <a:r>
              <a:rPr lang="en-IT"/>
              <a:t> (RM1)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A3374-75ED-86A2-0E6F-881905A7FA23}"/>
              </a:ext>
            </a:extLst>
          </p:cNvPr>
          <p:cNvSpPr txBox="1"/>
          <p:nvPr/>
        </p:nvSpPr>
        <p:spPr>
          <a:xfrm>
            <a:off x="1191552" y="4839587"/>
            <a:ext cx="71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FE BA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10F0C-DCE7-8048-CF2D-2508A26BA90D}"/>
              </a:ext>
            </a:extLst>
          </p:cNvPr>
          <p:cNvSpPr txBox="1"/>
          <p:nvPr/>
        </p:nvSpPr>
        <p:spPr>
          <a:xfrm>
            <a:off x="2297931" y="4889470"/>
            <a:ext cx="174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TS LNS + BL/JLab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6AAEF2-BC8F-7EE0-3D28-0015F0022778}"/>
              </a:ext>
            </a:extLst>
          </p:cNvPr>
          <p:cNvSpPr txBox="1"/>
          <p:nvPr/>
        </p:nvSpPr>
        <p:spPr>
          <a:xfrm>
            <a:off x="5472448" y="4916774"/>
            <a:ext cx="71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 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A16A3F-EED8-8542-8113-2F69A18D1431}"/>
              </a:ext>
            </a:extLst>
          </p:cNvPr>
          <p:cNvSpPr txBox="1"/>
          <p:nvPr/>
        </p:nvSpPr>
        <p:spPr>
          <a:xfrm>
            <a:off x="3919294" y="3873245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BO FE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E90976-903A-3C72-F22E-EFB3635D8AD0}"/>
              </a:ext>
            </a:extLst>
          </p:cNvPr>
          <p:cNvSpPr txBox="1"/>
          <p:nvPr/>
        </p:nvSpPr>
        <p:spPr>
          <a:xfrm>
            <a:off x="5086116" y="5172002"/>
            <a:ext cx="442622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IT"/>
              <a:t>TO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110F6C-3BAF-8172-2B7D-49A5D4DC58BB}"/>
              </a:ext>
            </a:extLst>
          </p:cNvPr>
          <p:cNvSpPr txBox="1"/>
          <p:nvPr/>
        </p:nvSpPr>
        <p:spPr>
          <a:xfrm>
            <a:off x="9351651" y="198664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 RM2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ED9BFC-0953-3037-4F45-3A1DC2706C44}"/>
              </a:ext>
            </a:extLst>
          </p:cNvPr>
          <p:cNvSpPr txBox="1"/>
          <p:nvPr/>
        </p:nvSpPr>
        <p:spPr>
          <a:xfrm>
            <a:off x="6388346" y="1955871"/>
            <a:ext cx="102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BA TS PD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450989-9E20-775A-8652-6A2B4C5E6CAD}"/>
              </a:ext>
            </a:extLst>
          </p:cNvPr>
          <p:cNvSpPr txBox="1"/>
          <p:nvPr/>
        </p:nvSpPr>
        <p:spPr>
          <a:xfrm>
            <a:off x="6027923" y="5375684"/>
            <a:ext cx="107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PV CS </a:t>
            </a:r>
            <a:r>
              <a:rPr lang="en-US"/>
              <a:t>TO </a:t>
            </a:r>
            <a:endParaRPr lang="en-IT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E3ABA9-DC46-552E-A29C-50D37B4EB1F4}"/>
              </a:ext>
            </a:extLst>
          </p:cNvPr>
          <p:cNvSpPr txBox="1"/>
          <p:nvPr/>
        </p:nvSpPr>
        <p:spPr>
          <a:xfrm>
            <a:off x="4641418" y="3866587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</a:t>
            </a:r>
            <a:r>
              <a:rPr lang="en-IT"/>
              <a:t>CS-SA-CT</a:t>
            </a:r>
            <a:r>
              <a:rPr lang="en-US"/>
              <a:t>]</a:t>
            </a:r>
            <a:endParaRPr lang="en-IT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D428E94-AC7E-AEE8-E9B2-99BF04EFD221}"/>
              </a:ext>
            </a:extLst>
          </p:cNvPr>
          <p:cNvSpPr/>
          <p:nvPr/>
        </p:nvSpPr>
        <p:spPr>
          <a:xfrm>
            <a:off x="3907965" y="3895551"/>
            <a:ext cx="2008161" cy="36933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CFAE55B-E59A-DA3D-F281-F6212DFCF9F2}"/>
              </a:ext>
            </a:extLst>
          </p:cNvPr>
          <p:cNvSpPr/>
          <p:nvPr/>
        </p:nvSpPr>
        <p:spPr>
          <a:xfrm>
            <a:off x="1113611" y="4879500"/>
            <a:ext cx="878676" cy="3793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D45DF8C5-E62F-11EC-E7C0-4E7477764F33}"/>
              </a:ext>
            </a:extLst>
          </p:cNvPr>
          <p:cNvSpPr/>
          <p:nvPr/>
        </p:nvSpPr>
        <p:spPr>
          <a:xfrm>
            <a:off x="2276648" y="4911789"/>
            <a:ext cx="1705788" cy="3793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2A20987-4BE3-8BAA-CDF2-EEF334C728A6}"/>
              </a:ext>
            </a:extLst>
          </p:cNvPr>
          <p:cNvSpPr/>
          <p:nvPr/>
        </p:nvSpPr>
        <p:spPr>
          <a:xfrm>
            <a:off x="9179626" y="1986646"/>
            <a:ext cx="1341912" cy="4834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8F4E0337-2236-EE42-A29A-11903A1BF1C3}"/>
              </a:ext>
            </a:extLst>
          </p:cNvPr>
          <p:cNvSpPr/>
          <p:nvPr/>
        </p:nvSpPr>
        <p:spPr>
          <a:xfrm>
            <a:off x="6289375" y="1973858"/>
            <a:ext cx="1341912" cy="31217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EBE541A-200A-E84A-93C7-142949168DBC}"/>
              </a:ext>
            </a:extLst>
          </p:cNvPr>
          <p:cNvSpPr/>
          <p:nvPr/>
        </p:nvSpPr>
        <p:spPr>
          <a:xfrm>
            <a:off x="5916126" y="5335401"/>
            <a:ext cx="1341912" cy="4834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E0C5E7E-A1FD-FD43-9D7D-E5374C8579E9}"/>
              </a:ext>
            </a:extLst>
          </p:cNvPr>
          <p:cNvSpPr txBox="1"/>
          <p:nvPr/>
        </p:nvSpPr>
        <p:spPr>
          <a:xfrm>
            <a:off x="4109280" y="6268323"/>
            <a:ext cx="1282082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TS</a:t>
            </a:r>
            <a:r>
              <a:rPr lang="en-US">
                <a:solidFill>
                  <a:schemeClr val="bg1"/>
                </a:solidFill>
              </a:rPr>
              <a:t> CT CS BA</a:t>
            </a:r>
            <a:endParaRPr lang="en-IT">
              <a:solidFill>
                <a:schemeClr val="bg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DF5199-021E-AE45-8654-45C8F1F350DF}"/>
              </a:ext>
            </a:extLst>
          </p:cNvPr>
          <p:cNvSpPr/>
          <p:nvPr/>
        </p:nvSpPr>
        <p:spPr>
          <a:xfrm>
            <a:off x="9029700" y="547514"/>
            <a:ext cx="2620108" cy="350373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B4988A2-EDAC-7C4C-8614-30AF376966B3}"/>
              </a:ext>
            </a:extLst>
          </p:cNvPr>
          <p:cNvSpPr/>
          <p:nvPr/>
        </p:nvSpPr>
        <p:spPr>
          <a:xfrm>
            <a:off x="6703801" y="4422812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DAQ for dRICH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464BD083-5F31-2D45-875F-00BF41F33272}"/>
              </a:ext>
            </a:extLst>
          </p:cNvPr>
          <p:cNvSpPr/>
          <p:nvPr/>
        </p:nvSpPr>
        <p:spPr>
          <a:xfrm rot="4084262">
            <a:off x="8267836" y="3541879"/>
            <a:ext cx="232876" cy="1219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F6FEF7E-4E44-404B-82CE-FA454F1B2D81}"/>
              </a:ext>
            </a:extLst>
          </p:cNvPr>
          <p:cNvSpPr/>
          <p:nvPr/>
        </p:nvSpPr>
        <p:spPr>
          <a:xfrm>
            <a:off x="5142407" y="5208919"/>
            <a:ext cx="330041" cy="31381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1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8D96B-E65A-6043-840B-5FF3167F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R&amp;D highlight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344C29-345F-CE45-8CAB-00B740E41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B22B5-9180-6740-B947-9C1DB55C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FD594-EE98-3542-9F52-35E088A9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18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AB507-36A9-6346-B77C-47595AA7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61" y="804558"/>
            <a:ext cx="10833100" cy="201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A761F-F932-D04B-9989-E0DDE363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86" y="1814208"/>
            <a:ext cx="5011228" cy="3511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790406-C184-C841-83C9-9EEE7AE8E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761" y="1585408"/>
            <a:ext cx="6005209" cy="2691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400811-A2AF-0242-AE12-46955AD2C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361" y="4487354"/>
            <a:ext cx="4166681" cy="226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32ACE0-62A2-6B4A-88FE-D498AD09F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760" y="4348892"/>
            <a:ext cx="3948079" cy="21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45E8-2E77-2844-B786-EDCDA9F8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R&amp;D highlights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56576-8D15-FE49-BFB3-66F3ABAA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A0CC0-6F66-694D-891E-A95A50E2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F3EEE3-5F3E-3D47-BB3D-074DE305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19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334DB-D434-304E-86C7-E9271151D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574"/>
            <a:ext cx="4598067" cy="3443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09E92-CA44-E647-9EB1-B0614514D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592" y="125398"/>
            <a:ext cx="7818408" cy="337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1B62AF-0423-774C-B674-18230C85D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633" y="3015735"/>
            <a:ext cx="7162800" cy="3362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214570-4445-F042-BAA0-6EAD1F9863DF}"/>
              </a:ext>
            </a:extLst>
          </p:cNvPr>
          <p:cNvSpPr txBox="1"/>
          <p:nvPr/>
        </p:nvSpPr>
        <p:spPr>
          <a:xfrm>
            <a:off x="719847" y="4854102"/>
            <a:ext cx="2610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More on L. Rignanese talk</a:t>
            </a:r>
          </a:p>
          <a:p>
            <a:r>
              <a:rPr lang="en-GB"/>
              <a:t>@EIC_NET Catania</a:t>
            </a:r>
          </a:p>
        </p:txBody>
      </p:sp>
    </p:spTree>
    <p:extLst>
      <p:ext uri="{BB962C8B-B14F-4D97-AF65-F5344CB8AC3E}">
        <p14:creationId xmlns:p14="http://schemas.microsoft.com/office/powerpoint/2010/main" val="357642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9F83-4733-354C-89F4-EF250B2AE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Outline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68D522-CDA8-6F46-BE80-BE96E9C2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2E80E-6DCC-AB4C-A855-F0C61882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0384D-E8AF-B149-A25A-7D07F3EB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B1E02-AE12-1B4E-9F3D-0412DA251D66}"/>
              </a:ext>
            </a:extLst>
          </p:cNvPr>
          <p:cNvSpPr txBox="1"/>
          <p:nvPr/>
        </p:nvSpPr>
        <p:spPr>
          <a:xfrm>
            <a:off x="191588" y="801188"/>
            <a:ext cx="715369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Status of EIC project: ultimi 3 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EIC_NET initiative &amp; our (growing)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Our contribution to "Detector-1"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Preview preventivi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Planning incontro settembre</a:t>
            </a:r>
          </a:p>
          <a:p>
            <a:endParaRPr lang="en-GB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276FA7-C32D-CA4C-9603-D80E18F31695}"/>
              </a:ext>
            </a:extLst>
          </p:cNvPr>
          <p:cNvSpPr txBox="1"/>
          <p:nvPr/>
        </p:nvSpPr>
        <p:spPr>
          <a:xfrm>
            <a:off x="5917223" y="5685955"/>
            <a:ext cx="622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 growing community with different background:</a:t>
            </a:r>
            <a:br>
              <a:rPr lang="en-GB"/>
            </a:br>
            <a:r>
              <a:rPr lang="en-GB"/>
              <a:t>COMPASS, JLAB/CLAS12, ALICE, ATLAS, CMS, STAR, DARK SIDE, ...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70EB30-5182-F94F-B2DB-90FCCE67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227" y="6270901"/>
            <a:ext cx="549315" cy="549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B03615-2EAD-8D4F-91C6-26EDE063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601" y="6246619"/>
            <a:ext cx="1019745" cy="566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C4887A-79A5-F44D-BC9F-B2A7FF2B3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117" y="6262250"/>
            <a:ext cx="550131" cy="537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7874A-E5F5-3C40-9141-5BEE9B32A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423" y="6299279"/>
            <a:ext cx="841195" cy="3859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060917-8F90-6145-8B90-773A102FA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360" y="6290202"/>
            <a:ext cx="632648" cy="5314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56B8B7-401F-D543-B623-BE4FFA94A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7121" y="6307599"/>
            <a:ext cx="496629" cy="49662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9836A30-5676-CD45-823F-0F7CFD3B3EB0}"/>
              </a:ext>
            </a:extLst>
          </p:cNvPr>
          <p:cNvGrpSpPr/>
          <p:nvPr/>
        </p:nvGrpSpPr>
        <p:grpSpPr>
          <a:xfrm>
            <a:off x="7936627" y="137882"/>
            <a:ext cx="4033298" cy="5241240"/>
            <a:chOff x="7466362" y="817151"/>
            <a:chExt cx="4033298" cy="52412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3E2AA7-4499-A44A-ACA0-83B71D8D3405}"/>
                </a:ext>
              </a:extLst>
            </p:cNvPr>
            <p:cNvGrpSpPr/>
            <p:nvPr/>
          </p:nvGrpSpPr>
          <p:grpSpPr>
            <a:xfrm>
              <a:off x="7466362" y="817151"/>
              <a:ext cx="4033298" cy="5241240"/>
              <a:chOff x="604008" y="976531"/>
              <a:chExt cx="4033298" cy="52412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4ADBBA0-0C7F-6E40-81C2-4BB533309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4008" y="976531"/>
                <a:ext cx="4033298" cy="524124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BC148C4-6C0D-C045-935B-95601274C5BB}"/>
                  </a:ext>
                </a:extLst>
              </p:cNvPr>
              <p:cNvSpPr/>
              <p:nvPr/>
            </p:nvSpPr>
            <p:spPr>
              <a:xfrm>
                <a:off x="3103927" y="1300294"/>
                <a:ext cx="444616" cy="3607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B164CA-7B8D-EE4D-93B8-EEBC67173869}"/>
                  </a:ext>
                </a:extLst>
              </p:cNvPr>
              <p:cNvSpPr txBox="1"/>
              <p:nvPr/>
            </p:nvSpPr>
            <p:spPr>
              <a:xfrm>
                <a:off x="2735963" y="1871543"/>
                <a:ext cx="4015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TS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C69DC-C44C-2D49-912D-F4A17DD39F4D}"/>
                  </a:ext>
                </a:extLst>
              </p:cNvPr>
              <p:cNvSpPr txBox="1"/>
              <p:nvPr/>
            </p:nvSpPr>
            <p:spPr>
              <a:xfrm>
                <a:off x="1932019" y="2393058"/>
                <a:ext cx="461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BO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D595E8B-4DAA-9E4E-A40A-50FFCFA59B30}"/>
                  </a:ext>
                </a:extLst>
              </p:cNvPr>
              <p:cNvSpPr txBox="1"/>
              <p:nvPr/>
            </p:nvSpPr>
            <p:spPr>
              <a:xfrm>
                <a:off x="2111480" y="2208392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FE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5D6B94-2532-874A-B96B-2D962634D0E5}"/>
                  </a:ext>
                </a:extLst>
              </p:cNvPr>
              <p:cNvSpPr txBox="1"/>
              <p:nvPr/>
            </p:nvSpPr>
            <p:spPr>
              <a:xfrm>
                <a:off x="2111480" y="1939700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PD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2DEA1E-4E70-E341-AE3D-F336488D1BA5}"/>
                  </a:ext>
                </a:extLst>
              </p:cNvPr>
              <p:cNvSpPr txBox="1"/>
              <p:nvPr/>
            </p:nvSpPr>
            <p:spPr>
              <a:xfrm>
                <a:off x="908538" y="2066848"/>
                <a:ext cx="4426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TO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588347-216F-8B46-ACA2-C28B46496E01}"/>
                  </a:ext>
                </a:extLst>
              </p:cNvPr>
              <p:cNvSpPr txBox="1"/>
              <p:nvPr/>
            </p:nvSpPr>
            <p:spPr>
              <a:xfrm>
                <a:off x="3200130" y="5474177"/>
                <a:ext cx="85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CT/LNS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C73E8B-2063-6F4F-A68C-C81938AECB14}"/>
                  </a:ext>
                </a:extLst>
              </p:cNvPr>
              <p:cNvSpPr txBox="1"/>
              <p:nvPr/>
            </p:nvSpPr>
            <p:spPr>
              <a:xfrm>
                <a:off x="2084887" y="3540893"/>
                <a:ext cx="12939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(</a:t>
                </a:r>
                <a:r>
                  <a:rPr lang="en-GB"/>
                  <a:t>RM1</a:t>
                </a:r>
                <a:r>
                  <a:rPr lang="en-GB">
                    <a:solidFill>
                      <a:srgbClr val="FF0000"/>
                    </a:solidFill>
                  </a:rPr>
                  <a:t>)</a:t>
                </a:r>
                <a:r>
                  <a:rPr lang="en-GB"/>
                  <a:t>/RM2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04F60C-1246-A847-9B1D-BFBE4690C92C}"/>
                  </a:ext>
                </a:extLst>
              </p:cNvPr>
              <p:cNvSpPr txBox="1"/>
              <p:nvPr/>
            </p:nvSpPr>
            <p:spPr>
              <a:xfrm>
                <a:off x="1153722" y="2452025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GE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F4A898-A2F7-A947-8FC7-B207FABCA8FB}"/>
                  </a:ext>
                </a:extLst>
              </p:cNvPr>
              <p:cNvSpPr txBox="1"/>
              <p:nvPr/>
            </p:nvSpPr>
            <p:spPr>
              <a:xfrm>
                <a:off x="3798576" y="3817946"/>
                <a:ext cx="440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BA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F9B628-51DB-424B-856A-E57A460FA888}"/>
                </a:ext>
              </a:extLst>
            </p:cNvPr>
            <p:cNvSpPr txBox="1"/>
            <p:nvPr/>
          </p:nvSpPr>
          <p:spPr>
            <a:xfrm>
              <a:off x="10424041" y="4571203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CS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43EED12-ECF2-4B48-BBD8-1773EF8A8AB5}"/>
              </a:ext>
            </a:extLst>
          </p:cNvPr>
          <p:cNvSpPr txBox="1"/>
          <p:nvPr/>
        </p:nvSpPr>
        <p:spPr>
          <a:xfrm>
            <a:off x="9698758" y="292021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LNF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6FA69C-85EA-3040-9BEF-BF9A11597B54}"/>
              </a:ext>
            </a:extLst>
          </p:cNvPr>
          <p:cNvSpPr txBox="1"/>
          <p:nvPr/>
        </p:nvSpPr>
        <p:spPr>
          <a:xfrm>
            <a:off x="400566" y="4992994"/>
            <a:ext cx="54217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</a:t>
            </a:r>
            <a:r>
              <a:rPr lang="en-GB" b="1">
                <a:solidFill>
                  <a:schemeClr val="bg1"/>
                </a:solidFill>
              </a:rPr>
              <a:t>alerno </a:t>
            </a:r>
            <a:r>
              <a:rPr lang="en-GB">
                <a:solidFill>
                  <a:schemeClr val="bg1"/>
                </a:solidFill>
              </a:rPr>
              <a:t>and</a:t>
            </a:r>
            <a:r>
              <a:rPr lang="en-GB" b="1">
                <a:solidFill>
                  <a:schemeClr val="bg1"/>
                </a:solidFill>
              </a:rPr>
              <a:t> Pavia</a:t>
            </a:r>
            <a:r>
              <a:rPr lang="en-GB">
                <a:solidFill>
                  <a:schemeClr val="bg1"/>
                </a:solidFill>
              </a:rPr>
              <a:t> groups and an "arrivederci" to </a:t>
            </a:r>
            <a:r>
              <a:rPr lang="en-GB" b="1">
                <a:solidFill>
                  <a:schemeClr val="bg1"/>
                </a:solidFill>
              </a:rPr>
              <a:t>RM1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C42D65-1AA2-1E48-B0CC-5674AE3D5E6C}"/>
              </a:ext>
            </a:extLst>
          </p:cNvPr>
          <p:cNvSpPr txBox="1"/>
          <p:nvPr/>
        </p:nvSpPr>
        <p:spPr>
          <a:xfrm>
            <a:off x="8625469" y="1308493"/>
            <a:ext cx="60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PV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B2C19A-CF03-3849-9987-72901ED0FD07}"/>
              </a:ext>
            </a:extLst>
          </p:cNvPr>
          <p:cNvSpPr txBox="1"/>
          <p:nvPr/>
        </p:nvSpPr>
        <p:spPr>
          <a:xfrm>
            <a:off x="10570386" y="3333006"/>
            <a:ext cx="60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11800E-6E8A-E445-B1D3-B6CC233CA31C}"/>
              </a:ext>
            </a:extLst>
          </p:cNvPr>
          <p:cNvSpPr txBox="1"/>
          <p:nvPr/>
        </p:nvSpPr>
        <p:spPr>
          <a:xfrm>
            <a:off x="527568" y="3838511"/>
            <a:ext cx="627819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/>
              <a:t>last EIC_NET general meeting: </a:t>
            </a:r>
            <a:r>
              <a:rPr lang="en-GB" sz="1600" b="1"/>
              <a:t>30 June – 1</a:t>
            </a:r>
            <a:r>
              <a:rPr lang="en-GB" sz="1600" b="1" baseline="30000"/>
              <a:t>st</a:t>
            </a:r>
            <a:r>
              <a:rPr lang="en-GB" sz="1600" b="1"/>
              <a:t> July December 2022 CT/LNS: </a:t>
            </a:r>
          </a:p>
          <a:p>
            <a:r>
              <a:rPr lang="en-GB" sz="1600">
                <a:hlinkClick r:id="rId9"/>
              </a:rPr>
              <a:t>https://agenda.infn.it/event/30932/</a:t>
            </a:r>
            <a:endParaRPr lang="en-GB" sz="16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EDD36AA-FB17-F14D-968C-8298C2F267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23162" y="6289318"/>
            <a:ext cx="548941" cy="5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4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FB5C7-76B0-F74B-8DE1-AB2AA960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R&amp;D highlight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9649C-5E57-1547-922E-8EED3409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BA2B2-7331-E547-AA3A-1C4C9F23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EEDC3-8FD8-4C44-BA45-D5BADCA8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20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AA109-40C3-5C4C-AA79-4EE8B3821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" y="738222"/>
            <a:ext cx="10591800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576FC-266F-FC47-B5B0-A3FB6B7A1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0822"/>
            <a:ext cx="6050604" cy="2729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0E8C0-EE2B-9F46-B3CD-AA9A07897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298" y="2906864"/>
            <a:ext cx="6747747" cy="395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68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CF3DA-1CB6-1044-BA3B-B8AA2EFA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Preview richieste (highlight)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B359A-D38C-B243-B76D-9714FAA5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FE24A-FC48-F24D-8665-451ED753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0C824-CE47-704A-A62A-75F1AB6E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21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86318-EEF3-4C40-8098-A176CD46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87" y="682816"/>
            <a:ext cx="11787554" cy="57917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72BA314-B1CD-9443-B949-BE2C30078FAE}"/>
              </a:ext>
            </a:extLst>
          </p:cNvPr>
          <p:cNvSpPr/>
          <p:nvPr/>
        </p:nvSpPr>
        <p:spPr>
          <a:xfrm>
            <a:off x="2417885" y="1617785"/>
            <a:ext cx="800100" cy="3604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BE29A-4AB3-B74D-8FD6-881208CCCCFF}"/>
              </a:ext>
            </a:extLst>
          </p:cNvPr>
          <p:cNvSpPr txBox="1"/>
          <p:nvPr/>
        </p:nvSpPr>
        <p:spPr>
          <a:xfrm>
            <a:off x="3329469" y="1433119"/>
            <a:ext cx="2306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also cards for </a:t>
            </a:r>
            <a:r>
              <a:rPr lang="en-GB" b="1">
                <a:solidFill>
                  <a:schemeClr val="accent1"/>
                </a:solidFill>
              </a:rPr>
              <a:t>CT-CS-SA</a:t>
            </a:r>
          </a:p>
          <a:p>
            <a:r>
              <a:rPr lang="en-GB"/>
              <a:t>FBK run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D2F1450-52A6-334B-A160-5DC7035BE202}"/>
              </a:ext>
            </a:extLst>
          </p:cNvPr>
          <p:cNvSpPr/>
          <p:nvPr/>
        </p:nvSpPr>
        <p:spPr>
          <a:xfrm>
            <a:off x="1371600" y="6189785"/>
            <a:ext cx="1151792" cy="3030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C43972-6F12-6848-95B9-D77088B931D1}"/>
              </a:ext>
            </a:extLst>
          </p:cNvPr>
          <p:cNvSpPr/>
          <p:nvPr/>
        </p:nvSpPr>
        <p:spPr>
          <a:xfrm>
            <a:off x="10745666" y="6191860"/>
            <a:ext cx="1151792" cy="3030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C8E8986-79FA-3740-9A74-939906EFE762}"/>
              </a:ext>
            </a:extLst>
          </p:cNvPr>
          <p:cNvSpPr/>
          <p:nvPr/>
        </p:nvSpPr>
        <p:spPr>
          <a:xfrm>
            <a:off x="8370277" y="3750529"/>
            <a:ext cx="637442" cy="3030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1B2CC-ACC2-8C47-B139-03EB066CA6A8}"/>
              </a:ext>
            </a:extLst>
          </p:cNvPr>
          <p:cNvSpPr txBox="1"/>
          <p:nvPr/>
        </p:nvSpPr>
        <p:spPr>
          <a:xfrm>
            <a:off x="8425229" y="3434316"/>
            <a:ext cx="74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vessel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9894E1-95AD-BF49-8A7F-C4B8050090E9}"/>
              </a:ext>
            </a:extLst>
          </p:cNvPr>
          <p:cNvSpPr/>
          <p:nvPr/>
        </p:nvSpPr>
        <p:spPr>
          <a:xfrm>
            <a:off x="7520354" y="5886696"/>
            <a:ext cx="637442" cy="3030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096A3-961A-C542-83A1-DDEAB381BF6F}"/>
              </a:ext>
            </a:extLst>
          </p:cNvPr>
          <p:cNvSpPr txBox="1"/>
          <p:nvPr/>
        </p:nvSpPr>
        <p:spPr>
          <a:xfrm>
            <a:off x="8153400" y="582045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LAPPD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2F5553-00A2-C74C-8EC6-7E8020154D4D}"/>
              </a:ext>
            </a:extLst>
          </p:cNvPr>
          <p:cNvSpPr txBox="1"/>
          <p:nvPr/>
        </p:nvSpPr>
        <p:spPr>
          <a:xfrm>
            <a:off x="8049454" y="159396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laser + chiller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6651F3C-C29E-4845-8E0D-644CED0914DA}"/>
              </a:ext>
            </a:extLst>
          </p:cNvPr>
          <p:cNvSpPr/>
          <p:nvPr/>
        </p:nvSpPr>
        <p:spPr>
          <a:xfrm>
            <a:off x="7608277" y="4785491"/>
            <a:ext cx="637442" cy="3030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73DE741-D19B-E643-ABEC-904F2D876A62}"/>
              </a:ext>
            </a:extLst>
          </p:cNvPr>
          <p:cNvSpPr/>
          <p:nvPr/>
        </p:nvSpPr>
        <p:spPr>
          <a:xfrm>
            <a:off x="7536473" y="3046254"/>
            <a:ext cx="637442" cy="3030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F3A4A-8936-684B-95C9-635E0FA3A973}"/>
              </a:ext>
            </a:extLst>
          </p:cNvPr>
          <p:cNvSpPr txBox="1"/>
          <p:nvPr/>
        </p:nvSpPr>
        <p:spPr>
          <a:xfrm>
            <a:off x="8293421" y="2999680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SRO + LAPPD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330DF0-4D44-E041-9A7A-88108CFCE285}"/>
              </a:ext>
            </a:extLst>
          </p:cNvPr>
          <p:cNvSpPr txBox="1"/>
          <p:nvPr/>
        </p:nvSpPr>
        <p:spPr>
          <a:xfrm>
            <a:off x="8308970" y="4752369"/>
            <a:ext cx="56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SRO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62FC1D1-4E6E-7643-844C-9D6BB3AFD317}"/>
              </a:ext>
            </a:extLst>
          </p:cNvPr>
          <p:cNvSpPr/>
          <p:nvPr/>
        </p:nvSpPr>
        <p:spPr>
          <a:xfrm>
            <a:off x="2424479" y="2696591"/>
            <a:ext cx="637442" cy="3030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A35B3-A7DD-EC48-A0D3-AF971C8E1C56}"/>
              </a:ext>
            </a:extLst>
          </p:cNvPr>
          <p:cNvSpPr txBox="1"/>
          <p:nvPr/>
        </p:nvSpPr>
        <p:spPr>
          <a:xfrm>
            <a:off x="3181427" y="2645087"/>
            <a:ext cx="354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dRICH prototype + aerogel (also BA)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CB498F-2035-274A-B1E6-8C4E9A1EE487}"/>
              </a:ext>
            </a:extLst>
          </p:cNvPr>
          <p:cNvSpPr/>
          <p:nvPr/>
        </p:nvSpPr>
        <p:spPr>
          <a:xfrm>
            <a:off x="7684851" y="2334638"/>
            <a:ext cx="364603" cy="3104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4C9A56-A066-A34E-8B67-34AA0F0F12F2}"/>
              </a:ext>
            </a:extLst>
          </p:cNvPr>
          <p:cNvSpPr/>
          <p:nvPr/>
        </p:nvSpPr>
        <p:spPr>
          <a:xfrm>
            <a:off x="7672892" y="1991067"/>
            <a:ext cx="364603" cy="3104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4A9CEE-73A0-614C-BDB8-8FEF687ECB27}"/>
              </a:ext>
            </a:extLst>
          </p:cNvPr>
          <p:cNvSpPr/>
          <p:nvPr/>
        </p:nvSpPr>
        <p:spPr>
          <a:xfrm>
            <a:off x="7684851" y="5156833"/>
            <a:ext cx="364603" cy="3104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2995394-7E86-FE4A-8172-8217E164F4B3}"/>
              </a:ext>
            </a:extLst>
          </p:cNvPr>
          <p:cNvSpPr/>
          <p:nvPr/>
        </p:nvSpPr>
        <p:spPr>
          <a:xfrm>
            <a:off x="7598659" y="1584205"/>
            <a:ext cx="487476" cy="3604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651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0BDF-4506-0E45-B15A-3289963D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Preview richieste (sinergie)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5C8B60-2D0D-0944-884E-9813DF10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323E6-1849-8F4D-A300-D64B363B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B4C56-1E72-7E44-8497-B442E929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22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2B4316-4A35-9043-960E-A4009038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1212850"/>
            <a:ext cx="81661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20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0BDF-4506-0E45-B15A-3289963D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Preview richieste (missioni) + EIC school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5C8B60-2D0D-0944-884E-9813DF10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323E6-1849-8F4D-A300-D64B363B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B4C56-1E72-7E44-8497-B442E929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23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371B1-9139-DD4D-B5EA-68F40C86696D}"/>
              </a:ext>
            </a:extLst>
          </p:cNvPr>
          <p:cNvSpPr txBox="1"/>
          <p:nvPr/>
        </p:nvSpPr>
        <p:spPr>
          <a:xfrm flipH="1">
            <a:off x="115389" y="711330"/>
            <a:ext cx="8374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EICUG meeting 2023 in Europe (Warsaw) </a:t>
            </a:r>
            <a:r>
              <a:rPr lang="en-GB">
                <a:sym typeface="Wingdings" pitchFamily="2" charset="2"/>
              </a:rPr>
              <a:t> 2 KEU each</a:t>
            </a:r>
          </a:p>
          <a:p>
            <a:r>
              <a:rPr lang="en-GB">
                <a:sym typeface="Wingdings" pitchFamily="2" charset="2"/>
              </a:rPr>
              <a:t>EIC_NET giornate nazionali  0.5 KEU each</a:t>
            </a:r>
          </a:p>
          <a:p>
            <a:r>
              <a:rPr lang="en-GB">
                <a:sym typeface="Wingdings" pitchFamily="2" charset="2"/>
              </a:rPr>
              <a:t>meeting in USA (s.j.)  2.5 KEU / one week</a:t>
            </a:r>
          </a:p>
          <a:p>
            <a:r>
              <a:rPr lang="en-GB">
                <a:sym typeface="Wingdings" pitchFamily="2" charset="2"/>
              </a:rPr>
              <a:t>+ test beams e irraggiamenti a TN/LNF</a:t>
            </a:r>
          </a:p>
          <a:p>
            <a:r>
              <a:rPr lang="en-GB">
                <a:sym typeface="Wingdings" pitchFamily="2" charset="2"/>
              </a:rPr>
              <a:t>small task RN (20 KEU): 15 KEU + 5 KEU (EIC school)   problemi centralizzazione</a:t>
            </a:r>
          </a:p>
          <a:p>
            <a:r>
              <a:rPr lang="en-GB">
                <a:sym typeface="Wingdings" pitchFamily="2" charset="2"/>
              </a:rPr>
              <a:t>missioni di networking intra-italiano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0D6077-DB79-924F-B0EA-D5C718B97FE0}"/>
              </a:ext>
            </a:extLst>
          </p:cNvPr>
          <p:cNvSpPr txBox="1"/>
          <p:nvPr/>
        </p:nvSpPr>
        <p:spPr>
          <a:xfrm>
            <a:off x="6929270" y="2465656"/>
            <a:ext cx="458240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CSN3 should have a look to its table/price list...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4DCDA-9805-D346-8E08-1055830C626F}"/>
              </a:ext>
            </a:extLst>
          </p:cNvPr>
          <p:cNvSpPr txBox="1"/>
          <p:nvPr/>
        </p:nvSpPr>
        <p:spPr>
          <a:xfrm>
            <a:off x="268153" y="2940180"/>
            <a:ext cx="66959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EIC school</a:t>
            </a:r>
          </a:p>
          <a:p>
            <a:pPr marL="285750" indent="-285750">
              <a:buFontTx/>
              <a:buChar char="-"/>
            </a:pPr>
            <a:r>
              <a:rPr lang="en-GB" b="1"/>
              <a:t>"cultural" operation</a:t>
            </a:r>
          </a:p>
          <a:p>
            <a:pPr marL="285750" indent="-285750">
              <a:buFontTx/>
              <a:buChar char="-"/>
            </a:pPr>
            <a:r>
              <a:rPr lang="en-GB" b="1"/>
              <a:t>format: 3 or 5 days</a:t>
            </a:r>
          </a:p>
          <a:p>
            <a:pPr marL="285750" indent="-285750">
              <a:buFontTx/>
              <a:buChar char="-"/>
            </a:pPr>
            <a:r>
              <a:rPr lang="en-GB" b="1"/>
              <a:t>venue considered: Frascati (LNF), Bertinoro, Maratea, Vieste</a:t>
            </a:r>
          </a:p>
          <a:p>
            <a:pPr marL="285750" indent="-285750">
              <a:buFontTx/>
              <a:buChar char="-"/>
            </a:pPr>
            <a:r>
              <a:rPr lang="en-GB" b="1"/>
              <a:t>May – July 2023</a:t>
            </a:r>
          </a:p>
          <a:p>
            <a:pPr marL="285750" indent="-285750">
              <a:buFontTx/>
              <a:buChar char="-"/>
            </a:pPr>
            <a:r>
              <a:rPr lang="en-GB" b="1"/>
              <a:t>DIS and EIC lectures / hands-on sessions</a:t>
            </a:r>
          </a:p>
          <a:p>
            <a:pPr marL="285750" indent="-285750">
              <a:buFontTx/>
              <a:buChar char="-"/>
            </a:pPr>
            <a:r>
              <a:rPr lang="en-GB" b="1"/>
              <a:t>"late" master students, graduated and PhD (first years)</a:t>
            </a:r>
          </a:p>
          <a:p>
            <a:pPr marL="285750" indent="-285750">
              <a:buFontTx/>
              <a:buChar char="-"/>
            </a:pPr>
            <a:r>
              <a:rPr lang="en-GB" b="1"/>
              <a:t>interest of theory community</a:t>
            </a:r>
          </a:p>
          <a:p>
            <a:pPr marL="285750" indent="-285750">
              <a:buFontTx/>
              <a:buChar char="-"/>
            </a:pPr>
            <a:endParaRPr lang="en-GB" b="1"/>
          </a:p>
          <a:p>
            <a:r>
              <a:rPr lang="en-GB" b="1"/>
              <a:t>We ask some support from CSN3 (missions) as part of "networking".</a:t>
            </a:r>
          </a:p>
          <a:p>
            <a:r>
              <a:rPr lang="en-GB" b="1"/>
              <a:t>Could be key to recruit young generations</a:t>
            </a:r>
          </a:p>
        </p:txBody>
      </p:sp>
    </p:spTree>
    <p:extLst>
      <p:ext uri="{BB962C8B-B14F-4D97-AF65-F5344CB8AC3E}">
        <p14:creationId xmlns:p14="http://schemas.microsoft.com/office/powerpoint/2010/main" val="3767169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092B-B68B-3640-821D-414B814E6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0EE079-7FDC-2B42-B7A6-523B14CF2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C411A-F968-AF45-987E-0A50B8A6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1B365-51CC-A94B-9876-C9A30F78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24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E4443C-0509-C248-BCFE-854EA92B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4" y="881937"/>
            <a:ext cx="9743235" cy="3153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7FCBE-BF95-1B44-B372-FAA038166CAF}"/>
              </a:ext>
            </a:extLst>
          </p:cNvPr>
          <p:cNvSpPr txBox="1"/>
          <p:nvPr/>
        </p:nvSpPr>
        <p:spPr>
          <a:xfrm>
            <a:off x="9418172" y="3666337"/>
            <a:ext cx="234057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/>
              <a:t>Solo una di networking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1144864-B075-2A4C-8683-C9A9CA4D4CC2}"/>
              </a:ext>
            </a:extLst>
          </p:cNvPr>
          <p:cNvSpPr/>
          <p:nvPr/>
        </p:nvSpPr>
        <p:spPr>
          <a:xfrm>
            <a:off x="8264769" y="2901462"/>
            <a:ext cx="342900" cy="6945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21B80-FA00-1447-B2A3-8FEBB1A820A5}"/>
              </a:ext>
            </a:extLst>
          </p:cNvPr>
          <p:cNvSpPr txBox="1"/>
          <p:nvPr/>
        </p:nvSpPr>
        <p:spPr>
          <a:xfrm>
            <a:off x="8783515" y="3033346"/>
            <a:ext cx="140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di "progetto"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1D093ECD-9CF7-1D49-AEF0-68D160533993}"/>
              </a:ext>
            </a:extLst>
          </p:cNvPr>
          <p:cNvSpPr/>
          <p:nvPr/>
        </p:nvSpPr>
        <p:spPr>
          <a:xfrm>
            <a:off x="8282353" y="1865141"/>
            <a:ext cx="342900" cy="9571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7573A-8059-AF49-A036-7190D621AE0C}"/>
              </a:ext>
            </a:extLst>
          </p:cNvPr>
          <p:cNvSpPr txBox="1"/>
          <p:nvPr/>
        </p:nvSpPr>
        <p:spPr>
          <a:xfrm>
            <a:off x="8713267" y="2089471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di "R&amp;D"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540F25-5D0F-8B47-8449-DBD67BFEA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23" y="4403801"/>
            <a:ext cx="10539046" cy="19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5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23814-DCBC-1C44-BB2E-F728E946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Meeting with referee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05352-80C6-B147-B4B3-D0ED46C4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42612-982E-A744-9F2C-398A548B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D267A-2016-E64D-AC2F-5090D2EA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25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7BE423-BCC5-5446-A819-E71085906444}"/>
              </a:ext>
            </a:extLst>
          </p:cNvPr>
          <p:cNvSpPr txBox="1"/>
          <p:nvPr/>
        </p:nvSpPr>
        <p:spPr>
          <a:xfrm>
            <a:off x="398834" y="1040860"/>
            <a:ext cx="2875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one day?</a:t>
            </a:r>
          </a:p>
          <a:p>
            <a:r>
              <a:rPr lang="en-GB"/>
              <a:t>in-person (at least partially?)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2C1E3-72C3-7544-86B1-CFD1578560B0}"/>
              </a:ext>
            </a:extLst>
          </p:cNvPr>
          <p:cNvSpPr txBox="1"/>
          <p:nvPr/>
        </p:nvSpPr>
        <p:spPr>
          <a:xfrm>
            <a:off x="398834" y="2033081"/>
            <a:ext cx="3495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29 August – 2 September</a:t>
            </a:r>
          </a:p>
          <a:p>
            <a:r>
              <a:rPr lang="en-GB"/>
              <a:t>5 – 9 September</a:t>
            </a:r>
          </a:p>
          <a:p>
            <a:r>
              <a:rPr lang="en-GB"/>
              <a:t>12-13 September? (then too late...)</a:t>
            </a:r>
          </a:p>
        </p:txBody>
      </p:sp>
    </p:spTree>
    <p:extLst>
      <p:ext uri="{BB962C8B-B14F-4D97-AF65-F5344CB8AC3E}">
        <p14:creationId xmlns:p14="http://schemas.microsoft.com/office/powerpoint/2010/main" val="1923813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A34E4-3E1F-FDBB-BB09-6419B3BC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Backup and useful stuff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53312-3B71-B828-F9E9-9996E05A2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6A04A-EEBE-7FBD-2047-A60EBC9BC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F605E-6AEF-711E-768D-0BD4D337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26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06808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F899-FAD4-734A-9606-119CBCC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9" y="173536"/>
            <a:ext cx="11643360" cy="340269"/>
          </a:xfrm>
        </p:spPr>
        <p:txBody>
          <a:bodyPr>
            <a:normAutofit fontScale="90000"/>
          </a:bodyPr>
          <a:lstStyle/>
          <a:p>
            <a:r>
              <a:rPr lang="en-GB"/>
              <a:t>A very long journey through the pandemic (</a:t>
            </a:r>
            <a:r>
              <a:rPr lang="en-GB" sz="3600" u="sng"/>
              <a:t>last 2.5 years</a:t>
            </a:r>
            <a:r>
              <a:rPr lang="en-GB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07B9D-EB09-3E4A-B4A2-C49ED772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EE0E7-5429-9A4C-A640-01C1D6BB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B2FC8-8701-0F42-9141-8798D943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27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90EE0-B256-9D47-960A-4E7F0B6320F7}"/>
              </a:ext>
            </a:extLst>
          </p:cNvPr>
          <p:cNvSpPr txBox="1"/>
          <p:nvPr/>
        </p:nvSpPr>
        <p:spPr>
          <a:xfrm>
            <a:off x="0" y="762761"/>
            <a:ext cx="1190428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CD-0 approved + BNL site selected (Dec2019/Jan2020)</a:t>
            </a:r>
          </a:p>
          <a:p>
            <a:r>
              <a:rPr lang="en-GB"/>
              <a:t>All 2020: 4</a:t>
            </a:r>
            <a:r>
              <a:rPr lang="en-GB" baseline="30000"/>
              <a:t> </a:t>
            </a:r>
            <a:r>
              <a:rPr lang="en-GB"/>
              <a:t>online workshops to prepare Yellow Report + 1 EICUG meeting online</a:t>
            </a:r>
          </a:p>
          <a:p>
            <a:r>
              <a:rPr lang="en-GB"/>
              <a:t>February 2021: EIC Conceptual Design Report: </a:t>
            </a:r>
            <a:r>
              <a:rPr lang="en-GB">
                <a:hlinkClick r:id="rId2"/>
              </a:rPr>
              <a:t>https://doi.org/10.2172/1765663</a:t>
            </a:r>
            <a:endParaRPr lang="en-GB"/>
          </a:p>
          <a:p>
            <a:r>
              <a:rPr lang="en-GB"/>
              <a:t>8 March 2021 Yellow Report released: </a:t>
            </a:r>
            <a:r>
              <a:rPr lang="en-GB">
                <a:hlinkClick r:id="rId3"/>
              </a:rPr>
              <a:t>https://arxiv.org/abs/2103.05419</a:t>
            </a:r>
            <a:endParaRPr lang="en-GB"/>
          </a:p>
          <a:p>
            <a:r>
              <a:rPr lang="en-GB"/>
              <a:t>March 2021: Call for detector proposals: </a:t>
            </a:r>
            <a:r>
              <a:rPr lang="en-GB">
                <a:hlinkClick r:id="rId4"/>
              </a:rPr>
              <a:t>https://www.bnl.gov/eic/CFC.php</a:t>
            </a:r>
            <a:endParaRPr lang="en-GB"/>
          </a:p>
          <a:p>
            <a:r>
              <a:rPr lang="en-GB"/>
              <a:t>March: First meetings of protocollaborations </a:t>
            </a:r>
          </a:p>
          <a:p>
            <a:r>
              <a:rPr lang="en-GB"/>
              <a:t>28 June 2021: CD-1 passed "c</a:t>
            </a:r>
            <a:r>
              <a:rPr lang="it-IT"/>
              <a:t>ompletion of the project Definition Phase and the conceptual design."</a:t>
            </a:r>
            <a:endParaRPr lang="en-GB"/>
          </a:p>
          <a:p>
            <a:r>
              <a:rPr lang="en-GB"/>
              <a:t>2-7 August 2021 EICUG (online) meeting: </a:t>
            </a:r>
            <a:r>
              <a:rPr lang="en-GB">
                <a:hlinkClick r:id="rId5"/>
              </a:rPr>
              <a:t>https://indico.bnl.gov/event/11463/</a:t>
            </a:r>
            <a:endParaRPr lang="en-GB"/>
          </a:p>
          <a:p>
            <a:r>
              <a:rPr lang="en-GB"/>
              <a:t>10 August 2021 call EIC Detector R&amp;D FY22: </a:t>
            </a:r>
            <a:r>
              <a:rPr lang="en-GB" sz="1200">
                <a:hlinkClick r:id="rId6"/>
              </a:rPr>
              <a:t>https://indico.bnl.gov/event/10974/contributions/53172/attachments/36485/59965/Detector_RD_Plan_Aug10.2021.pdf</a:t>
            </a:r>
            <a:endParaRPr lang="en-GB" sz="1200"/>
          </a:p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December 2021: </a:t>
            </a:r>
            <a:r>
              <a:rPr lang="en-GB" b="1"/>
              <a:t>experiment proposals sent to DoE (ATHENA, ECCE, CORE)</a:t>
            </a:r>
          </a:p>
          <a:p>
            <a:r>
              <a:rPr lang="en-GB"/>
              <a:t>13-15 December 2021: first meeting of Detector Proposal Advisory Panel vis à vis proto-collaborations</a:t>
            </a:r>
          </a:p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DAA1E-148F-8041-A6BD-4C7516A10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13" y="4345496"/>
            <a:ext cx="1933748" cy="2504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D8EB09-E19B-9E45-820A-42C4C3F5B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7379" y="4345496"/>
            <a:ext cx="1989788" cy="2532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421A58-4663-054E-9D39-E256531996FC}"/>
              </a:ext>
            </a:extLst>
          </p:cNvPr>
          <p:cNvSpPr txBox="1"/>
          <p:nvPr/>
        </p:nvSpPr>
        <p:spPr>
          <a:xfrm>
            <a:off x="6353388" y="3809749"/>
            <a:ext cx="360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hlinkClick r:id="rId9"/>
              </a:rPr>
              <a:t>https://indico.bnl.gov/event/13614/</a:t>
            </a:r>
            <a:endParaRPr lang="en-GB"/>
          </a:p>
        </p:txBody>
      </p:sp>
      <p:pic>
        <p:nvPicPr>
          <p:cNvPr id="1026" name="Picture 2" descr="Customer Journey Map: cos'è e come crearla? | Qualtrics">
            <a:extLst>
              <a:ext uri="{FF2B5EF4-FFF2-40B4-BE49-F238E27FC236}">
                <a16:creationId xmlns:a16="http://schemas.microsoft.com/office/drawing/2014/main" id="{C733E256-6FC6-5FE6-9E53-7AA11B96C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952" y="672325"/>
            <a:ext cx="2644422" cy="1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33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E27F3-F85F-0B4C-9535-E155CB4E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Missioni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86CF1-2A2E-FE47-B1CD-DAD7B08E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233F5-604D-3E44-B6FB-2AD883B3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Comitato EIC Italia + EB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3CC6C-7AD5-C144-BBB6-92C11800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28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01CEB-2115-2944-BAEB-64E79E8F6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437"/>
            <a:ext cx="7801761" cy="5447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CB12E0-A63E-1746-9AAC-41BF85AB057B}"/>
              </a:ext>
            </a:extLst>
          </p:cNvPr>
          <p:cNvSpPr txBox="1"/>
          <p:nvPr/>
        </p:nvSpPr>
        <p:spPr>
          <a:xfrm>
            <a:off x="8153400" y="260059"/>
            <a:ext cx="18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Costo viaggio A/R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8B14B-A5D2-2E41-A6C2-8D356ACED361}"/>
              </a:ext>
            </a:extLst>
          </p:cNvPr>
          <p:cNvSpPr txBox="1"/>
          <p:nvPr/>
        </p:nvSpPr>
        <p:spPr>
          <a:xfrm>
            <a:off x="8573549" y="838899"/>
            <a:ext cx="23711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Costo mese – diaria*30</a:t>
            </a:r>
          </a:p>
          <a:p>
            <a:r>
              <a:rPr lang="en-GB"/>
              <a:t>400</a:t>
            </a:r>
          </a:p>
          <a:p>
            <a:endParaRPr lang="en-GB"/>
          </a:p>
          <a:p>
            <a:r>
              <a:rPr lang="en-GB"/>
              <a:t>500</a:t>
            </a:r>
          </a:p>
          <a:p>
            <a:r>
              <a:rPr lang="en-GB"/>
              <a:t>700</a:t>
            </a:r>
          </a:p>
          <a:p>
            <a:endParaRPr lang="en-GB"/>
          </a:p>
          <a:p>
            <a:r>
              <a:rPr lang="en-GB"/>
              <a:t>900</a:t>
            </a:r>
          </a:p>
          <a:p>
            <a:r>
              <a:rPr lang="en-GB"/>
              <a:t>1100</a:t>
            </a:r>
          </a:p>
          <a:p>
            <a:r>
              <a:rPr lang="en-GB"/>
              <a:t>900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1400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C78C4-2783-4F46-B0E9-636000F5EECB}"/>
              </a:ext>
            </a:extLst>
          </p:cNvPr>
          <p:cNvSpPr txBox="1"/>
          <p:nvPr/>
        </p:nvSpPr>
        <p:spPr>
          <a:xfrm>
            <a:off x="10369153" y="1207365"/>
            <a:ext cx="1669409" cy="563231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 evidentemente</a:t>
            </a:r>
          </a:p>
          <a:p>
            <a:r>
              <a:rPr lang="en-GB">
                <a:solidFill>
                  <a:schemeClr val="bg1"/>
                </a:solidFill>
              </a:rPr>
              <a:t>nel costo mensile </a:t>
            </a:r>
          </a:p>
          <a:p>
            <a:r>
              <a:rPr lang="en-GB">
                <a:solidFill>
                  <a:schemeClr val="bg1"/>
                </a:solidFill>
              </a:rPr>
              <a:t>hanno messo in qualche modo confuso</a:t>
            </a:r>
          </a:p>
          <a:p>
            <a:r>
              <a:rPr lang="en-GB">
                <a:solidFill>
                  <a:schemeClr val="bg1"/>
                </a:solidFill>
              </a:rPr>
              <a:t>anche il costo-vita.</a:t>
            </a:r>
          </a:p>
          <a:p>
            <a:r>
              <a:rPr lang="en-GB">
                <a:solidFill>
                  <a:schemeClr val="bg1"/>
                </a:solidFill>
              </a:rPr>
              <a:t>Ma 5300/4=1325 per 1 settimana in USA compreso il viaggio </a:t>
            </a:r>
          </a:p>
          <a:p>
            <a:r>
              <a:rPr lang="en-GB">
                <a:solidFill>
                  <a:schemeClr val="bg1"/>
                </a:solidFill>
              </a:rPr>
              <a:t>e' ridicolo. E 900 EU per andare in Germania e' troppo...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EB9DF-CC59-3044-8FFF-07B05D3C680F}"/>
              </a:ext>
            </a:extLst>
          </p:cNvPr>
          <p:cNvSpPr txBox="1"/>
          <p:nvPr/>
        </p:nvSpPr>
        <p:spPr>
          <a:xfrm>
            <a:off x="48917" y="6105219"/>
            <a:ext cx="843359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Se per una settimana si divide per 4 in USA 5300/4=1400 si rischia di neanche arrivarci...</a:t>
            </a:r>
          </a:p>
        </p:txBody>
      </p:sp>
    </p:spTree>
    <p:extLst>
      <p:ext uri="{BB962C8B-B14F-4D97-AF65-F5344CB8AC3E}">
        <p14:creationId xmlns:p14="http://schemas.microsoft.com/office/powerpoint/2010/main" val="39751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E27F3-F85F-0B4C-9535-E155CB4E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Missioni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86CF1-2A2E-FE47-B1CD-DAD7B08E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233F5-604D-3E44-B6FB-2AD883B3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Comitato EIC Italia + EB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3CC6C-7AD5-C144-BBB6-92C11800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29</a:t>
            </a:fld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A5780-5434-C545-BFB7-70EC1E228B9B}"/>
              </a:ext>
            </a:extLst>
          </p:cNvPr>
          <p:cNvSpPr txBox="1"/>
          <p:nvPr/>
        </p:nvSpPr>
        <p:spPr>
          <a:xfrm>
            <a:off x="389106" y="1070043"/>
            <a:ext cx="51081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Costo USA:</a:t>
            </a:r>
          </a:p>
          <a:p>
            <a:endParaRPr lang="en-GB"/>
          </a:p>
          <a:p>
            <a:r>
              <a:rPr lang="en-GB"/>
              <a:t>biglietto 1000 EU (se autorizzato presto da direttore)</a:t>
            </a:r>
          </a:p>
          <a:p>
            <a:r>
              <a:rPr lang="en-GB"/>
              <a:t>albergo 130 EU/notte (minimo) = 130 x 5 = 750</a:t>
            </a:r>
          </a:p>
          <a:p>
            <a:r>
              <a:rPr lang="en-GB"/>
              <a:t>diaria/2 * 7 = 65*7 = 455</a:t>
            </a:r>
          </a:p>
          <a:p>
            <a:r>
              <a:rPr lang="en-GB"/>
              <a:t>conference fee = 200 </a:t>
            </a:r>
          </a:p>
          <a:p>
            <a:r>
              <a:rPr lang="en-GB"/>
              <a:t>ESTA: 20 </a:t>
            </a:r>
          </a:p>
          <a:p>
            <a:r>
              <a:rPr lang="en-GB"/>
              <a:t>Assicurazione AIG: 100</a:t>
            </a:r>
          </a:p>
          <a:p>
            <a:endParaRPr lang="en-GB"/>
          </a:p>
          <a:p>
            <a:r>
              <a:rPr lang="en-GB"/>
              <a:t>2500 sono molto "al pelo"....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89BB8-6894-C940-B901-8ACE3A4367C2}"/>
              </a:ext>
            </a:extLst>
          </p:cNvPr>
          <p:cNvSpPr txBox="1"/>
          <p:nvPr/>
        </p:nvSpPr>
        <p:spPr>
          <a:xfrm>
            <a:off x="433251" y="4023520"/>
            <a:ext cx="7350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Costo CERN:</a:t>
            </a:r>
          </a:p>
          <a:p>
            <a:endParaRPr lang="en-GB"/>
          </a:p>
          <a:p>
            <a:r>
              <a:rPr lang="en-GB"/>
              <a:t>la differenza tra sedi e INFN e' dominata da esistenza o meno di voli low-cost</a:t>
            </a:r>
          </a:p>
          <a:p>
            <a:r>
              <a:rPr lang="en-GB"/>
              <a:t>Costa meno andare al CERN da Roma che da Bologna!!!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13DA73-B310-514F-81FC-34DA1596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752" y="1484345"/>
            <a:ext cx="3991443" cy="278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73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994DD-3369-884F-ADCC-989E7A2B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D8894-25AE-5045-A9F3-7B0E23E45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FFF2B-4AF9-AF44-B1CC-20A9F2DD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3</a:t>
            </a:fld>
            <a:endParaRPr lang="it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E4BEAF-AA81-924B-B117-AC4732710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01" y="1087066"/>
            <a:ext cx="4254500" cy="114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CBFA98-C4E8-CC44-B52D-29626F2847E3}"/>
              </a:ext>
            </a:extLst>
          </p:cNvPr>
          <p:cNvSpPr txBox="1"/>
          <p:nvPr/>
        </p:nvSpPr>
        <p:spPr>
          <a:xfrm>
            <a:off x="1857982" y="2655651"/>
            <a:ext cx="77505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from networking to experiment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2023: the year of decisions likely last year as _NET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grow an EIC generation</a:t>
            </a:r>
          </a:p>
        </p:txBody>
      </p:sp>
    </p:spTree>
    <p:extLst>
      <p:ext uri="{BB962C8B-B14F-4D97-AF65-F5344CB8AC3E}">
        <p14:creationId xmlns:p14="http://schemas.microsoft.com/office/powerpoint/2010/main" val="223829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B9F4-7D95-B242-AB6E-36D9B17D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Detector proposals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2C42D-7EAB-AC47-9737-6E5418DC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06DEA-44C2-E94A-AC5B-111FE136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D2F9A-0F4C-EA41-BC32-FAABBEA8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40C96B-1979-E949-94F7-984039E2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050" y="231160"/>
            <a:ext cx="1009067" cy="294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064AD-0415-1640-BBD2-3F8E69D68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125" y="69259"/>
            <a:ext cx="1067376" cy="60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6362D-6E41-F04C-BF0F-701B9C1EA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742" y="6073815"/>
            <a:ext cx="517183" cy="601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BB3CDE-2857-8F41-A4FD-2CC4846A33FD}"/>
              </a:ext>
            </a:extLst>
          </p:cNvPr>
          <p:cNvSpPr txBox="1"/>
          <p:nvPr/>
        </p:nvSpPr>
        <p:spPr>
          <a:xfrm>
            <a:off x="115389" y="810341"/>
            <a:ext cx="10711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ATHENA is general purpose (full EIC science) for IP6 with new 3T solenoidal magnet (and large bore diameter)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ECCE is general purpose detector for IP6 re-using 1.4 T Babar magnet (bore diameter 2.8)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CORE is a more "compact" proposal, potentially for IP8 (3T solenoid as well)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95B9FD-1629-8D48-B293-3E3D4DB03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90" y="2675674"/>
            <a:ext cx="3920658" cy="3373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86EBC-FF8E-0E43-BC1B-13FF8B5EC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166" y="2818492"/>
            <a:ext cx="3854234" cy="2966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1337F4-457C-3248-9796-6B45682B2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466" y="5991285"/>
            <a:ext cx="1009067" cy="294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F228A8-78E1-E149-A237-2DE00E188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456" y="18581"/>
            <a:ext cx="517183" cy="601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8CEB17-2BE5-1148-A08D-F8C5BC4DA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3517" y="3196047"/>
            <a:ext cx="3838484" cy="2253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1DF003-4311-9D48-85CC-FAF67B289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613" y="5838646"/>
            <a:ext cx="1067376" cy="600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AFBB66-9E24-2C4F-8385-B3BDE204AA0D}"/>
              </a:ext>
            </a:extLst>
          </p:cNvPr>
          <p:cNvSpPr txBox="1"/>
          <p:nvPr/>
        </p:nvSpPr>
        <p:spPr>
          <a:xfrm>
            <a:off x="243840" y="1976846"/>
            <a:ext cx="741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Design of all proposal driven by YR requirements, obviously with differences...</a:t>
            </a:r>
          </a:p>
        </p:txBody>
      </p:sp>
    </p:spTree>
    <p:extLst>
      <p:ext uri="{BB962C8B-B14F-4D97-AF65-F5344CB8AC3E}">
        <p14:creationId xmlns:p14="http://schemas.microsoft.com/office/powerpoint/2010/main" val="797649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7E46-5C41-3C42-B162-5CCF9181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/>
              <a:t>Last 6 months: a complicated journey!</a:t>
            </a:r>
            <a:endParaRPr lang="en-GB" sz="32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74D2D-AB3B-6B4D-8C29-3A61EB32E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9B4CC-3CA0-8146-AD6D-FA100CA5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1AE89-DF25-7644-ABFF-98C97259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5</a:t>
            </a:fld>
            <a:endParaRPr lang="en-GB"/>
          </a:p>
        </p:txBody>
      </p:sp>
      <p:pic>
        <p:nvPicPr>
          <p:cNvPr id="2050" name="Picture 2" descr="Complicated journey Stock Photos, Stock Images and Vectors | Stockfresh">
            <a:extLst>
              <a:ext uri="{FF2B5EF4-FFF2-40B4-BE49-F238E27FC236}">
                <a16:creationId xmlns:a16="http://schemas.microsoft.com/office/drawing/2014/main" id="{1746E5D3-A9C7-6464-8EE0-D30D6577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911" y="90311"/>
            <a:ext cx="3314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65FEF-4B1A-4B2D-68EB-8B2BDDE7A5D0}"/>
              </a:ext>
            </a:extLst>
          </p:cNvPr>
          <p:cNvSpPr txBox="1"/>
          <p:nvPr/>
        </p:nvSpPr>
        <p:spPr>
          <a:xfrm>
            <a:off x="115389" y="889875"/>
            <a:ext cx="909601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>
                <a:sym typeface="Wingdings" pitchFamily="2" charset="2"/>
              </a:rPr>
              <a:t>March:</a:t>
            </a:r>
          </a:p>
          <a:p>
            <a:r>
              <a:rPr lang="en-IT">
                <a:sym typeface="Wingdings" pitchFamily="2" charset="2"/>
              </a:rPr>
              <a:t>8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: DPAP report presented orally in a open session </a:t>
            </a:r>
            <a:r>
              <a:rPr lang="en-IT" b="1">
                <a:sym typeface="Wingdings" pitchFamily="2" charset="2"/>
              </a:rPr>
              <a:t>selecting ECCE as reference design</a:t>
            </a:r>
          </a:p>
          <a:p>
            <a:r>
              <a:rPr lang="en-IT">
                <a:sym typeface="Wingdings" pitchFamily="2" charset="2"/>
              </a:rPr>
              <a:t>9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: EIC_NET EB </a:t>
            </a:r>
          </a:p>
          <a:p>
            <a:r>
              <a:rPr lang="en-IT">
                <a:sym typeface="Wingdings" pitchFamily="2" charset="2"/>
              </a:rPr>
              <a:t>10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 first ATHENA plenary meeting (with INFN "first reaction" presented)</a:t>
            </a:r>
          </a:p>
          <a:p>
            <a:r>
              <a:rPr lang="en-IT">
                <a:sym typeface="Wingdings" pitchFamily="2" charset="2"/>
              </a:rPr>
              <a:t>11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 first meeting between ATHENA management and EIC project (Jim/Rolf/Elke) </a:t>
            </a:r>
            <a:br>
              <a:rPr lang="en-IT">
                <a:sym typeface="Wingdings" pitchFamily="2" charset="2"/>
              </a:rPr>
            </a:br>
            <a:r>
              <a:rPr lang="en-IT">
                <a:sym typeface="Wingdings" pitchFamily="2" charset="2"/>
              </a:rPr>
              <a:t>+ DoE (Tim Hallman) ("DPAP closeout followup meeting")</a:t>
            </a:r>
          </a:p>
          <a:p>
            <a:r>
              <a:rPr lang="en-IT">
                <a:sym typeface="Wingdings" pitchFamily="2" charset="2"/>
              </a:rPr>
              <a:t>14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 meeting responsabili locali EIC_NET</a:t>
            </a:r>
          </a:p>
          <a:p>
            <a:r>
              <a:rPr lang="en-IT">
                <a:sym typeface="Wingdings" pitchFamily="2" charset="2"/>
              </a:rPr>
              <a:t>15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 briefing to GE/CSN3 chair (D</a:t>
            </a:r>
            <a:r>
              <a:rPr lang="en-GB">
                <a:sym typeface="Wingdings" pitchFamily="2" charset="2"/>
              </a:rPr>
              <a:t>i</a:t>
            </a:r>
            <a:r>
              <a:rPr lang="en-IT">
                <a:sym typeface="Wingdings" pitchFamily="2" charset="2"/>
              </a:rPr>
              <a:t>ego/Rosario)  // President Biden signs the budget for FY22</a:t>
            </a:r>
          </a:p>
          <a:p>
            <a:r>
              <a:rPr lang="en-IT">
                <a:sym typeface="Wingdings" pitchFamily="2" charset="2"/>
              </a:rPr>
              <a:t>17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 ATHENA IB (with Rolf/Elke representing EIC project)</a:t>
            </a:r>
          </a:p>
          <a:p>
            <a:r>
              <a:rPr lang="en-IT">
                <a:sym typeface="Wingdings" pitchFamily="2" charset="2"/>
              </a:rPr>
              <a:t>22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 + 24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: first ECCE-ATHENA meetings (management)</a:t>
            </a:r>
          </a:p>
          <a:p>
            <a:r>
              <a:rPr lang="en-IT">
                <a:sym typeface="Wingdings" pitchFamily="2" charset="2"/>
              </a:rPr>
              <a:t>24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 ATHENA plenary meeting (again Elke attending)</a:t>
            </a:r>
          </a:p>
          <a:p>
            <a:r>
              <a:rPr lang="en-IT">
                <a:sym typeface="Wingdings" pitchFamily="2" charset="2"/>
              </a:rPr>
              <a:t>28</a:t>
            </a:r>
            <a:r>
              <a:rPr lang="en-IT" baseline="30000">
                <a:sym typeface="Wingdings" pitchFamily="2" charset="2"/>
              </a:rPr>
              <a:t>th</a:t>
            </a:r>
            <a:r>
              <a:rPr lang="en-IT">
                <a:sym typeface="Wingdings" pitchFamily="2" charset="2"/>
              </a:rPr>
              <a:t> EIC_NET general meeting (online): INFN has no interest for detector 2</a:t>
            </a:r>
          </a:p>
          <a:p>
            <a:r>
              <a:rPr lang="en-IT">
                <a:sym typeface="Wingdings" pitchFamily="2" charset="2"/>
              </a:rPr>
              <a:t>31</a:t>
            </a:r>
            <a:r>
              <a:rPr lang="en-IT" baseline="30000">
                <a:sym typeface="Wingdings" pitchFamily="2" charset="2"/>
              </a:rPr>
              <a:t>st</a:t>
            </a:r>
            <a:r>
              <a:rPr lang="en-IT">
                <a:sym typeface="Wingdings" pitchFamily="2" charset="2"/>
              </a:rPr>
              <a:t> first briefing to INFN EIC_NET referees (+ follow-up on Zoom 8th April) </a:t>
            </a:r>
          </a:p>
          <a:p>
            <a:endParaRPr lang="en-IT">
              <a:sym typeface="Wingdings" pitchFamily="2" charset="2"/>
            </a:endParaRPr>
          </a:p>
          <a:p>
            <a:endParaRPr lang="en-IT">
              <a:sym typeface="Wingdings" pitchFamily="2" charset="2"/>
            </a:endParaRPr>
          </a:p>
          <a:p>
            <a:endParaRPr lang="en-IT">
              <a:sym typeface="Wingdings" pitchFamily="2" charset="2"/>
            </a:endParaRPr>
          </a:p>
          <a:p>
            <a:br>
              <a:rPr lang="en-IT">
                <a:sym typeface="Wingdings" pitchFamily="2" charset="2"/>
              </a:rPr>
            </a:br>
            <a:r>
              <a:rPr lang="en-IT">
                <a:sym typeface="Wingdings" pitchFamily="2" charset="2"/>
              </a:rPr>
              <a:t>April 21:  Grant of eRD funds from EIC management</a:t>
            </a:r>
          </a:p>
          <a:p>
            <a:r>
              <a:rPr lang="en-IT">
                <a:sym typeface="Wingdings" pitchFamily="2" charset="2"/>
              </a:rPr>
              <a:t>April 29 : First Detector-1 plenary meeting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311AE164-C72C-5D55-320B-362E66BBC95B}"/>
              </a:ext>
            </a:extLst>
          </p:cNvPr>
          <p:cNvSpPr/>
          <p:nvPr/>
        </p:nvSpPr>
        <p:spPr>
          <a:xfrm rot="16200000">
            <a:off x="118755" y="4833257"/>
            <a:ext cx="962891" cy="4275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FE170-E28C-BFC5-2B29-137F6DD0FF48}"/>
              </a:ext>
            </a:extLst>
          </p:cNvPr>
          <p:cNvSpPr txBox="1"/>
          <p:nvPr/>
        </p:nvSpPr>
        <p:spPr>
          <a:xfrm>
            <a:off x="1698171" y="4785756"/>
            <a:ext cx="9820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"re-adjustment", including moving from 5 INFN conveners to 3 (thanks to Salvatore and Domenico!) and a SC made by 3 (ECCE) + 2 (ATHENA)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5EA7BA4-E2D6-72E4-C21F-9373364D982F}"/>
              </a:ext>
            </a:extLst>
          </p:cNvPr>
          <p:cNvSpPr/>
          <p:nvPr/>
        </p:nvSpPr>
        <p:spPr>
          <a:xfrm>
            <a:off x="6096000" y="5818909"/>
            <a:ext cx="1326078" cy="426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B4AD2-07ED-4314-B561-F06D8D10973B}"/>
              </a:ext>
            </a:extLst>
          </p:cNvPr>
          <p:cNvSpPr txBox="1"/>
          <p:nvPr/>
        </p:nvSpPr>
        <p:spPr>
          <a:xfrm>
            <a:off x="7747747" y="5847382"/>
            <a:ext cx="406823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starting negotiations for the real detector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1770D-724F-8501-777F-B6AA9E2C72A5}"/>
              </a:ext>
            </a:extLst>
          </p:cNvPr>
          <p:cNvSpPr txBox="1"/>
          <p:nvPr/>
        </p:nvSpPr>
        <p:spPr>
          <a:xfrm>
            <a:off x="115389" y="642188"/>
            <a:ext cx="428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January – February: waiting for DPAP report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903E683-E7E6-B445-9140-8224743C3A3C}"/>
              </a:ext>
            </a:extLst>
          </p:cNvPr>
          <p:cNvSpPr/>
          <p:nvPr/>
        </p:nvSpPr>
        <p:spPr>
          <a:xfrm>
            <a:off x="115389" y="4202349"/>
            <a:ext cx="7423547" cy="3632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52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5D6C070-8651-CF47-BFF6-D89F62D98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42471"/>
            <a:ext cx="6189294" cy="4368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07E46-5C41-3C42-B162-5CCF9181E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64" y="166732"/>
            <a:ext cx="10515600" cy="340269"/>
          </a:xfrm>
        </p:spPr>
        <p:txBody>
          <a:bodyPr>
            <a:noAutofit/>
          </a:bodyPr>
          <a:lstStyle/>
          <a:p>
            <a:r>
              <a:rPr lang="en-GB" sz="3600"/>
              <a:t>EIC timeline: the new-new schedule  </a:t>
            </a:r>
            <a:endParaRPr lang="en-GB" sz="32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74D2D-AB3B-6B4D-8C29-3A61EB32E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9B4CC-3CA0-8146-AD6D-FA100CA5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1AE89-DF25-7644-ABFF-98C97259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/>
              <a:t>6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1CDE8C-A802-EA82-4F58-335090C3FE9C}"/>
              </a:ext>
            </a:extLst>
          </p:cNvPr>
          <p:cNvSpPr txBox="1"/>
          <p:nvPr/>
        </p:nvSpPr>
        <p:spPr>
          <a:xfrm>
            <a:off x="6219972" y="3353553"/>
            <a:ext cx="60997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endParaRPr 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Update to Federal Project Director 	 June 28-30, 2022, @BNL</a:t>
            </a: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and Schedule Event(s)		 May-June 2022</a:t>
            </a: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Subsystem Reviews                    January – December 2022</a:t>
            </a: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Status Review			January 2023</a:t>
            </a: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Design Complete &amp; Review 		May 2023</a:t>
            </a: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Design/Maturity Readiness for CD-3A Items	May 2023</a:t>
            </a: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CD-2/3A review (expectation),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pre-TDR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~October 2023</a:t>
            </a: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CD-2/3A (expectation)			January 2024</a:t>
            </a: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CD-3 review (expectation)			January 2025</a:t>
            </a:r>
          </a:p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CD-3 (expectation), requires TDR		April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FF7E2-E86B-BE12-799B-74C01D421A07}"/>
              </a:ext>
            </a:extLst>
          </p:cNvPr>
          <p:cNvSpPr txBox="1"/>
          <p:nvPr/>
        </p:nvSpPr>
        <p:spPr>
          <a:xfrm>
            <a:off x="6697683" y="1246909"/>
            <a:ext cx="4228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Detector "ready": June 2031</a:t>
            </a:r>
          </a:p>
          <a:p>
            <a:r>
              <a:rPr lang="en-IT"/>
              <a:t>Full-fledged accelerator: 2034</a:t>
            </a:r>
          </a:p>
          <a:p>
            <a:endParaRPr lang="en-IT"/>
          </a:p>
          <a:p>
            <a:r>
              <a:rPr lang="en-IT"/>
              <a:t>On the "short-term" pre-TDR October 2023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E81D296-C699-D601-94DA-C50E085BEDB2}"/>
              </a:ext>
            </a:extLst>
          </p:cNvPr>
          <p:cNvSpPr/>
          <p:nvPr/>
        </p:nvSpPr>
        <p:spPr>
          <a:xfrm>
            <a:off x="6219972" y="4144488"/>
            <a:ext cx="5972028" cy="3206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041ECE2-ADDB-8CD1-1C6D-A6D4B8F23B8D}"/>
              </a:ext>
            </a:extLst>
          </p:cNvPr>
          <p:cNvSpPr/>
          <p:nvPr/>
        </p:nvSpPr>
        <p:spPr>
          <a:xfrm>
            <a:off x="6189294" y="5271179"/>
            <a:ext cx="5972028" cy="3206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8343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7240D-2C4E-6E4F-8BA6-275B7E4B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Towards Detector 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D4122-AEB7-904B-B157-8CDC54C8C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E8A4E-B539-174B-8179-CC3D1DDA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2477F-D521-5D42-8AD5-D527F2ED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7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BC502-61B1-9D45-9C7F-536268E76B8B}"/>
              </a:ext>
            </a:extLst>
          </p:cNvPr>
          <p:cNvSpPr txBox="1"/>
          <p:nvPr/>
        </p:nvSpPr>
        <p:spPr>
          <a:xfrm>
            <a:off x="710119" y="1410511"/>
            <a:ext cx="254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ATHENA &amp; ECCE together</a:t>
            </a:r>
            <a:br>
              <a:rPr lang="en-GB"/>
            </a:br>
            <a:r>
              <a:rPr lang="en-GB"/>
              <a:t>"with equal dignity"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3215F9-68D2-7148-95AC-2838C4439ECA}"/>
              </a:ext>
            </a:extLst>
          </p:cNvPr>
          <p:cNvCxnSpPr/>
          <p:nvPr/>
        </p:nvCxnSpPr>
        <p:spPr>
          <a:xfrm flipV="1">
            <a:off x="3715966" y="1011677"/>
            <a:ext cx="1566153" cy="710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FFD68E-5298-E74E-9B8F-B8825EEE7772}"/>
              </a:ext>
            </a:extLst>
          </p:cNvPr>
          <p:cNvSpPr txBox="1"/>
          <p:nvPr/>
        </p:nvSpPr>
        <p:spPr>
          <a:xfrm>
            <a:off x="5457217" y="777492"/>
            <a:ext cx="27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toward a new Collaboration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D1B535-CC54-944E-9F27-6CDF57D0AFE6}"/>
              </a:ext>
            </a:extLst>
          </p:cNvPr>
          <p:cNvCxnSpPr>
            <a:cxnSpLocks/>
          </p:cNvCxnSpPr>
          <p:nvPr/>
        </p:nvCxnSpPr>
        <p:spPr>
          <a:xfrm>
            <a:off x="3715966" y="1733676"/>
            <a:ext cx="1459149" cy="581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A0305E-CF12-774C-8B7F-EA69D841DD29}"/>
              </a:ext>
            </a:extLst>
          </p:cNvPr>
          <p:cNvSpPr txBox="1"/>
          <p:nvPr/>
        </p:nvSpPr>
        <p:spPr>
          <a:xfrm>
            <a:off x="5457217" y="2130517"/>
            <a:ext cx="341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toward a (final) Detector proposal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6D24E0-A2DB-D044-B876-61FDD322E280}"/>
              </a:ext>
            </a:extLst>
          </p:cNvPr>
          <p:cNvSpPr txBox="1"/>
          <p:nvPr/>
        </p:nvSpPr>
        <p:spPr>
          <a:xfrm>
            <a:off x="82036" y="4826675"/>
            <a:ext cx="11471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(and towards a new name):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EPIC</a:t>
            </a:r>
            <a:r>
              <a:rPr lang="it-IT"/>
              <a:t> - Electron Proton and Ion Collider experiment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ELECTRA</a:t>
            </a:r>
            <a:r>
              <a:rPr lang="it-IT"/>
              <a:t> (For: ELECTRon-A) --&gt; "Electra is the goddess of stormy clouds, which draw their moisture up from the sea. They are charged with lightening and form around islands near the summits of mountains.“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ELEIDA</a:t>
            </a:r>
            <a:r>
              <a:rPr lang="it-IT"/>
              <a:t> - ELEctron Ion Detector Apparatus (name Eleida means "Rare beauty")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/>
              <a:t>D1</a:t>
            </a:r>
            <a:r>
              <a:rPr lang="it-IT"/>
              <a:t>  </a:t>
            </a:r>
          </a:p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11BEA-E188-8B49-A91F-8F781103E8C4}"/>
              </a:ext>
            </a:extLst>
          </p:cNvPr>
          <p:cNvSpPr txBox="1"/>
          <p:nvPr/>
        </p:nvSpPr>
        <p:spPr>
          <a:xfrm>
            <a:off x="834637" y="3353709"/>
            <a:ext cx="925798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BABAR / sPHENIX magnet assumed as reference/baseline </a:t>
            </a:r>
            <a:r>
              <a:rPr lang="en-GB">
                <a:sym typeface="Wingdings" pitchFamily="2" charset="2"/>
              </a:rPr>
              <a:t> 3T magnet is no longer an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INFN contribution (dRICH / Si-Vertex) firmly established in detector design</a:t>
            </a:r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2181CD-1158-9947-8A2C-622B5E3F5A0F}"/>
              </a:ext>
            </a:extLst>
          </p:cNvPr>
          <p:cNvCxnSpPr/>
          <p:nvPr/>
        </p:nvCxnSpPr>
        <p:spPr>
          <a:xfrm>
            <a:off x="115389" y="4808351"/>
            <a:ext cx="12076611" cy="18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779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266C-F7DB-3A4B-8F1F-8A1D9529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Towards Detector 1 </a:t>
            </a:r>
            <a:r>
              <a:rPr lang="en-GB">
                <a:sym typeface="Wingdings" pitchFamily="2" charset="2"/>
              </a:rPr>
              <a:t> a new Collaboration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7A6773-66F4-174B-81EF-9CC6193B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D9C37-A755-9148-AFE6-002961ED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BF22C-B429-284C-B337-F01B4CC5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8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53418-F553-E344-B09B-350BBEF1EEBE}"/>
              </a:ext>
            </a:extLst>
          </p:cNvPr>
          <p:cNvSpPr txBox="1"/>
          <p:nvPr/>
        </p:nvSpPr>
        <p:spPr>
          <a:xfrm>
            <a:off x="360485" y="896815"/>
            <a:ext cx="93069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/>
              <a:t>First International Representatives meeting 18/7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decision made to move to an Institutional 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interim IB-chairs: Franck Sabatié (CEA/FR), Vicky Green (Vanderbilt Un./USA)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charter commitee will be appointed 27/7 by the IB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ym typeface="Wingdings" pitchFamily="2" charset="2"/>
              </a:rPr>
              <a:t>hopefully charter adopted by October  elections to follow (spokesperson/IB-chairs etc.)</a:t>
            </a:r>
          </a:p>
          <a:p>
            <a:pPr lvl="8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1AA109-AE1C-174C-BEF7-36C769DB0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335" y="2456436"/>
            <a:ext cx="6279065" cy="4194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435BC1-CFBF-484C-8BF1-31ADD24AF250}"/>
              </a:ext>
            </a:extLst>
          </p:cNvPr>
          <p:cNvSpPr txBox="1"/>
          <p:nvPr/>
        </p:nvSpPr>
        <p:spPr>
          <a:xfrm>
            <a:off x="115389" y="2751992"/>
            <a:ext cx="177484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160 this morning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40DF2E-CB31-9746-B076-3DF99EA829D0}"/>
              </a:ext>
            </a:extLst>
          </p:cNvPr>
          <p:cNvCxnSpPr/>
          <p:nvPr/>
        </p:nvCxnSpPr>
        <p:spPr>
          <a:xfrm>
            <a:off x="1943100" y="2971800"/>
            <a:ext cx="800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94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8515-A16C-4243-B665-3BF97D97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Towards Detector 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B2E51B-5242-2843-801A-CDF2CC91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19/07/2022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7700A-9AA9-5744-96AD-254BE2AD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con collegio referale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C9C1D-F149-2B4D-94FE-EB08F228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it-IT"/>
              <a:t>9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7EA74-DADC-F846-A566-B5A1D72B3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55" y="852855"/>
            <a:ext cx="8666472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66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24504</TotalTime>
  <Words>2366</Words>
  <Application>Microsoft Macintosh PowerPoint</Application>
  <PresentationFormat>Widescreen</PresentationFormat>
  <Paragraphs>390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Liberation Sans</vt:lpstr>
      <vt:lpstr>Wingdings</vt:lpstr>
      <vt:lpstr>Office Theme</vt:lpstr>
      <vt:lpstr>PowerPoint Presentation</vt:lpstr>
      <vt:lpstr>Outline</vt:lpstr>
      <vt:lpstr>PowerPoint Presentation</vt:lpstr>
      <vt:lpstr>Detector proposals</vt:lpstr>
      <vt:lpstr>Last 6 months: a complicated journey!</vt:lpstr>
      <vt:lpstr>EIC timeline: the new-new schedule  </vt:lpstr>
      <vt:lpstr>Towards Detector 1</vt:lpstr>
      <vt:lpstr>Towards Detector 1  a new Collaboration</vt:lpstr>
      <vt:lpstr>Towards Detector 1</vt:lpstr>
      <vt:lpstr>Towards Detector 1</vt:lpstr>
      <vt:lpstr>PowerPoint Presentation</vt:lpstr>
      <vt:lpstr>EIC &amp; INFN (high-level governance)</vt:lpstr>
      <vt:lpstr>EIC_NET is improving its "footprint"</vt:lpstr>
      <vt:lpstr>EIC_NET is attracting funds: from generic EIC R&amp;D to "targeted" R&amp;D</vt:lpstr>
      <vt:lpstr>Preview preventivi (e anagrafica)</vt:lpstr>
      <vt:lpstr>Moving to experiment mode from 2022...</vt:lpstr>
      <vt:lpstr>to 2023: moving to experiment mode </vt:lpstr>
      <vt:lpstr>R&amp;D highlight</vt:lpstr>
      <vt:lpstr>R&amp;D highlights</vt:lpstr>
      <vt:lpstr>R&amp;D highlight</vt:lpstr>
      <vt:lpstr>Preview richieste (highlight)</vt:lpstr>
      <vt:lpstr>Preview richieste (sinergie)</vt:lpstr>
      <vt:lpstr>Preview richieste (missioni) + EIC school</vt:lpstr>
      <vt:lpstr>Milestones</vt:lpstr>
      <vt:lpstr>Meeting with referee</vt:lpstr>
      <vt:lpstr>Backup and useful stuff</vt:lpstr>
      <vt:lpstr>A very long journey through the pandemic (last 2.5 years)</vt:lpstr>
      <vt:lpstr>Missioni</vt:lpstr>
      <vt:lpstr>Missioni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Pietro Antonioli</dc:creator>
  <cp:lastModifiedBy>Pietro Antonioli</cp:lastModifiedBy>
  <cp:revision>93</cp:revision>
  <cp:lastPrinted>2022-07-20T13:11:12Z</cp:lastPrinted>
  <dcterms:created xsi:type="dcterms:W3CDTF">2021-12-14T12:56:04Z</dcterms:created>
  <dcterms:modified xsi:type="dcterms:W3CDTF">2022-07-20T16:30:25Z</dcterms:modified>
</cp:coreProperties>
</file>