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736" r:id="rId2"/>
    <p:sldId id="839" r:id="rId3"/>
    <p:sldId id="828" r:id="rId4"/>
    <p:sldId id="833" r:id="rId5"/>
    <p:sldId id="835" r:id="rId6"/>
    <p:sldId id="834" r:id="rId7"/>
    <p:sldId id="836" r:id="rId8"/>
    <p:sldId id="838" r:id="rId9"/>
    <p:sldId id="840" r:id="rId10"/>
    <p:sldId id="841" r:id="rId11"/>
    <p:sldId id="843" r:id="rId12"/>
    <p:sldId id="844" r:id="rId13"/>
    <p:sldId id="850" r:id="rId14"/>
    <p:sldId id="851" r:id="rId15"/>
    <p:sldId id="852" r:id="rId16"/>
    <p:sldId id="845" r:id="rId17"/>
  </p:sldIdLst>
  <p:sldSz cx="12192000" cy="6858000"/>
  <p:notesSz cx="6858000" cy="9144000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CC"/>
    <a:srgbClr val="3333CC"/>
    <a:srgbClr val="CC0000"/>
    <a:srgbClr val="FFFFFF"/>
    <a:srgbClr val="00FF00"/>
    <a:srgbClr val="FFFF00"/>
    <a:srgbClr val="33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67425" autoAdjust="0"/>
  </p:normalViewPr>
  <p:slideViewPr>
    <p:cSldViewPr snapToGrid="0">
      <p:cViewPr varScale="1">
        <p:scale>
          <a:sx n="62" d="100"/>
          <a:sy n="62" d="100"/>
        </p:scale>
        <p:origin x="1816" y="48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-106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326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779F2B4-8FCA-4B2A-B4D7-323DB94C1F7D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03EE7280-8D0B-4B14-9339-5F290B533D62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55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E7280-8D0B-4B14-9339-5F290B533D6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0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E7280-8D0B-4B14-9339-5F290B533D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I DATI OCSE gender </a:t>
            </a:r>
            <a:r>
              <a:rPr lang="it-IT" dirty="0" err="1" smtClean="0"/>
              <a:t>maintreaming</a:t>
            </a:r>
            <a:r>
              <a:rPr lang="it-IT" dirty="0" smtClean="0"/>
              <a:t> - nell’approfondimento delle  conseguenze che la valutazione formale e soprattutto informale ha su auto efficacia, percezione di sé, motivazione e impegno delle/degli studenti,  è sufficiente  integrare </a:t>
            </a:r>
            <a:r>
              <a:rPr lang="it-IT" b="1" dirty="0" smtClean="0"/>
              <a:t>la consapevolezza </a:t>
            </a:r>
            <a:r>
              <a:rPr lang="it-IT" dirty="0" smtClean="0"/>
              <a:t>che la relazione,  e la percezione delle azioni,  ha una connotazione di genere  </a:t>
            </a:r>
            <a:br>
              <a:rPr lang="it-IT" dirty="0" smtClean="0"/>
            </a:br>
            <a:r>
              <a:rPr lang="it-IT" dirty="0" smtClean="0"/>
              <a:t>In tutti i livelli scolari occorre curare il clima d’aula e le relazioni, evitando le trappole degli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stereotipi anche lessicali (neutro maschile che oscura a seconda delle circostanze la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presenza o l’assenza delle donne).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E7280-8D0B-4B14-9339-5F290B533D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9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48266" y="1220789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</p:spPr>
        <p:txBody>
          <a:bodyPr/>
          <a:lstStyle>
            <a:lvl1pPr marL="0" indent="0">
              <a:buFontTx/>
              <a:buNone/>
              <a:defRPr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48267" y="6229350"/>
            <a:ext cx="2573867" cy="514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99467" y="6229350"/>
            <a:ext cx="3793067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r>
              <a:rPr lang="it-IT" smtClean="0"/>
              <a:t>F.S. Cafagna, AggiornaMenti, 2022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805333" y="6229350"/>
            <a:ext cx="2438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B5892455-B7F6-48D9-B308-FD67B23540A4}" type="slidenum">
              <a:rPr lang="en-US"/>
              <a:pPr/>
              <a:t>‹N›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1" r="86508"/>
          <a:stretch/>
        </p:blipFill>
        <p:spPr>
          <a:xfrm>
            <a:off x="10958286" y="6110515"/>
            <a:ext cx="1233714" cy="747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1C927-7B71-487F-A21E-288AC71D1B42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8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88400" y="228600"/>
            <a:ext cx="2726267" cy="5829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7975600" cy="5829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D4684-C111-4078-8B1C-F9942C48172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3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olo, testo e clip multimed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risorsa multimediale 3"/>
          <p:cNvSpPr>
            <a:spLocks noGrp="1"/>
          </p:cNvSpPr>
          <p:nvPr>
            <p:ph type="media"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09600" y="622935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EDCB4CC5-BFE2-4294-8E62-F9D73FA15F4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3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09600" y="6232071"/>
            <a:ext cx="551543" cy="457200"/>
          </a:xfrm>
        </p:spPr>
        <p:txBody>
          <a:bodyPr/>
          <a:lstStyle>
            <a:lvl1pPr>
              <a:defRPr/>
            </a:lvl1pPr>
          </a:lstStyle>
          <a:p>
            <a:fld id="{03E8B7A1-D2A2-45F4-A082-2F1F6BED14D6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63734" y="1885951"/>
            <a:ext cx="5350933" cy="20097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63734" y="4048126"/>
            <a:ext cx="5350933" cy="20097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09600" y="6232071"/>
            <a:ext cx="653143" cy="457200"/>
          </a:xfrm>
        </p:spPr>
        <p:txBody>
          <a:bodyPr/>
          <a:lstStyle>
            <a:lvl1pPr>
              <a:defRPr/>
            </a:lvl1pPr>
          </a:lstStyle>
          <a:p>
            <a:fld id="{2BF94345-E271-4AF7-A7CD-8A1CB8018D55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8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63734" y="1885951"/>
            <a:ext cx="5350933" cy="20097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63734" y="4048126"/>
            <a:ext cx="5350933" cy="200977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09600" y="6229350"/>
            <a:ext cx="566057" cy="457200"/>
          </a:xfrm>
        </p:spPr>
        <p:txBody>
          <a:bodyPr/>
          <a:lstStyle>
            <a:lvl1pPr>
              <a:defRPr/>
            </a:lvl1pPr>
          </a:lstStyle>
          <a:p>
            <a:fld id="{9552C0AE-C65C-4EBD-9C57-A65A2FAE4914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5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09600" y="6239329"/>
            <a:ext cx="558800" cy="457200"/>
          </a:xfrm>
        </p:spPr>
        <p:txBody>
          <a:bodyPr/>
          <a:lstStyle>
            <a:lvl1pPr>
              <a:defRPr/>
            </a:lvl1pPr>
          </a:lstStyle>
          <a:p>
            <a:fld id="{253C6C0C-CEA6-4E6A-B224-281C2BD0F57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3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D142C-149E-4987-8E48-43C6BB82973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04347-DFC2-4308-AF46-D47F14E8734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CF96D-6CEF-4B4D-89B4-D8D7ED6BDF8F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DFBA7-FE30-4A79-8675-CFE4A6D796BB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34FB9-B567-4D44-9C88-64FC02D1EBF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4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ACCD1-064B-480E-82C9-C1BA444CCE1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3293D-D499-449F-9084-97841891714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0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C4710-2CCE-4C8A-8025-4A979023E57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8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2954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85950"/>
            <a:ext cx="1090506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77534" y="6229350"/>
            <a:ext cx="76348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ClrTx/>
              <a:defRPr kumimoji="0" sz="1400">
                <a:latin typeface="+mj-lt"/>
              </a:defRPr>
            </a:lvl1pPr>
          </a:lstStyle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29350"/>
            <a:ext cx="6023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ClrTx/>
              <a:defRPr kumimoji="0" sz="1400">
                <a:solidFill>
                  <a:schemeClr val="bg2"/>
                </a:solidFill>
                <a:latin typeface="+mj-lt"/>
              </a:defRPr>
            </a:lvl1pPr>
          </a:lstStyle>
          <a:p>
            <a:fld id="{0F0F3105-9FAE-480E-967A-01722F880408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3079" name="Picture 7" descr="paint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1440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83326"/>
            <a:ext cx="1016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1" r="86508"/>
          <a:stretch/>
        </p:blipFill>
        <p:spPr>
          <a:xfrm>
            <a:off x="10958286" y="6110515"/>
            <a:ext cx="1233714" cy="7474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16930/sessions/6212/" TargetMode="External"/><Relationship Id="rId2" Type="http://schemas.openxmlformats.org/officeDocument/2006/relationships/hyperlink" Target="https://agenda.infn.it/event/15593/timetable/#201805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valsi.it/invalsi/ri/pisa2015.php?page=pisa2015_it_07" TargetMode="External"/><Relationship Id="rId5" Type="http://schemas.openxmlformats.org/officeDocument/2006/relationships/hyperlink" Target="https://www.miur.gov.it/pubblicazioni" TargetMode="External"/><Relationship Id="rId4" Type="http://schemas.openxmlformats.org/officeDocument/2006/relationships/hyperlink" Target="http://ustat.miur.i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www.oecd-ilibrary.org/education/education-at-a-glance-2017_eag-2017-en" TargetMode="External"/><Relationship Id="rId4" Type="http://schemas.openxmlformats.org/officeDocument/2006/relationships/hyperlink" Target="http://www.ansa.it/sito/notizie/economia/2018/04/08/italia-penultima-ue-laureati1-su-6_6f424de4-9ec9-48bc-8d3a-bb98302bd492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0808" y="1763371"/>
            <a:ext cx="10609943" cy="1662289"/>
          </a:xfrm>
        </p:spPr>
        <p:txBody>
          <a:bodyPr anchor="ctr">
            <a:noAutofit/>
          </a:bodyPr>
          <a:lstStyle/>
          <a:p>
            <a:r>
              <a:rPr lang="it-IT" sz="6000" dirty="0" smtClean="0"/>
              <a:t>Differenza di genere in SCEM</a:t>
            </a:r>
            <a:endParaRPr lang="it-IT" sz="6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35112" y="3574230"/>
            <a:ext cx="9256888" cy="2305050"/>
          </a:xfrm>
        </p:spPr>
        <p:txBody>
          <a:bodyPr anchor="ctr">
            <a:normAutofit/>
          </a:bodyPr>
          <a:lstStyle/>
          <a:p>
            <a:pPr algn="ctr"/>
            <a:r>
              <a:rPr lang="it-IT" sz="2800" dirty="0" smtClean="0"/>
              <a:t>F.S. Cafagna</a:t>
            </a:r>
          </a:p>
          <a:p>
            <a:pPr algn="ctr"/>
            <a:r>
              <a:rPr lang="it-IT" sz="2800" dirty="0" smtClean="0"/>
              <a:t>Istituto Nazionale di Fisica Nucleare (INFN) Sezione di Bari</a:t>
            </a:r>
          </a:p>
          <a:p>
            <a:pPr algn="ctr"/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2743"/>
            <a:ext cx="7466189" cy="16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Stereotipi</a:t>
            </a:r>
            <a:r>
              <a:rPr lang="en-US" dirty="0" smtClean="0"/>
              <a:t> di </a:t>
            </a:r>
            <a:r>
              <a:rPr lang="en-US" dirty="0" err="1" smtClean="0"/>
              <a:t>genere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2093" y="1268433"/>
            <a:ext cx="4705233" cy="2497451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La ricerca sociale ci segnala che il contesto sociale continua a scoraggiare esplicitamente  le ragazze disegnando per loro, fin da piccole, un sentimentale mondo rosa e consegnando ai ragazzi un ricchissimo e avventuroso mondo azzurro.</a:t>
            </a:r>
          </a:p>
          <a:p>
            <a:endParaRPr lang="en-US" dirty="0"/>
          </a:p>
        </p:txBody>
      </p:sp>
      <p:pic>
        <p:nvPicPr>
          <p:cNvPr id="7" name="sp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7407" y="1674955"/>
            <a:ext cx="6446404" cy="3626102"/>
          </a:xfrm>
          <a:prstGeom prst="rect">
            <a:avLst/>
          </a:prstGeom>
        </p:spPr>
      </p:pic>
      <p:pic>
        <p:nvPicPr>
          <p:cNvPr id="8" name="Picture 4" descr="isultati immagini per sapientino bamb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95" y="3522785"/>
            <a:ext cx="1857410" cy="1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sultati immagini per sapientino bambi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1545"/>
            <a:ext cx="1965263" cy="19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00" y="4827969"/>
            <a:ext cx="2137019" cy="16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Cosa fare?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scuola è comunemente percepita come un luogo inclusivo per le bambine in quanto è attenta a non agire alcuna forma esplicita di discriminazione di genere. </a:t>
            </a:r>
          </a:p>
          <a:p>
            <a:r>
              <a:rPr lang="it-IT" dirty="0"/>
              <a:t>In realtà l’assenza di consapevolezza del precoce insorgere di forti condizionamenti culturali e cognitivi (modelli fortemente prescrittivi)  porta la scuola a non attivare strumenti compensativi delle  disuguaglianze culturali e sociali  </a:t>
            </a:r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Sviluppare</a:t>
            </a:r>
            <a:r>
              <a:rPr lang="en-US" dirty="0" smtClean="0"/>
              <a:t> un </a:t>
            </a:r>
            <a:r>
              <a:rPr lang="en-US" dirty="0" err="1" smtClean="0"/>
              <a:t>pensiero</a:t>
            </a:r>
            <a:r>
              <a:rPr lang="en-US" dirty="0" smtClean="0"/>
              <a:t> </a:t>
            </a:r>
            <a:r>
              <a:rPr lang="en-US" dirty="0" err="1" smtClean="0"/>
              <a:t>creativo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219200"/>
            <a:ext cx="10905067" cy="5364480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La creatività, al pari di qualsiasi altra abilità  può essere stimolata, sollecitata e potenziata,  attraverso due principali modalità di intervento</a:t>
            </a:r>
            <a:r>
              <a:rPr lang="it-IT" dirty="0" smtClean="0"/>
              <a:t>:</a:t>
            </a:r>
            <a:endParaRPr lang="it-IT" dirty="0"/>
          </a:p>
          <a:p>
            <a:pPr lvl="1"/>
            <a:r>
              <a:rPr lang="it-IT" dirty="0"/>
              <a:t>AZIONI  DIRETTE. P</a:t>
            </a:r>
            <a:r>
              <a:rPr lang="it-IT" dirty="0" smtClean="0"/>
              <a:t>ercorsi </a:t>
            </a:r>
            <a:r>
              <a:rPr lang="it-IT" dirty="0"/>
              <a:t>strutturati e finalizzate, funzionali a sviluppare, attraverso la pratica e opportuni esercizi, delle attitudini, degli stili di pensiero e di condotta – usualmente non impiegati – che favoriscano l’emergere di idee creative (un tipico esempio sono i corsi di scrittura creativa) </a:t>
            </a:r>
            <a:endParaRPr lang="it-IT" dirty="0" smtClean="0"/>
          </a:p>
          <a:p>
            <a:pPr lvl="2"/>
            <a:r>
              <a:rPr lang="it-IT" dirty="0" smtClean="0"/>
              <a:t>Selezionare </a:t>
            </a:r>
            <a:r>
              <a:rPr lang="it-IT" dirty="0"/>
              <a:t>i contenuti, le applicazioni e compiti da svolgere </a:t>
            </a:r>
          </a:p>
          <a:p>
            <a:pPr lvl="2"/>
            <a:r>
              <a:rPr lang="it-IT" dirty="0"/>
              <a:t>Selezionare  pratiche e stili di insegnamento/apprendimento adeguati </a:t>
            </a:r>
          </a:p>
          <a:p>
            <a:endParaRPr lang="it-IT" dirty="0"/>
          </a:p>
          <a:p>
            <a:pPr lvl="1"/>
            <a:r>
              <a:rPr lang="it-IT" dirty="0"/>
              <a:t>AZIONI  </a:t>
            </a:r>
            <a:r>
              <a:rPr lang="it-IT" dirty="0" smtClean="0"/>
              <a:t>INDIRETTE. Creare </a:t>
            </a:r>
            <a:r>
              <a:rPr lang="it-IT" dirty="0"/>
              <a:t>le condizioni </a:t>
            </a:r>
            <a:r>
              <a:rPr lang="it-IT" dirty="0" smtClean="0"/>
              <a:t>che </a:t>
            </a:r>
            <a:r>
              <a:rPr lang="it-IT" dirty="0"/>
              <a:t>favoriscano lo stabilirsi di atteggiamenti psicologici e stili comportamentali  che incoraggino la libera espressione e appunto la creatività. </a:t>
            </a:r>
          </a:p>
          <a:p>
            <a:pPr lvl="2"/>
            <a:r>
              <a:rPr lang="it-IT" dirty="0"/>
              <a:t>Avere cura a non trasmettere,  anche </a:t>
            </a:r>
            <a:r>
              <a:rPr lang="it-IT" dirty="0" err="1"/>
              <a:t>inconsapevolmenete</a:t>
            </a:r>
            <a:r>
              <a:rPr lang="it-IT" dirty="0"/>
              <a:t>,  stereotipi culturali o cognitivi.    Per esempio l’idea stessa di eccellenza in qualsiasi campo deve poter essere ricondotta  al merito: anche i “talenti” si costruiscono con impegno, fatica, esperienze </a:t>
            </a:r>
            <a:r>
              <a:rPr lang="it-IT" dirty="0" smtClean="0"/>
              <a:t>mirate.</a:t>
            </a:r>
          </a:p>
          <a:p>
            <a:pPr lvl="2"/>
            <a:r>
              <a:rPr lang="it-IT" dirty="0" smtClean="0"/>
              <a:t>Curare </a:t>
            </a:r>
            <a:r>
              <a:rPr lang="it-IT" dirty="0"/>
              <a:t>il clima d’aula e le </a:t>
            </a:r>
            <a:r>
              <a:rPr lang="it-IT" dirty="0" smtClean="0"/>
              <a:t>relazioni.</a:t>
            </a:r>
          </a:p>
          <a:p>
            <a:pPr lvl="2"/>
            <a:r>
              <a:rPr lang="it-IT" dirty="0" smtClean="0"/>
              <a:t>Il </a:t>
            </a:r>
            <a:r>
              <a:rPr lang="it-IT" dirty="0"/>
              <a:t>costruttivismo sociale propone per la didattica  della matematica e le altre scienze il modello della pratica sociale  nella quale l’eccellenza è sviluppata attraverso la  discussioni,  l’approccio critico, i conflitti cognitivi e le domande sui  </a:t>
            </a:r>
            <a:r>
              <a:rPr lang="it-IT" dirty="0" smtClean="0"/>
              <a:t>contenuti; gli </a:t>
            </a:r>
            <a:r>
              <a:rPr lang="it-IT" dirty="0"/>
              <a:t>studenti imparano  argomentando, sostenendo la propria posizione, formulando domande, </a:t>
            </a:r>
            <a:r>
              <a:rPr lang="it-IT" dirty="0" smtClean="0"/>
              <a:t>prendendo </a:t>
            </a:r>
            <a:r>
              <a:rPr lang="it-IT" dirty="0"/>
              <a:t>decisioni e negoziando spiegazioni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40792"/>
            <a:ext cx="12192000" cy="609600"/>
          </a:xfrm>
        </p:spPr>
        <p:txBody>
          <a:bodyPr/>
          <a:lstStyle/>
          <a:p>
            <a:r>
              <a:rPr lang="it-IT" dirty="0"/>
              <a:t>COSTRUIRE </a:t>
            </a:r>
            <a:r>
              <a:rPr lang="it-IT" dirty="0" smtClean="0"/>
              <a:t>AUTOEFFICACIA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155032"/>
            <a:ext cx="10905067" cy="5702968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INCORAGGIARE ad OSARE, ad affrontare sfide.</a:t>
            </a:r>
          </a:p>
          <a:p>
            <a:r>
              <a:rPr lang="it-IT" dirty="0" smtClean="0"/>
              <a:t>Buone prassi </a:t>
            </a:r>
            <a:r>
              <a:rPr lang="it-IT" dirty="0"/>
              <a:t>per sviluppare </a:t>
            </a:r>
            <a:r>
              <a:rPr lang="it-IT" dirty="0" smtClean="0"/>
              <a:t>autoefficacia: </a:t>
            </a:r>
          </a:p>
          <a:p>
            <a:pPr lvl="1"/>
            <a:r>
              <a:rPr lang="it-IT" dirty="0" smtClean="0"/>
              <a:t>percorsi mirati;</a:t>
            </a:r>
          </a:p>
          <a:p>
            <a:pPr lvl="1"/>
            <a:r>
              <a:rPr lang="it-IT" dirty="0" smtClean="0"/>
              <a:t>Gare</a:t>
            </a:r>
            <a:r>
              <a:rPr lang="it-IT" dirty="0"/>
              <a:t>, competizioni disciplinari, </a:t>
            </a:r>
            <a:r>
              <a:rPr lang="it-IT" dirty="0" smtClean="0"/>
              <a:t>concorsi;</a:t>
            </a:r>
          </a:p>
          <a:p>
            <a:pPr lvl="1"/>
            <a:r>
              <a:rPr lang="it-IT" dirty="0" smtClean="0"/>
              <a:t>Progetti </a:t>
            </a:r>
            <a:r>
              <a:rPr lang="it-IT" dirty="0"/>
              <a:t>disciplinari di gruppo di medio e lungo periodo assegnando la </a:t>
            </a:r>
            <a:r>
              <a:rPr lang="it-IT" dirty="0" smtClean="0"/>
              <a:t>leadership </a:t>
            </a:r>
            <a:r>
              <a:rPr lang="it-IT" dirty="0"/>
              <a:t>alle </a:t>
            </a:r>
            <a:r>
              <a:rPr lang="it-IT" dirty="0" smtClean="0"/>
              <a:t>ragazze; </a:t>
            </a:r>
          </a:p>
          <a:p>
            <a:pPr lvl="1"/>
            <a:r>
              <a:rPr lang="it-IT" dirty="0" smtClean="0"/>
              <a:t>Esperienze </a:t>
            </a:r>
            <a:r>
              <a:rPr lang="it-IT" dirty="0"/>
              <a:t>formative di eccellenza in collaborazione con gli enti di ricerca e le università  (INFN –le </a:t>
            </a:r>
            <a:r>
              <a:rPr lang="it-IT" dirty="0" err="1" smtClean="0"/>
              <a:t>masterclass</a:t>
            </a:r>
            <a:r>
              <a:rPr lang="it-IT" dirty="0" smtClean="0"/>
              <a:t>, Olimpiadi della Fisica). </a:t>
            </a:r>
          </a:p>
          <a:p>
            <a:pPr lvl="1"/>
            <a:r>
              <a:rPr lang="it-IT" dirty="0"/>
              <a:t>Molta attenzione nella progettazione dei </a:t>
            </a:r>
            <a:r>
              <a:rPr lang="it-IT" dirty="0" smtClean="0"/>
              <a:t>contesti</a:t>
            </a:r>
            <a:r>
              <a:rPr lang="it-IT" dirty="0"/>
              <a:t>, nella scelta dei contenuti e negli atteggiamenti didattici, cura delle parole e delle  azioni in modo continuo e  non occasionale, garantendo  il  giusto feedback  nella </a:t>
            </a:r>
            <a:r>
              <a:rPr lang="it-IT" dirty="0" smtClean="0"/>
              <a:t>valutazione: Sei </a:t>
            </a:r>
            <a:r>
              <a:rPr lang="it-IT" dirty="0"/>
              <a:t>intelligente e capace non solo semplicemente studiosa! </a:t>
            </a:r>
            <a:br>
              <a:rPr lang="it-IT" dirty="0"/>
            </a:br>
            <a:endParaRPr lang="it-IT" dirty="0"/>
          </a:p>
          <a:p>
            <a:pPr lvl="1"/>
            <a:endParaRPr lang="it-IT" dirty="0" smtClean="0"/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genere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contesto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408" y="1362075"/>
            <a:ext cx="10905067" cy="518310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it-IT" dirty="0"/>
              <a:t>Un terreno di enorme asimmetria tra ragazze e ragazzi è quello della competizione,  una asimmetria che ha tante sfaccettature, quantità e qualità,  della pratica della competizione (p.e. </a:t>
            </a:r>
            <a:r>
              <a:rPr lang="it-IT" dirty="0" smtClean="0"/>
              <a:t>videogiochi).</a:t>
            </a:r>
          </a:p>
          <a:p>
            <a:pPr algn="just"/>
            <a:r>
              <a:rPr lang="it-IT" dirty="0" smtClean="0"/>
              <a:t>L’indicazione </a:t>
            </a:r>
            <a:r>
              <a:rPr lang="it-IT" dirty="0"/>
              <a:t>importante in questa direzione è quella di incoraggiare sempre e comunque la partecipazione delle ragazze alle gare riconducibili alle STEM guardando con maggiore interesse a due tipologie di competizione, le competizioni riservate alle ragazze e </a:t>
            </a:r>
            <a:r>
              <a:rPr lang="it-IT" dirty="0" smtClean="0"/>
              <a:t>le competizioni </a:t>
            </a:r>
            <a:r>
              <a:rPr lang="it-IT" dirty="0"/>
              <a:t>che permettono esperienze complesse e articolate, finalizzate anche a recuperare una dimensione simbolica della scienza contemporanea (sostenibilità) nella quale la presenza femminile è già una realtà molto significativa</a:t>
            </a:r>
            <a:r>
              <a:rPr lang="it-IT" dirty="0" smtClean="0"/>
              <a:t>.</a:t>
            </a:r>
          </a:p>
          <a:p>
            <a:r>
              <a:rPr lang="it-IT" dirty="0" smtClean="0"/>
              <a:t>Spiegare </a:t>
            </a:r>
            <a:r>
              <a:rPr lang="it-IT" dirty="0"/>
              <a:t>all'inizio delle lezioni  che gli obiettivi del corso non solo in termini di contenuti ma anche in termini di attese e </a:t>
            </a:r>
            <a:r>
              <a:rPr lang="it-IT" dirty="0" smtClean="0"/>
              <a:t>aspettative di </a:t>
            </a:r>
            <a:r>
              <a:rPr lang="it-IT" dirty="0"/>
              <a:t>partecipazione e apprendimento.</a:t>
            </a:r>
          </a:p>
          <a:p>
            <a:pPr algn="just"/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obiettivi</a:t>
            </a:r>
            <a:r>
              <a:rPr lang="en-US" dirty="0" smtClean="0"/>
              <a:t> </a:t>
            </a:r>
            <a:r>
              <a:rPr lang="en-US" dirty="0" err="1" smtClean="0"/>
              <a:t>europei</a:t>
            </a:r>
            <a:r>
              <a:rPr lang="en-US" dirty="0" smtClean="0"/>
              <a:t> H2020 &amp; UN2030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267326"/>
            <a:ext cx="10905067" cy="4790574"/>
          </a:xfrm>
        </p:spPr>
        <p:txBody>
          <a:bodyPr>
            <a:normAutofit/>
          </a:bodyPr>
          <a:lstStyle/>
          <a:p>
            <a:r>
              <a:rPr lang="it-IT" dirty="0" smtClean="0"/>
              <a:t>Aumentare  </a:t>
            </a:r>
            <a:r>
              <a:rPr lang="it-IT" dirty="0"/>
              <a:t>la qualità e l'efficacia dell'istruzione e della </a:t>
            </a:r>
            <a:r>
              <a:rPr lang="it-IT" dirty="0" smtClean="0"/>
              <a:t>formazione</a:t>
            </a:r>
            <a:r>
              <a:rPr lang="it-IT" dirty="0"/>
              <a:t>.</a:t>
            </a:r>
          </a:p>
          <a:p>
            <a:r>
              <a:rPr lang="it-IT" dirty="0"/>
              <a:t>Equità ed inclusione (sociale e di genere) ed </a:t>
            </a:r>
            <a:r>
              <a:rPr lang="it-IT" dirty="0" smtClean="0"/>
              <a:t>Eccellenza.</a:t>
            </a:r>
            <a:endParaRPr lang="it-IT" dirty="0"/>
          </a:p>
          <a:p>
            <a:r>
              <a:rPr lang="it-IT" dirty="0" smtClean="0"/>
              <a:t>Social </a:t>
            </a:r>
            <a:r>
              <a:rPr lang="it-IT" dirty="0" err="1" smtClean="0"/>
              <a:t>Challenges</a:t>
            </a:r>
            <a:r>
              <a:rPr lang="it-IT" dirty="0" smtClean="0"/>
              <a:t>: </a:t>
            </a:r>
            <a:r>
              <a:rPr lang="it-IT" dirty="0"/>
              <a:t>affrontare le grandi sfide globali nei settori della salute, nella sicurezza alimentare, nello sviluppo sostenibile, nella </a:t>
            </a:r>
            <a:r>
              <a:rPr lang="it-IT" dirty="0" err="1"/>
              <a:t>bio</a:t>
            </a:r>
            <a:r>
              <a:rPr lang="it-IT" dirty="0"/>
              <a:t>-economia, nello sviluppo sociale innovativo ed inclusivo, nell’efficacia energetica dell’energia pulita, </a:t>
            </a:r>
            <a:r>
              <a:rPr lang="it-IT" dirty="0" smtClean="0"/>
              <a:t>promuovendo </a:t>
            </a:r>
            <a:r>
              <a:rPr lang="it-IT" dirty="0"/>
              <a:t>creatività, </a:t>
            </a:r>
            <a:r>
              <a:rPr lang="it-IT" dirty="0" smtClean="0"/>
              <a:t>innovazione </a:t>
            </a:r>
            <a:r>
              <a:rPr lang="it-IT" dirty="0"/>
              <a:t>e trasformazione nelle scienza di </a:t>
            </a:r>
            <a:r>
              <a:rPr lang="it-IT" dirty="0" smtClean="0"/>
              <a:t>eccellenza.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9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sfida </a:t>
            </a:r>
            <a:r>
              <a:rPr lang="it-IT" dirty="0" smtClean="0"/>
              <a:t>più importante per </a:t>
            </a:r>
            <a:r>
              <a:rPr lang="it-IT" dirty="0"/>
              <a:t>l’istruzione scientifica </a:t>
            </a:r>
            <a:r>
              <a:rPr lang="it-IT" dirty="0" smtClean="0"/>
              <a:t>in </a:t>
            </a:r>
            <a:r>
              <a:rPr lang="it-IT" dirty="0"/>
              <a:t>questo </a:t>
            </a:r>
            <a:r>
              <a:rPr lang="it-IT" dirty="0" smtClean="0"/>
              <a:t>contesto è quella di alzare il livello della formazione PROMUOVENDO ECCELLENZA. </a:t>
            </a:r>
          </a:p>
          <a:p>
            <a:r>
              <a:rPr lang="it-IT" dirty="0" smtClean="0"/>
              <a:t>Ovvero creatività</a:t>
            </a:r>
            <a:r>
              <a:rPr lang="it-IT" dirty="0"/>
              <a:t>, capacità innovativa, </a:t>
            </a:r>
            <a:r>
              <a:rPr lang="it-IT" dirty="0" smtClean="0"/>
              <a:t>capacità di generare nuove idee e trasformare la società che ci circonda. 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fonti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170432"/>
            <a:ext cx="11423904" cy="568756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Seconda</a:t>
            </a:r>
            <a:r>
              <a:rPr lang="en-US" dirty="0" smtClean="0"/>
              <a:t> </a:t>
            </a:r>
            <a:r>
              <a:rPr lang="en-US" dirty="0" err="1" smtClean="0"/>
              <a:t>giornata</a:t>
            </a:r>
            <a:r>
              <a:rPr lang="en-US" dirty="0" smtClean="0"/>
              <a:t>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parità</a:t>
            </a:r>
            <a:r>
              <a:rPr lang="en-US" dirty="0" smtClean="0"/>
              <a:t> di </a:t>
            </a:r>
            <a:r>
              <a:rPr lang="en-US" dirty="0" err="1" smtClean="0"/>
              <a:t>genere</a:t>
            </a:r>
            <a:r>
              <a:rPr lang="en-US" dirty="0" smtClean="0"/>
              <a:t> in </a:t>
            </a:r>
            <a:r>
              <a:rPr lang="en-US" dirty="0" err="1" smtClean="0"/>
              <a:t>Fisica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://agenda.infn.it/event/15593/timetable/#</a:t>
            </a:r>
            <a:r>
              <a:rPr lang="en-US" dirty="0" smtClean="0">
                <a:hlinkClick r:id="rId2"/>
              </a:rPr>
              <a:t>20180516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Presentazione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e </a:t>
            </a:r>
            <a:r>
              <a:rPr lang="en-US" dirty="0" err="1" smtClean="0"/>
              <a:t>progetto</a:t>
            </a:r>
            <a:r>
              <a:rPr lang="en-US" dirty="0" smtClean="0"/>
              <a:t> GENERA. </a:t>
            </a:r>
            <a:r>
              <a:rPr lang="en-US" dirty="0" err="1" smtClean="0"/>
              <a:t>Dott.ssa</a:t>
            </a:r>
            <a:r>
              <a:rPr lang="en-US" dirty="0" smtClean="0"/>
              <a:t> R. </a:t>
            </a:r>
            <a:r>
              <a:rPr lang="en-US" dirty="0" err="1" smtClean="0"/>
              <a:t>Antolini</a:t>
            </a:r>
            <a:r>
              <a:rPr lang="en-US" dirty="0"/>
              <a:t>;</a:t>
            </a:r>
            <a:endParaRPr lang="en-US" dirty="0" smtClean="0"/>
          </a:p>
          <a:p>
            <a:pPr lvl="1"/>
            <a:r>
              <a:rPr lang="en-US" dirty="0" smtClean="0"/>
              <a:t>La </a:t>
            </a:r>
            <a:r>
              <a:rPr lang="en-US" dirty="0" err="1" smtClean="0"/>
              <a:t>creatività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donne</a:t>
            </a:r>
            <a:r>
              <a:rPr lang="en-US" dirty="0" smtClean="0"/>
              <a:t> per la </a:t>
            </a:r>
            <a:r>
              <a:rPr lang="en-US" dirty="0" err="1" smtClean="0"/>
              <a:t>scienza</a:t>
            </a:r>
            <a:r>
              <a:rPr lang="en-US" dirty="0" smtClean="0"/>
              <a:t> del </a:t>
            </a:r>
            <a:r>
              <a:rPr lang="en-US" dirty="0" err="1" smtClean="0"/>
              <a:t>nuovo</a:t>
            </a:r>
            <a:r>
              <a:rPr lang="en-US" dirty="0" smtClean="0"/>
              <a:t> </a:t>
            </a:r>
            <a:r>
              <a:rPr lang="en-US" dirty="0" err="1" smtClean="0"/>
              <a:t>mondo</a:t>
            </a:r>
            <a:r>
              <a:rPr lang="en-US" dirty="0" smtClean="0"/>
              <a:t>. </a:t>
            </a:r>
            <a:r>
              <a:rPr lang="en-US" dirty="0" err="1" smtClean="0"/>
              <a:t>Prof.ssa</a:t>
            </a:r>
            <a:r>
              <a:rPr lang="en-US" dirty="0" smtClean="0"/>
              <a:t> P. </a:t>
            </a:r>
            <a:r>
              <a:rPr lang="en-US" dirty="0" err="1" smtClean="0"/>
              <a:t>Colella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Donne e </a:t>
            </a:r>
            <a:r>
              <a:rPr lang="en-US" dirty="0" err="1" smtClean="0"/>
              <a:t>scienza</a:t>
            </a:r>
            <a:r>
              <a:rPr lang="en-US" dirty="0" smtClean="0"/>
              <a:t>, </a:t>
            </a:r>
            <a:r>
              <a:rPr lang="en-US" dirty="0" err="1" smtClean="0"/>
              <a:t>insegniamo</a:t>
            </a:r>
            <a:r>
              <a:rPr lang="en-US" dirty="0" smtClean="0"/>
              <a:t> ad </a:t>
            </a:r>
            <a:r>
              <a:rPr lang="en-US" dirty="0" err="1" smtClean="0"/>
              <a:t>osare</a:t>
            </a:r>
            <a:r>
              <a:rPr lang="en-US" dirty="0" smtClean="0"/>
              <a:t>. </a:t>
            </a:r>
            <a:r>
              <a:rPr lang="en-US" dirty="0" err="1" smtClean="0"/>
              <a:t>Prof.ssa</a:t>
            </a:r>
            <a:r>
              <a:rPr lang="en-US" dirty="0" smtClean="0"/>
              <a:t> P. </a:t>
            </a:r>
            <a:r>
              <a:rPr lang="en-US" dirty="0" err="1" smtClean="0"/>
              <a:t>Colella</a:t>
            </a:r>
            <a:r>
              <a:rPr lang="en-US" dirty="0" smtClean="0"/>
              <a:t>: </a:t>
            </a:r>
            <a:r>
              <a:rPr lang="en-US" dirty="0">
                <a:hlinkClick r:id="rId3"/>
              </a:rPr>
              <a:t>https://agenda.infn.it/event/16930/sessions/6212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Dati</a:t>
            </a:r>
            <a:r>
              <a:rPr lang="en-US" dirty="0" smtClean="0"/>
              <a:t> e </a:t>
            </a:r>
            <a:r>
              <a:rPr lang="en-US" dirty="0" err="1" smtClean="0"/>
              <a:t>pubblicazioni</a:t>
            </a:r>
            <a:r>
              <a:rPr lang="en-US" dirty="0" smtClean="0"/>
              <a:t> del MIUR: </a:t>
            </a:r>
            <a:endParaRPr lang="it-IT" dirty="0" smtClean="0"/>
          </a:p>
          <a:p>
            <a:pPr lvl="1"/>
            <a:r>
              <a:rPr lang="it-IT" dirty="0" smtClean="0">
                <a:hlinkClick r:id="rId4"/>
              </a:rPr>
              <a:t>http</a:t>
            </a:r>
            <a:r>
              <a:rPr lang="it-IT" dirty="0">
                <a:hlinkClick r:id="rId4"/>
              </a:rPr>
              <a:t>://ustat.miur.it/</a:t>
            </a:r>
            <a:r>
              <a:rPr lang="it-IT" dirty="0"/>
              <a:t> </a:t>
            </a:r>
            <a:r>
              <a:rPr lang="it-IT" dirty="0" smtClean="0"/>
              <a:t> </a:t>
            </a:r>
          </a:p>
          <a:p>
            <a:pPr lvl="1"/>
            <a:r>
              <a:rPr lang="it-IT" dirty="0" smtClean="0">
                <a:hlinkClick r:id="rId5"/>
              </a:rPr>
              <a:t>https</a:t>
            </a:r>
            <a:r>
              <a:rPr lang="it-IT" dirty="0">
                <a:hlinkClick r:id="rId5"/>
              </a:rPr>
              <a:t>://www.miur.gov.it/pubblicazioni</a:t>
            </a:r>
            <a:r>
              <a:rPr lang="it-IT" dirty="0"/>
              <a:t> </a:t>
            </a:r>
            <a:endParaRPr lang="it-IT" dirty="0" smtClean="0"/>
          </a:p>
          <a:p>
            <a:r>
              <a:rPr lang="en-US" dirty="0" err="1"/>
              <a:t>Organisation</a:t>
            </a:r>
            <a:r>
              <a:rPr lang="en-US" dirty="0"/>
              <a:t> for Economic Co-operation and Development (OECD</a:t>
            </a:r>
            <a:r>
              <a:rPr lang="en-US" dirty="0" smtClean="0"/>
              <a:t>): Education at a glance 2017</a:t>
            </a:r>
          </a:p>
          <a:p>
            <a:r>
              <a:rPr lang="en-US" dirty="0" smtClean="0"/>
              <a:t>OCSE PISA (Program for International Student </a:t>
            </a:r>
            <a:r>
              <a:rPr lang="en-US" dirty="0" err="1" smtClean="0"/>
              <a:t>Assesment</a:t>
            </a:r>
            <a:r>
              <a:rPr lang="en-US" dirty="0"/>
              <a:t>):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www.invalsi.it/invalsi/ri/pisa2015.php?page=pisa2015_it_07</a:t>
            </a:r>
            <a:r>
              <a:rPr lang="en-US" dirty="0" smtClean="0"/>
              <a:t> </a:t>
            </a:r>
          </a:p>
          <a:p>
            <a:r>
              <a:rPr lang="en-US" dirty="0" smtClean="0"/>
              <a:t>CUG </a:t>
            </a:r>
            <a:r>
              <a:rPr lang="en-US" dirty="0"/>
              <a:t>INFN, CNR, Donne e </a:t>
            </a:r>
            <a:r>
              <a:rPr lang="en-US" dirty="0" err="1" smtClean="0"/>
              <a:t>Scienza</a:t>
            </a:r>
            <a:r>
              <a:rPr lang="en-US" dirty="0"/>
              <a:t>, </a:t>
            </a:r>
            <a:r>
              <a:rPr lang="en-US" dirty="0" err="1" smtClean="0"/>
              <a:t>Progetto</a:t>
            </a:r>
            <a:r>
              <a:rPr lang="en-US" dirty="0" smtClean="0"/>
              <a:t> GENERA, The </a:t>
            </a:r>
            <a:r>
              <a:rPr lang="en-US" dirty="0"/>
              <a:t>International Particle Physics Outreach Group (IPPOG) </a:t>
            </a:r>
            <a:r>
              <a:rPr lang="en-US" dirty="0" smtClean="0"/>
              <a:t>– </a:t>
            </a:r>
            <a:r>
              <a:rPr lang="en-US" dirty="0" err="1" smtClean="0"/>
              <a:t>GirlsDoPhysics</a:t>
            </a:r>
            <a:r>
              <a:rPr lang="en-US" dirty="0" smtClean="0"/>
              <a:t>, etc. etc. etc.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b="7407"/>
          <a:stretch/>
        </p:blipFill>
        <p:spPr>
          <a:xfrm>
            <a:off x="1768403" y="4086160"/>
            <a:ext cx="8542306" cy="219610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28600"/>
            <a:ext cx="10905067" cy="609600"/>
          </a:xfrm>
        </p:spPr>
        <p:txBody>
          <a:bodyPr/>
          <a:lstStyle/>
          <a:p>
            <a:pPr algn="l"/>
            <a:r>
              <a:rPr lang="en-US" dirty="0" smtClean="0"/>
              <a:t>La </a:t>
            </a:r>
            <a:r>
              <a:rPr lang="en-US" dirty="0" err="1" smtClean="0"/>
              <a:t>questione</a:t>
            </a:r>
            <a:r>
              <a:rPr lang="en-US" dirty="0" smtClean="0"/>
              <a:t> di </a:t>
            </a:r>
            <a:r>
              <a:rPr lang="en-US" dirty="0" err="1" smtClean="0"/>
              <a:t>genere</a:t>
            </a:r>
            <a:r>
              <a:rPr lang="en-US" dirty="0" smtClean="0"/>
              <a:t> </a:t>
            </a:r>
            <a:r>
              <a:rPr lang="en-US" dirty="0" err="1" smtClean="0"/>
              <a:t>nelle</a:t>
            </a:r>
            <a:r>
              <a:rPr lang="en-US" dirty="0" smtClean="0"/>
              <a:t> STEM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1" y="971115"/>
            <a:ext cx="12079110" cy="3634752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Nel </a:t>
            </a:r>
            <a:r>
              <a:rPr lang="it-IT" dirty="0"/>
              <a:t>2015 in Europa si sono laureati </a:t>
            </a:r>
            <a:r>
              <a:rPr lang="it-IT" dirty="0" smtClean="0"/>
              <a:t>5 </a:t>
            </a:r>
            <a:r>
              <a:rPr lang="it-IT" dirty="0"/>
              <a:t>milioni </a:t>
            </a:r>
            <a:r>
              <a:rPr lang="it-IT" dirty="0" smtClean="0"/>
              <a:t>di </a:t>
            </a:r>
            <a:r>
              <a:rPr lang="it-IT" dirty="0"/>
              <a:t>giovani</a:t>
            </a:r>
            <a:r>
              <a:rPr lang="it-IT" dirty="0" smtClean="0"/>
              <a:t>:</a:t>
            </a:r>
            <a:br>
              <a:rPr lang="it-IT" dirty="0" smtClean="0"/>
            </a:br>
            <a:r>
              <a:rPr lang="it-IT" dirty="0" smtClean="0"/>
              <a:t> </a:t>
            </a:r>
            <a:r>
              <a:rPr lang="it-IT" dirty="0"/>
              <a:t>il </a:t>
            </a:r>
            <a:r>
              <a:rPr lang="it-IT" dirty="0">
                <a:solidFill>
                  <a:srgbClr val="FF0000"/>
                </a:solidFill>
              </a:rPr>
              <a:t>58 % sono donne</a:t>
            </a:r>
            <a:r>
              <a:rPr lang="it-IT" dirty="0"/>
              <a:t> </a:t>
            </a:r>
            <a:r>
              <a:rPr lang="it-IT" dirty="0" smtClean="0"/>
              <a:t>e </a:t>
            </a:r>
            <a:r>
              <a:rPr lang="it-IT" dirty="0"/>
              <a:t>il </a:t>
            </a:r>
            <a:r>
              <a:rPr lang="it-IT" dirty="0" smtClean="0">
                <a:solidFill>
                  <a:srgbClr val="0000CC"/>
                </a:solidFill>
              </a:rPr>
              <a:t>42 </a:t>
            </a:r>
            <a:r>
              <a:rPr lang="it-IT" dirty="0">
                <a:solidFill>
                  <a:srgbClr val="0000CC"/>
                </a:solidFill>
              </a:rPr>
              <a:t>% </a:t>
            </a:r>
            <a:r>
              <a:rPr lang="it-IT" dirty="0" smtClean="0">
                <a:solidFill>
                  <a:srgbClr val="0000CC"/>
                </a:solidFill>
              </a:rPr>
              <a:t>uomini</a:t>
            </a:r>
            <a:r>
              <a:rPr lang="it-IT" dirty="0" smtClean="0"/>
              <a:t>.</a:t>
            </a:r>
            <a:r>
              <a:rPr lang="it-IT" dirty="0"/>
              <a:t> </a:t>
            </a:r>
            <a:r>
              <a:rPr lang="it-IT" dirty="0" smtClean="0"/>
              <a:t>Nel </a:t>
            </a:r>
            <a:r>
              <a:rPr lang="it-IT" dirty="0"/>
              <a:t>2017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in </a:t>
            </a:r>
            <a:r>
              <a:rPr lang="it-IT" dirty="0"/>
              <a:t>Italia risultano </a:t>
            </a:r>
            <a:r>
              <a:rPr lang="it-IT" dirty="0" smtClean="0"/>
              <a:t>laureate </a:t>
            </a:r>
            <a:r>
              <a:rPr lang="it-IT" dirty="0"/>
              <a:t>il </a:t>
            </a:r>
            <a:r>
              <a:rPr lang="it-IT" dirty="0">
                <a:solidFill>
                  <a:srgbClr val="FF0000"/>
                </a:solidFill>
              </a:rPr>
              <a:t>32,9% delle donne 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/>
              <a:t>e </a:t>
            </a:r>
            <a:r>
              <a:rPr lang="it-IT" dirty="0"/>
              <a:t>il </a:t>
            </a:r>
            <a:r>
              <a:rPr lang="it-IT" dirty="0" smtClean="0">
                <a:solidFill>
                  <a:srgbClr val="0000CC"/>
                </a:solidFill>
              </a:rPr>
              <a:t>19,9</a:t>
            </a:r>
            <a:r>
              <a:rPr lang="it-IT" dirty="0">
                <a:solidFill>
                  <a:srgbClr val="0000CC"/>
                </a:solidFill>
              </a:rPr>
              <a:t>% degli uomini </a:t>
            </a:r>
            <a:r>
              <a:rPr lang="it-IT" dirty="0"/>
              <a:t>nella fascia di età tra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25-34 anni (fonte ANSA):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www.ansa.it/sito/notizie/economia/2018/04/08/italia-penultima-ue-laureati1-su-6_6f424de4-9ec9-48bc-8d3a-bb98302bd492.html</a:t>
            </a:r>
            <a:r>
              <a:rPr lang="en-US" dirty="0" smtClean="0"/>
              <a:t> </a:t>
            </a:r>
          </a:p>
          <a:p>
            <a:r>
              <a:rPr lang="en-US" dirty="0" err="1"/>
              <a:t>Nelle</a:t>
            </a:r>
            <a:r>
              <a:rPr lang="en-US" dirty="0"/>
              <a:t> discipline STEM (Science, Technology, Engineering and </a:t>
            </a:r>
            <a:r>
              <a:rPr lang="en-US" dirty="0" smtClean="0"/>
              <a:t>Mathematics), la </a:t>
            </a:r>
            <a:r>
              <a:rPr lang="en-US" dirty="0" err="1" smtClean="0"/>
              <a:t>parità</a:t>
            </a:r>
            <a:r>
              <a:rPr lang="en-US" dirty="0" smtClean="0"/>
              <a:t> di </a:t>
            </a:r>
            <a:r>
              <a:rPr lang="en-US" dirty="0" err="1" smtClean="0"/>
              <a:t>genere</a:t>
            </a:r>
            <a:r>
              <a:rPr lang="en-US" dirty="0" smtClean="0"/>
              <a:t> </a:t>
            </a:r>
            <a:r>
              <a:rPr lang="en-US" dirty="0" err="1" smtClean="0"/>
              <a:t>sembra</a:t>
            </a:r>
            <a:r>
              <a:rPr lang="en-US" dirty="0" smtClean="0"/>
              <a:t> </a:t>
            </a:r>
            <a:r>
              <a:rPr lang="en-US" dirty="0" err="1" smtClean="0"/>
              <a:t>ancora</a:t>
            </a:r>
            <a:r>
              <a:rPr lang="en-US" dirty="0" smtClean="0"/>
              <a:t> molto </a:t>
            </a:r>
            <a:r>
              <a:rPr lang="en-US" dirty="0" err="1" smtClean="0"/>
              <a:t>lontana</a:t>
            </a:r>
            <a:r>
              <a:rPr lang="en-US" dirty="0" smtClean="0"/>
              <a:t> (OECD, education at a glance):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www.oecd-ilibrary.org/education/education-at-a-glance-2017_eag-2017-en</a:t>
            </a:r>
            <a:r>
              <a:rPr lang="en-US" dirty="0" smtClean="0"/>
              <a:t>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B7A1-D2A2-45F4-A082-2F1F6BED14D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78" y="0"/>
            <a:ext cx="3903133" cy="246455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auto">
          <a:xfrm>
            <a:off x="6931378" y="4500748"/>
            <a:ext cx="3379331" cy="183231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1" lang="en-US" sz="32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questione</a:t>
            </a:r>
            <a:r>
              <a:rPr lang="en-US" dirty="0" smtClean="0"/>
              <a:t> di </a:t>
            </a:r>
            <a:r>
              <a:rPr lang="en-US" dirty="0" err="1" smtClean="0"/>
              <a:t>genere</a:t>
            </a:r>
            <a:r>
              <a:rPr lang="en-US" dirty="0" smtClean="0"/>
              <a:t> </a:t>
            </a:r>
            <a:r>
              <a:rPr lang="en-US" dirty="0" err="1" smtClean="0"/>
              <a:t>negli</a:t>
            </a:r>
            <a:r>
              <a:rPr lang="en-US" dirty="0" smtClean="0"/>
              <a:t> </a:t>
            </a:r>
            <a:r>
              <a:rPr lang="en-US" dirty="0" err="1" smtClean="0"/>
              <a:t>enti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689" y="1022803"/>
            <a:ext cx="8922644" cy="51208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05" y="1282668"/>
            <a:ext cx="1571184" cy="120656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auto">
          <a:xfrm>
            <a:off x="291134" y="4131733"/>
            <a:ext cx="2199641" cy="584775"/>
          </a:xfrm>
          <a:prstGeom prst="rect">
            <a:avLst/>
          </a:prstGeom>
          <a:solidFill>
            <a:srgbClr val="FF0000">
              <a:alpha val="50196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r>
              <a:rPr kumimoji="1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ahoma" charset="0"/>
              </a:rPr>
              <a:t>Dati</a:t>
            </a:r>
            <a:r>
              <a:rPr kumimoji="1" lang="en-US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ahoma" charset="0"/>
              </a:rPr>
              <a:t> 2016</a:t>
            </a:r>
          </a:p>
        </p:txBody>
      </p:sp>
      <p:sp>
        <p:nvSpPr>
          <p:cNvPr id="6" name="Rettangolo 5"/>
          <p:cNvSpPr/>
          <p:nvPr/>
        </p:nvSpPr>
        <p:spPr bwMode="auto">
          <a:xfrm>
            <a:off x="3194462" y="2232561"/>
            <a:ext cx="2196935" cy="305195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1" lang="en-US" sz="32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questione</a:t>
            </a:r>
            <a:r>
              <a:rPr lang="en-US" dirty="0" smtClean="0"/>
              <a:t> di </a:t>
            </a:r>
            <a:r>
              <a:rPr lang="en-US" dirty="0" err="1" smtClean="0"/>
              <a:t>genere</a:t>
            </a:r>
            <a:r>
              <a:rPr lang="en-US" dirty="0" smtClean="0"/>
              <a:t> </a:t>
            </a:r>
            <a:r>
              <a:rPr lang="en-US" dirty="0" err="1" smtClean="0"/>
              <a:t>negli</a:t>
            </a:r>
            <a:r>
              <a:rPr lang="en-US" dirty="0" smtClean="0"/>
              <a:t> </a:t>
            </a:r>
            <a:r>
              <a:rPr lang="en-US" dirty="0" err="1" smtClean="0"/>
              <a:t>Enti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7" name="Picture 3" descr="Testo alternativo generato dal computer:&#10;Personale di ricerca del CNR &#10;per genere e classi d'età &#10;%iiiiii &#10;oltre 60 &#10;31-35 &#10;36-40 &#10;41-45 &#10;46-50 &#10;51-55 &#10;56-60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" y="3074458"/>
            <a:ext cx="6858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sto alternativo generato dal computer:&#10;Personale di ricerca dell'INFN &#10;per genere e classi d'età &#10;90% &#10;80% &#10;10% &#10;30-39 &#10;40-44 &#10;45-49 &#10;50-54 &#10;55-59 &#10;60-64 &#10;Totale &#10;65-67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21" y="838200"/>
            <a:ext cx="685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378" y="4654519"/>
            <a:ext cx="1511378" cy="12065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51" y="1696445"/>
            <a:ext cx="1571184" cy="120656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auto">
          <a:xfrm>
            <a:off x="8288250" y="5962331"/>
            <a:ext cx="2199641" cy="584775"/>
          </a:xfrm>
          <a:prstGeom prst="rect">
            <a:avLst/>
          </a:prstGeom>
          <a:solidFill>
            <a:srgbClr val="FF0000">
              <a:alpha val="50196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r>
              <a:rPr kumimoji="1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ahoma" charset="0"/>
              </a:rPr>
              <a:t>Dati</a:t>
            </a:r>
            <a:r>
              <a:rPr kumimoji="1" lang="en-US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ahoma" charset="0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2434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questione</a:t>
            </a:r>
            <a:r>
              <a:rPr lang="en-US" dirty="0" smtClean="0"/>
              <a:t> di </a:t>
            </a:r>
            <a:r>
              <a:rPr lang="en-US" dirty="0" err="1" smtClean="0"/>
              <a:t>genere</a:t>
            </a:r>
            <a:r>
              <a:rPr lang="en-US" dirty="0" smtClean="0"/>
              <a:t> </a:t>
            </a:r>
            <a:r>
              <a:rPr lang="en-US" dirty="0" err="1" smtClean="0"/>
              <a:t>negli</a:t>
            </a:r>
            <a:r>
              <a:rPr lang="en-US" dirty="0" smtClean="0"/>
              <a:t> </a:t>
            </a:r>
            <a:r>
              <a:rPr lang="en-US" dirty="0" err="1" smtClean="0"/>
              <a:t>Enti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23" y="2389714"/>
            <a:ext cx="5075554" cy="37539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52" y="2218264"/>
            <a:ext cx="5115939" cy="38396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359" y="949260"/>
            <a:ext cx="1511378" cy="12065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23" y="917541"/>
            <a:ext cx="1571184" cy="120656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auto">
          <a:xfrm>
            <a:off x="8449261" y="6229350"/>
            <a:ext cx="2199641" cy="584775"/>
          </a:xfrm>
          <a:prstGeom prst="rect">
            <a:avLst/>
          </a:prstGeom>
          <a:solidFill>
            <a:srgbClr val="FF0000">
              <a:alpha val="50196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r>
              <a:rPr kumimoji="1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ahoma" charset="0"/>
              </a:rPr>
              <a:t>Dati</a:t>
            </a:r>
            <a:r>
              <a:rPr kumimoji="1" lang="en-US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ahoma" charset="0"/>
              </a:rPr>
              <a:t> 2016</a:t>
            </a:r>
          </a:p>
        </p:txBody>
      </p:sp>
      <p:sp>
        <p:nvSpPr>
          <p:cNvPr id="11" name="Rettangolo 10"/>
          <p:cNvSpPr/>
          <p:nvPr/>
        </p:nvSpPr>
        <p:spPr bwMode="auto">
          <a:xfrm>
            <a:off x="9203377" y="2695699"/>
            <a:ext cx="1971304" cy="336220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1" lang="en-US" sz="32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ahoma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3789343" y="2739574"/>
            <a:ext cx="1971304" cy="336220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1" lang="en-US" sz="32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Segregazione</a:t>
            </a:r>
            <a:r>
              <a:rPr lang="en-US" dirty="0" smtClean="0"/>
              <a:t> </a:t>
            </a:r>
            <a:r>
              <a:rPr lang="en-US" dirty="0" err="1" smtClean="0"/>
              <a:t>Orizzontale</a:t>
            </a:r>
            <a:r>
              <a:rPr lang="en-US" dirty="0" smtClean="0"/>
              <a:t> e </a:t>
            </a:r>
            <a:r>
              <a:rPr lang="en-US" dirty="0" err="1" smtClean="0"/>
              <a:t>Verticale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609600" y="1227582"/>
            <a:ext cx="10905067" cy="4171950"/>
          </a:xfrm>
        </p:spPr>
        <p:txBody>
          <a:bodyPr/>
          <a:lstStyle/>
          <a:p>
            <a:r>
              <a:rPr lang="en-US" b="1" dirty="0" err="1" smtClean="0"/>
              <a:t>Segregazione</a:t>
            </a:r>
            <a:r>
              <a:rPr lang="en-US" b="1" dirty="0" smtClean="0"/>
              <a:t> </a:t>
            </a:r>
            <a:r>
              <a:rPr lang="en-US" b="1" dirty="0" err="1" smtClean="0"/>
              <a:t>orizzontale</a:t>
            </a:r>
            <a:r>
              <a:rPr lang="en-US" dirty="0" smtClean="0"/>
              <a:t>: </a:t>
            </a:r>
            <a:r>
              <a:rPr lang="en-US" dirty="0" err="1" smtClean="0"/>
              <a:t>concentrazione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occupazioni</a:t>
            </a:r>
            <a:r>
              <a:rPr lang="en-US" dirty="0" smtClean="0"/>
              <a:t> </a:t>
            </a:r>
            <a:r>
              <a:rPr lang="en-US" dirty="0" err="1" smtClean="0"/>
              <a:t>femminili</a:t>
            </a:r>
            <a:r>
              <a:rPr lang="en-US" dirty="0" smtClean="0"/>
              <a:t> in un </a:t>
            </a:r>
            <a:r>
              <a:rPr lang="en-US" dirty="0" err="1" smtClean="0"/>
              <a:t>ristretto</a:t>
            </a:r>
            <a:r>
              <a:rPr lang="en-US" dirty="0" smtClean="0"/>
              <a:t> </a:t>
            </a:r>
            <a:r>
              <a:rPr lang="en-US" dirty="0" err="1" smtClean="0"/>
              <a:t>numero</a:t>
            </a:r>
            <a:r>
              <a:rPr lang="en-US" dirty="0" smtClean="0"/>
              <a:t> di </a:t>
            </a:r>
            <a:r>
              <a:rPr lang="en-US" dirty="0" err="1" smtClean="0"/>
              <a:t>settori</a:t>
            </a:r>
            <a:r>
              <a:rPr lang="en-US" dirty="0" smtClean="0"/>
              <a:t> e </a:t>
            </a:r>
            <a:r>
              <a:rPr lang="en-US" dirty="0" err="1" smtClean="0"/>
              <a:t>professioni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err="1" smtClean="0"/>
              <a:t>Segregazione</a:t>
            </a:r>
            <a:r>
              <a:rPr lang="en-US" b="1" dirty="0" smtClean="0"/>
              <a:t> </a:t>
            </a:r>
            <a:r>
              <a:rPr lang="en-US" b="1" dirty="0" err="1" smtClean="0"/>
              <a:t>verticale</a:t>
            </a:r>
            <a:r>
              <a:rPr lang="en-US" dirty="0" smtClean="0"/>
              <a:t>: </a:t>
            </a:r>
            <a:r>
              <a:rPr lang="en-US" dirty="0" err="1" smtClean="0"/>
              <a:t>scarsa</a:t>
            </a:r>
            <a:r>
              <a:rPr lang="en-US" dirty="0" smtClean="0"/>
              <a:t> </a:t>
            </a:r>
            <a:r>
              <a:rPr lang="en-US" dirty="0" err="1" smtClean="0"/>
              <a:t>presenza</a:t>
            </a:r>
            <a:r>
              <a:rPr lang="en-US" dirty="0" smtClean="0"/>
              <a:t> </a:t>
            </a:r>
            <a:r>
              <a:rPr lang="en-US" dirty="0" err="1" smtClean="0"/>
              <a:t>femminile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livelli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alti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scala</a:t>
            </a:r>
            <a:r>
              <a:rPr lang="en-US" dirty="0" smtClean="0"/>
              <a:t> </a:t>
            </a:r>
            <a:r>
              <a:rPr lang="en-US" dirty="0" err="1" smtClean="0"/>
              <a:t>gerarchica</a:t>
            </a:r>
            <a:r>
              <a:rPr lang="en-US" dirty="0" smtClean="0"/>
              <a:t> </a:t>
            </a:r>
            <a:r>
              <a:rPr lang="en-US" dirty="0" err="1" smtClean="0"/>
              <a:t>nell’ambito</a:t>
            </a:r>
            <a:r>
              <a:rPr lang="en-US" dirty="0" smtClean="0"/>
              <a:t> di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stessa</a:t>
            </a:r>
            <a:r>
              <a:rPr lang="en-US" dirty="0" smtClean="0"/>
              <a:t> </a:t>
            </a:r>
            <a:r>
              <a:rPr lang="en-US" dirty="0" err="1" smtClean="0"/>
              <a:t>occupazione</a:t>
            </a:r>
            <a:r>
              <a:rPr lang="en-US" dirty="0" smtClean="0"/>
              <a:t> (“</a:t>
            </a:r>
            <a:r>
              <a:rPr lang="en-US" dirty="0" err="1" smtClean="0"/>
              <a:t>soffitto</a:t>
            </a:r>
            <a:r>
              <a:rPr lang="en-US" dirty="0" smtClean="0"/>
              <a:t> di </a:t>
            </a:r>
            <a:r>
              <a:rPr lang="en-US" dirty="0" err="1" smtClean="0"/>
              <a:t>cristallo</a:t>
            </a:r>
            <a:r>
              <a:rPr lang="en-US" dirty="0" smtClean="0"/>
              <a:t>”)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b="7407"/>
          <a:stretch/>
        </p:blipFill>
        <p:spPr>
          <a:xfrm>
            <a:off x="5757333" y="2318720"/>
            <a:ext cx="5885013" cy="1512955"/>
          </a:xfrm>
          <a:prstGeom prst="rect">
            <a:avLst/>
          </a:prstGeom>
        </p:spPr>
      </p:pic>
      <p:sp>
        <p:nvSpPr>
          <p:cNvPr id="10" name="Figura a mano libera 9"/>
          <p:cNvSpPr/>
          <p:nvPr/>
        </p:nvSpPr>
        <p:spPr bwMode="auto">
          <a:xfrm>
            <a:off x="1268177" y="2706624"/>
            <a:ext cx="4388911" cy="562697"/>
          </a:xfrm>
          <a:custGeom>
            <a:avLst/>
            <a:gdLst>
              <a:gd name="connsiteX0" fmla="*/ 743503 w 4388911"/>
              <a:gd name="connsiteY0" fmla="*/ 0 h 562697"/>
              <a:gd name="connsiteX1" fmla="*/ 268015 w 4388911"/>
              <a:gd name="connsiteY1" fmla="*/ 487680 h 562697"/>
              <a:gd name="connsiteX2" fmla="*/ 4388911 w 4388911"/>
              <a:gd name="connsiteY2" fmla="*/ 560832 h 562697"/>
              <a:gd name="connsiteX3" fmla="*/ 4388911 w 4388911"/>
              <a:gd name="connsiteY3" fmla="*/ 560832 h 56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8911" h="562697">
                <a:moveTo>
                  <a:pt x="743503" y="0"/>
                </a:moveTo>
                <a:cubicBezTo>
                  <a:pt x="201975" y="197104"/>
                  <a:pt x="-339553" y="394208"/>
                  <a:pt x="268015" y="487680"/>
                </a:cubicBezTo>
                <a:cubicBezTo>
                  <a:pt x="875583" y="581152"/>
                  <a:pt x="4388911" y="560832"/>
                  <a:pt x="4388911" y="560832"/>
                </a:cubicBezTo>
                <a:lnTo>
                  <a:pt x="4388911" y="560832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1" lang="en-US" sz="32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ahoma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032" y="5008322"/>
            <a:ext cx="2464515" cy="1849678"/>
          </a:xfrm>
          <a:prstGeom prst="rect">
            <a:avLst/>
          </a:prstGeom>
        </p:spPr>
      </p:pic>
      <p:sp>
        <p:nvSpPr>
          <p:cNvPr id="12" name="Figura a mano libera 11"/>
          <p:cNvSpPr/>
          <p:nvPr/>
        </p:nvSpPr>
        <p:spPr bwMode="auto">
          <a:xfrm>
            <a:off x="11545824" y="4468904"/>
            <a:ext cx="318046" cy="907768"/>
          </a:xfrm>
          <a:custGeom>
            <a:avLst/>
            <a:gdLst>
              <a:gd name="connsiteX0" fmla="*/ 0 w 318046"/>
              <a:gd name="connsiteY0" fmla="*/ 115288 h 907768"/>
              <a:gd name="connsiteX1" fmla="*/ 316992 w 318046"/>
              <a:gd name="connsiteY1" fmla="*/ 66520 h 907768"/>
              <a:gd name="connsiteX2" fmla="*/ 109728 w 318046"/>
              <a:gd name="connsiteY2" fmla="*/ 907768 h 907768"/>
              <a:gd name="connsiteX3" fmla="*/ 109728 w 318046"/>
              <a:gd name="connsiteY3" fmla="*/ 907768 h 9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046" h="907768">
                <a:moveTo>
                  <a:pt x="0" y="115288"/>
                </a:moveTo>
                <a:cubicBezTo>
                  <a:pt x="149352" y="24864"/>
                  <a:pt x="298704" y="-65560"/>
                  <a:pt x="316992" y="66520"/>
                </a:cubicBezTo>
                <a:cubicBezTo>
                  <a:pt x="335280" y="198600"/>
                  <a:pt x="109728" y="907768"/>
                  <a:pt x="109728" y="907768"/>
                </a:cubicBezTo>
                <a:lnTo>
                  <a:pt x="109728" y="907768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1" lang="en-US" sz="32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 Gap di </a:t>
            </a:r>
            <a:r>
              <a:rPr lang="en-US" dirty="0" err="1" smtClean="0"/>
              <a:t>genere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009650"/>
            <a:ext cx="10905067" cy="5219700"/>
          </a:xfrm>
        </p:spPr>
        <p:txBody>
          <a:bodyPr>
            <a:normAutofit/>
          </a:bodyPr>
          <a:lstStyle/>
          <a:p>
            <a:r>
              <a:rPr lang="en-US" dirty="0" err="1" smtClean="0"/>
              <a:t>Nelle</a:t>
            </a:r>
            <a:r>
              <a:rPr lang="en-US" dirty="0" smtClean="0"/>
              <a:t> COMPETENZE</a:t>
            </a:r>
          </a:p>
          <a:p>
            <a:pPr lvl="1"/>
            <a:r>
              <a:rPr lang="en-US" dirty="0" smtClean="0"/>
              <a:t>Le </a:t>
            </a:r>
            <a:r>
              <a:rPr lang="en-US" dirty="0" err="1" smtClean="0"/>
              <a:t>ragazze</a:t>
            </a:r>
            <a:r>
              <a:rPr lang="en-US" dirty="0" smtClean="0"/>
              <a:t> </a:t>
            </a:r>
            <a:r>
              <a:rPr lang="en-US" dirty="0" err="1" smtClean="0"/>
              <a:t>hanno</a:t>
            </a:r>
            <a:r>
              <a:rPr lang="en-US" dirty="0" smtClean="0"/>
              <a:t> </a:t>
            </a:r>
            <a:r>
              <a:rPr lang="en-US" dirty="0" err="1" smtClean="0"/>
              <a:t>valori</a:t>
            </a:r>
            <a:r>
              <a:rPr lang="en-US" dirty="0" smtClean="0"/>
              <a:t> </a:t>
            </a:r>
            <a:r>
              <a:rPr lang="en-US" dirty="0" err="1" smtClean="0"/>
              <a:t>medi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bassi</a:t>
            </a:r>
            <a:r>
              <a:rPr lang="en-US" dirty="0" smtClean="0"/>
              <a:t> </a:t>
            </a:r>
            <a:r>
              <a:rPr lang="en-US" dirty="0" err="1" smtClean="0"/>
              <a:t>nelle</a:t>
            </a:r>
            <a:r>
              <a:rPr lang="en-US" dirty="0" smtClean="0"/>
              <a:t> </a:t>
            </a:r>
            <a:r>
              <a:rPr lang="en-US" dirty="0" err="1" smtClean="0"/>
              <a:t>rilevazioni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internazionali</a:t>
            </a:r>
            <a:r>
              <a:rPr lang="en-US" dirty="0" smtClean="0"/>
              <a:t>, a </a:t>
            </a:r>
            <a:r>
              <a:rPr lang="en-US" dirty="0" err="1" smtClean="0"/>
              <a:t>fronte</a:t>
            </a:r>
            <a:r>
              <a:rPr lang="en-US" dirty="0" smtClean="0"/>
              <a:t> di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valutazione</a:t>
            </a:r>
            <a:r>
              <a:rPr lang="en-US" dirty="0" smtClean="0"/>
              <a:t> </a:t>
            </a:r>
            <a:r>
              <a:rPr lang="en-US" dirty="0" err="1" smtClean="0"/>
              <a:t>generale</a:t>
            </a:r>
            <a:r>
              <a:rPr lang="en-US" dirty="0" smtClean="0"/>
              <a:t> positive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insegnanti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Il “gap” </a:t>
            </a:r>
            <a:r>
              <a:rPr lang="en-US" dirty="0" err="1" smtClean="0"/>
              <a:t>aumenta</a:t>
            </a:r>
            <a:r>
              <a:rPr lang="en-US" dirty="0" smtClean="0"/>
              <a:t> </a:t>
            </a:r>
            <a:r>
              <a:rPr lang="en-US" dirty="0" err="1" smtClean="0"/>
              <a:t>all’aumentare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livelli</a:t>
            </a:r>
            <a:r>
              <a:rPr lang="en-US" dirty="0" smtClean="0"/>
              <a:t> di </a:t>
            </a:r>
            <a:r>
              <a:rPr lang="en-US" dirty="0" err="1" smtClean="0"/>
              <a:t>abilità</a:t>
            </a:r>
            <a:r>
              <a:rPr lang="en-US" dirty="0" smtClean="0"/>
              <a:t> (</a:t>
            </a:r>
            <a:r>
              <a:rPr lang="en-US" dirty="0" err="1" smtClean="0"/>
              <a:t>Licei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Nelle</a:t>
            </a:r>
            <a:r>
              <a:rPr lang="en-US" dirty="0" smtClean="0"/>
              <a:t> ECCELLENZE</a:t>
            </a:r>
          </a:p>
          <a:p>
            <a:pPr lvl="1"/>
            <a:r>
              <a:rPr lang="en-US" dirty="0" err="1" smtClean="0"/>
              <a:t>Poche</a:t>
            </a:r>
            <a:r>
              <a:rPr lang="en-US" dirty="0" smtClean="0"/>
              <a:t> </a:t>
            </a:r>
            <a:r>
              <a:rPr lang="en-US" dirty="0" err="1" smtClean="0"/>
              <a:t>ragazze</a:t>
            </a:r>
            <a:r>
              <a:rPr lang="en-US" dirty="0" smtClean="0"/>
              <a:t> </a:t>
            </a:r>
            <a:r>
              <a:rPr lang="en-US" dirty="0" err="1" smtClean="0"/>
              <a:t>partecipano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gare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ancora</a:t>
            </a:r>
            <a:r>
              <a:rPr lang="en-US" dirty="0" smtClean="0"/>
              <a:t> </a:t>
            </a:r>
            <a:r>
              <a:rPr lang="en-US" dirty="0" err="1" smtClean="0"/>
              <a:t>meno</a:t>
            </a:r>
            <a:r>
              <a:rPr lang="en-US" dirty="0" smtClean="0"/>
              <a:t> </a:t>
            </a:r>
            <a:r>
              <a:rPr lang="en-US" dirty="0" err="1" smtClean="0"/>
              <a:t>quelle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le </a:t>
            </a:r>
            <a:r>
              <a:rPr lang="en-US" dirty="0" err="1" smtClean="0"/>
              <a:t>vincono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 </a:t>
            </a:r>
            <a:r>
              <a:rPr lang="en-US" dirty="0" err="1" smtClean="0"/>
              <a:t>ragazze</a:t>
            </a:r>
            <a:r>
              <a:rPr lang="en-US" dirty="0" smtClean="0"/>
              <a:t> non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sentono</a:t>
            </a:r>
            <a:r>
              <a:rPr lang="en-US" dirty="0" smtClean="0"/>
              <a:t> </a:t>
            </a:r>
            <a:r>
              <a:rPr lang="en-US" dirty="0" err="1" smtClean="0"/>
              <a:t>all’altezza</a:t>
            </a:r>
            <a:r>
              <a:rPr lang="en-US" dirty="0" smtClean="0"/>
              <a:t>. </a:t>
            </a:r>
            <a:r>
              <a:rPr lang="en-US" dirty="0" err="1" smtClean="0"/>
              <a:t>Segregazione</a:t>
            </a:r>
            <a:r>
              <a:rPr lang="en-US" dirty="0" smtClean="0"/>
              <a:t> </a:t>
            </a:r>
            <a:r>
              <a:rPr lang="en-US" dirty="0" err="1" smtClean="0"/>
              <a:t>orizzontale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costruttivismo</a:t>
            </a:r>
            <a:r>
              <a:rPr lang="en-US" dirty="0" smtClean="0"/>
              <a:t> </a:t>
            </a:r>
            <a:r>
              <a:rPr lang="en-US" dirty="0" err="1" smtClean="0"/>
              <a:t>sociale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072896"/>
            <a:ext cx="10905067" cy="5266944"/>
          </a:xfrm>
        </p:spPr>
        <p:txBody>
          <a:bodyPr>
            <a:normAutofit/>
          </a:bodyPr>
          <a:lstStyle/>
          <a:p>
            <a:r>
              <a:rPr lang="it-IT" dirty="0" smtClean="0"/>
              <a:t>Le </a:t>
            </a:r>
            <a:r>
              <a:rPr lang="it-IT" dirty="0"/>
              <a:t>disparità di genere in termini di </a:t>
            </a:r>
            <a:r>
              <a:rPr lang="it-IT" dirty="0" smtClean="0"/>
              <a:t>prestazioni </a:t>
            </a:r>
            <a:r>
              <a:rPr lang="it-IT" dirty="0"/>
              <a:t>e aspirazioni, competenze e talenti rilevabili in un dato contesto </a:t>
            </a:r>
            <a:r>
              <a:rPr lang="it-IT" dirty="0" smtClean="0"/>
              <a:t>non </a:t>
            </a:r>
            <a:r>
              <a:rPr lang="it-IT" dirty="0"/>
              <a:t>sono attribuibili a differenze innate (biologia) </a:t>
            </a:r>
            <a:r>
              <a:rPr lang="it-IT" dirty="0" smtClean="0"/>
              <a:t>ma </a:t>
            </a:r>
            <a:r>
              <a:rPr lang="it-IT" dirty="0"/>
              <a:t>piuttosto a influenze/condizionamenti educativi e </a:t>
            </a:r>
            <a:r>
              <a:rPr lang="it-IT" dirty="0" smtClean="0"/>
              <a:t>sociali scuola</a:t>
            </a:r>
            <a:r>
              <a:rPr lang="it-IT" dirty="0"/>
              <a:t>, famiglia, società, pari, tempo libero...</a:t>
            </a:r>
          </a:p>
          <a:p>
            <a:r>
              <a:rPr lang="it-IT" dirty="0"/>
              <a:t>Il contesto familiare, sociale e </a:t>
            </a:r>
            <a:r>
              <a:rPr lang="it-IT" dirty="0" smtClean="0"/>
              <a:t>scolastico </a:t>
            </a:r>
            <a:r>
              <a:rPr lang="it-IT" dirty="0"/>
              <a:t>continua ad esercitare una forte influenza prescrittiva </a:t>
            </a:r>
            <a:r>
              <a:rPr lang="it-IT" dirty="0" smtClean="0"/>
              <a:t>su </a:t>
            </a:r>
            <a:r>
              <a:rPr lang="it-IT" dirty="0"/>
              <a:t>bambine e bambini, ragazze e </a:t>
            </a:r>
            <a:r>
              <a:rPr lang="it-IT" dirty="0" smtClean="0"/>
              <a:t>ragazzi.</a:t>
            </a:r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6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A50021">
                  <a:alpha val="50000"/>
                </a:srgb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A50021">
                  <a:alpha val="50000"/>
                </a:srgb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11256</TotalTime>
  <Words>1371</Words>
  <Application>Microsoft Office PowerPoint</Application>
  <PresentationFormat>Widescreen</PresentationFormat>
  <Paragraphs>110</Paragraphs>
  <Slides>16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 Black</vt:lpstr>
      <vt:lpstr>Tahoma</vt:lpstr>
      <vt:lpstr>Times New Roman</vt:lpstr>
      <vt:lpstr>Contemporary Portrait</vt:lpstr>
      <vt:lpstr>Differenza di genere in SCEM</vt:lpstr>
      <vt:lpstr>Le fonti</vt:lpstr>
      <vt:lpstr>La questione di genere nelle STEM</vt:lpstr>
      <vt:lpstr>La questione di genere negli enti di ricerca</vt:lpstr>
      <vt:lpstr>La questione di genere negli Enti di Ricerca</vt:lpstr>
      <vt:lpstr>La questione di genere negli Enti di Ricerca</vt:lpstr>
      <vt:lpstr>Segregazione Orizzontale e Verticale</vt:lpstr>
      <vt:lpstr>Il Gap di genere</vt:lpstr>
      <vt:lpstr>Il costruttivismo sociale</vt:lpstr>
      <vt:lpstr>Stereotipi di genere</vt:lpstr>
      <vt:lpstr>Cosa fare?</vt:lpstr>
      <vt:lpstr>Sviluppare un pensiero creativo</vt:lpstr>
      <vt:lpstr>COSTRUIRE AUTOEFFICACIA</vt:lpstr>
      <vt:lpstr>Il genere ed il contesto</vt:lpstr>
      <vt:lpstr>Gli obiettivi europei H2020 &amp; UN2030</vt:lpstr>
      <vt:lpstr>Conclusioni</vt:lpstr>
    </vt:vector>
  </TitlesOfParts>
  <Company>I.N.F.N., Bari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Caprice 98</dc:title>
  <dc:creator>Francesco S. Cafagna</dc:creator>
  <cp:lastModifiedBy>cafagna</cp:lastModifiedBy>
  <cp:revision>706</cp:revision>
  <dcterms:created xsi:type="dcterms:W3CDTF">1999-02-14T17:54:38Z</dcterms:created>
  <dcterms:modified xsi:type="dcterms:W3CDTF">2022-12-07T15:05:18Z</dcterms:modified>
</cp:coreProperties>
</file>