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736" r:id="rId2"/>
    <p:sldId id="828" r:id="rId3"/>
    <p:sldId id="694" r:id="rId4"/>
    <p:sldId id="780" r:id="rId5"/>
    <p:sldId id="831" r:id="rId6"/>
    <p:sldId id="829" r:id="rId7"/>
    <p:sldId id="830" r:id="rId8"/>
    <p:sldId id="832" r:id="rId9"/>
    <p:sldId id="822" r:id="rId10"/>
    <p:sldId id="833" r:id="rId11"/>
    <p:sldId id="834" r:id="rId12"/>
    <p:sldId id="835" r:id="rId13"/>
    <p:sldId id="836" r:id="rId14"/>
    <p:sldId id="837" r:id="rId15"/>
    <p:sldId id="838" r:id="rId16"/>
    <p:sldId id="839" r:id="rId17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chemeClr val="accent2"/>
      </a:buClr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0000CC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CC"/>
    <a:srgbClr val="3333CC"/>
    <a:srgbClr val="CC0000"/>
    <a:srgbClr val="FFFFFF"/>
    <a:srgbClr val="00FF00"/>
    <a:srgbClr val="FFFF00"/>
    <a:srgbClr val="33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20" autoAdjust="0"/>
  </p:normalViewPr>
  <p:slideViewPr>
    <p:cSldViewPr snapToGrid="0">
      <p:cViewPr varScale="1">
        <p:scale>
          <a:sx n="89" d="100"/>
          <a:sy n="89" d="100"/>
        </p:scale>
        <p:origin x="776" y="52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-106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26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779F2B4-8FCA-4B2A-B4D7-323DB94C1F7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3EE7280-8D0B-4B14-9339-5F290B533D6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E7280-8D0B-4B14-9339-5F290B533D6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0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8266" y="1220789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Tx/>
              <a:buNone/>
              <a:defRPr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48267" y="6229350"/>
            <a:ext cx="2573867" cy="514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r>
              <a:rPr lang="it-IT" smtClean="0"/>
              <a:t>F.S. Cafagna, AggiornaMenti, 25/11/2022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B5892455-B7F6-48D9-B308-FD67B23540A4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1" r="86508"/>
          <a:stretch/>
        </p:blipFill>
        <p:spPr>
          <a:xfrm>
            <a:off x="10958286" y="6110515"/>
            <a:ext cx="1233714" cy="74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1C927-7B71-487F-A21E-288AC71D1B42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88400" y="228600"/>
            <a:ext cx="2726267" cy="5829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7975600" cy="5829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D4684-C111-4078-8B1C-F9942C48172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3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risorsa multimediale 3"/>
          <p:cNvSpPr>
            <a:spLocks noGrp="1"/>
          </p:cNvSpPr>
          <p:nvPr>
            <p:ph type="media"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2935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EDCB4CC5-BFE2-4294-8E62-F9D73FA15F4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3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32071"/>
            <a:ext cx="551543" cy="457200"/>
          </a:xfrm>
        </p:spPr>
        <p:txBody>
          <a:bodyPr/>
          <a:lstStyle>
            <a:lvl1pPr>
              <a:defRPr/>
            </a:lvl1pPr>
          </a:lstStyle>
          <a:p>
            <a:fld id="{03E8B7A1-D2A2-45F4-A082-2F1F6BED14D6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63734" y="1885951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63734" y="4048126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09600" y="6232071"/>
            <a:ext cx="653143" cy="457200"/>
          </a:xfrm>
        </p:spPr>
        <p:txBody>
          <a:bodyPr/>
          <a:lstStyle>
            <a:lvl1pPr>
              <a:defRPr/>
            </a:lvl1pPr>
          </a:lstStyle>
          <a:p>
            <a:fld id="{2BF94345-E271-4AF7-A7CD-8A1CB8018D5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63734" y="1885951"/>
            <a:ext cx="5350933" cy="20097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63734" y="4048126"/>
            <a:ext cx="5350933" cy="20097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09600" y="6229350"/>
            <a:ext cx="566057" cy="457200"/>
          </a:xfrm>
        </p:spPr>
        <p:txBody>
          <a:bodyPr/>
          <a:lstStyle>
            <a:lvl1pPr>
              <a:defRPr/>
            </a:lvl1pPr>
          </a:lstStyle>
          <a:p>
            <a:fld id="{9552C0AE-C65C-4EBD-9C57-A65A2FAE491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5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295467" cy="609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277534" y="6229350"/>
            <a:ext cx="7634817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9600" y="6239329"/>
            <a:ext cx="558800" cy="457200"/>
          </a:xfrm>
        </p:spPr>
        <p:txBody>
          <a:bodyPr/>
          <a:lstStyle>
            <a:lvl1pPr>
              <a:defRPr/>
            </a:lvl1pPr>
          </a:lstStyle>
          <a:p>
            <a:fld id="{253C6C0C-CEA6-4E6A-B224-281C2BD0F57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D142C-149E-4987-8E48-43C6BB82973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04347-DFC2-4308-AF46-D47F14E8734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CF96D-6CEF-4B4D-89B4-D8D7ED6BDF8F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DFBA7-FE30-4A79-8675-CFE4A6D796B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34FB9-B567-4D44-9C88-64FC02D1EBF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CCD1-064B-480E-82C9-C1BA444CCE1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3293D-D499-449F-9084-97841891714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0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C4710-2CCE-4C8A-8025-4A979023E57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8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2954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77534" y="6229350"/>
            <a:ext cx="76348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Tx/>
              <a:defRPr kumimoji="0" sz="1400">
                <a:latin typeface="+mj-lt"/>
              </a:defRPr>
            </a:lvl1pPr>
          </a:lstStyle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29350"/>
            <a:ext cx="6023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>
                <a:solidFill>
                  <a:schemeClr val="bg2"/>
                </a:solidFill>
                <a:latin typeface="+mj-lt"/>
              </a:defRPr>
            </a:lvl1pPr>
          </a:lstStyle>
          <a:p>
            <a:fld id="{0F0F3105-9FAE-480E-967A-01722F880408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144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83326"/>
            <a:ext cx="1016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1" r="86508"/>
          <a:stretch/>
        </p:blipFill>
        <p:spPr>
          <a:xfrm>
            <a:off x="10958286" y="6110515"/>
            <a:ext cx="1233714" cy="7474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en.wikipedia.org/wiki/Ir%C3%A8ne_Joliot-Curi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Fr%C3%A9d%C3%A9ric_Joliot-Curie" TargetMode="External"/><Relationship Id="rId5" Type="http://schemas.openxmlformats.org/officeDocument/2006/relationships/hyperlink" Target="https://en.wikipedia.org/wiki/Chung-Yao_Chao" TargetMode="External"/><Relationship Id="rId4" Type="http://schemas.openxmlformats.org/officeDocument/2006/relationships/hyperlink" Target="https://en.wikipedia.org/wiki/Dmitri_Skobeltsy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mmetrie.it/particelle-nella-nebbia" TargetMode="External"/><Relationship Id="rId2" Type="http://schemas.openxmlformats.org/officeDocument/2006/relationships/hyperlink" Target="https://scool.web.cern.ch/sites/scool.web.cern.ch/files/SCoolLAB_CloudChamber_DIYManual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0808" y="1763371"/>
            <a:ext cx="10609943" cy="1662289"/>
          </a:xfrm>
        </p:spPr>
        <p:txBody>
          <a:bodyPr anchor="ctr">
            <a:noAutofit/>
          </a:bodyPr>
          <a:lstStyle/>
          <a:p>
            <a:r>
              <a:rPr lang="it-IT" sz="6000" dirty="0" smtClean="0"/>
              <a:t>Camera a nebbia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35112" y="3574230"/>
            <a:ext cx="9256888" cy="2305050"/>
          </a:xfrm>
        </p:spPr>
        <p:txBody>
          <a:bodyPr anchor="ctr">
            <a:normAutofit/>
          </a:bodyPr>
          <a:lstStyle/>
          <a:p>
            <a:pPr algn="ctr"/>
            <a:r>
              <a:rPr lang="it-IT" sz="2800" dirty="0" smtClean="0"/>
              <a:t>F.S. Cafagna</a:t>
            </a:r>
          </a:p>
          <a:p>
            <a:pPr algn="ctr"/>
            <a:r>
              <a:rPr lang="it-IT" sz="2800" dirty="0" smtClean="0"/>
              <a:t>Istituto Nazionale di Fisica Nucleare (INFN) Sezione di Bari</a:t>
            </a:r>
          </a:p>
          <a:p>
            <a:pPr algn="ctr"/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2743"/>
            <a:ext cx="7466189" cy="16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F811-DD49-4A98-84A7-21FCD9D9D907}" type="slidenum">
              <a:rPr lang="en-US"/>
              <a:pPr/>
              <a:t>10</a:t>
            </a:fld>
            <a:endParaRPr lang="en-US"/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particelle Elementari</a:t>
            </a:r>
          </a:p>
        </p:txBody>
      </p:sp>
      <p:sp>
        <p:nvSpPr>
          <p:cNvPr id="775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171575"/>
            <a:ext cx="7756525" cy="5214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dirty="0"/>
              <a:t>Nel 1900 si pensava che l’atomo fosse una unità indivisibile.</a:t>
            </a:r>
          </a:p>
          <a:p>
            <a:pPr>
              <a:lnSpc>
                <a:spcPct val="90000"/>
              </a:lnSpc>
            </a:pPr>
            <a:r>
              <a:rPr lang="it-IT" dirty="0"/>
              <a:t>Poi ci siamo accorti che poteva essere formato da altri oggetti: </a:t>
            </a:r>
            <a:r>
              <a:rPr lang="it-IT" dirty="0">
                <a:solidFill>
                  <a:srgbClr val="0000CC"/>
                </a:solidFill>
              </a:rPr>
              <a:t>elettroni</a:t>
            </a:r>
            <a:r>
              <a:rPr lang="it-IT" dirty="0"/>
              <a:t> ed un nucleo centrale</a:t>
            </a:r>
          </a:p>
          <a:p>
            <a:pPr>
              <a:lnSpc>
                <a:spcPct val="90000"/>
              </a:lnSpc>
            </a:pPr>
            <a:r>
              <a:rPr lang="it-IT" dirty="0"/>
              <a:t>Poi ci siamo accorti che anche il nucleo centrale era composto da neutroni e </a:t>
            </a:r>
            <a:r>
              <a:rPr lang="it-IT" dirty="0">
                <a:solidFill>
                  <a:srgbClr val="A50021"/>
                </a:solidFill>
              </a:rPr>
              <a:t>protoni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>
                <a:solidFill>
                  <a:schemeClr val="bg1"/>
                </a:solidFill>
              </a:rPr>
              <a:t>Infine che neutroni e protoni erano essi stessi composti da quark</a:t>
            </a:r>
          </a:p>
        </p:txBody>
      </p:sp>
      <p:pic>
        <p:nvPicPr>
          <p:cNvPr id="775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7"/>
          <a:stretch>
            <a:fillRect/>
          </a:stretch>
        </p:blipFill>
        <p:spPr bwMode="auto">
          <a:xfrm>
            <a:off x="9177338" y="1227139"/>
            <a:ext cx="571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5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3333"/>
          <a:stretch>
            <a:fillRect/>
          </a:stretch>
        </p:blipFill>
        <p:spPr bwMode="auto">
          <a:xfrm>
            <a:off x="8439151" y="2046289"/>
            <a:ext cx="20478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5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4035426"/>
            <a:ext cx="12382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5176" name="Group 8"/>
          <p:cNvGrpSpPr>
            <a:grpSpLocks/>
          </p:cNvGrpSpPr>
          <p:nvPr/>
        </p:nvGrpSpPr>
        <p:grpSpPr bwMode="auto">
          <a:xfrm>
            <a:off x="8488364" y="1408114"/>
            <a:ext cx="1817687" cy="1641475"/>
            <a:chOff x="4387" y="887"/>
            <a:chExt cx="1145" cy="1034"/>
          </a:xfrm>
        </p:grpSpPr>
        <p:sp>
          <p:nvSpPr>
            <p:cNvPr id="775177" name="Line 9"/>
            <p:cNvSpPr>
              <a:spLocks noChangeShapeType="1"/>
            </p:cNvSpPr>
            <p:nvPr/>
          </p:nvSpPr>
          <p:spPr bwMode="auto">
            <a:xfrm flipH="1">
              <a:off x="4387" y="887"/>
              <a:ext cx="465" cy="9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775178" name="Line 10"/>
            <p:cNvSpPr>
              <a:spLocks noChangeShapeType="1"/>
            </p:cNvSpPr>
            <p:nvPr/>
          </p:nvSpPr>
          <p:spPr bwMode="auto">
            <a:xfrm>
              <a:off x="5096" y="887"/>
              <a:ext cx="436" cy="10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775179" name="Group 11"/>
          <p:cNvGrpSpPr>
            <a:grpSpLocks/>
          </p:cNvGrpSpPr>
          <p:nvPr/>
        </p:nvGrpSpPr>
        <p:grpSpPr bwMode="auto">
          <a:xfrm>
            <a:off x="8885239" y="3103564"/>
            <a:ext cx="1068387" cy="1582737"/>
            <a:chOff x="4637" y="1955"/>
            <a:chExt cx="673" cy="997"/>
          </a:xfrm>
        </p:grpSpPr>
        <p:sp>
          <p:nvSpPr>
            <p:cNvPr id="775180" name="Line 12"/>
            <p:cNvSpPr>
              <a:spLocks noChangeShapeType="1"/>
            </p:cNvSpPr>
            <p:nvPr/>
          </p:nvSpPr>
          <p:spPr bwMode="auto">
            <a:xfrm flipH="1">
              <a:off x="4637" y="1961"/>
              <a:ext cx="288" cy="9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775181" name="Line 13"/>
            <p:cNvSpPr>
              <a:spLocks noChangeShapeType="1"/>
            </p:cNvSpPr>
            <p:nvPr/>
          </p:nvSpPr>
          <p:spPr bwMode="auto">
            <a:xfrm>
              <a:off x="5036" y="1955"/>
              <a:ext cx="274" cy="9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21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7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7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2BE7-2C71-4350-B5B2-D80B8AFD5CDA}" type="slidenum">
              <a:rPr lang="en-US"/>
              <a:pPr/>
              <a:t>11</a:t>
            </a:fld>
            <a:endParaRPr lang="en-US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particelle Elementari</a:t>
            </a:r>
          </a:p>
        </p:txBody>
      </p:sp>
      <p:sp>
        <p:nvSpPr>
          <p:cNvPr id="82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171575"/>
            <a:ext cx="7756525" cy="5214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dirty="0"/>
              <a:t>Nel 1900 si pensava che l’atomo fosse una unità indivisibile.</a:t>
            </a:r>
          </a:p>
          <a:p>
            <a:pPr>
              <a:lnSpc>
                <a:spcPct val="90000"/>
              </a:lnSpc>
            </a:pPr>
            <a:r>
              <a:rPr lang="it-IT" dirty="0"/>
              <a:t>Poi ci siamo accorti che poteva essere formato da altri oggetti: </a:t>
            </a:r>
            <a:r>
              <a:rPr lang="it-IT" dirty="0">
                <a:solidFill>
                  <a:srgbClr val="0000CC"/>
                </a:solidFill>
              </a:rPr>
              <a:t>elettroni</a:t>
            </a:r>
            <a:r>
              <a:rPr lang="it-IT" dirty="0"/>
              <a:t> ed un nucleo centrale</a:t>
            </a:r>
          </a:p>
          <a:p>
            <a:pPr>
              <a:lnSpc>
                <a:spcPct val="90000"/>
              </a:lnSpc>
            </a:pPr>
            <a:r>
              <a:rPr lang="it-IT" dirty="0"/>
              <a:t>Poi ci siamo accorti che anche il nucleo centrale era composto da neutroni e </a:t>
            </a:r>
            <a:r>
              <a:rPr lang="it-IT" dirty="0">
                <a:solidFill>
                  <a:srgbClr val="A50021"/>
                </a:solidFill>
              </a:rPr>
              <a:t>protoni</a:t>
            </a:r>
          </a:p>
          <a:p>
            <a:pPr>
              <a:lnSpc>
                <a:spcPct val="90000"/>
              </a:lnSpc>
            </a:pPr>
            <a:r>
              <a:rPr lang="it-IT" dirty="0"/>
              <a:t>Infine che neutroni e </a:t>
            </a:r>
            <a:r>
              <a:rPr lang="it-IT" dirty="0">
                <a:solidFill>
                  <a:srgbClr val="A50021"/>
                </a:solidFill>
              </a:rPr>
              <a:t>protoni</a:t>
            </a:r>
            <a:r>
              <a:rPr lang="it-IT" dirty="0"/>
              <a:t> erano essi stessi composti da </a:t>
            </a:r>
            <a:r>
              <a:rPr lang="it-IT" dirty="0">
                <a:solidFill>
                  <a:srgbClr val="336600"/>
                </a:solidFill>
              </a:rPr>
              <a:t>quark</a:t>
            </a:r>
          </a:p>
        </p:txBody>
      </p:sp>
      <p:pic>
        <p:nvPicPr>
          <p:cNvPr id="826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7"/>
          <a:stretch>
            <a:fillRect/>
          </a:stretch>
        </p:blipFill>
        <p:spPr bwMode="auto">
          <a:xfrm>
            <a:off x="9177338" y="1227139"/>
            <a:ext cx="571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6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3333"/>
          <a:stretch>
            <a:fillRect/>
          </a:stretch>
        </p:blipFill>
        <p:spPr bwMode="auto">
          <a:xfrm>
            <a:off x="8439151" y="2046289"/>
            <a:ext cx="20478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6376" name="Group 8"/>
          <p:cNvGrpSpPr>
            <a:grpSpLocks/>
          </p:cNvGrpSpPr>
          <p:nvPr/>
        </p:nvGrpSpPr>
        <p:grpSpPr bwMode="auto">
          <a:xfrm>
            <a:off x="8488364" y="1408114"/>
            <a:ext cx="1817687" cy="1641475"/>
            <a:chOff x="4387" y="887"/>
            <a:chExt cx="1145" cy="1034"/>
          </a:xfrm>
        </p:grpSpPr>
        <p:sp>
          <p:nvSpPr>
            <p:cNvPr id="826377" name="Line 9"/>
            <p:cNvSpPr>
              <a:spLocks noChangeShapeType="1"/>
            </p:cNvSpPr>
            <p:nvPr/>
          </p:nvSpPr>
          <p:spPr bwMode="auto">
            <a:xfrm flipH="1">
              <a:off x="4387" y="887"/>
              <a:ext cx="465" cy="9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826378" name="Line 10"/>
            <p:cNvSpPr>
              <a:spLocks noChangeShapeType="1"/>
            </p:cNvSpPr>
            <p:nvPr/>
          </p:nvSpPr>
          <p:spPr bwMode="auto">
            <a:xfrm>
              <a:off x="5096" y="887"/>
              <a:ext cx="436" cy="10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8263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4035426"/>
            <a:ext cx="12382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6379" name="Group 11"/>
          <p:cNvGrpSpPr>
            <a:grpSpLocks/>
          </p:cNvGrpSpPr>
          <p:nvPr/>
        </p:nvGrpSpPr>
        <p:grpSpPr bwMode="auto">
          <a:xfrm>
            <a:off x="8885239" y="3103564"/>
            <a:ext cx="1068387" cy="1582737"/>
            <a:chOff x="4637" y="1955"/>
            <a:chExt cx="673" cy="997"/>
          </a:xfrm>
        </p:grpSpPr>
        <p:sp>
          <p:nvSpPr>
            <p:cNvPr id="826380" name="Line 12"/>
            <p:cNvSpPr>
              <a:spLocks noChangeShapeType="1"/>
            </p:cNvSpPr>
            <p:nvPr/>
          </p:nvSpPr>
          <p:spPr bwMode="auto">
            <a:xfrm flipH="1">
              <a:off x="4637" y="1961"/>
              <a:ext cx="288" cy="9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826381" name="Line 13"/>
            <p:cNvSpPr>
              <a:spLocks noChangeShapeType="1"/>
            </p:cNvSpPr>
            <p:nvPr/>
          </p:nvSpPr>
          <p:spPr bwMode="auto">
            <a:xfrm>
              <a:off x="5036" y="1955"/>
              <a:ext cx="274" cy="9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125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827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particelle Elementari</a:t>
            </a:r>
          </a:p>
        </p:txBody>
      </p:sp>
      <p:sp>
        <p:nvSpPr>
          <p:cNvPr id="827396" name="Rectangle 4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876425" y="1171575"/>
            <a:ext cx="6489700" cy="5214938"/>
          </a:xfrm>
        </p:spPr>
        <p:txBody>
          <a:bodyPr/>
          <a:lstStyle/>
          <a:p>
            <a:endParaRPr lang="it-IT">
              <a:solidFill>
                <a:srgbClr val="336600"/>
              </a:solidFill>
            </a:endParaRPr>
          </a:p>
        </p:txBody>
      </p:sp>
      <p:pic>
        <p:nvPicPr>
          <p:cNvPr id="8274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68"/>
          <a:stretch>
            <a:fillRect/>
          </a:stretch>
        </p:blipFill>
        <p:spPr bwMode="auto">
          <a:xfrm>
            <a:off x="2200275" y="933450"/>
            <a:ext cx="37084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740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7" y="667457"/>
            <a:ext cx="422275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ERN-FOOTAGE-2015-005-001-5872-kbps-1920x1080-audio-128-kbps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528" y="3672594"/>
            <a:ext cx="5662947" cy="318540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3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7E75B-9B6B-410D-BACD-879B1A13903F}" type="slidenum">
              <a:rPr lang="en-US"/>
              <a:pPr/>
              <a:t>13</a:t>
            </a:fld>
            <a:endParaRPr lang="en-US"/>
          </a:p>
        </p:txBody>
      </p:sp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particelle Elementari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96975"/>
            <a:ext cx="7306677" cy="400050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Ma come si tiene assieme tutto questo meccanismo ?</a:t>
            </a:r>
          </a:p>
          <a:p>
            <a:r>
              <a:rPr lang="it-IT" dirty="0"/>
              <a:t>Attraverso delle forze </a:t>
            </a:r>
            <a:r>
              <a:rPr lang="it-IT" dirty="0" smtClean="0"/>
              <a:t>che, trasmettendosi </a:t>
            </a:r>
            <a:r>
              <a:rPr lang="it-IT" dirty="0"/>
              <a:t>a distanza, variano lo stato di ogni particella. </a:t>
            </a:r>
            <a:endParaRPr lang="it-IT" dirty="0" smtClean="0"/>
          </a:p>
          <a:p>
            <a:r>
              <a:rPr lang="it-IT" dirty="0" smtClean="0"/>
              <a:t>Le </a:t>
            </a:r>
            <a:r>
              <a:rPr lang="it-IT" b="1" dirty="0">
                <a:solidFill>
                  <a:srgbClr val="3333CC"/>
                </a:solidFill>
              </a:rPr>
              <a:t>particelle </a:t>
            </a:r>
            <a:r>
              <a:rPr lang="it-IT" b="1" dirty="0" smtClean="0">
                <a:solidFill>
                  <a:srgbClr val="3333CC"/>
                </a:solidFill>
              </a:rPr>
              <a:t>elementari</a:t>
            </a:r>
            <a:r>
              <a:rPr lang="it-IT" dirty="0" smtClean="0"/>
              <a:t> non </a:t>
            </a:r>
            <a:r>
              <a:rPr lang="it-IT" dirty="0"/>
              <a:t>sono quindi </a:t>
            </a:r>
            <a:r>
              <a:rPr lang="it-IT" dirty="0" smtClean="0"/>
              <a:t>i «quanti</a:t>
            </a:r>
            <a:r>
              <a:rPr lang="it-IT" dirty="0"/>
              <a:t>» di </a:t>
            </a:r>
            <a:r>
              <a:rPr lang="it-IT" dirty="0" smtClean="0"/>
              <a:t>campi di forza elementari. Reagiscono alla forza corrispondente e modificano il campo stesso. </a:t>
            </a:r>
            <a:endParaRPr lang="it-IT" dirty="0"/>
          </a:p>
        </p:txBody>
      </p:sp>
      <p:grpSp>
        <p:nvGrpSpPr>
          <p:cNvPr id="772104" name="Group 8"/>
          <p:cNvGrpSpPr>
            <a:grpSpLocks/>
          </p:cNvGrpSpPr>
          <p:nvPr/>
        </p:nvGrpSpPr>
        <p:grpSpPr bwMode="auto">
          <a:xfrm>
            <a:off x="8357603" y="1230314"/>
            <a:ext cx="3632200" cy="5048249"/>
            <a:chOff x="3472" y="775"/>
            <a:chExt cx="2288" cy="3180"/>
          </a:xfrm>
        </p:grpSpPr>
        <p:pic>
          <p:nvPicPr>
            <p:cNvPr id="772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879"/>
              <a:ext cx="2010" cy="3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2101" name="Rectangle 5"/>
            <p:cNvSpPr>
              <a:spLocks noChangeArrowheads="1"/>
            </p:cNvSpPr>
            <p:nvPr/>
          </p:nvSpPr>
          <p:spPr bwMode="auto">
            <a:xfrm>
              <a:off x="3767" y="799"/>
              <a:ext cx="11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772102" name="Rectangle 6"/>
            <p:cNvSpPr>
              <a:spLocks noChangeArrowheads="1"/>
            </p:cNvSpPr>
            <p:nvPr/>
          </p:nvSpPr>
          <p:spPr bwMode="auto">
            <a:xfrm>
              <a:off x="4656" y="775"/>
              <a:ext cx="82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772103" name="Rectangle 7"/>
            <p:cNvSpPr>
              <a:spLocks noChangeArrowheads="1"/>
            </p:cNvSpPr>
            <p:nvPr/>
          </p:nvSpPr>
          <p:spPr bwMode="auto">
            <a:xfrm>
              <a:off x="4934" y="3587"/>
              <a:ext cx="82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772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/>
          <a:stretch>
            <a:fillRect/>
          </a:stretch>
        </p:blipFill>
        <p:spPr bwMode="auto">
          <a:xfrm>
            <a:off x="1391328" y="5197475"/>
            <a:ext cx="2895709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7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7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0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7869-13FE-4A9C-9B19-A329A2225059}" type="slidenum">
              <a:rPr lang="en-US"/>
              <a:pPr/>
              <a:t>14</a:t>
            </a:fld>
            <a:endParaRPr lang="en-US"/>
          </a:p>
        </p:txBody>
      </p:sp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Forze Fondamentali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35064"/>
            <a:ext cx="9550400" cy="4922837"/>
          </a:xfrm>
        </p:spPr>
        <p:txBody>
          <a:bodyPr/>
          <a:lstStyle/>
          <a:p>
            <a:r>
              <a:rPr lang="it-IT" dirty="0"/>
              <a:t>Queste forze fondamentali sono quattro:</a:t>
            </a:r>
          </a:p>
          <a:p>
            <a:endParaRPr lang="it-IT" dirty="0"/>
          </a:p>
          <a:p>
            <a:pPr lvl="1"/>
            <a:r>
              <a:rPr lang="it-IT" dirty="0"/>
              <a:t>Gravità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Elettromagnetismo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Forte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Debole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4" y="3928216"/>
            <a:ext cx="1384143" cy="144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4" y="4931237"/>
            <a:ext cx="961271" cy="13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72" y="1581608"/>
            <a:ext cx="990428" cy="155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1" b="63301"/>
          <a:stretch>
            <a:fillRect/>
          </a:stretch>
        </p:blipFill>
        <p:spPr bwMode="auto">
          <a:xfrm>
            <a:off x="6670676" y="3015501"/>
            <a:ext cx="1465264" cy="119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26B5-3DBC-438F-9EE4-7242384BC5AE}" type="slidenum">
              <a:rPr lang="en-US"/>
              <a:pPr/>
              <a:t>15</a:t>
            </a:fld>
            <a:endParaRPr lang="en-US"/>
          </a:p>
        </p:txBody>
      </p:sp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/>
              <a:t>Le Forze Fondamentali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02127"/>
            <a:ext cx="9586119" cy="4171950"/>
          </a:xfrm>
        </p:spPr>
        <p:txBody>
          <a:bodyPr/>
          <a:lstStyle/>
          <a:p>
            <a:r>
              <a:rPr lang="it-IT" sz="2800" dirty="0"/>
              <a:t>Le forze si trasmettono attraverso dei mediatori, i </a:t>
            </a:r>
            <a:r>
              <a:rPr lang="it-IT" sz="2800" b="1" dirty="0">
                <a:solidFill>
                  <a:srgbClr val="3333CC"/>
                </a:solidFill>
              </a:rPr>
              <a:t>bosoni</a:t>
            </a:r>
            <a:r>
              <a:rPr lang="it-IT" sz="2800" dirty="0"/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5" y="3181526"/>
            <a:ext cx="4873136" cy="27688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81" y="3203638"/>
            <a:ext cx="3960545" cy="24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Segnaposto contenut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548" y="2544044"/>
            <a:ext cx="56475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7746017" y="2080925"/>
            <a:ext cx="4240877" cy="2549094"/>
            <a:chOff x="5338715" y="698593"/>
            <a:chExt cx="528401" cy="2549094"/>
          </a:xfrm>
        </p:grpSpPr>
        <p:sp>
          <p:nvSpPr>
            <p:cNvPr id="7" name="Rettangolo 6"/>
            <p:cNvSpPr/>
            <p:nvPr/>
          </p:nvSpPr>
          <p:spPr bwMode="auto">
            <a:xfrm>
              <a:off x="5453832" y="1542425"/>
              <a:ext cx="413284" cy="1705262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  <p:sp>
          <p:nvSpPr>
            <p:cNvPr id="11" name="Figura a mano libera 10"/>
            <p:cNvSpPr/>
            <p:nvPr/>
          </p:nvSpPr>
          <p:spPr bwMode="auto">
            <a:xfrm rot="863384">
              <a:off x="5338715" y="698593"/>
              <a:ext cx="425971" cy="584775"/>
            </a:xfrm>
            <a:custGeom>
              <a:avLst/>
              <a:gdLst>
                <a:gd name="connsiteX0" fmla="*/ 0 w 3931285"/>
                <a:gd name="connsiteY0" fmla="*/ 779900 h 2054518"/>
                <a:gd name="connsiteX1" fmla="*/ 3761509 w 3931285"/>
                <a:gd name="connsiteY1" fmla="*/ 52536 h 2054518"/>
                <a:gd name="connsiteX2" fmla="*/ 3332018 w 3931285"/>
                <a:gd name="connsiteY2" fmla="*/ 2054518 h 2054518"/>
                <a:gd name="connsiteX3" fmla="*/ 3332018 w 3931285"/>
                <a:gd name="connsiteY3" fmla="*/ 2054518 h 205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1285" h="2054518">
                  <a:moveTo>
                    <a:pt x="0" y="779900"/>
                  </a:moveTo>
                  <a:cubicBezTo>
                    <a:pt x="1603086" y="310000"/>
                    <a:pt x="3206173" y="-159900"/>
                    <a:pt x="3761509" y="52536"/>
                  </a:cubicBezTo>
                  <a:cubicBezTo>
                    <a:pt x="4316845" y="264972"/>
                    <a:pt x="3332018" y="2054518"/>
                    <a:pt x="3332018" y="2054518"/>
                  </a:cubicBezTo>
                  <a:lnTo>
                    <a:pt x="3332018" y="2054518"/>
                  </a:lnTo>
                </a:path>
              </a:pathLst>
            </a:cu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8669931" y="2148601"/>
            <a:ext cx="3316962" cy="4088548"/>
            <a:chOff x="5459843" y="1557579"/>
            <a:chExt cx="1379345" cy="3473535"/>
          </a:xfrm>
        </p:grpSpPr>
        <p:sp>
          <p:nvSpPr>
            <p:cNvPr id="8" name="Rettangolo 7"/>
            <p:cNvSpPr/>
            <p:nvPr/>
          </p:nvSpPr>
          <p:spPr bwMode="auto">
            <a:xfrm>
              <a:off x="5459843" y="3696789"/>
              <a:ext cx="1379345" cy="1334325"/>
            </a:xfrm>
            <a:prstGeom prst="rect">
              <a:avLst/>
            </a:prstGeom>
            <a:noFill/>
            <a:ln w="381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 bwMode="auto">
            <a:xfrm rot="1313482">
              <a:off x="5555042" y="1557579"/>
              <a:ext cx="1246400" cy="2168799"/>
            </a:xfrm>
            <a:custGeom>
              <a:avLst/>
              <a:gdLst>
                <a:gd name="connsiteX0" fmla="*/ 0 w 2669569"/>
                <a:gd name="connsiteY0" fmla="*/ 349689 h 3591652"/>
                <a:gd name="connsiteX1" fmla="*/ 2646218 w 2669569"/>
                <a:gd name="connsiteY1" fmla="*/ 301198 h 3591652"/>
                <a:gd name="connsiteX2" fmla="*/ 1364673 w 2669569"/>
                <a:gd name="connsiteY2" fmla="*/ 3591652 h 3591652"/>
                <a:gd name="connsiteX3" fmla="*/ 1364673 w 2669569"/>
                <a:gd name="connsiteY3" fmla="*/ 3591652 h 359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9569" h="3591652">
                  <a:moveTo>
                    <a:pt x="0" y="349689"/>
                  </a:moveTo>
                  <a:cubicBezTo>
                    <a:pt x="1209386" y="55280"/>
                    <a:pt x="2418773" y="-239129"/>
                    <a:pt x="2646218" y="301198"/>
                  </a:cubicBezTo>
                  <a:cubicBezTo>
                    <a:pt x="2873663" y="841525"/>
                    <a:pt x="1364673" y="3591652"/>
                    <a:pt x="1364673" y="3591652"/>
                  </a:cubicBezTo>
                  <a:lnTo>
                    <a:pt x="1364673" y="3591652"/>
                  </a:lnTo>
                </a:path>
              </a:pathLst>
            </a:custGeom>
            <a:noFill/>
            <a:ln w="381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288766" y="2359950"/>
            <a:ext cx="1242252" cy="4093400"/>
            <a:chOff x="3125352" y="2516510"/>
            <a:chExt cx="1004109" cy="620102"/>
          </a:xfrm>
        </p:grpSpPr>
        <p:sp>
          <p:nvSpPr>
            <p:cNvPr id="13" name="Rettangolo 12"/>
            <p:cNvSpPr/>
            <p:nvPr/>
          </p:nvSpPr>
          <p:spPr bwMode="auto">
            <a:xfrm>
              <a:off x="3125352" y="2551837"/>
              <a:ext cx="1004109" cy="5847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 bwMode="auto">
            <a:xfrm>
              <a:off x="3575697" y="2516510"/>
              <a:ext cx="266220" cy="27337"/>
            </a:xfrm>
            <a:custGeom>
              <a:avLst/>
              <a:gdLst>
                <a:gd name="connsiteX0" fmla="*/ 2854036 w 2854036"/>
                <a:gd name="connsiteY0" fmla="*/ 0 h 221672"/>
                <a:gd name="connsiteX1" fmla="*/ 0 w 2854036"/>
                <a:gd name="connsiteY1" fmla="*/ 221672 h 221672"/>
                <a:gd name="connsiteX2" fmla="*/ 0 w 2854036"/>
                <a:gd name="connsiteY2" fmla="*/ 221672 h 22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4036" h="221672">
                  <a:moveTo>
                    <a:pt x="2854036" y="0"/>
                  </a:moveTo>
                  <a:lnTo>
                    <a:pt x="0" y="221672"/>
                  </a:lnTo>
                  <a:lnTo>
                    <a:pt x="0" y="221672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it-IT"/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2608" y="936913"/>
            <a:ext cx="9891998" cy="5382406"/>
          </a:xfrm>
        </p:spPr>
        <p:txBody>
          <a:bodyPr>
            <a:normAutofit/>
          </a:bodyPr>
          <a:lstStyle/>
          <a:p>
            <a:r>
              <a:rPr lang="it-IT" dirty="0" smtClean="0"/>
              <a:t>Tutta la materia può essere «costruita» a partire da pochi mattoni fondamentali: </a:t>
            </a:r>
            <a:r>
              <a:rPr lang="it-IT" b="1" dirty="0" smtClean="0">
                <a:solidFill>
                  <a:srgbClr val="C00000"/>
                </a:solidFill>
              </a:rPr>
              <a:t>quark</a:t>
            </a:r>
            <a:r>
              <a:rPr lang="it-IT" dirty="0" smtClean="0"/>
              <a:t> e </a:t>
            </a:r>
            <a:r>
              <a:rPr lang="it-IT" b="1" dirty="0" smtClean="0">
                <a:solidFill>
                  <a:srgbClr val="3333CC"/>
                </a:solidFill>
              </a:rPr>
              <a:t>leptoni</a:t>
            </a:r>
            <a:r>
              <a:rPr lang="it-IT" dirty="0" smtClean="0"/>
              <a:t> e le interazioni mediate attraverso i </a:t>
            </a:r>
            <a:r>
              <a:rPr lang="it-IT" b="1" dirty="0" smtClean="0"/>
              <a:t>bosoni</a:t>
            </a:r>
            <a:r>
              <a:rPr lang="it-IT" dirty="0" smtClean="0"/>
              <a:t>.</a:t>
            </a:r>
          </a:p>
          <a:p>
            <a:r>
              <a:rPr lang="it-IT" dirty="0" smtClean="0"/>
              <a:t>Il </a:t>
            </a:r>
            <a:r>
              <a:rPr lang="it-IT" b="1" dirty="0" smtClean="0">
                <a:solidFill>
                  <a:srgbClr val="3333CC"/>
                </a:solidFill>
              </a:rPr>
              <a:t>modello standard </a:t>
            </a:r>
            <a:r>
              <a:rPr lang="it-IT" dirty="0" smtClean="0"/>
              <a:t>delle </a:t>
            </a:r>
            <a:br>
              <a:rPr lang="it-IT" dirty="0" smtClean="0"/>
            </a:br>
            <a:r>
              <a:rPr lang="it-IT" b="1" dirty="0" smtClean="0">
                <a:solidFill>
                  <a:srgbClr val="3333CC"/>
                </a:solidFill>
              </a:rPr>
              <a:t>particelle elementari</a:t>
            </a:r>
            <a:r>
              <a:rPr lang="it-IT" dirty="0" smtClean="0"/>
              <a:t>, </a:t>
            </a:r>
            <a:br>
              <a:rPr lang="it-IT" dirty="0" smtClean="0"/>
            </a:br>
            <a:r>
              <a:rPr lang="it-IT" dirty="0" smtClean="0"/>
              <a:t>è l’insieme delle equazioni, </a:t>
            </a:r>
            <a:r>
              <a:rPr lang="it-IT" b="1" dirty="0" smtClean="0"/>
              <a:t>tra</a:t>
            </a:r>
            <a:br>
              <a:rPr lang="it-IT" b="1" dirty="0" smtClean="0"/>
            </a:br>
            <a:r>
              <a:rPr lang="it-IT" b="1" dirty="0" smtClean="0"/>
              <a:t>cui quella di </a:t>
            </a:r>
            <a:r>
              <a:rPr lang="it-IT" b="1" dirty="0" err="1" smtClean="0"/>
              <a:t>Dirac</a:t>
            </a:r>
            <a:r>
              <a:rPr lang="it-IT" b="1" dirty="0" smtClean="0"/>
              <a:t> è una delle</a:t>
            </a:r>
            <a:br>
              <a:rPr lang="it-IT" b="1" dirty="0" smtClean="0"/>
            </a:br>
            <a:r>
              <a:rPr lang="it-IT" b="1" dirty="0" smtClean="0"/>
              <a:t>più importanti</a:t>
            </a:r>
            <a:r>
              <a:rPr lang="it-IT" dirty="0" smtClean="0"/>
              <a:t>, dei modelli </a:t>
            </a:r>
            <a:br>
              <a:rPr lang="it-IT" dirty="0" smtClean="0"/>
            </a:br>
            <a:r>
              <a:rPr lang="it-IT" dirty="0" smtClean="0"/>
              <a:t>che descrivono la natura </a:t>
            </a:r>
            <a:br>
              <a:rPr lang="it-IT" dirty="0" smtClean="0"/>
            </a:br>
            <a:r>
              <a:rPr lang="it-IT" dirty="0" smtClean="0"/>
              <a:t>al livello sub-atomico.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98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Storia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09601" y="1885950"/>
            <a:ext cx="6853880" cy="417195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Nel</a:t>
            </a:r>
            <a:r>
              <a:rPr lang="en-US" dirty="0" smtClean="0"/>
              <a:t> 1911,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fisico</a:t>
            </a:r>
            <a:r>
              <a:rPr lang="en-US" dirty="0" smtClean="0"/>
              <a:t> </a:t>
            </a:r>
            <a:r>
              <a:rPr lang="en-US" dirty="0" err="1" smtClean="0"/>
              <a:t>scozzese</a:t>
            </a:r>
            <a:r>
              <a:rPr lang="en-US" dirty="0" smtClean="0"/>
              <a:t> T.R. Wilson (1869 – 1959), </a:t>
            </a:r>
            <a:r>
              <a:rPr lang="en-US" dirty="0" err="1" smtClean="0"/>
              <a:t>realizza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strumento</a:t>
            </a:r>
            <a:r>
              <a:rPr lang="en-US" dirty="0" smtClean="0"/>
              <a:t>, da </a:t>
            </a:r>
            <a:r>
              <a:rPr lang="en-US" dirty="0" err="1" smtClean="0"/>
              <a:t>lui</a:t>
            </a:r>
            <a:r>
              <a:rPr lang="en-US" dirty="0" smtClean="0"/>
              <a:t> </a:t>
            </a:r>
            <a:r>
              <a:rPr lang="en-US" dirty="0" err="1" smtClean="0"/>
              <a:t>chiamato</a:t>
            </a:r>
            <a:r>
              <a:rPr lang="en-US" dirty="0" smtClean="0"/>
              <a:t> </a:t>
            </a:r>
            <a:r>
              <a:rPr lang="en-US" i="1" dirty="0" smtClean="0"/>
              <a:t>“cloud chamber” </a:t>
            </a:r>
            <a:r>
              <a:rPr lang="en-US" dirty="0" err="1" smtClean="0"/>
              <a:t>finalizzato</a:t>
            </a:r>
            <a:r>
              <a:rPr lang="en-US" dirty="0" smtClean="0"/>
              <a:t> </a:t>
            </a:r>
            <a:r>
              <a:rPr lang="en-US" dirty="0" err="1" smtClean="0"/>
              <a:t>allo</a:t>
            </a:r>
            <a:r>
              <a:rPr lang="en-US" dirty="0" smtClean="0"/>
              <a:t> studio, in </a:t>
            </a:r>
            <a:r>
              <a:rPr lang="en-US" dirty="0" err="1" smtClean="0"/>
              <a:t>laboratorio</a:t>
            </a:r>
            <a:r>
              <a:rPr lang="en-US" dirty="0" smtClean="0"/>
              <a:t>,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formazioni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nubi</a:t>
            </a:r>
            <a:r>
              <a:rPr lang="en-US" dirty="0" smtClean="0"/>
              <a:t> e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conducibilità</a:t>
            </a:r>
            <a:r>
              <a:rPr lang="en-US" dirty="0" smtClean="0"/>
              <a:t> </a:t>
            </a:r>
            <a:r>
              <a:rPr lang="en-US" dirty="0" err="1" smtClean="0"/>
              <a:t>elettrica</a:t>
            </a:r>
            <a:r>
              <a:rPr lang="en-US" dirty="0" smtClean="0"/>
              <a:t> </a:t>
            </a:r>
            <a:r>
              <a:rPr lang="en-US" dirty="0" err="1" smtClean="0"/>
              <a:t>dell’aria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strumento</a:t>
            </a:r>
            <a:r>
              <a:rPr lang="en-US" dirty="0" smtClean="0"/>
              <a:t> Wilson </a:t>
            </a:r>
            <a:r>
              <a:rPr lang="en-US" dirty="0" err="1" smtClean="0"/>
              <a:t>realizzava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atmosfera</a:t>
            </a:r>
            <a:r>
              <a:rPr lang="en-US" dirty="0" smtClean="0"/>
              <a:t> </a:t>
            </a:r>
            <a:r>
              <a:rPr lang="en-US" dirty="0" err="1" smtClean="0"/>
              <a:t>satura</a:t>
            </a:r>
            <a:r>
              <a:rPr lang="en-US" dirty="0" smtClean="0"/>
              <a:t> di </a:t>
            </a:r>
            <a:r>
              <a:rPr lang="en-US" dirty="0" err="1" smtClean="0"/>
              <a:t>vapore</a:t>
            </a:r>
            <a:r>
              <a:rPr lang="en-US" dirty="0" smtClean="0"/>
              <a:t>. Le </a:t>
            </a:r>
            <a:r>
              <a:rPr lang="en-US" dirty="0" err="1" smtClean="0"/>
              <a:t>gocce</a:t>
            </a:r>
            <a:r>
              <a:rPr lang="en-US" dirty="0" smtClean="0"/>
              <a:t> </a:t>
            </a:r>
            <a:r>
              <a:rPr lang="en-US" dirty="0" err="1" smtClean="0"/>
              <a:t>d’acqua</a:t>
            </a:r>
            <a:r>
              <a:rPr lang="en-US" dirty="0" smtClean="0"/>
              <a:t> </a:t>
            </a:r>
            <a:r>
              <a:rPr lang="en-US" dirty="0" err="1" smtClean="0"/>
              <a:t>diventavano</a:t>
            </a:r>
            <a:r>
              <a:rPr lang="en-US" dirty="0" smtClean="0"/>
              <a:t> nuclei di </a:t>
            </a:r>
            <a:r>
              <a:rPr lang="en-US" dirty="0" err="1" smtClean="0"/>
              <a:t>ionizzazione</a:t>
            </a:r>
            <a:r>
              <a:rPr lang="en-US" dirty="0" smtClean="0"/>
              <a:t> per </a:t>
            </a:r>
            <a:r>
              <a:rPr lang="en-US" dirty="0" err="1" smtClean="0"/>
              <a:t>particelle</a:t>
            </a:r>
            <a:r>
              <a:rPr lang="en-US" dirty="0" smtClean="0"/>
              <a:t> </a:t>
            </a:r>
            <a:r>
              <a:rPr lang="en-US" dirty="0" err="1" smtClean="0"/>
              <a:t>cariche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attraversavano</a:t>
            </a:r>
            <a:r>
              <a:rPr lang="en-US" dirty="0" smtClean="0"/>
              <a:t> la camera </a:t>
            </a:r>
            <a:r>
              <a:rPr lang="en-US" dirty="0" err="1" smtClean="0"/>
              <a:t>andando</a:t>
            </a:r>
            <a:r>
              <a:rPr lang="en-US" dirty="0" smtClean="0"/>
              <a:t> a </a:t>
            </a:r>
            <a:r>
              <a:rPr lang="en-US" dirty="0" err="1" smtClean="0"/>
              <a:t>formare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traccia</a:t>
            </a:r>
            <a:r>
              <a:rPr lang="en-US" dirty="0" smtClean="0"/>
              <a:t> di </a:t>
            </a:r>
            <a:r>
              <a:rPr lang="en-US" dirty="0" err="1" smtClean="0"/>
              <a:t>gocce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segnalavano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loro</a:t>
            </a:r>
            <a:r>
              <a:rPr lang="en-US" dirty="0" smtClean="0"/>
              <a:t> </a:t>
            </a:r>
            <a:r>
              <a:rPr lang="en-US" dirty="0" err="1" smtClean="0"/>
              <a:t>passaggio</a:t>
            </a:r>
            <a:r>
              <a:rPr lang="en-US" dirty="0" smtClean="0"/>
              <a:t>. </a:t>
            </a:r>
          </a:p>
          <a:p>
            <a:r>
              <a:rPr lang="en-US" dirty="0" smtClean="0"/>
              <a:t>Wilson </a:t>
            </a:r>
            <a:r>
              <a:rPr lang="en-US" dirty="0" err="1" smtClean="0"/>
              <a:t>aveva</a:t>
            </a:r>
            <a:r>
              <a:rPr lang="en-US" dirty="0" smtClean="0"/>
              <a:t> </a:t>
            </a:r>
            <a:r>
              <a:rPr lang="en-US" dirty="0" err="1" smtClean="0"/>
              <a:t>realizzato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strumento</a:t>
            </a:r>
            <a:r>
              <a:rPr lang="en-US" dirty="0" smtClean="0"/>
              <a:t> per </a:t>
            </a:r>
            <a:r>
              <a:rPr lang="en-US" dirty="0" err="1" smtClean="0"/>
              <a:t>visualizzare</a:t>
            </a:r>
            <a:r>
              <a:rPr lang="en-US" dirty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passaggio</a:t>
            </a:r>
            <a:r>
              <a:rPr lang="en-US" dirty="0" smtClean="0"/>
              <a:t> di </a:t>
            </a:r>
            <a:r>
              <a:rPr lang="en-US" dirty="0" err="1" smtClean="0"/>
              <a:t>particelle</a:t>
            </a:r>
            <a:r>
              <a:rPr lang="en-US" dirty="0" smtClean="0"/>
              <a:t> </a:t>
            </a:r>
            <a:r>
              <a:rPr lang="en-US" dirty="0" err="1" smtClean="0"/>
              <a:t>presenti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raggi</a:t>
            </a:r>
            <a:r>
              <a:rPr lang="en-US" dirty="0" smtClean="0"/>
              <a:t> </a:t>
            </a:r>
            <a:r>
              <a:rPr lang="en-US" dirty="0" err="1" smtClean="0"/>
              <a:t>cosmici</a:t>
            </a:r>
            <a:r>
              <a:rPr lang="en-US" dirty="0" smtClean="0"/>
              <a:t> o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radiattività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Wilson è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insignito</a:t>
            </a:r>
            <a:r>
              <a:rPr lang="en-US" dirty="0" smtClean="0"/>
              <a:t> del </a:t>
            </a:r>
            <a:r>
              <a:rPr lang="en-US" dirty="0" err="1" smtClean="0"/>
              <a:t>premio</a:t>
            </a:r>
            <a:r>
              <a:rPr lang="en-US" dirty="0" smtClean="0"/>
              <a:t> Nobel </a:t>
            </a:r>
            <a:r>
              <a:rPr lang="en-US" dirty="0" err="1" smtClean="0"/>
              <a:t>nel</a:t>
            </a:r>
            <a:r>
              <a:rPr lang="en-US" dirty="0" smtClean="0"/>
              <a:t> 1927 </a:t>
            </a:r>
            <a:r>
              <a:rPr lang="en-US" dirty="0" err="1" smtClean="0"/>
              <a:t>proprio</a:t>
            </a:r>
            <a:r>
              <a:rPr lang="en-US" dirty="0" smtClean="0"/>
              <a:t> per la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scoperta</a:t>
            </a:r>
            <a:r>
              <a:rPr lang="en-US" dirty="0" smtClean="0"/>
              <a:t>.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49" y="1571367"/>
            <a:ext cx="3770097" cy="23829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66" y="4125723"/>
            <a:ext cx="2059171" cy="22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569F-FE0D-43FF-9C2D-17B2ED985C4A}" type="slidenum">
              <a:rPr lang="en-US"/>
              <a:pPr/>
              <a:t>3</a:t>
            </a:fld>
            <a:endParaRPr lang="en-US"/>
          </a:p>
        </p:txBody>
      </p:sp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Storia</a:t>
            </a:r>
            <a:endParaRPr lang="it-IT" sz="3200" dirty="0"/>
          </a:p>
        </p:txBody>
      </p:sp>
      <p:pic>
        <p:nvPicPr>
          <p:cNvPr id="788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35" y="257765"/>
            <a:ext cx="3605213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487" name="Freeform 7"/>
          <p:cNvSpPr>
            <a:spLocks/>
          </p:cNvSpPr>
          <p:nvPr/>
        </p:nvSpPr>
        <p:spPr bwMode="auto">
          <a:xfrm>
            <a:off x="9469448" y="232366"/>
            <a:ext cx="828675" cy="3152775"/>
          </a:xfrm>
          <a:custGeom>
            <a:avLst/>
            <a:gdLst>
              <a:gd name="T0" fmla="*/ 0 w 522"/>
              <a:gd name="T1" fmla="*/ 0 h 1986"/>
              <a:gd name="T2" fmla="*/ 281 w 522"/>
              <a:gd name="T3" fmla="*/ 339 h 1986"/>
              <a:gd name="T4" fmla="*/ 495 w 522"/>
              <a:gd name="T5" fmla="*/ 746 h 1986"/>
              <a:gd name="T6" fmla="*/ 443 w 522"/>
              <a:gd name="T7" fmla="*/ 1078 h 1986"/>
              <a:gd name="T8" fmla="*/ 429 w 522"/>
              <a:gd name="T9" fmla="*/ 1174 h 1986"/>
              <a:gd name="T10" fmla="*/ 266 w 522"/>
              <a:gd name="T11" fmla="*/ 1617 h 1986"/>
              <a:gd name="T12" fmla="*/ 15 w 522"/>
              <a:gd name="T13" fmla="*/ 1986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1986">
                <a:moveTo>
                  <a:pt x="0" y="0"/>
                </a:moveTo>
                <a:cubicBezTo>
                  <a:pt x="99" y="107"/>
                  <a:pt x="199" y="215"/>
                  <a:pt x="281" y="339"/>
                </a:cubicBezTo>
                <a:cubicBezTo>
                  <a:pt x="363" y="463"/>
                  <a:pt x="468" y="623"/>
                  <a:pt x="495" y="746"/>
                </a:cubicBezTo>
                <a:cubicBezTo>
                  <a:pt x="522" y="869"/>
                  <a:pt x="454" y="1007"/>
                  <a:pt x="443" y="1078"/>
                </a:cubicBezTo>
                <a:cubicBezTo>
                  <a:pt x="432" y="1149"/>
                  <a:pt x="458" y="1084"/>
                  <a:pt x="429" y="1174"/>
                </a:cubicBezTo>
                <a:cubicBezTo>
                  <a:pt x="400" y="1264"/>
                  <a:pt x="335" y="1482"/>
                  <a:pt x="266" y="1617"/>
                </a:cubicBezTo>
                <a:cubicBezTo>
                  <a:pt x="197" y="1752"/>
                  <a:pt x="57" y="1925"/>
                  <a:pt x="15" y="1986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488" name="Freeform 8"/>
          <p:cNvSpPr>
            <a:spLocks/>
          </p:cNvSpPr>
          <p:nvPr/>
        </p:nvSpPr>
        <p:spPr bwMode="auto">
          <a:xfrm flipH="1">
            <a:off x="10440998" y="281579"/>
            <a:ext cx="828675" cy="3152775"/>
          </a:xfrm>
          <a:custGeom>
            <a:avLst/>
            <a:gdLst>
              <a:gd name="T0" fmla="*/ 0 w 522"/>
              <a:gd name="T1" fmla="*/ 0 h 1986"/>
              <a:gd name="T2" fmla="*/ 281 w 522"/>
              <a:gd name="T3" fmla="*/ 339 h 1986"/>
              <a:gd name="T4" fmla="*/ 495 w 522"/>
              <a:gd name="T5" fmla="*/ 746 h 1986"/>
              <a:gd name="T6" fmla="*/ 443 w 522"/>
              <a:gd name="T7" fmla="*/ 1078 h 1986"/>
              <a:gd name="T8" fmla="*/ 429 w 522"/>
              <a:gd name="T9" fmla="*/ 1174 h 1986"/>
              <a:gd name="T10" fmla="*/ 266 w 522"/>
              <a:gd name="T11" fmla="*/ 1617 h 1986"/>
              <a:gd name="T12" fmla="*/ 15 w 522"/>
              <a:gd name="T13" fmla="*/ 1986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1986">
                <a:moveTo>
                  <a:pt x="0" y="0"/>
                </a:moveTo>
                <a:cubicBezTo>
                  <a:pt x="99" y="107"/>
                  <a:pt x="199" y="215"/>
                  <a:pt x="281" y="339"/>
                </a:cubicBezTo>
                <a:cubicBezTo>
                  <a:pt x="363" y="463"/>
                  <a:pt x="468" y="623"/>
                  <a:pt x="495" y="746"/>
                </a:cubicBezTo>
                <a:cubicBezTo>
                  <a:pt x="522" y="869"/>
                  <a:pt x="454" y="1007"/>
                  <a:pt x="443" y="1078"/>
                </a:cubicBezTo>
                <a:cubicBezTo>
                  <a:pt x="432" y="1149"/>
                  <a:pt x="458" y="1084"/>
                  <a:pt x="429" y="1174"/>
                </a:cubicBezTo>
                <a:cubicBezTo>
                  <a:pt x="400" y="1264"/>
                  <a:pt x="335" y="1482"/>
                  <a:pt x="266" y="1617"/>
                </a:cubicBezTo>
                <a:cubicBezTo>
                  <a:pt x="197" y="1752"/>
                  <a:pt x="57" y="1925"/>
                  <a:pt x="15" y="1986"/>
                </a:cubicBezTo>
              </a:path>
            </a:pathLst>
          </a:custGeom>
          <a:noFill/>
          <a:ln w="57150" cap="flat" cmpd="sng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884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17" y="4067175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69975"/>
            <a:ext cx="8120063" cy="5087938"/>
          </a:xfrm>
        </p:spPr>
        <p:txBody>
          <a:bodyPr/>
          <a:lstStyle/>
          <a:p>
            <a:r>
              <a:rPr lang="it-IT" sz="2800" dirty="0"/>
              <a:t>Nel febbraio del 1933, </a:t>
            </a:r>
            <a:r>
              <a:rPr lang="it-IT" sz="2800" dirty="0" smtClean="0"/>
              <a:t>il fisico americano Anderson</a:t>
            </a:r>
            <a:r>
              <a:rPr lang="it-IT" sz="2800" dirty="0"/>
              <a:t>, pubblica </a:t>
            </a:r>
            <a:r>
              <a:rPr lang="it-IT" sz="2800" dirty="0" smtClean="0"/>
              <a:t>per primo la </a:t>
            </a:r>
            <a:r>
              <a:rPr lang="it-IT" sz="2800" dirty="0"/>
              <a:t>sua </a:t>
            </a:r>
            <a:r>
              <a:rPr lang="it-IT" sz="2800" dirty="0" smtClean="0"/>
              <a:t>interpretazione </a:t>
            </a:r>
            <a:r>
              <a:rPr lang="it-IT" sz="2800" dirty="0"/>
              <a:t>sulle misure che stava conducendo sui raggi cosmici, </a:t>
            </a:r>
            <a:r>
              <a:rPr lang="it-IT" sz="2800" dirty="0" smtClean="0"/>
              <a:t>ipotizzando che alcune fossero dovute al passaggio di </a:t>
            </a:r>
            <a:r>
              <a:rPr lang="it-IT" sz="2800" dirty="0"/>
              <a:t>positroni (Nobel 1936</a:t>
            </a:r>
            <a:r>
              <a:rPr lang="it-IT" sz="2800" dirty="0" smtClean="0"/>
              <a:t>).</a:t>
            </a:r>
          </a:p>
          <a:p>
            <a:r>
              <a:rPr lang="it-IT" sz="2800" dirty="0" smtClean="0"/>
              <a:t>In realtà le prime evidenze sono dovute a D. </a:t>
            </a:r>
            <a:r>
              <a:rPr lang="it-IT" sz="2800" dirty="0" err="1" smtClean="0">
                <a:hlinkClick r:id="rId4"/>
              </a:rPr>
              <a:t>Skobeltsyn</a:t>
            </a:r>
            <a:r>
              <a:rPr lang="it-IT" sz="2800" dirty="0"/>
              <a:t> </a:t>
            </a:r>
            <a:r>
              <a:rPr lang="it-IT" sz="2800" dirty="0" smtClean="0"/>
              <a:t>e </a:t>
            </a:r>
            <a:r>
              <a:rPr lang="it-IT" sz="2800" dirty="0" smtClean="0">
                <a:hlinkClick r:id="rId5"/>
              </a:rPr>
              <a:t>C.Y. </a:t>
            </a:r>
            <a:r>
              <a:rPr lang="it-IT" sz="2800" dirty="0" err="1" smtClean="0">
                <a:hlinkClick r:id="rId5"/>
              </a:rPr>
              <a:t>Chao</a:t>
            </a:r>
            <a:r>
              <a:rPr lang="it-IT" sz="2800" dirty="0" smtClean="0"/>
              <a:t>, nel 1929 e </a:t>
            </a:r>
            <a:r>
              <a:rPr lang="it-IT" sz="2800" dirty="0" err="1">
                <a:hlinkClick r:id="rId6" tooltip="Frédéric Joliot-Curie"/>
              </a:rPr>
              <a:t>Frédéric</a:t>
            </a:r>
            <a:r>
              <a:rPr lang="it-IT" sz="2800" dirty="0"/>
              <a:t> and </a:t>
            </a:r>
            <a:r>
              <a:rPr lang="it-IT" sz="2800" dirty="0" err="1">
                <a:hlinkClick r:id="rId7" tooltip="Irène Joliot-Curie"/>
              </a:rPr>
              <a:t>Irène</a:t>
            </a:r>
            <a:r>
              <a:rPr lang="it-IT" sz="2800" dirty="0">
                <a:hlinkClick r:id="rId7" tooltip="Irène Joliot-Curie"/>
              </a:rPr>
              <a:t> </a:t>
            </a:r>
            <a:r>
              <a:rPr lang="it-IT" sz="2800" dirty="0" err="1" smtClean="0">
                <a:hlinkClick r:id="rId7" tooltip="Irène Joliot-Curie"/>
              </a:rPr>
              <a:t>Joliot</a:t>
            </a:r>
            <a:r>
              <a:rPr lang="it-IT" sz="2800" dirty="0" smtClean="0">
                <a:hlinkClick r:id="rId7" tooltip="Irène Joliot-Curie"/>
              </a:rPr>
              <a:t>-Curie</a:t>
            </a:r>
            <a:r>
              <a:rPr lang="it-IT" sz="2800" dirty="0" smtClean="0"/>
              <a:t>. Nessuno però aveva attribuito l’osservazione ai positroni.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906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8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7" grpId="0" animBg="1"/>
      <p:bldP spid="788488" grpId="0" animBg="1"/>
      <p:bldP spid="7884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569F-FE0D-43FF-9C2D-17B2ED985C4A}" type="slidenum">
              <a:rPr lang="en-US"/>
              <a:pPr/>
              <a:t>4</a:t>
            </a:fld>
            <a:endParaRPr lang="en-US"/>
          </a:p>
        </p:txBody>
      </p:sp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Storia</a:t>
            </a:r>
            <a:endParaRPr lang="it-IT" sz="3200" dirty="0"/>
          </a:p>
        </p:txBody>
      </p:sp>
      <p:sp>
        <p:nvSpPr>
          <p:cNvPr id="78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1" y="1069976"/>
            <a:ext cx="8967140" cy="5016500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/>
              <a:t>Nel marzo del 1933, </a:t>
            </a:r>
            <a:r>
              <a:rPr lang="it-IT" sz="2800" dirty="0" err="1"/>
              <a:t>Blackett</a:t>
            </a:r>
            <a:r>
              <a:rPr lang="it-IT" sz="2800" dirty="0"/>
              <a:t> ed Occhialini, pubblicano le loro misure, utilizzando per la prima volta un circuito di «trigger» dovuto a Rossi. </a:t>
            </a:r>
          </a:p>
          <a:p>
            <a:r>
              <a:rPr lang="it-IT" sz="2800" dirty="0"/>
              <a:t>«</a:t>
            </a:r>
            <a:r>
              <a:rPr lang="it-IT" sz="2800" i="1" dirty="0"/>
              <a:t>…la certezza che gli elettroni positivi non sono costituenti della materia ordinaria ci portarono inevitabilmente a concludere che gli elettroni negativi e positivi erano generati assieme in collisioni iniziate da raggi cosmici di alta energia. …  essi </a:t>
            </a:r>
            <a:r>
              <a:rPr lang="it-IT" sz="2800" dirty="0"/>
              <a:t>(i positroni) </a:t>
            </a:r>
            <a:r>
              <a:rPr lang="it-IT" sz="2800" i="1" dirty="0"/>
              <a:t>scompaiano in seguito a reazione con elettroni negativi a formare quanti di luce </a:t>
            </a:r>
            <a:r>
              <a:rPr lang="it-IT" sz="2800" dirty="0"/>
              <a:t>(i fotoni)</a:t>
            </a:r>
            <a:r>
              <a:rPr lang="it-IT" sz="2800" i="1" dirty="0"/>
              <a:t>, come previsto dalla teoria dell'elettrone di </a:t>
            </a:r>
            <a:r>
              <a:rPr lang="it-IT" sz="2800" i="1" dirty="0" err="1"/>
              <a:t>Dirac</a:t>
            </a:r>
            <a:r>
              <a:rPr lang="it-IT" sz="2800" i="1" dirty="0" smtClean="0"/>
              <a:t>.</a:t>
            </a:r>
            <a:r>
              <a:rPr lang="it-IT" sz="2800" dirty="0" smtClean="0"/>
              <a:t>»</a:t>
            </a:r>
          </a:p>
          <a:p>
            <a:r>
              <a:rPr lang="it-IT" sz="2800" dirty="0" smtClean="0"/>
              <a:t>Per la prima volta venivano mostrate tracce di sciami di particelle.  </a:t>
            </a:r>
            <a:endParaRPr lang="it-IT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741" y="457142"/>
            <a:ext cx="2214450" cy="25563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45" y="3363000"/>
            <a:ext cx="1165312" cy="17479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05" y="3363000"/>
            <a:ext cx="1163095" cy="174796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 bwMode="auto">
          <a:xfrm>
            <a:off x="9353554" y="5188805"/>
            <a:ext cx="2660824" cy="468012"/>
          </a:xfrm>
          <a:prstGeom prst="rect">
            <a:avLst/>
          </a:prstGeom>
          <a:solidFill>
            <a:srgbClr val="CC0000">
              <a:alpha val="50000"/>
            </a:srgb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342900" indent="-342900"/>
            <a:r>
              <a:rPr lang="en-US" b="1" dirty="0" err="1"/>
              <a:t>Blackett</a:t>
            </a:r>
            <a:r>
              <a:rPr lang="en-US" b="1" dirty="0"/>
              <a:t> &amp; </a:t>
            </a:r>
            <a:r>
              <a:rPr lang="en-US" b="1" dirty="0" err="1"/>
              <a:t>Occhialini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3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Cosa ci serve?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scatola</a:t>
            </a:r>
            <a:r>
              <a:rPr lang="en-US" dirty="0" smtClean="0"/>
              <a:t> </a:t>
            </a:r>
            <a:r>
              <a:rPr lang="en-US" dirty="0" err="1" smtClean="0"/>
              <a:t>trasparente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Spugne</a:t>
            </a:r>
            <a:r>
              <a:rPr lang="en-US" dirty="0" smtClean="0"/>
              <a:t> o </a:t>
            </a:r>
            <a:r>
              <a:rPr lang="en-US" dirty="0" err="1" smtClean="0"/>
              <a:t>feltro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Alcool</a:t>
            </a:r>
            <a:r>
              <a:rPr lang="en-US" dirty="0" smtClean="0"/>
              <a:t> </a:t>
            </a:r>
            <a:r>
              <a:rPr lang="en-US" dirty="0" err="1" smtClean="0"/>
              <a:t>isopropilico</a:t>
            </a:r>
            <a:r>
              <a:rPr lang="en-US" dirty="0" smtClean="0"/>
              <a:t> (&gt;90%)</a:t>
            </a:r>
          </a:p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piastra</a:t>
            </a:r>
            <a:r>
              <a:rPr lang="en-US" dirty="0" smtClean="0"/>
              <a:t> di </a:t>
            </a:r>
            <a:r>
              <a:rPr lang="en-US" dirty="0" err="1" smtClean="0"/>
              <a:t>metallo</a:t>
            </a:r>
            <a:r>
              <a:rPr lang="en-US" dirty="0" smtClean="0"/>
              <a:t> </a:t>
            </a:r>
            <a:r>
              <a:rPr lang="en-US" dirty="0" err="1" smtClean="0"/>
              <a:t>anodizzata</a:t>
            </a:r>
            <a:r>
              <a:rPr lang="en-US" dirty="0" smtClean="0"/>
              <a:t> o </a:t>
            </a:r>
            <a:r>
              <a:rPr lang="en-US" dirty="0" err="1" smtClean="0"/>
              <a:t>verniciata</a:t>
            </a:r>
            <a:r>
              <a:rPr lang="en-US" dirty="0" smtClean="0"/>
              <a:t> a </a:t>
            </a:r>
            <a:r>
              <a:rPr lang="en-US" dirty="0" err="1" smtClean="0"/>
              <a:t>fuoco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Ghiaccio</a:t>
            </a:r>
            <a:r>
              <a:rPr lang="en-US" dirty="0" smtClean="0"/>
              <a:t> </a:t>
            </a:r>
            <a:r>
              <a:rPr lang="en-US" dirty="0" err="1" smtClean="0"/>
              <a:t>secco</a:t>
            </a:r>
            <a:endParaRPr lang="en-US" dirty="0" smtClean="0"/>
          </a:p>
          <a:p>
            <a:r>
              <a:rPr lang="en-US" dirty="0" err="1" smtClean="0"/>
              <a:t>Guanti</a:t>
            </a:r>
            <a:r>
              <a:rPr lang="en-US" dirty="0" smtClean="0"/>
              <a:t> </a:t>
            </a:r>
            <a:r>
              <a:rPr lang="en-US" dirty="0" err="1" smtClean="0"/>
              <a:t>protettivi</a:t>
            </a:r>
            <a:endParaRPr lang="en-US" dirty="0" smtClean="0"/>
          </a:p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scatola</a:t>
            </a:r>
            <a:r>
              <a:rPr lang="en-US" dirty="0" smtClean="0"/>
              <a:t> </a:t>
            </a:r>
            <a:r>
              <a:rPr lang="en-US" dirty="0" err="1" smtClean="0"/>
              <a:t>termica</a:t>
            </a:r>
            <a:r>
              <a:rPr lang="en-US" dirty="0" smtClean="0"/>
              <a:t> (</a:t>
            </a:r>
            <a:r>
              <a:rPr lang="en-US" dirty="0" err="1" smtClean="0"/>
              <a:t>polistirolo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Principio di </a:t>
            </a:r>
            <a:r>
              <a:rPr lang="en-US" dirty="0" err="1" smtClean="0"/>
              <a:t>funzionamento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09600" y="1885949"/>
            <a:ext cx="10905067" cy="459704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L’isopropano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evapora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spugna</a:t>
            </a:r>
            <a:r>
              <a:rPr lang="en-US" dirty="0" smtClean="0"/>
              <a:t>, </a:t>
            </a:r>
            <a:r>
              <a:rPr lang="en-US" dirty="0" err="1" smtClean="0"/>
              <a:t>tende</a:t>
            </a:r>
            <a:r>
              <a:rPr lang="en-US" dirty="0" smtClean="0"/>
              <a:t> a </a:t>
            </a:r>
            <a:r>
              <a:rPr lang="en-US" dirty="0" err="1" smtClean="0"/>
              <a:t>scendere</a:t>
            </a:r>
            <a:r>
              <a:rPr lang="en-US" dirty="0" smtClean="0"/>
              <a:t>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piano </a:t>
            </a:r>
            <a:r>
              <a:rPr lang="en-US" dirty="0" err="1" smtClean="0"/>
              <a:t>metallico</a:t>
            </a:r>
            <a:r>
              <a:rPr lang="en-US" dirty="0" smtClean="0"/>
              <a:t>, </a:t>
            </a:r>
            <a:r>
              <a:rPr lang="en-US" dirty="0" err="1" smtClean="0"/>
              <a:t>essendo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pesante</a:t>
            </a:r>
            <a:r>
              <a:rPr lang="en-US" dirty="0" smtClean="0"/>
              <a:t> </a:t>
            </a:r>
            <a:r>
              <a:rPr lang="en-US" dirty="0" err="1" smtClean="0"/>
              <a:t>dell’aria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Essendo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piano molto </a:t>
            </a:r>
            <a:r>
              <a:rPr lang="en-US" dirty="0" err="1" smtClean="0"/>
              <a:t>freddo</a:t>
            </a:r>
            <a:r>
              <a:rPr lang="en-US" dirty="0" smtClean="0"/>
              <a:t>, </a:t>
            </a:r>
            <a:r>
              <a:rPr lang="en-US" dirty="0" err="1" smtClean="0"/>
              <a:t>l’isopropano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raffredda</a:t>
            </a:r>
            <a:r>
              <a:rPr lang="en-US" dirty="0" smtClean="0"/>
              <a:t> </a:t>
            </a:r>
            <a:r>
              <a:rPr lang="en-US" dirty="0" err="1" smtClean="0"/>
              <a:t>velocemente</a:t>
            </a:r>
            <a:r>
              <a:rPr lang="en-US" dirty="0" smtClean="0"/>
              <a:t> </a:t>
            </a:r>
            <a:r>
              <a:rPr lang="en-US" dirty="0" err="1" smtClean="0"/>
              <a:t>mentre</a:t>
            </a:r>
            <a:r>
              <a:rPr lang="en-US" dirty="0" smtClean="0"/>
              <a:t> cade. </a:t>
            </a:r>
          </a:p>
          <a:p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crea</a:t>
            </a:r>
            <a:r>
              <a:rPr lang="en-US" dirty="0" smtClean="0"/>
              <a:t> un </a:t>
            </a:r>
            <a:r>
              <a:rPr lang="en-US" dirty="0" err="1" smtClean="0"/>
              <a:t>ambiente</a:t>
            </a:r>
            <a:r>
              <a:rPr lang="en-US" dirty="0" smtClean="0"/>
              <a:t> </a:t>
            </a:r>
            <a:r>
              <a:rPr lang="en-US" dirty="0" err="1" smtClean="0"/>
              <a:t>sovrasaturo</a:t>
            </a:r>
            <a:r>
              <a:rPr lang="en-US" dirty="0" smtClean="0"/>
              <a:t>. </a:t>
            </a:r>
            <a:r>
              <a:rPr lang="en-US" dirty="0" err="1" smtClean="0"/>
              <a:t>L’alcohol</a:t>
            </a:r>
            <a:r>
              <a:rPr lang="en-US" dirty="0" smtClean="0"/>
              <a:t> è in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gassoso</a:t>
            </a:r>
            <a:r>
              <a:rPr lang="en-US" dirty="0" smtClean="0"/>
              <a:t>, ma ad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temperatura</a:t>
            </a:r>
            <a:r>
              <a:rPr lang="en-US" dirty="0" smtClean="0"/>
              <a:t> a cui non </a:t>
            </a:r>
            <a:r>
              <a:rPr lang="en-US" dirty="0" err="1" smtClean="0"/>
              <a:t>potrebbe</a:t>
            </a:r>
            <a:r>
              <a:rPr lang="en-US" dirty="0" smtClean="0"/>
              <a:t> </a:t>
            </a:r>
            <a:r>
              <a:rPr lang="en-US" dirty="0" err="1" smtClean="0"/>
              <a:t>normalmente</a:t>
            </a:r>
            <a:r>
              <a:rPr lang="en-US" dirty="0" smtClean="0"/>
              <a:t> </a:t>
            </a:r>
            <a:r>
              <a:rPr lang="en-US" dirty="0" err="1" smtClean="0"/>
              <a:t>mantenersi</a:t>
            </a:r>
            <a:r>
              <a:rPr lang="en-US" dirty="0" smtClean="0"/>
              <a:t> in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. </a:t>
            </a:r>
            <a:r>
              <a:rPr lang="en-US" dirty="0" err="1" smtClean="0"/>
              <a:t>Qualsiasi</a:t>
            </a:r>
            <a:r>
              <a:rPr lang="en-US" dirty="0" smtClean="0"/>
              <a:t> “</a:t>
            </a:r>
            <a:r>
              <a:rPr lang="en-US" dirty="0" err="1" smtClean="0"/>
              <a:t>distrurbo</a:t>
            </a:r>
            <a:r>
              <a:rPr lang="en-US" dirty="0" smtClean="0"/>
              <a:t>” di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equilibrio</a:t>
            </a:r>
            <a:r>
              <a:rPr lang="en-US" dirty="0" smtClean="0"/>
              <a:t> </a:t>
            </a:r>
            <a:r>
              <a:rPr lang="en-US" dirty="0" err="1" smtClean="0"/>
              <a:t>provoca</a:t>
            </a:r>
            <a:r>
              <a:rPr lang="en-US" dirty="0" smtClean="0"/>
              <a:t> la </a:t>
            </a:r>
            <a:r>
              <a:rPr lang="en-US" dirty="0" err="1" smtClean="0"/>
              <a:t>condensazione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particella</a:t>
            </a:r>
            <a:r>
              <a:rPr lang="en-US" dirty="0" smtClean="0"/>
              <a:t> </a:t>
            </a:r>
            <a:r>
              <a:rPr lang="en-US" dirty="0" err="1" smtClean="0"/>
              <a:t>carica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attraversa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vapore</a:t>
            </a:r>
            <a:r>
              <a:rPr lang="en-US" dirty="0" smtClean="0"/>
              <a:t>, lo </a:t>
            </a:r>
            <a:r>
              <a:rPr lang="en-US" dirty="0" err="1" smtClean="0"/>
              <a:t>ionizzerà</a:t>
            </a:r>
            <a:r>
              <a:rPr lang="en-US" dirty="0" smtClean="0"/>
              <a:t> </a:t>
            </a:r>
            <a:r>
              <a:rPr lang="en-US" dirty="0" err="1" smtClean="0"/>
              <a:t>strappando</a:t>
            </a:r>
            <a:r>
              <a:rPr lang="en-US" dirty="0" smtClean="0"/>
              <a:t> via </a:t>
            </a:r>
            <a:r>
              <a:rPr lang="en-US" dirty="0" err="1" smtClean="0"/>
              <a:t>elettroni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molecule di gas.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lascerà</a:t>
            </a:r>
            <a:r>
              <a:rPr lang="en-US" dirty="0" smtClean="0"/>
              <a:t> le molecule </a:t>
            </a:r>
            <a:r>
              <a:rPr lang="en-US" dirty="0" err="1" smtClean="0"/>
              <a:t>cariche</a:t>
            </a:r>
            <a:r>
              <a:rPr lang="en-US" dirty="0" smtClean="0"/>
              <a:t> </a:t>
            </a:r>
            <a:r>
              <a:rPr lang="en-US" dirty="0" err="1" smtClean="0"/>
              <a:t>positivamente</a:t>
            </a:r>
            <a:r>
              <a:rPr lang="en-US" dirty="0" smtClean="0"/>
              <a:t> </a:t>
            </a:r>
            <a:r>
              <a:rPr lang="en-US" dirty="0" err="1" smtClean="0"/>
              <a:t>provocando</a:t>
            </a:r>
            <a:r>
              <a:rPr lang="en-US" dirty="0" smtClean="0"/>
              <a:t> la </a:t>
            </a:r>
            <a:r>
              <a:rPr lang="en-US" dirty="0" err="1" smtClean="0"/>
              <a:t>loro</a:t>
            </a:r>
            <a:r>
              <a:rPr lang="en-US" dirty="0" smtClean="0"/>
              <a:t> </a:t>
            </a:r>
            <a:r>
              <a:rPr lang="en-US" dirty="0" err="1" smtClean="0"/>
              <a:t>condensazione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Piccoli</a:t>
            </a:r>
            <a:r>
              <a:rPr lang="en-US" dirty="0" smtClean="0"/>
              <a:t> </a:t>
            </a:r>
            <a:r>
              <a:rPr lang="en-US" dirty="0" err="1" smtClean="0"/>
              <a:t>gruppi</a:t>
            </a:r>
            <a:r>
              <a:rPr lang="en-US" dirty="0" smtClean="0"/>
              <a:t> di </a:t>
            </a:r>
            <a:r>
              <a:rPr lang="en-US" dirty="0" err="1" smtClean="0"/>
              <a:t>gocce</a:t>
            </a:r>
            <a:r>
              <a:rPr lang="en-US" dirty="0" smtClean="0"/>
              <a:t> di alcohol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formeranno</a:t>
            </a:r>
            <a:r>
              <a:rPr lang="en-US" dirty="0" smtClean="0"/>
              <a:t> </a:t>
            </a:r>
            <a:r>
              <a:rPr lang="en-US" dirty="0" err="1" smtClean="0"/>
              <a:t>lungo</a:t>
            </a:r>
            <a:r>
              <a:rPr lang="en-US" dirty="0" smtClean="0"/>
              <a:t> la </a:t>
            </a:r>
            <a:r>
              <a:rPr lang="en-US" dirty="0" err="1" smtClean="0"/>
              <a:t>traccia</a:t>
            </a:r>
            <a:r>
              <a:rPr lang="en-US" dirty="0" smtClean="0"/>
              <a:t> </a:t>
            </a:r>
            <a:r>
              <a:rPr lang="en-US" dirty="0" err="1" smtClean="0"/>
              <a:t>rendendola</a:t>
            </a:r>
            <a:r>
              <a:rPr lang="en-US" dirty="0" smtClean="0"/>
              <a:t> </a:t>
            </a:r>
            <a:r>
              <a:rPr lang="en-US" dirty="0" err="1" smtClean="0"/>
              <a:t>visibile</a:t>
            </a:r>
            <a:r>
              <a:rPr lang="en-US" dirty="0" smtClean="0"/>
              <a:t>.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Cosa </a:t>
            </a:r>
            <a:r>
              <a:rPr lang="en-US" dirty="0" err="1" smtClean="0"/>
              <a:t>osserviamo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07" y="228600"/>
            <a:ext cx="4600253" cy="64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Approfondimenti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buon</a:t>
            </a:r>
            <a:r>
              <a:rPr lang="en-US" dirty="0" smtClean="0"/>
              <a:t> </a:t>
            </a:r>
            <a:r>
              <a:rPr lang="en-US" dirty="0" err="1" smtClean="0"/>
              <a:t>punto</a:t>
            </a:r>
            <a:r>
              <a:rPr lang="en-US" dirty="0" smtClean="0"/>
              <a:t> di </a:t>
            </a:r>
            <a:r>
              <a:rPr lang="en-US" dirty="0" err="1" smtClean="0"/>
              <a:t>partenza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manuale</a:t>
            </a:r>
            <a:r>
              <a:rPr lang="en-US" dirty="0" smtClean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</a:t>
            </a:r>
            <a:r>
              <a:rPr lang="en-US" dirty="0" err="1" smtClean="0"/>
              <a:t>S’Cool</a:t>
            </a:r>
            <a:r>
              <a:rPr lang="en-US" dirty="0" smtClean="0"/>
              <a:t> LAB del CERN: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scool.web.cern.ch/sites/scool.web.cern.ch/files/SCoolLAB_CloudChamber_DIYManual.pdf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Una</a:t>
            </a:r>
            <a:r>
              <a:rPr lang="en-US" dirty="0" smtClean="0"/>
              <a:t> camera a </a:t>
            </a:r>
            <a:r>
              <a:rPr lang="en-US" dirty="0" err="1" smtClean="0"/>
              <a:t>nebbia</a:t>
            </a:r>
            <a:r>
              <a:rPr lang="en-US" dirty="0" smtClean="0"/>
              <a:t> </a:t>
            </a:r>
            <a:r>
              <a:rPr lang="en-US" dirty="0" err="1" smtClean="0"/>
              <a:t>costruita</a:t>
            </a:r>
            <a:r>
              <a:rPr lang="en-US" dirty="0" smtClean="0"/>
              <a:t> al </a:t>
            </a:r>
            <a:r>
              <a:rPr lang="en-US" dirty="0" err="1" smtClean="0"/>
              <a:t>Liceo</a:t>
            </a:r>
            <a:r>
              <a:rPr lang="en-US" dirty="0" smtClean="0"/>
              <a:t> </a:t>
            </a:r>
            <a:r>
              <a:rPr lang="en-US" dirty="0" err="1" smtClean="0"/>
              <a:t>Virgilio</a:t>
            </a:r>
            <a:r>
              <a:rPr lang="en-US" dirty="0" smtClean="0"/>
              <a:t>, Roma:</a:t>
            </a:r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www.asimmetrie.it/particelle-nella-nebbia</a:t>
            </a:r>
            <a:endParaRPr lang="en-US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B7A1-D2A2-45F4-A082-2F1F6BED14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particelle</a:t>
            </a:r>
            <a:r>
              <a:rPr lang="en-US" dirty="0" smtClean="0"/>
              <a:t> </a:t>
            </a:r>
            <a:r>
              <a:rPr lang="en-US" dirty="0" err="1" smtClean="0"/>
              <a:t>elementari</a:t>
            </a:r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F.S. Cafagna, AggiornaMenti, 25/11/2022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142C-149E-4987-8E48-43C6BB82973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_du_mid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4" y="1054016"/>
            <a:ext cx="6547556" cy="3683000"/>
          </a:xfrm>
        </p:spPr>
      </p:pic>
      <p:pic>
        <p:nvPicPr>
          <p:cNvPr id="7" name="Cosmic ray shower prot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6824903" y="1040017"/>
            <a:ext cx="4929332" cy="369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 bwMode="auto">
          <a:xfrm>
            <a:off x="8683832" y="4737016"/>
            <a:ext cx="3070403" cy="468012"/>
          </a:xfrm>
          <a:prstGeom prst="rect">
            <a:avLst/>
          </a:prstGeom>
          <a:solidFill>
            <a:srgbClr val="CC0000">
              <a:alpha val="50000"/>
            </a:srgb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/>
            <a:r>
              <a:rPr lang="en-US" b="1" dirty="0" smtClean="0"/>
              <a:t>I </a:t>
            </a:r>
            <a:r>
              <a:rPr lang="en-US" b="1" dirty="0" err="1" smtClean="0"/>
              <a:t>raggi</a:t>
            </a:r>
            <a:r>
              <a:rPr lang="en-US" b="1" dirty="0" smtClean="0"/>
              <a:t> </a:t>
            </a:r>
            <a:r>
              <a:rPr lang="en-US" b="1" dirty="0" err="1" smtClean="0"/>
              <a:t>cosmici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4799" y="4952832"/>
            <a:ext cx="10905067" cy="18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kern="0" dirty="0" smtClean="0">
                <a:solidFill>
                  <a:srgbClr val="3333CC"/>
                </a:solidFill>
              </a:rPr>
              <a:t>Particelle Elementari</a:t>
            </a:r>
            <a:r>
              <a:rPr lang="it-IT" kern="0" dirty="0" smtClean="0"/>
              <a:t> </a:t>
            </a:r>
          </a:p>
          <a:p>
            <a:pPr lvl="1"/>
            <a:r>
              <a:rPr lang="it-IT" kern="0" dirty="0" smtClean="0"/>
              <a:t>Un ramo della ricerca di base in fisica nata per rispondere alla domanda fondamentale: di che cosa è fatto il mondo che ci circonda ? Di cosa siamo fatti ?</a:t>
            </a:r>
          </a:p>
          <a:p>
            <a:pPr lvl="1"/>
            <a:r>
              <a:rPr lang="it-IT" b="1" kern="0" dirty="0" smtClean="0">
                <a:solidFill>
                  <a:srgbClr val="3333CC"/>
                </a:solidFill>
              </a:rPr>
              <a:t>Elettroni</a:t>
            </a:r>
            <a:r>
              <a:rPr lang="it-IT" kern="0" dirty="0" smtClean="0"/>
              <a:t>, </a:t>
            </a:r>
            <a:r>
              <a:rPr lang="it-IT" b="1" kern="0" dirty="0" err="1" smtClean="0">
                <a:solidFill>
                  <a:srgbClr val="3333CC"/>
                </a:solidFill>
              </a:rPr>
              <a:t>quarks</a:t>
            </a:r>
            <a:r>
              <a:rPr lang="it-IT" kern="0" dirty="0" smtClean="0"/>
              <a:t>, </a:t>
            </a:r>
            <a:r>
              <a:rPr lang="it-IT" b="1" kern="0" dirty="0" smtClean="0">
                <a:solidFill>
                  <a:srgbClr val="3333CC"/>
                </a:solidFill>
              </a:rPr>
              <a:t>fotoni</a:t>
            </a:r>
            <a:r>
              <a:rPr lang="it-IT" kern="0" dirty="0" smtClean="0"/>
              <a:t> e </a:t>
            </a:r>
            <a:r>
              <a:rPr lang="it-IT" b="1" kern="0" dirty="0" smtClean="0">
                <a:solidFill>
                  <a:srgbClr val="3333CC"/>
                </a:solidFill>
              </a:rPr>
              <a:t>gluoni</a:t>
            </a:r>
            <a:r>
              <a:rPr lang="it-IT" kern="0" dirty="0" smtClean="0"/>
              <a:t> sono i mattoncini LEGO che compongono l’Universo che ci circonda. Sono le «</a:t>
            </a:r>
            <a:r>
              <a:rPr lang="it-IT" b="1" kern="0" dirty="0" smtClean="0">
                <a:solidFill>
                  <a:srgbClr val="3333CC"/>
                </a:solidFill>
              </a:rPr>
              <a:t>particelle elementari</a:t>
            </a:r>
            <a:r>
              <a:rPr lang="it-IT" kern="0" dirty="0" smtClean="0"/>
              <a:t>» studiate dalla fisica delle particelle.</a:t>
            </a:r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  <a:p>
            <a:pPr marL="0" indent="0">
              <a:buFontTx/>
              <a:buNone/>
            </a:pP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14787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A50021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A50021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10668</TotalTime>
  <Words>961</Words>
  <Application>Microsoft Office PowerPoint</Application>
  <PresentationFormat>Widescreen</PresentationFormat>
  <Paragraphs>103</Paragraphs>
  <Slides>16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 Black</vt:lpstr>
      <vt:lpstr>Tahoma</vt:lpstr>
      <vt:lpstr>Times New Roman</vt:lpstr>
      <vt:lpstr>Contemporary Portrait</vt:lpstr>
      <vt:lpstr>Camera a nebbia</vt:lpstr>
      <vt:lpstr>Storia</vt:lpstr>
      <vt:lpstr>Storia</vt:lpstr>
      <vt:lpstr>Storia</vt:lpstr>
      <vt:lpstr>Cosa ci serve?</vt:lpstr>
      <vt:lpstr>Principio di funzionamento</vt:lpstr>
      <vt:lpstr>Cosa osserviamo</vt:lpstr>
      <vt:lpstr>Approfondimenti</vt:lpstr>
      <vt:lpstr>Le particelle elementari???</vt:lpstr>
      <vt:lpstr>Le particelle Elementari</vt:lpstr>
      <vt:lpstr>Le particelle Elementari</vt:lpstr>
      <vt:lpstr>Le particelle Elementari</vt:lpstr>
      <vt:lpstr>Le particelle Elementari</vt:lpstr>
      <vt:lpstr>Le Forze Fondamentali</vt:lpstr>
      <vt:lpstr>Le Forze Fondamentali</vt:lpstr>
      <vt:lpstr>Il modello standard</vt:lpstr>
    </vt:vector>
  </TitlesOfParts>
  <Company>I.N.F.N., Bari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Caprice 98</dc:title>
  <dc:creator>Francesco S. Cafagna</dc:creator>
  <cp:lastModifiedBy>cafagna</cp:lastModifiedBy>
  <cp:revision>677</cp:revision>
  <dcterms:created xsi:type="dcterms:W3CDTF">1999-02-14T17:54:38Z</dcterms:created>
  <dcterms:modified xsi:type="dcterms:W3CDTF">2022-11-25T05:58:57Z</dcterms:modified>
</cp:coreProperties>
</file>