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87" r:id="rId7"/>
    <p:sldId id="288" r:id="rId8"/>
    <p:sldId id="261" r:id="rId9"/>
    <p:sldId id="292" r:id="rId10"/>
    <p:sldId id="262" r:id="rId11"/>
    <p:sldId id="263" r:id="rId12"/>
    <p:sldId id="275" r:id="rId13"/>
    <p:sldId id="269" r:id="rId14"/>
    <p:sldId id="270" r:id="rId15"/>
    <p:sldId id="271" r:id="rId16"/>
    <p:sldId id="272" r:id="rId17"/>
    <p:sldId id="260" r:id="rId18"/>
    <p:sldId id="266" r:id="rId19"/>
    <p:sldId id="273" r:id="rId20"/>
    <p:sldId id="274" r:id="rId21"/>
    <p:sldId id="276" r:id="rId22"/>
    <p:sldId id="264" r:id="rId23"/>
    <p:sldId id="289" r:id="rId24"/>
    <p:sldId id="290" r:id="rId25"/>
    <p:sldId id="291" r:id="rId26"/>
    <p:sldId id="265" r:id="rId27"/>
    <p:sldId id="277" r:id="rId28"/>
    <p:sldId id="293" r:id="rId29"/>
    <p:sldId id="278" r:id="rId30"/>
    <p:sldId id="279" r:id="rId31"/>
    <p:sldId id="280" r:id="rId32"/>
    <p:sldId id="281" r:id="rId33"/>
    <p:sldId id="282" r:id="rId34"/>
    <p:sldId id="294" r:id="rId35"/>
    <p:sldId id="283" r:id="rId36"/>
    <p:sldId id="284" r:id="rId37"/>
    <p:sldId id="285" r:id="rId3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/>
    <p:restoredTop sz="93401"/>
  </p:normalViewPr>
  <p:slideViewPr>
    <p:cSldViewPr snapToGrid="0" snapToObjects="1">
      <p:cViewPr varScale="1">
        <p:scale>
          <a:sx n="119" d="100"/>
          <a:sy n="119" d="100"/>
        </p:scale>
        <p:origin x="19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8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8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2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7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3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7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7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6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3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8473B-E351-5D45-96A6-F00E1D6AFF44}" type="datetimeFigureOut">
              <a:rPr lang="it-IT" smtClean="0"/>
              <a:t>14/11/22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35FD3-A35C-714A-86C0-18490E377F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3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t.wikipedia.org/wiki/Ragazze_del_radio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2243"/>
            <a:ext cx="7772400" cy="1470025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luce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36" y="4638964"/>
            <a:ext cx="2744727" cy="18264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1" y="1151082"/>
            <a:ext cx="3098800" cy="2616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031509"/>
            <a:ext cx="1475508" cy="1502335"/>
          </a:xfrm>
          <a:prstGeom prst="rect">
            <a:avLst/>
          </a:prstGeom>
        </p:spPr>
      </p:pic>
      <p:sp>
        <p:nvSpPr>
          <p:cNvPr id="15" name="Freccia destra 14"/>
          <p:cNvSpPr/>
          <p:nvPr/>
        </p:nvSpPr>
        <p:spPr>
          <a:xfrm rot="1915057">
            <a:off x="2009980" y="3753261"/>
            <a:ext cx="4248728" cy="6425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destra 15"/>
          <p:cNvSpPr/>
          <p:nvPr/>
        </p:nvSpPr>
        <p:spPr>
          <a:xfrm rot="10800000">
            <a:off x="2092034" y="5470384"/>
            <a:ext cx="3891602" cy="6425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3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57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38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AA988-5086-2F49-A083-0B5D7B5C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bicchiere scomparso</a:t>
            </a:r>
          </a:p>
        </p:txBody>
      </p:sp>
      <p:pic>
        <p:nvPicPr>
          <p:cNvPr id="5" name="Immagine 4" descr="Immagine che contiene tazza, tavolo, interni, vetro&#10;&#10;Descrizione generata automaticamente">
            <a:extLst>
              <a:ext uri="{FF2B5EF4-FFF2-40B4-BE49-F238E27FC236}">
                <a16:creationId xmlns:a16="http://schemas.microsoft.com/office/drawing/2014/main" id="{B077797B-5395-6F4D-A2D1-34097F58C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763" y="1336934"/>
            <a:ext cx="5129596" cy="421634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A206458-A02E-334A-B69C-BC26BDFCC59C}"/>
              </a:ext>
            </a:extLst>
          </p:cNvPr>
          <p:cNvSpPr/>
          <p:nvPr/>
        </p:nvSpPr>
        <p:spPr>
          <a:xfrm>
            <a:off x="1082755" y="5598651"/>
            <a:ext cx="20585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404040"/>
                </a:solidFill>
                <a:latin typeface="Helvetica Neue" panose="02000503000000020004" pitchFamily="2" charset="0"/>
              </a:rPr>
              <a:t>Indici di rifrazione:</a:t>
            </a:r>
          </a:p>
          <a:p>
            <a:r>
              <a:rPr lang="it-IT" dirty="0">
                <a:solidFill>
                  <a:srgbClr val="404040"/>
                </a:solidFill>
                <a:latin typeface="Helvetica Neue" panose="02000503000000020004" pitchFamily="2" charset="0"/>
              </a:rPr>
              <a:t>Vetro       1,5</a:t>
            </a:r>
          </a:p>
          <a:p>
            <a:r>
              <a:rPr lang="it-IT" dirty="0"/>
              <a:t>Pyrex         1,47</a:t>
            </a:r>
          </a:p>
          <a:p>
            <a:r>
              <a:rPr lang="it-IT" dirty="0"/>
              <a:t>Olio semi  1,47</a:t>
            </a:r>
          </a:p>
        </p:txBody>
      </p:sp>
    </p:spTree>
    <p:extLst>
      <p:ext uri="{BB962C8B-B14F-4D97-AF65-F5344CB8AC3E}">
        <p14:creationId xmlns:p14="http://schemas.microsoft.com/office/powerpoint/2010/main" val="3652219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10-11 alle 23.1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6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74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lenti</a:t>
            </a:r>
            <a:endParaRPr lang="en-US" dirty="0"/>
          </a:p>
        </p:txBody>
      </p:sp>
      <p:pic>
        <p:nvPicPr>
          <p:cNvPr id="4" name="Immagine 3" descr="Schermata 2018-10-11 alle 23.0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321486"/>
            <a:ext cx="7708900" cy="2870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1201" y="4968392"/>
            <a:ext cx="811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Sfruttando la legge della rifrazione abbiamo costruito una lente, in grado di ribaltare, ingrandire o rimpicciolire un’immagine</a:t>
            </a:r>
          </a:p>
        </p:txBody>
      </p:sp>
    </p:spTree>
    <p:extLst>
      <p:ext uri="{BB962C8B-B14F-4D97-AF65-F5344CB8AC3E}">
        <p14:creationId xmlns:p14="http://schemas.microsoft.com/office/powerpoint/2010/main" val="3144119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lenti</a:t>
            </a:r>
            <a:endParaRPr lang="en-US" dirty="0"/>
          </a:p>
        </p:txBody>
      </p:sp>
      <p:pic>
        <p:nvPicPr>
          <p:cNvPr id="4" name="Immagine 3" descr="Schermata 2018-10-11 alle 23.0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728"/>
            <a:ext cx="9144000" cy="301782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90273" y="5665710"/>
            <a:ext cx="8496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cristallino del nostro </a:t>
            </a:r>
            <a:r>
              <a:rPr lang="it-IT"/>
              <a:t>occhio </a:t>
            </a:r>
            <a:r>
              <a:rPr lang="it-IT" dirty="0"/>
              <a:t>è</a:t>
            </a:r>
            <a:r>
              <a:rPr lang="it-IT"/>
              <a:t> </a:t>
            </a:r>
            <a:r>
              <a:rPr lang="it-IT" dirty="0"/>
              <a:t>una lente che proietta sulla cornea un’immagine ribaltata degli oggetti</a:t>
            </a:r>
          </a:p>
        </p:txBody>
      </p:sp>
    </p:spTree>
    <p:extLst>
      <p:ext uri="{BB962C8B-B14F-4D97-AF65-F5344CB8AC3E}">
        <p14:creationId xmlns:p14="http://schemas.microsoft.com/office/powerpoint/2010/main" val="748181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23.1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7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3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4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Riflessione</a:t>
            </a:r>
            <a:r>
              <a:rPr lang="en-US" dirty="0"/>
              <a:t> </a:t>
            </a:r>
            <a:r>
              <a:rPr lang="en-US" dirty="0" err="1"/>
              <a:t>Totale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136966" y="1512692"/>
            <a:ext cx="887785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it-IT" dirty="0"/>
              <a:t>La  luce  del  laser,  incidendo  con  un  angolo  maggiore  di  un </a:t>
            </a:r>
            <a:r>
              <a:rPr lang="it-IT" i="1" dirty="0"/>
              <a:t>angolo  critico, </a:t>
            </a:r>
            <a:r>
              <a:rPr lang="it-IT" dirty="0"/>
              <a:t>viene totalmente  riflessa e  questo  si  ripete  lungo  tutto  il  percorso  del fascio  di  luce.  Questo  fenomeno  si  chiama riflessione totale e  viene sfruttato  per  “guidare”  la  luce </a:t>
            </a:r>
            <a:r>
              <a:rPr lang="it-IT" i="1" dirty="0"/>
              <a:t>senza  perdite </a:t>
            </a:r>
            <a:r>
              <a:rPr lang="it-IT" dirty="0"/>
              <a:t>lungo  il  percorso  che  si desidera,  ad  esempio  attraverso fibre ottiche</a:t>
            </a:r>
          </a:p>
          <a:p>
            <a:r>
              <a:rPr lang="en-US" dirty="0"/>
              <a:t>.</a:t>
            </a:r>
          </a:p>
        </p:txBody>
      </p:sp>
      <p:pic>
        <p:nvPicPr>
          <p:cNvPr id="5" name="Immagine 4" descr="Schermata 2018-10-11 alle 17.54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0" y="3739824"/>
            <a:ext cx="77470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29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2DFB91-8316-C445-B1A8-A4B0E626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Riflessione Totale</a:t>
            </a:r>
          </a:p>
        </p:txBody>
      </p:sp>
      <p:pic>
        <p:nvPicPr>
          <p:cNvPr id="5" name="Immagine 4" descr="Immagine che contiene interni, tavolo, vetro, cibo&#10;&#10;Descrizione generata automaticamente">
            <a:extLst>
              <a:ext uri="{FF2B5EF4-FFF2-40B4-BE49-F238E27FC236}">
                <a16:creationId xmlns:a16="http://schemas.microsoft.com/office/drawing/2014/main" id="{93A4D8AC-2087-064C-835D-70BA9553A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536700"/>
            <a:ext cx="60452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9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2243"/>
            <a:ext cx="7772400" cy="1470025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luce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36" y="4638964"/>
            <a:ext cx="2744727" cy="18264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91" y="1151082"/>
            <a:ext cx="3098800" cy="2616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82" y="5031509"/>
            <a:ext cx="1475508" cy="1502335"/>
          </a:xfrm>
          <a:prstGeom prst="rect">
            <a:avLst/>
          </a:prstGeom>
        </p:spPr>
      </p:pic>
      <p:sp>
        <p:nvSpPr>
          <p:cNvPr id="3" name="Freccia destra 2"/>
          <p:cNvSpPr/>
          <p:nvPr/>
        </p:nvSpPr>
        <p:spPr>
          <a:xfrm rot="16200000" flipH="1">
            <a:off x="677433" y="3930941"/>
            <a:ext cx="1614055" cy="5870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destra 4"/>
          <p:cNvSpPr/>
          <p:nvPr/>
        </p:nvSpPr>
        <p:spPr>
          <a:xfrm>
            <a:off x="2169390" y="5588000"/>
            <a:ext cx="3534065" cy="4156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4779819" y="2493817"/>
            <a:ext cx="3678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Noi vediamo gli oggetti perché da essi partono radiazioni luminose che giungono ai nostri occhi</a:t>
            </a:r>
          </a:p>
        </p:txBody>
      </p:sp>
    </p:spTree>
    <p:extLst>
      <p:ext uri="{BB962C8B-B14F-4D97-AF65-F5344CB8AC3E}">
        <p14:creationId xmlns:p14="http://schemas.microsoft.com/office/powerpoint/2010/main" val="80807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2DFB91-8316-C445-B1A8-A4B0E626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Guida di luce</a:t>
            </a:r>
          </a:p>
        </p:txBody>
      </p:sp>
      <p:pic>
        <p:nvPicPr>
          <p:cNvPr id="4" name="Immagine 3" descr="Immagine che contiene interni, tavolo, sedendo, vetro&#10;&#10;Descrizione generata automaticamente">
            <a:extLst>
              <a:ext uri="{FF2B5EF4-FFF2-40B4-BE49-F238E27FC236}">
                <a16:creationId xmlns:a16="http://schemas.microsoft.com/office/drawing/2014/main" id="{A162BFAB-1A63-A346-A173-DC0C4BE0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530350"/>
            <a:ext cx="6007100" cy="37973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C3ED9C2-3F57-3A4D-B7C1-886B240D4B21}"/>
              </a:ext>
            </a:extLst>
          </p:cNvPr>
          <p:cNvSpPr/>
          <p:nvPr/>
        </p:nvSpPr>
        <p:spPr>
          <a:xfrm>
            <a:off x="1082755" y="5598651"/>
            <a:ext cx="20585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404040"/>
                </a:solidFill>
                <a:latin typeface="Helvetica Neue" panose="02000503000000020004" pitchFamily="2" charset="0"/>
              </a:rPr>
              <a:t>Indici di rifrazione:</a:t>
            </a:r>
          </a:p>
          <a:p>
            <a:r>
              <a:rPr lang="it-IT" dirty="0">
                <a:solidFill>
                  <a:srgbClr val="404040"/>
                </a:solidFill>
                <a:latin typeface="Helvetica Neue" panose="02000503000000020004" pitchFamily="2" charset="0"/>
              </a:rPr>
              <a:t>acqua   1,33</a:t>
            </a:r>
          </a:p>
          <a:p>
            <a:r>
              <a:rPr lang="it-IT" dirty="0"/>
              <a:t>olio         1,47</a:t>
            </a:r>
          </a:p>
          <a:p>
            <a:r>
              <a:rPr lang="it-IT" dirty="0"/>
              <a:t>aria         1</a:t>
            </a:r>
          </a:p>
        </p:txBody>
      </p:sp>
    </p:spTree>
    <p:extLst>
      <p:ext uri="{BB962C8B-B14F-4D97-AF65-F5344CB8AC3E}">
        <p14:creationId xmlns:p14="http://schemas.microsoft.com/office/powerpoint/2010/main" val="3821985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203F3E-F528-D640-A453-B594A11E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Fibra ottica fatta in casa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953AD4-89F8-3C4C-A728-BEBE8FC0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731" y="1616732"/>
            <a:ext cx="6999012" cy="39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67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40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42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18A351-CD32-6373-888B-6E6E3124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Come funziona la vista? </a:t>
            </a:r>
            <a:br>
              <a:rPr lang="it-IT" b="0" i="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</a:br>
            <a:endParaRPr lang="it-IT" dirty="0"/>
          </a:p>
        </p:txBody>
      </p:sp>
      <p:pic>
        <p:nvPicPr>
          <p:cNvPr id="2050" name="Picture 2" descr="Percezione dei colori: come funziona la vista umana">
            <a:extLst>
              <a:ext uri="{FF2B5EF4-FFF2-40B4-BE49-F238E27FC236}">
                <a16:creationId xmlns:a16="http://schemas.microsoft.com/office/drawing/2014/main" id="{0008FB9E-AAC4-85CC-A7DF-C87D57E4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3" y="1646401"/>
            <a:ext cx="3082231" cy="205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85966F-F638-6FBE-1141-BCFB1FDCD4F4}"/>
              </a:ext>
            </a:extLst>
          </p:cNvPr>
          <p:cNvSpPr txBox="1"/>
          <p:nvPr/>
        </p:nvSpPr>
        <p:spPr>
          <a:xfrm>
            <a:off x="3418562" y="1166842"/>
            <a:ext cx="550997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La luce entra nell’occhio tramite la cornea, quindi raggiunge la pupilla che modifica le proprie dimensioni a seconda dell’intensità; in ambienti scuri si dilata e in condizioni di elevata luminosità si restringe.</a:t>
            </a:r>
          </a:p>
          <a:p>
            <a:pPr algn="just">
              <a:buFont typeface="+mj-lt"/>
              <a:buAutoNum type="arabicPeriod"/>
            </a:pPr>
            <a:endParaRPr lang="it-IT" b="0" i="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just"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Attraverso la pupilla la luce arriva al cristallino, il quale modifica la propria forma per assecondare la messa a fuoco dei raggi luminosi sulla retina, in base alla distanza dell’oggetto osservato.</a:t>
            </a:r>
          </a:p>
          <a:p>
            <a:pPr algn="just">
              <a:buFont typeface="+mj-lt"/>
              <a:buAutoNum type="arabicPeriod"/>
            </a:pPr>
            <a:endParaRPr lang="it-IT" b="0" i="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just"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I </a:t>
            </a:r>
            <a:r>
              <a:rPr lang="it-IT" b="0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coni e i bastoncelli </a:t>
            </a:r>
            <a:r>
              <a:rPr lang="it-IT" b="0" i="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della retina assorbono la luce e inviano messaggi al cervello attraverso il nervo ottico.</a:t>
            </a:r>
          </a:p>
          <a:p>
            <a:pPr algn="just">
              <a:buFont typeface="+mj-lt"/>
              <a:buAutoNum type="arabicPeriod"/>
            </a:pPr>
            <a:endParaRPr lang="it-IT" b="0" i="0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just">
              <a:buFont typeface="+mj-lt"/>
              <a:buAutoNum type="arabicPeriod"/>
            </a:pPr>
            <a:r>
              <a:rPr lang="it-IT" b="0" i="0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Il cervello, infine, trasforma questi impulsi in immagini.</a:t>
            </a:r>
          </a:p>
        </p:txBody>
      </p:sp>
    </p:spTree>
    <p:extLst>
      <p:ext uri="{BB962C8B-B14F-4D97-AF65-F5344CB8AC3E}">
        <p14:creationId xmlns:p14="http://schemas.microsoft.com/office/powerpoint/2010/main" val="1915946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E175EA-65C3-165B-9768-F59A31582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036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b="1" i="0" dirty="0">
                <a:solidFill>
                  <a:srgbClr val="2D2E33"/>
                </a:solidFill>
                <a:effectLst/>
                <a:latin typeface="Comic Sans MS" panose="030F0902030302020204" pitchFamily="66" charset="0"/>
              </a:rPr>
              <a:t>Quanti colori vedono i nostri occhi?</a:t>
            </a:r>
            <a:endParaRPr lang="it-IT" dirty="0">
              <a:latin typeface="Comic Sans MS" panose="030F0902030302020204" pitchFamily="66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9F421C-3127-2312-CA83-9E380754C7E8}"/>
              </a:ext>
            </a:extLst>
          </p:cNvPr>
          <p:cNvSpPr txBox="1"/>
          <p:nvPr/>
        </p:nvSpPr>
        <p:spPr>
          <a:xfrm>
            <a:off x="245323" y="3590440"/>
            <a:ext cx="6800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La quantità di colori che percepiamo dipende dai nostri occhi.</a:t>
            </a:r>
            <a:endParaRPr lang="it-IT" b="1" dirty="0">
              <a:latin typeface="Comic Sans MS" panose="030F090203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EDFA38-F8A1-DCF9-869D-DF42180B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" y="1417638"/>
            <a:ext cx="3945319" cy="139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A0FCF2-2120-22D3-5FC8-AB5674692D7C}"/>
              </a:ext>
            </a:extLst>
          </p:cNvPr>
          <p:cNvSpPr txBox="1"/>
          <p:nvPr/>
        </p:nvSpPr>
        <p:spPr>
          <a:xfrm>
            <a:off x="441433" y="4074130"/>
            <a:ext cx="82296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I nostri </a:t>
            </a:r>
            <a:r>
              <a:rPr lang="it-IT" sz="1800" b="1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occhi</a:t>
            </a:r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 sono degli incredibili convertitori. All’interno della retina posta dietro l’occhio, ci sono i </a:t>
            </a:r>
            <a:r>
              <a:rPr lang="it-IT" sz="1800" b="1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recettori</a:t>
            </a:r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: </a:t>
            </a:r>
            <a:r>
              <a:rPr lang="it-IT" sz="1800" b="0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i coni e i bastoncelli</a:t>
            </a:r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.</a:t>
            </a:r>
            <a:endParaRPr lang="it-IT" b="0" i="0" dirty="0">
              <a:solidFill>
                <a:srgbClr val="6C6D74"/>
              </a:solidFill>
              <a:effectLst/>
              <a:latin typeface="Comic Sans MS" panose="030F0902030302020204" pitchFamily="66" charset="0"/>
            </a:endParaRPr>
          </a:p>
          <a:p>
            <a:pPr algn="l"/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I</a:t>
            </a:r>
            <a:r>
              <a:rPr lang="it-IT" sz="18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 bastoncelli </a:t>
            </a:r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ci permettono di</a:t>
            </a:r>
            <a:r>
              <a:rPr lang="it-IT" sz="1800" b="1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 vedere in bianco, nero e grigio</a:t>
            </a:r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, e ci garantiscono visibilità anche in condizioni di scarsa luminosità. La maggior parte degli esseri umani ne ha circa centoventi milioni.</a:t>
            </a:r>
            <a:endParaRPr lang="it-IT" b="0" i="0" dirty="0">
              <a:solidFill>
                <a:srgbClr val="6C6D74"/>
              </a:solidFill>
              <a:effectLst/>
              <a:latin typeface="Comic Sans MS" panose="030F0902030302020204" pitchFamily="66" charset="0"/>
            </a:endParaRPr>
          </a:p>
          <a:p>
            <a:pPr algn="l"/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I </a:t>
            </a:r>
            <a:r>
              <a:rPr lang="it-IT" sz="18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coni</a:t>
            </a:r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 invece </a:t>
            </a:r>
            <a:r>
              <a:rPr lang="it-IT" sz="1800" b="1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percepiscono i colori</a:t>
            </a:r>
            <a:r>
              <a:rPr lang="it-IT" sz="1800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. Ne abbiamo circa sei milioni e ci permettono di vedere i dettagli più minimi in condizioni ottimali di luce.</a:t>
            </a:r>
          </a:p>
          <a:p>
            <a:pPr algn="l"/>
            <a:r>
              <a:rPr lang="it-IT" sz="1800" b="1" i="0" dirty="0">
                <a:solidFill>
                  <a:srgbClr val="FF0000"/>
                </a:solidFill>
                <a:effectLst/>
                <a:latin typeface="Comic Sans MS" panose="030F0902030302020204" pitchFamily="66" charset="0"/>
              </a:rPr>
              <a:t>Mettendo insieme tutte le diverse combinazioni di questi tre recettori si possono vedere circa un milione di colori.</a:t>
            </a:r>
            <a:endParaRPr lang="it-IT" b="0" i="0" dirty="0">
              <a:solidFill>
                <a:srgbClr val="FF0000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26CA29-DD5C-1B1F-7772-FE4FD027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47" y="985273"/>
            <a:ext cx="3945319" cy="240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147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2BF6354-98D4-15F2-EFCD-1781AE5E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0" dirty="0">
                <a:solidFill>
                  <a:srgbClr val="2D2E33"/>
                </a:solidFill>
                <a:effectLst/>
                <a:latin typeface="Comic Sans MS" panose="030F0902030302020204" pitchFamily="66" charset="0"/>
              </a:rPr>
              <a:t>Quanti colori vedono i nostri occhi?</a:t>
            </a:r>
            <a:endParaRPr lang="it-IT" dirty="0">
              <a:latin typeface="Comic Sans MS" panose="030F0902030302020204" pitchFamily="66" charset="0"/>
            </a:endParaRPr>
          </a:p>
        </p:txBody>
      </p:sp>
      <p:pic>
        <p:nvPicPr>
          <p:cNvPr id="4098" name="Picture 2" descr="test colori">
            <a:extLst>
              <a:ext uri="{FF2B5EF4-FFF2-40B4-BE49-F238E27FC236}">
                <a16:creationId xmlns:a16="http://schemas.microsoft.com/office/drawing/2014/main" id="{91C75615-9ABB-1136-D554-EAFD0981C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98650"/>
            <a:ext cx="57150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C9810F-2FD6-7CB1-9BA8-2BC027EE60B6}"/>
              </a:ext>
            </a:extLst>
          </p:cNvPr>
          <p:cNvSpPr txBox="1"/>
          <p:nvPr/>
        </p:nvSpPr>
        <p:spPr>
          <a:xfrm>
            <a:off x="199698" y="5117005"/>
            <a:ext cx="9038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Nel 2010, alcuni scienziati inglesi hanno identificato </a:t>
            </a:r>
            <a:r>
              <a:rPr lang="it-IT" b="1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un altro tipo di cono</a:t>
            </a:r>
            <a:r>
              <a:rPr lang="it-IT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 che permette di </a:t>
            </a:r>
            <a:r>
              <a:rPr lang="it-IT" b="1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percepire circa cento milioni di colori</a:t>
            </a:r>
            <a:r>
              <a:rPr lang="it-IT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. Una caratteristica che sembra però essere </a:t>
            </a:r>
            <a:r>
              <a:rPr lang="it-IT" b="1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legata al sesso femminile</a:t>
            </a:r>
            <a:r>
              <a:rPr lang="it-IT" b="0" i="0" dirty="0">
                <a:solidFill>
                  <a:srgbClr val="6C6D74"/>
                </a:solidFill>
                <a:effectLst/>
                <a:latin typeface="Comic Sans MS" panose="030F0902030302020204" pitchFamily="66" charset="0"/>
              </a:rPr>
              <a:t>, e pare che attualmente il 25% della popolazione veda in quadricromia, per la maggior parte donne appunto</a:t>
            </a:r>
            <a:endParaRPr lang="it-IT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95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0-11 alle 13.4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75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CE9480-A855-9E49-A6F9-BD6342C60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Spettroscopio</a:t>
            </a:r>
          </a:p>
        </p:txBody>
      </p:sp>
      <p:pic>
        <p:nvPicPr>
          <p:cNvPr id="5" name="Immagine 4" descr="Immagine che contiene uomo, tavolo, tenendo, giovane&#10;&#10;Descrizione generata automaticamente">
            <a:extLst>
              <a:ext uri="{FF2B5EF4-FFF2-40B4-BE49-F238E27FC236}">
                <a16:creationId xmlns:a16="http://schemas.microsoft.com/office/drawing/2014/main" id="{A21A39AB-D484-5C41-8913-B9109B6C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530350"/>
            <a:ext cx="78994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83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75FD36-43E3-D469-A26E-97EACD6F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Reticolo di diffrazione </a:t>
            </a:r>
          </a:p>
        </p:txBody>
      </p:sp>
      <p:pic>
        <p:nvPicPr>
          <p:cNvPr id="3074" name="Picture 2" descr="Reticolo di diffrazione - Wikipedia">
            <a:extLst>
              <a:ext uri="{FF2B5EF4-FFF2-40B4-BE49-F238E27FC236}">
                <a16:creationId xmlns:a16="http://schemas.microsoft.com/office/drawing/2014/main" id="{2ED16D34-5424-4E7F-9F33-3A2CD1F3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71" y="1949599"/>
            <a:ext cx="2159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unzionamento spettroscopi">
            <a:extLst>
              <a:ext uri="{FF2B5EF4-FFF2-40B4-BE49-F238E27FC236}">
                <a16:creationId xmlns:a16="http://schemas.microsoft.com/office/drawing/2014/main" id="{3E10244E-CE17-F5C3-78D7-21F6ADAB5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69" y="2298849"/>
            <a:ext cx="32004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812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29A6C-D165-9E45-A6AA-C79997DA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Spettroscopio</a:t>
            </a:r>
          </a:p>
        </p:txBody>
      </p:sp>
      <p:pic>
        <p:nvPicPr>
          <p:cNvPr id="6" name="Immagine 5" descr="Immagine che contiene interni, tavolo, sedendo, piccolo&#10;&#10;Descrizione generata automaticamente">
            <a:extLst>
              <a:ext uri="{FF2B5EF4-FFF2-40B4-BE49-F238E27FC236}">
                <a16:creationId xmlns:a16="http://schemas.microsoft.com/office/drawing/2014/main" id="{BCE379C5-2889-204F-8439-54D0F4A0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28" y="1644650"/>
            <a:ext cx="3581400" cy="3568700"/>
          </a:xfrm>
          <a:prstGeom prst="rect">
            <a:avLst/>
          </a:prstGeom>
        </p:spPr>
      </p:pic>
      <p:pic>
        <p:nvPicPr>
          <p:cNvPr id="8" name="Immagine 7" descr="Immagine che contiene edificio, tavolo, sedendo, piccolo&#10;&#10;Descrizione generata automaticamente">
            <a:extLst>
              <a:ext uri="{FF2B5EF4-FFF2-40B4-BE49-F238E27FC236}">
                <a16:creationId xmlns:a16="http://schemas.microsoft.com/office/drawing/2014/main" id="{0B989F2F-850F-4540-877D-7FB491FA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49" y="1644649"/>
            <a:ext cx="4784013" cy="273816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7159B98-30C4-7E45-821E-E708A1379D5A}"/>
              </a:ext>
            </a:extLst>
          </p:cNvPr>
          <p:cNvSpPr/>
          <p:nvPr/>
        </p:nvSpPr>
        <p:spPr>
          <a:xfrm>
            <a:off x="4235449" y="438281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Possiamo osservare tutte le sorgenti di luce osservando il loro spettro. Se la sorgente di luce è abbastanza forte, vedremo un secondo spettro.</a:t>
            </a:r>
          </a:p>
        </p:txBody>
      </p:sp>
    </p:spTree>
    <p:extLst>
      <p:ext uri="{BB962C8B-B14F-4D97-AF65-F5344CB8AC3E}">
        <p14:creationId xmlns:p14="http://schemas.microsoft.com/office/powerpoint/2010/main" val="111009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Velocita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luce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29562" y="1962727"/>
            <a:ext cx="841551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luce può propagarsi in un mezzo trasparente (aria, vetro, acqua) ma anche nel vuoto.</a:t>
            </a:r>
          </a:p>
          <a:p>
            <a:r>
              <a:rPr lang="it-IT" dirty="0"/>
              <a:t>La velocità della </a:t>
            </a:r>
            <a:r>
              <a:rPr lang="it-IT"/>
              <a:t>luce nel </a:t>
            </a:r>
            <a:r>
              <a:rPr lang="it-IT" dirty="0"/>
              <a:t>vuoto è:</a:t>
            </a:r>
          </a:p>
          <a:p>
            <a:endParaRPr lang="it-IT" dirty="0"/>
          </a:p>
          <a:p>
            <a:r>
              <a:rPr lang="en-US" dirty="0"/>
              <a:t>V = 300000 km/s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09" y="3601017"/>
            <a:ext cx="4267200" cy="1905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00727" y="5680364"/>
            <a:ext cx="708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luce proveniente dal sole impiega circa 8 minuti per arrivare sulla terra</a:t>
            </a:r>
          </a:p>
        </p:txBody>
      </p:sp>
    </p:spTree>
    <p:extLst>
      <p:ext uri="{BB962C8B-B14F-4D97-AF65-F5344CB8AC3E}">
        <p14:creationId xmlns:p14="http://schemas.microsoft.com/office/powerpoint/2010/main" val="205828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29A6C-D165-9E45-A6AA-C79997DA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Spettroscopio</a:t>
            </a:r>
          </a:p>
        </p:txBody>
      </p:sp>
      <p:pic>
        <p:nvPicPr>
          <p:cNvPr id="4" name="Immagine 3" descr="Immagine che contiene luce&#10;&#10;Descrizione generata automaticamente">
            <a:extLst>
              <a:ext uri="{FF2B5EF4-FFF2-40B4-BE49-F238E27FC236}">
                <a16:creationId xmlns:a16="http://schemas.microsoft.com/office/drawing/2014/main" id="{82351D97-0E66-A24B-8E12-59FC1915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07" y="1270000"/>
            <a:ext cx="2946400" cy="2159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462F7D-9CA4-2E41-B904-1E6FB59752AB}"/>
              </a:ext>
            </a:extLst>
          </p:cNvPr>
          <p:cNvSpPr txBox="1"/>
          <p:nvPr/>
        </p:nvSpPr>
        <p:spPr>
          <a:xfrm>
            <a:off x="3783724" y="1417638"/>
            <a:ext cx="286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Spettro lampada a filamento</a:t>
            </a:r>
          </a:p>
        </p:txBody>
      </p:sp>
      <p:pic>
        <p:nvPicPr>
          <p:cNvPr id="10" name="Immagine 9" descr="Immagine che contiene palla&#10;&#10;Descrizione generata automaticamente">
            <a:extLst>
              <a:ext uri="{FF2B5EF4-FFF2-40B4-BE49-F238E27FC236}">
                <a16:creationId xmlns:a16="http://schemas.microsoft.com/office/drawing/2014/main" id="{3B4BB457-0D4E-3747-B840-3608C3827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7" y="3415336"/>
            <a:ext cx="4610100" cy="14224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D9D41F-FF19-FC4A-9B1E-827DEC3E5BE5}"/>
              </a:ext>
            </a:extLst>
          </p:cNvPr>
          <p:cNvSpPr txBox="1"/>
          <p:nvPr/>
        </p:nvSpPr>
        <p:spPr>
          <a:xfrm>
            <a:off x="5213891" y="4018947"/>
            <a:ext cx="253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Spettro lampada alogena</a:t>
            </a:r>
          </a:p>
        </p:txBody>
      </p:sp>
      <p:pic>
        <p:nvPicPr>
          <p:cNvPr id="13" name="Immagine 12" descr="Immagine che contiene oggetto, sedendo, orologio&#10;&#10;Descrizione generata automaticamente">
            <a:extLst>
              <a:ext uri="{FF2B5EF4-FFF2-40B4-BE49-F238E27FC236}">
                <a16:creationId xmlns:a16="http://schemas.microsoft.com/office/drawing/2014/main" id="{F67AC870-09FD-DF4B-9E94-624E3E07B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07" y="4837736"/>
            <a:ext cx="3556000" cy="202026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A54DAE-7203-2749-BD53-B253BE284F68}"/>
              </a:ext>
            </a:extLst>
          </p:cNvPr>
          <p:cNvSpPr txBox="1"/>
          <p:nvPr/>
        </p:nvSpPr>
        <p:spPr>
          <a:xfrm>
            <a:off x="4121807" y="5612349"/>
            <a:ext cx="390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Spettro lampada a risparmio energetico</a:t>
            </a:r>
          </a:p>
        </p:txBody>
      </p:sp>
    </p:spTree>
    <p:extLst>
      <p:ext uri="{BB962C8B-B14F-4D97-AF65-F5344CB8AC3E}">
        <p14:creationId xmlns:p14="http://schemas.microsoft.com/office/powerpoint/2010/main" val="4172759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5F97C-7916-3A4B-91B1-55F6C344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2BDD16-EBA5-3049-A3D3-92E4BE6AF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0493"/>
            <a:ext cx="3048000" cy="2667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668739-9AF1-9B42-BD87-412CF91780AE}"/>
              </a:ext>
            </a:extLst>
          </p:cNvPr>
          <p:cNvSpPr txBox="1"/>
          <p:nvPr/>
        </p:nvSpPr>
        <p:spPr>
          <a:xfrm>
            <a:off x="4078014" y="1702676"/>
            <a:ext cx="493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radioattività si intende la proprietà di alcuni nuclei di disintegrarsi spontaneamente, emettendo radiazioni particolarmente intense e trasformandosi in nuclei più leggeri</a:t>
            </a:r>
          </a:p>
        </p:txBody>
      </p:sp>
    </p:spTree>
    <p:extLst>
      <p:ext uri="{BB962C8B-B14F-4D97-AF65-F5344CB8AC3E}">
        <p14:creationId xmlns:p14="http://schemas.microsoft.com/office/powerpoint/2010/main" val="2709104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693809-CC0A-8F43-BB6D-CBC13F5D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F4A08B-7F37-F940-B204-EC25BFB7E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431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52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1C6E0-2CA4-2B40-BEB9-0EEE6CED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442A3C-D1C3-B34C-9DDA-045520DDA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1542897"/>
            <a:ext cx="2463800" cy="32893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11CF8F-BA58-A24B-843C-5D5288C49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97" y="1422170"/>
            <a:ext cx="5571208" cy="35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9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FF1A379A-5B88-FED8-7AB2-6802EB2F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dirty="0"/>
              <a:t>Radioattività</a:t>
            </a:r>
          </a:p>
        </p:txBody>
      </p:sp>
      <p:pic>
        <p:nvPicPr>
          <p:cNvPr id="4098" name="Picture 2" descr="Le ragazze del Radio&quot;: per la prima volta nella storia fu riconosciuta la  malattia professionale - YouTube">
            <a:extLst>
              <a:ext uri="{FF2B5EF4-FFF2-40B4-BE49-F238E27FC236}">
                <a16:creationId xmlns:a16="http://schemas.microsoft.com/office/drawing/2014/main" id="{F8658080-AC2B-E304-CD11-4B788DEF8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7" y="1508610"/>
            <a:ext cx="4721337" cy="353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4EE563E-8795-2145-F5C7-EAD07338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508610"/>
            <a:ext cx="33020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111980-54E1-F4C3-B2A6-6223351BB875}"/>
              </a:ext>
            </a:extLst>
          </p:cNvPr>
          <p:cNvSpPr txBox="1"/>
          <p:nvPr/>
        </p:nvSpPr>
        <p:spPr>
          <a:xfrm>
            <a:off x="6061933" y="4225969"/>
            <a:ext cx="2275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dirty="0">
                <a:solidFill>
                  <a:srgbClr val="000000"/>
                </a:solidFill>
                <a:effectLst/>
                <a:latin typeface="Linux Libertine"/>
              </a:rPr>
              <a:t>Incidente di Goiânia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FF978E-631F-1D25-7C87-B71D8BAABCF0}"/>
              </a:ext>
            </a:extLst>
          </p:cNvPr>
          <p:cNvSpPr txBox="1"/>
          <p:nvPr/>
        </p:nvSpPr>
        <p:spPr>
          <a:xfrm>
            <a:off x="1489933" y="5136027"/>
            <a:ext cx="2727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u="sng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Le ragazze </a:t>
            </a:r>
            <a:r>
              <a:rPr lang="it-IT" b="0" i="0" u="sng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del radio </a:t>
            </a:r>
          </a:p>
        </p:txBody>
      </p:sp>
    </p:spTree>
    <p:extLst>
      <p:ext uri="{BB962C8B-B14F-4D97-AF65-F5344CB8AC3E}">
        <p14:creationId xmlns:p14="http://schemas.microsoft.com/office/powerpoint/2010/main" val="2104734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0EDE8E-7F5A-5A4F-A087-B56E38C3F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5F4AB0C-8CCB-2445-9D01-9BEE150CC52C}"/>
              </a:ext>
            </a:extLst>
          </p:cNvPr>
          <p:cNvSpPr/>
          <p:nvPr/>
        </p:nvSpPr>
        <p:spPr>
          <a:xfrm>
            <a:off x="651642" y="1634386"/>
            <a:ext cx="8035158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242424"/>
                </a:solidFill>
                <a:latin typeface="Raleway"/>
              </a:rPr>
              <a:t>l’80% in media delle radiazioni che assorbiamo sono di origine naturale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.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91953E-9DAD-3749-8B8C-237A930ABCFE}"/>
              </a:ext>
            </a:extLst>
          </p:cNvPr>
          <p:cNvSpPr/>
          <p:nvPr/>
        </p:nvSpPr>
        <p:spPr>
          <a:xfrm>
            <a:off x="1852449" y="2370111"/>
            <a:ext cx="563354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Raleway"/>
              </a:rPr>
              <a:t>da dove arrivano tutte queste radiazioni naturali?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DF7ECE7-DD17-C043-8EB0-BF8C9A9DACED}"/>
              </a:ext>
            </a:extLst>
          </p:cNvPr>
          <p:cNvSpPr/>
          <p:nvPr/>
        </p:nvSpPr>
        <p:spPr>
          <a:xfrm>
            <a:off x="1776247" y="2967335"/>
            <a:ext cx="570974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Raleway"/>
              </a:rPr>
              <a:t>Una piccola parte direttamente dallo spazio, in particolare dalla radiazione cosmica.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17C9E0-C576-CE49-84E3-A27FB9303230}"/>
              </a:ext>
            </a:extLst>
          </p:cNvPr>
          <p:cNvSpPr/>
          <p:nvPr/>
        </p:nvSpPr>
        <p:spPr>
          <a:xfrm>
            <a:off x="136635" y="3700120"/>
            <a:ext cx="8912772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Raleway"/>
              </a:rPr>
              <a:t>Il resto viene da elementi che bene o male sono presenti in tutto il globo, come il </a:t>
            </a:r>
            <a:r>
              <a:rPr lang="it-IT" b="1" dirty="0">
                <a:solidFill>
                  <a:srgbClr val="242424"/>
                </a:solidFill>
                <a:latin typeface="Raleway"/>
              </a:rPr>
              <a:t>radon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, un gas radioattivo emesso dal terreno e che respiriamo abitualmente, più una parte che rimane legata ai minerali del suolo.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648E7A9-B847-2043-A6E6-B9C045A53030}"/>
              </a:ext>
            </a:extLst>
          </p:cNvPr>
          <p:cNvSpPr/>
          <p:nvPr/>
        </p:nvSpPr>
        <p:spPr>
          <a:xfrm>
            <a:off x="136634" y="4769209"/>
            <a:ext cx="8912771" cy="175432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10% della radioattività che assorbiamo naturalmente nell’arco della nostra vita viene dal </a:t>
            </a:r>
            <a:r>
              <a:rPr lang="it-IT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cibo</a:t>
            </a:r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ed è fondamentalmente legata al </a:t>
            </a:r>
            <a:r>
              <a:rPr lang="it-IT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carbonio</a:t>
            </a:r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in particolare ad un suo </a:t>
            </a:r>
            <a:r>
              <a:rPr lang="it-IT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isotopo radioattivo</a:t>
            </a:r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 </a:t>
            </a:r>
            <a:r>
              <a:rPr lang="it-IT" b="1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carbonio-14</a:t>
            </a:r>
            <a:r>
              <a:rPr lang="it-IT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seconda fonte di radiazioni legate al cibo è il 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potassio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le banane sono ricche di questo elemento. Come per il carbonio però non è il potassio in sé ad essere radioattivo quanto un suo isotopo, il 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potassio-40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che ha la malsana abitudine di 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legarsi alle ossa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 per la sua affinità con il calcio</a:t>
            </a:r>
          </a:p>
        </p:txBody>
      </p:sp>
    </p:spTree>
    <p:extLst>
      <p:ext uri="{BB962C8B-B14F-4D97-AF65-F5344CB8AC3E}">
        <p14:creationId xmlns:p14="http://schemas.microsoft.com/office/powerpoint/2010/main" val="428375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BDB98-95FC-9444-A65B-753B3F34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Radioattività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680F48-7386-234D-B728-A3FD9FDFD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07" y="1491210"/>
            <a:ext cx="3979917" cy="298493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F470AE4-E8B7-2D45-9B47-13B47A571404}"/>
              </a:ext>
            </a:extLst>
          </p:cNvPr>
          <p:cNvSpPr/>
          <p:nvPr/>
        </p:nvSpPr>
        <p:spPr>
          <a:xfrm>
            <a:off x="0" y="4938601"/>
            <a:ext cx="90704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42424"/>
                </a:solidFill>
                <a:latin typeface="Raleway"/>
              </a:rPr>
              <a:t>Queste osservazioni hanno portato gli scienziati a pensare di utilizzare la banana come unità di misura informale per altre quantità di radiazioni, utilizzando l’espressione «dose equivalente a una banana». Passare un’ora su un aereo ad alta quota equivale a </a:t>
            </a:r>
            <a:r>
              <a:rPr lang="it-IT" b="1" dirty="0">
                <a:solidFill>
                  <a:srgbClr val="242424"/>
                </a:solidFill>
                <a:latin typeface="Raleway"/>
              </a:rPr>
              <a:t>50 banane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, con una radiografia toracica arriviamo a </a:t>
            </a:r>
            <a:r>
              <a:rPr lang="it-IT" b="1" dirty="0">
                <a:solidFill>
                  <a:srgbClr val="242424"/>
                </a:solidFill>
                <a:latin typeface="Raleway"/>
              </a:rPr>
              <a:t>1000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 mentre con una TAC a basso dosaggio si schizza a </a:t>
            </a:r>
            <a:r>
              <a:rPr lang="it-IT" b="1" dirty="0">
                <a:solidFill>
                  <a:srgbClr val="242424"/>
                </a:solidFill>
                <a:latin typeface="Raleway"/>
              </a:rPr>
              <a:t>150.000 banane</a:t>
            </a:r>
            <a:r>
              <a:rPr lang="it-IT" dirty="0">
                <a:solidFill>
                  <a:srgbClr val="242424"/>
                </a:solidFill>
                <a:latin typeface="Raleway"/>
              </a:rPr>
              <a:t>. </a:t>
            </a:r>
            <a:endParaRPr lang="it-IT" dirty="0"/>
          </a:p>
        </p:txBody>
      </p:sp>
      <p:pic>
        <p:nvPicPr>
          <p:cNvPr id="7" name="Immagine 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1A0CECF8-9632-B949-8129-B50794CE7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0" y="1414789"/>
            <a:ext cx="4717022" cy="31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68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lot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078" y="1075934"/>
            <a:ext cx="6386732" cy="4932213"/>
          </a:xfrm>
          <a:prstGeom prst="rect">
            <a:avLst/>
          </a:prstGeom>
          <a:effectLst/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77CEB796-6FA3-544F-891D-DD6BE6D4392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Radioattività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03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10-11 alle 13.31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9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C24499F-AE3C-79E5-753F-E5096E3DE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07128"/>
            <a:ext cx="7772400" cy="5399902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A44AE270-A987-1654-07A4-057B17EF0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2060"/>
                </a:solidFill>
                <a:latin typeface="Comic Sans MS" panose="030F0902030302020204" pitchFamily="66" charset="0"/>
              </a:rPr>
              <a:t>Proprietà della luce</a:t>
            </a:r>
          </a:p>
        </p:txBody>
      </p:sp>
    </p:spTree>
    <p:extLst>
      <p:ext uri="{BB962C8B-B14F-4D97-AF65-F5344CB8AC3E}">
        <p14:creationId xmlns:p14="http://schemas.microsoft.com/office/powerpoint/2010/main" val="421549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97E04-B1CA-AC2C-34B8-E52D88B86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omic Sans MS" panose="030F0902030302020204" pitchFamily="66" charset="0"/>
              </a:rPr>
              <a:t>La </a:t>
            </a:r>
            <a:r>
              <a:rPr lang="it-IT" dirty="0">
                <a:solidFill>
                  <a:srgbClr val="FF0000"/>
                </a:solidFill>
                <a:latin typeface="Comic Sans MS" panose="030F0902030302020204" pitchFamily="66" charset="0"/>
              </a:rPr>
              <a:t>RIFLESSIONE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D713CE-9852-9C70-9B8F-54019EC3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43" y="2038788"/>
            <a:ext cx="3695700" cy="32639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24E15B-3458-5582-5A53-2D5210F4F46B}"/>
              </a:ext>
            </a:extLst>
          </p:cNvPr>
          <p:cNvSpPr txBox="1"/>
          <p:nvPr/>
        </p:nvSpPr>
        <p:spPr>
          <a:xfrm>
            <a:off x="4076043" y="250567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omic Sans MS" panose="030F0902030302020204" pitchFamily="66" charset="0"/>
              </a:rPr>
              <a:t>La </a:t>
            </a:r>
            <a:r>
              <a:rPr lang="it-IT" dirty="0">
                <a:solidFill>
                  <a:srgbClr val="FF0000"/>
                </a:solidFill>
                <a:latin typeface="Comic Sans MS" panose="030F0902030302020204" pitchFamily="66" charset="0"/>
              </a:rPr>
              <a:t>RIFLESSIONE</a:t>
            </a:r>
            <a:r>
              <a:rPr lang="it-IT" dirty="0">
                <a:latin typeface="Comic Sans MS" panose="030F0902030302020204" pitchFamily="66" charset="0"/>
              </a:rPr>
              <a:t> è il processo per cui la luce incidente ritorna nello stesso mezzo da cui è arrivata.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22367E-9616-E01B-566F-C9AF44AB5955}"/>
              </a:ext>
            </a:extLst>
          </p:cNvPr>
          <p:cNvSpPr txBox="1"/>
          <p:nvPr/>
        </p:nvSpPr>
        <p:spPr>
          <a:xfrm>
            <a:off x="3999186" y="424171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omic Sans MS" panose="030F0902030302020204" pitchFamily="66" charset="0"/>
              </a:rPr>
              <a:t>La radiazione non riflessa si propaga all’interno del materiale, cambiando la velocità e la direzione</a:t>
            </a:r>
          </a:p>
        </p:txBody>
      </p:sp>
    </p:spTree>
    <p:extLst>
      <p:ext uri="{BB962C8B-B14F-4D97-AF65-F5344CB8AC3E}">
        <p14:creationId xmlns:p14="http://schemas.microsoft.com/office/powerpoint/2010/main" val="1647578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5C15F9-E027-ACEE-4415-0DA3CAF3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omic Sans MS" panose="030F0902030302020204" pitchFamily="66" charset="0"/>
              </a:rPr>
              <a:t>Assorbimento e Trasmissione</a:t>
            </a: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0C99B45-270C-8381-3816-CDE6FD567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23" y="1417638"/>
            <a:ext cx="3835180" cy="2980544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B33B81A-A58B-261D-8A76-ABB9D2FEF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23" y="4243321"/>
            <a:ext cx="5899369" cy="259572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327EF3-AC7D-4DA8-D33A-D1FCC30620CB}"/>
              </a:ext>
            </a:extLst>
          </p:cNvPr>
          <p:cNvSpPr txBox="1"/>
          <p:nvPr/>
        </p:nvSpPr>
        <p:spPr>
          <a:xfrm>
            <a:off x="4436897" y="498794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omic Sans MS" panose="030F0902030302020204" pitchFamily="66" charset="0"/>
              </a:rPr>
              <a:t>La parte di radiazione che viene </a:t>
            </a:r>
            <a:r>
              <a:rPr lang="it-IT" dirty="0">
                <a:solidFill>
                  <a:srgbClr val="FF0000"/>
                </a:solidFill>
                <a:latin typeface="Comic Sans MS" panose="030F0902030302020204" pitchFamily="66" charset="0"/>
              </a:rPr>
              <a:t>TRASMESSA</a:t>
            </a:r>
            <a:r>
              <a:rPr lang="it-IT" dirty="0">
                <a:latin typeface="Comic Sans MS" panose="030F0902030302020204" pitchFamily="66" charset="0"/>
              </a:rPr>
              <a:t>, è quella che fuoriesce dal materiale dopo averlo attraversato</a:t>
            </a:r>
          </a:p>
        </p:txBody>
      </p:sp>
    </p:spTree>
    <p:extLst>
      <p:ext uri="{BB962C8B-B14F-4D97-AF65-F5344CB8AC3E}">
        <p14:creationId xmlns:p14="http://schemas.microsoft.com/office/powerpoint/2010/main" val="323777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8-10-11 alle 13.3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5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7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D7469F-B046-B66A-1A51-7B88AE8E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La rifrazione">
            <a:extLst>
              <a:ext uri="{FF2B5EF4-FFF2-40B4-BE49-F238E27FC236}">
                <a16:creationId xmlns:a16="http://schemas.microsoft.com/office/drawing/2014/main" id="{25A5567E-4AD8-068E-4C4C-B04428DF0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421" y="1744717"/>
            <a:ext cx="6802678" cy="366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542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6369</TotalTime>
  <Words>872</Words>
  <Application>Microsoft Macintosh PowerPoint</Application>
  <PresentationFormat>Presentazione su schermo (4:3)</PresentationFormat>
  <Paragraphs>75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5" baseType="lpstr">
      <vt:lpstr>Arial</vt:lpstr>
      <vt:lpstr>Arial</vt:lpstr>
      <vt:lpstr>Calibri</vt:lpstr>
      <vt:lpstr>Comic Sans MS</vt:lpstr>
      <vt:lpstr>Helvetica Neue</vt:lpstr>
      <vt:lpstr>Linux Libertine</vt:lpstr>
      <vt:lpstr>Raleway</vt:lpstr>
      <vt:lpstr>Tema di Office</vt:lpstr>
      <vt:lpstr>La luce</vt:lpstr>
      <vt:lpstr>La luce</vt:lpstr>
      <vt:lpstr>Velocita della luce</vt:lpstr>
      <vt:lpstr>Presentazione standard di PowerPoint</vt:lpstr>
      <vt:lpstr>Proprietà della luce</vt:lpstr>
      <vt:lpstr>La RIFLESSIONE</vt:lpstr>
      <vt:lpstr>Assorbimento e Trasmissione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bicchiere scomparso</vt:lpstr>
      <vt:lpstr>Presentazione standard di PowerPoint</vt:lpstr>
      <vt:lpstr>Le lenti</vt:lpstr>
      <vt:lpstr>Le lenti</vt:lpstr>
      <vt:lpstr>Presentazione standard di PowerPoint</vt:lpstr>
      <vt:lpstr>Presentazione standard di PowerPoint</vt:lpstr>
      <vt:lpstr>Riflessione Totale</vt:lpstr>
      <vt:lpstr>Riflessione Totale</vt:lpstr>
      <vt:lpstr>Guida di luce</vt:lpstr>
      <vt:lpstr>Fibra ottica fatta in casa</vt:lpstr>
      <vt:lpstr>Presentazione standard di PowerPoint</vt:lpstr>
      <vt:lpstr>Come funziona la vista?  </vt:lpstr>
      <vt:lpstr>Quanti colori vedono i nostri occhi?</vt:lpstr>
      <vt:lpstr>Quanti colori vedono i nostri occhi?</vt:lpstr>
      <vt:lpstr>Presentazione standard di PowerPoint</vt:lpstr>
      <vt:lpstr>Spettroscopio</vt:lpstr>
      <vt:lpstr>Reticolo di diffrazione </vt:lpstr>
      <vt:lpstr>Spettroscopio</vt:lpstr>
      <vt:lpstr>Spettroscopio</vt:lpstr>
      <vt:lpstr>Radioattività</vt:lpstr>
      <vt:lpstr>Radioattività</vt:lpstr>
      <vt:lpstr>Radioattività</vt:lpstr>
      <vt:lpstr>Radioattività</vt:lpstr>
      <vt:lpstr>Radioattività</vt:lpstr>
      <vt:lpstr>Radioattività</vt:lpstr>
      <vt:lpstr>Presentazione standard di PowerPoint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luce</dc:title>
  <dc:creator>Giuseppe Tagliente</dc:creator>
  <cp:lastModifiedBy>Giuseppe Tagliente</cp:lastModifiedBy>
  <cp:revision>31</cp:revision>
  <dcterms:created xsi:type="dcterms:W3CDTF">2018-10-11T10:17:20Z</dcterms:created>
  <dcterms:modified xsi:type="dcterms:W3CDTF">2022-11-15T14:01:36Z</dcterms:modified>
</cp:coreProperties>
</file>