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0" r:id="rId3"/>
    <p:sldId id="256" r:id="rId4"/>
    <p:sldId id="275" r:id="rId5"/>
    <p:sldId id="279" r:id="rId6"/>
    <p:sldId id="259" r:id="rId7"/>
    <p:sldId id="287" r:id="rId8"/>
    <p:sldId id="274" r:id="rId9"/>
    <p:sldId id="278" r:id="rId10"/>
    <p:sldId id="260" r:id="rId11"/>
    <p:sldId id="261" r:id="rId12"/>
    <p:sldId id="262" r:id="rId13"/>
    <p:sldId id="282" r:id="rId14"/>
    <p:sldId id="263" r:id="rId15"/>
    <p:sldId id="283" r:id="rId16"/>
    <p:sldId id="289" r:id="rId17"/>
    <p:sldId id="288" r:id="rId18"/>
    <p:sldId id="266" r:id="rId19"/>
    <p:sldId id="267" r:id="rId20"/>
    <p:sldId id="284" r:id="rId21"/>
    <p:sldId id="273" r:id="rId22"/>
    <p:sldId id="285" r:id="rId23"/>
    <p:sldId id="286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D2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82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07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84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33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7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47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02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14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3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7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74D1-BAFE-4C6B-9235-98539E010EF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2C10-7E08-42AD-BF8E-BBDD2961D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78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11500" smtClean="0"/>
              <a:t>Idee x nuove misure</a:t>
            </a:r>
            <a:endParaRPr lang="it-IT" sz="115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6400800" cy="9605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>
                <a:solidFill>
                  <a:srgbClr val="FF0000"/>
                </a:solidFill>
              </a:rPr>
              <a:t>D. Vescovi</a:t>
            </a:r>
          </a:p>
          <a:p>
            <a:pPr algn="l"/>
            <a:r>
              <a:rPr lang="it-IT" smtClean="0">
                <a:solidFill>
                  <a:srgbClr val="FF0000"/>
                </a:solidFill>
              </a:rPr>
              <a:t>S</a:t>
            </a:r>
            <a:r>
              <a:rPr lang="it-IT" smtClean="0">
                <a:solidFill>
                  <a:srgbClr val="FF0000"/>
                </a:solidFill>
              </a:rPr>
              <a:t>. </a:t>
            </a:r>
            <a:r>
              <a:rPr lang="it-IT" smtClean="0">
                <a:solidFill>
                  <a:srgbClr val="FF0000"/>
                </a:solidFill>
              </a:rPr>
              <a:t>Cristallo</a:t>
            </a:r>
            <a:endParaRPr lang="it-IT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8702675" y="633888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A</a:t>
            </a:r>
            <a:endParaRPr lang="it-IT" altLang="it-IT" sz="2800" b="0" dirty="0">
              <a:solidFill>
                <a:schemeClr val="bg1"/>
              </a:solidFill>
            </a:endParaRPr>
          </a:p>
        </p:txBody>
      </p:sp>
      <p:sp>
        <p:nvSpPr>
          <p:cNvPr id="57403" name="Text Box 59"/>
          <p:cNvSpPr txBox="1">
            <a:spLocks noChangeArrowheads="1"/>
          </p:cNvSpPr>
          <p:nvPr/>
        </p:nvSpPr>
        <p:spPr bwMode="auto">
          <a:xfrm>
            <a:off x="304800" y="0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t-IT" sz="2800" b="0">
                <a:solidFill>
                  <a:schemeClr val="bg1"/>
                </a:solidFill>
              </a:rPr>
              <a:t>Z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685800" y="6324600"/>
            <a:ext cx="822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402" name="Line 58"/>
          <p:cNvSpPr>
            <a:spLocks noChangeShapeType="1"/>
          </p:cNvSpPr>
          <p:nvPr/>
        </p:nvSpPr>
        <p:spPr bwMode="auto">
          <a:xfrm flipV="1">
            <a:off x="685800" y="304800"/>
            <a:ext cx="0" cy="601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0" y="2955925"/>
            <a:ext cx="59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Xe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0" y="2066925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Cs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0" y="1193800"/>
            <a:ext cx="57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Ba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0" y="391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  I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0" y="4800600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Te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47738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128</a:t>
            </a:r>
            <a:endParaRPr lang="it-IT" altLang="it-IT" sz="2400" b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60538" y="2938463"/>
            <a:ext cx="579437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129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73338" y="2938463"/>
            <a:ext cx="579437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130</a:t>
            </a:r>
            <a:endParaRPr lang="it-IT" altLang="it-IT" sz="2400" b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197350" y="2938463"/>
            <a:ext cx="579438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132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010150" y="2938463"/>
            <a:ext cx="579438" cy="614362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5.2 d 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821363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134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171950" y="1981200"/>
            <a:ext cx="579438" cy="614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133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983163" y="1981200"/>
            <a:ext cx="581025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>
                <a:solidFill>
                  <a:schemeClr val="bg1"/>
                </a:solidFill>
              </a:rPr>
              <a:t>2.06 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797550" y="1981200"/>
            <a:ext cx="577850" cy="614363"/>
          </a:xfrm>
          <a:prstGeom prst="rect">
            <a:avLst/>
          </a:prstGeom>
          <a:solidFill>
            <a:srgbClr val="339966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 smtClean="0">
                <a:solidFill>
                  <a:schemeClr val="bg1"/>
                </a:solidFill>
              </a:rPr>
              <a:t>2.3 My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947738" y="3894138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127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947738" y="4783138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126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2573338" y="4783138"/>
            <a:ext cx="579437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128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grpSp>
        <p:nvGrpSpPr>
          <p:cNvPr id="57467" name="Group 123"/>
          <p:cNvGrpSpPr>
            <a:grpSpLocks/>
          </p:cNvGrpSpPr>
          <p:nvPr/>
        </p:nvGrpSpPr>
        <p:grpSpPr bwMode="auto">
          <a:xfrm>
            <a:off x="1760538" y="4783138"/>
            <a:ext cx="579437" cy="752475"/>
            <a:chOff x="1109" y="3013"/>
            <a:chExt cx="365" cy="474"/>
          </a:xfrm>
        </p:grpSpPr>
        <p:sp>
          <p:nvSpPr>
            <p:cNvPr id="57377" name="Rectangle 33"/>
            <p:cNvSpPr>
              <a:spLocks noChangeArrowheads="1"/>
            </p:cNvSpPr>
            <p:nvPr/>
          </p:nvSpPr>
          <p:spPr bwMode="auto">
            <a:xfrm>
              <a:off x="1109" y="3013"/>
              <a:ext cx="365" cy="21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0"/>
            <a:lstStyle/>
            <a:p>
              <a:r>
                <a:rPr lang="en-US" altLang="it-IT" sz="1400">
                  <a:solidFill>
                    <a:schemeClr val="bg1"/>
                  </a:solidFill>
                </a:rPr>
                <a:t>109 d</a:t>
              </a:r>
              <a:endParaRPr lang="it-IT" altLang="it-IT" sz="1400">
                <a:solidFill>
                  <a:schemeClr val="bg1"/>
                </a:solidFill>
              </a:endParaRPr>
            </a:p>
          </p:txBody>
        </p:sp>
        <p:sp>
          <p:nvSpPr>
            <p:cNvPr id="57387" name="Rectangle 43"/>
            <p:cNvSpPr>
              <a:spLocks noChangeArrowheads="1"/>
            </p:cNvSpPr>
            <p:nvPr/>
          </p:nvSpPr>
          <p:spPr bwMode="auto">
            <a:xfrm>
              <a:off x="1109" y="3272"/>
              <a:ext cx="365" cy="21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0"/>
            <a:lstStyle/>
            <a:p>
              <a:r>
                <a:rPr lang="en-US" altLang="it-IT" sz="1400">
                  <a:solidFill>
                    <a:schemeClr val="bg1"/>
                  </a:solidFill>
                </a:rPr>
                <a:t>10 h</a:t>
              </a:r>
              <a:endParaRPr lang="it-IT" altLang="it-IT" sz="1400">
                <a:solidFill>
                  <a:schemeClr val="bg1"/>
                </a:solidFill>
              </a:endParaRPr>
            </a:p>
          </p:txBody>
        </p:sp>
      </p:grp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4197350" y="4783138"/>
            <a:ext cx="579438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130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1760538" y="3894138"/>
            <a:ext cx="579437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25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2573338" y="3894138"/>
            <a:ext cx="579437" cy="615950"/>
          </a:xfrm>
          <a:prstGeom prst="rect">
            <a:avLst/>
          </a:prstGeom>
          <a:solidFill>
            <a:srgbClr val="339966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 dirty="0">
                <a:solidFill>
                  <a:schemeClr val="bg1"/>
                </a:solidFill>
              </a:rPr>
              <a:t>15.7 </a:t>
            </a:r>
          </a:p>
          <a:p>
            <a:r>
              <a:rPr lang="en-US" altLang="it-IT" sz="1400" dirty="0">
                <a:solidFill>
                  <a:schemeClr val="bg1"/>
                </a:solidFill>
              </a:rPr>
              <a:t>My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3384550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131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2" name="Rectangle 48"/>
          <p:cNvSpPr>
            <a:spLocks noChangeArrowheads="1"/>
          </p:cNvSpPr>
          <p:nvPr/>
        </p:nvSpPr>
        <p:spPr bwMode="auto">
          <a:xfrm>
            <a:off x="6608763" y="1981200"/>
            <a:ext cx="581025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>
                <a:solidFill>
                  <a:schemeClr val="bg1"/>
                </a:solidFill>
              </a:rPr>
              <a:t>13.2 d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4171950" y="1092200"/>
            <a:ext cx="579438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134</a:t>
            </a:r>
            <a:endParaRPr lang="it-IT" altLang="it-IT" sz="2400" b="0"/>
          </a:p>
        </p:txBody>
      </p:sp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4983163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135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5" name="Rectangle 51"/>
          <p:cNvSpPr>
            <a:spLocks noChangeArrowheads="1"/>
          </p:cNvSpPr>
          <p:nvPr/>
        </p:nvSpPr>
        <p:spPr bwMode="auto">
          <a:xfrm>
            <a:off x="5797550" y="1092200"/>
            <a:ext cx="577850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136</a:t>
            </a:r>
            <a:endParaRPr lang="it-IT" altLang="it-IT" sz="2400" b="0"/>
          </a:p>
        </p:txBody>
      </p:sp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7419975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138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7" name="Rectangle 53"/>
          <p:cNvSpPr>
            <a:spLocks noChangeArrowheads="1"/>
          </p:cNvSpPr>
          <p:nvPr/>
        </p:nvSpPr>
        <p:spPr bwMode="auto">
          <a:xfrm>
            <a:off x="6608763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137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400" name="Rectangle 56"/>
          <p:cNvSpPr>
            <a:spLocks noChangeArrowheads="1"/>
          </p:cNvSpPr>
          <p:nvPr/>
        </p:nvSpPr>
        <p:spPr bwMode="auto">
          <a:xfrm>
            <a:off x="7416800" y="2921000"/>
            <a:ext cx="579438" cy="614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136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401" name="Rectangle 57"/>
          <p:cNvSpPr>
            <a:spLocks noChangeArrowheads="1"/>
          </p:cNvSpPr>
          <p:nvPr/>
        </p:nvSpPr>
        <p:spPr bwMode="auto">
          <a:xfrm>
            <a:off x="6608763" y="2921000"/>
            <a:ext cx="579437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9.1 h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04" name="AutoShape 60"/>
          <p:cNvSpPr>
            <a:spLocks noChangeArrowheads="1"/>
          </p:cNvSpPr>
          <p:nvPr/>
        </p:nvSpPr>
        <p:spPr bwMode="auto">
          <a:xfrm>
            <a:off x="4992688" y="2438400"/>
            <a:ext cx="134937" cy="152400"/>
          </a:xfrm>
          <a:prstGeom prst="rtTriangl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405" name="Line 61"/>
          <p:cNvSpPr>
            <a:spLocks noChangeShapeType="1"/>
          </p:cNvSpPr>
          <p:nvPr/>
        </p:nvSpPr>
        <p:spPr bwMode="auto">
          <a:xfrm>
            <a:off x="1223963" y="5105400"/>
            <a:ext cx="808037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07" name="Rectangle 63"/>
          <p:cNvSpPr>
            <a:spLocks noChangeArrowheads="1"/>
          </p:cNvSpPr>
          <p:nvPr/>
        </p:nvSpPr>
        <p:spPr bwMode="auto">
          <a:xfrm>
            <a:off x="3378200" y="4800600"/>
            <a:ext cx="581025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70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06" name="Line 62"/>
          <p:cNvSpPr>
            <a:spLocks noChangeShapeType="1"/>
          </p:cNvSpPr>
          <p:nvPr/>
        </p:nvSpPr>
        <p:spPr bwMode="auto">
          <a:xfrm>
            <a:off x="2819400" y="5105400"/>
            <a:ext cx="8270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09" name="Line 65"/>
          <p:cNvSpPr>
            <a:spLocks noChangeShapeType="1"/>
          </p:cNvSpPr>
          <p:nvPr/>
        </p:nvSpPr>
        <p:spPr bwMode="auto">
          <a:xfrm>
            <a:off x="1292225" y="4191000"/>
            <a:ext cx="7651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0" name="Line 66"/>
          <p:cNvSpPr>
            <a:spLocks noChangeShapeType="1"/>
          </p:cNvSpPr>
          <p:nvPr/>
        </p:nvSpPr>
        <p:spPr bwMode="auto">
          <a:xfrm>
            <a:off x="4454525" y="3276600"/>
            <a:ext cx="8080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1" name="Line 67"/>
          <p:cNvSpPr>
            <a:spLocks noChangeShapeType="1"/>
          </p:cNvSpPr>
          <p:nvPr/>
        </p:nvSpPr>
        <p:spPr bwMode="auto">
          <a:xfrm>
            <a:off x="3714750" y="32766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2" name="Line 68"/>
          <p:cNvSpPr>
            <a:spLocks noChangeShapeType="1"/>
          </p:cNvSpPr>
          <p:nvPr/>
        </p:nvSpPr>
        <p:spPr bwMode="auto">
          <a:xfrm>
            <a:off x="2906713" y="3276600"/>
            <a:ext cx="8080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3" name="Line 69"/>
          <p:cNvSpPr>
            <a:spLocks noChangeShapeType="1"/>
          </p:cNvSpPr>
          <p:nvPr/>
        </p:nvSpPr>
        <p:spPr bwMode="auto">
          <a:xfrm>
            <a:off x="2032000" y="3276600"/>
            <a:ext cx="8747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4" name="Line 70"/>
          <p:cNvSpPr>
            <a:spLocks noChangeShapeType="1"/>
          </p:cNvSpPr>
          <p:nvPr/>
        </p:nvSpPr>
        <p:spPr bwMode="auto">
          <a:xfrm>
            <a:off x="1292225" y="32766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5" name="Line 71"/>
          <p:cNvSpPr>
            <a:spLocks noChangeShapeType="1"/>
          </p:cNvSpPr>
          <p:nvPr/>
        </p:nvSpPr>
        <p:spPr bwMode="auto">
          <a:xfrm>
            <a:off x="4522788" y="22860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6" name="Line 72"/>
          <p:cNvSpPr>
            <a:spLocks noChangeShapeType="1"/>
          </p:cNvSpPr>
          <p:nvPr/>
        </p:nvSpPr>
        <p:spPr bwMode="auto">
          <a:xfrm>
            <a:off x="6945313" y="1371600"/>
            <a:ext cx="8080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7" name="Line 73"/>
          <p:cNvSpPr>
            <a:spLocks noChangeShapeType="1"/>
          </p:cNvSpPr>
          <p:nvPr/>
        </p:nvSpPr>
        <p:spPr bwMode="auto">
          <a:xfrm>
            <a:off x="6070600" y="1371600"/>
            <a:ext cx="8747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8" name="Line 74"/>
          <p:cNvSpPr>
            <a:spLocks noChangeShapeType="1"/>
          </p:cNvSpPr>
          <p:nvPr/>
        </p:nvSpPr>
        <p:spPr bwMode="auto">
          <a:xfrm>
            <a:off x="5195888" y="1371600"/>
            <a:ext cx="8747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9" name="Line 75"/>
          <p:cNvSpPr>
            <a:spLocks noChangeShapeType="1"/>
          </p:cNvSpPr>
          <p:nvPr/>
        </p:nvSpPr>
        <p:spPr bwMode="auto">
          <a:xfrm>
            <a:off x="4454525" y="1371600"/>
            <a:ext cx="7413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0" name="Line 76"/>
          <p:cNvSpPr>
            <a:spLocks noChangeShapeType="1"/>
          </p:cNvSpPr>
          <p:nvPr/>
        </p:nvSpPr>
        <p:spPr bwMode="auto">
          <a:xfrm>
            <a:off x="6096000" y="3276600"/>
            <a:ext cx="8493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5" name="Rectangle 81"/>
          <p:cNvSpPr>
            <a:spLocks noChangeArrowheads="1"/>
          </p:cNvSpPr>
          <p:nvPr/>
        </p:nvSpPr>
        <p:spPr bwMode="auto">
          <a:xfrm>
            <a:off x="8229600" y="2936875"/>
            <a:ext cx="581025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3.8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3" name="Line 79"/>
          <p:cNvSpPr>
            <a:spLocks noChangeShapeType="1"/>
          </p:cNvSpPr>
          <p:nvPr/>
        </p:nvSpPr>
        <p:spPr bwMode="auto">
          <a:xfrm>
            <a:off x="7696200" y="32766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6" name="Line 82"/>
          <p:cNvSpPr>
            <a:spLocks noChangeShapeType="1"/>
          </p:cNvSpPr>
          <p:nvPr/>
        </p:nvSpPr>
        <p:spPr bwMode="auto">
          <a:xfrm>
            <a:off x="6019800" y="22860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7" name="Rectangle 83"/>
          <p:cNvSpPr>
            <a:spLocks noChangeArrowheads="1"/>
          </p:cNvSpPr>
          <p:nvPr/>
        </p:nvSpPr>
        <p:spPr bwMode="auto">
          <a:xfrm>
            <a:off x="5029200" y="4800600"/>
            <a:ext cx="579438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25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1" name="Line 77"/>
          <p:cNvSpPr>
            <a:spLocks noChangeShapeType="1"/>
          </p:cNvSpPr>
          <p:nvPr/>
        </p:nvSpPr>
        <p:spPr bwMode="auto">
          <a:xfrm>
            <a:off x="4522788" y="51054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8" name="Line 84"/>
          <p:cNvSpPr>
            <a:spLocks noChangeShapeType="1"/>
          </p:cNvSpPr>
          <p:nvPr/>
        </p:nvSpPr>
        <p:spPr bwMode="auto">
          <a:xfrm>
            <a:off x="1219200" y="4191000"/>
            <a:ext cx="838200" cy="1143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1" name="Line 87"/>
          <p:cNvSpPr>
            <a:spLocks noChangeShapeType="1"/>
          </p:cNvSpPr>
          <p:nvPr/>
        </p:nvSpPr>
        <p:spPr bwMode="auto">
          <a:xfrm>
            <a:off x="2895600" y="4191000"/>
            <a:ext cx="7620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2" name="Line 88"/>
          <p:cNvSpPr>
            <a:spLocks noChangeShapeType="1"/>
          </p:cNvSpPr>
          <p:nvPr/>
        </p:nvSpPr>
        <p:spPr bwMode="auto">
          <a:xfrm>
            <a:off x="1295400" y="3276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4" name="Rectangle 90"/>
          <p:cNvSpPr>
            <a:spLocks noChangeArrowheads="1"/>
          </p:cNvSpPr>
          <p:nvPr/>
        </p:nvSpPr>
        <p:spPr bwMode="auto">
          <a:xfrm>
            <a:off x="3352800" y="3886200"/>
            <a:ext cx="579438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12.4 h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9" name="Line 85"/>
          <p:cNvSpPr>
            <a:spLocks noChangeShapeType="1"/>
          </p:cNvSpPr>
          <p:nvPr/>
        </p:nvSpPr>
        <p:spPr bwMode="auto">
          <a:xfrm>
            <a:off x="3657600" y="3276600"/>
            <a:ext cx="1600200" cy="1828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5" name="Line 91"/>
          <p:cNvSpPr>
            <a:spLocks noChangeShapeType="1"/>
          </p:cNvSpPr>
          <p:nvPr/>
        </p:nvSpPr>
        <p:spPr bwMode="auto">
          <a:xfrm>
            <a:off x="2895600" y="41910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6" name="Line 92"/>
          <p:cNvSpPr>
            <a:spLocks noChangeShapeType="1"/>
          </p:cNvSpPr>
          <p:nvPr/>
        </p:nvSpPr>
        <p:spPr bwMode="auto">
          <a:xfrm>
            <a:off x="2895600" y="3276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7" name="Line 93"/>
          <p:cNvSpPr>
            <a:spLocks noChangeShapeType="1"/>
          </p:cNvSpPr>
          <p:nvPr/>
        </p:nvSpPr>
        <p:spPr bwMode="auto">
          <a:xfrm>
            <a:off x="6934200" y="1371600"/>
            <a:ext cx="1600200" cy="1905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8" name="Line 94"/>
          <p:cNvSpPr>
            <a:spLocks noChangeShapeType="1"/>
          </p:cNvSpPr>
          <p:nvPr/>
        </p:nvSpPr>
        <p:spPr bwMode="auto">
          <a:xfrm>
            <a:off x="6019800" y="2286000"/>
            <a:ext cx="879475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9" name="Line 95"/>
          <p:cNvSpPr>
            <a:spLocks noChangeShapeType="1"/>
          </p:cNvSpPr>
          <p:nvPr/>
        </p:nvSpPr>
        <p:spPr bwMode="auto">
          <a:xfrm>
            <a:off x="4419600" y="2286000"/>
            <a:ext cx="838200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0" name="Line 96"/>
          <p:cNvSpPr>
            <a:spLocks noChangeShapeType="1"/>
          </p:cNvSpPr>
          <p:nvPr/>
        </p:nvSpPr>
        <p:spPr bwMode="auto">
          <a:xfrm>
            <a:off x="6096000" y="1371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1" name="Line 97"/>
          <p:cNvSpPr>
            <a:spLocks noChangeShapeType="1"/>
          </p:cNvSpPr>
          <p:nvPr/>
        </p:nvSpPr>
        <p:spPr bwMode="auto">
          <a:xfrm>
            <a:off x="4419600" y="1371600"/>
            <a:ext cx="8382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3" name="Rectangle 99"/>
          <p:cNvSpPr>
            <a:spLocks noChangeArrowheads="1"/>
          </p:cNvSpPr>
          <p:nvPr/>
        </p:nvSpPr>
        <p:spPr bwMode="auto">
          <a:xfrm>
            <a:off x="8229600" y="1066800"/>
            <a:ext cx="579438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83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44" name="Line 100"/>
          <p:cNvSpPr>
            <a:spLocks noChangeShapeType="1"/>
          </p:cNvSpPr>
          <p:nvPr/>
        </p:nvSpPr>
        <p:spPr bwMode="auto">
          <a:xfrm>
            <a:off x="7696200" y="1371600"/>
            <a:ext cx="8842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6" name="Line 102"/>
          <p:cNvSpPr>
            <a:spLocks noChangeShapeType="1"/>
          </p:cNvSpPr>
          <p:nvPr/>
        </p:nvSpPr>
        <p:spPr bwMode="auto">
          <a:xfrm>
            <a:off x="8028384" y="836712"/>
            <a:ext cx="582216" cy="534888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8" name="Line 104"/>
          <p:cNvSpPr>
            <a:spLocks noChangeShapeType="1"/>
          </p:cNvSpPr>
          <p:nvPr/>
        </p:nvSpPr>
        <p:spPr bwMode="auto">
          <a:xfrm flipV="1">
            <a:off x="1219200" y="4953000"/>
            <a:ext cx="838200" cy="152400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51" name="Line 107"/>
          <p:cNvSpPr>
            <a:spLocks noChangeShapeType="1"/>
          </p:cNvSpPr>
          <p:nvPr/>
        </p:nvSpPr>
        <p:spPr bwMode="auto">
          <a:xfrm flipH="1" flipV="1">
            <a:off x="2057400" y="4191000"/>
            <a:ext cx="7620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52" name="Line 108"/>
          <p:cNvSpPr>
            <a:spLocks noChangeShapeType="1"/>
          </p:cNvSpPr>
          <p:nvPr/>
        </p:nvSpPr>
        <p:spPr bwMode="auto">
          <a:xfrm>
            <a:off x="2057400" y="4953000"/>
            <a:ext cx="0" cy="3810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0" name="Line 116"/>
          <p:cNvSpPr>
            <a:spLocks noChangeShapeType="1"/>
          </p:cNvSpPr>
          <p:nvPr/>
        </p:nvSpPr>
        <p:spPr bwMode="auto">
          <a:xfrm>
            <a:off x="5181600" y="1371600"/>
            <a:ext cx="8382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4038600" y="990600"/>
            <a:ext cx="2462213" cy="838200"/>
            <a:chOff x="4038600" y="990600"/>
            <a:chExt cx="2462213" cy="838200"/>
          </a:xfrm>
        </p:grpSpPr>
        <p:sp>
          <p:nvSpPr>
            <p:cNvPr id="57464" name="Rectangle 120"/>
            <p:cNvSpPr>
              <a:spLocks noChangeArrowheads="1"/>
            </p:cNvSpPr>
            <p:nvPr/>
          </p:nvSpPr>
          <p:spPr bwMode="auto">
            <a:xfrm>
              <a:off x="5715000" y="990600"/>
              <a:ext cx="785813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  <p:sp>
          <p:nvSpPr>
            <p:cNvPr id="57465" name="Rectangle 121"/>
            <p:cNvSpPr>
              <a:spLocks noChangeArrowheads="1"/>
            </p:cNvSpPr>
            <p:nvPr/>
          </p:nvSpPr>
          <p:spPr bwMode="auto">
            <a:xfrm>
              <a:off x="4038600" y="990600"/>
              <a:ext cx="862013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57453" name="Line 109"/>
          <p:cNvSpPr>
            <a:spLocks noChangeShapeType="1"/>
          </p:cNvSpPr>
          <p:nvPr/>
        </p:nvSpPr>
        <p:spPr bwMode="auto">
          <a:xfrm>
            <a:off x="2057400" y="4191000"/>
            <a:ext cx="762000" cy="9144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8" name="Line 124"/>
          <p:cNvSpPr>
            <a:spLocks noChangeShapeType="1"/>
          </p:cNvSpPr>
          <p:nvPr/>
        </p:nvSpPr>
        <p:spPr bwMode="auto">
          <a:xfrm flipH="1" flipV="1">
            <a:off x="4343400" y="1295400"/>
            <a:ext cx="914400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9" name="Line 125"/>
          <p:cNvSpPr>
            <a:spLocks noChangeShapeType="1"/>
          </p:cNvSpPr>
          <p:nvPr/>
        </p:nvSpPr>
        <p:spPr bwMode="auto">
          <a:xfrm>
            <a:off x="5257800" y="2286000"/>
            <a:ext cx="838200" cy="990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70" name="Line 126"/>
          <p:cNvSpPr>
            <a:spLocks noChangeShapeType="1"/>
          </p:cNvSpPr>
          <p:nvPr/>
        </p:nvSpPr>
        <p:spPr bwMode="auto">
          <a:xfrm flipH="1" flipV="1">
            <a:off x="2057400" y="3276600"/>
            <a:ext cx="8382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71" name="Line 127"/>
          <p:cNvSpPr>
            <a:spLocks noChangeShapeType="1"/>
          </p:cNvSpPr>
          <p:nvPr/>
        </p:nvSpPr>
        <p:spPr bwMode="auto">
          <a:xfrm>
            <a:off x="5257800" y="2286000"/>
            <a:ext cx="8080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90" name="Line 45"/>
          <p:cNvSpPr>
            <a:spLocks noChangeShapeType="1"/>
          </p:cNvSpPr>
          <p:nvPr/>
        </p:nvSpPr>
        <p:spPr bwMode="auto">
          <a:xfrm flipH="1" flipV="1">
            <a:off x="4591649" y="3657600"/>
            <a:ext cx="2017113" cy="203329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1" name="Line 46"/>
          <p:cNvSpPr>
            <a:spLocks noChangeShapeType="1"/>
          </p:cNvSpPr>
          <p:nvPr/>
        </p:nvSpPr>
        <p:spPr bwMode="auto">
          <a:xfrm flipH="1" flipV="1">
            <a:off x="5365303" y="3605076"/>
            <a:ext cx="1491081" cy="1538424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 flipH="1" flipV="1">
            <a:off x="6159201" y="3608906"/>
            <a:ext cx="1365127" cy="145125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 flipH="1" flipV="1">
            <a:off x="6997363" y="3605075"/>
            <a:ext cx="1319051" cy="1352687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5" name="Line 50"/>
          <p:cNvSpPr>
            <a:spLocks noChangeShapeType="1"/>
          </p:cNvSpPr>
          <p:nvPr/>
        </p:nvSpPr>
        <p:spPr bwMode="auto">
          <a:xfrm flipH="1" flipV="1">
            <a:off x="7812185" y="1828800"/>
            <a:ext cx="1241228" cy="1108075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6" name="Text Box 59"/>
          <p:cNvSpPr txBox="1">
            <a:spLocks noChangeArrowheads="1"/>
          </p:cNvSpPr>
          <p:nvPr/>
        </p:nvSpPr>
        <p:spPr bwMode="auto">
          <a:xfrm>
            <a:off x="7019924" y="5229225"/>
            <a:ext cx="1584523" cy="461665"/>
          </a:xfrm>
          <a:prstGeom prst="rect">
            <a:avLst/>
          </a:prstGeom>
          <a:noFill/>
          <a:ln w="38100">
            <a:solidFill>
              <a:srgbClr val="19ED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400" dirty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r-</a:t>
            </a:r>
            <a:r>
              <a:rPr lang="it-IT" altLang="it-IT" sz="2400" dirty="0" err="1">
                <a:solidFill>
                  <a:srgbClr val="00FF00"/>
                </a:solidFill>
                <a:latin typeface="Arial" charset="0"/>
                <a:sym typeface="Symbol" pitchFamily="18" charset="2"/>
              </a:rPr>
              <a:t>process</a:t>
            </a:r>
            <a:endParaRPr lang="en-US" altLang="it-IT" sz="2400" baseline="30000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01" name="Line 50"/>
          <p:cNvSpPr>
            <a:spLocks noChangeShapeType="1"/>
          </p:cNvSpPr>
          <p:nvPr/>
        </p:nvSpPr>
        <p:spPr bwMode="auto">
          <a:xfrm flipH="1" flipV="1">
            <a:off x="7812185" y="3657600"/>
            <a:ext cx="1055788" cy="9779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2" name="Line 50"/>
          <p:cNvSpPr>
            <a:spLocks noChangeShapeType="1"/>
          </p:cNvSpPr>
          <p:nvPr/>
        </p:nvSpPr>
        <p:spPr bwMode="auto">
          <a:xfrm flipH="1" flipV="1">
            <a:off x="8777386" y="3605076"/>
            <a:ext cx="276027" cy="257447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3" name="Line 50"/>
          <p:cNvSpPr>
            <a:spLocks noChangeShapeType="1"/>
          </p:cNvSpPr>
          <p:nvPr/>
        </p:nvSpPr>
        <p:spPr bwMode="auto">
          <a:xfrm flipH="1" flipV="1">
            <a:off x="8610600" y="1738313"/>
            <a:ext cx="442813" cy="328612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4" name="Line 45"/>
          <p:cNvSpPr>
            <a:spLocks noChangeShapeType="1"/>
          </p:cNvSpPr>
          <p:nvPr/>
        </p:nvSpPr>
        <p:spPr bwMode="auto">
          <a:xfrm flipH="1" flipV="1">
            <a:off x="5380037" y="5521971"/>
            <a:ext cx="690563" cy="643333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5" name="Line 45"/>
          <p:cNvSpPr>
            <a:spLocks noChangeShapeType="1"/>
          </p:cNvSpPr>
          <p:nvPr/>
        </p:nvSpPr>
        <p:spPr bwMode="auto">
          <a:xfrm flipH="1" flipV="1">
            <a:off x="4647406" y="5503961"/>
            <a:ext cx="690563" cy="643333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0" name="CasellaDiTesto 99"/>
          <p:cNvSpPr txBox="1"/>
          <p:nvPr/>
        </p:nvSpPr>
        <p:spPr>
          <a:xfrm>
            <a:off x="2561225" y="44624"/>
            <a:ext cx="4021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smtClean="0"/>
              <a:t>Barium isotopes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9475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8702675" y="633888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A</a:t>
            </a:r>
            <a:endParaRPr lang="it-IT" altLang="it-IT" sz="2800" b="0" dirty="0">
              <a:solidFill>
                <a:schemeClr val="bg1"/>
              </a:solidFill>
            </a:endParaRPr>
          </a:p>
        </p:txBody>
      </p:sp>
      <p:sp>
        <p:nvSpPr>
          <p:cNvPr id="57403" name="Text Box 59"/>
          <p:cNvSpPr txBox="1">
            <a:spLocks noChangeArrowheads="1"/>
          </p:cNvSpPr>
          <p:nvPr/>
        </p:nvSpPr>
        <p:spPr bwMode="auto">
          <a:xfrm>
            <a:off x="304800" y="0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t-IT" sz="2800" b="0">
                <a:solidFill>
                  <a:schemeClr val="bg1"/>
                </a:solidFill>
              </a:rPr>
              <a:t>Z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685800" y="6324600"/>
            <a:ext cx="822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402" name="Line 58"/>
          <p:cNvSpPr>
            <a:spLocks noChangeShapeType="1"/>
          </p:cNvSpPr>
          <p:nvPr/>
        </p:nvSpPr>
        <p:spPr bwMode="auto">
          <a:xfrm flipV="1">
            <a:off x="685800" y="304800"/>
            <a:ext cx="0" cy="601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0" y="2955925"/>
            <a:ext cx="59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Xe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0" y="2066925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Cs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0" y="1193800"/>
            <a:ext cx="57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Ba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0" y="391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  I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0" y="4800600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Te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47738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128</a:t>
            </a:r>
            <a:endParaRPr lang="it-IT" altLang="it-IT" sz="2400" b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60538" y="2938463"/>
            <a:ext cx="579437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129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73338" y="2938463"/>
            <a:ext cx="579437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130</a:t>
            </a:r>
            <a:endParaRPr lang="it-IT" altLang="it-IT" sz="2400" b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197350" y="2938463"/>
            <a:ext cx="579438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132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010150" y="2938463"/>
            <a:ext cx="579438" cy="614362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5.2 d 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821363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134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171950" y="1981200"/>
            <a:ext cx="579438" cy="614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133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983163" y="1981200"/>
            <a:ext cx="581025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>
                <a:solidFill>
                  <a:schemeClr val="bg1"/>
                </a:solidFill>
              </a:rPr>
              <a:t>2.06 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797550" y="1981200"/>
            <a:ext cx="577850" cy="614363"/>
          </a:xfrm>
          <a:prstGeom prst="rect">
            <a:avLst/>
          </a:prstGeom>
          <a:solidFill>
            <a:srgbClr val="339966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 smtClean="0">
                <a:solidFill>
                  <a:schemeClr val="bg1"/>
                </a:solidFill>
              </a:rPr>
              <a:t>2.3 My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947738" y="3894138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127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947738" y="4783138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126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2573338" y="4783138"/>
            <a:ext cx="579437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128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grpSp>
        <p:nvGrpSpPr>
          <p:cNvPr id="57467" name="Group 123"/>
          <p:cNvGrpSpPr>
            <a:grpSpLocks/>
          </p:cNvGrpSpPr>
          <p:nvPr/>
        </p:nvGrpSpPr>
        <p:grpSpPr bwMode="auto">
          <a:xfrm>
            <a:off x="1760538" y="4783138"/>
            <a:ext cx="579437" cy="752475"/>
            <a:chOff x="1109" y="3013"/>
            <a:chExt cx="365" cy="474"/>
          </a:xfrm>
        </p:grpSpPr>
        <p:sp>
          <p:nvSpPr>
            <p:cNvPr id="57377" name="Rectangle 33"/>
            <p:cNvSpPr>
              <a:spLocks noChangeArrowheads="1"/>
            </p:cNvSpPr>
            <p:nvPr/>
          </p:nvSpPr>
          <p:spPr bwMode="auto">
            <a:xfrm>
              <a:off x="1109" y="3013"/>
              <a:ext cx="365" cy="21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0"/>
            <a:lstStyle/>
            <a:p>
              <a:r>
                <a:rPr lang="en-US" altLang="it-IT" sz="1400">
                  <a:solidFill>
                    <a:schemeClr val="bg1"/>
                  </a:solidFill>
                </a:rPr>
                <a:t>109 d</a:t>
              </a:r>
              <a:endParaRPr lang="it-IT" altLang="it-IT" sz="1400">
                <a:solidFill>
                  <a:schemeClr val="bg1"/>
                </a:solidFill>
              </a:endParaRPr>
            </a:p>
          </p:txBody>
        </p:sp>
        <p:sp>
          <p:nvSpPr>
            <p:cNvPr id="57387" name="Rectangle 43"/>
            <p:cNvSpPr>
              <a:spLocks noChangeArrowheads="1"/>
            </p:cNvSpPr>
            <p:nvPr/>
          </p:nvSpPr>
          <p:spPr bwMode="auto">
            <a:xfrm>
              <a:off x="1109" y="3272"/>
              <a:ext cx="365" cy="21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0"/>
            <a:lstStyle/>
            <a:p>
              <a:r>
                <a:rPr lang="en-US" altLang="it-IT" sz="1400">
                  <a:solidFill>
                    <a:schemeClr val="bg1"/>
                  </a:solidFill>
                </a:rPr>
                <a:t>10 h</a:t>
              </a:r>
              <a:endParaRPr lang="it-IT" altLang="it-IT" sz="1400">
                <a:solidFill>
                  <a:schemeClr val="bg1"/>
                </a:solidFill>
              </a:endParaRPr>
            </a:p>
          </p:txBody>
        </p:sp>
      </p:grp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4197350" y="4783138"/>
            <a:ext cx="579438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130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1760538" y="3894138"/>
            <a:ext cx="579437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25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2573338" y="3894138"/>
            <a:ext cx="579437" cy="615950"/>
          </a:xfrm>
          <a:prstGeom prst="rect">
            <a:avLst/>
          </a:prstGeom>
          <a:solidFill>
            <a:srgbClr val="339966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 dirty="0">
                <a:solidFill>
                  <a:schemeClr val="bg1"/>
                </a:solidFill>
              </a:rPr>
              <a:t>15.7 </a:t>
            </a:r>
          </a:p>
          <a:p>
            <a:r>
              <a:rPr lang="en-US" altLang="it-IT" sz="1400" dirty="0">
                <a:solidFill>
                  <a:schemeClr val="bg1"/>
                </a:solidFill>
              </a:rPr>
              <a:t>My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3384550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131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2" name="Rectangle 48"/>
          <p:cNvSpPr>
            <a:spLocks noChangeArrowheads="1"/>
          </p:cNvSpPr>
          <p:nvPr/>
        </p:nvSpPr>
        <p:spPr bwMode="auto">
          <a:xfrm>
            <a:off x="6608763" y="1981200"/>
            <a:ext cx="581025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>
                <a:solidFill>
                  <a:schemeClr val="bg1"/>
                </a:solidFill>
              </a:rPr>
              <a:t>13.2 d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4171950" y="1092200"/>
            <a:ext cx="579438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134</a:t>
            </a:r>
            <a:endParaRPr lang="it-IT" altLang="it-IT" sz="2400" b="0"/>
          </a:p>
        </p:txBody>
      </p:sp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4983163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135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5" name="Rectangle 51"/>
          <p:cNvSpPr>
            <a:spLocks noChangeArrowheads="1"/>
          </p:cNvSpPr>
          <p:nvPr/>
        </p:nvSpPr>
        <p:spPr bwMode="auto">
          <a:xfrm>
            <a:off x="5797550" y="1092200"/>
            <a:ext cx="577850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136</a:t>
            </a:r>
            <a:endParaRPr lang="it-IT" altLang="it-IT" sz="2400" b="0"/>
          </a:p>
        </p:txBody>
      </p:sp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7419975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138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7" name="Rectangle 53"/>
          <p:cNvSpPr>
            <a:spLocks noChangeArrowheads="1"/>
          </p:cNvSpPr>
          <p:nvPr/>
        </p:nvSpPr>
        <p:spPr bwMode="auto">
          <a:xfrm>
            <a:off x="6608763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137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400" name="Rectangle 56"/>
          <p:cNvSpPr>
            <a:spLocks noChangeArrowheads="1"/>
          </p:cNvSpPr>
          <p:nvPr/>
        </p:nvSpPr>
        <p:spPr bwMode="auto">
          <a:xfrm>
            <a:off x="7416800" y="2921000"/>
            <a:ext cx="579438" cy="614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136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401" name="Rectangle 57"/>
          <p:cNvSpPr>
            <a:spLocks noChangeArrowheads="1"/>
          </p:cNvSpPr>
          <p:nvPr/>
        </p:nvSpPr>
        <p:spPr bwMode="auto">
          <a:xfrm>
            <a:off x="6608763" y="2921000"/>
            <a:ext cx="579437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9.1 h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04" name="AutoShape 60"/>
          <p:cNvSpPr>
            <a:spLocks noChangeArrowheads="1"/>
          </p:cNvSpPr>
          <p:nvPr/>
        </p:nvSpPr>
        <p:spPr bwMode="auto">
          <a:xfrm>
            <a:off x="4992688" y="2438400"/>
            <a:ext cx="134937" cy="152400"/>
          </a:xfrm>
          <a:prstGeom prst="rtTriangl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405" name="Line 61"/>
          <p:cNvSpPr>
            <a:spLocks noChangeShapeType="1"/>
          </p:cNvSpPr>
          <p:nvPr/>
        </p:nvSpPr>
        <p:spPr bwMode="auto">
          <a:xfrm>
            <a:off x="1223963" y="5105400"/>
            <a:ext cx="808037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07" name="Rectangle 63"/>
          <p:cNvSpPr>
            <a:spLocks noChangeArrowheads="1"/>
          </p:cNvSpPr>
          <p:nvPr/>
        </p:nvSpPr>
        <p:spPr bwMode="auto">
          <a:xfrm>
            <a:off x="3378200" y="4800600"/>
            <a:ext cx="581025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70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06" name="Line 62"/>
          <p:cNvSpPr>
            <a:spLocks noChangeShapeType="1"/>
          </p:cNvSpPr>
          <p:nvPr/>
        </p:nvSpPr>
        <p:spPr bwMode="auto">
          <a:xfrm>
            <a:off x="2819400" y="5105400"/>
            <a:ext cx="8270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09" name="Line 65"/>
          <p:cNvSpPr>
            <a:spLocks noChangeShapeType="1"/>
          </p:cNvSpPr>
          <p:nvPr/>
        </p:nvSpPr>
        <p:spPr bwMode="auto">
          <a:xfrm>
            <a:off x="1292225" y="4191000"/>
            <a:ext cx="7651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0" name="Line 66"/>
          <p:cNvSpPr>
            <a:spLocks noChangeShapeType="1"/>
          </p:cNvSpPr>
          <p:nvPr/>
        </p:nvSpPr>
        <p:spPr bwMode="auto">
          <a:xfrm>
            <a:off x="4454525" y="3276600"/>
            <a:ext cx="8080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1" name="Line 67"/>
          <p:cNvSpPr>
            <a:spLocks noChangeShapeType="1"/>
          </p:cNvSpPr>
          <p:nvPr/>
        </p:nvSpPr>
        <p:spPr bwMode="auto">
          <a:xfrm>
            <a:off x="3714750" y="32766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2" name="Line 68"/>
          <p:cNvSpPr>
            <a:spLocks noChangeShapeType="1"/>
          </p:cNvSpPr>
          <p:nvPr/>
        </p:nvSpPr>
        <p:spPr bwMode="auto">
          <a:xfrm>
            <a:off x="2906713" y="3276600"/>
            <a:ext cx="8080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3" name="Line 69"/>
          <p:cNvSpPr>
            <a:spLocks noChangeShapeType="1"/>
          </p:cNvSpPr>
          <p:nvPr/>
        </p:nvSpPr>
        <p:spPr bwMode="auto">
          <a:xfrm>
            <a:off x="2032000" y="3276600"/>
            <a:ext cx="8747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4" name="Line 70"/>
          <p:cNvSpPr>
            <a:spLocks noChangeShapeType="1"/>
          </p:cNvSpPr>
          <p:nvPr/>
        </p:nvSpPr>
        <p:spPr bwMode="auto">
          <a:xfrm>
            <a:off x="1292225" y="32766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5" name="Line 71"/>
          <p:cNvSpPr>
            <a:spLocks noChangeShapeType="1"/>
          </p:cNvSpPr>
          <p:nvPr/>
        </p:nvSpPr>
        <p:spPr bwMode="auto">
          <a:xfrm>
            <a:off x="4522788" y="22860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6" name="Line 72"/>
          <p:cNvSpPr>
            <a:spLocks noChangeShapeType="1"/>
          </p:cNvSpPr>
          <p:nvPr/>
        </p:nvSpPr>
        <p:spPr bwMode="auto">
          <a:xfrm>
            <a:off x="6945313" y="1371600"/>
            <a:ext cx="8080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7" name="Line 73"/>
          <p:cNvSpPr>
            <a:spLocks noChangeShapeType="1"/>
          </p:cNvSpPr>
          <p:nvPr/>
        </p:nvSpPr>
        <p:spPr bwMode="auto">
          <a:xfrm>
            <a:off x="6070600" y="1371600"/>
            <a:ext cx="8747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8" name="Line 74"/>
          <p:cNvSpPr>
            <a:spLocks noChangeShapeType="1"/>
          </p:cNvSpPr>
          <p:nvPr/>
        </p:nvSpPr>
        <p:spPr bwMode="auto">
          <a:xfrm>
            <a:off x="5195888" y="1371600"/>
            <a:ext cx="8747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9" name="Line 75"/>
          <p:cNvSpPr>
            <a:spLocks noChangeShapeType="1"/>
          </p:cNvSpPr>
          <p:nvPr/>
        </p:nvSpPr>
        <p:spPr bwMode="auto">
          <a:xfrm>
            <a:off x="4454525" y="1371600"/>
            <a:ext cx="7413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0" name="Line 76"/>
          <p:cNvSpPr>
            <a:spLocks noChangeShapeType="1"/>
          </p:cNvSpPr>
          <p:nvPr/>
        </p:nvSpPr>
        <p:spPr bwMode="auto">
          <a:xfrm>
            <a:off x="6096000" y="3276600"/>
            <a:ext cx="8493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5" name="Rectangle 81"/>
          <p:cNvSpPr>
            <a:spLocks noChangeArrowheads="1"/>
          </p:cNvSpPr>
          <p:nvPr/>
        </p:nvSpPr>
        <p:spPr bwMode="auto">
          <a:xfrm>
            <a:off x="8229600" y="2936875"/>
            <a:ext cx="581025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3.8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3" name="Line 79"/>
          <p:cNvSpPr>
            <a:spLocks noChangeShapeType="1"/>
          </p:cNvSpPr>
          <p:nvPr/>
        </p:nvSpPr>
        <p:spPr bwMode="auto">
          <a:xfrm>
            <a:off x="7696200" y="32766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6" name="Line 82"/>
          <p:cNvSpPr>
            <a:spLocks noChangeShapeType="1"/>
          </p:cNvSpPr>
          <p:nvPr/>
        </p:nvSpPr>
        <p:spPr bwMode="auto">
          <a:xfrm>
            <a:off x="6019800" y="22860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7" name="Rectangle 83"/>
          <p:cNvSpPr>
            <a:spLocks noChangeArrowheads="1"/>
          </p:cNvSpPr>
          <p:nvPr/>
        </p:nvSpPr>
        <p:spPr bwMode="auto">
          <a:xfrm>
            <a:off x="5029200" y="4800600"/>
            <a:ext cx="579438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25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1" name="Line 77"/>
          <p:cNvSpPr>
            <a:spLocks noChangeShapeType="1"/>
          </p:cNvSpPr>
          <p:nvPr/>
        </p:nvSpPr>
        <p:spPr bwMode="auto">
          <a:xfrm>
            <a:off x="4522788" y="51054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8" name="Line 84"/>
          <p:cNvSpPr>
            <a:spLocks noChangeShapeType="1"/>
          </p:cNvSpPr>
          <p:nvPr/>
        </p:nvSpPr>
        <p:spPr bwMode="auto">
          <a:xfrm>
            <a:off x="1219200" y="4191000"/>
            <a:ext cx="838200" cy="1143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1" name="Line 87"/>
          <p:cNvSpPr>
            <a:spLocks noChangeShapeType="1"/>
          </p:cNvSpPr>
          <p:nvPr/>
        </p:nvSpPr>
        <p:spPr bwMode="auto">
          <a:xfrm>
            <a:off x="2895600" y="4191000"/>
            <a:ext cx="7620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2" name="Line 88"/>
          <p:cNvSpPr>
            <a:spLocks noChangeShapeType="1"/>
          </p:cNvSpPr>
          <p:nvPr/>
        </p:nvSpPr>
        <p:spPr bwMode="auto">
          <a:xfrm>
            <a:off x="1295400" y="3276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4" name="Rectangle 90"/>
          <p:cNvSpPr>
            <a:spLocks noChangeArrowheads="1"/>
          </p:cNvSpPr>
          <p:nvPr/>
        </p:nvSpPr>
        <p:spPr bwMode="auto">
          <a:xfrm>
            <a:off x="3352800" y="3886200"/>
            <a:ext cx="579438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12.4 h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9" name="Line 85"/>
          <p:cNvSpPr>
            <a:spLocks noChangeShapeType="1"/>
          </p:cNvSpPr>
          <p:nvPr/>
        </p:nvSpPr>
        <p:spPr bwMode="auto">
          <a:xfrm>
            <a:off x="3657600" y="3276600"/>
            <a:ext cx="1600200" cy="1828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5" name="Line 91"/>
          <p:cNvSpPr>
            <a:spLocks noChangeShapeType="1"/>
          </p:cNvSpPr>
          <p:nvPr/>
        </p:nvSpPr>
        <p:spPr bwMode="auto">
          <a:xfrm>
            <a:off x="2895600" y="41910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6" name="Line 92"/>
          <p:cNvSpPr>
            <a:spLocks noChangeShapeType="1"/>
          </p:cNvSpPr>
          <p:nvPr/>
        </p:nvSpPr>
        <p:spPr bwMode="auto">
          <a:xfrm>
            <a:off x="2895600" y="3276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7" name="Line 93"/>
          <p:cNvSpPr>
            <a:spLocks noChangeShapeType="1"/>
          </p:cNvSpPr>
          <p:nvPr/>
        </p:nvSpPr>
        <p:spPr bwMode="auto">
          <a:xfrm>
            <a:off x="6934200" y="1371600"/>
            <a:ext cx="1600200" cy="1905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8" name="Line 94"/>
          <p:cNvSpPr>
            <a:spLocks noChangeShapeType="1"/>
          </p:cNvSpPr>
          <p:nvPr/>
        </p:nvSpPr>
        <p:spPr bwMode="auto">
          <a:xfrm>
            <a:off x="6019800" y="2286000"/>
            <a:ext cx="879475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9" name="Line 95"/>
          <p:cNvSpPr>
            <a:spLocks noChangeShapeType="1"/>
          </p:cNvSpPr>
          <p:nvPr/>
        </p:nvSpPr>
        <p:spPr bwMode="auto">
          <a:xfrm>
            <a:off x="4419600" y="2286000"/>
            <a:ext cx="838200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0" name="Line 96"/>
          <p:cNvSpPr>
            <a:spLocks noChangeShapeType="1"/>
          </p:cNvSpPr>
          <p:nvPr/>
        </p:nvSpPr>
        <p:spPr bwMode="auto">
          <a:xfrm>
            <a:off x="6096000" y="1371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1" name="Line 97"/>
          <p:cNvSpPr>
            <a:spLocks noChangeShapeType="1"/>
          </p:cNvSpPr>
          <p:nvPr/>
        </p:nvSpPr>
        <p:spPr bwMode="auto">
          <a:xfrm>
            <a:off x="4419600" y="1371600"/>
            <a:ext cx="8382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3" name="Rectangle 99"/>
          <p:cNvSpPr>
            <a:spLocks noChangeArrowheads="1"/>
          </p:cNvSpPr>
          <p:nvPr/>
        </p:nvSpPr>
        <p:spPr bwMode="auto">
          <a:xfrm>
            <a:off x="8229600" y="1066800"/>
            <a:ext cx="579438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83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44" name="Line 100"/>
          <p:cNvSpPr>
            <a:spLocks noChangeShapeType="1"/>
          </p:cNvSpPr>
          <p:nvPr/>
        </p:nvSpPr>
        <p:spPr bwMode="auto">
          <a:xfrm>
            <a:off x="7696200" y="1371600"/>
            <a:ext cx="8842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6" name="Line 102"/>
          <p:cNvSpPr>
            <a:spLocks noChangeShapeType="1"/>
          </p:cNvSpPr>
          <p:nvPr/>
        </p:nvSpPr>
        <p:spPr bwMode="auto">
          <a:xfrm>
            <a:off x="8028384" y="836712"/>
            <a:ext cx="582216" cy="534888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8" name="Line 104"/>
          <p:cNvSpPr>
            <a:spLocks noChangeShapeType="1"/>
          </p:cNvSpPr>
          <p:nvPr/>
        </p:nvSpPr>
        <p:spPr bwMode="auto">
          <a:xfrm flipV="1">
            <a:off x="1219200" y="4953000"/>
            <a:ext cx="838200" cy="152400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51" name="Line 107"/>
          <p:cNvSpPr>
            <a:spLocks noChangeShapeType="1"/>
          </p:cNvSpPr>
          <p:nvPr/>
        </p:nvSpPr>
        <p:spPr bwMode="auto">
          <a:xfrm flipH="1" flipV="1">
            <a:off x="2057400" y="4191000"/>
            <a:ext cx="7620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52" name="Line 108"/>
          <p:cNvSpPr>
            <a:spLocks noChangeShapeType="1"/>
          </p:cNvSpPr>
          <p:nvPr/>
        </p:nvSpPr>
        <p:spPr bwMode="auto">
          <a:xfrm>
            <a:off x="2057400" y="4953000"/>
            <a:ext cx="0" cy="3810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0" name="Line 116"/>
          <p:cNvSpPr>
            <a:spLocks noChangeShapeType="1"/>
          </p:cNvSpPr>
          <p:nvPr/>
        </p:nvSpPr>
        <p:spPr bwMode="auto">
          <a:xfrm>
            <a:off x="5181600" y="1371600"/>
            <a:ext cx="8382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4038600" y="990600"/>
            <a:ext cx="2462213" cy="838200"/>
            <a:chOff x="4038600" y="990600"/>
            <a:chExt cx="2462213" cy="838200"/>
          </a:xfrm>
        </p:grpSpPr>
        <p:sp>
          <p:nvSpPr>
            <p:cNvPr id="57464" name="Rectangle 120"/>
            <p:cNvSpPr>
              <a:spLocks noChangeArrowheads="1"/>
            </p:cNvSpPr>
            <p:nvPr/>
          </p:nvSpPr>
          <p:spPr bwMode="auto">
            <a:xfrm>
              <a:off x="5715000" y="990600"/>
              <a:ext cx="785813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  <p:sp>
          <p:nvSpPr>
            <p:cNvPr id="57465" name="Rectangle 121"/>
            <p:cNvSpPr>
              <a:spLocks noChangeArrowheads="1"/>
            </p:cNvSpPr>
            <p:nvPr/>
          </p:nvSpPr>
          <p:spPr bwMode="auto">
            <a:xfrm>
              <a:off x="4038600" y="990600"/>
              <a:ext cx="862013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57453" name="Line 109"/>
          <p:cNvSpPr>
            <a:spLocks noChangeShapeType="1"/>
          </p:cNvSpPr>
          <p:nvPr/>
        </p:nvSpPr>
        <p:spPr bwMode="auto">
          <a:xfrm>
            <a:off x="2057400" y="4191000"/>
            <a:ext cx="762000" cy="9144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8" name="Line 124"/>
          <p:cNvSpPr>
            <a:spLocks noChangeShapeType="1"/>
          </p:cNvSpPr>
          <p:nvPr/>
        </p:nvSpPr>
        <p:spPr bwMode="auto">
          <a:xfrm flipH="1" flipV="1">
            <a:off x="4343400" y="1295400"/>
            <a:ext cx="914400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9" name="Line 125"/>
          <p:cNvSpPr>
            <a:spLocks noChangeShapeType="1"/>
          </p:cNvSpPr>
          <p:nvPr/>
        </p:nvSpPr>
        <p:spPr bwMode="auto">
          <a:xfrm>
            <a:off x="5257800" y="2286000"/>
            <a:ext cx="838200" cy="990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70" name="Line 126"/>
          <p:cNvSpPr>
            <a:spLocks noChangeShapeType="1"/>
          </p:cNvSpPr>
          <p:nvPr/>
        </p:nvSpPr>
        <p:spPr bwMode="auto">
          <a:xfrm flipH="1" flipV="1">
            <a:off x="2057400" y="3276600"/>
            <a:ext cx="8382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71" name="Line 127"/>
          <p:cNvSpPr>
            <a:spLocks noChangeShapeType="1"/>
          </p:cNvSpPr>
          <p:nvPr/>
        </p:nvSpPr>
        <p:spPr bwMode="auto">
          <a:xfrm>
            <a:off x="5257800" y="2286000"/>
            <a:ext cx="8080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90" name="Line 45"/>
          <p:cNvSpPr>
            <a:spLocks noChangeShapeType="1"/>
          </p:cNvSpPr>
          <p:nvPr/>
        </p:nvSpPr>
        <p:spPr bwMode="auto">
          <a:xfrm flipH="1" flipV="1">
            <a:off x="4591649" y="3657600"/>
            <a:ext cx="2017113" cy="203329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1" name="Line 46"/>
          <p:cNvSpPr>
            <a:spLocks noChangeShapeType="1"/>
          </p:cNvSpPr>
          <p:nvPr/>
        </p:nvSpPr>
        <p:spPr bwMode="auto">
          <a:xfrm flipH="1" flipV="1">
            <a:off x="5365303" y="3605076"/>
            <a:ext cx="1491081" cy="1538424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 flipH="1" flipV="1">
            <a:off x="6159201" y="3608906"/>
            <a:ext cx="1365127" cy="145125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 flipH="1" flipV="1">
            <a:off x="6997363" y="3605075"/>
            <a:ext cx="1319051" cy="1352687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5" name="Line 50"/>
          <p:cNvSpPr>
            <a:spLocks noChangeShapeType="1"/>
          </p:cNvSpPr>
          <p:nvPr/>
        </p:nvSpPr>
        <p:spPr bwMode="auto">
          <a:xfrm flipH="1" flipV="1">
            <a:off x="7812185" y="1828800"/>
            <a:ext cx="1241228" cy="1108075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6" name="Text Box 59"/>
          <p:cNvSpPr txBox="1">
            <a:spLocks noChangeArrowheads="1"/>
          </p:cNvSpPr>
          <p:nvPr/>
        </p:nvSpPr>
        <p:spPr bwMode="auto">
          <a:xfrm>
            <a:off x="7019924" y="5229225"/>
            <a:ext cx="1584523" cy="461665"/>
          </a:xfrm>
          <a:prstGeom prst="rect">
            <a:avLst/>
          </a:prstGeom>
          <a:noFill/>
          <a:ln w="38100">
            <a:solidFill>
              <a:srgbClr val="19ED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400" dirty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r-</a:t>
            </a:r>
            <a:r>
              <a:rPr lang="it-IT" altLang="it-IT" sz="2400" dirty="0" err="1">
                <a:solidFill>
                  <a:srgbClr val="00FF00"/>
                </a:solidFill>
                <a:latin typeface="Arial" charset="0"/>
                <a:sym typeface="Symbol" pitchFamily="18" charset="2"/>
              </a:rPr>
              <a:t>process</a:t>
            </a:r>
            <a:endParaRPr lang="en-US" altLang="it-IT" sz="2400" baseline="30000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01" name="Line 50"/>
          <p:cNvSpPr>
            <a:spLocks noChangeShapeType="1"/>
          </p:cNvSpPr>
          <p:nvPr/>
        </p:nvSpPr>
        <p:spPr bwMode="auto">
          <a:xfrm flipH="1" flipV="1">
            <a:off x="7812185" y="3657600"/>
            <a:ext cx="1055788" cy="9779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2" name="Line 50"/>
          <p:cNvSpPr>
            <a:spLocks noChangeShapeType="1"/>
          </p:cNvSpPr>
          <p:nvPr/>
        </p:nvSpPr>
        <p:spPr bwMode="auto">
          <a:xfrm flipH="1" flipV="1">
            <a:off x="8777386" y="3605076"/>
            <a:ext cx="276027" cy="257447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3" name="Line 50"/>
          <p:cNvSpPr>
            <a:spLocks noChangeShapeType="1"/>
          </p:cNvSpPr>
          <p:nvPr/>
        </p:nvSpPr>
        <p:spPr bwMode="auto">
          <a:xfrm flipH="1" flipV="1">
            <a:off x="8610600" y="1738313"/>
            <a:ext cx="442813" cy="328612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4" name="Line 45"/>
          <p:cNvSpPr>
            <a:spLocks noChangeShapeType="1"/>
          </p:cNvSpPr>
          <p:nvPr/>
        </p:nvSpPr>
        <p:spPr bwMode="auto">
          <a:xfrm flipH="1" flipV="1">
            <a:off x="5380037" y="5521971"/>
            <a:ext cx="690563" cy="643333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5" name="Line 45"/>
          <p:cNvSpPr>
            <a:spLocks noChangeShapeType="1"/>
          </p:cNvSpPr>
          <p:nvPr/>
        </p:nvSpPr>
        <p:spPr bwMode="auto">
          <a:xfrm flipH="1" flipV="1">
            <a:off x="4647406" y="5503961"/>
            <a:ext cx="690563" cy="643333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9" name="CasellaDiTesto 108"/>
          <p:cNvSpPr txBox="1"/>
          <p:nvPr/>
        </p:nvSpPr>
        <p:spPr>
          <a:xfrm>
            <a:off x="2561225" y="44624"/>
            <a:ext cx="4021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smtClean="0"/>
              <a:t>Barium isotopes</a:t>
            </a:r>
            <a:endParaRPr lang="it-IT" sz="4400" dirty="0"/>
          </a:p>
        </p:txBody>
      </p:sp>
      <p:sp>
        <p:nvSpPr>
          <p:cNvPr id="110" name="CasellaDiTesto 109"/>
          <p:cNvSpPr txBox="1"/>
          <p:nvPr/>
        </p:nvSpPr>
        <p:spPr>
          <a:xfrm>
            <a:off x="124227" y="1138565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endParaRPr lang="it-IT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06965" y="3911600"/>
            <a:ext cx="5714398" cy="2946400"/>
            <a:chOff x="133350" y="3203431"/>
            <a:chExt cx="6502400" cy="3435350"/>
          </a:xfrm>
        </p:grpSpPr>
        <p:grpSp>
          <p:nvGrpSpPr>
            <p:cNvPr id="3" name="Gruppo 2"/>
            <p:cNvGrpSpPr/>
            <p:nvPr/>
          </p:nvGrpSpPr>
          <p:grpSpPr>
            <a:xfrm>
              <a:off x="133350" y="3203431"/>
              <a:ext cx="6502400" cy="3435350"/>
              <a:chOff x="133350" y="3203431"/>
              <a:chExt cx="6502400" cy="34353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350" y="3203431"/>
                <a:ext cx="6502400" cy="3435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8" name="CasellaDiTesto 107"/>
              <p:cNvSpPr txBox="1"/>
              <p:nvPr/>
            </p:nvSpPr>
            <p:spPr>
              <a:xfrm>
                <a:off x="4108812" y="5690890"/>
                <a:ext cx="2193806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err="1" smtClean="0"/>
                  <a:t>Prantzos</a:t>
                </a:r>
                <a:r>
                  <a:rPr lang="it-IT" sz="1600" smtClean="0"/>
                  <a:t>+ 2020, </a:t>
                </a:r>
                <a:r>
                  <a:rPr lang="it-IT" sz="1600" dirty="0" smtClean="0"/>
                  <a:t>MNRAS</a:t>
                </a:r>
                <a:endParaRPr lang="it-IT" sz="1600" dirty="0"/>
              </a:p>
            </p:txBody>
          </p:sp>
        </p:grpSp>
        <p:sp>
          <p:nvSpPr>
            <p:cNvPr id="4" name="Ovale 3"/>
            <p:cNvSpPr/>
            <p:nvPr/>
          </p:nvSpPr>
          <p:spPr>
            <a:xfrm>
              <a:off x="2906712" y="3475038"/>
              <a:ext cx="326231" cy="1025525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6" name="Rectangle 121"/>
          <p:cNvSpPr>
            <a:spLocks noChangeArrowheads="1"/>
          </p:cNvSpPr>
          <p:nvPr/>
        </p:nvSpPr>
        <p:spPr bwMode="auto">
          <a:xfrm>
            <a:off x="4825206" y="990600"/>
            <a:ext cx="862013" cy="8382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it-IT" sz="2400" b="0">
              <a:solidFill>
                <a:schemeClr val="tx1"/>
              </a:solidFill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133844" y="2062490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>
                <a:solidFill>
                  <a:srgbClr val="FF0000"/>
                </a:solidFill>
                <a:latin typeface="Times New Roman"/>
                <a:cs typeface="Times New Roman"/>
              </a:rPr>
              <a:t>Cs</a:t>
            </a:r>
            <a:endParaRPr lang="it-IT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1" name="CasellaDiTesto 110"/>
          <p:cNvSpPr txBox="1"/>
          <p:nvPr/>
        </p:nvSpPr>
        <p:spPr>
          <a:xfrm>
            <a:off x="106965" y="299404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>
                <a:solidFill>
                  <a:srgbClr val="FF0000"/>
                </a:solidFill>
                <a:latin typeface="Times New Roman"/>
                <a:cs typeface="Times New Roman"/>
              </a:rPr>
              <a:t>Xe</a:t>
            </a:r>
            <a:endParaRPr lang="it-IT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08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539863" cy="559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2195736" y="2204864"/>
            <a:ext cx="288032" cy="864096"/>
          </a:xfrm>
          <a:prstGeom prst="ellipse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7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908720"/>
            <a:ext cx="8604448" cy="400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36117" y="44624"/>
            <a:ext cx="2471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smtClean="0"/>
              <a:t>Literature</a:t>
            </a:r>
            <a:endParaRPr lang="it-IT" sz="4400" b="1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4716016" y="1772816"/>
            <a:ext cx="3076822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7092280" y="1988840"/>
            <a:ext cx="700558" cy="410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8"/>
            <a:ext cx="4257675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99" y="6093296"/>
            <a:ext cx="4391025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7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48464" cy="57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2195736" y="2852936"/>
            <a:ext cx="288032" cy="648072"/>
          </a:xfrm>
          <a:prstGeom prst="ellipse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7" y="814065"/>
            <a:ext cx="7417885" cy="467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36117" y="44624"/>
            <a:ext cx="2471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smtClean="0"/>
              <a:t>Literature</a:t>
            </a:r>
            <a:endParaRPr lang="it-IT" sz="4400" b="1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4283968" y="1628800"/>
            <a:ext cx="3024336" cy="3859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6516216" y="1855590"/>
            <a:ext cx="804037" cy="4237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488559"/>
            <a:ext cx="40767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093296"/>
            <a:ext cx="4391025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8"/>
            <a:ext cx="91821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1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" y="1124744"/>
            <a:ext cx="9102769" cy="341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36117" y="44624"/>
            <a:ext cx="2471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smtClean="0"/>
              <a:t>Literature</a:t>
            </a:r>
            <a:endParaRPr lang="it-IT" sz="4400" b="1"/>
          </a:p>
        </p:txBody>
      </p:sp>
      <p:cxnSp>
        <p:nvCxnSpPr>
          <p:cNvPr id="4" name="Connettore 2 3"/>
          <p:cNvCxnSpPr/>
          <p:nvPr/>
        </p:nvCxnSpPr>
        <p:spPr>
          <a:xfrm flipH="1">
            <a:off x="7092280" y="1772816"/>
            <a:ext cx="792088" cy="432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99" y="6093296"/>
            <a:ext cx="4391025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62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674" y="1916832"/>
            <a:ext cx="883665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62293" y="188640"/>
            <a:ext cx="5819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/>
              <a:t>Strontium</a:t>
            </a:r>
            <a:r>
              <a:rPr lang="it-IT" sz="4400" dirty="0"/>
              <a:t> </a:t>
            </a:r>
            <a:r>
              <a:rPr lang="it-IT" sz="4400" dirty="0" err="1"/>
              <a:t>isotopic</a:t>
            </a:r>
            <a:r>
              <a:rPr lang="it-IT" sz="4400" dirty="0"/>
              <a:t> </a:t>
            </a:r>
            <a:r>
              <a:rPr lang="it-IT" sz="4400" dirty="0" err="1"/>
              <a:t>ratios</a:t>
            </a:r>
            <a:endParaRPr lang="it-IT" sz="4400" dirty="0"/>
          </a:p>
        </p:txBody>
      </p:sp>
      <p:sp>
        <p:nvSpPr>
          <p:cNvPr id="4" name="Rettangolo 3"/>
          <p:cNvSpPr/>
          <p:nvPr/>
        </p:nvSpPr>
        <p:spPr>
          <a:xfrm>
            <a:off x="6939458" y="2998091"/>
            <a:ext cx="720080" cy="576065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28184" y="2996951"/>
            <a:ext cx="720080" cy="576065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0984" y="5085184"/>
            <a:ext cx="8122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aseline="30000" dirty="0"/>
              <a:t>86</a:t>
            </a:r>
            <a:r>
              <a:rPr lang="it-IT" sz="2400" dirty="0"/>
              <a:t>Sr </a:t>
            </a:r>
            <a:r>
              <a:rPr lang="it-IT" sz="2400" dirty="0" err="1"/>
              <a:t>reference</a:t>
            </a:r>
            <a:r>
              <a:rPr lang="it-IT" sz="2400" dirty="0"/>
              <a:t> </a:t>
            </a:r>
            <a:r>
              <a:rPr lang="it-IT" sz="2400" dirty="0" err="1"/>
              <a:t>term</a:t>
            </a:r>
            <a:r>
              <a:rPr lang="it-IT" sz="2400" dirty="0"/>
              <a:t> for </a:t>
            </a:r>
            <a:r>
              <a:rPr lang="it-IT" sz="2400" dirty="0" err="1"/>
              <a:t>strontium</a:t>
            </a:r>
            <a:r>
              <a:rPr lang="it-IT" sz="2400" dirty="0"/>
              <a:t> </a:t>
            </a:r>
            <a:r>
              <a:rPr lang="it-IT" sz="2400" dirty="0" err="1"/>
              <a:t>pre</a:t>
            </a:r>
            <a:r>
              <a:rPr lang="it-IT" sz="2400" dirty="0"/>
              <a:t>-solar </a:t>
            </a:r>
            <a:r>
              <a:rPr lang="it-IT" sz="2400" dirty="0" err="1"/>
              <a:t>grain</a:t>
            </a:r>
            <a:r>
              <a:rPr lang="it-IT" sz="2400" dirty="0"/>
              <a:t> </a:t>
            </a:r>
            <a:r>
              <a:rPr lang="it-IT" sz="2400" dirty="0" err="1"/>
              <a:t>measurements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2059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62293" y="188640"/>
            <a:ext cx="5819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/>
              <a:t>Strontium</a:t>
            </a:r>
            <a:r>
              <a:rPr lang="it-IT" sz="4400" dirty="0"/>
              <a:t> </a:t>
            </a:r>
            <a:r>
              <a:rPr lang="it-IT" sz="4400" dirty="0" err="1"/>
              <a:t>isotopic</a:t>
            </a:r>
            <a:r>
              <a:rPr lang="it-IT" sz="4400" dirty="0"/>
              <a:t> </a:t>
            </a:r>
            <a:r>
              <a:rPr lang="it-IT" sz="4400" dirty="0" err="1"/>
              <a:t>ratios</a:t>
            </a:r>
            <a:endParaRPr lang="it-IT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962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00683"/>
            <a:ext cx="4531560" cy="49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6412686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Liu</a:t>
            </a:r>
            <a:r>
              <a:rPr lang="it-IT" dirty="0"/>
              <a:t>+ 2015</a:t>
            </a:r>
          </a:p>
        </p:txBody>
      </p:sp>
      <p:sp>
        <p:nvSpPr>
          <p:cNvPr id="6" name="Rettangolo 5"/>
          <p:cNvSpPr/>
          <p:nvPr/>
        </p:nvSpPr>
        <p:spPr>
          <a:xfrm>
            <a:off x="2992882" y="6093296"/>
            <a:ext cx="2327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aseline="30000" dirty="0" smtClean="0"/>
              <a:t>86,87</a:t>
            </a:r>
            <a:r>
              <a:rPr lang="it-IT" sz="4000" dirty="0" smtClean="0"/>
              <a:t>Sr(n,</a:t>
            </a:r>
            <a:r>
              <a:rPr lang="el-GR" sz="4000" dirty="0">
                <a:latin typeface="Times New Roman"/>
                <a:cs typeface="Times New Roman"/>
              </a:rPr>
              <a:t>γ</a:t>
            </a:r>
            <a:r>
              <a:rPr lang="it-IT" sz="40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3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Da </a:t>
            </a:r>
            <a:r>
              <a:rPr lang="it-IT" smtClean="0"/>
              <a:t>ieri…</a:t>
            </a:r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2" y="1600200"/>
            <a:ext cx="7658116" cy="4525963"/>
          </a:xfrm>
        </p:spPr>
      </p:pic>
    </p:spTree>
    <p:extLst>
      <p:ext uri="{BB962C8B-B14F-4D97-AF65-F5344CB8AC3E}">
        <p14:creationId xmlns:p14="http://schemas.microsoft.com/office/powerpoint/2010/main" val="341806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9" y="827133"/>
            <a:ext cx="8885620" cy="412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36117" y="44624"/>
            <a:ext cx="2471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smtClean="0"/>
              <a:t>Literature</a:t>
            </a:r>
            <a:endParaRPr lang="it-IT" sz="4400" b="1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4139952" y="1412776"/>
            <a:ext cx="4104456" cy="381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endCxn id="5124" idx="0"/>
          </p:cNvCxnSpPr>
          <p:nvPr/>
        </p:nvCxnSpPr>
        <p:spPr>
          <a:xfrm flipH="1">
            <a:off x="6684600" y="1628800"/>
            <a:ext cx="1559809" cy="4355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7290"/>
            <a:ext cx="4562475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37" y="5984527"/>
            <a:ext cx="4505325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2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62382" cy="57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9" y="811351"/>
            <a:ext cx="8937262" cy="36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36117" y="44624"/>
            <a:ext cx="2471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smtClean="0"/>
              <a:t>Literature</a:t>
            </a:r>
            <a:endParaRPr lang="it-IT" sz="4400" b="1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4139952" y="1340768"/>
            <a:ext cx="3960440" cy="3886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endCxn id="5124" idx="0"/>
          </p:cNvCxnSpPr>
          <p:nvPr/>
        </p:nvCxnSpPr>
        <p:spPr>
          <a:xfrm flipH="1">
            <a:off x="6684600" y="1628800"/>
            <a:ext cx="1415792" cy="4355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7290"/>
            <a:ext cx="4562475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37" y="5984527"/>
            <a:ext cx="4505325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9" y="836711"/>
            <a:ext cx="8519262" cy="553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2195736" y="1700808"/>
            <a:ext cx="288032" cy="1080120"/>
          </a:xfrm>
          <a:prstGeom prst="ellipse">
            <a:avLst/>
          </a:prstGeom>
          <a:solidFill>
            <a:srgbClr val="00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6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1470025"/>
          </a:xfrm>
        </p:spPr>
        <p:txBody>
          <a:bodyPr>
            <a:normAutofit/>
          </a:bodyPr>
          <a:lstStyle/>
          <a:p>
            <a:r>
              <a:rPr lang="it-IT" sz="6000" b="1" baseline="30000" smtClean="0">
                <a:solidFill>
                  <a:srgbClr val="FF0000"/>
                </a:solidFill>
              </a:rPr>
              <a:t>184,185,186</a:t>
            </a:r>
            <a:r>
              <a:rPr lang="it-IT" sz="6000" b="1" smtClean="0">
                <a:solidFill>
                  <a:srgbClr val="FF0000"/>
                </a:solidFill>
              </a:rPr>
              <a:t>W(n,</a:t>
            </a:r>
            <a:r>
              <a:rPr lang="el-GR" sz="6000" b="1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it-IT" sz="6000" b="1" smtClean="0">
                <a:solidFill>
                  <a:srgbClr val="FF0000"/>
                </a:solidFill>
              </a:rPr>
              <a:t>)</a:t>
            </a:r>
            <a:endParaRPr lang="it-IT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5196830" cy="41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89571" y="2632844"/>
            <a:ext cx="188756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smtClean="0">
                <a:solidFill>
                  <a:srgbClr val="0070C0"/>
                </a:solidFill>
              </a:rPr>
              <a:t>EAR1,</a:t>
            </a:r>
          </a:p>
          <a:p>
            <a:pPr algn="ctr"/>
            <a:r>
              <a:rPr lang="it-IT" sz="4800" b="1" smtClean="0">
                <a:solidFill>
                  <a:srgbClr val="0070C0"/>
                </a:solidFill>
              </a:rPr>
              <a:t>EAR2</a:t>
            </a:r>
            <a:endParaRPr lang="it-IT" sz="4800" b="1" dirty="0" smtClean="0">
              <a:solidFill>
                <a:srgbClr val="0070C0"/>
              </a:solidFill>
            </a:endParaRPr>
          </a:p>
          <a:p>
            <a:pPr algn="ctr"/>
            <a:r>
              <a:rPr lang="it-IT" sz="2400" b="1" smtClean="0">
                <a:solidFill>
                  <a:srgbClr val="0070C0"/>
                </a:solidFill>
              </a:rPr>
              <a:t>oppure</a:t>
            </a:r>
            <a:endParaRPr lang="it-IT" sz="2400" b="1" dirty="0" smtClean="0">
              <a:solidFill>
                <a:srgbClr val="0070C0"/>
              </a:solidFill>
            </a:endParaRPr>
          </a:p>
          <a:p>
            <a:pPr algn="ctr"/>
            <a:r>
              <a:rPr lang="it-IT" sz="4800" b="1" smtClean="0">
                <a:solidFill>
                  <a:srgbClr val="0070C0"/>
                </a:solidFill>
              </a:rPr>
              <a:t>NEAR?</a:t>
            </a:r>
            <a:endParaRPr lang="it-IT" sz="4800" b="1" dirty="0">
              <a:solidFill>
                <a:srgbClr val="0070C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563888" y="3364438"/>
            <a:ext cx="964704" cy="1110822"/>
            <a:chOff x="4327376" y="1670844"/>
            <a:chExt cx="964704" cy="1110822"/>
          </a:xfrm>
        </p:grpSpPr>
        <p:sp>
          <p:nvSpPr>
            <p:cNvPr id="12" name="Line 69"/>
            <p:cNvSpPr>
              <a:spLocks noChangeShapeType="1"/>
            </p:cNvSpPr>
            <p:nvPr/>
          </p:nvSpPr>
          <p:spPr bwMode="auto">
            <a:xfrm>
              <a:off x="4327376" y="2781666"/>
              <a:ext cx="96470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endParaRPr lang="it-IT"/>
            </a:p>
          </p:txBody>
        </p:sp>
        <p:sp>
          <p:nvSpPr>
            <p:cNvPr id="13" name="Line 69"/>
            <p:cNvSpPr>
              <a:spLocks noChangeShapeType="1"/>
            </p:cNvSpPr>
            <p:nvPr/>
          </p:nvSpPr>
          <p:spPr bwMode="auto">
            <a:xfrm flipH="1" flipV="1">
              <a:off x="4327376" y="1670844"/>
              <a:ext cx="964704" cy="10740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3851920" y="3960925"/>
            <a:ext cx="1008112" cy="1028669"/>
          </a:xfrm>
          <a:prstGeom prst="rect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831970" y="2949924"/>
            <a:ext cx="1008112" cy="1028669"/>
          </a:xfrm>
          <a:prstGeom prst="rect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Line 69"/>
          <p:cNvSpPr>
            <a:spLocks noChangeShapeType="1"/>
          </p:cNvSpPr>
          <p:nvPr/>
        </p:nvSpPr>
        <p:spPr bwMode="auto">
          <a:xfrm>
            <a:off x="5593844" y="4465724"/>
            <a:ext cx="9647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17" name="Line 69"/>
          <p:cNvSpPr>
            <a:spLocks noChangeShapeType="1"/>
          </p:cNvSpPr>
          <p:nvPr/>
        </p:nvSpPr>
        <p:spPr bwMode="auto">
          <a:xfrm>
            <a:off x="4528592" y="4465724"/>
            <a:ext cx="9647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9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70853" y="44624"/>
            <a:ext cx="5802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smtClean="0"/>
              <a:t>Tungsten isotopes: why?</a:t>
            </a:r>
            <a:endParaRPr lang="it-IT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99" y="946696"/>
            <a:ext cx="3889201" cy="591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196752"/>
            <a:ext cx="8676456" cy="33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336117" y="260648"/>
            <a:ext cx="2471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smtClean="0"/>
              <a:t>Literature</a:t>
            </a:r>
            <a:endParaRPr lang="it-IT" sz="4400" b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43815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>
            <a:endCxn id="1027" idx="0"/>
          </p:cNvCxnSpPr>
          <p:nvPr/>
        </p:nvCxnSpPr>
        <p:spPr>
          <a:xfrm flipH="1">
            <a:off x="5754638" y="1700808"/>
            <a:ext cx="2417762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55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621340" y="44624"/>
            <a:ext cx="4317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/>
              <a:t>Tungsten</a:t>
            </a:r>
            <a:r>
              <a:rPr lang="it-IT" sz="4400" dirty="0" smtClean="0"/>
              <a:t> </a:t>
            </a:r>
            <a:r>
              <a:rPr lang="it-IT" sz="4400" dirty="0" err="1" smtClean="0"/>
              <a:t>isotopes</a:t>
            </a:r>
            <a:endParaRPr lang="it-IT" sz="4400" dirty="0"/>
          </a:p>
        </p:txBody>
      </p:sp>
      <p:sp>
        <p:nvSpPr>
          <p:cNvPr id="7" name="Rettangolo 6"/>
          <p:cNvSpPr/>
          <p:nvPr/>
        </p:nvSpPr>
        <p:spPr>
          <a:xfrm>
            <a:off x="2484320" y="2060848"/>
            <a:ext cx="286364" cy="1368153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6" y="6432199"/>
            <a:ext cx="8421805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415750" y="290845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184W(</a:t>
            </a:r>
            <a:r>
              <a:rPr lang="it-IT" sz="2800" b="1" dirty="0" err="1" smtClean="0"/>
              <a:t>n,g</a:t>
            </a:r>
            <a:r>
              <a:rPr lang="it-IT" sz="2800" b="1" dirty="0" smtClean="0"/>
              <a:t>)185W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2204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88424" cy="549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31176" y="188640"/>
            <a:ext cx="4317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/>
              <a:t>Tungsten</a:t>
            </a:r>
            <a:r>
              <a:rPr lang="it-IT" sz="4400" dirty="0" smtClean="0"/>
              <a:t> </a:t>
            </a:r>
            <a:r>
              <a:rPr lang="it-IT" sz="4400" dirty="0" err="1" smtClean="0"/>
              <a:t>isotopes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6957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774100" cy="470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18278" y="28942"/>
            <a:ext cx="470744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ASTRAL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ASTrophysical</a:t>
            </a: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Rate and </a:t>
            </a:r>
            <a:r>
              <a:rPr kumimoji="0" lang="it-IT" alt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rAw</a:t>
            </a: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data Library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37" y="1484784"/>
            <a:ext cx="3858568" cy="152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436096" y="3140968"/>
            <a:ext cx="15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Firestone 1991</a:t>
            </a:r>
            <a:endParaRPr lang="it-IT" dirty="0"/>
          </a:p>
        </p:txBody>
      </p:sp>
      <p:cxnSp>
        <p:nvCxnSpPr>
          <p:cNvPr id="5" name="Connettore 2 4"/>
          <p:cNvCxnSpPr>
            <a:stCxn id="3" idx="0"/>
          </p:cNvCxnSpPr>
          <p:nvPr/>
        </p:nvCxnSpPr>
        <p:spPr>
          <a:xfrm flipV="1">
            <a:off x="6225030" y="2492896"/>
            <a:ext cx="108327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55" y="3879621"/>
            <a:ext cx="6572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416791" y="4324454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Basunia</a:t>
            </a:r>
            <a:r>
              <a:rPr lang="it-IT" dirty="0" smtClean="0"/>
              <a:t> 2009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185"/>
            <a:ext cx="8875415" cy="658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189</Words>
  <Application>Microsoft Office PowerPoint</Application>
  <PresentationFormat>Presentazione su schermo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Idee x nuove misure</vt:lpstr>
      <vt:lpstr>Da ieri…</vt:lpstr>
      <vt:lpstr>184,185,186W(n,γ)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Sergio Cristallo</cp:lastModifiedBy>
  <cp:revision>28</cp:revision>
  <dcterms:created xsi:type="dcterms:W3CDTF">2022-09-16T13:19:50Z</dcterms:created>
  <dcterms:modified xsi:type="dcterms:W3CDTF">2022-09-27T09:05:01Z</dcterms:modified>
</cp:coreProperties>
</file>