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08" r:id="rId3"/>
    <p:sldId id="257" r:id="rId4"/>
    <p:sldId id="324" r:id="rId5"/>
    <p:sldId id="317" r:id="rId6"/>
    <p:sldId id="325" r:id="rId7"/>
    <p:sldId id="323" r:id="rId8"/>
    <p:sldId id="326" r:id="rId9"/>
    <p:sldId id="306" r:id="rId10"/>
    <p:sldId id="261" r:id="rId11"/>
    <p:sldId id="309" r:id="rId12"/>
    <p:sldId id="263" r:id="rId13"/>
    <p:sldId id="264" r:id="rId14"/>
    <p:sldId id="265" r:id="rId15"/>
    <p:sldId id="266" r:id="rId16"/>
    <p:sldId id="268" r:id="rId17"/>
    <p:sldId id="292" r:id="rId18"/>
    <p:sldId id="303" r:id="rId19"/>
    <p:sldId id="294" r:id="rId20"/>
    <p:sldId id="269" r:id="rId21"/>
    <p:sldId id="301" r:id="rId22"/>
    <p:sldId id="272" r:id="rId23"/>
    <p:sldId id="274" r:id="rId24"/>
    <p:sldId id="275" r:id="rId25"/>
    <p:sldId id="328" r:id="rId26"/>
    <p:sldId id="276" r:id="rId27"/>
    <p:sldId id="277" r:id="rId28"/>
    <p:sldId id="329" r:id="rId29"/>
    <p:sldId id="321" r:id="rId30"/>
    <p:sldId id="297" r:id="rId31"/>
    <p:sldId id="320" r:id="rId32"/>
    <p:sldId id="310" r:id="rId33"/>
    <p:sldId id="330" r:id="rId34"/>
    <p:sldId id="331" r:id="rId35"/>
    <p:sldId id="332" r:id="rId36"/>
    <p:sldId id="314" r:id="rId37"/>
    <p:sldId id="334" r:id="rId38"/>
    <p:sldId id="302" r:id="rId39"/>
    <p:sldId id="282" r:id="rId40"/>
    <p:sldId id="283" r:id="rId41"/>
    <p:sldId id="259" r:id="rId42"/>
    <p:sldId id="260" r:id="rId43"/>
    <p:sldId id="300" r:id="rId44"/>
    <p:sldId id="335" r:id="rId45"/>
    <p:sldId id="288" r:id="rId46"/>
    <p:sldId id="289" r:id="rId47"/>
    <p:sldId id="290" r:id="rId48"/>
    <p:sldId id="258" r:id="rId49"/>
    <p:sldId id="311" r:id="rId50"/>
    <p:sldId id="262" r:id="rId51"/>
    <p:sldId id="267" r:id="rId52"/>
    <p:sldId id="327" r:id="rId53"/>
    <p:sldId id="291" r:id="rId54"/>
    <p:sldId id="293" r:id="rId55"/>
    <p:sldId id="295" r:id="rId56"/>
    <p:sldId id="273" r:id="rId57"/>
    <p:sldId id="338" r:id="rId58"/>
    <p:sldId id="296" r:id="rId59"/>
    <p:sldId id="305" r:id="rId60"/>
    <p:sldId id="333" r:id="rId61"/>
    <p:sldId id="319" r:id="rId62"/>
    <p:sldId id="279" r:id="rId63"/>
    <p:sldId id="322" r:id="rId64"/>
    <p:sldId id="281" r:id="rId65"/>
    <p:sldId id="280" r:id="rId66"/>
    <p:sldId id="284" r:id="rId67"/>
    <p:sldId id="285" r:id="rId68"/>
    <p:sldId id="315" r:id="rId69"/>
    <p:sldId id="337" r:id="rId70"/>
    <p:sldId id="316" r:id="rId71"/>
    <p:sldId id="318" r:id="rId7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6E6E"/>
    <a:srgbClr val="F03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6370" autoAdjust="0"/>
  </p:normalViewPr>
  <p:slideViewPr>
    <p:cSldViewPr snapToGrid="0">
      <p:cViewPr varScale="1">
        <p:scale>
          <a:sx n="110" d="100"/>
          <a:sy n="110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1A4D6-6ED4-418C-906C-447B26CD6AF6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BBD48-4486-4366-AD32-B0D479CE42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750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411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129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062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013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465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752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36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385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594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551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867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22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655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465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715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409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877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9860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5319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045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268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191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719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0879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8197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9681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605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324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259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0051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2341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4967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93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606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7090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4837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036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5259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0340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03673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1374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4204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6001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8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9328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9711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0847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0387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734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449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561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145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BBD48-4486-4366-AD32-B0D479CE427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878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224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98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78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57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2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99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29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571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3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509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01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D8210-A1A9-48EB-9AA4-FA9D1AFDA735}" type="datetimeFigureOut">
              <a:rPr lang="it-IT" smtClean="0"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241A-C26E-4416-A96B-729A3F743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42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007/s10765-021-02913-x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3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07/s10765-021-02913-x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hyperlink" Target="https://dx.doi.org/10.1007/s10765-021-02913-x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jpeg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doi.org/10.1016/j.nima.2021.166129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6052">
            <a:off x="1454766" y="1488388"/>
            <a:ext cx="2029518" cy="51113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734990" y="1682997"/>
            <a:ext cx="7631412" cy="465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Sapienza </a:t>
            </a:r>
            <a:r>
              <a:rPr lang="it-IT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it-IT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Rome</a:t>
            </a:r>
          </a:p>
          <a:p>
            <a:pPr algn="ctr"/>
            <a:r>
              <a:rPr lang="it-I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Course on «Accelerator </a:t>
            </a:r>
            <a:r>
              <a:rPr lang="it-I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it-IT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 (LEMMA) </a:t>
            </a:r>
            <a:endParaRPr lang="it-IT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multiple targets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LEMMA </a:t>
            </a:r>
            <a:r>
              <a:rPr lang="it-IT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06, </a:t>
            </a:r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algn="ctr"/>
            <a:endParaRPr lang="it-IT" sz="32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://www.hep.man.ac.uk/u/summer/feynman_Zmupai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920">
            <a:off x="8689863" y="5193586"/>
            <a:ext cx="2037906" cy="112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697075" y="5906511"/>
            <a:ext cx="20758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 err="1"/>
              <a:t>Supervisors</a:t>
            </a:r>
            <a:r>
              <a:rPr lang="it-IT" sz="1400" dirty="0"/>
              <a:t>:</a:t>
            </a:r>
          </a:p>
          <a:p>
            <a:r>
              <a:rPr lang="it-IT" sz="1400" dirty="0"/>
              <a:t>Prof. Gianluca CAVOTO</a:t>
            </a:r>
          </a:p>
          <a:p>
            <a:r>
              <a:rPr lang="it-IT" sz="1400" dirty="0"/>
              <a:t>Dr. Francesco COLLAMATI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324716" y="6131754"/>
            <a:ext cx="1517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 err="1"/>
              <a:t>Student</a:t>
            </a:r>
            <a:r>
              <a:rPr lang="it-IT" sz="1400" dirty="0"/>
              <a:t>:</a:t>
            </a:r>
          </a:p>
          <a:p>
            <a:r>
              <a:rPr lang="it-IT" sz="1400" dirty="0"/>
              <a:t>Fausto CASABURO</a:t>
            </a:r>
          </a:p>
        </p:txBody>
      </p:sp>
    </p:spTree>
    <p:extLst>
      <p:ext uri="{BB962C8B-B14F-4D97-AF65-F5344CB8AC3E}">
        <p14:creationId xmlns:p14="http://schemas.microsoft.com/office/powerpoint/2010/main" val="299342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09800" y="1436814"/>
            <a:ext cx="8820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GEANT4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multi-target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38749" y="2575587"/>
            <a:ext cx="446421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(from single target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45GeV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=300µm, 3*10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3mm Be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(~0.85%X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1mm C 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(~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0.52%X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d=2cm.</a:t>
            </a:r>
          </a:p>
        </p:txBody>
      </p:sp>
      <p:sp>
        <p:nvSpPr>
          <p:cNvPr id="15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09/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061229" y="5465707"/>
            <a:ext cx="19912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 smtClean="0"/>
              <a:t>Pictorial</a:t>
            </a:r>
            <a:r>
              <a:rPr lang="it-IT" sz="1050" dirty="0" smtClean="0"/>
              <a:t> </a:t>
            </a:r>
            <a:r>
              <a:rPr lang="it-IT" sz="1050" dirty="0" err="1" smtClean="0"/>
              <a:t>view</a:t>
            </a:r>
            <a:r>
              <a:rPr lang="it-IT" sz="1050" dirty="0" smtClean="0"/>
              <a:t> of the multi-target.</a:t>
            </a:r>
            <a:endParaRPr lang="it-IT" sz="1050" dirty="0"/>
          </a:p>
        </p:txBody>
      </p:sp>
      <p:pic>
        <p:nvPicPr>
          <p:cNvPr id="6" name="Multi-targ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877647"/>
            <a:ext cx="6096000" cy="2286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4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93371" y="1436814"/>
            <a:ext cx="105460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of the GEANT4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multi-target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33078" y="2427635"/>
            <a:ext cx="4836387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Multi-target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18514"/>
            <a:ext cx="2049111" cy="354261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10/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252 Objectives Study Photos - Free &amp; Royalty-Free Stock Photos from 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7" y="2605262"/>
            <a:ext cx="5023666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4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r="7399"/>
          <a:stretch/>
        </p:blipFill>
        <p:spPr>
          <a:xfrm>
            <a:off x="4629893" y="2035057"/>
            <a:ext cx="4256315" cy="360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00175" y="1434665"/>
            <a:ext cx="107673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multi-target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59095" y="2534587"/>
            <a:ext cx="37579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discretization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(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R,z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(PEDD) </a:t>
            </a:r>
            <a:r>
              <a:rPr lang="el-GR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=300µm, 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3*10</a:t>
            </a:r>
            <a:r>
              <a:rPr lang="it-IT" sz="1600" b="1" i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Be: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22J/cm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230J/cm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27J/cm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210J/cm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hresholds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1600" i="1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it-IT" sz="1600" i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://dx.doi.org/10.1007/s10765-021-02913-x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70A10C6-34C4-430E-ADED-E4CAFC0BD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908" y="2402180"/>
            <a:ext cx="3689637" cy="2880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60E6A0-446F-4B58-9BA7-73AFEF1D9FFA}"/>
              </a:ext>
            </a:extLst>
          </p:cNvPr>
          <p:cNvSpPr txBox="1"/>
          <p:nvPr/>
        </p:nvSpPr>
        <p:spPr>
          <a:xfrm>
            <a:off x="8805022" y="5282180"/>
            <a:ext cx="3065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Deposited energy density by 3*10</a:t>
            </a:r>
            <a:r>
              <a:rPr lang="en-US" sz="1400" baseline="30000" dirty="0"/>
              <a:t>11</a:t>
            </a:r>
            <a:r>
              <a:rPr lang="en-US" sz="1400" dirty="0"/>
              <a:t> primary positrons- Be 3 mm (single slice thickness) .</a:t>
            </a:r>
            <a:endParaRPr lang="it-IT" sz="1400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2885A46-666E-4512-B4B8-2D85E8FD9A4A}"/>
              </a:ext>
            </a:extLst>
          </p:cNvPr>
          <p:cNvCxnSpPr>
            <a:cxnSpLocks/>
          </p:cNvCxnSpPr>
          <p:nvPr/>
        </p:nvCxnSpPr>
        <p:spPr>
          <a:xfrm flipH="1" flipV="1">
            <a:off x="9118228" y="2695304"/>
            <a:ext cx="870626" cy="164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14973C3-24C9-473F-9B3D-A44A78BC0C88}"/>
              </a:ext>
            </a:extLst>
          </p:cNvPr>
          <p:cNvSpPr txBox="1"/>
          <p:nvPr/>
        </p:nvSpPr>
        <p:spPr>
          <a:xfrm>
            <a:off x="9867731" y="2845682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0000"/>
                </a:solidFill>
              </a:rPr>
              <a:t>PEDD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05D6E-3A47-4641-84D3-37C093F56571}"/>
              </a:ext>
            </a:extLst>
          </p:cNvPr>
          <p:cNvSpPr txBox="1"/>
          <p:nvPr/>
        </p:nvSpPr>
        <p:spPr>
          <a:xfrm>
            <a:off x="10893214" y="3043996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First target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E17CC3B-7999-4BB9-98CA-042F277EFFFC}"/>
              </a:ext>
            </a:extLst>
          </p:cNvPr>
          <p:cNvSpPr txBox="1"/>
          <p:nvPr/>
        </p:nvSpPr>
        <p:spPr>
          <a:xfrm>
            <a:off x="10893214" y="3232281"/>
            <a:ext cx="910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Second target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13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11/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C60E6A0-446F-4B58-9BA7-73AFEF1D9FFA}"/>
              </a:ext>
            </a:extLst>
          </p:cNvPr>
          <p:cNvSpPr txBox="1"/>
          <p:nvPr/>
        </p:nvSpPr>
        <p:spPr>
          <a:xfrm>
            <a:off x="5164743" y="5232262"/>
            <a:ext cx="3065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Sketch of the positron Gaussian beam and target discretization in (</a:t>
            </a:r>
            <a:r>
              <a:rPr lang="en-US" sz="1400" dirty="0" err="1" smtClean="0"/>
              <a:t>R,z</a:t>
            </a:r>
            <a:r>
              <a:rPr lang="en-US" sz="1400" dirty="0" smtClean="0"/>
              <a:t>)  cylindrical shells.</a:t>
            </a:r>
            <a:endParaRPr lang="it-IT" sz="1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14973C3-24C9-473F-9B3D-A44A78BC0C88}"/>
              </a:ext>
            </a:extLst>
          </p:cNvPr>
          <p:cNvSpPr txBox="1"/>
          <p:nvPr/>
        </p:nvSpPr>
        <p:spPr>
          <a:xfrm>
            <a:off x="8886208" y="3669995"/>
            <a:ext cx="67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 err="1" smtClean="0">
                <a:solidFill>
                  <a:srgbClr val="FF0000"/>
                </a:solidFill>
              </a:rPr>
              <a:t>Gaussian</a:t>
            </a:r>
            <a:r>
              <a:rPr lang="it-IT" sz="1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it-IT" sz="1000" dirty="0" smtClean="0">
                <a:solidFill>
                  <a:srgbClr val="FF0000"/>
                </a:solidFill>
              </a:rPr>
              <a:t>core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2885A46-666E-4512-B4B8-2D85E8FD9A4A}"/>
              </a:ext>
            </a:extLst>
          </p:cNvPr>
          <p:cNvCxnSpPr>
            <a:cxnSpLocks/>
          </p:cNvCxnSpPr>
          <p:nvPr/>
        </p:nvCxnSpPr>
        <p:spPr>
          <a:xfrm flipH="1" flipV="1">
            <a:off x="9107264" y="2884742"/>
            <a:ext cx="21928" cy="8109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165" y="2881941"/>
            <a:ext cx="2117189" cy="54827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2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51" y="2361102"/>
            <a:ext cx="3689638" cy="2880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126628" y="2994095"/>
            <a:ext cx="3689125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spot size [150µm;1000µm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(3*10</a:t>
            </a:r>
            <a:r>
              <a:rPr lang="it-IT" sz="16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PEDD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decreasing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</a:t>
            </a:r>
            <a:r>
              <a:rPr lang="el-G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[2.1 J/cm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- 88J/cm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(PEDD).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J/cm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110J/cm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(PEDD).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it-IT" sz="1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65" y="2362462"/>
            <a:ext cx="3689638" cy="2880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384900" y="5242462"/>
            <a:ext cx="34753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PEDD by 3*10</a:t>
            </a:r>
            <a:r>
              <a:rPr lang="en-US" sz="1400" baseline="30000" dirty="0"/>
              <a:t>11</a:t>
            </a:r>
            <a:r>
              <a:rPr lang="en-US" sz="1400" dirty="0"/>
              <a:t> primary positrons- Be 3 mm </a:t>
            </a:r>
          </a:p>
          <a:p>
            <a:pPr algn="ctr"/>
            <a:r>
              <a:rPr lang="en-US" sz="1400" dirty="0" smtClean="0"/>
              <a:t>(slice thickness) target </a:t>
            </a:r>
            <a:r>
              <a:rPr lang="en-US" sz="1400" dirty="0"/>
              <a:t>as a function of spot </a:t>
            </a:r>
            <a:r>
              <a:rPr lang="en-US" sz="1400" dirty="0" smtClean="0"/>
              <a:t>size.</a:t>
            </a:r>
            <a:endParaRPr lang="it-IT" sz="1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340877" y="3218010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C000"/>
                </a:solidFill>
              </a:rPr>
              <a:t>500 µm</a:t>
            </a:r>
            <a:endParaRPr lang="it-IT" sz="1000" baseline="30000" dirty="0">
              <a:solidFill>
                <a:srgbClr val="FFC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0467705" y="3326343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First target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467705" y="3520625"/>
            <a:ext cx="910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Second target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322798" y="3453375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1000 µm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332943" y="2787886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150 µm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 flipH="1" flipV="1">
            <a:off x="5530913" y="3380310"/>
            <a:ext cx="201722" cy="146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7312912" y="2994095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300 µm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060907" y="5242462"/>
            <a:ext cx="2911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Deposited energy density in Be </a:t>
            </a:r>
            <a:r>
              <a:rPr lang="en-US" sz="1400" dirty="0"/>
              <a:t>3 mm </a:t>
            </a:r>
            <a:r>
              <a:rPr lang="en-US" sz="1400" dirty="0" smtClean="0"/>
              <a:t>(slice thickness) target for </a:t>
            </a:r>
            <a:r>
              <a:rPr lang="en-US" sz="1400" dirty="0"/>
              <a:t>several spot </a:t>
            </a:r>
            <a:r>
              <a:rPr lang="en-US" sz="1400" dirty="0" smtClean="0"/>
              <a:t>sizes. </a:t>
            </a:r>
            <a:endParaRPr lang="it-IT" sz="1400" dirty="0"/>
          </a:p>
        </p:txBody>
      </p:sp>
      <p:sp>
        <p:nvSpPr>
          <p:cNvPr id="2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12/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400175" y="1434665"/>
            <a:ext cx="107673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spot-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9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87" y="2325073"/>
            <a:ext cx="3688016" cy="2880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126365" y="2064490"/>
            <a:ext cx="42606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crossing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target:</a:t>
            </a:r>
            <a:r>
              <a:rPr lang="it-IT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43.69GeV.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[1.5mm-6mm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 (45GeV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[0.5mm-2mm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 (45GeV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/dx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0.010 mm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(Be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/dx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0.018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d&lt;E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&gt;/dx 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0.12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(Be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d&lt;E&gt;/dx 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0.21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(C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434375" y="4110170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Be 12mm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415193" y="3957316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Be 6mm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419831" y="3826521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Be 3mm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452692" y="4432806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C 2mm</a:t>
            </a:r>
            <a:endParaRPr lang="it-IT" sz="1000" baseline="30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434375" y="4270708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C000"/>
                </a:solidFill>
              </a:rPr>
              <a:t>C 1mm</a:t>
            </a:r>
            <a:endParaRPr lang="it-IT" sz="1000" baseline="30000" dirty="0">
              <a:solidFill>
                <a:srgbClr val="FFC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5471009" y="4586481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FF00"/>
                </a:solidFill>
              </a:rPr>
              <a:t>C </a:t>
            </a:r>
            <a:r>
              <a:rPr lang="it-IT" sz="1000" dirty="0" smtClean="0">
                <a:solidFill>
                  <a:srgbClr val="FFFF00"/>
                </a:solidFill>
              </a:rPr>
              <a:t>4mm</a:t>
            </a:r>
            <a:endParaRPr lang="it-IT" sz="1000" baseline="30000" dirty="0">
              <a:solidFill>
                <a:srgbClr val="FFFF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633582" y="143466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5284218" y="5187905"/>
            <a:ext cx="3224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</a:t>
            </a:r>
            <a:r>
              <a:rPr lang="en-US" sz="1400" dirty="0" smtClean="0"/>
              <a:t>urviving </a:t>
            </a:r>
            <a:r>
              <a:rPr lang="en-US" sz="1400" dirty="0"/>
              <a:t>positrons with energy over muon pair production threshold for several </a:t>
            </a:r>
            <a:r>
              <a:rPr lang="en-US" sz="1400" dirty="0" smtClean="0"/>
              <a:t>turns.</a:t>
            </a:r>
            <a:endParaRPr lang="it-IT" sz="1400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8955622" y="5200848"/>
            <a:ext cx="28715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Intensity loss of </a:t>
            </a:r>
            <a:r>
              <a:rPr lang="en-US" sz="1400" dirty="0"/>
              <a:t>surviving </a:t>
            </a:r>
            <a:r>
              <a:rPr lang="en-US" sz="1400" dirty="0" smtClean="0"/>
              <a:t>positrons with energy over the muon production threshold in a Be multi-targets as a function of total thickness.</a:t>
            </a:r>
            <a:endParaRPr lang="it-IT" sz="1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265" y="2629379"/>
            <a:ext cx="1816285" cy="441930"/>
          </a:xfrm>
          <a:prstGeom prst="rect">
            <a:avLst/>
          </a:prstGeom>
        </p:spPr>
      </p:pic>
      <p:sp>
        <p:nvSpPr>
          <p:cNvPr id="2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13/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09" y="2349021"/>
            <a:ext cx="368801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61" y="2031268"/>
            <a:ext cx="5071022" cy="396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62075" y="1434665"/>
            <a:ext cx="10277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185774" y="2224593"/>
            <a:ext cx="4660201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crossing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target:e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43.69GeV.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[44GeV;48GeV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 (Be 6mm, C 2mm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Be: dre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/dx from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0.007mm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(48GeV) to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0.02 mm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(44GeV).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C: dre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/dx from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0.01mm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(48GeV) to ~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0.03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(44GeV).</a:t>
            </a:r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6126661" y="6107280"/>
            <a:ext cx="551288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Surviving </a:t>
            </a:r>
            <a:r>
              <a:rPr lang="en-US" sz="1400" dirty="0"/>
              <a:t>positrons </a:t>
            </a:r>
            <a:r>
              <a:rPr lang="en-US" sz="1400" dirty="0" smtClean="0"/>
              <a:t>with energy over muon pair production   outgoing </a:t>
            </a:r>
            <a:r>
              <a:rPr lang="en-US" sz="1400" dirty="0"/>
              <a:t>a 6 mm Be and 2 mm C </a:t>
            </a:r>
            <a:r>
              <a:rPr lang="en-US" sz="1400" dirty="0" smtClean="0"/>
              <a:t>multi-target as </a:t>
            </a:r>
            <a:r>
              <a:rPr lang="en-US" sz="1400" dirty="0"/>
              <a:t>a function of the beam energy.</a:t>
            </a:r>
            <a:endParaRPr lang="it-IT" sz="1400" dirty="0"/>
          </a:p>
          <a:p>
            <a:pPr algn="ctr"/>
            <a:endParaRPr lang="it-IT" sz="1050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10010775" y="4163605"/>
            <a:ext cx="776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10010775" y="4392451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704" y="2734853"/>
            <a:ext cx="1934114" cy="470600"/>
          </a:xfrm>
          <a:prstGeom prst="rect">
            <a:avLst/>
          </a:prstGeom>
        </p:spPr>
      </p:pic>
      <p:sp>
        <p:nvSpPr>
          <p:cNvPr id="16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14/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1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339" y="1945324"/>
            <a:ext cx="3228434" cy="252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81125" y="1434665"/>
            <a:ext cx="10620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due to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angle</a:t>
            </a:r>
            <a:endParaRPr lang="it-IT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176140" y="2308421"/>
            <a:ext cx="504159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angle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="1" i="1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Exiting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angle:</a:t>
            </a:r>
          </a:p>
          <a:p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Coulumbian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by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[1.5mm-6mm]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(45GeV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[0.5mm-2mm] (45GeV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nm*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140" y="2830953"/>
            <a:ext cx="1276152" cy="502726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689" y="3955491"/>
            <a:ext cx="1810561" cy="396430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817" y="4379715"/>
            <a:ext cx="1189399" cy="279859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6426040" y="4391855"/>
            <a:ext cx="358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x-x’ correlation of primary positrons </a:t>
            </a:r>
            <a:r>
              <a:rPr lang="en-US" sz="1400" dirty="0" smtClean="0"/>
              <a:t>exiting  </a:t>
            </a:r>
            <a:r>
              <a:rPr lang="en-US" sz="1400" dirty="0"/>
              <a:t>a 6 mm total thickness Be meniscus </a:t>
            </a:r>
            <a:r>
              <a:rPr lang="en-US" sz="1400" dirty="0" smtClean="0"/>
              <a:t>multi-target.</a:t>
            </a:r>
            <a:endParaRPr lang="it-IT" sz="1400" dirty="0"/>
          </a:p>
        </p:txBody>
      </p:sp>
      <p:sp>
        <p:nvSpPr>
          <p:cNvPr id="57" name="CasellaDiTesto 56"/>
          <p:cNvSpPr txBox="1"/>
          <p:nvPr/>
        </p:nvSpPr>
        <p:spPr>
          <a:xfrm>
            <a:off x="6663482" y="6408302"/>
            <a:ext cx="6107981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cs typeface="Arial" panose="020B0604020202020204" pitchFamily="34" charset="0"/>
              </a:rPr>
              <a:t>ε</a:t>
            </a:r>
            <a:r>
              <a:rPr lang="it-IT" sz="1400" baseline="-25000" dirty="0">
                <a:cs typeface="Arial" panose="020B0604020202020204" pitchFamily="34" charset="0"/>
              </a:rPr>
              <a:t>RMS</a:t>
            </a:r>
            <a:r>
              <a:rPr lang="en-US" sz="1400" dirty="0" smtClean="0"/>
              <a:t> </a:t>
            </a:r>
            <a:r>
              <a:rPr lang="en-US" sz="1400" dirty="0"/>
              <a:t>results of primary positrons outgoing </a:t>
            </a:r>
            <a:r>
              <a:rPr lang="en-US" sz="1400" dirty="0" smtClean="0"/>
              <a:t>a multi-target.</a:t>
            </a:r>
            <a:endParaRPr lang="it-IT" sz="1400" dirty="0"/>
          </a:p>
          <a:p>
            <a:pPr algn="ctr"/>
            <a:r>
              <a:rPr lang="en-US" sz="1050" dirty="0"/>
              <a:t> </a:t>
            </a:r>
            <a:endParaRPr lang="it-IT" sz="105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338" y="4936791"/>
            <a:ext cx="4324271" cy="1500987"/>
          </a:xfrm>
          <a:prstGeom prst="rect">
            <a:avLst/>
          </a:prstGeom>
        </p:spPr>
      </p:pic>
      <p:sp>
        <p:nvSpPr>
          <p:cNvPr id="11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15/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384663" y="1335071"/>
            <a:ext cx="10485119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124615" y="2881270"/>
            <a:ext cx="34950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produce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el-G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γ→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aseline="30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 for LEMMA.</a:t>
            </a: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(2T).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Tungsten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regenerator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(r=1mm, l=2cm). </a:t>
            </a: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140434" y="6313689"/>
            <a:ext cx="3238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Pictorial view of </a:t>
            </a:r>
            <a:r>
              <a:rPr lang="en-US" sz="1400" dirty="0"/>
              <a:t>p</a:t>
            </a:r>
            <a:r>
              <a:rPr lang="en-US" sz="1400" dirty="0" smtClean="0"/>
              <a:t>ositron regeneration.</a:t>
            </a:r>
            <a:endParaRPr lang="it-IT" sz="1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19" y="4153689"/>
            <a:ext cx="4594727" cy="216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23" y="2160009"/>
            <a:ext cx="4155883" cy="180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647554" y="4028274"/>
            <a:ext cx="281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Positron regeneration </a:t>
            </a:r>
            <a:r>
              <a:rPr lang="en-US" sz="1400" dirty="0" smtClean="0"/>
              <a:t>scheme. (From </a:t>
            </a:r>
            <a:r>
              <a:rPr lang="en-US" sz="1400" dirty="0" err="1" smtClean="0"/>
              <a:t>arXiv</a:t>
            </a:r>
            <a:r>
              <a:rPr lang="en-US" sz="1400" dirty="0" smtClean="0"/>
              <a:t> 1905.05747).  </a:t>
            </a:r>
            <a:endParaRPr lang="it-IT" sz="1400" dirty="0"/>
          </a:p>
        </p:txBody>
      </p:sp>
      <p:sp>
        <p:nvSpPr>
          <p:cNvPr id="13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16/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9668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228937" y="1382696"/>
            <a:ext cx="10736640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multi-target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228937" y="2357322"/>
            <a:ext cx="3895988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[1.5mm-6mm] (45GeV e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[0.5mm-2mm] (45GeV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arXive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1905.05757):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r&lt;0.5cm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z-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[-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0.5rad;0.5rad].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[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5MeV;20MeV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Regenerated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target.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517829" y="4511542"/>
            <a:ext cx="58854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Normalized number of photons produced in </a:t>
            </a:r>
            <a:r>
              <a:rPr lang="en-US" sz="1400" dirty="0" smtClean="0"/>
              <a:t>the multi-target </a:t>
            </a:r>
            <a:r>
              <a:rPr lang="en-US" sz="1400" dirty="0"/>
              <a:t>and  hitting the regenerator (n</a:t>
            </a:r>
            <a:r>
              <a:rPr lang="el-GR" sz="1400" baseline="-25000" dirty="0"/>
              <a:t>γ</a:t>
            </a:r>
            <a:r>
              <a:rPr lang="it-IT" sz="1400" baseline="-25000" dirty="0"/>
              <a:t>reg</a:t>
            </a:r>
            <a:r>
              <a:rPr lang="it-IT" sz="1400" dirty="0"/>
              <a:t>), </a:t>
            </a:r>
            <a:r>
              <a:rPr lang="it-IT" sz="1400" dirty="0" err="1"/>
              <a:t>regenerated</a:t>
            </a:r>
            <a:r>
              <a:rPr lang="it-IT" sz="1400" dirty="0"/>
              <a:t> </a:t>
            </a:r>
            <a:r>
              <a:rPr lang="it-IT" sz="1400" dirty="0" err="1"/>
              <a:t>positrons</a:t>
            </a:r>
            <a:r>
              <a:rPr lang="it-IT" sz="1400" dirty="0"/>
              <a:t> (</a:t>
            </a:r>
            <a:r>
              <a:rPr lang="it-IT" sz="1400" dirty="0" err="1"/>
              <a:t>n</a:t>
            </a:r>
            <a:r>
              <a:rPr lang="it-IT" sz="1400" baseline="-25000" dirty="0" err="1"/>
              <a:t>e</a:t>
            </a:r>
            <a:r>
              <a:rPr lang="it-IT" sz="1400" baseline="30000" dirty="0" err="1"/>
              <a:t>+</a:t>
            </a:r>
            <a:r>
              <a:rPr lang="it-IT" sz="1400" baseline="-25000" dirty="0" err="1"/>
              <a:t>reg</a:t>
            </a:r>
            <a:r>
              <a:rPr lang="it-IT" sz="1400" dirty="0"/>
              <a:t>) and </a:t>
            </a:r>
            <a:r>
              <a:rPr lang="it-IT" sz="1400" dirty="0" err="1"/>
              <a:t>regenerated</a:t>
            </a:r>
            <a:r>
              <a:rPr lang="it-IT" sz="1400" dirty="0"/>
              <a:t> </a:t>
            </a:r>
            <a:r>
              <a:rPr lang="it-IT" sz="1400" dirty="0" err="1"/>
              <a:t>positrons</a:t>
            </a:r>
            <a:r>
              <a:rPr lang="it-IT" sz="1400" dirty="0"/>
              <a:t> </a:t>
            </a:r>
            <a:r>
              <a:rPr lang="it-IT" sz="1400" dirty="0" err="1"/>
              <a:t>passing</a:t>
            </a:r>
            <a:r>
              <a:rPr lang="it-IT" sz="1400" dirty="0"/>
              <a:t> the </a:t>
            </a:r>
            <a:r>
              <a:rPr lang="it-IT" sz="1400" dirty="0" err="1"/>
              <a:t>acceptance</a:t>
            </a:r>
            <a:r>
              <a:rPr lang="it-IT" sz="1400" dirty="0"/>
              <a:t> </a:t>
            </a:r>
            <a:r>
              <a:rPr lang="it-IT" sz="1400" dirty="0" err="1"/>
              <a:t>conditions</a:t>
            </a:r>
            <a:r>
              <a:rPr lang="it-IT" sz="1400" dirty="0"/>
              <a:t> (</a:t>
            </a:r>
            <a:r>
              <a:rPr lang="it-IT" sz="1400" dirty="0" err="1"/>
              <a:t>n</a:t>
            </a:r>
            <a:r>
              <a:rPr lang="it-IT" sz="1400" baseline="-25000" dirty="0" err="1"/>
              <a:t>e</a:t>
            </a:r>
            <a:r>
              <a:rPr lang="it-IT" sz="1400" baseline="30000" dirty="0" err="1"/>
              <a:t>+</a:t>
            </a:r>
            <a:r>
              <a:rPr lang="it-IT" sz="1400" baseline="-25000" dirty="0" err="1"/>
              <a:t>regcut</a:t>
            </a:r>
            <a:r>
              <a:rPr lang="it-IT" sz="1400" dirty="0" smtClean="0"/>
              <a:t>). </a:t>
            </a:r>
            <a:endParaRPr lang="en-US" sz="1400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78" y="3071542"/>
            <a:ext cx="6278401" cy="1440000"/>
          </a:xfrm>
          <a:prstGeom prst="rect">
            <a:avLst/>
          </a:prstGeom>
        </p:spPr>
      </p:pic>
      <p:sp>
        <p:nvSpPr>
          <p:cNvPr id="9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17/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9668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8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62" y="2366626"/>
            <a:ext cx="3689640" cy="288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400175" y="1382696"/>
            <a:ext cx="104013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regenerator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96" y="2419731"/>
            <a:ext cx="3689639" cy="28800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1231865" y="2264734"/>
            <a:ext cx="3150667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[1.5mm-6mm]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[0.5mm-2mm]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3*10</a:t>
            </a:r>
            <a:r>
              <a:rPr lang="it-IT" sz="1400" b="1" i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14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4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4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4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Dependency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PEDD 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[120 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J/cm</a:t>
            </a:r>
            <a:r>
              <a:rPr lang="it-IT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350J/cm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(Be 6mm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PEDD 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[70 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J/cm</a:t>
            </a:r>
            <a:r>
              <a:rPr lang="it-IT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230J/cm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2mm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PEDDs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(675J/cm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018111" y="3159007"/>
            <a:ext cx="550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12 mm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018111" y="3009344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6 mm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016395" y="2886233"/>
            <a:ext cx="514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C000"/>
                </a:solidFill>
              </a:rPr>
              <a:t>3 mm</a:t>
            </a:r>
            <a:endParaRPr lang="it-IT" sz="1000" baseline="30000" dirty="0">
              <a:solidFill>
                <a:srgbClr val="FFC000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8551204" y="5299731"/>
            <a:ext cx="2987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Deposited energy density in the regenerator by photons produced by a single bunch of 3*10</a:t>
            </a:r>
            <a:r>
              <a:rPr lang="en-US" sz="1400" baseline="30000" dirty="0"/>
              <a:t>11</a:t>
            </a:r>
            <a:r>
              <a:rPr lang="en-US" sz="1400" dirty="0"/>
              <a:t> positrons </a:t>
            </a:r>
            <a:r>
              <a:rPr lang="en-US" sz="1400" dirty="0" smtClean="0"/>
              <a:t>in a 6mm total thickness </a:t>
            </a:r>
            <a:r>
              <a:rPr lang="en-US" sz="1400" dirty="0"/>
              <a:t>Be multi-target</a:t>
            </a:r>
            <a:r>
              <a:rPr lang="en-US" sz="1050" dirty="0" smtClean="0"/>
              <a:t>.</a:t>
            </a:r>
            <a:r>
              <a:rPr lang="en-US" sz="1050" dirty="0" smtClean="0">
                <a:solidFill>
                  <a:schemeClr val="bg1"/>
                </a:solidFill>
              </a:rPr>
              <a:t>.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761636" y="5299731"/>
            <a:ext cx="2987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Deposited energy density in the regenerator by photons produced by a single bunch of 3*10</a:t>
            </a:r>
            <a:r>
              <a:rPr lang="en-US" sz="1400" baseline="30000" dirty="0"/>
              <a:t>11</a:t>
            </a:r>
            <a:r>
              <a:rPr lang="en-US" sz="1400" dirty="0"/>
              <a:t> positrons </a:t>
            </a:r>
            <a:r>
              <a:rPr lang="en-US" sz="1400" dirty="0" smtClean="0"/>
              <a:t>in a Be </a:t>
            </a:r>
            <a:r>
              <a:rPr lang="en-US" sz="1400" dirty="0"/>
              <a:t>multi-target</a:t>
            </a:r>
            <a:r>
              <a:rPr lang="en-US" sz="1400" dirty="0" smtClean="0"/>
              <a:t>.</a:t>
            </a:r>
            <a:r>
              <a:rPr lang="en-US" sz="1400" dirty="0" smtClean="0">
                <a:solidFill>
                  <a:schemeClr val="bg1"/>
                </a:solidFill>
              </a:rPr>
              <a:t>.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9668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18/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33582" y="143466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15305" y="2441445"/>
            <a:ext cx="52254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Multi-target 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tudies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building.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Thermal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of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MAMI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="1" i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→µ</a:t>
            </a:r>
            <a:r>
              <a:rPr lang="it-IT" sz="16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it-IT" sz="16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CERN.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Relevance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multi-target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resiste the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be a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huge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sz="16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164" y="2123648"/>
            <a:ext cx="3100138" cy="4386964"/>
          </a:xfrm>
          <a:prstGeom prst="rect">
            <a:avLst/>
          </a:prstGeom>
        </p:spPr>
      </p:pic>
      <p:sp>
        <p:nvSpPr>
          <p:cNvPr id="5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598941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01</a:t>
            </a:r>
            <a:r>
              <a:rPr lang="it-IT" sz="1100" dirty="0" smtClean="0">
                <a:solidFill>
                  <a:srgbClr val="FFFF00"/>
                </a:solidFill>
              </a:rPr>
              <a:t>/44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9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120703" y="2076334"/>
            <a:ext cx="369890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production: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[1.5mm-6mm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 (45GeV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[0.5mm-2mm] (45GeV e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it-IT" sz="1600" b="1" i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=1):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(Be 6mm,C 2mm).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Be: dµ/dX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1.6*10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it-IT" sz="16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C: dµ/dX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1.1*10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it-IT" sz="16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809" y="2939371"/>
            <a:ext cx="2620681" cy="473617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61" y="2415414"/>
            <a:ext cx="3689639" cy="288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11" y="2362898"/>
            <a:ext cx="3688016" cy="288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633582" y="143466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in the multi-target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770847" y="3393552"/>
            <a:ext cx="455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00B0F0"/>
                </a:solidFill>
              </a:rPr>
              <a:t>3mm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762101" y="3544337"/>
            <a:ext cx="455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92D050"/>
                </a:solidFill>
              </a:rPr>
              <a:t>6mm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753355" y="3676761"/>
            <a:ext cx="6849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FF0000"/>
                </a:solidFill>
              </a:rPr>
              <a:t>12mm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056598" y="4726155"/>
            <a:ext cx="750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18.6 </a:t>
            </a:r>
            <a:r>
              <a:rPr lang="it-IT" sz="1000" dirty="0" err="1">
                <a:solidFill>
                  <a:srgbClr val="FF0000"/>
                </a:solidFill>
              </a:rPr>
              <a:t>GeV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7469587" y="4726155"/>
            <a:ext cx="8802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26.2 </a:t>
            </a:r>
            <a:r>
              <a:rPr lang="it-IT" sz="1000" dirty="0" err="1">
                <a:solidFill>
                  <a:srgbClr val="FF0000"/>
                </a:solidFill>
              </a:rPr>
              <a:t>GeV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6214037" y="2699970"/>
            <a:ext cx="6327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22GeV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8569133" y="5295414"/>
            <a:ext cx="3556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Dependency on </a:t>
            </a:r>
            <a:r>
              <a:rPr lang="en-US" sz="1400" dirty="0" smtClean="0"/>
              <a:t>the thickness </a:t>
            </a:r>
            <a:r>
              <a:rPr lang="en-US" sz="1400" dirty="0"/>
              <a:t>of </a:t>
            </a:r>
            <a:r>
              <a:rPr lang="en-US" sz="1400" dirty="0" smtClean="0"/>
              <a:t>the number </a:t>
            </a:r>
            <a:r>
              <a:rPr lang="en-US" sz="1400" dirty="0"/>
              <a:t>of muons produced in  Be cylindrical </a:t>
            </a:r>
            <a:r>
              <a:rPr lang="en-US" sz="1400" dirty="0" smtClean="0"/>
              <a:t>multi-target.</a:t>
            </a:r>
            <a:endParaRPr lang="it-IT" sz="14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025643" y="5298247"/>
            <a:ext cx="313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Energy spectrum of muons produced in a </a:t>
            </a:r>
            <a:r>
              <a:rPr lang="en-US" sz="1400" dirty="0" smtClean="0"/>
              <a:t>Be </a:t>
            </a:r>
            <a:r>
              <a:rPr lang="en-US" sz="1400" dirty="0"/>
              <a:t>cylindrical </a:t>
            </a:r>
            <a:r>
              <a:rPr lang="en-US" sz="1400" dirty="0" smtClean="0"/>
              <a:t>multi-target.</a:t>
            </a:r>
            <a:endParaRPr lang="it-IT" sz="1400" dirty="0"/>
          </a:p>
        </p:txBody>
      </p:sp>
      <p:sp>
        <p:nvSpPr>
          <p:cNvPr id="23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19/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22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178710" y="2206269"/>
            <a:ext cx="3615145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production: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[1.5mm-6mm] (45GeV e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[0.5mm-2mm] (45GeV e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Multi-turn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Saturation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turns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(no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18" y="2361548"/>
            <a:ext cx="3688016" cy="288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03" y="2356231"/>
            <a:ext cx="3688016" cy="288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62075" y="1434665"/>
            <a:ext cx="10620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in a multi-turn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5422574" y="5174810"/>
            <a:ext cx="247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Muon production in </a:t>
            </a:r>
            <a:r>
              <a:rPr lang="en-US" sz="1400" dirty="0"/>
              <a:t>a </a:t>
            </a:r>
            <a:r>
              <a:rPr lang="en-US" sz="1400" dirty="0" smtClean="0"/>
              <a:t>Be and C multi-target for several runs.</a:t>
            </a:r>
            <a:endParaRPr lang="it-IT" sz="1400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6987738" y="3796231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Be 12mm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6981643" y="3963485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C000"/>
                </a:solidFill>
              </a:rPr>
              <a:t>C 1mm</a:t>
            </a:r>
            <a:endParaRPr lang="it-IT" sz="1000" baseline="30000" dirty="0">
              <a:solidFill>
                <a:srgbClr val="FFC000"/>
              </a:solidFill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6995394" y="4107973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C 2mm</a:t>
            </a:r>
            <a:endParaRPr lang="it-IT" sz="1000" baseline="30000" dirty="0"/>
          </a:p>
        </p:txBody>
      </p:sp>
      <p:sp>
        <p:nvSpPr>
          <p:cNvPr id="60" name="CasellaDiTesto 59"/>
          <p:cNvSpPr txBox="1"/>
          <p:nvPr/>
        </p:nvSpPr>
        <p:spPr>
          <a:xfrm>
            <a:off x="7025743" y="4265738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FF00"/>
                </a:solidFill>
              </a:rPr>
              <a:t>C </a:t>
            </a:r>
            <a:r>
              <a:rPr lang="it-IT" sz="1000" dirty="0" smtClean="0">
                <a:solidFill>
                  <a:srgbClr val="FFFF00"/>
                </a:solidFill>
              </a:rPr>
              <a:t>4mm</a:t>
            </a:r>
            <a:endParaRPr lang="it-IT" sz="1000" baseline="30000" dirty="0">
              <a:solidFill>
                <a:srgbClr val="FFFF00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8899485" y="4208429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Be 12mm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8893931" y="4086595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Be 6mm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8892177" y="3945750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Be 3mm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8928197" y="4488103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C 2mm</a:t>
            </a:r>
            <a:endParaRPr lang="it-IT" sz="1000" baseline="30000" dirty="0"/>
          </a:p>
        </p:txBody>
      </p:sp>
      <p:cxnSp>
        <p:nvCxnSpPr>
          <p:cNvPr id="49" name="Connettore 2 48"/>
          <p:cNvCxnSpPr/>
          <p:nvPr/>
        </p:nvCxnSpPr>
        <p:spPr>
          <a:xfrm>
            <a:off x="10092793" y="3564908"/>
            <a:ext cx="302269" cy="10880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/>
          <p:cNvSpPr txBox="1"/>
          <p:nvPr/>
        </p:nvSpPr>
        <p:spPr>
          <a:xfrm>
            <a:off x="8911386" y="4356933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C000"/>
                </a:solidFill>
              </a:rPr>
              <a:t>C 1mm</a:t>
            </a:r>
            <a:endParaRPr lang="it-IT" sz="1000" baseline="30000" dirty="0">
              <a:solidFill>
                <a:srgbClr val="FFC000"/>
              </a:solidFill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8916833" y="4619291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FF00"/>
                </a:solidFill>
              </a:rPr>
              <a:t>C </a:t>
            </a:r>
            <a:r>
              <a:rPr lang="it-IT" sz="1000" dirty="0" smtClean="0">
                <a:solidFill>
                  <a:srgbClr val="FFFF00"/>
                </a:solidFill>
              </a:rPr>
              <a:t>4mm</a:t>
            </a:r>
            <a:endParaRPr lang="it-IT" sz="1000" baseline="30000" dirty="0">
              <a:solidFill>
                <a:srgbClr val="FFFF00"/>
              </a:solidFill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8681581" y="5289022"/>
            <a:ext cx="3224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Mean energy of the beam after hitting the multi-target for </a:t>
            </a:r>
            <a:r>
              <a:rPr lang="en-US" sz="1400" dirty="0"/>
              <a:t>several </a:t>
            </a:r>
            <a:r>
              <a:rPr lang="en-US" sz="1400" dirty="0" smtClean="0"/>
              <a:t>turns.</a:t>
            </a:r>
            <a:endParaRPr lang="it-IT" sz="1400" dirty="0"/>
          </a:p>
        </p:txBody>
      </p:sp>
      <p:sp>
        <p:nvSpPr>
          <p:cNvPr id="61" name="CasellaDiTesto 60"/>
          <p:cNvSpPr txBox="1"/>
          <p:nvPr/>
        </p:nvSpPr>
        <p:spPr>
          <a:xfrm>
            <a:off x="6971394" y="3659284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Be 6mm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62" name="CasellaDiTesto 61"/>
          <p:cNvSpPr txBox="1"/>
          <p:nvPr/>
        </p:nvSpPr>
        <p:spPr>
          <a:xfrm>
            <a:off x="6959695" y="3526027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Be 3mm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2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20/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787" y="3022785"/>
            <a:ext cx="2620681" cy="47361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5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15368" y="1434665"/>
            <a:ext cx="109762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170420" y="2481264"/>
            <a:ext cx="372617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endParaRPr lang="it-IT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production: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[44GeV;48GeV] (Be 6mm, C 2mm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it-IT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it-IT" sz="1600" b="1" i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angle in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Be,C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dµ/dX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0.9*10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(44GeV)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to ~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48GeV).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C: dµ/dX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0.6*10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(44GeV) to ~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 (48GeV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93" y="2417950"/>
            <a:ext cx="3678891" cy="2880000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5754351" y="2979149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5754351" y="3129453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5822421" y="5485508"/>
            <a:ext cx="5161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Muons </a:t>
            </a:r>
            <a:r>
              <a:rPr lang="en-US" sz="1400" dirty="0" smtClean="0"/>
              <a:t>number (left) and scattering angle (right) in a 6mm total thickness Be and 2mm total thickness C multi-target</a:t>
            </a:r>
            <a:r>
              <a:rPr lang="en-US" sz="1400" dirty="0"/>
              <a:t> </a:t>
            </a:r>
            <a:r>
              <a:rPr lang="en-US" sz="1400" dirty="0" smtClean="0"/>
              <a:t>as a function of the beam energy. </a:t>
            </a:r>
            <a:endParaRPr lang="it-IT" sz="1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787" y="3022785"/>
            <a:ext cx="2620681" cy="473617"/>
          </a:xfrm>
          <a:prstGeom prst="rect">
            <a:avLst/>
          </a:prstGeom>
        </p:spPr>
      </p:pic>
      <p:sp>
        <p:nvSpPr>
          <p:cNvPr id="11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21/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284" y="2455204"/>
            <a:ext cx="3689639" cy="288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0983885" y="3266539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0983885" y="3426903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6377069" y="4528751"/>
            <a:ext cx="384290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x-x’ correlation of </a:t>
            </a:r>
            <a:r>
              <a:rPr lang="en-US" sz="1400" dirty="0" smtClean="0"/>
              <a:t> </a:t>
            </a:r>
            <a:r>
              <a:rPr lang="en-US" sz="1400" dirty="0"/>
              <a:t>muons produced in a 6mm total thickness Be </a:t>
            </a:r>
            <a:r>
              <a:rPr lang="en-US" sz="1400" dirty="0" smtClean="0"/>
              <a:t>multi-target.</a:t>
            </a:r>
            <a:endParaRPr lang="it-IT" sz="1400" dirty="0"/>
          </a:p>
          <a:p>
            <a:pPr algn="ctr"/>
            <a:r>
              <a:rPr lang="it-IT" sz="1050" dirty="0" smtClean="0"/>
              <a:t>.</a:t>
            </a:r>
            <a:endParaRPr lang="it-IT" sz="105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96" y="1942825"/>
            <a:ext cx="3405459" cy="2658179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 flipV="1">
            <a:off x="8675851" y="3271915"/>
            <a:ext cx="174503" cy="295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8529910" y="3588664"/>
            <a:ext cx="69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First target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7802189" y="2627717"/>
            <a:ext cx="455413" cy="1842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7069138" y="2421658"/>
            <a:ext cx="841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Second target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069" y="4996362"/>
            <a:ext cx="5076825" cy="1413033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6531996" y="6400801"/>
            <a:ext cx="5834175" cy="31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Mean</a:t>
            </a:r>
            <a:r>
              <a:rPr lang="it-IT" sz="1400" dirty="0" smtClean="0"/>
              <a:t> RMS angle and </a:t>
            </a:r>
            <a:r>
              <a:rPr lang="it-IT" sz="1400" dirty="0" err="1" smtClean="0"/>
              <a:t>its</a:t>
            </a:r>
            <a:r>
              <a:rPr lang="it-IT" sz="1400" dirty="0" smtClean="0"/>
              <a:t> </a:t>
            </a:r>
            <a:r>
              <a:rPr lang="it-IT" sz="1400" dirty="0" err="1" smtClean="0"/>
              <a:t>contribution</a:t>
            </a:r>
            <a:r>
              <a:rPr lang="it-IT" sz="1400" dirty="0" smtClean="0"/>
              <a:t> to </a:t>
            </a:r>
            <a:r>
              <a:rPr lang="it-IT" sz="1400" dirty="0" err="1" smtClean="0"/>
              <a:t>emittance</a:t>
            </a:r>
            <a:r>
              <a:rPr lang="it-IT" sz="1400" dirty="0" smtClean="0"/>
              <a:t> multi-target.</a:t>
            </a:r>
            <a:endParaRPr lang="it-IT" sz="1400" dirty="0"/>
          </a:p>
        </p:txBody>
      </p:sp>
      <p:sp>
        <p:nvSpPr>
          <p:cNvPr id="30" name="Rettangolo 29"/>
          <p:cNvSpPr/>
          <p:nvPr/>
        </p:nvSpPr>
        <p:spPr>
          <a:xfrm>
            <a:off x="1101773" y="2177075"/>
            <a:ext cx="5780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angle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="1" i="1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Exiting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angle:</a:t>
            </a:r>
          </a:p>
          <a:p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Coulumbian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by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[1.5mm-6mm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 (45GeV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[0.5mm-2mm] (45GeV e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nm*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from  first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arger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42" y="2719846"/>
            <a:ext cx="1276152" cy="502726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6269" y="3701468"/>
            <a:ext cx="2161461" cy="473261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719" y="4229964"/>
            <a:ext cx="1189399" cy="27985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381125" y="1434665"/>
            <a:ext cx="10620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cattering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angle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3600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endParaRPr lang="it-IT" sz="2400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22/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860" y="2267324"/>
            <a:ext cx="4610020" cy="360000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7091864" y="6096250"/>
            <a:ext cx="4018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Dependency of </a:t>
            </a:r>
            <a:r>
              <a:rPr lang="el-GR" sz="1400" dirty="0"/>
              <a:t>ε</a:t>
            </a:r>
            <a:r>
              <a:rPr lang="it-IT" sz="1400" baseline="-25000" dirty="0"/>
              <a:t>RMS </a:t>
            </a:r>
            <a:r>
              <a:rPr lang="it-IT" sz="1400" baseline="-25000" dirty="0" smtClean="0"/>
              <a:t> </a:t>
            </a:r>
            <a:r>
              <a:rPr lang="en-US" sz="1400" dirty="0" smtClean="0"/>
              <a:t>on relative distance  in a 6 mm total thickness Be and 2 mm C multi-target.</a:t>
            </a:r>
            <a:r>
              <a:rPr lang="en-US" sz="1050" dirty="0" smtClean="0"/>
              <a:t> </a:t>
            </a:r>
            <a:endParaRPr lang="it-IT" sz="1050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7269110" y="3129098"/>
            <a:ext cx="776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7269110" y="3431399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133514" y="2247450"/>
            <a:ext cx="506726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RMS angle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="1" i="1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Exiting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angle:</a:t>
            </a:r>
          </a:p>
          <a:p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Coulumbian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by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[0.5cm-4cm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(45GeV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Be6mm, C2mm).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relative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511" y="2820821"/>
            <a:ext cx="1276152" cy="502726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336" y="3817247"/>
            <a:ext cx="1810561" cy="39643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8037" y="4296456"/>
            <a:ext cx="1189399" cy="279859"/>
          </a:xfrm>
          <a:prstGeom prst="rect">
            <a:avLst/>
          </a:prstGeom>
        </p:spPr>
      </p:pic>
      <p:sp>
        <p:nvSpPr>
          <p:cNvPr id="19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23/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371600" y="1434665"/>
            <a:ext cx="10620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3600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relative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endParaRPr lang="it-IT" sz="2400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56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41" y="2029600"/>
            <a:ext cx="3943127" cy="4324134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9956424" y="3777093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9994972" y="4001851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098174" y="2164290"/>
            <a:ext cx="551466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RMS angle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="1" i="1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Exiting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angle:</a:t>
            </a:r>
          </a:p>
          <a:p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Coulumbian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by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[2-5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] (45GeV e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(due to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2*6mm Be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~4.6nm*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4*3mm Be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~8.9nm*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927" y="2726951"/>
            <a:ext cx="1276152" cy="502726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467" y="3690353"/>
            <a:ext cx="1810561" cy="39643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228" y="4234192"/>
            <a:ext cx="1189399" cy="279859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6804313" y="6204503"/>
            <a:ext cx="5228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Dependency  of </a:t>
            </a:r>
            <a:r>
              <a:rPr lang="el-GR" sz="1400" dirty="0"/>
              <a:t>ε</a:t>
            </a:r>
            <a:r>
              <a:rPr lang="it-IT" sz="1400" baseline="-25000" dirty="0"/>
              <a:t>RMS </a:t>
            </a:r>
            <a:r>
              <a:rPr lang="it-IT" sz="1400" baseline="-25000" dirty="0" smtClean="0"/>
              <a:t> </a:t>
            </a:r>
            <a:r>
              <a:rPr lang="en-US" sz="1400" dirty="0" smtClean="0"/>
              <a:t>on the number </a:t>
            </a:r>
            <a:r>
              <a:rPr lang="en-US" sz="1400" dirty="0"/>
              <a:t>of </a:t>
            </a:r>
            <a:r>
              <a:rPr lang="en-US" sz="1400" dirty="0" smtClean="0"/>
              <a:t>targets.</a:t>
            </a:r>
          </a:p>
          <a:p>
            <a:pPr algn="ctr"/>
            <a:r>
              <a:rPr lang="en-US" sz="1400" dirty="0" smtClean="0"/>
              <a:t>Sizes of each slice 3mm </a:t>
            </a:r>
            <a:r>
              <a:rPr lang="en-US" sz="1400" dirty="0"/>
              <a:t>Be and 1mm C. </a:t>
            </a:r>
            <a:endParaRPr lang="it-IT" sz="1400" dirty="0"/>
          </a:p>
        </p:txBody>
      </p:sp>
      <p:sp>
        <p:nvSpPr>
          <p:cNvPr id="19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24/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381125" y="1434665"/>
            <a:ext cx="10620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3600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targets</a:t>
            </a:r>
            <a:endParaRPr lang="it-IT" sz="2400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32" y="2288970"/>
            <a:ext cx="4610020" cy="3600000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9680149" y="4462798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9738659" y="4625687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763707" y="6028194"/>
            <a:ext cx="60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Dependency </a:t>
            </a:r>
            <a:r>
              <a:rPr lang="en-US" sz="1400" dirty="0"/>
              <a:t>on beam energy </a:t>
            </a:r>
            <a:r>
              <a:rPr lang="en-US" sz="1400" dirty="0" smtClean="0"/>
              <a:t>of </a:t>
            </a:r>
            <a:r>
              <a:rPr lang="el-GR" sz="1400" dirty="0" smtClean="0"/>
              <a:t>ε</a:t>
            </a:r>
            <a:r>
              <a:rPr lang="it-IT" sz="1400" baseline="-25000" dirty="0" smtClean="0"/>
              <a:t>RMS </a:t>
            </a:r>
            <a:r>
              <a:rPr lang="it-IT" sz="1400" dirty="0" smtClean="0"/>
              <a:t>(right) on the </a:t>
            </a:r>
            <a:r>
              <a:rPr lang="it-IT" sz="1400" dirty="0" err="1" smtClean="0"/>
              <a:t>beam</a:t>
            </a:r>
            <a:r>
              <a:rPr lang="it-IT" sz="1400" dirty="0" smtClean="0"/>
              <a:t> </a:t>
            </a:r>
            <a:r>
              <a:rPr lang="it-IT" sz="1400" dirty="0" err="1" smtClean="0"/>
              <a:t>energy</a:t>
            </a:r>
            <a:r>
              <a:rPr lang="it-IT" sz="1400" dirty="0"/>
              <a:t> </a:t>
            </a:r>
            <a:r>
              <a:rPr lang="it-IT" sz="1400" dirty="0" smtClean="0"/>
              <a:t>in a 6 mm </a:t>
            </a:r>
            <a:r>
              <a:rPr lang="it-IT" sz="1400" dirty="0" err="1" smtClean="0"/>
              <a:t>total</a:t>
            </a:r>
            <a:r>
              <a:rPr lang="it-IT" sz="1400" dirty="0" smtClean="0"/>
              <a:t> </a:t>
            </a:r>
            <a:r>
              <a:rPr lang="it-IT" sz="1400" dirty="0" err="1" smtClean="0"/>
              <a:t>thickness</a:t>
            </a:r>
            <a:r>
              <a:rPr lang="it-IT" sz="1400" dirty="0" smtClean="0"/>
              <a:t> Be and 2 mm </a:t>
            </a:r>
            <a:r>
              <a:rPr lang="it-IT" sz="1400" dirty="0" err="1" smtClean="0"/>
              <a:t>total</a:t>
            </a:r>
            <a:r>
              <a:rPr lang="it-IT" sz="1400" dirty="0" smtClean="0"/>
              <a:t> </a:t>
            </a:r>
            <a:r>
              <a:rPr lang="it-IT" sz="1400" dirty="0" err="1" smtClean="0"/>
              <a:t>thickness</a:t>
            </a:r>
            <a:r>
              <a:rPr lang="it-IT" sz="1400" dirty="0" smtClean="0"/>
              <a:t> C target. </a:t>
            </a:r>
            <a:endParaRPr lang="it-IT" sz="1400" dirty="0"/>
          </a:p>
        </p:txBody>
      </p:sp>
      <p:sp>
        <p:nvSpPr>
          <p:cNvPr id="30" name="Rettangolo 29"/>
          <p:cNvSpPr/>
          <p:nvPr/>
        </p:nvSpPr>
        <p:spPr>
          <a:xfrm>
            <a:off x="1117974" y="2250012"/>
            <a:ext cx="50128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RMS angle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="1" i="1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Exting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angle:</a:t>
            </a: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Coulumbian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by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[44GeV-48GeV].</a:t>
            </a:r>
            <a:r>
              <a:rPr lang="it-I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l-GR" sz="15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2.5nm*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/(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(Be 6mm).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l-GR" sz="15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2.2nm*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/(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(C 2m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378" y="2719913"/>
            <a:ext cx="1276152" cy="502726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378" y="3692540"/>
            <a:ext cx="1810561" cy="396430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346" y="4127033"/>
            <a:ext cx="1189399" cy="279859"/>
          </a:xfrm>
          <a:prstGeom prst="rect">
            <a:avLst/>
          </a:prstGeom>
        </p:spPr>
      </p:pic>
      <p:sp>
        <p:nvSpPr>
          <p:cNvPr id="1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25/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378" y="2747009"/>
            <a:ext cx="1276152" cy="502726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1381125" y="1434665"/>
            <a:ext cx="10620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3600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2400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4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43" y="2473068"/>
            <a:ext cx="6944074" cy="3052762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1235078" y="2289204"/>
            <a:ext cx="502450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Geometric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EXMP-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 in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-electron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Normalized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bening</a:t>
            </a: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EXMP-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formula for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LEMMAscheme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Normalized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297577" y="1428206"/>
            <a:ext cx="108539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464" y="2828357"/>
            <a:ext cx="985875" cy="34310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1" y="5662750"/>
            <a:ext cx="3152774" cy="648744"/>
          </a:xfrm>
          <a:prstGeom prst="rect">
            <a:avLst/>
          </a:prstGeom>
        </p:spPr>
      </p:pic>
      <p:sp>
        <p:nvSpPr>
          <p:cNvPr id="2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26/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4033" y="4037470"/>
            <a:ext cx="2494118" cy="47870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/>
          <a:srcRect b="5462"/>
          <a:stretch/>
        </p:blipFill>
        <p:spPr>
          <a:xfrm>
            <a:off x="1982794" y="4482791"/>
            <a:ext cx="1941345" cy="404447"/>
          </a:xfrm>
          <a:prstGeom prst="rect">
            <a:avLst/>
          </a:prstGeom>
        </p:spPr>
      </p:pic>
      <p:sp>
        <p:nvSpPr>
          <p:cNvPr id="37" name="CasellaDiTesto 36"/>
          <p:cNvSpPr txBox="1"/>
          <p:nvPr/>
        </p:nvSpPr>
        <p:spPr>
          <a:xfrm>
            <a:off x="6065077" y="5491777"/>
            <a:ext cx="5228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EXMP </a:t>
            </a:r>
            <a:r>
              <a:rPr lang="it-IT" sz="1400" dirty="0" err="1" smtClean="0"/>
              <a:t>scheme</a:t>
            </a:r>
            <a:r>
              <a:rPr lang="it-IT" sz="1400" dirty="0"/>
              <a:t> </a:t>
            </a:r>
            <a:r>
              <a:rPr lang="it-IT" sz="1400" dirty="0" smtClean="0"/>
              <a:t>(From C. Curatolo and L. </a:t>
            </a:r>
            <a:r>
              <a:rPr lang="it-IT" sz="1400" i="1" dirty="0" smtClean="0"/>
              <a:t>Serafini «</a:t>
            </a:r>
            <a:r>
              <a:rPr lang="it-IT" sz="1400" i="1" dirty="0" err="1" smtClean="0"/>
              <a:t>Electrons</a:t>
            </a:r>
            <a:r>
              <a:rPr lang="it-IT" sz="1400" i="1" dirty="0" smtClean="0"/>
              <a:t> and X-</a:t>
            </a:r>
            <a:r>
              <a:rPr lang="it-IT" sz="1400" i="1" dirty="0" err="1" smtClean="0"/>
              <a:t>rays</a:t>
            </a:r>
            <a:r>
              <a:rPr lang="it-IT" sz="1400" i="1" dirty="0" smtClean="0"/>
              <a:t> to </a:t>
            </a:r>
            <a:r>
              <a:rPr lang="it-IT" sz="1400" i="1" dirty="0" err="1" smtClean="0"/>
              <a:t>Muon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Pairs</a:t>
            </a:r>
            <a:r>
              <a:rPr lang="it-IT" sz="1400" i="1" dirty="0" smtClean="0"/>
              <a:t> (EXMP))</a:t>
            </a:r>
            <a:r>
              <a:rPr lang="it-IT" sz="1400" dirty="0" smtClean="0"/>
              <a:t>. </a:t>
            </a:r>
            <a:endParaRPr lang="it-IT" sz="1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5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magin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78" y="2249776"/>
            <a:ext cx="3688016" cy="2880000"/>
          </a:xfrm>
          <a:prstGeom prst="rect">
            <a:avLst/>
          </a:prstGeom>
        </p:spPr>
      </p:pic>
      <p:sp>
        <p:nvSpPr>
          <p:cNvPr id="44" name="CasellaDiTesto 43"/>
          <p:cNvSpPr txBox="1"/>
          <p:nvPr/>
        </p:nvSpPr>
        <p:spPr>
          <a:xfrm>
            <a:off x="7685523" y="2565742"/>
            <a:ext cx="481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00B0F0"/>
                </a:solidFill>
              </a:rPr>
              <a:t>3mm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7704102" y="2693197"/>
            <a:ext cx="481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92D050"/>
                </a:solidFill>
              </a:rPr>
              <a:t>6mm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7685523" y="2849880"/>
            <a:ext cx="723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FF0000"/>
                </a:solidFill>
              </a:rPr>
              <a:t>12mm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5092803" y="5058181"/>
            <a:ext cx="3131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Angular spectrum </a:t>
            </a:r>
            <a:r>
              <a:rPr lang="en-US" sz="1400" dirty="0"/>
              <a:t>of muons produced in a </a:t>
            </a:r>
            <a:r>
              <a:rPr lang="en-US" sz="1400" dirty="0" smtClean="0"/>
              <a:t>Be </a:t>
            </a:r>
            <a:r>
              <a:rPr lang="en-US" sz="1400" dirty="0" err="1" smtClean="0"/>
              <a:t>ìmulti</a:t>
            </a:r>
            <a:r>
              <a:rPr lang="en-US" sz="1400" dirty="0" smtClean="0"/>
              <a:t>-target, for several total thicknesses.</a:t>
            </a:r>
            <a:endParaRPr lang="it-IT" sz="1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02" y="2276475"/>
            <a:ext cx="3688015" cy="28800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1139828" y="2041554"/>
            <a:ext cx="50245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target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thicknesses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EXMP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formula: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</a:p>
          <a:p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</a:p>
          <a:p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Spot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[150 µm;1000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(45GeV e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spot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Rough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Limit (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UL)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from EXMP formula. 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9164796" y="2646662"/>
            <a:ext cx="398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00B0F0"/>
                </a:solidFill>
              </a:rPr>
              <a:t>MC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9140845" y="2784005"/>
            <a:ext cx="771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rgbClr val="92D050"/>
                </a:solidFill>
              </a:rPr>
              <a:t>Theoretical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9140845" y="2979978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030C7"/>
                </a:solidFill>
              </a:rPr>
              <a:t>EXMP-</a:t>
            </a:r>
            <a:r>
              <a:rPr lang="it-IT" sz="1000" dirty="0" err="1" smtClean="0">
                <a:solidFill>
                  <a:srgbClr val="F030C7"/>
                </a:solidFill>
              </a:rPr>
              <a:t>based</a:t>
            </a:r>
            <a:endParaRPr lang="it-IT" sz="1000" baseline="30000" dirty="0">
              <a:solidFill>
                <a:srgbClr val="F030C7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371601" y="1428206"/>
            <a:ext cx="10779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spot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931" y="4196295"/>
            <a:ext cx="1810561" cy="39643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/>
          <a:srcRect t="1" r="33985" b="-953"/>
          <a:stretch/>
        </p:blipFill>
        <p:spPr>
          <a:xfrm>
            <a:off x="1836293" y="4637218"/>
            <a:ext cx="785186" cy="2825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1214" y="2580707"/>
            <a:ext cx="985875" cy="34310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712" y="3218789"/>
            <a:ext cx="3124559" cy="642938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9122281" y="5162439"/>
            <a:ext cx="2795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Dependency of the emittance on the spot size in a 6 mm total thickness Be multi-target.</a:t>
            </a:r>
            <a:endParaRPr lang="it-IT" sz="1400" dirty="0"/>
          </a:p>
        </p:txBody>
      </p:sp>
      <p:sp>
        <p:nvSpPr>
          <p:cNvPr id="2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27/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2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98" y="2332488"/>
            <a:ext cx="3689639" cy="28800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7494834" y="4157485"/>
            <a:ext cx="756938" cy="288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First target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486144" y="4308872"/>
            <a:ext cx="910827" cy="288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Second target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343025" y="1382696"/>
            <a:ext cx="1057275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187435" y="2260312"/>
            <a:ext cx="396498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Liquid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mm~0.40%X</a:t>
            </a:r>
            <a:r>
              <a:rPr lang="it-IT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Liquid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39 mm ~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0.62%X</a:t>
            </a:r>
            <a:r>
              <a:rPr lang="it-IT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Li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mm~0.58%X</a:t>
            </a:r>
            <a:r>
              <a:rPr lang="it-IT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d&lt;E&gt;/dx ~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0.023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d&lt;E&gt;/dx ~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0.024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(He).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d&lt;E&gt;/dx ~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0.080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(Li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d&lt;E&gt;/dx ~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0.28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(Be).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d&lt;E&gt;/dx ~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0.32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(C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(PEDD) </a:t>
            </a:r>
            <a:r>
              <a:rPr lang="el-GR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=300µm, 3*10</a:t>
            </a:r>
            <a:r>
              <a:rPr lang="it-IT" sz="15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it-IT" sz="15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~2.0 J/cm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(H).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1.8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J/cm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(He)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6.4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J/cm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(Li)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PEDDs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Be, 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1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233" y="2332488"/>
            <a:ext cx="3689639" cy="2880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0837456" y="4445526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First target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755161" y="4568637"/>
            <a:ext cx="9108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Second target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28/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8575617" y="5212488"/>
            <a:ext cx="347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PEDD by 3*10</a:t>
            </a:r>
            <a:r>
              <a:rPr lang="en-US" sz="1400" baseline="30000" dirty="0"/>
              <a:t>11</a:t>
            </a:r>
            <a:r>
              <a:rPr lang="en-US" sz="1400" dirty="0"/>
              <a:t> primary positrons (</a:t>
            </a:r>
            <a:r>
              <a:rPr lang="el-GR" sz="1400" dirty="0" smtClean="0"/>
              <a:t>σ</a:t>
            </a:r>
            <a:r>
              <a:rPr lang="it-IT" sz="1400" dirty="0" smtClean="0"/>
              <a:t>=300</a:t>
            </a:r>
            <a:r>
              <a:rPr lang="el-GR" sz="1400" dirty="0"/>
              <a:t>μ</a:t>
            </a:r>
            <a:r>
              <a:rPr lang="it-IT" sz="1400" dirty="0"/>
              <a:t>m)</a:t>
            </a:r>
            <a:r>
              <a:rPr lang="en-US" sz="1400" dirty="0" smtClean="0"/>
              <a:t> for several materials.</a:t>
            </a:r>
            <a:endParaRPr lang="it-IT" sz="14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5135314" y="5225652"/>
            <a:ext cx="347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Deposited energy for unit of thickness for several materials.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71684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17472" y="143466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75253" y="2278087"/>
            <a:ext cx="443244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collider?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sz="16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16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207m</a:t>
            </a:r>
            <a:r>
              <a:rPr lang="it-IT" sz="16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Negligible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ynchrotron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beamstrahlung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lepton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accelerators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scale. </a:t>
            </a:r>
          </a:p>
          <a:p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collider: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(~ 2.2µs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(~10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00" y="2278087"/>
            <a:ext cx="5593103" cy="353535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477194" y="5728463"/>
            <a:ext cx="553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Comparison</a:t>
            </a:r>
            <a:r>
              <a:rPr lang="it-IT" sz="1400" dirty="0" smtClean="0"/>
              <a:t> </a:t>
            </a:r>
            <a:r>
              <a:rPr lang="it-IT" sz="1400" dirty="0" err="1" smtClean="0"/>
              <a:t>between</a:t>
            </a:r>
            <a:r>
              <a:rPr lang="it-IT" sz="1400" dirty="0" smtClean="0"/>
              <a:t> a </a:t>
            </a:r>
            <a:r>
              <a:rPr lang="it-IT" sz="1400" dirty="0" err="1" smtClean="0"/>
              <a:t>muon</a:t>
            </a:r>
            <a:r>
              <a:rPr lang="it-IT" sz="1400" dirty="0" smtClean="0"/>
              <a:t> collider and an </a:t>
            </a:r>
            <a:r>
              <a:rPr lang="it-IT" sz="1400" dirty="0" err="1" smtClean="0"/>
              <a:t>hadron</a:t>
            </a:r>
            <a:r>
              <a:rPr lang="it-IT" sz="1400" dirty="0" smtClean="0"/>
              <a:t> </a:t>
            </a:r>
            <a:r>
              <a:rPr lang="it-IT" sz="1400" dirty="0" err="1" smtClean="0"/>
              <a:t>one</a:t>
            </a:r>
            <a:r>
              <a:rPr lang="it-IT" sz="1400" dirty="0" smtClean="0"/>
              <a:t>. (From D. Lucchesi et. al. </a:t>
            </a:r>
            <a:r>
              <a:rPr lang="it-IT" sz="1400" i="1" dirty="0" smtClean="0"/>
              <a:t>«</a:t>
            </a:r>
            <a:r>
              <a:rPr lang="it-IT" sz="1400" i="1" dirty="0" err="1" smtClean="0"/>
              <a:t>Muon</a:t>
            </a:r>
            <a:r>
              <a:rPr lang="it-IT" sz="1400" i="1" dirty="0" smtClean="0"/>
              <a:t> Collider to </a:t>
            </a:r>
            <a:r>
              <a:rPr lang="it-IT" sz="1400" i="1" dirty="0" err="1" smtClean="0"/>
              <a:t>expand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frontiers</a:t>
            </a:r>
            <a:r>
              <a:rPr lang="it-IT" sz="1400" i="1" dirty="0" smtClean="0"/>
              <a:t> of </a:t>
            </a:r>
            <a:r>
              <a:rPr lang="it-IT" sz="1400" i="1" dirty="0" err="1" smtClean="0"/>
              <a:t>particle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physics</a:t>
            </a:r>
            <a:r>
              <a:rPr lang="it-IT" sz="1400" i="1" dirty="0" smtClean="0"/>
              <a:t>»</a:t>
            </a:r>
            <a:r>
              <a:rPr lang="it-IT" sz="1400" dirty="0" smtClean="0"/>
              <a:t>).</a:t>
            </a:r>
            <a:endParaRPr lang="it-IT" sz="1400" dirty="0"/>
          </a:p>
        </p:txBody>
      </p:sp>
      <p:sp>
        <p:nvSpPr>
          <p:cNvPr id="6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02/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cxnSp>
        <p:nvCxnSpPr>
          <p:cNvPr id="9" name="Connettore diritto 8"/>
          <p:cNvCxnSpPr/>
          <p:nvPr/>
        </p:nvCxnSpPr>
        <p:spPr>
          <a:xfrm>
            <a:off x="9850017" y="3995355"/>
            <a:ext cx="311020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 flipH="1">
            <a:off x="10134180" y="3776922"/>
            <a:ext cx="1368491" cy="39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Comparable</a:t>
            </a:r>
            <a:r>
              <a:rPr lang="it-IT" sz="1000" dirty="0" smtClean="0"/>
              <a:t> </a:t>
            </a:r>
            <a:r>
              <a:rPr lang="it-IT" sz="1000" dirty="0" err="1" smtClean="0"/>
              <a:t>Feynman</a:t>
            </a:r>
            <a:r>
              <a:rPr lang="it-IT" sz="1000" dirty="0" smtClean="0"/>
              <a:t> </a:t>
            </a:r>
            <a:r>
              <a:rPr lang="it-IT" sz="1000" dirty="0" err="1" smtClean="0"/>
              <a:t>e.w</a:t>
            </a:r>
            <a:r>
              <a:rPr lang="it-IT" sz="1000" dirty="0" smtClean="0"/>
              <a:t>. </a:t>
            </a:r>
            <a:r>
              <a:rPr lang="it-IT" sz="1000" dirty="0" err="1" smtClean="0"/>
              <a:t>amplitudes</a:t>
            </a:r>
            <a:endParaRPr lang="it-IT" sz="1000" dirty="0"/>
          </a:p>
        </p:txBody>
      </p:sp>
      <p:cxnSp>
        <p:nvCxnSpPr>
          <p:cNvPr id="13" name="Connettore diritto 12"/>
          <p:cNvCxnSpPr/>
          <p:nvPr/>
        </p:nvCxnSpPr>
        <p:spPr>
          <a:xfrm>
            <a:off x="9850017" y="4454847"/>
            <a:ext cx="311020" cy="0"/>
          </a:xfrm>
          <a:prstGeom prst="line">
            <a:avLst/>
          </a:prstGeom>
          <a:ln w="317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 flipH="1">
            <a:off x="10165382" y="4271437"/>
            <a:ext cx="1368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*10 </a:t>
            </a:r>
            <a:r>
              <a:rPr lang="it-IT" sz="1000" dirty="0" err="1"/>
              <a:t>enhancement</a:t>
            </a:r>
            <a:r>
              <a:rPr lang="it-IT" sz="1000" dirty="0"/>
              <a:t> </a:t>
            </a:r>
            <a:r>
              <a:rPr lang="it-IT" sz="1000" dirty="0" smtClean="0"/>
              <a:t>due to </a:t>
            </a:r>
            <a:r>
              <a:rPr lang="it-IT" sz="1000" dirty="0" err="1" smtClean="0"/>
              <a:t>additionaly</a:t>
            </a:r>
            <a:r>
              <a:rPr lang="it-IT" sz="1000" dirty="0" smtClean="0"/>
              <a:t> strong </a:t>
            </a:r>
            <a:r>
              <a:rPr lang="it-IT" sz="1000" dirty="0" err="1" smtClean="0"/>
              <a:t>interactions</a:t>
            </a:r>
            <a:endParaRPr lang="it-IT" sz="1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3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95" y="2574446"/>
            <a:ext cx="3689639" cy="288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655861" y="1382696"/>
            <a:ext cx="851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in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311331" y="2325699"/>
            <a:ext cx="3600303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production: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Liquid H, 36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Liquid He, 39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Li, 9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it-IT" sz="15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H: dµ/dX</a:t>
            </a:r>
            <a:r>
              <a:rPr lang="it-IT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3.8*10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it-IT" sz="15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He: dµ/dX</a:t>
            </a:r>
            <a:r>
              <a:rPr lang="it-IT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2.8*10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it-IT" sz="15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Li: dµ/dX</a:t>
            </a:r>
            <a:r>
              <a:rPr lang="it-IT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2.1*10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15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H: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dµ/dx 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0.43*10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15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He: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dµ/dx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0.38*10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15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Li: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dµ/dx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1.4*10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it-IT" sz="15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8518964" y="5654528"/>
            <a:ext cx="3536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Muon production </a:t>
            </a:r>
            <a:r>
              <a:rPr lang="en-US" sz="1400" dirty="0" smtClean="0"/>
              <a:t>for unit of thickness of </a:t>
            </a:r>
            <a:r>
              <a:rPr lang="en-US" sz="1400" dirty="0"/>
              <a:t>several </a:t>
            </a:r>
            <a:r>
              <a:rPr lang="en-US" sz="1400" dirty="0" smtClean="0"/>
              <a:t>materials.</a:t>
            </a:r>
            <a:endParaRPr lang="it-IT" sz="1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69" y="2821487"/>
            <a:ext cx="2324100" cy="4200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52" y="2583155"/>
            <a:ext cx="3688016" cy="288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104038" y="4230978"/>
            <a:ext cx="694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He 78mm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116928" y="4370910"/>
            <a:ext cx="567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Li 9mm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116928" y="4083919"/>
            <a:ext cx="630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H 72mm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116928" y="4534790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C000"/>
                </a:solidFill>
              </a:rPr>
              <a:t>Be 6mm</a:t>
            </a:r>
            <a:endParaRPr lang="it-IT" sz="1000" baseline="30000" dirty="0">
              <a:solidFill>
                <a:srgbClr val="FFC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116928" y="4657900"/>
            <a:ext cx="694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C 2mm</a:t>
            </a:r>
            <a:endParaRPr lang="it-IT" sz="1000" baseline="300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829325" y="5542575"/>
            <a:ext cx="33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Muon production </a:t>
            </a:r>
            <a:r>
              <a:rPr lang="en-US" sz="1400" dirty="0" smtClean="0"/>
              <a:t>as a function of the turn for several materials.</a:t>
            </a:r>
            <a:endParaRPr lang="it-IT" sz="14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29/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8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1232954" y="2069349"/>
            <a:ext cx="407056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angle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="1" i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Exting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angle:</a:t>
            </a: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Coulumbian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by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Liquid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, 36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Liquid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, 39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Liquid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lithium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, 9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="1" i="1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6mm Be and 2mm C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multi-target.</a:t>
            </a:r>
          </a:p>
          <a:p>
            <a:endParaRPr lang="it-IT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1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157" y="2825708"/>
            <a:ext cx="1276152" cy="50272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352550" y="1382696"/>
            <a:ext cx="1033125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36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2400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675847" y="6332330"/>
            <a:ext cx="6046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Mean RMS angle contribution to emittance of muons </a:t>
            </a:r>
            <a:r>
              <a:rPr lang="en-US" sz="1400" dirty="0"/>
              <a:t>for additional </a:t>
            </a:r>
            <a:r>
              <a:rPr lang="en-US" sz="1400" dirty="0" smtClean="0"/>
              <a:t>materials.</a:t>
            </a:r>
            <a:endParaRPr lang="it-IT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832" y="5439317"/>
            <a:ext cx="5411969" cy="89301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514" y="3960968"/>
            <a:ext cx="1810561" cy="39643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260" y="4422059"/>
            <a:ext cx="1189399" cy="27985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58" y="2069349"/>
            <a:ext cx="3689639" cy="28800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448300" y="4875456"/>
            <a:ext cx="325091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x-x’ correlation of </a:t>
            </a:r>
            <a:r>
              <a:rPr lang="en-US" sz="1400" dirty="0" err="1"/>
              <a:t>of</a:t>
            </a:r>
            <a:r>
              <a:rPr lang="en-US" sz="1400" dirty="0"/>
              <a:t> muons produced in a </a:t>
            </a:r>
            <a:r>
              <a:rPr lang="en-US" sz="1400" dirty="0" smtClean="0"/>
              <a:t>72mm </a:t>
            </a:r>
            <a:r>
              <a:rPr lang="en-US" sz="1400" dirty="0"/>
              <a:t>total thickness </a:t>
            </a:r>
            <a:r>
              <a:rPr lang="en-US" sz="1400" dirty="0" smtClean="0"/>
              <a:t>H multi-target.</a:t>
            </a:r>
            <a:endParaRPr lang="it-IT" sz="1400" dirty="0"/>
          </a:p>
          <a:p>
            <a:pPr algn="ctr"/>
            <a:r>
              <a:rPr lang="it-IT" sz="1050" dirty="0" smtClean="0"/>
              <a:t>.</a:t>
            </a:r>
            <a:endParaRPr lang="it-IT" sz="105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30/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09800" y="1436814"/>
            <a:ext cx="8820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multi-target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15661" y="2279589"/>
            <a:ext cx="48363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Minimise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exchanges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thermomechanical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stresses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Cylindrical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Meniscus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Hourglass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Linear-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hourglass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Considerations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affect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kinematics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be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thermomechanical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stress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03" y="2799560"/>
            <a:ext cx="2443812" cy="130978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558" y="2806609"/>
            <a:ext cx="2355783" cy="130978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001" y="4187903"/>
            <a:ext cx="2443812" cy="131876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655" y="4172415"/>
            <a:ext cx="2603862" cy="133703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152587" y="5532776"/>
            <a:ext cx="22145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Proposed geometries</a:t>
            </a:r>
            <a:endParaRPr lang="it-IT" sz="1050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605063" y="2599402"/>
            <a:ext cx="827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rgbClr val="FF0000"/>
                </a:solidFill>
              </a:rPr>
              <a:t>Cylindrical</a:t>
            </a:r>
            <a:endParaRPr lang="it-IT" sz="1200" baseline="30000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94877" y="2575587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rgbClr val="FF0000"/>
                </a:solidFill>
              </a:rPr>
              <a:t>Meniscus</a:t>
            </a:r>
            <a:endParaRPr lang="it-IT" sz="1200" baseline="30000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495807" y="5476526"/>
            <a:ext cx="796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rgbClr val="FF0000"/>
                </a:solidFill>
              </a:rPr>
              <a:t>Hourglass</a:t>
            </a:r>
            <a:endParaRPr lang="it-IT" sz="1200" baseline="30000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814014" y="5476527"/>
            <a:ext cx="1210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Linear-</a:t>
            </a:r>
            <a:r>
              <a:rPr lang="it-IT" sz="1200" dirty="0" err="1">
                <a:solidFill>
                  <a:srgbClr val="FF0000"/>
                </a:solidFill>
              </a:rPr>
              <a:t>hourglass</a:t>
            </a:r>
            <a:endParaRPr lang="it-IT" sz="1200" baseline="30000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210185" y="5659734"/>
            <a:ext cx="2509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Considered</a:t>
            </a:r>
            <a:r>
              <a:rPr lang="it-IT" sz="1400" dirty="0" smtClean="0"/>
              <a:t> </a:t>
            </a:r>
            <a:r>
              <a:rPr lang="it-IT" sz="1400" dirty="0" err="1" smtClean="0"/>
              <a:t>geometrical</a:t>
            </a:r>
            <a:r>
              <a:rPr lang="it-IT" sz="1400" dirty="0" smtClean="0"/>
              <a:t> </a:t>
            </a:r>
            <a:r>
              <a:rPr lang="it-IT" sz="1400" dirty="0" err="1" smtClean="0"/>
              <a:t>shapes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sp>
        <p:nvSpPr>
          <p:cNvPr id="15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31/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5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25" y="2955851"/>
            <a:ext cx="6149105" cy="222365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640367" y="157214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model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26393" y="2246546"/>
            <a:ext cx="448871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 with SBAI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by multi-target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target (up to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target.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45GeV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=300µm, 3*10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3*10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/s →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(10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3mm Be and 1mm C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it-IT" sz="1500" i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Theoretical Modeling for the Thermal Stability of Solid Targets in Positron-Driven Muon Collider</a:t>
            </a:r>
            <a:r>
              <a:rPr lang="en-US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 (International Journal of </a:t>
            </a:r>
            <a:r>
              <a:rPr lang="en-US" sz="1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r>
              <a:rPr lang="en-US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Physics).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6576137" y="5025614"/>
            <a:ext cx="4222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Considered beam.</a:t>
            </a:r>
            <a:endParaRPr lang="it-IT" sz="1400" dirty="0"/>
          </a:p>
        </p:txBody>
      </p:sp>
      <p:sp>
        <p:nvSpPr>
          <p:cNvPr id="6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32/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0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659" y="2951785"/>
            <a:ext cx="3230229" cy="216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32411" y="1434665"/>
            <a:ext cx="10743129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model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Fourier’s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4836" y="2707224"/>
            <a:ext cx="3642222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target: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Fourier’s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just"/>
            <a:endParaRPr lang="it-IT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it-IT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2D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R,z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k,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5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and D=k/(</a:t>
            </a: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5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recalculated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t→Long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time.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(45GeV, </a:t>
            </a:r>
            <a:r>
              <a:rPr lang="el-GR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=300µm, 3*10</a:t>
            </a:r>
            <a:r>
              <a:rPr lang="it-IT" sz="15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it-IT" sz="15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R=5cm), for a single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Beryllium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T=451K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(L=3mm).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T=782K.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(L=1mm).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517988" y="5099421"/>
            <a:ext cx="2879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Temperature rise </a:t>
            </a:r>
            <a:r>
              <a:rPr lang="it-IT" sz="1400" dirty="0" err="1"/>
              <a:t>at</a:t>
            </a:r>
            <a:r>
              <a:rPr lang="it-IT" sz="1400" dirty="0"/>
              <a:t> center due to single </a:t>
            </a:r>
            <a:r>
              <a:rPr lang="it-IT" sz="1400" dirty="0" err="1"/>
              <a:t>bunch</a:t>
            </a:r>
            <a:r>
              <a:rPr lang="it-IT" sz="1400" dirty="0"/>
              <a:t>. Be target (R=5cm, L=3mm ).</a:t>
            </a:r>
          </a:p>
        </p:txBody>
      </p:sp>
      <p:sp>
        <p:nvSpPr>
          <p:cNvPr id="36" name="Rettangolo 35"/>
          <p:cNvSpPr/>
          <p:nvPr/>
        </p:nvSpPr>
        <p:spPr>
          <a:xfrm>
            <a:off x="5975460" y="3239463"/>
            <a:ext cx="295275" cy="153585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6279287" y="3239463"/>
            <a:ext cx="1470258" cy="151844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/>
          <p:cNvSpPr/>
          <p:nvPr/>
        </p:nvSpPr>
        <p:spPr>
          <a:xfrm>
            <a:off x="7749545" y="3239463"/>
            <a:ext cx="514351" cy="151546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2 38"/>
          <p:cNvCxnSpPr/>
          <p:nvPr/>
        </p:nvCxnSpPr>
        <p:spPr>
          <a:xfrm flipH="1">
            <a:off x="6143455" y="2913559"/>
            <a:ext cx="53171" cy="3157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5957919" y="2754428"/>
            <a:ext cx="511679" cy="180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FF0000"/>
                </a:solidFill>
              </a:rPr>
              <a:t>Bunch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cxnSp>
        <p:nvCxnSpPr>
          <p:cNvPr id="41" name="Connettore 2 40"/>
          <p:cNvCxnSpPr/>
          <p:nvPr/>
        </p:nvCxnSpPr>
        <p:spPr>
          <a:xfrm flipH="1">
            <a:off x="7055676" y="2994330"/>
            <a:ext cx="1" cy="2693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6684014" y="2817999"/>
            <a:ext cx="817853" cy="180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No </a:t>
            </a:r>
            <a:r>
              <a:rPr lang="it-IT" sz="1000" dirty="0" err="1">
                <a:solidFill>
                  <a:srgbClr val="FF0000"/>
                </a:solidFill>
              </a:rPr>
              <a:t>diffusion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cxnSp>
        <p:nvCxnSpPr>
          <p:cNvPr id="43" name="Connettore 2 42"/>
          <p:cNvCxnSpPr/>
          <p:nvPr/>
        </p:nvCxnSpPr>
        <p:spPr>
          <a:xfrm flipH="1">
            <a:off x="7883427" y="2913559"/>
            <a:ext cx="109932" cy="3259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7814953" y="2674305"/>
            <a:ext cx="649537" cy="18000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FF0000"/>
                </a:solidFill>
              </a:rPr>
              <a:t>Diffusion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156" y="3022599"/>
            <a:ext cx="3333384" cy="2160000"/>
          </a:xfrm>
          <a:prstGeom prst="rect">
            <a:avLst/>
          </a:prstGeom>
        </p:spPr>
      </p:pic>
      <p:sp>
        <p:nvSpPr>
          <p:cNvPr id="46" name="CasellaDiTesto 45"/>
          <p:cNvSpPr txBox="1"/>
          <p:nvPr/>
        </p:nvSpPr>
        <p:spPr>
          <a:xfrm>
            <a:off x="8866053" y="5112236"/>
            <a:ext cx="320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Temperature rise </a:t>
            </a:r>
            <a:r>
              <a:rPr lang="it-IT" sz="1400" dirty="0" err="1"/>
              <a:t>at</a:t>
            </a:r>
            <a:r>
              <a:rPr lang="it-IT" sz="1400" dirty="0"/>
              <a:t> center due to </a:t>
            </a:r>
          </a:p>
          <a:p>
            <a:pPr algn="ctr"/>
            <a:r>
              <a:rPr lang="it-IT" sz="1400" dirty="0"/>
              <a:t>a single </a:t>
            </a:r>
            <a:r>
              <a:rPr lang="it-IT" sz="1400" dirty="0" err="1"/>
              <a:t>train</a:t>
            </a:r>
            <a:r>
              <a:rPr lang="it-IT" sz="1400" dirty="0"/>
              <a:t>. Be target (R=5cm, L=3mm ).</a:t>
            </a:r>
          </a:p>
        </p:txBody>
      </p:sp>
      <p:sp>
        <p:nvSpPr>
          <p:cNvPr id="49" name="Rettangolo 48"/>
          <p:cNvSpPr/>
          <p:nvPr/>
        </p:nvSpPr>
        <p:spPr>
          <a:xfrm>
            <a:off x="9556545" y="3460771"/>
            <a:ext cx="829179" cy="135343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/>
          <p:cNvSpPr/>
          <p:nvPr/>
        </p:nvSpPr>
        <p:spPr>
          <a:xfrm>
            <a:off x="10381473" y="3460770"/>
            <a:ext cx="1035629" cy="135343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1" name="Connettore 2 50"/>
          <p:cNvCxnSpPr/>
          <p:nvPr/>
        </p:nvCxnSpPr>
        <p:spPr>
          <a:xfrm>
            <a:off x="10068115" y="2980137"/>
            <a:ext cx="223685" cy="4909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9815161" y="2776378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Train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cxnSp>
        <p:nvCxnSpPr>
          <p:cNvPr id="53" name="Connettore 2 52"/>
          <p:cNvCxnSpPr/>
          <p:nvPr/>
        </p:nvCxnSpPr>
        <p:spPr>
          <a:xfrm flipH="1">
            <a:off x="10544755" y="3019886"/>
            <a:ext cx="164388" cy="4408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10488587" y="2724568"/>
            <a:ext cx="6676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No Train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24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33/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670" y="3480570"/>
            <a:ext cx="2391766" cy="6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72622" y="143466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model IR-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210421" y="2136888"/>
            <a:ext cx="38840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-fast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Infra-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(IR)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5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=E</a:t>
            </a:r>
            <a:r>
              <a:rPr lang="it-IT" sz="15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15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it-IT" sz="15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in long time scale.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 to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multi-targets.</a:t>
            </a: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85" y="2934019"/>
            <a:ext cx="3019564" cy="341642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513" y="2934019"/>
            <a:ext cx="3199245" cy="216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5937737" y="5300711"/>
            <a:ext cx="485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Temperature rise </a:t>
            </a:r>
            <a:r>
              <a:rPr lang="it-IT" sz="1400" dirty="0" err="1"/>
              <a:t>at</a:t>
            </a:r>
            <a:r>
              <a:rPr lang="it-IT" sz="1400" dirty="0"/>
              <a:t> </a:t>
            </a:r>
            <a:r>
              <a:rPr lang="it-IT" sz="1400" dirty="0" smtClean="0"/>
              <a:t>long  </a:t>
            </a:r>
            <a:r>
              <a:rPr lang="it-IT" sz="1400" dirty="0"/>
              <a:t>time </a:t>
            </a:r>
            <a:r>
              <a:rPr lang="it-IT" sz="1400" dirty="0" smtClean="0"/>
              <a:t>scale. Be (</a:t>
            </a:r>
            <a:r>
              <a:rPr lang="it-IT" sz="1400" dirty="0" err="1" smtClean="0"/>
              <a:t>left</a:t>
            </a:r>
            <a:r>
              <a:rPr lang="it-IT" sz="1400" dirty="0" smtClean="0"/>
              <a:t>) and C(right) target. 45GeV, </a:t>
            </a:r>
            <a:r>
              <a:rPr lang="el-GR" sz="1400" dirty="0" smtClean="0"/>
              <a:t>σ</a:t>
            </a:r>
            <a:r>
              <a:rPr lang="it-IT" sz="1400" dirty="0" smtClean="0"/>
              <a:t>=300</a:t>
            </a:r>
            <a:r>
              <a:rPr lang="el-GR" sz="1400" dirty="0" smtClean="0"/>
              <a:t>μ</a:t>
            </a:r>
            <a:r>
              <a:rPr lang="it-IT" sz="1400" dirty="0" smtClean="0"/>
              <a:t>m, 3*10</a:t>
            </a:r>
            <a:r>
              <a:rPr lang="it-IT" sz="1400" baseline="30000" dirty="0" smtClean="0"/>
              <a:t>11</a:t>
            </a:r>
            <a:r>
              <a:rPr lang="it-IT" sz="1400" dirty="0"/>
              <a:t>e</a:t>
            </a:r>
            <a:r>
              <a:rPr lang="it-IT" sz="1400" baseline="30000" dirty="0" smtClean="0"/>
              <a:t>+</a:t>
            </a:r>
            <a:r>
              <a:rPr lang="it-IT" sz="1400" dirty="0" smtClean="0"/>
              <a:t>/</a:t>
            </a:r>
            <a:r>
              <a:rPr lang="it-IT" sz="1400" dirty="0" err="1" smtClean="0"/>
              <a:t>bunch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sp>
        <p:nvSpPr>
          <p:cNvPr id="9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34/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8133" y="2934019"/>
            <a:ext cx="315209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5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31" y="2146622"/>
            <a:ext cx="5865692" cy="450348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655861" y="1382696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@MAMI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374911" y="2487922"/>
            <a:ext cx="4177102" cy="4683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7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endParaRPr lang="it-IT" sz="17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Thermomechanical</a:t>
            </a:r>
            <a:r>
              <a:rPr lang="it-IT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 of the target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Test the </a:t>
            </a:r>
            <a:r>
              <a:rPr lang="it-IT" sz="17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7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MAinz</a:t>
            </a:r>
            <a:r>
              <a:rPr lang="it-IT" sz="17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MIcrotron</a:t>
            </a:r>
            <a:r>
              <a:rPr lang="it-IT" sz="17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(MAMI) Accelerator:</a:t>
            </a:r>
            <a:endParaRPr lang="it-IT" sz="17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Mainz (Germany).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it-IT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E~180MeV-1600MeV.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ΔE/E~2*10</a:t>
            </a:r>
            <a:r>
              <a:rPr lang="it-IT" sz="17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Max ~50µA.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~7000h/</a:t>
            </a:r>
            <a:r>
              <a:rPr lang="it-IT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7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7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7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7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60E6A0-446F-4B58-9BA7-73AFEF1D9FFA}"/>
              </a:ext>
            </a:extLst>
          </p:cNvPr>
          <p:cNvSpPr txBox="1"/>
          <p:nvPr/>
        </p:nvSpPr>
        <p:spPr>
          <a:xfrm>
            <a:off x="6687210" y="6275264"/>
            <a:ext cx="3047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MAMI accelerator.</a:t>
            </a:r>
            <a:endParaRPr lang="it-IT" sz="1400" dirty="0"/>
          </a:p>
        </p:txBody>
      </p:sp>
      <p:sp>
        <p:nvSpPr>
          <p:cNvPr id="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35/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55861" y="1382696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@MAMI setup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298900" y="2699224"/>
            <a:ext cx="417710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7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800MeV e</a:t>
            </a:r>
            <a:r>
              <a:rPr lang="it-IT" sz="17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it-IT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 target (</a:t>
            </a:r>
            <a:r>
              <a:rPr lang="it-IT" sz="17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 [0.5mm;1.3mm]).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err="1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camera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70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92" y="2049974"/>
            <a:ext cx="4743687" cy="42252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60E6A0-446F-4B58-9BA7-73AFEF1D9FFA}"/>
              </a:ext>
            </a:extLst>
          </p:cNvPr>
          <p:cNvSpPr txBox="1"/>
          <p:nvPr/>
        </p:nvSpPr>
        <p:spPr>
          <a:xfrm>
            <a:off x="6687210" y="6275264"/>
            <a:ext cx="30472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Scheme of experimental test at MAMI.</a:t>
            </a:r>
            <a:endParaRPr lang="it-IT" sz="1050" dirty="0"/>
          </a:p>
        </p:txBody>
      </p:sp>
      <p:sp>
        <p:nvSpPr>
          <p:cNvPr id="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36/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5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28" y="2320817"/>
            <a:ext cx="3709345" cy="360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236794" y="1382696"/>
            <a:ext cx="109547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GEANT4-based planning of </a:t>
            </a:r>
            <a:r>
              <a:rPr lang="it-IT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@MAMI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99804" y="2671733"/>
            <a:ext cx="44368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Responsivity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of IR</a:t>
            </a:r>
            <a:endParaRPr lang="it-IT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GEANT-4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camera to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GEANT4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teel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vacum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1mm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mylar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5cmx5cmx5mm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reaching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6149728" y="5999478"/>
            <a:ext cx="31497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Vacuum chamber and scintillator</a:t>
            </a:r>
            <a:endParaRPr lang="it-IT" sz="1050" dirty="0"/>
          </a:p>
        </p:txBody>
      </p:sp>
      <p:cxnSp>
        <p:nvCxnSpPr>
          <p:cNvPr id="44" name="Connettore 2 43"/>
          <p:cNvCxnSpPr>
            <a:cxnSpLocks/>
          </p:cNvCxnSpPr>
          <p:nvPr/>
        </p:nvCxnSpPr>
        <p:spPr>
          <a:xfrm flipH="1" flipV="1">
            <a:off x="6720438" y="4351315"/>
            <a:ext cx="663062" cy="863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7215080" y="5183139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FF0000"/>
                </a:solidFill>
              </a:rPr>
              <a:t>Scintillator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8843441" y="5797706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FF0000"/>
                </a:solidFill>
              </a:rPr>
              <a:t>Chamber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cxnSp>
        <p:nvCxnSpPr>
          <p:cNvPr id="61" name="Connettore 2 60"/>
          <p:cNvCxnSpPr/>
          <p:nvPr/>
        </p:nvCxnSpPr>
        <p:spPr>
          <a:xfrm flipH="1" flipV="1">
            <a:off x="8374855" y="5215225"/>
            <a:ext cx="618697" cy="6063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/>
          <p:cNvCxnSpPr/>
          <p:nvPr/>
        </p:nvCxnSpPr>
        <p:spPr>
          <a:xfrm>
            <a:off x="6073528" y="3297944"/>
            <a:ext cx="1571521" cy="6421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/>
          <p:cNvSpPr txBox="1"/>
          <p:nvPr/>
        </p:nvSpPr>
        <p:spPr>
          <a:xfrm>
            <a:off x="5673621" y="3051723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0000"/>
                </a:solidFill>
              </a:rPr>
              <a:t>Target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13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37/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546" y="3242739"/>
            <a:ext cx="2749359" cy="38568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55861" y="1382696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@MAMI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54512" y="2451589"/>
            <a:ext cx="328616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[0.5mm-1.3mm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 (800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the target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~1.3*10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(ILC test, S.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Rieaman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talk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AWLC 2017) → 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1.3particles/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0.6MeV/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(s=1.3mm).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95" y="2454276"/>
            <a:ext cx="3689639" cy="2880000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14" y="2447108"/>
            <a:ext cx="3684221" cy="2875771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8816989" y="5348962"/>
            <a:ext cx="301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Mean values of deposited energy in scintillator. </a:t>
            </a:r>
            <a:endParaRPr lang="it-IT" sz="1400" dirty="0"/>
          </a:p>
        </p:txBody>
      </p:sp>
      <p:sp>
        <p:nvSpPr>
          <p:cNvPr id="57" name="CasellaDiTesto 56"/>
          <p:cNvSpPr txBox="1"/>
          <p:nvPr/>
        </p:nvSpPr>
        <p:spPr>
          <a:xfrm>
            <a:off x="7176719" y="3275377"/>
            <a:ext cx="447558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Total</a:t>
            </a:r>
            <a:endParaRPr lang="it-IT" sz="1000" baseline="30000" dirty="0">
              <a:solidFill>
                <a:schemeClr val="bg1"/>
              </a:solidFill>
            </a:endParaRPr>
          </a:p>
          <a:p>
            <a:endParaRPr lang="it-IT" sz="1000" baseline="30000" dirty="0">
              <a:solidFill>
                <a:schemeClr val="accent6"/>
              </a:solidFill>
            </a:endParaRPr>
          </a:p>
        </p:txBody>
      </p:sp>
      <p:cxnSp>
        <p:nvCxnSpPr>
          <p:cNvPr id="58" name="Connettore 2 57"/>
          <p:cNvCxnSpPr/>
          <p:nvPr/>
        </p:nvCxnSpPr>
        <p:spPr>
          <a:xfrm flipH="1" flipV="1">
            <a:off x="7037320" y="2955488"/>
            <a:ext cx="320565" cy="3475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4652138" y="5358688"/>
            <a:ext cx="3638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Particle flux  </a:t>
            </a:r>
            <a:r>
              <a:rPr lang="en-US" sz="1400" dirty="0"/>
              <a:t>hitting the scintillator.</a:t>
            </a:r>
            <a:endParaRPr lang="it-IT" sz="1400" dirty="0"/>
          </a:p>
        </p:txBody>
      </p:sp>
      <p:sp>
        <p:nvSpPr>
          <p:cNvPr id="21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38/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304764" y="4597827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</a:rPr>
              <a:t>ph0tons</a:t>
            </a:r>
            <a:endParaRPr lang="it-IT" sz="1000" baseline="30000" dirty="0">
              <a:solidFill>
                <a:srgbClr val="FFFF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291493" y="4306875"/>
            <a:ext cx="668773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rgbClr val="0070C0"/>
                </a:solidFill>
              </a:rPr>
              <a:t>electrons</a:t>
            </a:r>
            <a:endParaRPr lang="it-IT" sz="1000" baseline="30000" dirty="0">
              <a:solidFill>
                <a:srgbClr val="0070C0"/>
              </a:solidFill>
            </a:endParaRPr>
          </a:p>
          <a:p>
            <a:endParaRPr lang="it-IT" sz="1000" baseline="30000" dirty="0">
              <a:solidFill>
                <a:schemeClr val="accent6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357885" y="4746640"/>
            <a:ext cx="42832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/>
              <a:t>total</a:t>
            </a:r>
            <a:endParaRPr lang="it-IT" sz="1000" baseline="30000" dirty="0"/>
          </a:p>
          <a:p>
            <a:endParaRPr lang="it-IT" sz="1000" baseline="30000" dirty="0">
              <a:solidFill>
                <a:schemeClr val="accent6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7311307" y="4466064"/>
            <a:ext cx="67037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>
                <a:solidFill>
                  <a:schemeClr val="accent6"/>
                </a:solidFill>
              </a:rPr>
              <a:t>positrons</a:t>
            </a:r>
            <a:endParaRPr lang="it-IT" sz="1000" baseline="30000" dirty="0">
              <a:solidFill>
                <a:schemeClr val="accent6"/>
              </a:solidFill>
            </a:endParaRPr>
          </a:p>
          <a:p>
            <a:endParaRPr lang="it-IT" sz="1000" baseline="30000" dirty="0">
              <a:solidFill>
                <a:schemeClr val="accent6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45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17472" y="143466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Collider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34561" y="2573438"/>
            <a:ext cx="42024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on target.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tertiary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(p</a:t>
            </a:r>
            <a:r>
              <a:rPr lang="el-G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100MeV).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(~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1mb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→ High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µ/s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238223" y="6310647"/>
            <a:ext cx="5427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Proton </a:t>
            </a:r>
            <a:r>
              <a:rPr lang="it-IT" sz="1400" dirty="0" err="1" smtClean="0"/>
              <a:t>driven</a:t>
            </a:r>
            <a:r>
              <a:rPr lang="it-IT" sz="1400" dirty="0" smtClean="0"/>
              <a:t> </a:t>
            </a:r>
            <a:r>
              <a:rPr lang="it-IT" sz="1400" dirty="0" err="1" smtClean="0"/>
              <a:t>muon</a:t>
            </a:r>
            <a:r>
              <a:rPr lang="it-IT" sz="1400" dirty="0" smtClean="0"/>
              <a:t> collider </a:t>
            </a:r>
            <a:r>
              <a:rPr lang="it-IT" sz="1400" dirty="0" err="1" smtClean="0"/>
              <a:t>scheme</a:t>
            </a:r>
            <a:r>
              <a:rPr lang="it-IT" sz="1400" dirty="0"/>
              <a:t> (From  M. </a:t>
            </a:r>
            <a:r>
              <a:rPr lang="it-IT" sz="1400" dirty="0" err="1"/>
              <a:t>Bauce</a:t>
            </a:r>
            <a:r>
              <a:rPr lang="it-IT" sz="1400" dirty="0"/>
              <a:t> talk </a:t>
            </a:r>
            <a:r>
              <a:rPr lang="it-IT" sz="1400" dirty="0" err="1"/>
              <a:t>at</a:t>
            </a:r>
            <a:r>
              <a:rPr lang="it-IT" sz="1400" dirty="0"/>
              <a:t> APS 2021</a:t>
            </a:r>
            <a:r>
              <a:rPr lang="it-IT" sz="1400" dirty="0" smtClean="0"/>
              <a:t>). </a:t>
            </a:r>
            <a:endParaRPr lang="it-IT" sz="1400" dirty="0"/>
          </a:p>
        </p:txBody>
      </p:sp>
      <p:sp>
        <p:nvSpPr>
          <p:cNvPr id="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03/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364" y="2299336"/>
            <a:ext cx="6321298" cy="398174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8209903" y="2062065"/>
            <a:ext cx="1484603" cy="4107264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2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76" y="3681600"/>
            <a:ext cx="3228434" cy="2520000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1AF35565-2395-8FC0-BBB2-A6802EA14FDF}"/>
              </a:ext>
            </a:extLst>
          </p:cNvPr>
          <p:cNvSpPr txBox="1"/>
          <p:nvPr/>
        </p:nvSpPr>
        <p:spPr>
          <a:xfrm>
            <a:off x="6801224" y="6164333"/>
            <a:ext cx="457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Particle flux hitting the scintillator </a:t>
            </a:r>
            <a:r>
              <a:rPr lang="en-US" sz="1400" dirty="0"/>
              <a:t>as function of wall thickness of the shield 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3. 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Target thickness 1.3mm.</a:t>
            </a:r>
            <a:endParaRPr lang="it-IT" sz="1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655861" y="1382696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@MAMI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280352" y="2051645"/>
            <a:ext cx="385725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Thermal camera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Sapphire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(Al</a:t>
            </a:r>
            <a:r>
              <a:rPr lang="it-IT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Quartz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(SiO</a:t>
            </a:r>
            <a:r>
              <a:rPr lang="it-IT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Zinc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sulfide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clertran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ZnS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(800MeV e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C 1.3mm).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[1mm-4.mm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] (800MeV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, C 1.3mm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Best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</a:t>
            </a:r>
            <a:r>
              <a:rPr lang="it-IT" sz="15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15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AF35565-2395-8FC0-BBB2-A6802EA14FDF}"/>
              </a:ext>
            </a:extLst>
          </p:cNvPr>
          <p:cNvSpPr txBox="1"/>
          <p:nvPr/>
        </p:nvSpPr>
        <p:spPr>
          <a:xfrm>
            <a:off x="5396754" y="3308076"/>
            <a:ext cx="588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Particle flux and deposited energy covering the scintillator with an IR shield. Target thickness 1.3mm. Shield thickness 1mm.</a:t>
            </a:r>
          </a:p>
        </p:txBody>
      </p:sp>
      <p:sp>
        <p:nvSpPr>
          <p:cNvPr id="10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39/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735" y="2149559"/>
            <a:ext cx="6713220" cy="1165802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8223823" y="4880880"/>
            <a:ext cx="668773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rgbClr val="0070C0"/>
                </a:solidFill>
              </a:rPr>
              <a:t>electrons</a:t>
            </a:r>
            <a:endParaRPr lang="it-IT" sz="1000" baseline="30000" dirty="0">
              <a:solidFill>
                <a:srgbClr val="0070C0"/>
              </a:solidFill>
            </a:endParaRPr>
          </a:p>
          <a:p>
            <a:endParaRPr lang="it-IT" sz="1000" baseline="30000" dirty="0">
              <a:solidFill>
                <a:schemeClr val="accent6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8217378" y="4991205"/>
            <a:ext cx="67037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accent6"/>
                </a:solidFill>
              </a:rPr>
              <a:t>positrons</a:t>
            </a:r>
            <a:endParaRPr lang="it-IT" sz="1000" baseline="30000" dirty="0">
              <a:solidFill>
                <a:schemeClr val="accent6"/>
              </a:solidFill>
            </a:endParaRPr>
          </a:p>
          <a:p>
            <a:endParaRPr lang="it-IT" sz="1000" baseline="30000" dirty="0">
              <a:solidFill>
                <a:schemeClr val="accent6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8212536" y="5150512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FF00"/>
                </a:solidFill>
              </a:rPr>
              <a:t>ph0tons</a:t>
            </a:r>
            <a:endParaRPr lang="it-IT" sz="1000" baseline="30000" dirty="0">
              <a:solidFill>
                <a:srgbClr val="FFFF0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8230934" y="5290853"/>
            <a:ext cx="42832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/>
              <a:t>total</a:t>
            </a:r>
            <a:endParaRPr lang="it-IT" sz="1000" baseline="30000" dirty="0"/>
          </a:p>
          <a:p>
            <a:endParaRPr lang="it-IT" sz="1000" baseline="30000" dirty="0">
              <a:solidFill>
                <a:schemeClr val="accent6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3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33582" y="143466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Test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  @CERN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47029" y="2363271"/>
            <a:ext cx="49144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(TB) goal: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 in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500" baseline="30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18GeV-26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electron and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on target (Be, C).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normalized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Bhabha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0364"/>
          <a:stretch/>
        </p:blipFill>
        <p:spPr>
          <a:xfrm>
            <a:off x="6261463" y="2264227"/>
            <a:ext cx="5790223" cy="3960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B54483-D679-CF4B-7128-96F62835C8F5}"/>
              </a:ext>
            </a:extLst>
          </p:cNvPr>
          <p:cNvSpPr txBox="1"/>
          <p:nvPr/>
        </p:nvSpPr>
        <p:spPr>
          <a:xfrm>
            <a:off x="8268745" y="6097269"/>
            <a:ext cx="2121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 smtClean="0"/>
              <a:t>Test </a:t>
            </a:r>
            <a:r>
              <a:rPr lang="it-IT" sz="1400" dirty="0" err="1" smtClean="0"/>
              <a:t>Beam</a:t>
            </a:r>
            <a:r>
              <a:rPr lang="it-IT" sz="1400" dirty="0" smtClean="0"/>
              <a:t> </a:t>
            </a:r>
            <a:r>
              <a:rPr lang="it-IT" sz="1400" dirty="0" err="1" smtClean="0"/>
              <a:t>facility</a:t>
            </a:r>
            <a:r>
              <a:rPr lang="it-IT" sz="1400" dirty="0" smtClean="0"/>
              <a:t> </a:t>
            </a:r>
            <a:r>
              <a:rPr lang="it-IT" sz="1400" dirty="0" err="1" smtClean="0"/>
              <a:t>at</a:t>
            </a:r>
            <a:r>
              <a:rPr lang="it-IT" sz="1400" dirty="0" smtClean="0"/>
              <a:t> CERN.</a:t>
            </a:r>
            <a:endParaRPr lang="it-IT" sz="1400" dirty="0"/>
          </a:p>
        </p:txBody>
      </p:sp>
      <p:sp>
        <p:nvSpPr>
          <p:cNvPr id="6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40/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0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38275" y="1434665"/>
            <a:ext cx="102679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setup of the Test </a:t>
            </a:r>
            <a:r>
              <a:rPr lang="it-IT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29115" y="2860724"/>
            <a:ext cx="46471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Instruments for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Trackers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Scintillators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Lead Glass (LG).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HORSA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absorber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Analysed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22GeV electron and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45GeV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on C targets (2 and 6 cm).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508" y="2517740"/>
            <a:ext cx="6162332" cy="241670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822279" y="4875444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Experimental</a:t>
            </a:r>
            <a:r>
              <a:rPr lang="it-IT" sz="1400" dirty="0" smtClean="0"/>
              <a:t> setup.</a:t>
            </a:r>
            <a:endParaRPr lang="it-IT" sz="1400" dirty="0"/>
          </a:p>
        </p:txBody>
      </p:sp>
      <p:sp>
        <p:nvSpPr>
          <p:cNvPr id="6" name="Rettangolo 5"/>
          <p:cNvSpPr/>
          <p:nvPr/>
        </p:nvSpPr>
        <p:spPr>
          <a:xfrm rot="1072475">
            <a:off x="9405423" y="3623303"/>
            <a:ext cx="2037478" cy="42239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9577695" y="3994475"/>
            <a:ext cx="440701" cy="733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9080435" y="4738542"/>
            <a:ext cx="7681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>
                <a:solidFill>
                  <a:srgbClr val="0070C0"/>
                </a:solidFill>
              </a:rPr>
              <a:t>Scintillator</a:t>
            </a:r>
            <a:endParaRPr lang="it-IT" sz="1050" dirty="0">
              <a:solidFill>
                <a:srgbClr val="0070C0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 flipV="1">
            <a:off x="9012886" y="3869489"/>
            <a:ext cx="834018" cy="801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8536890" y="4591753"/>
            <a:ext cx="7617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>
                <a:solidFill>
                  <a:srgbClr val="0070C0"/>
                </a:solidFill>
              </a:rPr>
              <a:t>Tracker</a:t>
            </a:r>
            <a:r>
              <a:rPr lang="it-IT" sz="1050" dirty="0">
                <a:solidFill>
                  <a:srgbClr val="0070C0"/>
                </a:solidFill>
              </a:rPr>
              <a:t> 37</a:t>
            </a: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9923278" y="4143013"/>
            <a:ext cx="467171" cy="941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9265195" y="5029333"/>
            <a:ext cx="1079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rgbClr val="0070C0"/>
                </a:solidFill>
              </a:rPr>
              <a:t>Lead Glass </a:t>
            </a:r>
            <a:r>
              <a:rPr lang="it-IT" sz="1050" dirty="0" err="1">
                <a:solidFill>
                  <a:srgbClr val="0070C0"/>
                </a:solidFill>
              </a:rPr>
              <a:t>block</a:t>
            </a:r>
            <a:endParaRPr lang="it-IT" sz="1050" dirty="0">
              <a:solidFill>
                <a:srgbClr val="0070C0"/>
              </a:solidFill>
            </a:endParaRPr>
          </a:p>
        </p:txBody>
      </p:sp>
      <p:cxnSp>
        <p:nvCxnSpPr>
          <p:cNvPr id="13" name="Connettore 2 12"/>
          <p:cNvCxnSpPr>
            <a:stCxn id="14" idx="0"/>
          </p:cNvCxnSpPr>
          <p:nvPr/>
        </p:nvCxnSpPr>
        <p:spPr>
          <a:xfrm flipV="1">
            <a:off x="10515277" y="4212017"/>
            <a:ext cx="220042" cy="1133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9969294" y="5345960"/>
            <a:ext cx="1091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rgbClr val="0070C0"/>
                </a:solidFill>
              </a:rPr>
              <a:t>HORSA </a:t>
            </a:r>
            <a:r>
              <a:rPr lang="it-IT" sz="1050" dirty="0" err="1">
                <a:solidFill>
                  <a:srgbClr val="0070C0"/>
                </a:solidFill>
              </a:rPr>
              <a:t>absorber</a:t>
            </a:r>
            <a:endParaRPr lang="it-IT" sz="1050" dirty="0">
              <a:solidFill>
                <a:srgbClr val="0070C0"/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 flipH="1" flipV="1">
            <a:off x="11061260" y="4212017"/>
            <a:ext cx="311872" cy="858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1074471" y="5013245"/>
            <a:ext cx="7681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>
                <a:solidFill>
                  <a:srgbClr val="0070C0"/>
                </a:solidFill>
              </a:rPr>
              <a:t>Scintillator</a:t>
            </a:r>
            <a:endParaRPr lang="it-IT" sz="1050" dirty="0">
              <a:solidFill>
                <a:srgbClr val="0070C0"/>
              </a:solidFill>
            </a:endParaRPr>
          </a:p>
        </p:txBody>
      </p:sp>
      <p:sp>
        <p:nvSpPr>
          <p:cNvPr id="1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41/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2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3499" y="1434665"/>
            <a:ext cx="107156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08235" y="2463509"/>
            <a:ext cx="36937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 2 cm ~10%X</a:t>
            </a:r>
            <a:r>
              <a:rPr lang="it-IT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~31%X</a:t>
            </a:r>
            <a:r>
              <a:rPr lang="it-IT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(22GeV):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15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</a:t>
            </a:r>
            <a:r>
              <a:rPr lang="it-IT" sz="15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15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ratio in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agrees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with MC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statistichs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New test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statistichs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it-IT" sz="1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1500" i="1" dirty="0">
                <a:latin typeface="Arial" panose="020B0604020202020204" pitchFamily="34" charset="0"/>
                <a:cs typeface="Arial" panose="020B0604020202020204" pitchFamily="34" charset="0"/>
              </a:rPr>
              <a:t> in electron – </a:t>
            </a:r>
            <a:r>
              <a:rPr lang="it-IT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1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annihilation</a:t>
            </a:r>
            <a:r>
              <a:rPr lang="it-IT" sz="1500" i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i="1" dirty="0">
                <a:latin typeface="Arial" panose="020B0604020202020204" pitchFamily="34" charset="0"/>
                <a:cs typeface="Arial" panose="020B0604020202020204" pitchFamily="34" charset="0"/>
              </a:rPr>
              <a:t> collider </a:t>
            </a:r>
            <a:r>
              <a:rPr lang="it-IT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’’ (</a:t>
            </a:r>
            <a:r>
              <a:rPr lang="it-IT" sz="1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Instrument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A). 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501" y="2666895"/>
            <a:ext cx="6392904" cy="1080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CC210E6-79E2-1286-69FA-8870FB436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280" y="4579152"/>
            <a:ext cx="6393600" cy="921046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5618642" y="3854104"/>
            <a:ext cx="629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Experimental</a:t>
            </a:r>
            <a:r>
              <a:rPr lang="it-IT" sz="1400" dirty="0"/>
              <a:t> ratio of </a:t>
            </a:r>
            <a:r>
              <a:rPr lang="it-IT" sz="1400" dirty="0" err="1"/>
              <a:t>produced</a:t>
            </a:r>
            <a:r>
              <a:rPr lang="it-IT" sz="1400" dirty="0"/>
              <a:t> 22GeV </a:t>
            </a:r>
            <a:r>
              <a:rPr lang="it-IT" sz="1400" dirty="0" err="1"/>
              <a:t>muons</a:t>
            </a:r>
            <a:r>
              <a:rPr lang="it-IT" sz="1400" dirty="0"/>
              <a:t> over </a:t>
            </a:r>
            <a:r>
              <a:rPr lang="it-IT" sz="1400" dirty="0" err="1" smtClean="0"/>
              <a:t>electrons</a:t>
            </a:r>
            <a:r>
              <a:rPr lang="it-IT" sz="1400" dirty="0" smtClean="0"/>
              <a:t>. 45GeV e</a:t>
            </a:r>
            <a:r>
              <a:rPr lang="it-IT" sz="1400" baseline="30000" dirty="0" smtClean="0"/>
              <a:t>+</a:t>
            </a:r>
            <a:r>
              <a:rPr lang="it-IT" sz="1400" dirty="0" smtClean="0"/>
              <a:t> on C target.</a:t>
            </a:r>
            <a:endParaRPr lang="it-IT" sz="14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5925143" y="5500198"/>
            <a:ext cx="5543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MC </a:t>
            </a:r>
            <a:r>
              <a:rPr lang="it-IT" sz="1400" dirty="0"/>
              <a:t>ratio of </a:t>
            </a:r>
            <a:r>
              <a:rPr lang="it-IT" sz="1400" dirty="0" err="1"/>
              <a:t>produced</a:t>
            </a:r>
            <a:r>
              <a:rPr lang="it-IT" sz="1400" dirty="0"/>
              <a:t> 22GeV </a:t>
            </a:r>
            <a:r>
              <a:rPr lang="it-IT" sz="1400" dirty="0" err="1"/>
              <a:t>muons</a:t>
            </a:r>
            <a:r>
              <a:rPr lang="it-IT" sz="1400" dirty="0"/>
              <a:t> over </a:t>
            </a:r>
            <a:r>
              <a:rPr lang="it-IT" sz="1400" dirty="0" err="1" smtClean="0"/>
              <a:t>electrons</a:t>
            </a:r>
            <a:r>
              <a:rPr lang="it-IT" sz="1400" dirty="0"/>
              <a:t>. 45GeV e</a:t>
            </a:r>
            <a:r>
              <a:rPr lang="it-IT" sz="1400" baseline="30000" dirty="0"/>
              <a:t>+</a:t>
            </a:r>
            <a:r>
              <a:rPr lang="it-IT" sz="1400" dirty="0"/>
              <a:t> on C target.</a:t>
            </a:r>
          </a:p>
          <a:p>
            <a:endParaRPr lang="it-IT" sz="1400" dirty="0"/>
          </a:p>
        </p:txBody>
      </p:sp>
      <p:sp>
        <p:nvSpPr>
          <p:cNvPr id="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42/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6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43922" y="1411271"/>
            <a:ext cx="8518958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55781" y="2385897"/>
            <a:ext cx="49926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The LEMMA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overcames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A single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target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A multi-target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reduce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-off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production and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 for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 X</a:t>
            </a:r>
            <a:r>
              <a:rPr lang="it-IT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l-GR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/s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1.3*10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 in 3mm Be and 5.1*10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 1mm C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43/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8" name="Google Shape;232;p11" descr="Conclusion for a Research 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5048" y="3129715"/>
            <a:ext cx="4579272" cy="18382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tangolo 8"/>
          <p:cNvSpPr/>
          <p:nvPr/>
        </p:nvSpPr>
        <p:spPr>
          <a:xfrm>
            <a:off x="1436563" y="6200209"/>
            <a:ext cx="6113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>
                <a:solidFill>
                  <a:srgbClr val="0070C0"/>
                </a:solidFill>
                <a:latin typeface="Centaur" panose="02030504050205020304" pitchFamily="18" charset="0"/>
                <a:cs typeface="ItalicC" panose="00000400000000000000" pitchFamily="2" charset="0"/>
              </a:rPr>
              <a:t>“Fatti non foste a viver come </a:t>
            </a:r>
            <a:r>
              <a:rPr lang="it-IT" b="1" i="1" dirty="0" smtClean="0">
                <a:solidFill>
                  <a:srgbClr val="0070C0"/>
                </a:solidFill>
                <a:latin typeface="Centaur" panose="02030504050205020304" pitchFamily="18" charset="0"/>
                <a:cs typeface="ItalicC" panose="00000400000000000000" pitchFamily="2" charset="0"/>
              </a:rPr>
              <a:t>bruti, ma </a:t>
            </a:r>
            <a:r>
              <a:rPr lang="it-IT" b="1" i="1" dirty="0">
                <a:solidFill>
                  <a:srgbClr val="0070C0"/>
                </a:solidFill>
                <a:latin typeface="Centaur" panose="02030504050205020304" pitchFamily="18" charset="0"/>
                <a:cs typeface="ItalicC" panose="00000400000000000000" pitchFamily="2" charset="0"/>
              </a:rPr>
              <a:t>per seguir </a:t>
            </a:r>
            <a:r>
              <a:rPr lang="it-IT" b="1" i="1" dirty="0" err="1">
                <a:solidFill>
                  <a:srgbClr val="0070C0"/>
                </a:solidFill>
                <a:latin typeface="Centaur" panose="02030504050205020304" pitchFamily="18" charset="0"/>
                <a:cs typeface="ItalicC" panose="00000400000000000000" pitchFamily="2" charset="0"/>
              </a:rPr>
              <a:t>virtute</a:t>
            </a:r>
            <a:r>
              <a:rPr lang="it-IT" b="1" i="1" dirty="0">
                <a:solidFill>
                  <a:srgbClr val="0070C0"/>
                </a:solidFill>
                <a:latin typeface="Centaur" panose="02030504050205020304" pitchFamily="18" charset="0"/>
                <a:cs typeface="ItalicC" panose="00000400000000000000" pitchFamily="2" charset="0"/>
              </a:rPr>
              <a:t> e </a:t>
            </a:r>
            <a:r>
              <a:rPr lang="it-IT" b="1" i="1" dirty="0" err="1">
                <a:solidFill>
                  <a:srgbClr val="0070C0"/>
                </a:solidFill>
                <a:latin typeface="Centaur" panose="02030504050205020304" pitchFamily="18" charset="0"/>
                <a:cs typeface="ItalicC" panose="00000400000000000000" pitchFamily="2" charset="0"/>
              </a:rPr>
              <a:t>canoscenza</a:t>
            </a:r>
            <a:r>
              <a:rPr lang="it-IT" b="1" i="1" dirty="0">
                <a:solidFill>
                  <a:srgbClr val="0070C0"/>
                </a:solidFill>
                <a:latin typeface="Centaur" panose="02030504050205020304" pitchFamily="18" charset="0"/>
                <a:cs typeface="ItalicC" panose="00000400000000000000" pitchFamily="2" charset="0"/>
              </a:rPr>
              <a:t>.”</a:t>
            </a:r>
            <a:endParaRPr lang="it-IT" dirty="0">
              <a:solidFill>
                <a:srgbClr val="0070C0"/>
              </a:solidFill>
              <a:latin typeface="Centaur" panose="02030504050205020304" pitchFamily="18" charset="0"/>
              <a:cs typeface="ItalicC" panose="00000400000000000000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43922" y="1411271"/>
            <a:ext cx="8518958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22456" y="2567484"/>
            <a:ext cx="456399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Implement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magnets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model to more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differtent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Validate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model by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(MAMI and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Weigh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kinematic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thermomecanical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stress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55781" y="5983966"/>
            <a:ext cx="6853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500" b="1" i="1" dirty="0">
                <a:solidFill>
                  <a:srgbClr val="0070C0"/>
                </a:solidFill>
                <a:latin typeface="Centaur" panose="02030504050205020304" pitchFamily="18" charset="0"/>
              </a:rPr>
              <a:t>“La quale se non v’è dispiaciuta affatto, vogliate bene a chi l’ha scritta, </a:t>
            </a:r>
            <a:r>
              <a:rPr lang="it-IT" sz="1500" b="1" i="1" dirty="0" smtClean="0">
                <a:solidFill>
                  <a:srgbClr val="0070C0"/>
                </a:solidFill>
                <a:latin typeface="Centaur" panose="02030504050205020304" pitchFamily="18" charset="0"/>
              </a:rPr>
              <a:t>e anche </a:t>
            </a:r>
            <a:r>
              <a:rPr lang="it-IT" sz="1500" b="1" i="1" dirty="0">
                <a:solidFill>
                  <a:srgbClr val="0070C0"/>
                </a:solidFill>
                <a:latin typeface="Centaur" panose="02030504050205020304" pitchFamily="18" charset="0"/>
              </a:rPr>
              <a:t>un pochino a chi l’ha raccomodata. Ma se in vece fossimo riusciti </a:t>
            </a:r>
            <a:r>
              <a:rPr lang="it-IT" sz="1500" b="1" i="1" dirty="0" smtClean="0">
                <a:solidFill>
                  <a:srgbClr val="0070C0"/>
                </a:solidFill>
                <a:latin typeface="Centaur" panose="02030504050205020304" pitchFamily="18" charset="0"/>
              </a:rPr>
              <a:t>ad annoiarvi</a:t>
            </a:r>
            <a:r>
              <a:rPr lang="it-IT" sz="1500" b="1" i="1" dirty="0">
                <a:solidFill>
                  <a:srgbClr val="0070C0"/>
                </a:solidFill>
                <a:latin typeface="Centaur" panose="02030504050205020304" pitchFamily="18" charset="0"/>
              </a:rPr>
              <a:t>, credete che non s’è fatto apposta</a:t>
            </a:r>
            <a:r>
              <a:rPr lang="it-IT" sz="1500" b="1" i="1" dirty="0" smtClean="0">
                <a:solidFill>
                  <a:srgbClr val="0070C0"/>
                </a:solidFill>
                <a:latin typeface="Centaur" panose="02030504050205020304" pitchFamily="18" charset="0"/>
              </a:rPr>
              <a:t>.”</a:t>
            </a:r>
            <a:endParaRPr lang="it-IT" sz="1500" dirty="0">
              <a:solidFill>
                <a:srgbClr val="0070C0"/>
              </a:solidFill>
              <a:latin typeface="Centaur" panose="02030504050205020304" pitchFamily="18" charset="0"/>
            </a:endParaRPr>
          </a:p>
        </p:txBody>
      </p:sp>
      <p:sp>
        <p:nvSpPr>
          <p:cNvPr id="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44/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Global Higher Education Post Covid-19 : A Future Perspective from AppliedHE  – AppliedHE Xtra X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064" y="2385897"/>
            <a:ext cx="5102222" cy="307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ne">
            <a:hlinkClick r:id="" action="ppaction://media"/>
            <a:extLst>
              <a:ext uri="{FF2B5EF4-FFF2-40B4-BE49-F238E27FC236}">
                <a16:creationId xmlns:a16="http://schemas.microsoft.com/office/drawing/2014/main" id="{9A8D6639-E68C-2FE5-7A5C-44A9FACCB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8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784603" y="3233809"/>
            <a:ext cx="7631412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endParaRPr lang="it-IT" sz="54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459" y="1729442"/>
            <a:ext cx="8587598" cy="472019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46246" y="1434665"/>
            <a:ext cx="92111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cheme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B-01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335959" y="2573438"/>
            <a:ext cx="5215843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r>
              <a:rPr lang="it-IT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Multi-target.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accumulator.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source.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-source.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ring.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compressor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LINAC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477289" y="6374754"/>
            <a:ext cx="4449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 err="1" smtClean="0"/>
              <a:t>One</a:t>
            </a:r>
            <a:r>
              <a:rPr lang="it-IT" sz="1400" dirty="0" smtClean="0"/>
              <a:t> of LEMMA </a:t>
            </a:r>
            <a:r>
              <a:rPr lang="it-IT" sz="1400" dirty="0" err="1" smtClean="0"/>
              <a:t>scheme</a:t>
            </a:r>
            <a:r>
              <a:rPr lang="it-IT" sz="1400" dirty="0"/>
              <a:t> </a:t>
            </a:r>
            <a:r>
              <a:rPr lang="it-IT" sz="1400" dirty="0" smtClean="0"/>
              <a:t>(From  M. </a:t>
            </a:r>
            <a:r>
              <a:rPr lang="it-IT" sz="1400" dirty="0" err="1" smtClean="0"/>
              <a:t>Bauce</a:t>
            </a:r>
            <a:r>
              <a:rPr lang="it-IT" sz="1400" dirty="0" smtClean="0"/>
              <a:t> talk </a:t>
            </a:r>
            <a:r>
              <a:rPr lang="it-IT" sz="1400" dirty="0" err="1" smtClean="0"/>
              <a:t>at</a:t>
            </a:r>
            <a:r>
              <a:rPr lang="it-IT" sz="1400" dirty="0" smtClean="0"/>
              <a:t> APS 2021).</a:t>
            </a:r>
            <a:endParaRPr lang="it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8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09800" y="1436814"/>
            <a:ext cx="8820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15661" y="2279589"/>
            <a:ext cx="4836387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multi-target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subjected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B-02</a:t>
            </a:r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66" y="2992675"/>
            <a:ext cx="2185541" cy="67960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571" y="4876983"/>
            <a:ext cx="1335981" cy="57360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012" y="2419486"/>
            <a:ext cx="5970077" cy="3502343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6757851" y="6030569"/>
            <a:ext cx="4702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View factor of the heat transfer between two </a:t>
            </a:r>
            <a:r>
              <a:rPr lang="en-US" sz="1400" dirty="0" smtClean="0"/>
              <a:t>surfaces. (From M. </a:t>
            </a:r>
            <a:r>
              <a:rPr lang="en-US" sz="1400" dirty="0" err="1" smtClean="0"/>
              <a:t>Vio</a:t>
            </a:r>
            <a:r>
              <a:rPr lang="en-US" sz="1400" dirty="0" smtClean="0"/>
              <a:t> et al. </a:t>
            </a:r>
            <a:r>
              <a:rPr lang="en-US" sz="1400" i="1" dirty="0" smtClean="0"/>
              <a:t>“</a:t>
            </a:r>
            <a:r>
              <a:rPr lang="en-US" sz="1400" i="1" dirty="0" err="1" smtClean="0"/>
              <a:t>Corsi</a:t>
            </a:r>
            <a:r>
              <a:rPr lang="en-US" sz="1400" i="1" dirty="0" smtClean="0"/>
              <a:t> di </a:t>
            </a:r>
            <a:r>
              <a:rPr lang="en-US" sz="1400" i="1" dirty="0" err="1" smtClean="0"/>
              <a:t>fisica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tecnica</a:t>
            </a:r>
            <a:r>
              <a:rPr lang="en-US" sz="1400" i="1" dirty="0" smtClean="0"/>
              <a:t>”</a:t>
            </a:r>
            <a:r>
              <a:rPr lang="en-US" sz="1400" dirty="0" smtClean="0"/>
              <a:t>)</a:t>
            </a:r>
            <a:r>
              <a:rPr lang="en-US" sz="1400" i="1" dirty="0" smtClean="0"/>
              <a:t>.</a:t>
            </a:r>
            <a:endParaRPr lang="en-US" sz="1400"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924" y="3811674"/>
            <a:ext cx="865823" cy="43703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6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46246" y="1434665"/>
            <a:ext cx="92111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 (LEMMA)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93342" y="2974397"/>
            <a:ext cx="473967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7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LEMMA </a:t>
            </a:r>
            <a:r>
              <a:rPr lang="it-IT" sz="17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it-IT" sz="17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Exploit </a:t>
            </a:r>
            <a:r>
              <a:rPr lang="it-IT" sz="17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700" baseline="30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7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7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→µ</a:t>
            </a:r>
            <a:r>
              <a:rPr lang="it-IT" sz="17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it-IT" sz="17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(√s~0.212).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7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ositron</a:t>
            </a:r>
            <a:r>
              <a:rPr lang="it-IT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it-IT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target (Be, C).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Goal </a:t>
            </a:r>
            <a:r>
              <a:rPr lang="it-IT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17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it-IT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l-GR" sz="17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it-IT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04/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334" y="2693830"/>
            <a:ext cx="5429282" cy="256772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133018" y="5461796"/>
            <a:ext cx="5413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Muon</a:t>
            </a:r>
            <a:r>
              <a:rPr lang="it-IT" sz="1400" dirty="0"/>
              <a:t> production in e</a:t>
            </a:r>
            <a:r>
              <a:rPr lang="it-IT" sz="1400" baseline="30000" dirty="0"/>
              <a:t>+ </a:t>
            </a:r>
            <a:r>
              <a:rPr lang="it-IT" sz="1400" dirty="0"/>
              <a:t>e</a:t>
            </a:r>
            <a:r>
              <a:rPr lang="it-IT" sz="1400" baseline="30000" dirty="0"/>
              <a:t>-</a:t>
            </a:r>
            <a:r>
              <a:rPr lang="it-IT" sz="1400" dirty="0"/>
              <a:t> </a:t>
            </a:r>
            <a:r>
              <a:rPr lang="it-IT" sz="1400" dirty="0" err="1" smtClean="0"/>
              <a:t>annihilation</a:t>
            </a:r>
            <a:r>
              <a:rPr lang="it-IT" sz="1400" dirty="0" smtClean="0"/>
              <a:t> (From M. </a:t>
            </a:r>
            <a:r>
              <a:rPr lang="it-IT" sz="1400" dirty="0" err="1" smtClean="0"/>
              <a:t>Bauce</a:t>
            </a:r>
            <a:r>
              <a:rPr lang="it-IT" sz="1400" dirty="0" smtClean="0"/>
              <a:t> talk </a:t>
            </a:r>
            <a:r>
              <a:rPr lang="it-IT" sz="1400" dirty="0" err="1" smtClean="0"/>
              <a:t>at</a:t>
            </a:r>
            <a:r>
              <a:rPr lang="it-IT" sz="1400" dirty="0" smtClean="0"/>
              <a:t> APS 2021).</a:t>
            </a:r>
            <a:endParaRPr lang="it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8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33582" y="143466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multi-target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39455" y="2666122"/>
            <a:ext cx="40105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[1.5mm-6mm] (45GeV e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[0.5mm-2mm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]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esults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with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d&lt;E&gt;/dx ~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0.28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(Be).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d&lt;E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&gt;/dx ~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0.32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66" y="2483022"/>
            <a:ext cx="3689639" cy="288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27" y="2483022"/>
            <a:ext cx="3689639" cy="2880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258433" y="5260624"/>
            <a:ext cx="2522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Energy spectrum- Be </a:t>
            </a:r>
            <a:r>
              <a:rPr lang="en-US" sz="1400" dirty="0" smtClean="0"/>
              <a:t>3 </a:t>
            </a:r>
            <a:r>
              <a:rPr lang="en-US" sz="1400" dirty="0"/>
              <a:t>mm </a:t>
            </a:r>
            <a:r>
              <a:rPr lang="en-US" sz="1400" dirty="0" smtClean="0"/>
              <a:t>(single slice thickness) – </a:t>
            </a:r>
            <a:r>
              <a:rPr lang="en-US" sz="1400" dirty="0"/>
              <a:t>I </a:t>
            </a:r>
            <a:r>
              <a:rPr lang="en-US" sz="1400" dirty="0" smtClean="0"/>
              <a:t>target.</a:t>
            </a:r>
            <a:endParaRPr lang="it-IT" sz="1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609244" y="5363022"/>
            <a:ext cx="3294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Dependency of &lt;</a:t>
            </a:r>
            <a:r>
              <a:rPr lang="en-US" sz="1400" dirty="0" err="1"/>
              <a:t>E</a:t>
            </a:r>
            <a:r>
              <a:rPr lang="en-US" sz="1400" baseline="-25000" dirty="0" err="1"/>
              <a:t>dep</a:t>
            </a:r>
            <a:r>
              <a:rPr lang="en-US" sz="1400" dirty="0"/>
              <a:t>&gt; on the </a:t>
            </a:r>
            <a:r>
              <a:rPr lang="en-US" sz="1400" dirty="0" smtClean="0"/>
              <a:t>slice thickness– Be </a:t>
            </a:r>
            <a:r>
              <a:rPr lang="en-US" sz="1400" dirty="0"/>
              <a:t>I </a:t>
            </a:r>
            <a:r>
              <a:rPr lang="en-US" sz="1400" dirty="0" smtClean="0"/>
              <a:t>target.</a:t>
            </a:r>
            <a:endParaRPr lang="it-IT" sz="1400" dirty="0"/>
          </a:p>
        </p:txBody>
      </p:sp>
      <p:sp>
        <p:nvSpPr>
          <p:cNvPr id="14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B-03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35" y="2532221"/>
            <a:ext cx="3689639" cy="2880000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41" y="2532221"/>
            <a:ext cx="3689639" cy="288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81125" y="1434665"/>
            <a:ext cx="102489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targets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21586" y="2316411"/>
            <a:ext cx="344798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crossing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target:</a:t>
            </a:r>
            <a:r>
              <a:rPr lang="it-IT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43.69GeV.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[2;5] (45GeV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dre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/dx ~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0.010 mm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(Be).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dre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/dx ~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0.018 mm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(C).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d&lt;E&gt;/dx ~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0.12 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(Be).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d&lt;E&gt;/dx ~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0.21 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(C).</a:t>
            </a:r>
            <a:endParaRPr lang="it-IT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asellaDiTesto 62"/>
          <p:cNvSpPr txBox="1"/>
          <p:nvPr/>
        </p:nvSpPr>
        <p:spPr>
          <a:xfrm>
            <a:off x="7433071" y="2894713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7433071" y="3091155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11216685" y="2879865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11216685" y="3091154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730535" y="5520394"/>
            <a:ext cx="7243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Mean energy of the beam (left) and number of </a:t>
            </a:r>
            <a:r>
              <a:rPr lang="en-US" sz="1400" dirty="0"/>
              <a:t>positrons </a:t>
            </a:r>
            <a:r>
              <a:rPr lang="en-US" sz="1400" dirty="0" smtClean="0"/>
              <a:t>with energy over muon pair production  exiting the multi-target as </a:t>
            </a:r>
            <a:r>
              <a:rPr lang="en-US" sz="1400" dirty="0"/>
              <a:t>a function of the beam energy</a:t>
            </a:r>
            <a:r>
              <a:rPr lang="en-US" sz="1400" dirty="0" smtClean="0"/>
              <a:t>. The thicknesses of each slice are 3mm for Be and 1mm for C. </a:t>
            </a:r>
            <a:endParaRPr lang="it-IT" sz="1400" dirty="0"/>
          </a:p>
          <a:p>
            <a:pPr algn="ctr"/>
            <a:endParaRPr lang="it-IT" sz="1400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345" y="3152965"/>
            <a:ext cx="1515818" cy="368822"/>
          </a:xfrm>
          <a:prstGeom prst="rect">
            <a:avLst/>
          </a:prstGeom>
        </p:spPr>
      </p:pic>
      <p:sp>
        <p:nvSpPr>
          <p:cNvPr id="16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B-04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09" y="2624685"/>
            <a:ext cx="3688016" cy="2880000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625" y="2624685"/>
            <a:ext cx="3689639" cy="288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28751" y="1434665"/>
            <a:ext cx="103536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155369" y="2624685"/>
            <a:ext cx="345164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crossing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target:</a:t>
            </a:r>
            <a:r>
              <a:rPr lang="it-IT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[44GeV;48GeV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Be: dre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/dx from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0.007mm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(48GeV) to ~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0.02 mm-1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(44GeV).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C: dre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/dx from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0.01mm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(48GeV) to ~ 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0.03 mm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(44GeV).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4699607" y="5574581"/>
            <a:ext cx="724348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Mean energy of the beam (left) and </a:t>
            </a:r>
            <a:r>
              <a:rPr lang="en-US" sz="1400" dirty="0"/>
              <a:t>n</a:t>
            </a:r>
            <a:r>
              <a:rPr lang="en-US" sz="1400" dirty="0" smtClean="0"/>
              <a:t>ormalized number of </a:t>
            </a:r>
            <a:r>
              <a:rPr lang="en-US" sz="1400" dirty="0"/>
              <a:t>positrons </a:t>
            </a:r>
            <a:r>
              <a:rPr lang="en-US" sz="1400" dirty="0" smtClean="0"/>
              <a:t>with energy over muon pair production   outgoing </a:t>
            </a:r>
            <a:r>
              <a:rPr lang="en-US" sz="1400" dirty="0"/>
              <a:t>a 6 mm Be and 2 mm C multi-target </a:t>
            </a:r>
            <a:r>
              <a:rPr lang="en-US" sz="1400" dirty="0" smtClean="0"/>
              <a:t>(right) as </a:t>
            </a:r>
            <a:r>
              <a:rPr lang="en-US" sz="1400" dirty="0"/>
              <a:t>a function of the beam energy.</a:t>
            </a:r>
            <a:endParaRPr lang="it-IT" sz="1400" dirty="0"/>
          </a:p>
          <a:p>
            <a:pPr algn="ctr"/>
            <a:endParaRPr lang="it-IT" sz="105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5129491" y="3084581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5153918" y="3274103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10823684" y="4245551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10816087" y="4390020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247" y="3212802"/>
            <a:ext cx="1515818" cy="368822"/>
          </a:xfrm>
          <a:prstGeom prst="rect">
            <a:avLst/>
          </a:prstGeom>
        </p:spPr>
      </p:pic>
      <p:sp>
        <p:nvSpPr>
          <p:cNvPr id="16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B-05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0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61" y="2357322"/>
            <a:ext cx="3689639" cy="288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655861" y="1382696"/>
            <a:ext cx="8518958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83009" y="2063739"/>
            <a:ext cx="352971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Bremsstrahlung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annihilation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Radiated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ositron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[1.5mm-6mm] (45GeV e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[0.5mm-2mm] (45GeV e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/dx~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2.0*10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J/mm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(Be).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/dx~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3.4*10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J/mm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806387" y="5255498"/>
            <a:ext cx="293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Dependency </a:t>
            </a:r>
            <a:r>
              <a:rPr lang="en-US" sz="1400" dirty="0"/>
              <a:t>of </a:t>
            </a:r>
            <a:r>
              <a:rPr lang="en-US" sz="1400" dirty="0" smtClean="0"/>
              <a:t>photon energy </a:t>
            </a:r>
            <a:r>
              <a:rPr lang="en-US" sz="1400" dirty="0"/>
              <a:t>on the thickness </a:t>
            </a:r>
            <a:r>
              <a:rPr lang="en-US" sz="1400" dirty="0" smtClean="0"/>
              <a:t>of a </a:t>
            </a:r>
            <a:r>
              <a:rPr lang="en-US" sz="1400" dirty="0"/>
              <a:t>Be </a:t>
            </a:r>
            <a:r>
              <a:rPr lang="en-US" sz="1400" dirty="0" smtClean="0"/>
              <a:t>multi-target.</a:t>
            </a:r>
            <a:endParaRPr lang="en-US" sz="1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841" y="3152098"/>
            <a:ext cx="1979754" cy="52514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22" y="2339146"/>
            <a:ext cx="3689639" cy="28800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187846" y="5255498"/>
            <a:ext cx="2939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Energy spectrum of radiated energy by photons produced in a 6mm Be total thickness multi-target.</a:t>
            </a:r>
            <a:endParaRPr lang="en-US" sz="1400" dirty="0"/>
          </a:p>
        </p:txBody>
      </p:sp>
      <p:sp>
        <p:nvSpPr>
          <p:cNvPr id="13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B-06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6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2655861" y="1382696"/>
            <a:ext cx="851895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regenerator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61" y="2182212"/>
            <a:ext cx="3689639" cy="288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76" y="2231136"/>
            <a:ext cx="3689639" cy="2880000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1263155" y="2669744"/>
            <a:ext cx="345588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[1.5mm-6mm]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[0.5mm-2mm]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d&lt;E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/dx~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9.1MeV/mm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(Be).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d&lt;E&gt;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/dx~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17MeV/mm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(C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multi-target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easilier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8696228" y="5062212"/>
            <a:ext cx="3301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Dependency of deposited energy in the regenerator </a:t>
            </a:r>
            <a:r>
              <a:rPr lang="en-US" sz="1400" dirty="0" smtClean="0"/>
              <a:t>on </a:t>
            </a:r>
            <a:r>
              <a:rPr lang="en-US" sz="1400" dirty="0"/>
              <a:t>the total </a:t>
            </a:r>
            <a:r>
              <a:rPr lang="en-US" sz="1400" dirty="0" smtClean="0"/>
              <a:t>thickness of a Be multi-target.</a:t>
            </a:r>
            <a:endParaRPr lang="it-IT" sz="14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757513" y="5062212"/>
            <a:ext cx="3241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Deposited energy in the regenerator by photons produced in a 6 mm total thickness Be </a:t>
            </a:r>
            <a:r>
              <a:rPr lang="en-US" sz="1400" dirty="0" smtClean="0"/>
              <a:t>multi-target.</a:t>
            </a:r>
            <a:endParaRPr lang="it-IT" sz="1400" dirty="0"/>
          </a:p>
        </p:txBody>
      </p:sp>
      <p:sp>
        <p:nvSpPr>
          <p:cNvPr id="14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B-07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6928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3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740" y="4635412"/>
            <a:ext cx="5023840" cy="1568288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25" y="1787935"/>
            <a:ext cx="3228434" cy="252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655861" y="1382696"/>
            <a:ext cx="851895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27594" y="2142786"/>
            <a:ext cx="341583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 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Bhabha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recirculated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[1.5mm-6mm]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[0.5mm-2mm] (45GeV e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438840" y="4248300"/>
            <a:ext cx="4589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Energy spectrum of secondary electrons/positrons produced in a 6mm total thickness Be </a:t>
            </a:r>
            <a:r>
              <a:rPr lang="en-US" sz="1400" dirty="0" smtClean="0"/>
              <a:t>multi-target.</a:t>
            </a:r>
            <a:endParaRPr lang="it-IT" sz="14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7167740" y="6176131"/>
            <a:ext cx="5029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Normalized number n</a:t>
            </a:r>
            <a:r>
              <a:rPr lang="en-US" sz="1400" baseline="-25000" dirty="0"/>
              <a:t>e</a:t>
            </a:r>
            <a:r>
              <a:rPr lang="en-US" sz="1400" baseline="30000" dirty="0"/>
              <a:t>±</a:t>
            </a:r>
            <a:r>
              <a:rPr lang="en-US" sz="1400" dirty="0"/>
              <a:t> and mean </a:t>
            </a:r>
            <a:r>
              <a:rPr lang="en-US" sz="1400" dirty="0" smtClean="0"/>
              <a:t>energy </a:t>
            </a:r>
            <a:r>
              <a:rPr lang="en-US" sz="1400" dirty="0"/>
              <a:t>&lt;E&gt; of produced electrons/positrons in </a:t>
            </a:r>
            <a:r>
              <a:rPr lang="en-US" sz="1400" dirty="0" smtClean="0"/>
              <a:t>the multi-target.</a:t>
            </a:r>
            <a:endParaRPr lang="en-US" sz="1400" dirty="0"/>
          </a:p>
        </p:txBody>
      </p:sp>
      <p:sp>
        <p:nvSpPr>
          <p:cNvPr id="9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B-08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66825" y="1434665"/>
            <a:ext cx="109247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197688" y="2491984"/>
            <a:ext cx="36955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production: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[2;5] (45GeV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dµ/dX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1.6*10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it-IT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C: dµ/dX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1.1*10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it-IT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Saturation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Immagin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25" y="3089984"/>
            <a:ext cx="2324100" cy="420018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20" y="2405152"/>
            <a:ext cx="3689639" cy="2880000"/>
          </a:xfrm>
          <a:prstGeom prst="rect">
            <a:avLst/>
          </a:prstGeom>
        </p:spPr>
      </p:pic>
      <p:sp>
        <p:nvSpPr>
          <p:cNvPr id="48" name="CasellaDiTesto 47"/>
          <p:cNvSpPr txBox="1"/>
          <p:nvPr/>
        </p:nvSpPr>
        <p:spPr>
          <a:xfrm>
            <a:off x="5306286" y="5336965"/>
            <a:ext cx="28959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Dependency on number of targets of produced muons in Be multi-target. </a:t>
            </a:r>
            <a:r>
              <a:rPr lang="en-US" sz="1400" dirty="0" smtClean="0"/>
              <a:t>Size of each slice 3mm.</a:t>
            </a:r>
            <a:endParaRPr lang="it-IT" sz="1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986" y="2405152"/>
            <a:ext cx="3688016" cy="2880000"/>
          </a:xfrm>
          <a:prstGeom prst="rect">
            <a:avLst/>
          </a:prstGeom>
        </p:spPr>
      </p:pic>
      <p:sp>
        <p:nvSpPr>
          <p:cNvPr id="59" name="CasellaDiTesto 58"/>
          <p:cNvSpPr txBox="1"/>
          <p:nvPr/>
        </p:nvSpPr>
        <p:spPr>
          <a:xfrm>
            <a:off x="10605541" y="3228385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00B0F0"/>
                </a:solidFill>
              </a:rPr>
              <a:t>2 </a:t>
            </a:r>
            <a:r>
              <a:rPr lang="it-IT" sz="1000" dirty="0" err="1" smtClean="0">
                <a:solidFill>
                  <a:srgbClr val="00B0F0"/>
                </a:solidFill>
              </a:rPr>
              <a:t>slices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10605541" y="339694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92D050"/>
                </a:solidFill>
              </a:rPr>
              <a:t>3 </a:t>
            </a:r>
            <a:r>
              <a:rPr lang="it-IT" sz="1000" dirty="0" err="1" smtClean="0">
                <a:solidFill>
                  <a:srgbClr val="92D050"/>
                </a:solidFill>
              </a:rPr>
              <a:t>slices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10605541" y="3565509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0000"/>
                </a:solidFill>
              </a:rPr>
              <a:t>4 </a:t>
            </a:r>
            <a:r>
              <a:rPr lang="it-IT" sz="1000" dirty="0" err="1" smtClean="0">
                <a:solidFill>
                  <a:srgbClr val="FF0000"/>
                </a:solidFill>
              </a:rPr>
              <a:t>slices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10605541" y="373407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C000"/>
                </a:solidFill>
              </a:rPr>
              <a:t>5 </a:t>
            </a:r>
            <a:r>
              <a:rPr lang="it-IT" sz="1000" dirty="0" err="1" smtClean="0">
                <a:solidFill>
                  <a:srgbClr val="FFC000"/>
                </a:solidFill>
              </a:rPr>
              <a:t>slices</a:t>
            </a:r>
            <a:endParaRPr lang="it-IT" sz="1000" baseline="30000" dirty="0">
              <a:solidFill>
                <a:srgbClr val="FFC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803437" y="5302790"/>
            <a:ext cx="292311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Muon production in a  Be multi-target for several runs</a:t>
            </a:r>
            <a:r>
              <a:rPr lang="en-US" sz="1400" dirty="0"/>
              <a:t>. </a:t>
            </a:r>
            <a:r>
              <a:rPr lang="en-US" sz="1400" dirty="0" smtClean="0"/>
              <a:t>Size of each slice 3mm</a:t>
            </a:r>
            <a:r>
              <a:rPr lang="en-US" sz="1400" dirty="0"/>
              <a:t>.</a:t>
            </a:r>
            <a:endParaRPr lang="it-IT" sz="1400" dirty="0"/>
          </a:p>
          <a:p>
            <a:pPr algn="ctr"/>
            <a:endParaRPr lang="it-IT" sz="1050" dirty="0"/>
          </a:p>
        </p:txBody>
      </p:sp>
      <p:sp>
        <p:nvSpPr>
          <p:cNvPr id="1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B-09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571" y="2562351"/>
            <a:ext cx="3227014" cy="252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47" y="2573438"/>
            <a:ext cx="3227014" cy="2520000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11053652" y="4105112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1053653" y="4294761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720164" y="5143513"/>
            <a:ext cx="60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Dependency </a:t>
            </a:r>
            <a:r>
              <a:rPr lang="en-US" sz="1400" dirty="0"/>
              <a:t>on beam energy of </a:t>
            </a:r>
            <a:r>
              <a:rPr lang="en-US" sz="1400" dirty="0" smtClean="0"/>
              <a:t>RMS/E (left) and </a:t>
            </a:r>
            <a:r>
              <a:rPr lang="el-GR" sz="1400" dirty="0" smtClean="0"/>
              <a:t>ε</a:t>
            </a:r>
            <a:r>
              <a:rPr lang="it-IT" sz="1400" baseline="-25000" dirty="0" smtClean="0"/>
              <a:t>RMS </a:t>
            </a:r>
            <a:r>
              <a:rPr lang="it-IT" sz="1400" dirty="0" smtClean="0"/>
              <a:t>(right) on the </a:t>
            </a:r>
            <a:r>
              <a:rPr lang="it-IT" sz="1400" dirty="0" err="1" smtClean="0"/>
              <a:t>beam</a:t>
            </a:r>
            <a:r>
              <a:rPr lang="it-IT" sz="1400" dirty="0" smtClean="0"/>
              <a:t> </a:t>
            </a:r>
            <a:r>
              <a:rPr lang="it-IT" sz="1400" dirty="0" err="1" smtClean="0"/>
              <a:t>energy</a:t>
            </a:r>
            <a:r>
              <a:rPr lang="it-IT" sz="1400" dirty="0"/>
              <a:t> </a:t>
            </a:r>
            <a:r>
              <a:rPr lang="it-IT" sz="1400" dirty="0" smtClean="0"/>
              <a:t>in a 6 mm </a:t>
            </a:r>
            <a:r>
              <a:rPr lang="it-IT" sz="1400" dirty="0" err="1" smtClean="0"/>
              <a:t>total</a:t>
            </a:r>
            <a:r>
              <a:rPr lang="it-IT" sz="1400" dirty="0" smtClean="0"/>
              <a:t> </a:t>
            </a:r>
            <a:r>
              <a:rPr lang="it-IT" sz="1400" dirty="0" err="1" smtClean="0"/>
              <a:t>thickness</a:t>
            </a:r>
            <a:r>
              <a:rPr lang="it-IT" sz="1400" dirty="0" smtClean="0"/>
              <a:t> Be and 2 mm </a:t>
            </a:r>
            <a:r>
              <a:rPr lang="it-IT" sz="1400" dirty="0" err="1" smtClean="0"/>
              <a:t>total</a:t>
            </a:r>
            <a:r>
              <a:rPr lang="it-IT" sz="1400" dirty="0" smtClean="0"/>
              <a:t> </a:t>
            </a:r>
            <a:r>
              <a:rPr lang="it-IT" sz="1400" dirty="0" err="1" smtClean="0"/>
              <a:t>thickness</a:t>
            </a:r>
            <a:r>
              <a:rPr lang="it-IT" sz="1400" dirty="0" smtClean="0"/>
              <a:t> C target. </a:t>
            </a:r>
            <a:endParaRPr lang="it-IT" sz="14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7744926" y="4105112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B0F0"/>
                </a:solidFill>
              </a:rPr>
              <a:t>Beryllium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7803436" y="4283781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Carbon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1117974" y="2250012"/>
            <a:ext cx="501286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RMS angle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="1" i="1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Exting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angle:</a:t>
            </a: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Coulumbian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by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[44GeV-48GeV].</a:t>
            </a:r>
            <a:r>
              <a:rPr lang="it-I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5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nm*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/(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Be 6mm).</a:t>
            </a: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2.2nm*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/(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(C 2m).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378" y="2719913"/>
            <a:ext cx="1276152" cy="502726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378" y="3692540"/>
            <a:ext cx="1810561" cy="396430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3346" y="4127033"/>
            <a:ext cx="1189399" cy="279859"/>
          </a:xfrm>
          <a:prstGeom prst="rect">
            <a:avLst/>
          </a:prstGeom>
        </p:spPr>
      </p:pic>
      <p:sp>
        <p:nvSpPr>
          <p:cNvPr id="1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B-10</a:t>
            </a:r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378" y="2747009"/>
            <a:ext cx="1276152" cy="502726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1381125" y="1434665"/>
            <a:ext cx="10620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3600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2400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387" y="2360385"/>
            <a:ext cx="3688016" cy="2880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48" y="2360385"/>
            <a:ext cx="3689639" cy="28800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7325815" y="2825407"/>
            <a:ext cx="694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He 78mm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cxnSp>
        <p:nvCxnSpPr>
          <p:cNvPr id="21" name="Connettore 2 20"/>
          <p:cNvCxnSpPr/>
          <p:nvPr/>
        </p:nvCxnSpPr>
        <p:spPr>
          <a:xfrm flipH="1">
            <a:off x="10795731" y="3102941"/>
            <a:ext cx="137124" cy="4463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7345774" y="2959107"/>
            <a:ext cx="567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Li 9mm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7325815" y="2688525"/>
            <a:ext cx="630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H 72mm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7345774" y="3098007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C000"/>
                </a:solidFill>
              </a:rPr>
              <a:t>Be 6mm</a:t>
            </a:r>
            <a:endParaRPr lang="it-IT" sz="1000" baseline="30000" dirty="0">
              <a:solidFill>
                <a:srgbClr val="FFC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655861" y="1382696"/>
            <a:ext cx="851895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232954" y="2348756"/>
            <a:ext cx="346762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crossing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target:</a:t>
            </a:r>
            <a:r>
              <a:rPr lang="it-IT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Liquid H, 36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Liquid He, 39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Li, 9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Kinematics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ositrons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esults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dre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/dx ~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0.43*10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it-IT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dre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/dx ~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0.52*10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it-IT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dre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43.69GeV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/dx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2.5*10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it-IT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(Le).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d&lt;E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&gt;/dx ~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0.5*10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(Be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d&lt;E&gt;/dx ~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0.6*10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(Be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d&lt;E&gt;/dx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2.9*10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(Be).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1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029896" y="5271965"/>
            <a:ext cx="3070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Ratio of surviving positrons with energy over muon pair production threshold for several </a:t>
            </a:r>
            <a:r>
              <a:rPr lang="en-US" sz="1400" dirty="0" smtClean="0"/>
              <a:t>turns.</a:t>
            </a:r>
            <a:endParaRPr lang="it-IT" sz="14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8621121" y="5221215"/>
            <a:ext cx="307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Mean energy of positrons for several turns.</a:t>
            </a:r>
            <a:endParaRPr lang="it-IT" sz="1400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7379780" y="3262886"/>
            <a:ext cx="694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C 2mm</a:t>
            </a:r>
            <a:endParaRPr lang="it-IT" sz="1000" baseline="30000" dirty="0"/>
          </a:p>
        </p:txBody>
      </p:sp>
      <p:sp>
        <p:nvSpPr>
          <p:cNvPr id="4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B-11</a:t>
            </a:r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542" y="2887651"/>
            <a:ext cx="1515818" cy="368822"/>
          </a:xfrm>
          <a:prstGeom prst="rect">
            <a:avLst/>
          </a:prstGeom>
        </p:spPr>
      </p:pic>
      <p:sp>
        <p:nvSpPr>
          <p:cNvPr id="48" name="CasellaDiTesto 47"/>
          <p:cNvSpPr txBox="1"/>
          <p:nvPr/>
        </p:nvSpPr>
        <p:spPr>
          <a:xfrm>
            <a:off x="10984628" y="3303523"/>
            <a:ext cx="567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Li 9mm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10972307" y="3050980"/>
            <a:ext cx="630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H 72mm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11026272" y="3625341"/>
            <a:ext cx="694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C 2mm</a:t>
            </a:r>
            <a:endParaRPr lang="it-IT" sz="1000" baseline="30000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7325815" y="2825943"/>
            <a:ext cx="694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He 78mm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10971184" y="3185478"/>
            <a:ext cx="694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He 78mm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10989929" y="3462268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C000"/>
                </a:solidFill>
              </a:rPr>
              <a:t>Be 6mm</a:t>
            </a:r>
            <a:endParaRPr lang="it-IT" sz="1000" baseline="30000" dirty="0">
              <a:solidFill>
                <a:srgbClr val="FFC000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1176227" y="2129501"/>
            <a:ext cx="4485777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RMS angle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="1" i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Exting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angle:</a:t>
            </a: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Coulumbian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by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Liquid H, 36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Liquid He, 39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Li, 9 mm (45GeV e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="1" i="1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compareble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6mm Be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2mm C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multi-target.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659754" y="4508292"/>
            <a:ext cx="512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Mean RMS angle contribution to emittance of positrons </a:t>
            </a:r>
            <a:r>
              <a:rPr lang="en-US" sz="1400" dirty="0"/>
              <a:t>for additional </a:t>
            </a:r>
            <a:r>
              <a:rPr lang="en-US" sz="1400" dirty="0" smtClean="0"/>
              <a:t>materials.</a:t>
            </a:r>
            <a:endParaRPr lang="it-IT" sz="1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0" y="3380753"/>
            <a:ext cx="5505450" cy="1091234"/>
          </a:xfrm>
          <a:prstGeom prst="rect">
            <a:avLst/>
          </a:prstGeom>
        </p:spPr>
      </p:pic>
      <p:sp>
        <p:nvSpPr>
          <p:cNvPr id="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B-12</a:t>
            </a:r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40" y="3884801"/>
            <a:ext cx="2081277" cy="39643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062" y="4281231"/>
            <a:ext cx="1367238" cy="27985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963" y="2862967"/>
            <a:ext cx="1276152" cy="50272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371600" y="1434665"/>
            <a:ext cx="10620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it-IT" sz="3600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2400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350" y="2740035"/>
            <a:ext cx="3077980" cy="234540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46246" y="1434665"/>
            <a:ext cx="92111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in LEMMA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75917" y="2740035"/>
            <a:ext cx="303888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√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s~0.212GeV: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Cross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with √s.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Opening angle and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spread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deterioration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(45GeV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under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05/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767235" y="5401331"/>
            <a:ext cx="7026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Cross </a:t>
            </a:r>
            <a:r>
              <a:rPr lang="it-IT" sz="1400" dirty="0" err="1" smtClean="0"/>
              <a:t>section</a:t>
            </a:r>
            <a:r>
              <a:rPr lang="it-IT" sz="1400" dirty="0" smtClean="0"/>
              <a:t> (</a:t>
            </a:r>
            <a:r>
              <a:rPr lang="it-IT" sz="1400" dirty="0" err="1" smtClean="0"/>
              <a:t>left</a:t>
            </a:r>
            <a:r>
              <a:rPr lang="it-IT" sz="1400" dirty="0" smtClean="0"/>
              <a:t>), </a:t>
            </a:r>
            <a:r>
              <a:rPr lang="it-IT" sz="1400" dirty="0" err="1" smtClean="0"/>
              <a:t>scattering</a:t>
            </a:r>
            <a:r>
              <a:rPr lang="it-IT" sz="1400" dirty="0" smtClean="0"/>
              <a:t> angle (center) and </a:t>
            </a:r>
            <a:r>
              <a:rPr lang="it-IT" sz="1400" dirty="0" err="1" smtClean="0"/>
              <a:t>energy</a:t>
            </a:r>
            <a:r>
              <a:rPr lang="it-IT" sz="1400" dirty="0" smtClean="0"/>
              <a:t> spread (right) of </a:t>
            </a:r>
            <a:r>
              <a:rPr lang="it-IT" sz="1400" dirty="0" err="1" smtClean="0"/>
              <a:t>muons</a:t>
            </a:r>
            <a:r>
              <a:rPr lang="it-IT" sz="1400" dirty="0" smtClean="0"/>
              <a:t> </a:t>
            </a:r>
            <a:r>
              <a:rPr lang="it-IT" sz="1400" dirty="0" err="1" smtClean="0"/>
              <a:t>produced</a:t>
            </a:r>
            <a:r>
              <a:rPr lang="it-IT" sz="1400" dirty="0" smtClean="0"/>
              <a:t> in electron-</a:t>
            </a:r>
            <a:r>
              <a:rPr lang="it-IT" sz="1400" dirty="0" err="1" smtClean="0"/>
              <a:t>positron</a:t>
            </a:r>
            <a:r>
              <a:rPr lang="it-IT" sz="1400" dirty="0" smtClean="0"/>
              <a:t> </a:t>
            </a:r>
            <a:r>
              <a:rPr lang="it-IT" sz="1400" dirty="0" err="1" smtClean="0"/>
              <a:t>annihilation</a:t>
            </a:r>
            <a:r>
              <a:rPr lang="it-IT" sz="1400" dirty="0" smtClean="0"/>
              <a:t> (From M. </a:t>
            </a:r>
            <a:r>
              <a:rPr lang="it-IT" sz="1400" dirty="0" err="1" smtClean="0"/>
              <a:t>Bauce</a:t>
            </a:r>
            <a:r>
              <a:rPr lang="it-IT" sz="1400" dirty="0" smtClean="0"/>
              <a:t> talk </a:t>
            </a:r>
            <a:r>
              <a:rPr lang="it-IT" sz="1400" dirty="0" err="1" smtClean="0"/>
              <a:t>at</a:t>
            </a:r>
            <a:r>
              <a:rPr lang="it-IT" sz="1400" dirty="0" smtClean="0"/>
              <a:t> Giornate sull’</a:t>
            </a:r>
            <a:r>
              <a:rPr lang="it-IT" sz="1400" dirty="0" err="1" smtClean="0"/>
              <a:t>European</a:t>
            </a:r>
            <a:r>
              <a:rPr lang="it-IT" sz="1400" dirty="0" smtClean="0"/>
              <a:t> </a:t>
            </a:r>
            <a:r>
              <a:rPr lang="it-IT" sz="1400" dirty="0" err="1" smtClean="0"/>
              <a:t>Strategy</a:t>
            </a:r>
            <a:r>
              <a:rPr lang="it-IT" sz="1400" dirty="0" smtClean="0"/>
              <a:t> 2020, and M. Antonelli et al. «</a:t>
            </a:r>
            <a:r>
              <a:rPr lang="it-IT" sz="1400" i="1" dirty="0" err="1" smtClean="0"/>
              <a:t>Novel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proposal</a:t>
            </a:r>
            <a:r>
              <a:rPr lang="it-IT" sz="1400" i="1" dirty="0" smtClean="0"/>
              <a:t> for a </a:t>
            </a:r>
            <a:r>
              <a:rPr lang="it-IT" sz="1400" i="1" dirty="0" err="1" smtClean="0"/>
              <a:t>low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emittance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muon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beam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using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positron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beam</a:t>
            </a:r>
            <a:r>
              <a:rPr lang="it-IT" sz="1400" i="1" dirty="0" smtClean="0"/>
              <a:t> on target</a:t>
            </a:r>
            <a:r>
              <a:rPr lang="it-IT" sz="1400" dirty="0" smtClean="0"/>
              <a:t>»).</a:t>
            </a:r>
            <a:endParaRPr lang="it-IT" sz="1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128" y="2432427"/>
            <a:ext cx="2730195" cy="273019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2702" y="2596491"/>
            <a:ext cx="2572818" cy="263249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2885A46-666E-4512-B4B8-2D85E8FD9A4A}"/>
              </a:ext>
            </a:extLst>
          </p:cNvPr>
          <p:cNvCxnSpPr>
            <a:cxnSpLocks/>
          </p:cNvCxnSpPr>
          <p:nvPr/>
        </p:nvCxnSpPr>
        <p:spPr>
          <a:xfrm>
            <a:off x="7780093" y="4110446"/>
            <a:ext cx="23140" cy="37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14973C3-24C9-473F-9B3D-A44A78BC0C88}"/>
              </a:ext>
            </a:extLst>
          </p:cNvPr>
          <p:cNvSpPr txBox="1"/>
          <p:nvPr/>
        </p:nvSpPr>
        <p:spPr>
          <a:xfrm>
            <a:off x="7606928" y="3901164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0000"/>
                </a:solidFill>
              </a:rPr>
              <a:t>45GeV </a:t>
            </a:r>
            <a:r>
              <a:rPr lang="it-IT" sz="1000" dirty="0" err="1" smtClean="0">
                <a:solidFill>
                  <a:srgbClr val="FF0000"/>
                </a:solidFill>
              </a:rPr>
              <a:t>beam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2885A46-666E-4512-B4B8-2D85E8FD9A4A}"/>
              </a:ext>
            </a:extLst>
          </p:cNvPr>
          <p:cNvCxnSpPr>
            <a:cxnSpLocks/>
          </p:cNvCxnSpPr>
          <p:nvPr/>
        </p:nvCxnSpPr>
        <p:spPr>
          <a:xfrm>
            <a:off x="10380939" y="3313612"/>
            <a:ext cx="23140" cy="37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14973C3-24C9-473F-9B3D-A44A78BC0C88}"/>
              </a:ext>
            </a:extLst>
          </p:cNvPr>
          <p:cNvSpPr txBox="1"/>
          <p:nvPr/>
        </p:nvSpPr>
        <p:spPr>
          <a:xfrm>
            <a:off x="10207774" y="3104330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0000"/>
                </a:solidFill>
              </a:rPr>
              <a:t>45GeV </a:t>
            </a:r>
            <a:r>
              <a:rPr lang="it-IT" sz="1000" dirty="0" err="1" smtClean="0">
                <a:solidFill>
                  <a:srgbClr val="FF0000"/>
                </a:solidFill>
              </a:rPr>
              <a:t>beam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72622" y="143466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Chrinstensens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78524" y="2573438"/>
            <a:ext cx="36699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Christensens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criterion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satisfied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300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spot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l-G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spot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573" y="2719798"/>
            <a:ext cx="3318704" cy="2160000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5400132" y="4910065"/>
            <a:ext cx="627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Christense</a:t>
            </a:r>
            <a:r>
              <a:rPr lang="it-IT" sz="1400" dirty="0" smtClean="0"/>
              <a:t> </a:t>
            </a:r>
            <a:r>
              <a:rPr lang="it-IT" sz="1400" dirty="0" err="1" smtClean="0"/>
              <a:t>safety</a:t>
            </a:r>
            <a:r>
              <a:rPr lang="it-IT" sz="1400" dirty="0" smtClean="0"/>
              <a:t> </a:t>
            </a:r>
            <a:r>
              <a:rPr lang="it-IT" sz="1400" dirty="0" err="1" smtClean="0"/>
              <a:t>factor</a:t>
            </a:r>
            <a:r>
              <a:rPr lang="it-IT" sz="1400" dirty="0" smtClean="0"/>
              <a:t> </a:t>
            </a:r>
            <a:r>
              <a:rPr lang="it-IT" sz="1400" dirty="0" err="1" smtClean="0"/>
              <a:t>evolution</a:t>
            </a:r>
            <a:r>
              <a:rPr lang="it-IT" sz="1400" dirty="0" smtClean="0"/>
              <a:t> in a 3mm Be and 1mm C target </a:t>
            </a:r>
            <a:r>
              <a:rPr lang="it-IT" sz="1400" dirty="0" err="1" smtClean="0"/>
              <a:t>using</a:t>
            </a:r>
            <a:r>
              <a:rPr lang="it-IT" sz="1400" dirty="0"/>
              <a:t> </a:t>
            </a:r>
            <a:r>
              <a:rPr lang="it-IT" sz="1400" dirty="0" smtClean="0"/>
              <a:t>a spot </a:t>
            </a:r>
            <a:r>
              <a:rPr lang="it-IT" sz="1400" dirty="0" err="1" smtClean="0"/>
              <a:t>size</a:t>
            </a:r>
            <a:r>
              <a:rPr lang="it-IT" sz="1400" dirty="0" smtClean="0"/>
              <a:t> </a:t>
            </a:r>
            <a:r>
              <a:rPr lang="el-GR" sz="1400" dirty="0" smtClean="0"/>
              <a:t>σ</a:t>
            </a:r>
            <a:r>
              <a:rPr lang="it-IT" sz="1400" dirty="0" smtClean="0"/>
              <a:t>=300µm (</a:t>
            </a:r>
            <a:r>
              <a:rPr lang="it-IT" sz="1400" dirty="0" err="1" smtClean="0"/>
              <a:t>left</a:t>
            </a:r>
            <a:r>
              <a:rPr lang="it-IT" sz="1400" dirty="0" smtClean="0"/>
              <a:t>) and </a:t>
            </a:r>
            <a:r>
              <a:rPr lang="el-GR" sz="1400" dirty="0" smtClean="0"/>
              <a:t>σ</a:t>
            </a:r>
            <a:r>
              <a:rPr lang="it-IT" sz="1400" dirty="0" smtClean="0"/>
              <a:t>=1000µm (right). </a:t>
            </a:r>
            <a:endParaRPr lang="it-IT" sz="1400" dirty="0"/>
          </a:p>
        </p:txBody>
      </p:sp>
      <p:sp>
        <p:nvSpPr>
          <p:cNvPr id="9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B-13</a:t>
            </a:r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185" y="2573438"/>
            <a:ext cx="3375288" cy="230635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92865" y="1434665"/>
            <a:ext cx="107176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targets ina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collider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82371" y="2747245"/>
            <a:ext cx="388409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Cesarini G. et al. 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‘’</a:t>
            </a:r>
            <a:r>
              <a:rPr lang="en-US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Theoretical 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Modeling for the Thermal Stability of Solid Targets in Positron-Driven Muon Collider”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International Journal of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Thermophysics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ISSN 0195-928X, Vol 42, Number 163, 2021,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dx.doi.org/10.1007/s10765-021-02913-x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B-14</a:t>
            </a:r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019" y="2566059"/>
            <a:ext cx="4737120" cy="369525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76077" y="6299873"/>
            <a:ext cx="2029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Published</a:t>
            </a:r>
            <a:r>
              <a:rPr lang="it-IT" sz="1400" dirty="0" smtClean="0"/>
              <a:t> </a:t>
            </a:r>
            <a:r>
              <a:rPr lang="it-IT" sz="1400" dirty="0" err="1" smtClean="0"/>
              <a:t>article</a:t>
            </a:r>
            <a:r>
              <a:rPr lang="it-IT" sz="1400" dirty="0" smtClean="0"/>
              <a:t> on IOTP.</a:t>
            </a:r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13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00175" y="1382696"/>
            <a:ext cx="104965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@MAMI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490488" y="2500625"/>
            <a:ext cx="417710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800MeV e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Spot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10µm.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Angular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spread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1µrad.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spread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13keV.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target.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[3cm;5cm].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[0.5mm;1.3mm].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92" y="2049974"/>
            <a:ext cx="4743687" cy="42252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60E6A0-446F-4B58-9BA7-73AFEF1D9FFA}"/>
              </a:ext>
            </a:extLst>
          </p:cNvPr>
          <p:cNvSpPr txBox="1"/>
          <p:nvPr/>
        </p:nvSpPr>
        <p:spPr>
          <a:xfrm>
            <a:off x="6687210" y="6275264"/>
            <a:ext cx="30472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Scheme of experimental test at MAMI.</a:t>
            </a:r>
            <a:endParaRPr lang="it-IT" sz="1050" dirty="0"/>
          </a:p>
        </p:txBody>
      </p:sp>
      <p:sp>
        <p:nvSpPr>
          <p:cNvPr id="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B-15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99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46" y="2521469"/>
            <a:ext cx="3689639" cy="288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655861" y="1382696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@MAMI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42962" y="2726181"/>
            <a:ext cx="337760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[0.5mm-1.3mm] (800MeV e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with the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d&lt;E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&gt;/dx ~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0.32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/mm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 LEMMA).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8941728" y="5435227"/>
            <a:ext cx="2672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Dependency </a:t>
            </a:r>
            <a:r>
              <a:rPr lang="en-US" sz="1400" dirty="0"/>
              <a:t>of mean deposited energy &lt;E&gt; </a:t>
            </a:r>
            <a:r>
              <a:rPr lang="en-US" sz="1400" dirty="0" smtClean="0"/>
              <a:t>on the </a:t>
            </a:r>
            <a:r>
              <a:rPr lang="en-US" sz="1400" dirty="0"/>
              <a:t>thickness. The radius is </a:t>
            </a:r>
            <a:r>
              <a:rPr lang="en-US" sz="1400" dirty="0" smtClean="0"/>
              <a:t>4cm.</a:t>
            </a:r>
            <a:endParaRPr lang="it-IT" sz="1400" dirty="0"/>
          </a:p>
        </p:txBody>
      </p:sp>
      <p:sp>
        <p:nvSpPr>
          <p:cNvPr id="13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B-16</a:t>
            </a:r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29" y="2487711"/>
            <a:ext cx="3689639" cy="28800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210454" y="5301568"/>
            <a:ext cx="2522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Energy spectrum- C</a:t>
            </a:r>
            <a:r>
              <a:rPr lang="en-US" sz="1400" dirty="0" smtClean="0"/>
              <a:t> 0.9 mm. </a:t>
            </a:r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5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96" y="2419075"/>
            <a:ext cx="3689639" cy="288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655861" y="1382696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@MAMI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3437" y="2440376"/>
            <a:ext cx="358887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[0.5mm-1.3mm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] (800MeV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it-IT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Dependency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position.</a:t>
            </a:r>
          </a:p>
          <a:p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(PEDD) </a:t>
            </a:r>
            <a:r>
              <a:rPr lang="el-GR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=10µm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3*10</a:t>
            </a:r>
            <a:r>
              <a:rPr lang="it-IT" sz="1500" b="1" i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5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2.3*10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J/cm</a:t>
            </a:r>
            <a:r>
              <a:rPr lang="it-IT" sz="15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PEDD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(210J/cm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Thresholds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1500" i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https://dx.doi.org/10.1007/s10765-021-02913-x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61" y="2419075"/>
            <a:ext cx="3689639" cy="28800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C60E6A0-446F-4B58-9BA7-73AFEF1D9FFA}"/>
              </a:ext>
            </a:extLst>
          </p:cNvPr>
          <p:cNvSpPr txBox="1"/>
          <p:nvPr/>
        </p:nvSpPr>
        <p:spPr>
          <a:xfrm>
            <a:off x="8763660" y="5323421"/>
            <a:ext cx="3047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Deposited energy density by </a:t>
            </a:r>
            <a:r>
              <a:rPr lang="en-US" sz="1400" dirty="0" smtClean="0"/>
              <a:t>3*10</a:t>
            </a:r>
            <a:r>
              <a:rPr lang="en-US" sz="1400" baseline="30000" dirty="0" smtClean="0"/>
              <a:t>13</a:t>
            </a:r>
            <a:r>
              <a:rPr lang="en-US" sz="1400" dirty="0" smtClean="0"/>
              <a:t> </a:t>
            </a:r>
            <a:r>
              <a:rPr lang="en-US" sz="1400" dirty="0"/>
              <a:t>primary positrons- </a:t>
            </a:r>
            <a:r>
              <a:rPr lang="en-US" sz="1400" dirty="0" smtClean="0"/>
              <a:t>1.3 </a:t>
            </a:r>
            <a:r>
              <a:rPr lang="en-US" sz="1400" dirty="0"/>
              <a:t>mm total thickness </a:t>
            </a:r>
            <a:r>
              <a:rPr lang="en-US" sz="1400" dirty="0" smtClean="0"/>
              <a:t> target.</a:t>
            </a:r>
            <a:endParaRPr lang="it-IT" sz="1400" dirty="0"/>
          </a:p>
        </p:txBody>
      </p:sp>
      <p:sp>
        <p:nvSpPr>
          <p:cNvPr id="13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B-16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C60E6A0-446F-4B58-9BA7-73AFEF1D9FFA}"/>
              </a:ext>
            </a:extLst>
          </p:cNvPr>
          <p:cNvSpPr txBox="1"/>
          <p:nvPr/>
        </p:nvSpPr>
        <p:spPr>
          <a:xfrm>
            <a:off x="5192306" y="5299075"/>
            <a:ext cx="3065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Deposited energy density by </a:t>
            </a:r>
            <a:r>
              <a:rPr lang="en-US" sz="1400" dirty="0" smtClean="0"/>
              <a:t>3*10</a:t>
            </a:r>
            <a:r>
              <a:rPr lang="en-US" sz="1400" baseline="30000" dirty="0" smtClean="0"/>
              <a:t>13</a:t>
            </a:r>
            <a:r>
              <a:rPr lang="en-US" sz="1400" dirty="0" smtClean="0"/>
              <a:t> </a:t>
            </a:r>
            <a:r>
              <a:rPr lang="en-US" sz="1400" dirty="0"/>
              <a:t>primary positrons- C</a:t>
            </a:r>
            <a:r>
              <a:rPr lang="en-US" sz="1400" dirty="0" smtClean="0"/>
              <a:t> 0.9 m.</a:t>
            </a:r>
            <a:endParaRPr lang="it-IT" sz="1400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2885A46-666E-4512-B4B8-2D85E8FD9A4A}"/>
              </a:ext>
            </a:extLst>
          </p:cNvPr>
          <p:cNvCxnSpPr>
            <a:cxnSpLocks/>
          </p:cNvCxnSpPr>
          <p:nvPr/>
        </p:nvCxnSpPr>
        <p:spPr>
          <a:xfrm flipH="1" flipV="1">
            <a:off x="5464687" y="2763432"/>
            <a:ext cx="870626" cy="164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14973C3-24C9-473F-9B3D-A44A78BC0C88}"/>
              </a:ext>
            </a:extLst>
          </p:cNvPr>
          <p:cNvSpPr txBox="1"/>
          <p:nvPr/>
        </p:nvSpPr>
        <p:spPr>
          <a:xfrm>
            <a:off x="6335313" y="2916307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FF0000"/>
                </a:solidFill>
              </a:rPr>
              <a:t>PEDD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14973C3-24C9-473F-9B3D-A44A78BC0C88}"/>
              </a:ext>
            </a:extLst>
          </p:cNvPr>
          <p:cNvSpPr txBox="1"/>
          <p:nvPr/>
        </p:nvSpPr>
        <p:spPr>
          <a:xfrm>
            <a:off x="8852879" y="3295584"/>
            <a:ext cx="70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err="1" smtClean="0">
                <a:solidFill>
                  <a:srgbClr val="FFFF00"/>
                </a:solidFill>
              </a:rPr>
              <a:t>Gaussian</a:t>
            </a:r>
            <a:r>
              <a:rPr lang="it-IT" sz="10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it-IT" sz="1000" dirty="0" smtClean="0">
                <a:solidFill>
                  <a:srgbClr val="FFFF00"/>
                </a:solidFill>
              </a:rPr>
              <a:t>core</a:t>
            </a:r>
            <a:endParaRPr lang="it-IT" sz="1000" baseline="30000" dirty="0">
              <a:solidFill>
                <a:srgbClr val="FFFF00"/>
              </a:solidFill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2885A46-666E-4512-B4B8-2D85E8FD9A4A}"/>
              </a:ext>
            </a:extLst>
          </p:cNvPr>
          <p:cNvCxnSpPr>
            <a:cxnSpLocks/>
          </p:cNvCxnSpPr>
          <p:nvPr/>
        </p:nvCxnSpPr>
        <p:spPr>
          <a:xfrm>
            <a:off x="9370423" y="3695694"/>
            <a:ext cx="763757" cy="174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8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magin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182" y="2422396"/>
            <a:ext cx="3688016" cy="288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51" y="2328969"/>
            <a:ext cx="3688016" cy="288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33500" y="1382696"/>
            <a:ext cx="10858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@MAMI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spot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47394" y="2115948"/>
            <a:ext cx="375125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spot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[10</a:t>
            </a: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m-2000</a:t>
            </a:r>
            <a:r>
              <a:rPr lang="el-G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  <a:r>
              <a:rPr lang="it-I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just"/>
            <a:endParaRPr lang="it-IT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(3*10</a:t>
            </a:r>
            <a:r>
              <a:rPr lang="it-IT" sz="15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it-IT" sz="1500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PEDD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decreasing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</a:t>
            </a:r>
            <a:r>
              <a:rPr lang="el-G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sz="15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PEDD from 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4.8*10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J/cm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(2000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m) to 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2.3*10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J/cm</a:t>
            </a:r>
            <a:r>
              <a:rPr lang="it-IT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PEDDs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(210J/cm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 e</a:t>
            </a:r>
            <a:r>
              <a:rPr lang="it-IT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5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Considerations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doesn’t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affect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goodness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(just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rescale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191620" y="5284625"/>
            <a:ext cx="3043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Dependency  </a:t>
            </a:r>
            <a:r>
              <a:rPr lang="en-US" sz="1400" dirty="0"/>
              <a:t>of energy density on position on the radius by 3*10</a:t>
            </a:r>
            <a:r>
              <a:rPr lang="en-US" sz="1400" baseline="30000" dirty="0"/>
              <a:t>13</a:t>
            </a:r>
            <a:r>
              <a:rPr lang="en-US" sz="1400" dirty="0"/>
              <a:t> electrons in a 1.3 thickness </a:t>
            </a:r>
            <a:r>
              <a:rPr lang="en-US" sz="1400" dirty="0" smtClean="0"/>
              <a:t>target. </a:t>
            </a:r>
            <a:endParaRPr lang="it-IT" sz="1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9007349" y="5362991"/>
            <a:ext cx="28329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Dependency </a:t>
            </a:r>
            <a:r>
              <a:rPr lang="en-US" sz="1400" dirty="0"/>
              <a:t>of PEDD of 3*10</a:t>
            </a:r>
            <a:r>
              <a:rPr lang="en-US" sz="1400" baseline="30000" dirty="0"/>
              <a:t>13</a:t>
            </a:r>
            <a:r>
              <a:rPr lang="en-US" sz="1400" dirty="0"/>
              <a:t> electrons in a 1.3mm thickness </a:t>
            </a:r>
            <a:r>
              <a:rPr lang="en-US" sz="1400" dirty="0" smtClean="0"/>
              <a:t>target.</a:t>
            </a:r>
            <a:endParaRPr lang="it-IT" sz="1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420763" y="3068723"/>
            <a:ext cx="541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10 µm</a:t>
            </a:r>
            <a:endParaRPr lang="it-IT" sz="1000" baseline="30000" dirty="0">
              <a:solidFill>
                <a:srgbClr val="00B0F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442430" y="3392741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C000"/>
                </a:solidFill>
              </a:rPr>
              <a:t>100 µm</a:t>
            </a:r>
            <a:endParaRPr lang="it-IT" sz="1000" baseline="30000" dirty="0">
              <a:solidFill>
                <a:srgbClr val="FFC0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442851" y="3562565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200 µm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445979" y="3201064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92D050"/>
                </a:solidFill>
              </a:rPr>
              <a:t>50 µm</a:t>
            </a:r>
            <a:endParaRPr lang="it-IT" sz="1000" baseline="30000" dirty="0">
              <a:solidFill>
                <a:srgbClr val="92D050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5422119" y="3754242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FF00"/>
                </a:solidFill>
              </a:rPr>
              <a:t>300 µm</a:t>
            </a:r>
            <a:endParaRPr lang="it-IT" sz="1000" baseline="30000" dirty="0">
              <a:solidFill>
                <a:srgbClr val="FFFF00"/>
              </a:solidFill>
            </a:endParaRPr>
          </a:p>
        </p:txBody>
      </p:sp>
      <p:cxnSp>
        <p:nvCxnSpPr>
          <p:cNvPr id="38" name="Connettore 2 37"/>
          <p:cNvCxnSpPr/>
          <p:nvPr/>
        </p:nvCxnSpPr>
        <p:spPr>
          <a:xfrm flipH="1" flipV="1">
            <a:off x="7328054" y="3165624"/>
            <a:ext cx="270123" cy="1355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7545249" y="3192303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400 µm</a:t>
            </a:r>
            <a:endParaRPr lang="it-IT" sz="1000" baseline="30000" dirty="0">
              <a:solidFill>
                <a:schemeClr val="bg1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458864" y="4115743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030C7"/>
                </a:solidFill>
              </a:rPr>
              <a:t>500 µm</a:t>
            </a:r>
            <a:endParaRPr lang="it-IT" sz="1000" baseline="30000" dirty="0">
              <a:solidFill>
                <a:srgbClr val="F030C7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5449474" y="3931587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4</a:t>
            </a:r>
            <a:r>
              <a:rPr lang="it-IT" sz="1000" dirty="0" smtClean="0"/>
              <a:t>00 </a:t>
            </a:r>
            <a:r>
              <a:rPr lang="it-IT" sz="1000" dirty="0"/>
              <a:t>µm</a:t>
            </a:r>
            <a:endParaRPr lang="it-IT" sz="1000" baseline="30000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5439064" y="4276682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E7ABD9"/>
                </a:solidFill>
              </a:rPr>
              <a:t>1000 </a:t>
            </a:r>
            <a:r>
              <a:rPr lang="it-IT" sz="1000" dirty="0">
                <a:solidFill>
                  <a:srgbClr val="E7ABD9"/>
                </a:solidFill>
              </a:rPr>
              <a:t>µm</a:t>
            </a:r>
            <a:endParaRPr lang="it-IT" sz="1000" baseline="30000" dirty="0">
              <a:solidFill>
                <a:srgbClr val="E7ABD9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5426002" y="4444609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EE6E6E"/>
                </a:solidFill>
              </a:rPr>
              <a:t>2000 </a:t>
            </a:r>
            <a:r>
              <a:rPr lang="it-IT" sz="1000" dirty="0">
                <a:solidFill>
                  <a:srgbClr val="EE6E6E"/>
                </a:solidFill>
              </a:rPr>
              <a:t>µm</a:t>
            </a:r>
            <a:endParaRPr lang="it-IT" sz="1000" baseline="30000" dirty="0">
              <a:solidFill>
                <a:srgbClr val="EE6E6E"/>
              </a:solidFill>
            </a:endParaRPr>
          </a:p>
        </p:txBody>
      </p:sp>
      <p:sp>
        <p:nvSpPr>
          <p:cNvPr id="30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B-18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9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81125" y="1382696"/>
            <a:ext cx="104035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@MAMI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204028" y="2832660"/>
            <a:ext cx="304523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study:</a:t>
            </a:r>
            <a:r>
              <a:rPr lang="it-IT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it-IT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[9cm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;121cm</a:t>
            </a:r>
            <a:r>
              <a:rPr lang="it-IT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] (1.3mm C).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area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A91EED89-DEB3-50A4-E5FA-8D633274A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277" y="2557056"/>
            <a:ext cx="3689639" cy="2880000"/>
          </a:xfrm>
          <a:prstGeom prst="rect">
            <a:avLst/>
          </a:prstGeom>
        </p:spPr>
      </p:pic>
      <p:sp>
        <p:nvSpPr>
          <p:cNvPr id="38" name="CasellaDiTesto 36">
            <a:extLst>
              <a:ext uri="{FF2B5EF4-FFF2-40B4-BE49-F238E27FC236}">
                <a16:creationId xmlns:a16="http://schemas.microsoft.com/office/drawing/2014/main" id="{DC636F40-F7F5-0DD0-14DF-593592520757}"/>
              </a:ext>
            </a:extLst>
          </p:cNvPr>
          <p:cNvSpPr txBox="1"/>
          <p:nvPr/>
        </p:nvSpPr>
        <p:spPr>
          <a:xfrm>
            <a:off x="8581879" y="5437056"/>
            <a:ext cx="32284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Mean values of deposited energy in scintillator as a function of surface area. Thickness 1.3mm.</a:t>
            </a:r>
            <a:endParaRPr lang="it-IT" sz="1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77" y="2537435"/>
            <a:ext cx="3689639" cy="2880000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6876595" y="4426722"/>
            <a:ext cx="670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accent6"/>
                </a:solidFill>
              </a:rPr>
              <a:t>positrons</a:t>
            </a:r>
            <a:endParaRPr lang="it-IT" sz="1000" baseline="30000" dirty="0">
              <a:solidFill>
                <a:schemeClr val="accent6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6877135" y="4572991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rgbClr val="FFFF00"/>
                </a:solidFill>
              </a:rPr>
              <a:t>phtons</a:t>
            </a:r>
            <a:endParaRPr lang="it-IT" sz="1000" baseline="30000" dirty="0">
              <a:solidFill>
                <a:srgbClr val="FFFF00"/>
              </a:solidFill>
            </a:endParaRPr>
          </a:p>
        </p:txBody>
      </p:sp>
      <p:cxnSp>
        <p:nvCxnSpPr>
          <p:cNvPr id="46" name="Connettore 2 45"/>
          <p:cNvCxnSpPr/>
          <p:nvPr/>
        </p:nvCxnSpPr>
        <p:spPr>
          <a:xfrm flipV="1">
            <a:off x="5744119" y="3192285"/>
            <a:ext cx="35514" cy="22495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6866524" y="4280453"/>
            <a:ext cx="668773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rgbClr val="0070C0"/>
                </a:solidFill>
              </a:rPr>
              <a:t>electrons</a:t>
            </a:r>
            <a:endParaRPr lang="it-IT" sz="1000" baseline="30000" dirty="0">
              <a:solidFill>
                <a:srgbClr val="0070C0"/>
              </a:solidFill>
            </a:endParaRPr>
          </a:p>
          <a:p>
            <a:endParaRPr lang="it-IT" sz="1000" baseline="30000" dirty="0">
              <a:solidFill>
                <a:schemeClr val="accent6"/>
              </a:solidFill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4616720" y="5437505"/>
            <a:ext cx="312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Particle flux  </a:t>
            </a:r>
            <a:r>
              <a:rPr lang="en-US" sz="1400" dirty="0"/>
              <a:t>hitting the </a:t>
            </a:r>
            <a:r>
              <a:rPr lang="en-US" sz="1400" dirty="0" smtClean="0"/>
              <a:t>scintillator as a function of the surface area.</a:t>
            </a:r>
            <a:endParaRPr lang="it-IT" sz="1400" dirty="0"/>
          </a:p>
        </p:txBody>
      </p:sp>
      <p:sp>
        <p:nvSpPr>
          <p:cNvPr id="53" name="CasellaDiTesto 52"/>
          <p:cNvSpPr txBox="1"/>
          <p:nvPr/>
        </p:nvSpPr>
        <p:spPr>
          <a:xfrm>
            <a:off x="6897904" y="4753971"/>
            <a:ext cx="42832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/>
              <a:t>total</a:t>
            </a:r>
            <a:endParaRPr lang="it-IT" sz="1000" baseline="30000" dirty="0"/>
          </a:p>
          <a:p>
            <a:endParaRPr lang="it-IT" sz="1000" baseline="30000" dirty="0">
              <a:solidFill>
                <a:schemeClr val="accent6"/>
              </a:solidFill>
            </a:endParaRPr>
          </a:p>
        </p:txBody>
      </p:sp>
      <p:sp>
        <p:nvSpPr>
          <p:cNvPr id="20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B-19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55861" y="1382696"/>
            <a:ext cx="85189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stress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210555" y="2376665"/>
            <a:ext cx="335578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3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ahead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model multi-targets of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 target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thermo-elastic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in a wide temperature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Mearument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lang="it-I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diffusivity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emissivity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via photo-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radiometry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and IR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thermography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demage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thermo-mechanical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stress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the target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subjected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to intense LASER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01" y="2135083"/>
            <a:ext cx="2396590" cy="180000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8119618" y="6150753"/>
            <a:ext cx="3135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Thermomechanical stress test with LASER </a:t>
            </a:r>
            <a:r>
              <a:rPr lang="en-US" sz="1400" dirty="0" smtClean="0"/>
              <a:t>scheme.</a:t>
            </a:r>
            <a:endParaRPr lang="it-IT" sz="1400" dirty="0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523" y="3035083"/>
            <a:ext cx="3564016" cy="3029414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4916487" y="4002344"/>
            <a:ext cx="2453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Example of targets produced at </a:t>
            </a:r>
            <a:r>
              <a:rPr lang="en-US" sz="1400" dirty="0" smtClean="0"/>
              <a:t>LNL. From S. </a:t>
            </a:r>
            <a:r>
              <a:rPr lang="en-US" sz="1400" dirty="0" err="1" smtClean="0"/>
              <a:t>Corradetti</a:t>
            </a:r>
            <a:r>
              <a:rPr lang="en-US" sz="1400" dirty="0" smtClean="0"/>
              <a:t> talk at Muon Collider Meeting 2021.</a:t>
            </a:r>
            <a:endParaRPr lang="it-IT" sz="1400" dirty="0"/>
          </a:p>
        </p:txBody>
      </p:sp>
      <p:sp>
        <p:nvSpPr>
          <p:cNvPr id="13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B-20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b="1" i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b="1" i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B-21</a:t>
            </a:r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26" y="3857897"/>
            <a:ext cx="5483919" cy="262563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/>
          <a:srcRect l="52924" b="4766"/>
          <a:stretch/>
        </p:blipFill>
        <p:spPr>
          <a:xfrm>
            <a:off x="9463687" y="3209736"/>
            <a:ext cx="2727893" cy="2164189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1212437" y="2418100"/>
            <a:ext cx="2638161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it-IT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1-inch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thick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fused silica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layers.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PMT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detect the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Cherenkov light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produced in each of the  fused silica layers </a:t>
            </a: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equence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of alternating active and passive layers along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z to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filter muons  against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Among the pairs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of  fused silica layers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tungsten shields;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4476756" y="1658066"/>
            <a:ext cx="31243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9556988" y="5405322"/>
            <a:ext cx="1091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smtClean="0">
                <a:solidFill>
                  <a:srgbClr val="0070C0"/>
                </a:solidFill>
              </a:rPr>
              <a:t>HORSA </a:t>
            </a:r>
            <a:r>
              <a:rPr lang="it-IT" sz="1050" dirty="0" err="1" smtClean="0">
                <a:solidFill>
                  <a:srgbClr val="0070C0"/>
                </a:solidFill>
              </a:rPr>
              <a:t>absorber</a:t>
            </a:r>
            <a:endParaRPr lang="it-IT" sz="1050" dirty="0" smtClean="0">
              <a:solidFill>
                <a:srgbClr val="0070C0"/>
              </a:solidFill>
            </a:endParaRPr>
          </a:p>
        </p:txBody>
      </p:sp>
      <p:cxnSp>
        <p:nvCxnSpPr>
          <p:cNvPr id="30" name="Connettore 2 29"/>
          <p:cNvCxnSpPr/>
          <p:nvPr/>
        </p:nvCxnSpPr>
        <p:spPr>
          <a:xfrm flipV="1">
            <a:off x="10047770" y="4545747"/>
            <a:ext cx="1090647" cy="870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5278905" y="3825264"/>
            <a:ext cx="3431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HORSA </a:t>
            </a:r>
            <a:r>
              <a:rPr lang="it-IT" sz="1400" dirty="0" err="1" smtClean="0"/>
              <a:t>absorber</a:t>
            </a:r>
            <a:r>
              <a:rPr lang="it-IT" sz="1400" dirty="0" smtClean="0"/>
              <a:t> </a:t>
            </a:r>
            <a:r>
              <a:rPr lang="it-IT" sz="1400" dirty="0" err="1" smtClean="0"/>
              <a:t>during</a:t>
            </a:r>
            <a:r>
              <a:rPr lang="it-IT" sz="1400" dirty="0" smtClean="0"/>
              <a:t> the test </a:t>
            </a:r>
            <a:r>
              <a:rPr lang="it-IT" sz="1400" dirty="0" err="1" smtClean="0"/>
              <a:t>beam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10" y="2397973"/>
            <a:ext cx="3239604" cy="1302456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4687813" y="6375778"/>
            <a:ext cx="3207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HORSA </a:t>
            </a:r>
            <a:r>
              <a:rPr lang="it-IT" sz="1400" dirty="0" err="1" smtClean="0"/>
              <a:t>absorber</a:t>
            </a:r>
            <a:r>
              <a:rPr lang="it-IT" sz="1400" dirty="0" smtClean="0"/>
              <a:t> layout.</a:t>
            </a:r>
            <a:endParaRPr lang="it-IT" sz="1400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1438275" y="1434665"/>
            <a:ext cx="102679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Smart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Absorber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(HORSA)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99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29115" y="2860724"/>
            <a:ext cx="46471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Tracker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LG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in LG for [6 cm; 9cm] on the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tracker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µ=3447ADC, </a:t>
            </a:r>
            <a:r>
              <a:rPr lang="el-G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=174ADC → </a:t>
            </a:r>
            <a:r>
              <a:rPr lang="it-IT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1GeV=(156.7±7.9)ADC.</a:t>
            </a:r>
            <a:endParaRPr lang="it-IT" sz="15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B-22</a:t>
            </a:r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90" y="2390090"/>
            <a:ext cx="3684809" cy="2880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73" y="2390090"/>
            <a:ext cx="2935922" cy="288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6092517" y="5267345"/>
            <a:ext cx="2420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Tracker</a:t>
            </a:r>
            <a:r>
              <a:rPr lang="it-IT" sz="1400" dirty="0" smtClean="0"/>
              <a:t>- </a:t>
            </a:r>
            <a:r>
              <a:rPr lang="it-IT" sz="1400" dirty="0" err="1" smtClean="0"/>
              <a:t>central</a:t>
            </a:r>
            <a:r>
              <a:rPr lang="it-IT" sz="1400" dirty="0" smtClean="0"/>
              <a:t> LG </a:t>
            </a:r>
            <a:r>
              <a:rPr lang="it-IT" sz="1400" dirty="0" err="1" smtClean="0"/>
              <a:t>correlation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9110936" y="5287066"/>
            <a:ext cx="297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Deposited</a:t>
            </a:r>
            <a:r>
              <a:rPr lang="it-IT" sz="1400" dirty="0" smtClean="0"/>
              <a:t> </a:t>
            </a:r>
            <a:r>
              <a:rPr lang="it-IT" sz="1400" dirty="0" err="1" smtClean="0"/>
              <a:t>energy</a:t>
            </a:r>
            <a:r>
              <a:rPr lang="it-IT" sz="1400" dirty="0" smtClean="0"/>
              <a:t> in </a:t>
            </a:r>
            <a:r>
              <a:rPr lang="it-IT" sz="1400" dirty="0" err="1" smtClean="0"/>
              <a:t>central</a:t>
            </a:r>
            <a:r>
              <a:rPr lang="it-IT" sz="1400" dirty="0" smtClean="0"/>
              <a:t> LG by 22GeV </a:t>
            </a:r>
            <a:r>
              <a:rPr lang="it-IT" sz="1400" dirty="0" err="1" smtClean="0"/>
              <a:t>electrons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8116217" y="2933319"/>
            <a:ext cx="5389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accent6"/>
                </a:solidFill>
              </a:rPr>
              <a:t>muons</a:t>
            </a:r>
            <a:endParaRPr lang="it-IT" sz="1000" baseline="30000" dirty="0">
              <a:solidFill>
                <a:schemeClr val="accent6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8076512" y="2758913"/>
            <a:ext cx="668773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rgbClr val="0070C0"/>
                </a:solidFill>
              </a:rPr>
              <a:t>electrons</a:t>
            </a:r>
            <a:endParaRPr lang="it-IT" sz="1000" baseline="30000" dirty="0">
              <a:solidFill>
                <a:srgbClr val="0070C0"/>
              </a:solidFill>
            </a:endParaRPr>
          </a:p>
          <a:p>
            <a:endParaRPr lang="it-IT" sz="1000" baseline="30000" dirty="0">
              <a:solidFill>
                <a:schemeClr val="accent6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0466081" y="2833579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 </a:t>
            </a:r>
            <a:r>
              <a:rPr lang="it-IT" sz="1000" dirty="0" smtClean="0">
                <a:solidFill>
                  <a:srgbClr val="FF0000"/>
                </a:solidFill>
              </a:rPr>
              <a:t>3447 ADC</a:t>
            </a:r>
            <a:endParaRPr lang="it-IT" sz="1000" baseline="30000" dirty="0">
              <a:solidFill>
                <a:srgbClr val="FF0000"/>
              </a:solidFill>
            </a:endParaRPr>
          </a:p>
        </p:txBody>
      </p:sp>
      <p:cxnSp>
        <p:nvCxnSpPr>
          <p:cNvPr id="27" name="Connettore 2 26"/>
          <p:cNvCxnSpPr/>
          <p:nvPr/>
        </p:nvCxnSpPr>
        <p:spPr>
          <a:xfrm flipV="1">
            <a:off x="11077303" y="2816603"/>
            <a:ext cx="230519" cy="805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438275" y="1434665"/>
            <a:ext cx="102679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Test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46246" y="1434665"/>
            <a:ext cx="92111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r>
              <a:rPr lang="it-IT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disadvatages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60736" y="2573438"/>
            <a:ext cx="4739676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(γ~214)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~500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cross-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(~1µb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→ High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06/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488" y="2230657"/>
            <a:ext cx="4186380" cy="406921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656488" y="6299873"/>
            <a:ext cx="3897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LEMMA </a:t>
            </a:r>
            <a:r>
              <a:rPr lang="it-IT" sz="1400" dirty="0" err="1" smtClean="0"/>
              <a:t>concept</a:t>
            </a:r>
            <a:r>
              <a:rPr lang="it-IT" sz="1400" dirty="0" smtClean="0"/>
              <a:t> (From M. </a:t>
            </a:r>
            <a:r>
              <a:rPr lang="it-IT" sz="1400" dirty="0" err="1" smtClean="0"/>
              <a:t>Bauce</a:t>
            </a:r>
            <a:r>
              <a:rPr lang="it-IT" sz="1400" dirty="0" smtClean="0"/>
              <a:t> talk </a:t>
            </a:r>
            <a:r>
              <a:rPr lang="it-IT" sz="1400" dirty="0" err="1" smtClean="0"/>
              <a:t>at</a:t>
            </a:r>
            <a:r>
              <a:rPr lang="it-IT" sz="1400" dirty="0" smtClean="0"/>
              <a:t> APS 2021).</a:t>
            </a:r>
            <a:endParaRPr lang="it-IT" sz="1400" dirty="0"/>
          </a:p>
        </p:txBody>
      </p:sp>
      <p:sp>
        <p:nvSpPr>
          <p:cNvPr id="11" name="Rettangolo 10"/>
          <p:cNvSpPr/>
          <p:nvPr/>
        </p:nvSpPr>
        <p:spPr>
          <a:xfrm>
            <a:off x="1224296" y="5822820"/>
            <a:ext cx="614367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  <a:latin typeface="Centaur" panose="02030504050205020304" pitchFamily="18" charset="0"/>
              </a:rPr>
              <a:t>NIM A Reviewer: </a:t>
            </a:r>
            <a:r>
              <a:rPr lang="en-US" sz="1500" b="1" i="1" dirty="0">
                <a:solidFill>
                  <a:srgbClr val="0070C0"/>
                </a:solidFill>
                <a:latin typeface="Centaur" panose="02030504050205020304" pitchFamily="18" charset="0"/>
              </a:rPr>
              <a:t>“A major advantage of this proposal is the lack of cooling of the muons…. the idea presented in this paper may truly </a:t>
            </a:r>
            <a:r>
              <a:rPr lang="en-US" sz="1500" b="1" i="1" dirty="0" err="1">
                <a:solidFill>
                  <a:srgbClr val="0070C0"/>
                </a:solidFill>
                <a:latin typeface="Centaur" panose="02030504050205020304" pitchFamily="18" charset="0"/>
              </a:rPr>
              <a:t>revolutionise</a:t>
            </a:r>
            <a:r>
              <a:rPr lang="en-US" sz="1500" b="1" i="1" dirty="0">
                <a:solidFill>
                  <a:srgbClr val="0070C0"/>
                </a:solidFill>
                <a:latin typeface="Centaur" panose="02030504050205020304" pitchFamily="18" charset="0"/>
              </a:rPr>
              <a:t> the design of muon colliders … </a:t>
            </a:r>
            <a:r>
              <a:rPr lang="en-US" sz="1500" b="1" i="1" dirty="0" smtClean="0">
                <a:solidFill>
                  <a:srgbClr val="0070C0"/>
                </a:solidFill>
                <a:latin typeface="Centaur" panose="02030504050205020304" pitchFamily="18" charset="0"/>
              </a:rPr>
              <a:t>“  </a:t>
            </a:r>
            <a:r>
              <a:rPr lang="en-US" sz="1500" b="1" dirty="0" smtClean="0">
                <a:solidFill>
                  <a:srgbClr val="0070C0"/>
                </a:solidFill>
                <a:latin typeface="Centaur" panose="02030504050205020304" pitchFamily="18" charset="0"/>
              </a:rPr>
              <a:t>( From R. Raimondi talk at La </a:t>
            </a:r>
            <a:r>
              <a:rPr lang="en-US" sz="1500" b="1" dirty="0" err="1" smtClean="0">
                <a:solidFill>
                  <a:srgbClr val="0070C0"/>
                </a:solidFill>
                <a:latin typeface="Centaur" panose="02030504050205020304" pitchFamily="18" charset="0"/>
              </a:rPr>
              <a:t>Thuile</a:t>
            </a:r>
            <a:r>
              <a:rPr lang="en-US" sz="1500" b="1" dirty="0" smtClean="0">
                <a:solidFill>
                  <a:srgbClr val="0070C0"/>
                </a:solidFill>
                <a:latin typeface="Centaur" panose="02030504050205020304" pitchFamily="18" charset="0"/>
              </a:rPr>
              <a:t> 2018).</a:t>
            </a:r>
            <a:endParaRPr lang="en-US" sz="1500" b="1" dirty="0">
              <a:solidFill>
                <a:srgbClr val="0070C0"/>
              </a:solidFill>
              <a:latin typeface="Centaur" panose="020305040502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53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90649" y="1434665"/>
            <a:ext cx="10620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data of Test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29115" y="3063403"/>
            <a:ext cx="46471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22GeV </a:t>
            </a:r>
            <a:r>
              <a:rPr lang="it-IT" sz="15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22GeV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LG &lt;1GeV.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it-IT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HORSA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&lt;2000 ADC.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B-23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358764" y="5238321"/>
            <a:ext cx="289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Deposited</a:t>
            </a:r>
            <a:r>
              <a:rPr lang="it-IT" sz="1400" dirty="0" smtClean="0"/>
              <a:t> </a:t>
            </a:r>
            <a:r>
              <a:rPr lang="it-IT" sz="1400" dirty="0" err="1" smtClean="0"/>
              <a:t>energy</a:t>
            </a:r>
            <a:r>
              <a:rPr lang="it-IT" sz="1400" dirty="0" smtClean="0"/>
              <a:t> in </a:t>
            </a:r>
            <a:r>
              <a:rPr lang="it-IT" sz="1400" dirty="0" err="1" smtClean="0"/>
              <a:t>central</a:t>
            </a:r>
            <a:r>
              <a:rPr lang="it-IT" sz="1400" dirty="0" smtClean="0"/>
              <a:t> LG by 22 </a:t>
            </a:r>
            <a:r>
              <a:rPr lang="it-IT" sz="1400" dirty="0" err="1" smtClean="0"/>
              <a:t>GeV</a:t>
            </a:r>
            <a:r>
              <a:rPr lang="it-IT" sz="1400" dirty="0" smtClean="0"/>
              <a:t> </a:t>
            </a:r>
            <a:r>
              <a:rPr lang="it-IT" sz="1400" dirty="0" err="1" smtClean="0"/>
              <a:t>muons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9181126" y="5238321"/>
            <a:ext cx="2402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Signal</a:t>
            </a:r>
            <a:r>
              <a:rPr lang="it-IT" sz="1400" dirty="0" smtClean="0"/>
              <a:t> </a:t>
            </a:r>
            <a:r>
              <a:rPr lang="it-IT" sz="1400" dirty="0" err="1" smtClean="0"/>
              <a:t>region</a:t>
            </a:r>
            <a:r>
              <a:rPr lang="it-IT" sz="1400" dirty="0" smtClean="0"/>
              <a:t> – 22 </a:t>
            </a:r>
            <a:r>
              <a:rPr lang="it-IT" sz="1400" dirty="0" err="1" smtClean="0"/>
              <a:t>GeV</a:t>
            </a:r>
            <a:r>
              <a:rPr lang="it-IT" sz="1400" dirty="0" smtClean="0"/>
              <a:t> </a:t>
            </a:r>
            <a:r>
              <a:rPr lang="it-IT" sz="1400" dirty="0" err="1" smtClean="0"/>
              <a:t>muons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28" y="2435140"/>
            <a:ext cx="3684809" cy="288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91" y="2435140"/>
            <a:ext cx="3684809" cy="2880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7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66825" y="1434665"/>
            <a:ext cx="105822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electron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annihilation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collider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66631" y="2861140"/>
            <a:ext cx="369376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5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it-IT" sz="15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it-IT" sz="15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Amapane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N. et al. 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‘’</a:t>
            </a:r>
            <a:r>
              <a:rPr lang="it-IT" sz="1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in electron – </a:t>
            </a:r>
            <a:r>
              <a:rPr lang="it-IT" sz="1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annihilation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collider </a:t>
            </a:r>
            <a:r>
              <a:rPr lang="it-IT" sz="1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’’ </a:t>
            </a:r>
            <a:r>
              <a:rPr lang="it-IT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Nuclear Instruments &amp; Methods in Physics Research A, Elsevier, ISSN 0168-9002, Vol. 1024, Pages 166129, 2021,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doi.org/10.1016/j.nima.2021.166129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B-24</a:t>
            </a:r>
            <a:endParaRPr lang="it-IT" sz="1100" dirty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675" y="2678138"/>
            <a:ext cx="4934869" cy="366577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925202" y="6343911"/>
            <a:ext cx="2171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Published</a:t>
            </a:r>
            <a:r>
              <a:rPr lang="it-IT" sz="1400" dirty="0" smtClean="0"/>
              <a:t> </a:t>
            </a:r>
            <a:r>
              <a:rPr lang="it-IT" sz="1400" dirty="0" err="1" smtClean="0"/>
              <a:t>article</a:t>
            </a:r>
            <a:r>
              <a:rPr lang="it-IT" sz="1400" dirty="0" smtClean="0"/>
              <a:t> on NIM A.</a:t>
            </a:r>
            <a:endParaRPr lang="it-IT" sz="1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Elecontrons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33582" y="143466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LEMMA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37520" y="2265897"/>
            <a:ext cx="4917954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Continuos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preserving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light </a:t>
            </a:r>
            <a:r>
              <a:rPr lang="it-IT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thik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C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)).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7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07/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87" y="3601843"/>
            <a:ext cx="6200329" cy="123500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68587" y="5033341"/>
            <a:ext cx="6293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/>
              <a:t>Muon</a:t>
            </a:r>
            <a:r>
              <a:rPr lang="it-IT" sz="1400" dirty="0" smtClean="0"/>
              <a:t> production (From M. </a:t>
            </a:r>
            <a:r>
              <a:rPr lang="it-IT" sz="1400" dirty="0" err="1" smtClean="0"/>
              <a:t>Bauce</a:t>
            </a:r>
            <a:r>
              <a:rPr lang="it-IT" sz="1400" dirty="0" smtClean="0"/>
              <a:t> talk </a:t>
            </a:r>
            <a:r>
              <a:rPr lang="it-IT" sz="1400" dirty="0" err="1" smtClean="0"/>
              <a:t>at</a:t>
            </a:r>
            <a:r>
              <a:rPr lang="it-IT" sz="1400" dirty="0" smtClean="0"/>
              <a:t> Giornate sull’</a:t>
            </a:r>
            <a:r>
              <a:rPr lang="it-IT" sz="1400" dirty="0" err="1" smtClean="0"/>
              <a:t>European</a:t>
            </a:r>
            <a:r>
              <a:rPr lang="it-IT" sz="1400" dirty="0" smtClean="0"/>
              <a:t> </a:t>
            </a:r>
            <a:r>
              <a:rPr lang="it-IT" sz="1400" dirty="0" err="1" smtClean="0"/>
              <a:t>Strategy</a:t>
            </a:r>
            <a:r>
              <a:rPr lang="it-IT" sz="1400" dirty="0" smtClean="0"/>
              <a:t> 2020).</a:t>
            </a:r>
            <a:endParaRPr lang="it-IT" sz="1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5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33582" y="1434665"/>
            <a:ext cx="7631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multi-target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60183" y="2573438"/>
            <a:ext cx="332776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best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0.3X</a:t>
            </a:r>
            <a:r>
              <a:rPr lang="it-IT" sz="16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educe the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splitting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the target.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Challanges</a:t>
            </a:r>
            <a:r>
              <a:rPr lang="it-IT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Maximise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Minimise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thermomechanical</a:t>
            </a:r>
            <a:r>
              <a:rPr lang="it-IT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stress.</a:t>
            </a:r>
          </a:p>
          <a:p>
            <a:pPr algn="just"/>
            <a:endParaRPr lang="it-IT" sz="1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106" y="4283366"/>
            <a:ext cx="3533775" cy="1933575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48582" y="6329477"/>
            <a:ext cx="3578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Multi-target </a:t>
            </a:r>
            <a:r>
              <a:rPr lang="it-IT" sz="1400" dirty="0" err="1" smtClean="0"/>
              <a:t>concept</a:t>
            </a:r>
            <a:r>
              <a:rPr lang="it-IT" sz="1400" dirty="0" smtClean="0"/>
              <a:t> (From </a:t>
            </a:r>
            <a:r>
              <a:rPr lang="it-IT" sz="1400" dirty="0" err="1"/>
              <a:t>arXiv</a:t>
            </a:r>
            <a:r>
              <a:rPr lang="it-IT" sz="1400" dirty="0"/>
              <a:t> </a:t>
            </a:r>
            <a:r>
              <a:rPr lang="it-IT" sz="1400" dirty="0" smtClean="0"/>
              <a:t>1905.04747).</a:t>
            </a:r>
            <a:endParaRPr lang="it-IT" sz="1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13" y="2238194"/>
            <a:ext cx="4162020" cy="252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687947" y="4703679"/>
            <a:ext cx="4710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Muon</a:t>
            </a:r>
            <a:r>
              <a:rPr lang="it-IT" sz="1400" dirty="0" smtClean="0"/>
              <a:t> production </a:t>
            </a:r>
            <a:r>
              <a:rPr lang="it-IT" sz="1400" dirty="0" err="1" smtClean="0"/>
              <a:t>as</a:t>
            </a:r>
            <a:r>
              <a:rPr lang="it-IT" sz="1400" dirty="0" smtClean="0"/>
              <a:t> a </a:t>
            </a:r>
            <a:r>
              <a:rPr lang="it-IT" sz="1400" dirty="0" err="1" smtClean="0"/>
              <a:t>function</a:t>
            </a:r>
            <a:r>
              <a:rPr lang="it-IT" sz="1400" dirty="0" smtClean="0"/>
              <a:t> of X</a:t>
            </a:r>
            <a:r>
              <a:rPr lang="it-IT" sz="1400" baseline="-25000" dirty="0" smtClean="0"/>
              <a:t>0</a:t>
            </a:r>
            <a:r>
              <a:rPr lang="it-IT" sz="1400" dirty="0" smtClean="0"/>
              <a:t> (From </a:t>
            </a:r>
            <a:r>
              <a:rPr lang="it-IT" sz="1400" dirty="0" err="1" smtClean="0"/>
              <a:t>arXiv</a:t>
            </a:r>
            <a:r>
              <a:rPr lang="it-IT" sz="1400" dirty="0" smtClean="0"/>
              <a:t> 1905.04747).</a:t>
            </a:r>
            <a:endParaRPr lang="it-IT" sz="1400" dirty="0"/>
          </a:p>
        </p:txBody>
      </p:sp>
      <p:sp>
        <p:nvSpPr>
          <p:cNvPr id="16" name="Rettangolo 15"/>
          <p:cNvSpPr/>
          <p:nvPr/>
        </p:nvSpPr>
        <p:spPr>
          <a:xfrm>
            <a:off x="7083527" y="2287062"/>
            <a:ext cx="356301" cy="2388508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0134180" y="6607650"/>
            <a:ext cx="2057400" cy="365125"/>
          </a:xfrm>
        </p:spPr>
        <p:txBody>
          <a:bodyPr/>
          <a:lstStyle/>
          <a:p>
            <a:r>
              <a:rPr lang="it-IT" sz="1100" dirty="0" smtClean="0">
                <a:solidFill>
                  <a:schemeClr val="bg1"/>
                </a:solidFill>
              </a:rPr>
              <a:t>08/</a:t>
            </a:r>
            <a:r>
              <a:rPr lang="it-IT" sz="1100" dirty="0" smtClean="0">
                <a:solidFill>
                  <a:srgbClr val="FFFF00"/>
                </a:solidFill>
              </a:rPr>
              <a:t>44</a:t>
            </a:r>
            <a:endParaRPr lang="it-IT" sz="1100" dirty="0">
              <a:solidFill>
                <a:srgbClr val="FFFF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549BA0-F66A-CEA3-42BC-9FCD3F8D5912}"/>
              </a:ext>
            </a:extLst>
          </p:cNvPr>
          <p:cNvSpPr txBox="1"/>
          <p:nvPr/>
        </p:nvSpPr>
        <p:spPr>
          <a:xfrm>
            <a:off x="0" y="2534832"/>
            <a:ext cx="102761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LEMMA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Multi-target</a:t>
            </a:r>
            <a:endParaRPr lang="it-IT" sz="9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model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2018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it-IT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82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5961</TotalTime>
  <Words>7526</Words>
  <Application>Microsoft Office PowerPoint</Application>
  <PresentationFormat>Widescreen</PresentationFormat>
  <Paragraphs>2185</Paragraphs>
  <Slides>71</Slides>
  <Notes>53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78" baseType="lpstr">
      <vt:lpstr>Arial</vt:lpstr>
      <vt:lpstr>Calibri</vt:lpstr>
      <vt:lpstr>Calibri Light</vt:lpstr>
      <vt:lpstr>Centaur</vt:lpstr>
      <vt:lpstr>ItalicC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Fausto Casaburo</dc:creator>
  <cp:lastModifiedBy>Fausto Casaburo</cp:lastModifiedBy>
  <cp:revision>515</cp:revision>
  <cp:lastPrinted>2022-08-26T14:10:27Z</cp:lastPrinted>
  <dcterms:created xsi:type="dcterms:W3CDTF">2022-07-15T16:21:16Z</dcterms:created>
  <dcterms:modified xsi:type="dcterms:W3CDTF">2022-09-06T06:49:50Z</dcterms:modified>
</cp:coreProperties>
</file>