
<file path=[Content_Types].xml><?xml version="1.0" encoding="utf-8"?>
<Types xmlns="http://schemas.openxmlformats.org/package/2006/content-types">
  <Default Extension="avi" ContentType="video/x-msvideo"/>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0.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5.jpg" ContentType="image/png"/>
  <Override PartName="/ppt/media/image46.jpg" ContentType="image/png"/>
  <Override PartName="/ppt/media/image47.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4.jpg" ContentType="image/png"/>
  <Override PartName="/ppt/notesSlides/notesSlide10.xml" ContentType="application/vnd.openxmlformats-officedocument.presentationml.notesSlide+xml"/>
  <Override PartName="/ppt/media/image64.jpg" ContentType="image/jpg"/>
  <Override PartName="/ppt/media/image65.jpg" ContentType="image/jpg"/>
  <Override PartName="/ppt/media/image66.jpg" ContentType="image/jpg"/>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media/image70.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3.xml" ContentType="application/inkml+xml"/>
  <Override PartName="/ppt/ink/ink4.xml" ContentType="application/inkml+xml"/>
  <Override PartName="/ppt/media/image81.jpg" ContentType="image/png"/>
  <Override PartName="/ppt/notesSlides/notesSlide16.xml" ContentType="application/vnd.openxmlformats-officedocument.presentationml.notesSlide+xml"/>
  <Override PartName="/ppt/media/image83.jpg" ContentType="image/jpg"/>
  <Override PartName="/ppt/media/image84.jpg" ContentType="image/jpg"/>
  <Override PartName="/ppt/media/image85.jpg" ContentType="image/jpg"/>
  <Override PartName="/ppt/notesSlides/notesSlide17.xml" ContentType="application/vnd.openxmlformats-officedocument.presentationml.notesSlide+xml"/>
  <Override PartName="/ppt/media/image87.jpg" ContentType="image/jpg"/>
  <Override PartName="/ppt/media/image88.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98.jpg" ContentType="image/png"/>
  <Override PartName="/ppt/media/image99.jpg" ContentType="image/png"/>
  <Override PartName="/ppt/media/image102.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11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5" r:id="rId1"/>
  </p:sldMasterIdLst>
  <p:notesMasterIdLst>
    <p:notesMasterId r:id="rId31"/>
  </p:notesMasterIdLst>
  <p:sldIdLst>
    <p:sldId id="356" r:id="rId2"/>
    <p:sldId id="362" r:id="rId3"/>
    <p:sldId id="285" r:id="rId4"/>
    <p:sldId id="354" r:id="rId5"/>
    <p:sldId id="286" r:id="rId6"/>
    <p:sldId id="344" r:id="rId7"/>
    <p:sldId id="289" r:id="rId8"/>
    <p:sldId id="353" r:id="rId9"/>
    <p:sldId id="351" r:id="rId10"/>
    <p:sldId id="359" r:id="rId11"/>
    <p:sldId id="300" r:id="rId12"/>
    <p:sldId id="345" r:id="rId13"/>
    <p:sldId id="358" r:id="rId14"/>
    <p:sldId id="336" r:id="rId15"/>
    <p:sldId id="360" r:id="rId16"/>
    <p:sldId id="361" r:id="rId17"/>
    <p:sldId id="346" r:id="rId18"/>
    <p:sldId id="310" r:id="rId19"/>
    <p:sldId id="347" r:id="rId20"/>
    <p:sldId id="291" r:id="rId21"/>
    <p:sldId id="349" r:id="rId22"/>
    <p:sldId id="343" r:id="rId23"/>
    <p:sldId id="292" r:id="rId24"/>
    <p:sldId id="306" r:id="rId25"/>
    <p:sldId id="301" r:id="rId26"/>
    <p:sldId id="355" r:id="rId27"/>
    <p:sldId id="283" r:id="rId28"/>
    <p:sldId id="276" r:id="rId29"/>
    <p:sldId id="33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12AE"/>
    <a:srgbClr val="070D8F"/>
    <a:srgbClr val="3B36B6"/>
    <a:srgbClr val="392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2"/>
    <p:restoredTop sz="96327"/>
  </p:normalViewPr>
  <p:slideViewPr>
    <p:cSldViewPr snapToGrid="0" snapToObjects="1">
      <p:cViewPr varScale="1">
        <p:scale>
          <a:sx n="128" d="100"/>
          <a:sy n="128" d="100"/>
        </p:scale>
        <p:origin x="3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8T23:07:19.947"/>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8T23:07:36.140"/>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8T23:07:19.947"/>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8T23:07:36.140"/>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8834-AB28-1846-9780-2C729D475330}" type="datetimeFigureOut">
              <a:rPr lang="en-IT" smtClean="0"/>
              <a:t>05/09/22</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6F56D-60F3-D740-8A5F-9901498A096A}" type="slidenum">
              <a:rPr lang="en-IT" smtClean="0"/>
              <a:t>‹#›</a:t>
            </a:fld>
            <a:endParaRPr lang="en-IT"/>
          </a:p>
        </p:txBody>
      </p:sp>
    </p:spTree>
    <p:extLst>
      <p:ext uri="{BB962C8B-B14F-4D97-AF65-F5344CB8AC3E}">
        <p14:creationId xmlns:p14="http://schemas.microsoft.com/office/powerpoint/2010/main" val="13986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br>
              <a:rPr lang="it-IT" dirty="0"/>
            </a:br>
            <a:br>
              <a:rPr lang="it-IT" dirty="0"/>
            </a:br>
            <a:endParaRPr lang="it-IT"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a:t>
            </a:fld>
            <a:endParaRPr lang="en-GB" dirty="0"/>
          </a:p>
        </p:txBody>
      </p:sp>
    </p:spTree>
    <p:extLst>
      <p:ext uri="{BB962C8B-B14F-4D97-AF65-F5344CB8AC3E}">
        <p14:creationId xmlns:p14="http://schemas.microsoft.com/office/powerpoint/2010/main" val="1440338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12</a:t>
            </a:fld>
            <a:endParaRPr lang="en-GB" dirty="0"/>
          </a:p>
        </p:txBody>
      </p:sp>
    </p:spTree>
    <p:extLst>
      <p:ext uri="{BB962C8B-B14F-4D97-AF65-F5344CB8AC3E}">
        <p14:creationId xmlns:p14="http://schemas.microsoft.com/office/powerpoint/2010/main" val="4252326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13</a:t>
            </a:fld>
            <a:endParaRPr lang="en-GB" dirty="0"/>
          </a:p>
        </p:txBody>
      </p:sp>
    </p:spTree>
    <p:extLst>
      <p:ext uri="{BB962C8B-B14F-4D97-AF65-F5344CB8AC3E}">
        <p14:creationId xmlns:p14="http://schemas.microsoft.com/office/powerpoint/2010/main" val="1643272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14</a:t>
            </a:fld>
            <a:endParaRPr lang="en-GB" dirty="0"/>
          </a:p>
        </p:txBody>
      </p:sp>
    </p:spTree>
    <p:extLst>
      <p:ext uri="{BB962C8B-B14F-4D97-AF65-F5344CB8AC3E}">
        <p14:creationId xmlns:p14="http://schemas.microsoft.com/office/powerpoint/2010/main" val="2901410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15</a:t>
            </a:fld>
            <a:endParaRPr lang="en-GB" dirty="0"/>
          </a:p>
        </p:txBody>
      </p:sp>
    </p:spTree>
    <p:extLst>
      <p:ext uri="{BB962C8B-B14F-4D97-AF65-F5344CB8AC3E}">
        <p14:creationId xmlns:p14="http://schemas.microsoft.com/office/powerpoint/2010/main" val="1825714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16</a:t>
            </a:fld>
            <a:endParaRPr lang="en-GB" dirty="0"/>
          </a:p>
        </p:txBody>
      </p:sp>
    </p:spTree>
    <p:extLst>
      <p:ext uri="{BB962C8B-B14F-4D97-AF65-F5344CB8AC3E}">
        <p14:creationId xmlns:p14="http://schemas.microsoft.com/office/powerpoint/2010/main" val="2404647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17</a:t>
            </a:fld>
            <a:endParaRPr lang="en-GB" dirty="0"/>
          </a:p>
        </p:txBody>
      </p:sp>
    </p:spTree>
    <p:extLst>
      <p:ext uri="{BB962C8B-B14F-4D97-AF65-F5344CB8AC3E}">
        <p14:creationId xmlns:p14="http://schemas.microsoft.com/office/powerpoint/2010/main" val="569425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18</a:t>
            </a:fld>
            <a:endParaRPr lang="en-GB" dirty="0"/>
          </a:p>
        </p:txBody>
      </p:sp>
    </p:spTree>
    <p:extLst>
      <p:ext uri="{BB962C8B-B14F-4D97-AF65-F5344CB8AC3E}">
        <p14:creationId xmlns:p14="http://schemas.microsoft.com/office/powerpoint/2010/main" val="1129368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19</a:t>
            </a:fld>
            <a:endParaRPr lang="en-GB" dirty="0"/>
          </a:p>
        </p:txBody>
      </p:sp>
    </p:spTree>
    <p:extLst>
      <p:ext uri="{BB962C8B-B14F-4D97-AF65-F5344CB8AC3E}">
        <p14:creationId xmlns:p14="http://schemas.microsoft.com/office/powerpoint/2010/main" val="742800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20</a:t>
            </a:fld>
            <a:endParaRPr lang="en-GB" dirty="0"/>
          </a:p>
        </p:txBody>
      </p:sp>
    </p:spTree>
    <p:extLst>
      <p:ext uri="{BB962C8B-B14F-4D97-AF65-F5344CB8AC3E}">
        <p14:creationId xmlns:p14="http://schemas.microsoft.com/office/powerpoint/2010/main" val="850655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21</a:t>
            </a:fld>
            <a:endParaRPr lang="en-GB" dirty="0"/>
          </a:p>
        </p:txBody>
      </p:sp>
    </p:spTree>
    <p:extLst>
      <p:ext uri="{BB962C8B-B14F-4D97-AF65-F5344CB8AC3E}">
        <p14:creationId xmlns:p14="http://schemas.microsoft.com/office/powerpoint/2010/main" val="390742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a:t>
            </a:fld>
            <a:endParaRPr lang="en-GB" dirty="0"/>
          </a:p>
        </p:txBody>
      </p:sp>
    </p:spTree>
    <p:extLst>
      <p:ext uri="{BB962C8B-B14F-4D97-AF65-F5344CB8AC3E}">
        <p14:creationId xmlns:p14="http://schemas.microsoft.com/office/powerpoint/2010/main" val="2368556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22</a:t>
            </a:fld>
            <a:endParaRPr lang="en-GB" dirty="0"/>
          </a:p>
        </p:txBody>
      </p:sp>
    </p:spTree>
    <p:extLst>
      <p:ext uri="{BB962C8B-B14F-4D97-AF65-F5344CB8AC3E}">
        <p14:creationId xmlns:p14="http://schemas.microsoft.com/office/powerpoint/2010/main" val="2515219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23</a:t>
            </a:fld>
            <a:endParaRPr lang="en-GB" dirty="0"/>
          </a:p>
        </p:txBody>
      </p:sp>
    </p:spTree>
    <p:extLst>
      <p:ext uri="{BB962C8B-B14F-4D97-AF65-F5344CB8AC3E}">
        <p14:creationId xmlns:p14="http://schemas.microsoft.com/office/powerpoint/2010/main" val="627365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24</a:t>
            </a:fld>
            <a:endParaRPr lang="en-GB" dirty="0"/>
          </a:p>
        </p:txBody>
      </p:sp>
    </p:spTree>
    <p:extLst>
      <p:ext uri="{BB962C8B-B14F-4D97-AF65-F5344CB8AC3E}">
        <p14:creationId xmlns:p14="http://schemas.microsoft.com/office/powerpoint/2010/main" val="2763262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25</a:t>
            </a:fld>
            <a:endParaRPr lang="en-GB" dirty="0"/>
          </a:p>
        </p:txBody>
      </p:sp>
    </p:spTree>
    <p:extLst>
      <p:ext uri="{BB962C8B-B14F-4D97-AF65-F5344CB8AC3E}">
        <p14:creationId xmlns:p14="http://schemas.microsoft.com/office/powerpoint/2010/main" val="1298604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27</a:t>
            </a:fld>
            <a:endParaRPr lang="en-GB" dirty="0"/>
          </a:p>
        </p:txBody>
      </p:sp>
    </p:spTree>
    <p:extLst>
      <p:ext uri="{BB962C8B-B14F-4D97-AF65-F5344CB8AC3E}">
        <p14:creationId xmlns:p14="http://schemas.microsoft.com/office/powerpoint/2010/main" val="193072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28</a:t>
            </a:fld>
            <a:endParaRPr lang="en-GB" dirty="0"/>
          </a:p>
        </p:txBody>
      </p:sp>
    </p:spTree>
    <p:extLst>
      <p:ext uri="{BB962C8B-B14F-4D97-AF65-F5344CB8AC3E}">
        <p14:creationId xmlns:p14="http://schemas.microsoft.com/office/powerpoint/2010/main" val="4238262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29</a:t>
            </a:fld>
            <a:endParaRPr lang="en-GB" dirty="0"/>
          </a:p>
        </p:txBody>
      </p:sp>
    </p:spTree>
    <p:extLst>
      <p:ext uri="{BB962C8B-B14F-4D97-AF65-F5344CB8AC3E}">
        <p14:creationId xmlns:p14="http://schemas.microsoft.com/office/powerpoint/2010/main" val="2892518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3</a:t>
            </a:fld>
            <a:endParaRPr lang="en-GB" dirty="0"/>
          </a:p>
        </p:txBody>
      </p:sp>
    </p:spTree>
    <p:extLst>
      <p:ext uri="{BB962C8B-B14F-4D97-AF65-F5344CB8AC3E}">
        <p14:creationId xmlns:p14="http://schemas.microsoft.com/office/powerpoint/2010/main" val="1611434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6</a:t>
            </a:fld>
            <a:endParaRPr lang="en-GB" dirty="0"/>
          </a:p>
        </p:txBody>
      </p:sp>
    </p:spTree>
    <p:extLst>
      <p:ext uri="{BB962C8B-B14F-4D97-AF65-F5344CB8AC3E}">
        <p14:creationId xmlns:p14="http://schemas.microsoft.com/office/powerpoint/2010/main" val="1345817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7</a:t>
            </a:fld>
            <a:endParaRPr lang="en-GB" dirty="0"/>
          </a:p>
        </p:txBody>
      </p:sp>
    </p:spTree>
    <p:extLst>
      <p:ext uri="{BB962C8B-B14F-4D97-AF65-F5344CB8AC3E}">
        <p14:creationId xmlns:p14="http://schemas.microsoft.com/office/powerpoint/2010/main" val="259870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8</a:t>
            </a:fld>
            <a:endParaRPr lang="en-GB" dirty="0"/>
          </a:p>
        </p:txBody>
      </p:sp>
    </p:spTree>
    <p:extLst>
      <p:ext uri="{BB962C8B-B14F-4D97-AF65-F5344CB8AC3E}">
        <p14:creationId xmlns:p14="http://schemas.microsoft.com/office/powerpoint/2010/main" val="3571612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9</a:t>
            </a:fld>
            <a:endParaRPr lang="en-GB" dirty="0"/>
          </a:p>
        </p:txBody>
      </p:sp>
    </p:spTree>
    <p:extLst>
      <p:ext uri="{BB962C8B-B14F-4D97-AF65-F5344CB8AC3E}">
        <p14:creationId xmlns:p14="http://schemas.microsoft.com/office/powerpoint/2010/main" val="2073457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10</a:t>
            </a:fld>
            <a:endParaRPr lang="en-GB" dirty="0"/>
          </a:p>
        </p:txBody>
      </p:sp>
    </p:spTree>
    <p:extLst>
      <p:ext uri="{BB962C8B-B14F-4D97-AF65-F5344CB8AC3E}">
        <p14:creationId xmlns:p14="http://schemas.microsoft.com/office/powerpoint/2010/main" val="4068989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4FD62BB-66F5-ED40-BD9B-3844E05C34E4}" type="slidenum">
              <a:rPr lang="en-GB" smtClean="0"/>
              <a:t>11</a:t>
            </a:fld>
            <a:endParaRPr lang="en-GB" dirty="0"/>
          </a:p>
        </p:txBody>
      </p:sp>
    </p:spTree>
    <p:extLst>
      <p:ext uri="{BB962C8B-B14F-4D97-AF65-F5344CB8AC3E}">
        <p14:creationId xmlns:p14="http://schemas.microsoft.com/office/powerpoint/2010/main" val="40120824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GB"/>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03F5F1D-B1C8-1344-AD07-897C6C6541D3}" type="datetimeFigureOut">
              <a:rPr lang="en-IT" smtClean="0"/>
              <a:t>05/09/22</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172D972A-E964-8344-A7A1-5D71670E0727}" type="slidenum">
              <a:rPr lang="en-IT" smtClean="0"/>
              <a:t>‹#›</a:t>
            </a:fld>
            <a:endParaRPr lang="en-IT"/>
          </a:p>
        </p:txBody>
      </p:sp>
    </p:spTree>
    <p:extLst>
      <p:ext uri="{BB962C8B-B14F-4D97-AF65-F5344CB8AC3E}">
        <p14:creationId xmlns:p14="http://schemas.microsoft.com/office/powerpoint/2010/main" val="89780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03F5F1D-B1C8-1344-AD07-897C6C6541D3}" type="datetimeFigureOut">
              <a:rPr lang="en-IT" smtClean="0"/>
              <a:t>05/09/22</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172D972A-E964-8344-A7A1-5D71670E0727}" type="slidenum">
              <a:rPr lang="en-IT" smtClean="0"/>
              <a:t>‹#›</a:t>
            </a:fld>
            <a:endParaRPr lang="en-IT"/>
          </a:p>
        </p:txBody>
      </p:sp>
    </p:spTree>
    <p:extLst>
      <p:ext uri="{BB962C8B-B14F-4D97-AF65-F5344CB8AC3E}">
        <p14:creationId xmlns:p14="http://schemas.microsoft.com/office/powerpoint/2010/main" val="265705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03F5F1D-B1C8-1344-AD07-897C6C6541D3}" type="datetimeFigureOut">
              <a:rPr lang="en-IT" smtClean="0"/>
              <a:t>05/09/22</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172D972A-E964-8344-A7A1-5D71670E0727}" type="slidenum">
              <a:rPr lang="en-IT" smtClean="0"/>
              <a:t>‹#›</a:t>
            </a:fld>
            <a:endParaRPr lang="en-IT"/>
          </a:p>
        </p:txBody>
      </p:sp>
    </p:spTree>
    <p:extLst>
      <p:ext uri="{BB962C8B-B14F-4D97-AF65-F5344CB8AC3E}">
        <p14:creationId xmlns:p14="http://schemas.microsoft.com/office/powerpoint/2010/main" val="170901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03F5F1D-B1C8-1344-AD07-897C6C6541D3}" type="datetimeFigureOut">
              <a:rPr lang="en-IT" smtClean="0"/>
              <a:t>05/09/22</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172D972A-E964-8344-A7A1-5D71670E0727}" type="slidenum">
              <a:rPr lang="en-IT" smtClean="0"/>
              <a:t>‹#›</a:t>
            </a:fld>
            <a:endParaRPr lang="en-IT"/>
          </a:p>
        </p:txBody>
      </p:sp>
    </p:spTree>
    <p:extLst>
      <p:ext uri="{BB962C8B-B14F-4D97-AF65-F5344CB8AC3E}">
        <p14:creationId xmlns:p14="http://schemas.microsoft.com/office/powerpoint/2010/main" val="293793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GB"/>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03F5F1D-B1C8-1344-AD07-897C6C6541D3}" type="datetimeFigureOut">
              <a:rPr lang="en-IT" smtClean="0"/>
              <a:t>05/09/22</a:t>
            </a:fld>
            <a:endParaRPr lang="en-IT"/>
          </a:p>
        </p:txBody>
      </p:sp>
      <p:sp>
        <p:nvSpPr>
          <p:cNvPr id="5" name="Footer Placeholder 4"/>
          <p:cNvSpPr>
            <a:spLocks noGrp="1"/>
          </p:cNvSpPr>
          <p:nvPr>
            <p:ph type="ftr" sz="quarter" idx="11"/>
          </p:nvPr>
        </p:nvSpPr>
        <p:spPr>
          <a:xfrm>
            <a:off x="2182708" y="6272784"/>
            <a:ext cx="6327648" cy="365125"/>
          </a:xfrm>
        </p:spPr>
        <p:txBody>
          <a:bodyPr/>
          <a:lstStyle/>
          <a:p>
            <a:endParaRPr lang="en-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172D972A-E964-8344-A7A1-5D71670E0727}" type="slidenum">
              <a:rPr lang="en-IT" smtClean="0"/>
              <a:t>‹#›</a:t>
            </a:fld>
            <a:endParaRPr lang="en-IT"/>
          </a:p>
        </p:txBody>
      </p:sp>
    </p:spTree>
    <p:extLst>
      <p:ext uri="{BB962C8B-B14F-4D97-AF65-F5344CB8AC3E}">
        <p14:creationId xmlns:p14="http://schemas.microsoft.com/office/powerpoint/2010/main" val="141734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03F5F1D-B1C8-1344-AD07-897C6C6541D3}" type="datetimeFigureOut">
              <a:rPr lang="en-IT" smtClean="0"/>
              <a:t>05/09/22</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172D972A-E964-8344-A7A1-5D71670E0727}" type="slidenum">
              <a:rPr lang="en-IT" smtClean="0"/>
              <a:t>‹#›</a:t>
            </a:fld>
            <a:endParaRPr lang="en-IT"/>
          </a:p>
        </p:txBody>
      </p:sp>
    </p:spTree>
    <p:extLst>
      <p:ext uri="{BB962C8B-B14F-4D97-AF65-F5344CB8AC3E}">
        <p14:creationId xmlns:p14="http://schemas.microsoft.com/office/powerpoint/2010/main" val="82708119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03F5F1D-B1C8-1344-AD07-897C6C6541D3}" type="datetimeFigureOut">
              <a:rPr lang="en-IT" smtClean="0"/>
              <a:t>05/09/22</a:t>
            </a:fld>
            <a:endParaRPr lang="en-IT"/>
          </a:p>
        </p:txBody>
      </p:sp>
      <p:sp>
        <p:nvSpPr>
          <p:cNvPr id="8" name="Footer Placeholder 7"/>
          <p:cNvSpPr>
            <a:spLocks noGrp="1"/>
          </p:cNvSpPr>
          <p:nvPr>
            <p:ph type="ftr" sz="quarter" idx="11"/>
          </p:nvPr>
        </p:nvSpPr>
        <p:spPr/>
        <p:txBody>
          <a:bodyPr/>
          <a:lstStyle/>
          <a:p>
            <a:endParaRPr lang="en-IT"/>
          </a:p>
        </p:txBody>
      </p:sp>
      <p:sp>
        <p:nvSpPr>
          <p:cNvPr id="9" name="Slide Number Placeholder 8"/>
          <p:cNvSpPr>
            <a:spLocks noGrp="1"/>
          </p:cNvSpPr>
          <p:nvPr>
            <p:ph type="sldNum" sz="quarter" idx="12"/>
          </p:nvPr>
        </p:nvSpPr>
        <p:spPr/>
        <p:txBody>
          <a:bodyPr/>
          <a:lstStyle/>
          <a:p>
            <a:fld id="{172D972A-E964-8344-A7A1-5D71670E0727}" type="slidenum">
              <a:rPr lang="en-IT" smtClean="0"/>
              <a:t>‹#›</a:t>
            </a:fld>
            <a:endParaRPr lang="en-IT"/>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525619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03F5F1D-B1C8-1344-AD07-897C6C6541D3}" type="datetimeFigureOut">
              <a:rPr lang="en-IT" smtClean="0"/>
              <a:t>05/09/22</a:t>
            </a:fld>
            <a:endParaRPr lang="en-IT"/>
          </a:p>
        </p:txBody>
      </p:sp>
      <p:sp>
        <p:nvSpPr>
          <p:cNvPr id="4" name="Footer Placeholder 3"/>
          <p:cNvSpPr>
            <a:spLocks noGrp="1"/>
          </p:cNvSpPr>
          <p:nvPr>
            <p:ph type="ftr" sz="quarter" idx="11"/>
          </p:nvPr>
        </p:nvSpPr>
        <p:spPr/>
        <p:txBody>
          <a:bodyPr/>
          <a:lstStyle/>
          <a:p>
            <a:endParaRPr lang="en-IT"/>
          </a:p>
        </p:txBody>
      </p:sp>
      <p:sp>
        <p:nvSpPr>
          <p:cNvPr id="5" name="Slide Number Placeholder 4"/>
          <p:cNvSpPr>
            <a:spLocks noGrp="1"/>
          </p:cNvSpPr>
          <p:nvPr>
            <p:ph type="sldNum" sz="quarter" idx="12"/>
          </p:nvPr>
        </p:nvSpPr>
        <p:spPr/>
        <p:txBody>
          <a:bodyPr/>
          <a:lstStyle/>
          <a:p>
            <a:fld id="{172D972A-E964-8344-A7A1-5D71670E0727}" type="slidenum">
              <a:rPr lang="en-IT" smtClean="0"/>
              <a:t>‹#›</a:t>
            </a:fld>
            <a:endParaRPr lang="en-IT"/>
          </a:p>
        </p:txBody>
      </p:sp>
      <p:sp>
        <p:nvSpPr>
          <p:cNvPr id="6" name="Title 5"/>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51817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F5F1D-B1C8-1344-AD07-897C6C6541D3}" type="datetimeFigureOut">
              <a:rPr lang="en-IT" smtClean="0"/>
              <a:t>05/09/22</a:t>
            </a:fld>
            <a:endParaRPr lang="en-IT"/>
          </a:p>
        </p:txBody>
      </p:sp>
      <p:sp>
        <p:nvSpPr>
          <p:cNvPr id="3" name="Footer Placeholder 2"/>
          <p:cNvSpPr>
            <a:spLocks noGrp="1"/>
          </p:cNvSpPr>
          <p:nvPr>
            <p:ph type="ftr" sz="quarter" idx="11"/>
          </p:nvPr>
        </p:nvSpPr>
        <p:spPr/>
        <p:txBody>
          <a:bodyPr/>
          <a:lstStyle/>
          <a:p>
            <a:endParaRPr lang="en-IT"/>
          </a:p>
        </p:txBody>
      </p:sp>
      <p:sp>
        <p:nvSpPr>
          <p:cNvPr id="4" name="Slide Number Placeholder 3"/>
          <p:cNvSpPr>
            <a:spLocks noGrp="1"/>
          </p:cNvSpPr>
          <p:nvPr>
            <p:ph type="sldNum" sz="quarter" idx="12"/>
          </p:nvPr>
        </p:nvSpPr>
        <p:spPr/>
        <p:txBody>
          <a:bodyPr/>
          <a:lstStyle/>
          <a:p>
            <a:fld id="{172D972A-E964-8344-A7A1-5D71670E0727}" type="slidenum">
              <a:rPr lang="en-IT" smtClean="0"/>
              <a:t>‹#›</a:t>
            </a:fld>
            <a:endParaRPr lang="en-IT"/>
          </a:p>
        </p:txBody>
      </p:sp>
    </p:spTree>
    <p:extLst>
      <p:ext uri="{BB962C8B-B14F-4D97-AF65-F5344CB8AC3E}">
        <p14:creationId xmlns:p14="http://schemas.microsoft.com/office/powerpoint/2010/main" val="978475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03F5F1D-B1C8-1344-AD07-897C6C6541D3}" type="datetimeFigureOut">
              <a:rPr lang="en-IT" smtClean="0"/>
              <a:t>05/09/22</a:t>
            </a:fld>
            <a:endParaRPr lang="en-IT"/>
          </a:p>
        </p:txBody>
      </p:sp>
      <p:sp>
        <p:nvSpPr>
          <p:cNvPr id="6" name="Footer Placeholder 5"/>
          <p:cNvSpPr>
            <a:spLocks noGrp="1"/>
          </p:cNvSpPr>
          <p:nvPr>
            <p:ph type="ftr" sz="quarter" idx="11"/>
          </p:nvPr>
        </p:nvSpPr>
        <p:spPr/>
        <p:txBody>
          <a:bodyPr/>
          <a:lstStyle/>
          <a:p>
            <a:endParaRPr lang="en-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172D972A-E964-8344-A7A1-5D71670E0727}" type="slidenum">
              <a:rPr lang="en-IT" smtClean="0"/>
              <a:t>‹#›</a:t>
            </a:fld>
            <a:endParaRPr lang="en-IT"/>
          </a:p>
        </p:txBody>
      </p:sp>
    </p:spTree>
    <p:extLst>
      <p:ext uri="{BB962C8B-B14F-4D97-AF65-F5344CB8AC3E}">
        <p14:creationId xmlns:p14="http://schemas.microsoft.com/office/powerpoint/2010/main" val="370036152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03F5F1D-B1C8-1344-AD07-897C6C6541D3}" type="datetimeFigureOut">
              <a:rPr lang="en-IT" smtClean="0"/>
              <a:t>05/09/22</a:t>
            </a:fld>
            <a:endParaRPr lang="en-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172D972A-E964-8344-A7A1-5D71670E0727}" type="slidenum">
              <a:rPr lang="en-IT" smtClean="0"/>
              <a:t>‹#›</a:t>
            </a:fld>
            <a:endParaRPr lang="en-IT"/>
          </a:p>
        </p:txBody>
      </p:sp>
    </p:spTree>
    <p:extLst>
      <p:ext uri="{BB962C8B-B14F-4D97-AF65-F5344CB8AC3E}">
        <p14:creationId xmlns:p14="http://schemas.microsoft.com/office/powerpoint/2010/main" val="2055350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03F5F1D-B1C8-1344-AD07-897C6C6541D3}" type="datetimeFigureOut">
              <a:rPr lang="en-IT" smtClean="0"/>
              <a:t>05/09/22</a:t>
            </a:fld>
            <a:endParaRPr lang="en-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172D972A-E964-8344-A7A1-5D71670E0727}" type="slidenum">
              <a:rPr lang="en-IT" smtClean="0"/>
              <a:t>‹#›</a:t>
            </a:fld>
            <a:endParaRPr lang="en-IT"/>
          </a:p>
        </p:txBody>
      </p:sp>
    </p:spTree>
    <p:extLst>
      <p:ext uri="{BB962C8B-B14F-4D97-AF65-F5344CB8AC3E}">
        <p14:creationId xmlns:p14="http://schemas.microsoft.com/office/powerpoint/2010/main" val="4153117615"/>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52.jpg"/><Relationship Id="rId3" Type="http://schemas.openxmlformats.org/officeDocument/2006/relationships/image" Target="../media/image5.png"/><Relationship Id="rId7" Type="http://schemas.openxmlformats.org/officeDocument/2006/relationships/image" Target="../media/image49.jpg"/><Relationship Id="rId12"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g"/><Relationship Id="rId11" Type="http://schemas.openxmlformats.org/officeDocument/2006/relationships/image" Target="../media/image21.jpg"/><Relationship Id="rId5" Type="http://schemas.openxmlformats.org/officeDocument/2006/relationships/image" Target="../media/image8.png"/><Relationship Id="rId10" Type="http://schemas.openxmlformats.org/officeDocument/2006/relationships/image" Target="../media/image41.jpg"/><Relationship Id="rId4" Type="http://schemas.openxmlformats.org/officeDocument/2006/relationships/image" Target="../media/image6.png"/><Relationship Id="rId9" Type="http://schemas.openxmlformats.org/officeDocument/2006/relationships/image" Target="../media/image50.jp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3.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10" Type="http://schemas.openxmlformats.org/officeDocument/2006/relationships/image" Target="../media/image8.png"/><Relationship Id="rId4" Type="http://schemas.openxmlformats.org/officeDocument/2006/relationships/image" Target="../media/image54.jp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g"/><Relationship Id="rId3" Type="http://schemas.openxmlformats.org/officeDocument/2006/relationships/image" Target="../media/image57.png"/><Relationship Id="rId7" Type="http://schemas.openxmlformats.org/officeDocument/2006/relationships/image" Target="../media/image41.jpg"/><Relationship Id="rId12" Type="http://schemas.openxmlformats.org/officeDocument/2006/relationships/image" Target="../media/image65.jpg"/><Relationship Id="rId17" Type="http://schemas.openxmlformats.org/officeDocument/2006/relationships/image" Target="../media/image8.png"/><Relationship Id="rId2" Type="http://schemas.openxmlformats.org/officeDocument/2006/relationships/notesSlide" Target="../notesSlides/notesSlide10.xml"/><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4.jpg"/><Relationship Id="rId5" Type="http://schemas.openxmlformats.org/officeDocument/2006/relationships/image" Target="../media/image59.png"/><Relationship Id="rId15" Type="http://schemas.openxmlformats.org/officeDocument/2006/relationships/image" Target="../media/image5.png"/><Relationship Id="rId10" Type="http://schemas.openxmlformats.org/officeDocument/2006/relationships/image" Target="../media/image63.jpg"/><Relationship Id="rId4" Type="http://schemas.openxmlformats.org/officeDocument/2006/relationships/image" Target="../media/image58.png"/><Relationship Id="rId9" Type="http://schemas.openxmlformats.org/officeDocument/2006/relationships/image" Target="../media/image62.jpeg"/><Relationship Id="rId14" Type="http://schemas.openxmlformats.org/officeDocument/2006/relationships/image" Target="../media/image67.jp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physics.nist.gov/PhysRefData/ASD/levels_form.html" TargetMode="External"/><Relationship Id="rId3" Type="http://schemas.openxmlformats.org/officeDocument/2006/relationships/customXml" Target="../ink/ink1.xml"/><Relationship Id="rId7" Type="http://schemas.openxmlformats.org/officeDocument/2006/relationships/image" Target="../media/image5.png"/><Relationship Id="rId12"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68.png"/><Relationship Id="rId5" Type="http://schemas.openxmlformats.org/officeDocument/2006/relationships/image" Target="../media/image800.png"/><Relationship Id="rId10" Type="http://schemas.openxmlformats.org/officeDocument/2006/relationships/image" Target="../media/image8.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0.jpg"/></Relationships>
</file>

<file path=ppt/slides/_rels/slide15.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5.png"/><Relationship Id="rId7" Type="http://schemas.openxmlformats.org/officeDocument/2006/relationships/image" Target="../media/image73.png"/><Relationship Id="rId12"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2.jpg"/><Relationship Id="rId11" Type="http://schemas.openxmlformats.org/officeDocument/2006/relationships/image" Target="../media/image84.png"/><Relationship Id="rId5" Type="http://schemas.openxmlformats.org/officeDocument/2006/relationships/image" Target="../media/image71.jpg"/><Relationship Id="rId10" Type="http://schemas.openxmlformats.org/officeDocument/2006/relationships/image" Target="../media/image74.jpg"/><Relationship Id="rId4" Type="http://schemas.openxmlformats.org/officeDocument/2006/relationships/image" Target="../media/image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5.png"/><Relationship Id="rId7"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9.jpg"/><Relationship Id="rId4" Type="http://schemas.openxmlformats.org/officeDocument/2006/relationships/image" Target="../media/image6.png"/><Relationship Id="rId9" Type="http://schemas.openxmlformats.org/officeDocument/2006/relationships/image" Target="../media/image78.jp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physics.nist.gov/PhysRefData/ASD/LIBS/libs-form.html" TargetMode="External"/><Relationship Id="rId3" Type="http://schemas.openxmlformats.org/officeDocument/2006/relationships/customXml" Target="../ink/ink3.xml"/><Relationship Id="rId7" Type="http://schemas.openxmlformats.org/officeDocument/2006/relationships/image" Target="../media/image5.png"/><Relationship Id="rId12" Type="http://schemas.openxmlformats.org/officeDocument/2006/relationships/image" Target="../media/image8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80.jpg"/><Relationship Id="rId5" Type="http://schemas.openxmlformats.org/officeDocument/2006/relationships/image" Target="../media/image800.png"/><Relationship Id="rId10" Type="http://schemas.openxmlformats.org/officeDocument/2006/relationships/image" Target="../media/image8.png"/><Relationship Id="rId9" Type="http://schemas.openxmlformats.org/officeDocument/2006/relationships/image" Target="../media/image7.png"/><Relationship Id="rId14" Type="http://schemas.openxmlformats.org/officeDocument/2006/relationships/image" Target="../media/image1020.png"/></Relationships>
</file>

<file path=ppt/slides/_rels/slide18.xml.rels><?xml version="1.0" encoding="UTF-8" standalone="yes"?>
<Relationships xmlns="http://schemas.openxmlformats.org/package/2006/relationships"><Relationship Id="rId8" Type="http://schemas.openxmlformats.org/officeDocument/2006/relationships/image" Target="../media/image730.png"/><Relationship Id="rId13" Type="http://schemas.openxmlformats.org/officeDocument/2006/relationships/image" Target="../media/image74.png"/><Relationship Id="rId3" Type="http://schemas.openxmlformats.org/officeDocument/2006/relationships/image" Target="../media/image82.png"/><Relationship Id="rId7" Type="http://schemas.openxmlformats.org/officeDocument/2006/relationships/image" Target="../media/image85.jpg"/><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4.jpg"/><Relationship Id="rId11" Type="http://schemas.openxmlformats.org/officeDocument/2006/relationships/image" Target="../media/image7.png"/><Relationship Id="rId5" Type="http://schemas.openxmlformats.org/officeDocument/2006/relationships/image" Target="../media/image70.png"/><Relationship Id="rId10" Type="http://schemas.openxmlformats.org/officeDocument/2006/relationships/image" Target="../media/image6.png"/><Relationship Id="rId4" Type="http://schemas.openxmlformats.org/officeDocument/2006/relationships/image" Target="../media/image83.jp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6.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8.jpg"/><Relationship Id="rId10" Type="http://schemas.openxmlformats.org/officeDocument/2006/relationships/image" Target="../media/image8.png"/><Relationship Id="rId4" Type="http://schemas.openxmlformats.org/officeDocument/2006/relationships/image" Target="../media/image87.jp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80.png"/><Relationship Id="rId11" Type="http://schemas.openxmlformats.org/officeDocument/2006/relationships/image" Target="../media/image8.png"/><Relationship Id="rId5" Type="http://schemas.openxmlformats.org/officeDocument/2006/relationships/image" Target="../media/image89.png"/><Relationship Id="rId10" Type="http://schemas.openxmlformats.org/officeDocument/2006/relationships/image" Target="../media/image7.png"/><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0.jpe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1.jpe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7.png"/><Relationship Id="rId3" Type="http://schemas.microsoft.com/office/2007/relationships/media" Target="../media/media3.avi"/><Relationship Id="rId7" Type="http://schemas.openxmlformats.org/officeDocument/2006/relationships/image" Target="../media/image93.png"/><Relationship Id="rId12" Type="http://schemas.openxmlformats.org/officeDocument/2006/relationships/image" Target="../media/image6.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notesSlide" Target="../notesSlides/notesSlide20.xml"/><Relationship Id="rId11"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96.png"/><Relationship Id="rId4" Type="http://schemas.openxmlformats.org/officeDocument/2006/relationships/video" Target="../media/media3.avi"/><Relationship Id="rId9" Type="http://schemas.openxmlformats.org/officeDocument/2006/relationships/image" Target="../media/image95.png"/><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840.png"/><Relationship Id="rId3" Type="http://schemas.openxmlformats.org/officeDocument/2006/relationships/image" Target="../media/image98.jpg"/><Relationship Id="rId7" Type="http://schemas.openxmlformats.org/officeDocument/2006/relationships/image" Target="../media/image102.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1.jpg"/><Relationship Id="rId11" Type="http://schemas.openxmlformats.org/officeDocument/2006/relationships/image" Target="../media/image8.png"/><Relationship Id="rId5" Type="http://schemas.openxmlformats.org/officeDocument/2006/relationships/image" Target="../media/image100.jpg"/><Relationship Id="rId10" Type="http://schemas.openxmlformats.org/officeDocument/2006/relationships/image" Target="../media/image7.png"/><Relationship Id="rId4" Type="http://schemas.openxmlformats.org/officeDocument/2006/relationships/image" Target="../media/image99.jpg"/><Relationship Id="rId9" Type="http://schemas.openxmlformats.org/officeDocument/2006/relationships/image" Target="../media/image850.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10" Type="http://schemas.openxmlformats.org/officeDocument/2006/relationships/image" Target="../media/image8.png"/><Relationship Id="rId4" Type="http://schemas.openxmlformats.org/officeDocument/2006/relationships/image" Target="../media/image104.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6.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9.jp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0.png"/><Relationship Id="rId9" Type="http://schemas.openxmlformats.org/officeDocument/2006/relationships/image" Target="../media/image111.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12.jp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4.jp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6.png"/><Relationship Id="rId1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oleObject" Target="../embeddings/oleObject2.bin"/><Relationship Id="rId12" Type="http://schemas.openxmlformats.org/officeDocument/2006/relationships/image" Target="../media/image5.png"/><Relationship Id="rId17" Type="http://schemas.openxmlformats.org/officeDocument/2006/relationships/image" Target="../media/image7.png"/><Relationship Id="rId2" Type="http://schemas.openxmlformats.org/officeDocument/2006/relationships/image" Target="../media/image100.pn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5.wmf"/><Relationship Id="rId11" Type="http://schemas.openxmlformats.org/officeDocument/2006/relationships/image" Target="../media/image17.png"/><Relationship Id="rId5" Type="http://schemas.openxmlformats.org/officeDocument/2006/relationships/oleObject" Target="../embeddings/oleObject1.bin"/><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5.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jpeg"/><Relationship Id="rId7"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7.png"/><Relationship Id="rId18" Type="http://schemas.openxmlformats.org/officeDocument/2006/relationships/image" Target="../media/image29.png"/><Relationship Id="rId7" Type="http://schemas.openxmlformats.org/officeDocument/2006/relationships/image" Target="../media/image180.png"/><Relationship Id="rId12" Type="http://schemas.openxmlformats.org/officeDocument/2006/relationships/image" Target="../media/image26.png"/><Relationship Id="rId17"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image" Target="../media/image6.png"/><Relationship Id="rId1" Type="http://schemas.openxmlformats.org/officeDocument/2006/relationships/slideLayout" Target="../slideLayouts/slideLayout2.xml"/><Relationship Id="rId11" Type="http://schemas.openxmlformats.org/officeDocument/2006/relationships/image" Target="../media/image25.png"/><Relationship Id="rId5" Type="http://schemas.openxmlformats.org/officeDocument/2006/relationships/image" Target="../media/image20.jpg"/><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2.jpe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png"/><Relationship Id="rId18"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image" Target="../media/image33.png"/><Relationship Id="rId15" Type="http://schemas.openxmlformats.org/officeDocument/2006/relationships/image" Target="../media/image8.png"/><Relationship Id="rId10" Type="http://schemas.openxmlformats.org/officeDocument/2006/relationships/image" Target="../media/image320.png"/><Relationship Id="rId19" Type="http://schemas.openxmlformats.org/officeDocument/2006/relationships/image" Target="../media/image38.jpg"/><Relationship Id="rId9" Type="http://schemas.openxmlformats.org/officeDocument/2006/relationships/image" Target="../media/image32.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png"/><Relationship Id="rId3" Type="http://schemas.openxmlformats.org/officeDocument/2006/relationships/image" Target="../media/image39.jpg"/><Relationship Id="rId7" Type="http://schemas.openxmlformats.org/officeDocument/2006/relationships/image" Target="../media/image42.png"/><Relationship Id="rId12" Type="http://schemas.openxmlformats.org/officeDocument/2006/relationships/image" Target="../media/image47.jpg"/><Relationship Id="rId2" Type="http://schemas.openxmlformats.org/officeDocument/2006/relationships/notesSlide" Target="../notesSlides/notesSlide7.xml"/><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46.jpg"/><Relationship Id="rId5" Type="http://schemas.openxmlformats.org/officeDocument/2006/relationships/image" Target="../media/image41.jpg"/><Relationship Id="rId15" Type="http://schemas.openxmlformats.org/officeDocument/2006/relationships/image" Target="../media/image7.png"/><Relationship Id="rId10" Type="http://schemas.openxmlformats.org/officeDocument/2006/relationships/image" Target="../media/image45.jpg"/><Relationship Id="rId4" Type="http://schemas.openxmlformats.org/officeDocument/2006/relationships/image" Target="../media/image40.jpg"/><Relationship Id="rId9" Type="http://schemas.openxmlformats.org/officeDocument/2006/relationships/image" Target="../media/image44.pn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F0E5D6EB-204C-D34E-ACD4-730BC21021E2}"/>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2" name="Segnaposto piè di pagina 4">
            <a:extLst>
              <a:ext uri="{FF2B5EF4-FFF2-40B4-BE49-F238E27FC236}">
                <a16:creationId xmlns:a16="http://schemas.microsoft.com/office/drawing/2014/main" id="{C3E7D60E-5498-2563-8134-9D5FA7DC5B6D}"/>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191481F-EF95-AA43-8367-CC4BF323FB94}"/>
              </a:ext>
            </a:extLst>
          </p:cNvPr>
          <p:cNvSpPr>
            <a:spLocks noGrp="1"/>
          </p:cNvSpPr>
          <p:nvPr>
            <p:ph type="sldNum" sz="quarter" idx="12"/>
          </p:nvPr>
        </p:nvSpPr>
        <p:spPr/>
        <p:txBody>
          <a:bodyPr/>
          <a:lstStyle/>
          <a:p>
            <a:r>
              <a:rPr lang="en-GB" dirty="0"/>
              <a:t>1</a:t>
            </a:r>
          </a:p>
        </p:txBody>
      </p:sp>
      <p:pic>
        <p:nvPicPr>
          <p:cNvPr id="11" name="Picture 10" descr="A picture containing text, clipart&#10;&#10;Description automatically generated">
            <a:extLst>
              <a:ext uri="{FF2B5EF4-FFF2-40B4-BE49-F238E27FC236}">
                <a16:creationId xmlns:a16="http://schemas.microsoft.com/office/drawing/2014/main" id="{C5C83099-290A-36AB-F392-32606059D885}"/>
              </a:ext>
            </a:extLst>
          </p:cNvPr>
          <p:cNvPicPr>
            <a:picLocks noChangeAspect="1"/>
          </p:cNvPicPr>
          <p:nvPr/>
        </p:nvPicPr>
        <p:blipFill>
          <a:blip r:embed="rId3"/>
          <a:stretch>
            <a:fillRect/>
          </a:stretch>
        </p:blipFill>
        <p:spPr>
          <a:xfrm>
            <a:off x="5222788" y="6440278"/>
            <a:ext cx="792694" cy="302555"/>
          </a:xfrm>
          <a:prstGeom prst="rect">
            <a:avLst/>
          </a:prstGeom>
        </p:spPr>
      </p:pic>
      <p:pic>
        <p:nvPicPr>
          <p:cNvPr id="12" name="Picture 11">
            <a:extLst>
              <a:ext uri="{FF2B5EF4-FFF2-40B4-BE49-F238E27FC236}">
                <a16:creationId xmlns:a16="http://schemas.microsoft.com/office/drawing/2014/main" id="{EB4A0A50-F4CE-CC86-9097-4487C13C0C81}"/>
              </a:ext>
            </a:extLst>
          </p:cNvPr>
          <p:cNvPicPr>
            <a:picLocks noChangeAspect="1"/>
          </p:cNvPicPr>
          <p:nvPr/>
        </p:nvPicPr>
        <p:blipFill>
          <a:blip r:embed="rId4"/>
          <a:stretch>
            <a:fillRect/>
          </a:stretch>
        </p:blipFill>
        <p:spPr>
          <a:xfrm>
            <a:off x="5122082" y="6434925"/>
            <a:ext cx="986644" cy="369332"/>
          </a:xfrm>
          <a:prstGeom prst="rect">
            <a:avLst/>
          </a:prstGeom>
        </p:spPr>
      </p:pic>
      <p:pic>
        <p:nvPicPr>
          <p:cNvPr id="13" name="Picture 12" descr="Logo, company name&#10;&#10;Description automatically generated">
            <a:extLst>
              <a:ext uri="{FF2B5EF4-FFF2-40B4-BE49-F238E27FC236}">
                <a16:creationId xmlns:a16="http://schemas.microsoft.com/office/drawing/2014/main" id="{BDDFB9F4-FCE6-60C5-8DCE-B8A6283D1F6C}"/>
              </a:ext>
            </a:extLst>
          </p:cNvPr>
          <p:cNvPicPr>
            <a:picLocks noChangeAspect="1"/>
          </p:cNvPicPr>
          <p:nvPr/>
        </p:nvPicPr>
        <p:blipFill>
          <a:blip r:embed="rId5"/>
          <a:stretch>
            <a:fillRect/>
          </a:stretch>
        </p:blipFill>
        <p:spPr>
          <a:xfrm>
            <a:off x="21905" y="23909"/>
            <a:ext cx="1283163" cy="920980"/>
          </a:xfrm>
          <a:prstGeom prst="rect">
            <a:avLst/>
          </a:prstGeom>
        </p:spPr>
      </p:pic>
      <p:pic>
        <p:nvPicPr>
          <p:cNvPr id="14" name="Picture 13" descr="Logo, company name&#10;&#10;Description automatically generated">
            <a:extLst>
              <a:ext uri="{FF2B5EF4-FFF2-40B4-BE49-F238E27FC236}">
                <a16:creationId xmlns:a16="http://schemas.microsoft.com/office/drawing/2014/main" id="{A69B34F6-8EF1-7013-ADF5-95B0128AF65C}"/>
              </a:ext>
            </a:extLst>
          </p:cNvPr>
          <p:cNvPicPr>
            <a:picLocks noChangeAspect="1"/>
          </p:cNvPicPr>
          <p:nvPr/>
        </p:nvPicPr>
        <p:blipFill>
          <a:blip r:embed="rId6"/>
          <a:stretch>
            <a:fillRect/>
          </a:stretch>
        </p:blipFill>
        <p:spPr>
          <a:xfrm>
            <a:off x="11171863" y="-1"/>
            <a:ext cx="1020137" cy="1114097"/>
          </a:xfrm>
          <a:prstGeom prst="rect">
            <a:avLst/>
          </a:prstGeom>
        </p:spPr>
      </p:pic>
      <p:cxnSp>
        <p:nvCxnSpPr>
          <p:cNvPr id="15" name="Connettore 1 25">
            <a:extLst>
              <a:ext uri="{FF2B5EF4-FFF2-40B4-BE49-F238E27FC236}">
                <a16:creationId xmlns:a16="http://schemas.microsoft.com/office/drawing/2014/main" id="{A825082E-EBC6-C526-0CDF-C03D126A7D19}"/>
              </a:ext>
            </a:extLst>
          </p:cNvPr>
          <p:cNvCxnSpPr>
            <a:cxnSpLocks/>
          </p:cNvCxnSpPr>
          <p:nvPr/>
        </p:nvCxnSpPr>
        <p:spPr>
          <a:xfrm>
            <a:off x="295432" y="6413394"/>
            <a:ext cx="11125910" cy="21531"/>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 name="CasellaDiTesto 1">
            <a:extLst>
              <a:ext uri="{FF2B5EF4-FFF2-40B4-BE49-F238E27FC236}">
                <a16:creationId xmlns:a16="http://schemas.microsoft.com/office/drawing/2014/main" id="{222B7BDE-F7AA-C0BC-650A-6FB71495DE45}"/>
              </a:ext>
            </a:extLst>
          </p:cNvPr>
          <p:cNvSpPr txBox="1"/>
          <p:nvPr/>
        </p:nvSpPr>
        <p:spPr>
          <a:xfrm>
            <a:off x="1415666" y="306968"/>
            <a:ext cx="9756197" cy="954107"/>
          </a:xfrm>
          <a:prstGeom prst="rect">
            <a:avLst/>
          </a:prstGeom>
          <a:noFill/>
          <a:ln w="22225">
            <a:solidFill>
              <a:schemeClr val="tx1"/>
            </a:solidFill>
          </a:ln>
        </p:spPr>
        <p:txBody>
          <a:bodyPr wrap="none" rtlCol="0">
            <a:spAutoFit/>
          </a:bodyPr>
          <a:lstStyle/>
          <a:p>
            <a:pPr algn="ctr"/>
            <a:r>
              <a:rPr lang="it-IT" sz="2800" b="1" dirty="0"/>
              <a:t>Development and Charecterization of Plasma Sources </a:t>
            </a:r>
          </a:p>
          <a:p>
            <a:pPr algn="ctr"/>
            <a:r>
              <a:rPr lang="it-IT" sz="2800" b="1" dirty="0"/>
              <a:t>for Plasma-</a:t>
            </a:r>
            <a:r>
              <a:rPr lang="it-IT" sz="2800" b="1" dirty="0" err="1"/>
              <a:t>based</a:t>
            </a:r>
            <a:r>
              <a:rPr lang="it-IT" sz="2800" b="1" dirty="0"/>
              <a:t> Accelerators</a:t>
            </a:r>
          </a:p>
        </p:txBody>
      </p:sp>
      <p:pic>
        <p:nvPicPr>
          <p:cNvPr id="20" name="Picture 19">
            <a:extLst>
              <a:ext uri="{FF2B5EF4-FFF2-40B4-BE49-F238E27FC236}">
                <a16:creationId xmlns:a16="http://schemas.microsoft.com/office/drawing/2014/main" id="{244CF155-D06A-D593-4738-CE8035DE607E}"/>
              </a:ext>
            </a:extLst>
          </p:cNvPr>
          <p:cNvPicPr>
            <a:picLocks noChangeAspect="1"/>
          </p:cNvPicPr>
          <p:nvPr/>
        </p:nvPicPr>
        <p:blipFill>
          <a:blip r:embed="rId4"/>
          <a:stretch>
            <a:fillRect/>
          </a:stretch>
        </p:blipFill>
        <p:spPr>
          <a:xfrm>
            <a:off x="9264011" y="2223519"/>
            <a:ext cx="2548829" cy="954107"/>
          </a:xfrm>
          <a:prstGeom prst="rect">
            <a:avLst/>
          </a:prstGeom>
        </p:spPr>
      </p:pic>
      <p:sp>
        <p:nvSpPr>
          <p:cNvPr id="21" name="Rectangle 20">
            <a:extLst>
              <a:ext uri="{FF2B5EF4-FFF2-40B4-BE49-F238E27FC236}">
                <a16:creationId xmlns:a16="http://schemas.microsoft.com/office/drawing/2014/main" id="{28C01BA5-3A71-4300-859F-0DEDAF11BDB2}"/>
              </a:ext>
            </a:extLst>
          </p:cNvPr>
          <p:cNvSpPr/>
          <p:nvPr/>
        </p:nvSpPr>
        <p:spPr>
          <a:xfrm>
            <a:off x="7295030" y="2942473"/>
            <a:ext cx="2714782" cy="338554"/>
          </a:xfrm>
          <a:prstGeom prst="rect">
            <a:avLst/>
          </a:prstGeom>
          <a:ln>
            <a:solidFill>
              <a:srgbClr val="FF0000"/>
            </a:solidFill>
          </a:ln>
        </p:spPr>
        <p:txBody>
          <a:bodyPr wrap="none">
            <a:spAutoFit/>
          </a:bodyPr>
          <a:lstStyle/>
          <a:p>
            <a:r>
              <a:rPr lang="en-GB" sz="1600" b="1" dirty="0">
                <a:solidFill>
                  <a:srgbClr val="000000"/>
                </a:solidFill>
              </a:rPr>
              <a:t>EuPRAXIA@SPARC_LAB </a:t>
            </a:r>
            <a:endParaRPr lang="en-GB" sz="1600" b="1" i="0" u="none" strike="noStrike" dirty="0">
              <a:solidFill>
                <a:srgbClr val="000000"/>
              </a:solidFill>
              <a:effectLst/>
            </a:endParaRPr>
          </a:p>
        </p:txBody>
      </p:sp>
      <p:pic>
        <p:nvPicPr>
          <p:cNvPr id="22" name="Picture 21" descr="A picture containing sky, mountain, outdoor, city&#10;&#10;Description automatically generated">
            <a:extLst>
              <a:ext uri="{FF2B5EF4-FFF2-40B4-BE49-F238E27FC236}">
                <a16:creationId xmlns:a16="http://schemas.microsoft.com/office/drawing/2014/main" id="{DA1CF061-7BF2-0938-D4E5-D09ADC93D23A}"/>
              </a:ext>
            </a:extLst>
          </p:cNvPr>
          <p:cNvPicPr>
            <a:picLocks noChangeAspect="1"/>
          </p:cNvPicPr>
          <p:nvPr/>
        </p:nvPicPr>
        <p:blipFill>
          <a:blip r:embed="rId7"/>
          <a:stretch>
            <a:fillRect/>
          </a:stretch>
        </p:blipFill>
        <p:spPr>
          <a:xfrm>
            <a:off x="407504" y="3209893"/>
            <a:ext cx="5184095" cy="3128400"/>
          </a:xfrm>
          <a:prstGeom prst="rect">
            <a:avLst/>
          </a:prstGeom>
        </p:spPr>
      </p:pic>
      <p:pic>
        <p:nvPicPr>
          <p:cNvPr id="23" name="Immagine 114">
            <a:extLst>
              <a:ext uri="{FF2B5EF4-FFF2-40B4-BE49-F238E27FC236}">
                <a16:creationId xmlns:a16="http://schemas.microsoft.com/office/drawing/2014/main" id="{76A28EC2-D3BC-3B3B-D3B1-A6C48E90483E}"/>
              </a:ext>
            </a:extLst>
          </p:cNvPr>
          <p:cNvPicPr>
            <a:picLocks noChangeAspect="1"/>
          </p:cNvPicPr>
          <p:nvPr/>
        </p:nvPicPr>
        <p:blipFill>
          <a:blip r:embed="rId8"/>
          <a:stretch>
            <a:fillRect/>
          </a:stretch>
        </p:blipFill>
        <p:spPr>
          <a:xfrm>
            <a:off x="6096000" y="3286479"/>
            <a:ext cx="5325342" cy="3066376"/>
          </a:xfrm>
          <a:prstGeom prst="rect">
            <a:avLst/>
          </a:prstGeom>
        </p:spPr>
      </p:pic>
      <p:sp>
        <p:nvSpPr>
          <p:cNvPr id="8" name="CasellaDiTesto 6">
            <a:extLst>
              <a:ext uri="{FF2B5EF4-FFF2-40B4-BE49-F238E27FC236}">
                <a16:creationId xmlns:a16="http://schemas.microsoft.com/office/drawing/2014/main" id="{C8E24D5F-20A7-C79B-540A-FA1CD30F9C4E}"/>
              </a:ext>
            </a:extLst>
          </p:cNvPr>
          <p:cNvSpPr txBox="1"/>
          <p:nvPr/>
        </p:nvSpPr>
        <p:spPr>
          <a:xfrm>
            <a:off x="4281861" y="1235901"/>
            <a:ext cx="3199915" cy="584775"/>
          </a:xfrm>
          <a:prstGeom prst="rect">
            <a:avLst/>
          </a:prstGeom>
          <a:noFill/>
        </p:spPr>
        <p:txBody>
          <a:bodyPr wrap="none" rtlCol="0">
            <a:spAutoFit/>
          </a:bodyPr>
          <a:lstStyle/>
          <a:p>
            <a:pPr algn="ctr"/>
            <a:r>
              <a:rPr lang="it-IT" sz="3200" b="1" dirty="0">
                <a:latin typeface="Rockwell" panose="02060603020205020403" pitchFamily="18" charset="77"/>
              </a:rPr>
              <a:t>Sahar Arjmand</a:t>
            </a:r>
          </a:p>
        </p:txBody>
      </p:sp>
      <p:sp>
        <p:nvSpPr>
          <p:cNvPr id="9" name="CasellaDiTesto 6">
            <a:extLst>
              <a:ext uri="{FF2B5EF4-FFF2-40B4-BE49-F238E27FC236}">
                <a16:creationId xmlns:a16="http://schemas.microsoft.com/office/drawing/2014/main" id="{5761391E-CCC2-F44C-16A4-BA352DABB322}"/>
              </a:ext>
            </a:extLst>
          </p:cNvPr>
          <p:cNvSpPr txBox="1"/>
          <p:nvPr/>
        </p:nvSpPr>
        <p:spPr>
          <a:xfrm>
            <a:off x="3896440" y="2097675"/>
            <a:ext cx="4238083" cy="646331"/>
          </a:xfrm>
          <a:prstGeom prst="rect">
            <a:avLst/>
          </a:prstGeom>
          <a:noFill/>
        </p:spPr>
        <p:txBody>
          <a:bodyPr wrap="none" rtlCol="0">
            <a:spAutoFit/>
          </a:bodyPr>
          <a:lstStyle/>
          <a:p>
            <a:pPr algn="ctr"/>
            <a:r>
              <a:rPr lang="it-IT" b="1" dirty="0"/>
              <a:t>Supervisor: Prof. Massimo Ferrario </a:t>
            </a:r>
          </a:p>
          <a:p>
            <a:pPr algn="ctr"/>
            <a:r>
              <a:rPr lang="it-IT" b="1" dirty="0"/>
              <a:t>Advisor: Dr. Angelo Biagioni</a:t>
            </a:r>
          </a:p>
        </p:txBody>
      </p:sp>
      <p:sp>
        <p:nvSpPr>
          <p:cNvPr id="5" name="Text Box 2">
            <a:extLst>
              <a:ext uri="{FF2B5EF4-FFF2-40B4-BE49-F238E27FC236}">
                <a16:creationId xmlns:a16="http://schemas.microsoft.com/office/drawing/2014/main" id="{3AC63A2A-534B-191F-6EA8-5C0610C54D12}"/>
              </a:ext>
            </a:extLst>
          </p:cNvPr>
          <p:cNvSpPr txBox="1">
            <a:spLocks noChangeArrowheads="1"/>
          </p:cNvSpPr>
          <p:nvPr/>
        </p:nvSpPr>
        <p:spPr bwMode="auto">
          <a:xfrm>
            <a:off x="407504" y="3002464"/>
            <a:ext cx="4838593" cy="302555"/>
          </a:xfrm>
          <a:prstGeom prst="rect">
            <a:avLst/>
          </a:prstGeom>
          <a:solidFill>
            <a:schemeClr val="bg1"/>
          </a:solidFill>
          <a:ln w="9525">
            <a:solidFill>
              <a:srgbClr val="FF0000"/>
            </a:solidFill>
            <a:miter lim="800000"/>
            <a:headEnd/>
            <a:tailEnd/>
          </a:ln>
        </p:spPr>
        <p:txBody>
          <a:bodyPr rot="0" vert="horz" wrap="square" lIns="68580" tIns="34290" rIns="68580" bIns="34290" anchor="t" anchorCtr="0">
            <a:noAutofit/>
          </a:bodyPr>
          <a:lstStyle/>
          <a:p>
            <a:r>
              <a:rPr lang="it-IT" sz="1600" b="1" dirty="0">
                <a:ea typeface="Calibri" panose="020F0502020204030204" pitchFamily="34" charset="0"/>
                <a:cs typeface="Times New Roman" panose="02020603050405020304" pitchFamily="18" charset="0"/>
              </a:rPr>
              <a:t>INFN-LNF (National Laboratories of Frascati)</a:t>
            </a:r>
          </a:p>
        </p:txBody>
      </p:sp>
      <p:sp>
        <p:nvSpPr>
          <p:cNvPr id="16" name="CasellaDiTesto 6">
            <a:extLst>
              <a:ext uri="{FF2B5EF4-FFF2-40B4-BE49-F238E27FC236}">
                <a16:creationId xmlns:a16="http://schemas.microsoft.com/office/drawing/2014/main" id="{374CF04D-0E94-0828-79B8-B141457B4A21}"/>
              </a:ext>
            </a:extLst>
          </p:cNvPr>
          <p:cNvSpPr txBox="1"/>
          <p:nvPr/>
        </p:nvSpPr>
        <p:spPr>
          <a:xfrm>
            <a:off x="4421744" y="1755481"/>
            <a:ext cx="2873286" cy="338554"/>
          </a:xfrm>
          <a:prstGeom prst="rect">
            <a:avLst/>
          </a:prstGeom>
          <a:noFill/>
          <a:ln>
            <a:noFill/>
          </a:ln>
        </p:spPr>
        <p:txBody>
          <a:bodyPr wrap="none" rtlCol="0">
            <a:spAutoFit/>
          </a:bodyPr>
          <a:lstStyle/>
          <a:p>
            <a:pPr algn="ctr"/>
            <a:r>
              <a:rPr lang="en-GB" sz="1600" b="1" dirty="0"/>
              <a:t>sahar. arjmand@lnf.infn.it</a:t>
            </a:r>
          </a:p>
        </p:txBody>
      </p:sp>
    </p:spTree>
    <p:extLst>
      <p:ext uri="{BB962C8B-B14F-4D97-AF65-F5344CB8AC3E}">
        <p14:creationId xmlns:p14="http://schemas.microsoft.com/office/powerpoint/2010/main" val="339370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212F4892-C912-AB1D-4BED-0195F0F3ACB1}"/>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10</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650028" y="-92355"/>
            <a:ext cx="10622675" cy="523220"/>
          </a:xfrm>
          <a:prstGeom prst="rect">
            <a:avLst/>
          </a:prstGeom>
          <a:noFill/>
        </p:spPr>
        <p:txBody>
          <a:bodyPr wrap="square" rtlCol="0">
            <a:spAutoFit/>
          </a:bodyPr>
          <a:lstStyle/>
          <a:p>
            <a:r>
              <a:rPr lang="en-GB" sz="2800" b="1" dirty="0">
                <a:latin typeface="Rockwell" panose="02060603020205020403" pitchFamily="18" charset="77"/>
              </a:rPr>
              <a:t>Changing the </a:t>
            </a:r>
            <a:r>
              <a:rPr lang="it-IT" sz="2800" b="1" dirty="0">
                <a:latin typeface="Rockwell" panose="02060603020205020403" pitchFamily="18" charset="77"/>
              </a:rPr>
              <a:t>Channel Diameter and Number of Gas Inlets</a:t>
            </a:r>
            <a:endParaRPr lang="en-GB" sz="2800" b="1" dirty="0">
              <a:latin typeface="Rockwell" panose="02060603020205020403" pitchFamily="18" charset="77"/>
            </a:endParaRP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509613" y="378952"/>
            <a:ext cx="10717187" cy="23304"/>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F3D5E62-E82F-324D-BDE4-6390CC295068}"/>
              </a:ext>
            </a:extLst>
          </p:cNvPr>
          <p:cNvSpPr txBox="1"/>
          <p:nvPr/>
        </p:nvSpPr>
        <p:spPr>
          <a:xfrm>
            <a:off x="5901993" y="459108"/>
            <a:ext cx="30970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IT" dirty="0">
                <a:solidFill>
                  <a:srgbClr val="FF0000"/>
                </a:solidFill>
              </a:rPr>
              <a:t>2</a:t>
            </a:r>
          </a:p>
        </p:txBody>
      </p:sp>
      <p:sp>
        <p:nvSpPr>
          <p:cNvPr id="50" name="TextBox 49">
            <a:extLst>
              <a:ext uri="{FF2B5EF4-FFF2-40B4-BE49-F238E27FC236}">
                <a16:creationId xmlns:a16="http://schemas.microsoft.com/office/drawing/2014/main" id="{FCC83111-CC89-6149-BF5E-F90942C09787}"/>
              </a:ext>
            </a:extLst>
          </p:cNvPr>
          <p:cNvSpPr txBox="1"/>
          <p:nvPr/>
        </p:nvSpPr>
        <p:spPr>
          <a:xfrm>
            <a:off x="42332" y="3476917"/>
            <a:ext cx="3097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dirty="0">
                <a:solidFill>
                  <a:srgbClr val="FF0000"/>
                </a:solidFill>
              </a:rPr>
              <a:t>3</a:t>
            </a:r>
          </a:p>
        </p:txBody>
      </p:sp>
      <p:sp>
        <p:nvSpPr>
          <p:cNvPr id="51" name="TextBox 50">
            <a:extLst>
              <a:ext uri="{FF2B5EF4-FFF2-40B4-BE49-F238E27FC236}">
                <a16:creationId xmlns:a16="http://schemas.microsoft.com/office/drawing/2014/main" id="{9C6EEF14-2B85-AF4E-950A-759B54261326}"/>
              </a:ext>
            </a:extLst>
          </p:cNvPr>
          <p:cNvSpPr txBox="1"/>
          <p:nvPr/>
        </p:nvSpPr>
        <p:spPr>
          <a:xfrm>
            <a:off x="5885007" y="3514964"/>
            <a:ext cx="30970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IT" dirty="0">
                <a:solidFill>
                  <a:srgbClr val="FF0000"/>
                </a:solidFill>
              </a:rPr>
              <a:t>4</a:t>
            </a:r>
          </a:p>
        </p:txBody>
      </p:sp>
      <p:pic>
        <p:nvPicPr>
          <p:cNvPr id="47" name="Picture 46" descr="A picture containing text, clipart&#10;&#10;Description automatically generated">
            <a:extLst>
              <a:ext uri="{FF2B5EF4-FFF2-40B4-BE49-F238E27FC236}">
                <a16:creationId xmlns:a16="http://schemas.microsoft.com/office/drawing/2014/main" id="{24139CB4-48BA-C2C4-9626-CD35DB46A59B}"/>
              </a:ext>
            </a:extLst>
          </p:cNvPr>
          <p:cNvPicPr>
            <a:picLocks noChangeAspect="1"/>
          </p:cNvPicPr>
          <p:nvPr/>
        </p:nvPicPr>
        <p:blipFill>
          <a:blip r:embed="rId3"/>
          <a:stretch>
            <a:fillRect/>
          </a:stretch>
        </p:blipFill>
        <p:spPr>
          <a:xfrm>
            <a:off x="5222788" y="6440278"/>
            <a:ext cx="792694" cy="302555"/>
          </a:xfrm>
          <a:prstGeom prst="rect">
            <a:avLst/>
          </a:prstGeom>
        </p:spPr>
      </p:pic>
      <p:pic>
        <p:nvPicPr>
          <p:cNvPr id="71" name="Picture 70">
            <a:extLst>
              <a:ext uri="{FF2B5EF4-FFF2-40B4-BE49-F238E27FC236}">
                <a16:creationId xmlns:a16="http://schemas.microsoft.com/office/drawing/2014/main" id="{89A7A8AE-B223-B70E-F029-CFCD089E6E60}"/>
              </a:ext>
            </a:extLst>
          </p:cNvPr>
          <p:cNvPicPr>
            <a:picLocks noChangeAspect="1"/>
          </p:cNvPicPr>
          <p:nvPr/>
        </p:nvPicPr>
        <p:blipFill>
          <a:blip r:embed="rId4"/>
          <a:stretch>
            <a:fillRect/>
          </a:stretch>
        </p:blipFill>
        <p:spPr>
          <a:xfrm>
            <a:off x="5122082" y="6434925"/>
            <a:ext cx="986644" cy="369332"/>
          </a:xfrm>
          <a:prstGeom prst="rect">
            <a:avLst/>
          </a:prstGeom>
        </p:spPr>
      </p:pic>
      <p:pic>
        <p:nvPicPr>
          <p:cNvPr id="72" name="Picture 71" descr="Logo, company name&#10;&#10;Description automatically generated">
            <a:extLst>
              <a:ext uri="{FF2B5EF4-FFF2-40B4-BE49-F238E27FC236}">
                <a16:creationId xmlns:a16="http://schemas.microsoft.com/office/drawing/2014/main" id="{00C256EF-8CB4-E665-B6A4-DFC566D03A4F}"/>
              </a:ext>
            </a:extLst>
          </p:cNvPr>
          <p:cNvPicPr>
            <a:picLocks noChangeAspect="1"/>
          </p:cNvPicPr>
          <p:nvPr/>
        </p:nvPicPr>
        <p:blipFill>
          <a:blip r:embed="rId5"/>
          <a:stretch>
            <a:fillRect/>
          </a:stretch>
        </p:blipFill>
        <p:spPr>
          <a:xfrm>
            <a:off x="11470084" y="0"/>
            <a:ext cx="721916" cy="788408"/>
          </a:xfrm>
          <a:prstGeom prst="rect">
            <a:avLst/>
          </a:prstGeom>
        </p:spPr>
      </p:pic>
      <p:cxnSp>
        <p:nvCxnSpPr>
          <p:cNvPr id="73" name="Connettore 1 25">
            <a:extLst>
              <a:ext uri="{FF2B5EF4-FFF2-40B4-BE49-F238E27FC236}">
                <a16:creationId xmlns:a16="http://schemas.microsoft.com/office/drawing/2014/main" id="{B069AA86-17D5-3FBC-A632-9D595D3EB15A}"/>
              </a:ext>
            </a:extLst>
          </p:cNvPr>
          <p:cNvCxnSpPr>
            <a:cxnSpLocks/>
          </p:cNvCxnSpPr>
          <p:nvPr/>
        </p:nvCxnSpPr>
        <p:spPr>
          <a:xfrm>
            <a:off x="250834" y="6442114"/>
            <a:ext cx="11172774" cy="11042"/>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 name="Segnaposto data 3">
            <a:extLst>
              <a:ext uri="{FF2B5EF4-FFF2-40B4-BE49-F238E27FC236}">
                <a16:creationId xmlns:a16="http://schemas.microsoft.com/office/drawing/2014/main" id="{9934C18B-2B73-2CC1-40EC-5D97EE125264}"/>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pic>
        <p:nvPicPr>
          <p:cNvPr id="4" name="Picture 3">
            <a:extLst>
              <a:ext uri="{FF2B5EF4-FFF2-40B4-BE49-F238E27FC236}">
                <a16:creationId xmlns:a16="http://schemas.microsoft.com/office/drawing/2014/main" id="{D885862D-6D8A-1701-00FD-68A2AC6CDE80}"/>
              </a:ext>
            </a:extLst>
          </p:cNvPr>
          <p:cNvPicPr>
            <a:picLocks noChangeAspect="1"/>
          </p:cNvPicPr>
          <p:nvPr/>
        </p:nvPicPr>
        <p:blipFill>
          <a:blip r:embed="rId6"/>
          <a:stretch>
            <a:fillRect/>
          </a:stretch>
        </p:blipFill>
        <p:spPr>
          <a:xfrm>
            <a:off x="352032" y="440868"/>
            <a:ext cx="1473132" cy="1662953"/>
          </a:xfrm>
          <a:prstGeom prst="rect">
            <a:avLst/>
          </a:prstGeom>
        </p:spPr>
      </p:pic>
      <p:sp>
        <p:nvSpPr>
          <p:cNvPr id="8" name="TextBox 7">
            <a:extLst>
              <a:ext uri="{FF2B5EF4-FFF2-40B4-BE49-F238E27FC236}">
                <a16:creationId xmlns:a16="http://schemas.microsoft.com/office/drawing/2014/main" id="{946085E1-FDE6-CE5E-3A8E-6B25053BE95C}"/>
              </a:ext>
            </a:extLst>
          </p:cNvPr>
          <p:cNvSpPr txBox="1"/>
          <p:nvPr/>
        </p:nvSpPr>
        <p:spPr>
          <a:xfrm>
            <a:off x="732400" y="1800781"/>
            <a:ext cx="756938" cy="338554"/>
          </a:xfrm>
          <a:prstGeom prst="rect">
            <a:avLst/>
          </a:prstGeom>
          <a:noFill/>
        </p:spPr>
        <p:txBody>
          <a:bodyPr wrap="none" rtlCol="0">
            <a:spAutoFit/>
          </a:bodyPr>
          <a:lstStyle/>
          <a:p>
            <a:r>
              <a:rPr lang="en-IT" sz="1600" b="1" dirty="0">
                <a:solidFill>
                  <a:srgbClr val="FF0000"/>
                </a:solidFill>
                <a:highlight>
                  <a:srgbClr val="FFFF00"/>
                </a:highlight>
              </a:rPr>
              <a:t>1 mm</a:t>
            </a:r>
          </a:p>
        </p:txBody>
      </p:sp>
      <p:pic>
        <p:nvPicPr>
          <p:cNvPr id="10" name="Picture 9" descr="Chart, histogram&#10;&#10;Description automatically generated">
            <a:extLst>
              <a:ext uri="{FF2B5EF4-FFF2-40B4-BE49-F238E27FC236}">
                <a16:creationId xmlns:a16="http://schemas.microsoft.com/office/drawing/2014/main" id="{0E9C7F39-9F5E-5FFE-1F10-0725B7ECC198}"/>
              </a:ext>
            </a:extLst>
          </p:cNvPr>
          <p:cNvPicPr>
            <a:picLocks noChangeAspect="1"/>
          </p:cNvPicPr>
          <p:nvPr/>
        </p:nvPicPr>
        <p:blipFill>
          <a:blip r:embed="rId7"/>
          <a:stretch>
            <a:fillRect/>
          </a:stretch>
        </p:blipFill>
        <p:spPr>
          <a:xfrm>
            <a:off x="1849640" y="643774"/>
            <a:ext cx="3826362" cy="2706950"/>
          </a:xfrm>
          <a:prstGeom prst="rect">
            <a:avLst/>
          </a:prstGeom>
        </p:spPr>
      </p:pic>
      <p:sp>
        <p:nvSpPr>
          <p:cNvPr id="11" name="TextBox 10">
            <a:extLst>
              <a:ext uri="{FF2B5EF4-FFF2-40B4-BE49-F238E27FC236}">
                <a16:creationId xmlns:a16="http://schemas.microsoft.com/office/drawing/2014/main" id="{D71E480F-7C23-1BA8-2ED6-F2C935E64F46}"/>
              </a:ext>
            </a:extLst>
          </p:cNvPr>
          <p:cNvSpPr txBox="1"/>
          <p:nvPr/>
        </p:nvSpPr>
        <p:spPr>
          <a:xfrm>
            <a:off x="9893" y="371478"/>
            <a:ext cx="30970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IT" dirty="0">
                <a:solidFill>
                  <a:srgbClr val="FF0000"/>
                </a:solidFill>
              </a:rPr>
              <a:t>1</a:t>
            </a:r>
          </a:p>
        </p:txBody>
      </p:sp>
      <p:pic>
        <p:nvPicPr>
          <p:cNvPr id="12" name="Picture 11" descr="A picture containing tree, outdoor, black, old&#10;&#10;Description automatically generated">
            <a:extLst>
              <a:ext uri="{FF2B5EF4-FFF2-40B4-BE49-F238E27FC236}">
                <a16:creationId xmlns:a16="http://schemas.microsoft.com/office/drawing/2014/main" id="{77DDB280-0CB7-1984-860E-2E62D8A8AFD6}"/>
              </a:ext>
            </a:extLst>
          </p:cNvPr>
          <p:cNvPicPr>
            <a:picLocks noChangeAspect="1"/>
          </p:cNvPicPr>
          <p:nvPr/>
        </p:nvPicPr>
        <p:blipFill>
          <a:blip r:embed="rId8"/>
          <a:stretch>
            <a:fillRect/>
          </a:stretch>
        </p:blipFill>
        <p:spPr>
          <a:xfrm>
            <a:off x="6242492" y="426869"/>
            <a:ext cx="1462717" cy="1655702"/>
          </a:xfrm>
          <a:prstGeom prst="rect">
            <a:avLst/>
          </a:prstGeom>
        </p:spPr>
      </p:pic>
      <p:cxnSp>
        <p:nvCxnSpPr>
          <p:cNvPr id="13" name="Connettore 1 25">
            <a:extLst>
              <a:ext uri="{FF2B5EF4-FFF2-40B4-BE49-F238E27FC236}">
                <a16:creationId xmlns:a16="http://schemas.microsoft.com/office/drawing/2014/main" id="{0A0810B3-D63A-7942-02C2-F65C6138B2A8}"/>
              </a:ext>
            </a:extLst>
          </p:cNvPr>
          <p:cNvCxnSpPr>
            <a:cxnSpLocks/>
          </p:cNvCxnSpPr>
          <p:nvPr/>
        </p:nvCxnSpPr>
        <p:spPr>
          <a:xfrm>
            <a:off x="17856" y="3381083"/>
            <a:ext cx="12156288" cy="0"/>
          </a:xfrm>
          <a:prstGeom prst="line">
            <a:avLst/>
          </a:prstGeom>
          <a:ln w="28575" cap="rnd">
            <a:solidFill>
              <a:schemeClr val="tx1"/>
            </a:solidFill>
            <a:bevel/>
          </a:ln>
        </p:spPr>
        <p:style>
          <a:lnRef idx="1">
            <a:schemeClr val="accent1"/>
          </a:lnRef>
          <a:fillRef idx="0">
            <a:schemeClr val="accent1"/>
          </a:fillRef>
          <a:effectRef idx="0">
            <a:schemeClr val="accent1"/>
          </a:effectRef>
          <a:fontRef idx="minor">
            <a:schemeClr val="tx1"/>
          </a:fontRef>
        </p:style>
      </p:cxnSp>
      <p:pic>
        <p:nvPicPr>
          <p:cNvPr id="14" name="Picture 13" descr="Chart, histogram&#10;&#10;Description automatically generated">
            <a:extLst>
              <a:ext uri="{FF2B5EF4-FFF2-40B4-BE49-F238E27FC236}">
                <a16:creationId xmlns:a16="http://schemas.microsoft.com/office/drawing/2014/main" id="{B56D4EC1-08B8-5A5E-EEDC-6A0CBCC8437C}"/>
              </a:ext>
            </a:extLst>
          </p:cNvPr>
          <p:cNvPicPr>
            <a:picLocks noChangeAspect="1"/>
          </p:cNvPicPr>
          <p:nvPr/>
        </p:nvPicPr>
        <p:blipFill>
          <a:blip r:embed="rId9"/>
          <a:stretch>
            <a:fillRect/>
          </a:stretch>
        </p:blipFill>
        <p:spPr>
          <a:xfrm>
            <a:off x="7736595" y="643774"/>
            <a:ext cx="3661507" cy="2696096"/>
          </a:xfrm>
          <a:prstGeom prst="rect">
            <a:avLst/>
          </a:prstGeom>
        </p:spPr>
      </p:pic>
      <p:sp>
        <p:nvSpPr>
          <p:cNvPr id="15" name="Rectangle 14">
            <a:extLst>
              <a:ext uri="{FF2B5EF4-FFF2-40B4-BE49-F238E27FC236}">
                <a16:creationId xmlns:a16="http://schemas.microsoft.com/office/drawing/2014/main" id="{E857481B-0D2A-9A5D-E675-C227C367DD19}"/>
              </a:ext>
            </a:extLst>
          </p:cNvPr>
          <p:cNvSpPr/>
          <p:nvPr/>
        </p:nvSpPr>
        <p:spPr>
          <a:xfrm>
            <a:off x="400996" y="2187184"/>
            <a:ext cx="1363358" cy="1015663"/>
          </a:xfrm>
          <a:prstGeom prst="rect">
            <a:avLst/>
          </a:prstGeom>
          <a:ln w="22225">
            <a:solidFill>
              <a:srgbClr val="FF0000"/>
            </a:solidFill>
          </a:ln>
        </p:spPr>
        <p:txBody>
          <a:bodyPr wrap="square">
            <a:spAutoFit/>
          </a:bodyPr>
          <a:lstStyle/>
          <a:p>
            <a:r>
              <a:rPr lang="en-US" sz="1200" b="1" dirty="0">
                <a:solidFill>
                  <a:srgbClr val="462AC2"/>
                </a:solidFill>
                <a:latin typeface="Rockwell" panose="02060603020205020403" pitchFamily="18" charset="77"/>
                <a:cs typeface="Calibri" panose="020F0502020204030204" pitchFamily="34" charset="0"/>
              </a:rPr>
              <a:t>2 cm long</a:t>
            </a:r>
          </a:p>
          <a:p>
            <a:r>
              <a:rPr lang="en-US" sz="1200" b="1" dirty="0">
                <a:solidFill>
                  <a:srgbClr val="FF0000"/>
                </a:solidFill>
                <a:latin typeface="Rockwell" panose="02060603020205020403" pitchFamily="18" charset="77"/>
                <a:cs typeface="Calibri" panose="020F0502020204030204" pitchFamily="34" charset="0"/>
              </a:rPr>
              <a:t>1 mm diameter</a:t>
            </a:r>
          </a:p>
          <a:p>
            <a:r>
              <a:rPr lang="en-US" sz="1200" b="1" dirty="0">
                <a:solidFill>
                  <a:srgbClr val="462AC2"/>
                </a:solidFill>
                <a:latin typeface="Rockwell" panose="02060603020205020403" pitchFamily="18" charset="77"/>
                <a:cs typeface="Calibri" panose="020F0502020204030204" pitchFamily="34" charset="0"/>
              </a:rPr>
              <a:t>1 inlet</a:t>
            </a:r>
          </a:p>
          <a:p>
            <a:r>
              <a:rPr lang="en-US" sz="1200" b="1" dirty="0">
                <a:solidFill>
                  <a:srgbClr val="462AC2"/>
                </a:solidFill>
                <a:latin typeface="Rockwell" panose="02060603020205020403" pitchFamily="18" charset="77"/>
                <a:cs typeface="Calibri" panose="020F0502020204030204" pitchFamily="34" charset="0"/>
              </a:rPr>
              <a:t>Voltage: 9 kV</a:t>
            </a:r>
          </a:p>
          <a:p>
            <a:pPr algn="just"/>
            <a:r>
              <a:rPr lang="en-US" sz="1200" b="1" dirty="0">
                <a:solidFill>
                  <a:srgbClr val="462AC2"/>
                </a:solidFill>
                <a:latin typeface="Rockwell" panose="02060603020205020403" pitchFamily="18" charset="77"/>
                <a:cs typeface="Calibri" panose="020F0502020204030204" pitchFamily="34" charset="0"/>
              </a:rPr>
              <a:t>Current: 300 A</a:t>
            </a:r>
          </a:p>
        </p:txBody>
      </p:sp>
      <p:sp>
        <p:nvSpPr>
          <p:cNvPr id="16" name="Oval 15">
            <a:extLst>
              <a:ext uri="{FF2B5EF4-FFF2-40B4-BE49-F238E27FC236}">
                <a16:creationId xmlns:a16="http://schemas.microsoft.com/office/drawing/2014/main" id="{F6BDC8FF-79AB-35FB-1EB4-353E7B5ADC3E}"/>
              </a:ext>
            </a:extLst>
          </p:cNvPr>
          <p:cNvSpPr/>
          <p:nvPr/>
        </p:nvSpPr>
        <p:spPr>
          <a:xfrm>
            <a:off x="3804340" y="788408"/>
            <a:ext cx="690000" cy="5629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a:extLst>
              <a:ext uri="{FF2B5EF4-FFF2-40B4-BE49-F238E27FC236}">
                <a16:creationId xmlns:a16="http://schemas.microsoft.com/office/drawing/2014/main" id="{8CAD7EC6-66C8-8834-8C94-4036C42BF257}"/>
              </a:ext>
            </a:extLst>
          </p:cNvPr>
          <p:cNvSpPr/>
          <p:nvPr/>
        </p:nvSpPr>
        <p:spPr>
          <a:xfrm>
            <a:off x="3758381" y="360134"/>
            <a:ext cx="779803" cy="369332"/>
          </a:xfrm>
          <a:prstGeom prst="rect">
            <a:avLst/>
          </a:prstGeom>
        </p:spPr>
        <p:txBody>
          <a:bodyPr wrap="square">
            <a:spAutoFit/>
          </a:bodyPr>
          <a:lstStyle/>
          <a:p>
            <a:pPr lvl="0" algn="just"/>
            <a:r>
              <a:rPr lang="en-US" b="1" dirty="0">
                <a:solidFill>
                  <a:srgbClr val="00B050"/>
                </a:solidFill>
                <a:cs typeface="Arial" pitchFamily="34" charset="0"/>
              </a:rPr>
              <a:t>peak</a:t>
            </a:r>
            <a:endParaRPr lang="it-IT" sz="1600" b="1" dirty="0">
              <a:solidFill>
                <a:srgbClr val="00B050"/>
              </a:solidFill>
            </a:endParaRPr>
          </a:p>
        </p:txBody>
      </p:sp>
      <p:sp>
        <p:nvSpPr>
          <p:cNvPr id="19" name="Rectangle 18">
            <a:extLst>
              <a:ext uri="{FF2B5EF4-FFF2-40B4-BE49-F238E27FC236}">
                <a16:creationId xmlns:a16="http://schemas.microsoft.com/office/drawing/2014/main" id="{54FDB7D6-EE59-8D31-4635-916074CDD464}"/>
              </a:ext>
            </a:extLst>
          </p:cNvPr>
          <p:cNvSpPr/>
          <p:nvPr/>
        </p:nvSpPr>
        <p:spPr>
          <a:xfrm>
            <a:off x="4208234" y="601402"/>
            <a:ext cx="1030562" cy="338554"/>
          </a:xfrm>
          <a:prstGeom prst="rect">
            <a:avLst/>
          </a:prstGeom>
        </p:spPr>
        <p:txBody>
          <a:bodyPr wrap="square">
            <a:spAutoFit/>
          </a:bodyPr>
          <a:lstStyle/>
          <a:p>
            <a:pPr lvl="0" algn="just"/>
            <a:r>
              <a:rPr lang="en-US" sz="1600" b="1" i="1" dirty="0">
                <a:solidFill>
                  <a:srgbClr val="462AC2"/>
                </a:solidFill>
                <a:cs typeface="Arial" pitchFamily="34" charset="0"/>
              </a:rPr>
              <a:t>3.5×1</a:t>
            </a:r>
            <a:r>
              <a:rPr lang="en-US" sz="1600" b="1" dirty="0">
                <a:solidFill>
                  <a:srgbClr val="462AC2"/>
                </a:solidFill>
                <a:effectLst/>
                <a:ea typeface="Calibri" panose="020F0502020204030204" pitchFamily="34" charset="0"/>
                <a:cs typeface="Arial" panose="020B0604020202020204" pitchFamily="34" charset="0"/>
              </a:rPr>
              <a:t>0</a:t>
            </a:r>
            <a:r>
              <a:rPr lang="en-US" sz="1600" b="1" baseline="30000" dirty="0">
                <a:solidFill>
                  <a:srgbClr val="462AC2"/>
                </a:solidFill>
                <a:effectLst/>
                <a:ea typeface="Calibri" panose="020F0502020204030204" pitchFamily="34" charset="0"/>
                <a:cs typeface="Arial" panose="020B0604020202020204" pitchFamily="34" charset="0"/>
              </a:rPr>
              <a:t>17</a:t>
            </a:r>
            <a:r>
              <a:rPr lang="en-US" sz="1350" b="1" i="1" dirty="0">
                <a:solidFill>
                  <a:srgbClr val="462AC2"/>
                </a:solidFill>
                <a:latin typeface="Arial" pitchFamily="34" charset="0"/>
                <a:cs typeface="Arial" pitchFamily="34" charset="0"/>
              </a:rPr>
              <a:t> </a:t>
            </a:r>
            <a:endParaRPr lang="it-IT" sz="1350" b="1" i="1" dirty="0">
              <a:solidFill>
                <a:srgbClr val="462AC2"/>
              </a:solidFill>
            </a:endParaRPr>
          </a:p>
        </p:txBody>
      </p:sp>
      <p:sp>
        <p:nvSpPr>
          <p:cNvPr id="21" name="Rectangle 20">
            <a:extLst>
              <a:ext uri="{FF2B5EF4-FFF2-40B4-BE49-F238E27FC236}">
                <a16:creationId xmlns:a16="http://schemas.microsoft.com/office/drawing/2014/main" id="{70DF14E3-2EFB-32AA-575A-BE4C1A9649E0}"/>
              </a:ext>
            </a:extLst>
          </p:cNvPr>
          <p:cNvSpPr/>
          <p:nvPr/>
        </p:nvSpPr>
        <p:spPr>
          <a:xfrm>
            <a:off x="4761450" y="1579536"/>
            <a:ext cx="914552" cy="369332"/>
          </a:xfrm>
          <a:prstGeom prst="rect">
            <a:avLst/>
          </a:prstGeom>
        </p:spPr>
        <p:txBody>
          <a:bodyPr wrap="square">
            <a:spAutoFit/>
          </a:bodyPr>
          <a:lstStyle/>
          <a:p>
            <a:pPr lvl="0" algn="just"/>
            <a:r>
              <a:rPr lang="en-US" b="1" i="1" dirty="0">
                <a:solidFill>
                  <a:srgbClr val="462AC2"/>
                </a:solidFill>
                <a:cs typeface="Arial" pitchFamily="34" charset="0"/>
              </a:rPr>
              <a:t>2×1</a:t>
            </a:r>
            <a:r>
              <a:rPr lang="en-US" b="1" dirty="0">
                <a:solidFill>
                  <a:srgbClr val="462AC2"/>
                </a:solidFill>
                <a:effectLst/>
                <a:ea typeface="Calibri" panose="020F0502020204030204" pitchFamily="34" charset="0"/>
                <a:cs typeface="Arial" panose="020B0604020202020204" pitchFamily="34" charset="0"/>
              </a:rPr>
              <a:t>0</a:t>
            </a:r>
            <a:r>
              <a:rPr lang="en-US" b="1" baseline="30000" dirty="0">
                <a:solidFill>
                  <a:srgbClr val="462AC2"/>
                </a:solidFill>
                <a:effectLst/>
                <a:ea typeface="Calibri" panose="020F0502020204030204" pitchFamily="34" charset="0"/>
                <a:cs typeface="Arial" panose="020B0604020202020204" pitchFamily="34" charset="0"/>
              </a:rPr>
              <a:t>17</a:t>
            </a:r>
            <a:r>
              <a:rPr lang="en-US" sz="1600" b="1" i="1" dirty="0">
                <a:solidFill>
                  <a:srgbClr val="462AC2"/>
                </a:solidFill>
                <a:latin typeface="Arial" pitchFamily="34" charset="0"/>
                <a:cs typeface="Arial" pitchFamily="34" charset="0"/>
              </a:rPr>
              <a:t> </a:t>
            </a:r>
            <a:endParaRPr lang="it-IT" sz="1600" b="1" i="1" dirty="0">
              <a:solidFill>
                <a:srgbClr val="462AC2"/>
              </a:solidFill>
            </a:endParaRPr>
          </a:p>
        </p:txBody>
      </p:sp>
      <p:sp>
        <p:nvSpPr>
          <p:cNvPr id="22" name="Rectangle 21">
            <a:extLst>
              <a:ext uri="{FF2B5EF4-FFF2-40B4-BE49-F238E27FC236}">
                <a16:creationId xmlns:a16="http://schemas.microsoft.com/office/drawing/2014/main" id="{9BA8487D-3047-D6A8-958A-CD8EAA6FF40F}"/>
              </a:ext>
            </a:extLst>
          </p:cNvPr>
          <p:cNvSpPr/>
          <p:nvPr/>
        </p:nvSpPr>
        <p:spPr>
          <a:xfrm>
            <a:off x="6246036" y="2139335"/>
            <a:ext cx="1430344" cy="1015663"/>
          </a:xfrm>
          <a:prstGeom prst="rect">
            <a:avLst/>
          </a:prstGeom>
          <a:ln w="22225">
            <a:solidFill>
              <a:srgbClr val="FF0000"/>
            </a:solidFill>
          </a:ln>
        </p:spPr>
        <p:txBody>
          <a:bodyPr wrap="square">
            <a:spAutoFit/>
          </a:bodyPr>
          <a:lstStyle/>
          <a:p>
            <a:r>
              <a:rPr lang="en-US" sz="1200" b="1" dirty="0">
                <a:solidFill>
                  <a:srgbClr val="462AC2"/>
                </a:solidFill>
                <a:latin typeface="Rockwell" panose="02060603020205020403" pitchFamily="18" charset="77"/>
                <a:cs typeface="Calibri" panose="020F0502020204030204" pitchFamily="34" charset="0"/>
              </a:rPr>
              <a:t>2 cm long</a:t>
            </a:r>
          </a:p>
          <a:p>
            <a:r>
              <a:rPr lang="en-US" sz="1200" b="1" dirty="0">
                <a:solidFill>
                  <a:srgbClr val="FF0000"/>
                </a:solidFill>
                <a:latin typeface="Rockwell" panose="02060603020205020403" pitchFamily="18" charset="77"/>
                <a:cs typeface="Calibri" panose="020F0502020204030204" pitchFamily="34" charset="0"/>
              </a:rPr>
              <a:t>2 mm diameter</a:t>
            </a:r>
          </a:p>
          <a:p>
            <a:r>
              <a:rPr lang="en-US" sz="1200" b="1" dirty="0">
                <a:solidFill>
                  <a:srgbClr val="462AC2"/>
                </a:solidFill>
                <a:latin typeface="Rockwell" panose="02060603020205020403" pitchFamily="18" charset="77"/>
                <a:cs typeface="Calibri" panose="020F0502020204030204" pitchFamily="34" charset="0"/>
              </a:rPr>
              <a:t>1 inlet</a:t>
            </a:r>
          </a:p>
          <a:p>
            <a:r>
              <a:rPr lang="en-US" sz="1200" b="1" dirty="0">
                <a:solidFill>
                  <a:srgbClr val="462AC2"/>
                </a:solidFill>
                <a:latin typeface="Rockwell" panose="02060603020205020403" pitchFamily="18" charset="77"/>
                <a:cs typeface="Calibri" panose="020F0502020204030204" pitchFamily="34" charset="0"/>
              </a:rPr>
              <a:t>Voltage: 9 kV</a:t>
            </a:r>
          </a:p>
          <a:p>
            <a:pPr algn="just"/>
            <a:r>
              <a:rPr lang="en-US" sz="1200" b="1" dirty="0">
                <a:solidFill>
                  <a:srgbClr val="462AC2"/>
                </a:solidFill>
                <a:latin typeface="Rockwell" panose="02060603020205020403" pitchFamily="18" charset="77"/>
                <a:cs typeface="Calibri" panose="020F0502020204030204" pitchFamily="34" charset="0"/>
              </a:rPr>
              <a:t>Current: 300 A</a:t>
            </a:r>
          </a:p>
        </p:txBody>
      </p:sp>
      <p:sp>
        <p:nvSpPr>
          <p:cNvPr id="23" name="Oval 22">
            <a:extLst>
              <a:ext uri="{FF2B5EF4-FFF2-40B4-BE49-F238E27FC236}">
                <a16:creationId xmlns:a16="http://schemas.microsoft.com/office/drawing/2014/main" id="{08DF652E-F140-72AA-732F-789741D15380}"/>
              </a:ext>
            </a:extLst>
          </p:cNvPr>
          <p:cNvSpPr/>
          <p:nvPr/>
        </p:nvSpPr>
        <p:spPr>
          <a:xfrm>
            <a:off x="9701311" y="652604"/>
            <a:ext cx="690000" cy="554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ctangle 23">
            <a:extLst>
              <a:ext uri="{FF2B5EF4-FFF2-40B4-BE49-F238E27FC236}">
                <a16:creationId xmlns:a16="http://schemas.microsoft.com/office/drawing/2014/main" id="{18B9C0E4-4B64-2BF4-B744-AAE9B77E697C}"/>
              </a:ext>
            </a:extLst>
          </p:cNvPr>
          <p:cNvSpPr/>
          <p:nvPr/>
        </p:nvSpPr>
        <p:spPr>
          <a:xfrm>
            <a:off x="9385344" y="311254"/>
            <a:ext cx="779803" cy="369332"/>
          </a:xfrm>
          <a:prstGeom prst="rect">
            <a:avLst/>
          </a:prstGeom>
        </p:spPr>
        <p:txBody>
          <a:bodyPr wrap="square">
            <a:spAutoFit/>
          </a:bodyPr>
          <a:lstStyle/>
          <a:p>
            <a:pPr lvl="0" algn="just"/>
            <a:r>
              <a:rPr lang="en-US" b="1" dirty="0">
                <a:solidFill>
                  <a:srgbClr val="00B050"/>
                </a:solidFill>
                <a:cs typeface="Arial" pitchFamily="34" charset="0"/>
              </a:rPr>
              <a:t>peak</a:t>
            </a:r>
            <a:endParaRPr lang="it-IT" sz="1600" b="1" dirty="0">
              <a:solidFill>
                <a:srgbClr val="00B050"/>
              </a:solidFill>
            </a:endParaRPr>
          </a:p>
        </p:txBody>
      </p:sp>
      <p:cxnSp>
        <p:nvCxnSpPr>
          <p:cNvPr id="25" name="Curved Connector 24">
            <a:extLst>
              <a:ext uri="{FF2B5EF4-FFF2-40B4-BE49-F238E27FC236}">
                <a16:creationId xmlns:a16="http://schemas.microsoft.com/office/drawing/2014/main" id="{34C8968B-61EC-D50D-B57A-2A6BE689A22D}"/>
              </a:ext>
            </a:extLst>
          </p:cNvPr>
          <p:cNvCxnSpPr>
            <a:cxnSpLocks/>
          </p:cNvCxnSpPr>
          <p:nvPr/>
        </p:nvCxnSpPr>
        <p:spPr>
          <a:xfrm>
            <a:off x="10176188" y="978014"/>
            <a:ext cx="718518" cy="696987"/>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C443302B-24B1-3FB8-BFD1-424787A5DC75}"/>
              </a:ext>
            </a:extLst>
          </p:cNvPr>
          <p:cNvCxnSpPr>
            <a:cxnSpLocks/>
          </p:cNvCxnSpPr>
          <p:nvPr/>
        </p:nvCxnSpPr>
        <p:spPr>
          <a:xfrm>
            <a:off x="4293575" y="923850"/>
            <a:ext cx="718518" cy="696987"/>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1B739EE-E0C7-E9A8-CBEC-53925AAAC43A}"/>
              </a:ext>
            </a:extLst>
          </p:cNvPr>
          <p:cNvSpPr/>
          <p:nvPr/>
        </p:nvSpPr>
        <p:spPr>
          <a:xfrm>
            <a:off x="10842417" y="1495506"/>
            <a:ext cx="1030562" cy="369332"/>
          </a:xfrm>
          <a:prstGeom prst="rect">
            <a:avLst/>
          </a:prstGeom>
        </p:spPr>
        <p:txBody>
          <a:bodyPr wrap="square">
            <a:spAutoFit/>
          </a:bodyPr>
          <a:lstStyle/>
          <a:p>
            <a:pPr lvl="0" algn="just"/>
            <a:r>
              <a:rPr lang="en-US" b="1" i="1" dirty="0">
                <a:solidFill>
                  <a:srgbClr val="462AC2"/>
                </a:solidFill>
                <a:cs typeface="Arial" pitchFamily="34" charset="0"/>
              </a:rPr>
              <a:t>6×1</a:t>
            </a:r>
            <a:r>
              <a:rPr lang="en-US" b="1" dirty="0">
                <a:solidFill>
                  <a:srgbClr val="462AC2"/>
                </a:solidFill>
                <a:effectLst/>
                <a:ea typeface="Calibri" panose="020F0502020204030204" pitchFamily="34" charset="0"/>
                <a:cs typeface="Arial" panose="020B0604020202020204" pitchFamily="34" charset="0"/>
              </a:rPr>
              <a:t>0</a:t>
            </a:r>
            <a:r>
              <a:rPr lang="en-US" b="1" baseline="30000" dirty="0">
                <a:solidFill>
                  <a:srgbClr val="462AC2"/>
                </a:solidFill>
                <a:effectLst/>
                <a:ea typeface="Calibri" panose="020F0502020204030204" pitchFamily="34" charset="0"/>
                <a:cs typeface="Arial" panose="020B0604020202020204" pitchFamily="34" charset="0"/>
              </a:rPr>
              <a:t>16</a:t>
            </a:r>
            <a:r>
              <a:rPr lang="en-US" sz="1400" b="1" i="1" dirty="0">
                <a:solidFill>
                  <a:srgbClr val="462AC2"/>
                </a:solidFill>
                <a:latin typeface="Arial" pitchFamily="34" charset="0"/>
                <a:cs typeface="Arial" pitchFamily="34" charset="0"/>
              </a:rPr>
              <a:t> </a:t>
            </a:r>
            <a:endParaRPr lang="it-IT" sz="1400" b="1" i="1" dirty="0">
              <a:solidFill>
                <a:srgbClr val="462AC2"/>
              </a:solidFill>
            </a:endParaRPr>
          </a:p>
        </p:txBody>
      </p:sp>
      <p:sp>
        <p:nvSpPr>
          <p:cNvPr id="28" name="TextBox 27">
            <a:extLst>
              <a:ext uri="{FF2B5EF4-FFF2-40B4-BE49-F238E27FC236}">
                <a16:creationId xmlns:a16="http://schemas.microsoft.com/office/drawing/2014/main" id="{0F04B4A2-EB18-7077-4590-EBC9475B21D0}"/>
              </a:ext>
            </a:extLst>
          </p:cNvPr>
          <p:cNvSpPr txBox="1"/>
          <p:nvPr/>
        </p:nvSpPr>
        <p:spPr>
          <a:xfrm>
            <a:off x="3411185" y="2547745"/>
            <a:ext cx="1401727" cy="2616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b="1" dirty="0">
                <a:solidFill>
                  <a:srgbClr val="FF0000"/>
                </a:solidFill>
                <a:ea typeface="Calibri" panose="020F0502020204030204" pitchFamily="34" charset="0"/>
                <a:cs typeface="Arial" panose="020B0604020202020204" pitchFamily="34" charset="0"/>
              </a:rPr>
              <a:t>Reduction of 75%</a:t>
            </a:r>
            <a:endParaRPr lang="en-GB" sz="1100" b="1" dirty="0">
              <a:solidFill>
                <a:srgbClr val="FF0000"/>
              </a:solidFill>
            </a:endParaRPr>
          </a:p>
        </p:txBody>
      </p:sp>
      <p:sp>
        <p:nvSpPr>
          <p:cNvPr id="32" name="TextBox 31">
            <a:extLst>
              <a:ext uri="{FF2B5EF4-FFF2-40B4-BE49-F238E27FC236}">
                <a16:creationId xmlns:a16="http://schemas.microsoft.com/office/drawing/2014/main" id="{E719C32C-B626-1826-826A-CF103CF03747}"/>
              </a:ext>
            </a:extLst>
          </p:cNvPr>
          <p:cNvSpPr txBox="1"/>
          <p:nvPr/>
        </p:nvSpPr>
        <p:spPr>
          <a:xfrm>
            <a:off x="9372101" y="2547745"/>
            <a:ext cx="1289744" cy="2462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b="1" dirty="0">
                <a:solidFill>
                  <a:srgbClr val="FF0000"/>
                </a:solidFill>
                <a:ea typeface="Calibri" panose="020F0502020204030204" pitchFamily="34" charset="0"/>
                <a:cs typeface="Arial" panose="020B0604020202020204" pitchFamily="34" charset="0"/>
              </a:rPr>
              <a:t>Reduction of 65%</a:t>
            </a:r>
            <a:endParaRPr lang="en-GB" sz="1000" b="1" dirty="0">
              <a:solidFill>
                <a:srgbClr val="FF0000"/>
              </a:solidFill>
            </a:endParaRPr>
          </a:p>
        </p:txBody>
      </p:sp>
      <p:pic>
        <p:nvPicPr>
          <p:cNvPr id="34" name="Picture 33">
            <a:extLst>
              <a:ext uri="{FF2B5EF4-FFF2-40B4-BE49-F238E27FC236}">
                <a16:creationId xmlns:a16="http://schemas.microsoft.com/office/drawing/2014/main" id="{B16F9A3B-37F3-5076-DA51-C757041008EE}"/>
              </a:ext>
            </a:extLst>
          </p:cNvPr>
          <p:cNvPicPr>
            <a:picLocks noChangeAspect="1"/>
          </p:cNvPicPr>
          <p:nvPr/>
        </p:nvPicPr>
        <p:blipFill>
          <a:blip r:embed="rId10"/>
          <a:stretch>
            <a:fillRect/>
          </a:stretch>
        </p:blipFill>
        <p:spPr>
          <a:xfrm>
            <a:off x="400996" y="3428932"/>
            <a:ext cx="1582821" cy="1763350"/>
          </a:xfrm>
          <a:prstGeom prst="rect">
            <a:avLst/>
          </a:prstGeom>
        </p:spPr>
      </p:pic>
      <p:sp>
        <p:nvSpPr>
          <p:cNvPr id="35" name="Rectangle 34">
            <a:extLst>
              <a:ext uri="{FF2B5EF4-FFF2-40B4-BE49-F238E27FC236}">
                <a16:creationId xmlns:a16="http://schemas.microsoft.com/office/drawing/2014/main" id="{67568474-15E0-46C7-5373-7AB5948D5615}"/>
              </a:ext>
            </a:extLst>
          </p:cNvPr>
          <p:cNvSpPr/>
          <p:nvPr/>
        </p:nvSpPr>
        <p:spPr>
          <a:xfrm>
            <a:off x="430195" y="5270189"/>
            <a:ext cx="1361347" cy="1015663"/>
          </a:xfrm>
          <a:prstGeom prst="rect">
            <a:avLst/>
          </a:prstGeom>
          <a:ln w="22225">
            <a:solidFill>
              <a:srgbClr val="FF0000"/>
            </a:solidFill>
          </a:ln>
        </p:spPr>
        <p:txBody>
          <a:bodyPr wrap="square">
            <a:spAutoFit/>
          </a:bodyPr>
          <a:lstStyle/>
          <a:p>
            <a:r>
              <a:rPr lang="en-US" sz="1200" b="1" dirty="0">
                <a:solidFill>
                  <a:srgbClr val="462AC2"/>
                </a:solidFill>
                <a:latin typeface="Rockwell" panose="02060603020205020403" pitchFamily="18" charset="77"/>
                <a:cs typeface="Calibri" panose="020F0502020204030204" pitchFamily="34" charset="0"/>
              </a:rPr>
              <a:t>3 long</a:t>
            </a:r>
          </a:p>
          <a:p>
            <a:r>
              <a:rPr lang="en-US" sz="1200" b="1" dirty="0">
                <a:solidFill>
                  <a:srgbClr val="462AC2"/>
                </a:solidFill>
                <a:latin typeface="Rockwell" panose="02060603020205020403" pitchFamily="18" charset="77"/>
                <a:cs typeface="Calibri" panose="020F0502020204030204" pitchFamily="34" charset="0"/>
              </a:rPr>
              <a:t>1 mm diameter</a:t>
            </a:r>
          </a:p>
          <a:p>
            <a:r>
              <a:rPr lang="en-US" sz="1200" b="1" dirty="0">
                <a:solidFill>
                  <a:srgbClr val="FF0000"/>
                </a:solidFill>
                <a:latin typeface="Rockwell" panose="02060603020205020403" pitchFamily="18" charset="77"/>
                <a:cs typeface="Calibri" panose="020F0502020204030204" pitchFamily="34" charset="0"/>
              </a:rPr>
              <a:t>1 inlet</a:t>
            </a:r>
          </a:p>
          <a:p>
            <a:r>
              <a:rPr lang="en-US" sz="1200" b="1" dirty="0">
                <a:solidFill>
                  <a:srgbClr val="462AC2"/>
                </a:solidFill>
                <a:latin typeface="Rockwell" panose="02060603020205020403" pitchFamily="18" charset="77"/>
                <a:cs typeface="Calibri" panose="020F0502020204030204" pitchFamily="34" charset="0"/>
              </a:rPr>
              <a:t>Voltage: 9 kV</a:t>
            </a:r>
          </a:p>
          <a:p>
            <a:pPr algn="just"/>
            <a:r>
              <a:rPr lang="en-US" sz="1200" b="1" dirty="0">
                <a:solidFill>
                  <a:srgbClr val="462AC2"/>
                </a:solidFill>
                <a:latin typeface="Rockwell" panose="02060603020205020403" pitchFamily="18" charset="77"/>
                <a:cs typeface="Calibri" panose="020F0502020204030204" pitchFamily="34" charset="0"/>
              </a:rPr>
              <a:t>Current: 300 A</a:t>
            </a:r>
          </a:p>
        </p:txBody>
      </p:sp>
      <p:pic>
        <p:nvPicPr>
          <p:cNvPr id="36" name="Picture 35" descr="A close-up of a microscope&#10;&#10;Description automatically generated with medium confidence">
            <a:extLst>
              <a:ext uri="{FF2B5EF4-FFF2-40B4-BE49-F238E27FC236}">
                <a16:creationId xmlns:a16="http://schemas.microsoft.com/office/drawing/2014/main" id="{CDF583F3-34F5-215B-E567-665B1C5227AA}"/>
              </a:ext>
            </a:extLst>
          </p:cNvPr>
          <p:cNvPicPr>
            <a:picLocks noChangeAspect="1"/>
          </p:cNvPicPr>
          <p:nvPr/>
        </p:nvPicPr>
        <p:blipFill>
          <a:blip r:embed="rId11"/>
          <a:stretch>
            <a:fillRect/>
          </a:stretch>
        </p:blipFill>
        <p:spPr>
          <a:xfrm>
            <a:off x="6251431" y="3448087"/>
            <a:ext cx="1582821" cy="1761312"/>
          </a:xfrm>
          <a:prstGeom prst="rect">
            <a:avLst/>
          </a:prstGeom>
        </p:spPr>
      </p:pic>
      <p:sp>
        <p:nvSpPr>
          <p:cNvPr id="37" name="Rectangle 36">
            <a:extLst>
              <a:ext uri="{FF2B5EF4-FFF2-40B4-BE49-F238E27FC236}">
                <a16:creationId xmlns:a16="http://schemas.microsoft.com/office/drawing/2014/main" id="{CA12690D-9565-A3FF-49E9-D94B394D5732}"/>
              </a:ext>
            </a:extLst>
          </p:cNvPr>
          <p:cNvSpPr/>
          <p:nvPr/>
        </p:nvSpPr>
        <p:spPr>
          <a:xfrm>
            <a:off x="6354354" y="5273295"/>
            <a:ext cx="1376974" cy="1015663"/>
          </a:xfrm>
          <a:prstGeom prst="rect">
            <a:avLst/>
          </a:prstGeom>
          <a:ln w="22225">
            <a:solidFill>
              <a:srgbClr val="FF0000"/>
            </a:solidFill>
          </a:ln>
        </p:spPr>
        <p:txBody>
          <a:bodyPr wrap="square">
            <a:spAutoFit/>
          </a:bodyPr>
          <a:lstStyle/>
          <a:p>
            <a:r>
              <a:rPr lang="en-US" sz="1200" b="1" dirty="0">
                <a:solidFill>
                  <a:srgbClr val="462AC2"/>
                </a:solidFill>
                <a:latin typeface="Rockwell" panose="02060603020205020403" pitchFamily="18" charset="77"/>
                <a:cs typeface="Calibri" panose="020F0502020204030204" pitchFamily="34" charset="0"/>
              </a:rPr>
              <a:t>3 long</a:t>
            </a:r>
          </a:p>
          <a:p>
            <a:r>
              <a:rPr lang="en-US" sz="1200" b="1" dirty="0">
                <a:solidFill>
                  <a:srgbClr val="462AC2"/>
                </a:solidFill>
                <a:latin typeface="Rockwell" panose="02060603020205020403" pitchFamily="18" charset="77"/>
                <a:cs typeface="Calibri" panose="020F0502020204030204" pitchFamily="34" charset="0"/>
              </a:rPr>
              <a:t>1 mm diameter</a:t>
            </a:r>
          </a:p>
          <a:p>
            <a:r>
              <a:rPr lang="en-US" sz="1200" b="1" dirty="0">
                <a:solidFill>
                  <a:srgbClr val="FF0000"/>
                </a:solidFill>
                <a:latin typeface="Rockwell" panose="02060603020205020403" pitchFamily="18" charset="77"/>
                <a:cs typeface="Calibri" panose="020F0502020204030204" pitchFamily="34" charset="0"/>
              </a:rPr>
              <a:t>2 inlets</a:t>
            </a:r>
          </a:p>
          <a:p>
            <a:r>
              <a:rPr lang="en-US" sz="1200" b="1" dirty="0">
                <a:solidFill>
                  <a:srgbClr val="462AC2"/>
                </a:solidFill>
                <a:latin typeface="Rockwell" panose="02060603020205020403" pitchFamily="18" charset="77"/>
                <a:cs typeface="Calibri" panose="020F0502020204030204" pitchFamily="34" charset="0"/>
              </a:rPr>
              <a:t>Voltage: 9 kV</a:t>
            </a:r>
          </a:p>
          <a:p>
            <a:pPr algn="just"/>
            <a:r>
              <a:rPr lang="en-US" sz="1200" b="1" dirty="0">
                <a:solidFill>
                  <a:srgbClr val="462AC2"/>
                </a:solidFill>
                <a:latin typeface="Rockwell" panose="02060603020205020403" pitchFamily="18" charset="77"/>
                <a:cs typeface="Calibri" panose="020F0502020204030204" pitchFamily="34" charset="0"/>
              </a:rPr>
              <a:t>Current: 300 A</a:t>
            </a:r>
          </a:p>
        </p:txBody>
      </p:sp>
      <p:sp>
        <p:nvSpPr>
          <p:cNvPr id="74" name="TextBox 73">
            <a:extLst>
              <a:ext uri="{FF2B5EF4-FFF2-40B4-BE49-F238E27FC236}">
                <a16:creationId xmlns:a16="http://schemas.microsoft.com/office/drawing/2014/main" id="{7ABC061A-FE59-FDD6-08B8-F21B1CDD5E0E}"/>
              </a:ext>
            </a:extLst>
          </p:cNvPr>
          <p:cNvSpPr txBox="1"/>
          <p:nvPr/>
        </p:nvSpPr>
        <p:spPr>
          <a:xfrm>
            <a:off x="6623372" y="1708384"/>
            <a:ext cx="756938" cy="338554"/>
          </a:xfrm>
          <a:prstGeom prst="rect">
            <a:avLst/>
          </a:prstGeom>
          <a:noFill/>
        </p:spPr>
        <p:txBody>
          <a:bodyPr wrap="none" rtlCol="0">
            <a:spAutoFit/>
          </a:bodyPr>
          <a:lstStyle/>
          <a:p>
            <a:r>
              <a:rPr lang="en-IT" sz="1600" b="1" dirty="0">
                <a:solidFill>
                  <a:srgbClr val="FF0000"/>
                </a:solidFill>
                <a:highlight>
                  <a:srgbClr val="FFFF00"/>
                </a:highlight>
              </a:rPr>
              <a:t>2 mm</a:t>
            </a:r>
          </a:p>
        </p:txBody>
      </p:sp>
      <p:pic>
        <p:nvPicPr>
          <p:cNvPr id="75" name="Picture 74" descr="Chart, histogram&#10;&#10;Description automatically generated">
            <a:extLst>
              <a:ext uri="{FF2B5EF4-FFF2-40B4-BE49-F238E27FC236}">
                <a16:creationId xmlns:a16="http://schemas.microsoft.com/office/drawing/2014/main" id="{DAB0A6AD-129C-B53C-7B71-49F040267415}"/>
              </a:ext>
            </a:extLst>
          </p:cNvPr>
          <p:cNvPicPr>
            <a:picLocks noChangeAspect="1"/>
          </p:cNvPicPr>
          <p:nvPr/>
        </p:nvPicPr>
        <p:blipFill>
          <a:blip r:embed="rId12"/>
          <a:stretch>
            <a:fillRect/>
          </a:stretch>
        </p:blipFill>
        <p:spPr>
          <a:xfrm>
            <a:off x="2008871" y="3490270"/>
            <a:ext cx="3644987" cy="2814117"/>
          </a:xfrm>
          <a:prstGeom prst="rect">
            <a:avLst/>
          </a:prstGeom>
        </p:spPr>
      </p:pic>
      <p:sp>
        <p:nvSpPr>
          <p:cNvPr id="76" name="Oval 75">
            <a:extLst>
              <a:ext uri="{FF2B5EF4-FFF2-40B4-BE49-F238E27FC236}">
                <a16:creationId xmlns:a16="http://schemas.microsoft.com/office/drawing/2014/main" id="{21300476-6270-5A7B-EBF6-2B1F025B17FF}"/>
              </a:ext>
            </a:extLst>
          </p:cNvPr>
          <p:cNvSpPr/>
          <p:nvPr/>
        </p:nvSpPr>
        <p:spPr>
          <a:xfrm>
            <a:off x="3962834" y="3699868"/>
            <a:ext cx="690000" cy="5629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Rectangle 76">
            <a:extLst>
              <a:ext uri="{FF2B5EF4-FFF2-40B4-BE49-F238E27FC236}">
                <a16:creationId xmlns:a16="http://schemas.microsoft.com/office/drawing/2014/main" id="{5A31029E-7A92-CBB3-B703-3F39E95810FD}"/>
              </a:ext>
            </a:extLst>
          </p:cNvPr>
          <p:cNvSpPr/>
          <p:nvPr/>
        </p:nvSpPr>
        <p:spPr>
          <a:xfrm>
            <a:off x="4293575" y="3497524"/>
            <a:ext cx="1030562" cy="338554"/>
          </a:xfrm>
          <a:prstGeom prst="rect">
            <a:avLst/>
          </a:prstGeom>
        </p:spPr>
        <p:txBody>
          <a:bodyPr wrap="square">
            <a:spAutoFit/>
          </a:bodyPr>
          <a:lstStyle/>
          <a:p>
            <a:pPr lvl="0" algn="just"/>
            <a:r>
              <a:rPr lang="en-US" sz="1600" b="1" i="1" dirty="0">
                <a:solidFill>
                  <a:srgbClr val="462AC2"/>
                </a:solidFill>
                <a:cs typeface="Arial" pitchFamily="34" charset="0"/>
              </a:rPr>
              <a:t>6.7×1</a:t>
            </a:r>
            <a:r>
              <a:rPr lang="en-US" sz="1600" b="1" dirty="0">
                <a:solidFill>
                  <a:srgbClr val="462AC2"/>
                </a:solidFill>
                <a:effectLst/>
                <a:ea typeface="Calibri" panose="020F0502020204030204" pitchFamily="34" charset="0"/>
                <a:cs typeface="Arial" panose="020B0604020202020204" pitchFamily="34" charset="0"/>
              </a:rPr>
              <a:t>0</a:t>
            </a:r>
            <a:r>
              <a:rPr lang="en-US" sz="1600" b="1" baseline="30000" dirty="0">
                <a:solidFill>
                  <a:srgbClr val="462AC2"/>
                </a:solidFill>
                <a:effectLst/>
                <a:ea typeface="Calibri" panose="020F0502020204030204" pitchFamily="34" charset="0"/>
                <a:cs typeface="Arial" panose="020B0604020202020204" pitchFamily="34" charset="0"/>
              </a:rPr>
              <a:t>17</a:t>
            </a:r>
            <a:r>
              <a:rPr lang="en-US" sz="1350" b="1" i="1" dirty="0">
                <a:solidFill>
                  <a:srgbClr val="462AC2"/>
                </a:solidFill>
                <a:latin typeface="Arial" pitchFamily="34" charset="0"/>
                <a:cs typeface="Arial" pitchFamily="34" charset="0"/>
              </a:rPr>
              <a:t> </a:t>
            </a:r>
            <a:endParaRPr lang="it-IT" sz="1350" b="1" i="1" dirty="0">
              <a:solidFill>
                <a:srgbClr val="462AC2"/>
              </a:solidFill>
            </a:endParaRPr>
          </a:p>
        </p:txBody>
      </p:sp>
      <p:cxnSp>
        <p:nvCxnSpPr>
          <p:cNvPr id="78" name="Curved Connector 77">
            <a:extLst>
              <a:ext uri="{FF2B5EF4-FFF2-40B4-BE49-F238E27FC236}">
                <a16:creationId xmlns:a16="http://schemas.microsoft.com/office/drawing/2014/main" id="{422154F8-4A39-00A5-E92B-8ADE85EB4D14}"/>
              </a:ext>
            </a:extLst>
          </p:cNvPr>
          <p:cNvCxnSpPr>
            <a:cxnSpLocks/>
          </p:cNvCxnSpPr>
          <p:nvPr/>
        </p:nvCxnSpPr>
        <p:spPr>
          <a:xfrm rot="16200000" flipH="1">
            <a:off x="4361025" y="3912072"/>
            <a:ext cx="832834" cy="701585"/>
          </a:xfrm>
          <a:prstGeom prst="curvedConnector3">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41BD8B08-CF42-706D-7DFE-583D19F8531C}"/>
              </a:ext>
            </a:extLst>
          </p:cNvPr>
          <p:cNvSpPr/>
          <p:nvPr/>
        </p:nvSpPr>
        <p:spPr>
          <a:xfrm>
            <a:off x="4875766" y="4590076"/>
            <a:ext cx="1030562" cy="338554"/>
          </a:xfrm>
          <a:prstGeom prst="rect">
            <a:avLst/>
          </a:prstGeom>
        </p:spPr>
        <p:txBody>
          <a:bodyPr wrap="square">
            <a:spAutoFit/>
          </a:bodyPr>
          <a:lstStyle/>
          <a:p>
            <a:pPr lvl="0" algn="just"/>
            <a:r>
              <a:rPr lang="en-US" sz="1600" b="1" i="1" dirty="0">
                <a:solidFill>
                  <a:srgbClr val="462AC2"/>
                </a:solidFill>
                <a:cs typeface="Arial" pitchFamily="34" charset="0"/>
              </a:rPr>
              <a:t>4.5×1</a:t>
            </a:r>
            <a:r>
              <a:rPr lang="en-US" sz="1600" b="1" dirty="0">
                <a:solidFill>
                  <a:srgbClr val="462AC2"/>
                </a:solidFill>
                <a:effectLst/>
                <a:ea typeface="Calibri" panose="020F0502020204030204" pitchFamily="34" charset="0"/>
                <a:cs typeface="Arial" panose="020B0604020202020204" pitchFamily="34" charset="0"/>
              </a:rPr>
              <a:t>0</a:t>
            </a:r>
            <a:r>
              <a:rPr lang="en-US" sz="1600" b="1" baseline="30000" dirty="0">
                <a:solidFill>
                  <a:srgbClr val="462AC2"/>
                </a:solidFill>
                <a:effectLst/>
                <a:ea typeface="Calibri" panose="020F0502020204030204" pitchFamily="34" charset="0"/>
                <a:cs typeface="Arial" panose="020B0604020202020204" pitchFamily="34" charset="0"/>
              </a:rPr>
              <a:t>17</a:t>
            </a:r>
            <a:r>
              <a:rPr lang="en-US" sz="1350" b="1" i="1" dirty="0">
                <a:solidFill>
                  <a:srgbClr val="462AC2"/>
                </a:solidFill>
                <a:latin typeface="Arial" pitchFamily="34" charset="0"/>
                <a:cs typeface="Arial" pitchFamily="34" charset="0"/>
              </a:rPr>
              <a:t> </a:t>
            </a:r>
            <a:endParaRPr lang="it-IT" sz="1350" b="1" i="1" dirty="0">
              <a:solidFill>
                <a:srgbClr val="462AC2"/>
              </a:solidFill>
            </a:endParaRPr>
          </a:p>
        </p:txBody>
      </p:sp>
      <p:sp>
        <p:nvSpPr>
          <p:cNvPr id="80" name="TextBox 79">
            <a:extLst>
              <a:ext uri="{FF2B5EF4-FFF2-40B4-BE49-F238E27FC236}">
                <a16:creationId xmlns:a16="http://schemas.microsoft.com/office/drawing/2014/main" id="{CFC33A59-E33D-97EA-C247-7C1BE0D5B1D3}"/>
              </a:ext>
            </a:extLst>
          </p:cNvPr>
          <p:cNvSpPr txBox="1"/>
          <p:nvPr/>
        </p:nvSpPr>
        <p:spPr>
          <a:xfrm>
            <a:off x="3531353" y="5471856"/>
            <a:ext cx="1552961"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b="1" dirty="0">
                <a:solidFill>
                  <a:srgbClr val="FF0000"/>
                </a:solidFill>
                <a:latin typeface="Rockwell" panose="02060603020205020403" pitchFamily="18" charset="77"/>
                <a:ea typeface="Calibri" panose="020F0502020204030204" pitchFamily="34" charset="0"/>
                <a:cs typeface="Arial" panose="020B0604020202020204" pitchFamily="34" charset="0"/>
              </a:rPr>
              <a:t>Quasi-Uniform</a:t>
            </a:r>
            <a:endParaRPr lang="en-GB" sz="1200" b="1" dirty="0">
              <a:solidFill>
                <a:srgbClr val="FF0000"/>
              </a:solidFill>
              <a:latin typeface="Rockwell" panose="02060603020205020403" pitchFamily="18" charset="77"/>
            </a:endParaRPr>
          </a:p>
        </p:txBody>
      </p:sp>
      <p:sp>
        <p:nvSpPr>
          <p:cNvPr id="81" name="Rectangle 80">
            <a:extLst>
              <a:ext uri="{FF2B5EF4-FFF2-40B4-BE49-F238E27FC236}">
                <a16:creationId xmlns:a16="http://schemas.microsoft.com/office/drawing/2014/main" id="{303754A4-4B54-BB42-DB62-7D416DF87B2B}"/>
              </a:ext>
            </a:extLst>
          </p:cNvPr>
          <p:cNvSpPr/>
          <p:nvPr/>
        </p:nvSpPr>
        <p:spPr>
          <a:xfrm>
            <a:off x="2581390" y="4713326"/>
            <a:ext cx="1152886" cy="461665"/>
          </a:xfrm>
          <a:prstGeom prst="rect">
            <a:avLst/>
          </a:prstGeom>
        </p:spPr>
        <p:txBody>
          <a:bodyPr wrap="square">
            <a:spAutoFit/>
          </a:bodyPr>
          <a:lstStyle/>
          <a:p>
            <a:pPr lvl="0" algn="just"/>
            <a:r>
              <a:rPr lang="en-US" sz="1200" b="1" dirty="0">
                <a:solidFill>
                  <a:srgbClr val="00B050"/>
                </a:solidFill>
                <a:cs typeface="Arial" pitchFamily="34" charset="0"/>
              </a:rPr>
              <a:t>Rough reduction</a:t>
            </a:r>
            <a:endParaRPr lang="it-IT" sz="1200" b="1" dirty="0">
              <a:solidFill>
                <a:srgbClr val="00B050"/>
              </a:solidFill>
            </a:endParaRPr>
          </a:p>
        </p:txBody>
      </p:sp>
      <p:cxnSp>
        <p:nvCxnSpPr>
          <p:cNvPr id="82" name="Curved Connector 81">
            <a:extLst>
              <a:ext uri="{FF2B5EF4-FFF2-40B4-BE49-F238E27FC236}">
                <a16:creationId xmlns:a16="http://schemas.microsoft.com/office/drawing/2014/main" id="{6DEAF442-F705-C363-48E2-115C7AFA7ADA}"/>
              </a:ext>
            </a:extLst>
          </p:cNvPr>
          <p:cNvCxnSpPr>
            <a:cxnSpLocks/>
          </p:cNvCxnSpPr>
          <p:nvPr/>
        </p:nvCxnSpPr>
        <p:spPr>
          <a:xfrm rot="5400000">
            <a:off x="3169313" y="4733718"/>
            <a:ext cx="279509" cy="266501"/>
          </a:xfrm>
          <a:prstGeom prst="curvedConnector3">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83" name="Picture 82" descr="Chart, histogram&#10;&#10;Description automatically generated">
            <a:extLst>
              <a:ext uri="{FF2B5EF4-FFF2-40B4-BE49-F238E27FC236}">
                <a16:creationId xmlns:a16="http://schemas.microsoft.com/office/drawing/2014/main" id="{9762A52F-6801-3F25-86BD-E4DD74A4C7C0}"/>
              </a:ext>
            </a:extLst>
          </p:cNvPr>
          <p:cNvPicPr>
            <a:picLocks noChangeAspect="1"/>
          </p:cNvPicPr>
          <p:nvPr/>
        </p:nvPicPr>
        <p:blipFill>
          <a:blip r:embed="rId13"/>
          <a:stretch>
            <a:fillRect/>
          </a:stretch>
        </p:blipFill>
        <p:spPr>
          <a:xfrm>
            <a:off x="7841292" y="3545466"/>
            <a:ext cx="3644986" cy="2678951"/>
          </a:xfrm>
          <a:prstGeom prst="rect">
            <a:avLst/>
          </a:prstGeom>
          <a:ln>
            <a:noFill/>
          </a:ln>
        </p:spPr>
        <p:style>
          <a:lnRef idx="2">
            <a:schemeClr val="dk1"/>
          </a:lnRef>
          <a:fillRef idx="1">
            <a:schemeClr val="lt1"/>
          </a:fillRef>
          <a:effectRef idx="0">
            <a:schemeClr val="dk1"/>
          </a:effectRef>
          <a:fontRef idx="minor">
            <a:schemeClr val="dk1"/>
          </a:fontRef>
        </p:style>
      </p:pic>
      <p:cxnSp>
        <p:nvCxnSpPr>
          <p:cNvPr id="84" name="Curved Connector 83">
            <a:extLst>
              <a:ext uri="{FF2B5EF4-FFF2-40B4-BE49-F238E27FC236}">
                <a16:creationId xmlns:a16="http://schemas.microsoft.com/office/drawing/2014/main" id="{AEDD1DA0-FB17-DDB3-1534-05478C2FC060}"/>
              </a:ext>
            </a:extLst>
          </p:cNvPr>
          <p:cNvCxnSpPr>
            <a:cxnSpLocks/>
          </p:cNvCxnSpPr>
          <p:nvPr/>
        </p:nvCxnSpPr>
        <p:spPr>
          <a:xfrm rot="5400000">
            <a:off x="8725274" y="4697917"/>
            <a:ext cx="821798" cy="255676"/>
          </a:xfrm>
          <a:prstGeom prst="curvedConnector3">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E8996A86-A4C6-5DCE-9B03-470082A8BE8B}"/>
              </a:ext>
            </a:extLst>
          </p:cNvPr>
          <p:cNvSpPr/>
          <p:nvPr/>
        </p:nvSpPr>
        <p:spPr>
          <a:xfrm>
            <a:off x="8420352" y="4928630"/>
            <a:ext cx="964992" cy="523220"/>
          </a:xfrm>
          <a:prstGeom prst="rect">
            <a:avLst/>
          </a:prstGeom>
        </p:spPr>
        <p:txBody>
          <a:bodyPr wrap="square">
            <a:spAutoFit/>
          </a:bodyPr>
          <a:lstStyle/>
          <a:p>
            <a:pPr lvl="0" algn="just"/>
            <a:r>
              <a:rPr lang="en-US" sz="1400" b="1" dirty="0">
                <a:solidFill>
                  <a:srgbClr val="00B050"/>
                </a:solidFill>
                <a:cs typeface="Arial" pitchFamily="34" charset="0"/>
              </a:rPr>
              <a:t>Short ramp</a:t>
            </a:r>
            <a:endParaRPr lang="it-IT" sz="1400" b="1" dirty="0">
              <a:solidFill>
                <a:srgbClr val="00B050"/>
              </a:solidFill>
            </a:endParaRPr>
          </a:p>
        </p:txBody>
      </p:sp>
      <p:sp>
        <p:nvSpPr>
          <p:cNvPr id="86" name="TextBox 85">
            <a:extLst>
              <a:ext uri="{FF2B5EF4-FFF2-40B4-BE49-F238E27FC236}">
                <a16:creationId xmlns:a16="http://schemas.microsoft.com/office/drawing/2014/main" id="{CB28A8EE-427B-3E64-5BCA-FFFDA5A311DD}"/>
              </a:ext>
            </a:extLst>
          </p:cNvPr>
          <p:cNvSpPr txBox="1"/>
          <p:nvPr/>
        </p:nvSpPr>
        <p:spPr>
          <a:xfrm>
            <a:off x="9563327" y="5270189"/>
            <a:ext cx="1157593"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dirty="0">
                <a:solidFill>
                  <a:srgbClr val="FF0000"/>
                </a:solidFill>
                <a:latin typeface="Rockwell" panose="02060603020205020403" pitchFamily="18" charset="77"/>
              </a:rPr>
              <a:t>Plateau</a:t>
            </a:r>
            <a:r>
              <a:rPr lang="en-GB" sz="2400" b="1" dirty="0">
                <a:latin typeface="Rockwell" panose="02060603020205020403" pitchFamily="18" charset="77"/>
              </a:rPr>
              <a:t> </a:t>
            </a:r>
            <a:endParaRPr lang="en-GB" sz="1400" b="1" dirty="0">
              <a:latin typeface="Rockwell" panose="02060603020205020403" pitchFamily="18" charset="77"/>
            </a:endParaRPr>
          </a:p>
        </p:txBody>
      </p:sp>
      <p:sp>
        <p:nvSpPr>
          <p:cNvPr id="87" name="Rectangle 86">
            <a:extLst>
              <a:ext uri="{FF2B5EF4-FFF2-40B4-BE49-F238E27FC236}">
                <a16:creationId xmlns:a16="http://schemas.microsoft.com/office/drawing/2014/main" id="{F7345801-D71F-3BF9-69CE-C8A988154C0B}"/>
              </a:ext>
            </a:extLst>
          </p:cNvPr>
          <p:cNvSpPr/>
          <p:nvPr/>
        </p:nvSpPr>
        <p:spPr>
          <a:xfrm>
            <a:off x="10685804" y="4302919"/>
            <a:ext cx="1030562" cy="338554"/>
          </a:xfrm>
          <a:prstGeom prst="rect">
            <a:avLst/>
          </a:prstGeom>
        </p:spPr>
        <p:txBody>
          <a:bodyPr wrap="square">
            <a:spAutoFit/>
          </a:bodyPr>
          <a:lstStyle/>
          <a:p>
            <a:pPr lvl="0" algn="just"/>
            <a:r>
              <a:rPr lang="en-US" sz="1600" b="1" i="1" dirty="0">
                <a:solidFill>
                  <a:srgbClr val="462AC2"/>
                </a:solidFill>
                <a:cs typeface="Arial" pitchFamily="34" charset="0"/>
              </a:rPr>
              <a:t>4.5×1</a:t>
            </a:r>
            <a:r>
              <a:rPr lang="en-US" sz="1600" b="1" dirty="0">
                <a:solidFill>
                  <a:srgbClr val="462AC2"/>
                </a:solidFill>
                <a:effectLst/>
                <a:ea typeface="Calibri" panose="020F0502020204030204" pitchFamily="34" charset="0"/>
                <a:cs typeface="Arial" panose="020B0604020202020204" pitchFamily="34" charset="0"/>
              </a:rPr>
              <a:t>0</a:t>
            </a:r>
            <a:r>
              <a:rPr lang="en-US" sz="1600" b="1" baseline="30000" dirty="0">
                <a:solidFill>
                  <a:srgbClr val="462AC2"/>
                </a:solidFill>
                <a:effectLst/>
                <a:ea typeface="Calibri" panose="020F0502020204030204" pitchFamily="34" charset="0"/>
                <a:cs typeface="Arial" panose="020B0604020202020204" pitchFamily="34" charset="0"/>
              </a:rPr>
              <a:t>17</a:t>
            </a:r>
            <a:r>
              <a:rPr lang="en-US" sz="1350" b="1" i="1" dirty="0">
                <a:solidFill>
                  <a:srgbClr val="462AC2"/>
                </a:solidFill>
                <a:latin typeface="Arial" pitchFamily="34" charset="0"/>
                <a:cs typeface="Arial" pitchFamily="34" charset="0"/>
              </a:rPr>
              <a:t> </a:t>
            </a:r>
            <a:endParaRPr lang="it-IT" sz="1350" b="1" i="1" dirty="0">
              <a:solidFill>
                <a:srgbClr val="462AC2"/>
              </a:solidFill>
            </a:endParaRPr>
          </a:p>
        </p:txBody>
      </p:sp>
      <p:cxnSp>
        <p:nvCxnSpPr>
          <p:cNvPr id="88" name="Curved Connector 87">
            <a:extLst>
              <a:ext uri="{FF2B5EF4-FFF2-40B4-BE49-F238E27FC236}">
                <a16:creationId xmlns:a16="http://schemas.microsoft.com/office/drawing/2014/main" id="{42C003E8-0BE0-41CA-C57C-799AB7F6CA20}"/>
              </a:ext>
            </a:extLst>
          </p:cNvPr>
          <p:cNvCxnSpPr>
            <a:cxnSpLocks/>
          </p:cNvCxnSpPr>
          <p:nvPr/>
        </p:nvCxnSpPr>
        <p:spPr>
          <a:xfrm rot="16200000" flipH="1">
            <a:off x="10442817" y="3863875"/>
            <a:ext cx="633024" cy="447763"/>
          </a:xfrm>
          <a:prstGeom prst="curvedConnector3">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9DC809D6-B430-1ABD-51A5-438D412B4561}"/>
              </a:ext>
            </a:extLst>
          </p:cNvPr>
          <p:cNvSpPr/>
          <p:nvPr/>
        </p:nvSpPr>
        <p:spPr>
          <a:xfrm>
            <a:off x="9527580" y="3652357"/>
            <a:ext cx="1047242" cy="554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Rectangle 89">
            <a:extLst>
              <a:ext uri="{FF2B5EF4-FFF2-40B4-BE49-F238E27FC236}">
                <a16:creationId xmlns:a16="http://schemas.microsoft.com/office/drawing/2014/main" id="{2BAE5C29-AAAB-76E3-FB8B-A1CFAE231DE3}"/>
              </a:ext>
            </a:extLst>
          </p:cNvPr>
          <p:cNvSpPr/>
          <p:nvPr/>
        </p:nvSpPr>
        <p:spPr>
          <a:xfrm>
            <a:off x="9586718" y="3421897"/>
            <a:ext cx="1030562" cy="338554"/>
          </a:xfrm>
          <a:prstGeom prst="rect">
            <a:avLst/>
          </a:prstGeom>
        </p:spPr>
        <p:txBody>
          <a:bodyPr wrap="square">
            <a:spAutoFit/>
          </a:bodyPr>
          <a:lstStyle/>
          <a:p>
            <a:pPr lvl="0" algn="just"/>
            <a:r>
              <a:rPr lang="en-US" sz="1600" b="1" i="1" dirty="0">
                <a:solidFill>
                  <a:srgbClr val="462AC2"/>
                </a:solidFill>
                <a:cs typeface="Arial" pitchFamily="34" charset="0"/>
              </a:rPr>
              <a:t>6.5×1</a:t>
            </a:r>
            <a:r>
              <a:rPr lang="en-US" sz="1600" b="1" dirty="0">
                <a:solidFill>
                  <a:srgbClr val="462AC2"/>
                </a:solidFill>
                <a:effectLst/>
                <a:ea typeface="Calibri" panose="020F0502020204030204" pitchFamily="34" charset="0"/>
                <a:cs typeface="Arial" panose="020B0604020202020204" pitchFamily="34" charset="0"/>
              </a:rPr>
              <a:t>0</a:t>
            </a:r>
            <a:r>
              <a:rPr lang="en-US" sz="1600" b="1" baseline="30000" dirty="0">
                <a:solidFill>
                  <a:srgbClr val="462AC2"/>
                </a:solidFill>
                <a:effectLst/>
                <a:ea typeface="Calibri" panose="020F0502020204030204" pitchFamily="34" charset="0"/>
                <a:cs typeface="Arial" panose="020B0604020202020204" pitchFamily="34" charset="0"/>
              </a:rPr>
              <a:t>17</a:t>
            </a:r>
            <a:r>
              <a:rPr lang="en-US" sz="1350" b="1" i="1" dirty="0">
                <a:solidFill>
                  <a:srgbClr val="462AC2"/>
                </a:solidFill>
                <a:latin typeface="Arial" pitchFamily="34" charset="0"/>
                <a:cs typeface="Arial" pitchFamily="34" charset="0"/>
              </a:rPr>
              <a:t> </a:t>
            </a:r>
            <a:endParaRPr lang="it-IT" sz="1350" b="1" i="1" dirty="0">
              <a:solidFill>
                <a:srgbClr val="462AC2"/>
              </a:solidFill>
            </a:endParaRPr>
          </a:p>
        </p:txBody>
      </p:sp>
      <p:sp>
        <p:nvSpPr>
          <p:cNvPr id="91" name="Rectangle 90">
            <a:extLst>
              <a:ext uri="{FF2B5EF4-FFF2-40B4-BE49-F238E27FC236}">
                <a16:creationId xmlns:a16="http://schemas.microsoft.com/office/drawing/2014/main" id="{E6BC3B63-55BB-D6D3-CE4E-89B8C781BE20}"/>
              </a:ext>
            </a:extLst>
          </p:cNvPr>
          <p:cNvSpPr/>
          <p:nvPr/>
        </p:nvSpPr>
        <p:spPr>
          <a:xfrm>
            <a:off x="9981960" y="402256"/>
            <a:ext cx="1030562" cy="338554"/>
          </a:xfrm>
          <a:prstGeom prst="rect">
            <a:avLst/>
          </a:prstGeom>
        </p:spPr>
        <p:txBody>
          <a:bodyPr wrap="square">
            <a:spAutoFit/>
          </a:bodyPr>
          <a:lstStyle/>
          <a:p>
            <a:pPr lvl="0" algn="just"/>
            <a:r>
              <a:rPr lang="en-US" sz="1600" b="1" i="1" dirty="0">
                <a:solidFill>
                  <a:srgbClr val="462AC2"/>
                </a:solidFill>
                <a:cs typeface="Arial" pitchFamily="34" charset="0"/>
              </a:rPr>
              <a:t>1×1</a:t>
            </a:r>
            <a:r>
              <a:rPr lang="en-US" sz="1600" b="1" dirty="0">
                <a:solidFill>
                  <a:srgbClr val="462AC2"/>
                </a:solidFill>
                <a:effectLst/>
                <a:ea typeface="Calibri" panose="020F0502020204030204" pitchFamily="34" charset="0"/>
                <a:cs typeface="Arial" panose="020B0604020202020204" pitchFamily="34" charset="0"/>
              </a:rPr>
              <a:t>0</a:t>
            </a:r>
            <a:r>
              <a:rPr lang="en-US" sz="1600" b="1" baseline="30000" dirty="0">
                <a:solidFill>
                  <a:srgbClr val="462AC2"/>
                </a:solidFill>
                <a:effectLst/>
                <a:ea typeface="Calibri" panose="020F0502020204030204" pitchFamily="34" charset="0"/>
                <a:cs typeface="Arial" panose="020B0604020202020204" pitchFamily="34" charset="0"/>
              </a:rPr>
              <a:t>17</a:t>
            </a:r>
            <a:r>
              <a:rPr lang="en-US" sz="1350" b="1" i="1" dirty="0">
                <a:solidFill>
                  <a:srgbClr val="462AC2"/>
                </a:solidFill>
                <a:latin typeface="Arial" pitchFamily="34" charset="0"/>
                <a:cs typeface="Arial" pitchFamily="34" charset="0"/>
              </a:rPr>
              <a:t> </a:t>
            </a:r>
            <a:endParaRPr lang="it-IT" sz="1350" b="1" i="1" dirty="0">
              <a:solidFill>
                <a:srgbClr val="462AC2"/>
              </a:solidFill>
            </a:endParaRPr>
          </a:p>
        </p:txBody>
      </p:sp>
      <p:sp>
        <p:nvSpPr>
          <p:cNvPr id="92" name="TextBox 91">
            <a:extLst>
              <a:ext uri="{FF2B5EF4-FFF2-40B4-BE49-F238E27FC236}">
                <a16:creationId xmlns:a16="http://schemas.microsoft.com/office/drawing/2014/main" id="{0E59DCA9-CADE-23F2-FF0A-BED68309AC7C}"/>
              </a:ext>
            </a:extLst>
          </p:cNvPr>
          <p:cNvSpPr txBox="1"/>
          <p:nvPr/>
        </p:nvSpPr>
        <p:spPr>
          <a:xfrm>
            <a:off x="789151" y="3376189"/>
            <a:ext cx="809837" cy="338554"/>
          </a:xfrm>
          <a:prstGeom prst="rect">
            <a:avLst/>
          </a:prstGeom>
          <a:noFill/>
        </p:spPr>
        <p:txBody>
          <a:bodyPr wrap="none" rtlCol="0">
            <a:spAutoFit/>
          </a:bodyPr>
          <a:lstStyle/>
          <a:p>
            <a:r>
              <a:rPr lang="en-IT" sz="1600" b="1" dirty="0">
                <a:solidFill>
                  <a:srgbClr val="FF0000"/>
                </a:solidFill>
                <a:highlight>
                  <a:srgbClr val="FFFF00"/>
                </a:highlight>
              </a:rPr>
              <a:t>1 inlet</a:t>
            </a:r>
          </a:p>
        </p:txBody>
      </p:sp>
      <p:sp>
        <p:nvSpPr>
          <p:cNvPr id="93" name="TextBox 92">
            <a:extLst>
              <a:ext uri="{FF2B5EF4-FFF2-40B4-BE49-F238E27FC236}">
                <a16:creationId xmlns:a16="http://schemas.microsoft.com/office/drawing/2014/main" id="{89202FF7-3DC5-7CF7-73C2-2037FCFCA880}"/>
              </a:ext>
            </a:extLst>
          </p:cNvPr>
          <p:cNvSpPr txBox="1"/>
          <p:nvPr/>
        </p:nvSpPr>
        <p:spPr>
          <a:xfrm>
            <a:off x="6662828" y="3408257"/>
            <a:ext cx="914033" cy="338554"/>
          </a:xfrm>
          <a:prstGeom prst="rect">
            <a:avLst/>
          </a:prstGeom>
          <a:noFill/>
        </p:spPr>
        <p:txBody>
          <a:bodyPr wrap="none" rtlCol="0">
            <a:spAutoFit/>
          </a:bodyPr>
          <a:lstStyle/>
          <a:p>
            <a:r>
              <a:rPr lang="en-IT" sz="1600" b="1" dirty="0">
                <a:solidFill>
                  <a:srgbClr val="FF0000"/>
                </a:solidFill>
                <a:highlight>
                  <a:srgbClr val="FFFF00"/>
                </a:highlight>
              </a:rPr>
              <a:t>2 inlets</a:t>
            </a:r>
          </a:p>
        </p:txBody>
      </p:sp>
      <p:cxnSp>
        <p:nvCxnSpPr>
          <p:cNvPr id="94" name="Connettore 1 25">
            <a:extLst>
              <a:ext uri="{FF2B5EF4-FFF2-40B4-BE49-F238E27FC236}">
                <a16:creationId xmlns:a16="http://schemas.microsoft.com/office/drawing/2014/main" id="{59192BC4-7CD5-C556-23BC-26C34FB75149}"/>
              </a:ext>
            </a:extLst>
          </p:cNvPr>
          <p:cNvCxnSpPr>
            <a:cxnSpLocks/>
          </p:cNvCxnSpPr>
          <p:nvPr/>
        </p:nvCxnSpPr>
        <p:spPr>
          <a:xfrm>
            <a:off x="5837221" y="406861"/>
            <a:ext cx="0" cy="6046295"/>
          </a:xfrm>
          <a:prstGeom prst="line">
            <a:avLst/>
          </a:prstGeom>
          <a:ln w="28575" cap="rnd">
            <a:solidFill>
              <a:schemeClr val="tx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419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A3873824-CF57-7F88-2F66-126B4BBBB8BD}"/>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11</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2241422" y="10391"/>
            <a:ext cx="6952502" cy="523220"/>
          </a:xfrm>
          <a:prstGeom prst="rect">
            <a:avLst/>
          </a:prstGeom>
          <a:noFill/>
        </p:spPr>
        <p:txBody>
          <a:bodyPr wrap="square" rtlCol="0">
            <a:spAutoFit/>
          </a:bodyPr>
          <a:lstStyle/>
          <a:p>
            <a:pPr algn="ctr"/>
            <a:r>
              <a:rPr lang="it-IT" sz="2800" b="1" dirty="0">
                <a:latin typeface="Rockwell" panose="02060603020205020403" pitchFamily="18" charset="77"/>
              </a:rPr>
              <a:t>Changing the Positioning of Gas Inlets</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704109" y="548852"/>
            <a:ext cx="8106969"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8" name="Picture 7" descr="Chart&#10;&#10;Description automatically generated">
            <a:extLst>
              <a:ext uri="{FF2B5EF4-FFF2-40B4-BE49-F238E27FC236}">
                <a16:creationId xmlns:a16="http://schemas.microsoft.com/office/drawing/2014/main" id="{9901A749-4288-E24F-A9E2-CF0B5A18DDE3}"/>
              </a:ext>
            </a:extLst>
          </p:cNvPr>
          <p:cNvPicPr>
            <a:picLocks noChangeAspect="1"/>
          </p:cNvPicPr>
          <p:nvPr/>
        </p:nvPicPr>
        <p:blipFill>
          <a:blip r:embed="rId3"/>
          <a:stretch>
            <a:fillRect/>
          </a:stretch>
        </p:blipFill>
        <p:spPr>
          <a:xfrm>
            <a:off x="4000499" y="3121467"/>
            <a:ext cx="3886200" cy="3136900"/>
          </a:xfrm>
          <a:prstGeom prst="rect">
            <a:avLst/>
          </a:prstGeom>
        </p:spPr>
      </p:pic>
      <p:pic>
        <p:nvPicPr>
          <p:cNvPr id="10" name="Picture 9" descr="Chart, histogram&#10;&#10;Description automatically generated">
            <a:extLst>
              <a:ext uri="{FF2B5EF4-FFF2-40B4-BE49-F238E27FC236}">
                <a16:creationId xmlns:a16="http://schemas.microsoft.com/office/drawing/2014/main" id="{0E046B8B-44D6-1E47-A5B6-015A262E5BB8}"/>
              </a:ext>
            </a:extLst>
          </p:cNvPr>
          <p:cNvPicPr>
            <a:picLocks noChangeAspect="1"/>
          </p:cNvPicPr>
          <p:nvPr/>
        </p:nvPicPr>
        <p:blipFill>
          <a:blip r:embed="rId4"/>
          <a:stretch>
            <a:fillRect/>
          </a:stretch>
        </p:blipFill>
        <p:spPr>
          <a:xfrm>
            <a:off x="20784" y="3135885"/>
            <a:ext cx="3749724" cy="3135600"/>
          </a:xfrm>
          <a:prstGeom prst="rect">
            <a:avLst/>
          </a:prstGeom>
        </p:spPr>
      </p:pic>
      <p:pic>
        <p:nvPicPr>
          <p:cNvPr id="12" name="Picture 11" descr="Chart, histogram&#10;&#10;Description automatically generated">
            <a:extLst>
              <a:ext uri="{FF2B5EF4-FFF2-40B4-BE49-F238E27FC236}">
                <a16:creationId xmlns:a16="http://schemas.microsoft.com/office/drawing/2014/main" id="{8A542708-4618-0840-B519-C3DC2005BB78}"/>
              </a:ext>
            </a:extLst>
          </p:cNvPr>
          <p:cNvPicPr>
            <a:picLocks noChangeAspect="1"/>
          </p:cNvPicPr>
          <p:nvPr/>
        </p:nvPicPr>
        <p:blipFill>
          <a:blip r:embed="rId5"/>
          <a:stretch>
            <a:fillRect/>
          </a:stretch>
        </p:blipFill>
        <p:spPr>
          <a:xfrm>
            <a:off x="8115137" y="3074778"/>
            <a:ext cx="3810000" cy="3168507"/>
          </a:xfrm>
          <a:prstGeom prst="rect">
            <a:avLst/>
          </a:prstGeom>
        </p:spPr>
      </p:pic>
      <p:pic>
        <p:nvPicPr>
          <p:cNvPr id="16" name="Picture 15" descr="Graphical user interface&#10;&#10;Description automatically generated with medium confidence">
            <a:extLst>
              <a:ext uri="{FF2B5EF4-FFF2-40B4-BE49-F238E27FC236}">
                <a16:creationId xmlns:a16="http://schemas.microsoft.com/office/drawing/2014/main" id="{805D1994-2A84-5C49-9A88-5460E5354248}"/>
              </a:ext>
            </a:extLst>
          </p:cNvPr>
          <p:cNvPicPr>
            <a:picLocks noChangeAspect="1"/>
          </p:cNvPicPr>
          <p:nvPr/>
        </p:nvPicPr>
        <p:blipFill>
          <a:blip r:embed="rId6"/>
          <a:stretch>
            <a:fillRect/>
          </a:stretch>
        </p:blipFill>
        <p:spPr>
          <a:xfrm>
            <a:off x="2723322" y="570150"/>
            <a:ext cx="7087756" cy="2433600"/>
          </a:xfrm>
          <a:prstGeom prst="rect">
            <a:avLst/>
          </a:prstGeom>
        </p:spPr>
      </p:pic>
      <p:sp>
        <p:nvSpPr>
          <p:cNvPr id="11" name="Rectangle 10">
            <a:extLst>
              <a:ext uri="{FF2B5EF4-FFF2-40B4-BE49-F238E27FC236}">
                <a16:creationId xmlns:a16="http://schemas.microsoft.com/office/drawing/2014/main" id="{8D268C43-72A2-EC11-780B-F1875617B662}"/>
              </a:ext>
            </a:extLst>
          </p:cNvPr>
          <p:cNvSpPr/>
          <p:nvPr/>
        </p:nvSpPr>
        <p:spPr>
          <a:xfrm>
            <a:off x="92483" y="955015"/>
            <a:ext cx="2333849" cy="1631216"/>
          </a:xfrm>
          <a:prstGeom prst="rect">
            <a:avLst/>
          </a:prstGeom>
          <a:ln w="22225">
            <a:solidFill>
              <a:srgbClr val="FF0000"/>
            </a:solidFill>
          </a:ln>
        </p:spPr>
        <p:txBody>
          <a:bodyPr wrap="square">
            <a:spAutoFit/>
          </a:bodyPr>
          <a:lstStyle/>
          <a:p>
            <a:r>
              <a:rPr lang="en-US" sz="2000" b="1" dirty="0">
                <a:solidFill>
                  <a:srgbClr val="462AC2"/>
                </a:solidFill>
                <a:latin typeface="Rockwell" panose="02060603020205020403" pitchFamily="18" charset="77"/>
                <a:cs typeface="Calibri" panose="020F0502020204030204" pitchFamily="34" charset="0"/>
              </a:rPr>
              <a:t>3 cm long</a:t>
            </a:r>
          </a:p>
          <a:p>
            <a:r>
              <a:rPr lang="en-US" sz="2000" b="1" dirty="0">
                <a:solidFill>
                  <a:srgbClr val="462AC2"/>
                </a:solidFill>
                <a:latin typeface="Rockwell" panose="02060603020205020403" pitchFamily="18" charset="77"/>
                <a:cs typeface="Calibri" panose="020F0502020204030204" pitchFamily="34" charset="0"/>
              </a:rPr>
              <a:t>1mm diameter</a:t>
            </a:r>
          </a:p>
          <a:p>
            <a:r>
              <a:rPr lang="en-US" sz="2000" b="1" dirty="0">
                <a:solidFill>
                  <a:srgbClr val="FF0000"/>
                </a:solidFill>
                <a:latin typeface="Rockwell" panose="02060603020205020403" pitchFamily="18" charset="77"/>
                <a:cs typeface="Calibri" panose="020F0502020204030204" pitchFamily="34" charset="0"/>
              </a:rPr>
              <a:t>2 inlets</a:t>
            </a:r>
          </a:p>
          <a:p>
            <a:r>
              <a:rPr lang="en-US" sz="2000" b="1" dirty="0">
                <a:solidFill>
                  <a:srgbClr val="462AC2"/>
                </a:solidFill>
                <a:latin typeface="Rockwell" panose="02060603020205020403" pitchFamily="18" charset="77"/>
                <a:cs typeface="Calibri" panose="020F0502020204030204" pitchFamily="34" charset="0"/>
              </a:rPr>
              <a:t>Voltage: 9 kV</a:t>
            </a:r>
          </a:p>
          <a:p>
            <a:pPr algn="just"/>
            <a:r>
              <a:rPr lang="en-US" sz="2000" b="1" dirty="0">
                <a:solidFill>
                  <a:srgbClr val="462AC2"/>
                </a:solidFill>
                <a:latin typeface="Rockwell" panose="02060603020205020403" pitchFamily="18" charset="77"/>
                <a:cs typeface="Calibri" panose="020F0502020204030204" pitchFamily="34" charset="0"/>
              </a:rPr>
              <a:t>Current: 300 A</a:t>
            </a:r>
          </a:p>
        </p:txBody>
      </p:sp>
      <p:sp>
        <p:nvSpPr>
          <p:cNvPr id="13" name="Oval 12">
            <a:extLst>
              <a:ext uri="{FF2B5EF4-FFF2-40B4-BE49-F238E27FC236}">
                <a16:creationId xmlns:a16="http://schemas.microsoft.com/office/drawing/2014/main" id="{88F011AE-0F22-3858-C669-A2C51F84D1FA}"/>
              </a:ext>
            </a:extLst>
          </p:cNvPr>
          <p:cNvSpPr/>
          <p:nvPr/>
        </p:nvSpPr>
        <p:spPr>
          <a:xfrm>
            <a:off x="1551422" y="3965509"/>
            <a:ext cx="690000" cy="554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ctangle 2">
            <a:extLst>
              <a:ext uri="{FF2B5EF4-FFF2-40B4-BE49-F238E27FC236}">
                <a16:creationId xmlns:a16="http://schemas.microsoft.com/office/drawing/2014/main" id="{66AD95A0-3EA7-CCFE-068D-0F2EAF9C5693}"/>
              </a:ext>
            </a:extLst>
          </p:cNvPr>
          <p:cNvSpPr/>
          <p:nvPr/>
        </p:nvSpPr>
        <p:spPr>
          <a:xfrm>
            <a:off x="1148864" y="3666892"/>
            <a:ext cx="1900200" cy="307777"/>
          </a:xfrm>
          <a:prstGeom prst="rect">
            <a:avLst/>
          </a:prstGeom>
          <a:ln>
            <a:noFill/>
          </a:ln>
        </p:spPr>
        <p:txBody>
          <a:bodyPr wrap="none">
            <a:spAutoFit/>
          </a:bodyPr>
          <a:lstStyle/>
          <a:p>
            <a:r>
              <a:rPr lang="en-US" sz="1400" b="1" dirty="0">
                <a:solidFill>
                  <a:srgbClr val="FF0000"/>
                </a:solidFill>
                <a:ea typeface="Calibri" panose="020F0502020204030204" pitchFamily="34" charset="0"/>
                <a:cs typeface="Arial" panose="020B0604020202020204" pitchFamily="34" charset="0"/>
              </a:rPr>
              <a:t>Over-accumulation</a:t>
            </a:r>
            <a:endParaRPr lang="en-GB" sz="1200" b="1" dirty="0">
              <a:solidFill>
                <a:srgbClr val="FF0000"/>
              </a:solidFill>
            </a:endParaRPr>
          </a:p>
        </p:txBody>
      </p:sp>
      <p:sp>
        <p:nvSpPr>
          <p:cNvPr id="17" name="Rectangle 16">
            <a:extLst>
              <a:ext uri="{FF2B5EF4-FFF2-40B4-BE49-F238E27FC236}">
                <a16:creationId xmlns:a16="http://schemas.microsoft.com/office/drawing/2014/main" id="{B2DD0BBC-E92B-CC23-EBE2-B585BC3141BD}"/>
              </a:ext>
            </a:extLst>
          </p:cNvPr>
          <p:cNvSpPr/>
          <p:nvPr/>
        </p:nvSpPr>
        <p:spPr>
          <a:xfrm>
            <a:off x="5393891" y="3679585"/>
            <a:ext cx="1495218" cy="307777"/>
          </a:xfrm>
          <a:prstGeom prst="rect">
            <a:avLst/>
          </a:prstGeom>
          <a:ln>
            <a:noFill/>
          </a:ln>
        </p:spPr>
        <p:txBody>
          <a:bodyPr wrap="none">
            <a:spAutoFit/>
          </a:bodyPr>
          <a:lstStyle/>
          <a:p>
            <a:r>
              <a:rPr lang="en-US" sz="1400" b="1" dirty="0">
                <a:solidFill>
                  <a:srgbClr val="FF0000"/>
                </a:solidFill>
                <a:ea typeface="Calibri" panose="020F0502020204030204" pitchFamily="34" charset="0"/>
                <a:cs typeface="Arial" panose="020B0604020202020204" pitchFamily="34" charset="0"/>
              </a:rPr>
              <a:t>Quasi-uniform</a:t>
            </a:r>
            <a:endParaRPr lang="en-GB" sz="1200" b="1" dirty="0">
              <a:solidFill>
                <a:srgbClr val="FF0000"/>
              </a:solidFill>
            </a:endParaRPr>
          </a:p>
        </p:txBody>
      </p:sp>
      <p:sp>
        <p:nvSpPr>
          <p:cNvPr id="18" name="Rectangle 17">
            <a:extLst>
              <a:ext uri="{FF2B5EF4-FFF2-40B4-BE49-F238E27FC236}">
                <a16:creationId xmlns:a16="http://schemas.microsoft.com/office/drawing/2014/main" id="{7F227B2C-ADAB-52D9-957F-FDD6559CE49E}"/>
              </a:ext>
            </a:extLst>
          </p:cNvPr>
          <p:cNvSpPr/>
          <p:nvPr/>
        </p:nvSpPr>
        <p:spPr>
          <a:xfrm>
            <a:off x="9713573" y="3643513"/>
            <a:ext cx="1016625" cy="307777"/>
          </a:xfrm>
          <a:prstGeom prst="rect">
            <a:avLst/>
          </a:prstGeom>
          <a:ln>
            <a:noFill/>
          </a:ln>
        </p:spPr>
        <p:txBody>
          <a:bodyPr wrap="none">
            <a:spAutoFit/>
          </a:bodyPr>
          <a:lstStyle/>
          <a:p>
            <a:r>
              <a:rPr lang="en-US" sz="1400" b="1" dirty="0">
                <a:solidFill>
                  <a:srgbClr val="FF0000"/>
                </a:solidFill>
                <a:ea typeface="Calibri" panose="020F0502020204030204" pitchFamily="34" charset="0"/>
                <a:cs typeface="Arial" panose="020B0604020202020204" pitchFamily="34" charset="0"/>
              </a:rPr>
              <a:t>Gaussian</a:t>
            </a:r>
            <a:endParaRPr lang="en-GB" sz="1200" b="1" dirty="0">
              <a:solidFill>
                <a:srgbClr val="FF0000"/>
              </a:solidFill>
            </a:endParaRPr>
          </a:p>
        </p:txBody>
      </p:sp>
      <p:cxnSp>
        <p:nvCxnSpPr>
          <p:cNvPr id="9" name="Straight Arrow Connector 8">
            <a:extLst>
              <a:ext uri="{FF2B5EF4-FFF2-40B4-BE49-F238E27FC236}">
                <a16:creationId xmlns:a16="http://schemas.microsoft.com/office/drawing/2014/main" id="{BBBE3C70-F4C2-8B38-B59F-8437550334A0}"/>
              </a:ext>
            </a:extLst>
          </p:cNvPr>
          <p:cNvCxnSpPr>
            <a:cxnSpLocks/>
          </p:cNvCxnSpPr>
          <p:nvPr/>
        </p:nvCxnSpPr>
        <p:spPr>
          <a:xfrm>
            <a:off x="4000499" y="2178627"/>
            <a:ext cx="710649"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C3378DF-614B-9140-E249-1E7A35803233}"/>
              </a:ext>
            </a:extLst>
          </p:cNvPr>
          <p:cNvCxnSpPr>
            <a:cxnSpLocks/>
          </p:cNvCxnSpPr>
          <p:nvPr/>
        </p:nvCxnSpPr>
        <p:spPr>
          <a:xfrm>
            <a:off x="5782576" y="2178627"/>
            <a:ext cx="876641"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8571B66-D7C6-3E03-4650-1E4876EF7629}"/>
              </a:ext>
            </a:extLst>
          </p:cNvPr>
          <p:cNvCxnSpPr>
            <a:cxnSpLocks/>
          </p:cNvCxnSpPr>
          <p:nvPr/>
        </p:nvCxnSpPr>
        <p:spPr>
          <a:xfrm>
            <a:off x="7484165" y="2178627"/>
            <a:ext cx="1331844"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2EFC102-9705-0E3D-3468-31592460FAC2}"/>
              </a:ext>
            </a:extLst>
          </p:cNvPr>
          <p:cNvSpPr/>
          <p:nvPr/>
        </p:nvSpPr>
        <p:spPr>
          <a:xfrm>
            <a:off x="1583683" y="2976567"/>
            <a:ext cx="1030562" cy="523220"/>
          </a:xfrm>
          <a:prstGeom prst="rect">
            <a:avLst/>
          </a:prstGeom>
        </p:spPr>
        <p:txBody>
          <a:bodyPr wrap="square">
            <a:spAutoFit/>
          </a:bodyPr>
          <a:lstStyle/>
          <a:p>
            <a:pPr lvl="0" algn="just"/>
            <a:r>
              <a:rPr lang="en-US" sz="2800" b="1" dirty="0">
                <a:solidFill>
                  <a:srgbClr val="462AC2"/>
                </a:solidFill>
                <a:cs typeface="Arial" pitchFamily="34" charset="0"/>
              </a:rPr>
              <a:t>a)</a:t>
            </a:r>
            <a:endParaRPr lang="it-IT" sz="2000" b="1" dirty="0">
              <a:solidFill>
                <a:srgbClr val="462AC2"/>
              </a:solidFill>
            </a:endParaRPr>
          </a:p>
        </p:txBody>
      </p:sp>
      <p:sp>
        <p:nvSpPr>
          <p:cNvPr id="27" name="Rectangle 26">
            <a:extLst>
              <a:ext uri="{FF2B5EF4-FFF2-40B4-BE49-F238E27FC236}">
                <a16:creationId xmlns:a16="http://schemas.microsoft.com/office/drawing/2014/main" id="{EAA88ED6-8EA4-1029-2177-4CFA3B4FF759}"/>
              </a:ext>
            </a:extLst>
          </p:cNvPr>
          <p:cNvSpPr/>
          <p:nvPr/>
        </p:nvSpPr>
        <p:spPr>
          <a:xfrm>
            <a:off x="5828959" y="2905780"/>
            <a:ext cx="1030562" cy="523220"/>
          </a:xfrm>
          <a:prstGeom prst="rect">
            <a:avLst/>
          </a:prstGeom>
        </p:spPr>
        <p:txBody>
          <a:bodyPr wrap="square">
            <a:spAutoFit/>
          </a:bodyPr>
          <a:lstStyle/>
          <a:p>
            <a:pPr lvl="0" algn="just"/>
            <a:r>
              <a:rPr lang="en-US" sz="2800" b="1" dirty="0">
                <a:solidFill>
                  <a:srgbClr val="462AC2"/>
                </a:solidFill>
                <a:cs typeface="Arial" pitchFamily="34" charset="0"/>
              </a:rPr>
              <a:t>b)</a:t>
            </a:r>
            <a:endParaRPr lang="it-IT" sz="2000" b="1" dirty="0">
              <a:solidFill>
                <a:srgbClr val="462AC2"/>
              </a:solidFill>
            </a:endParaRPr>
          </a:p>
        </p:txBody>
      </p:sp>
      <p:sp>
        <p:nvSpPr>
          <p:cNvPr id="28" name="Rectangle 27">
            <a:extLst>
              <a:ext uri="{FF2B5EF4-FFF2-40B4-BE49-F238E27FC236}">
                <a16:creationId xmlns:a16="http://schemas.microsoft.com/office/drawing/2014/main" id="{2FAEB3EE-3D9B-3032-0D10-349FB647EDD4}"/>
              </a:ext>
            </a:extLst>
          </p:cNvPr>
          <p:cNvSpPr/>
          <p:nvPr/>
        </p:nvSpPr>
        <p:spPr>
          <a:xfrm>
            <a:off x="9999485" y="2821643"/>
            <a:ext cx="1030562" cy="523220"/>
          </a:xfrm>
          <a:prstGeom prst="rect">
            <a:avLst/>
          </a:prstGeom>
        </p:spPr>
        <p:txBody>
          <a:bodyPr wrap="square">
            <a:spAutoFit/>
          </a:bodyPr>
          <a:lstStyle/>
          <a:p>
            <a:pPr lvl="0" algn="just"/>
            <a:r>
              <a:rPr lang="en-US" sz="2800" b="1" dirty="0">
                <a:solidFill>
                  <a:srgbClr val="462AC2"/>
                </a:solidFill>
                <a:cs typeface="Arial" pitchFamily="34" charset="0"/>
              </a:rPr>
              <a:t>c)</a:t>
            </a:r>
            <a:endParaRPr lang="it-IT" sz="2000" b="1" dirty="0">
              <a:solidFill>
                <a:srgbClr val="462AC2"/>
              </a:solidFill>
            </a:endParaRPr>
          </a:p>
        </p:txBody>
      </p:sp>
      <p:sp>
        <p:nvSpPr>
          <p:cNvPr id="23" name="Rectangle 22">
            <a:extLst>
              <a:ext uri="{FF2B5EF4-FFF2-40B4-BE49-F238E27FC236}">
                <a16:creationId xmlns:a16="http://schemas.microsoft.com/office/drawing/2014/main" id="{8F7E0172-D469-CB76-1F68-4B7EC72720AF}"/>
              </a:ext>
            </a:extLst>
          </p:cNvPr>
          <p:cNvSpPr/>
          <p:nvPr/>
        </p:nvSpPr>
        <p:spPr>
          <a:xfrm>
            <a:off x="5400149" y="599633"/>
            <a:ext cx="1641493" cy="461665"/>
          </a:xfrm>
          <a:prstGeom prst="rect">
            <a:avLst/>
          </a:prstGeom>
          <a:ln>
            <a:noFill/>
          </a:ln>
        </p:spPr>
        <p:txBody>
          <a:bodyPr wrap="square">
            <a:spAutoFit/>
          </a:bodyPr>
          <a:lstStyle/>
          <a:p>
            <a:r>
              <a:rPr lang="en-US" sz="2400" b="1" dirty="0">
                <a:solidFill>
                  <a:srgbClr val="FF0000"/>
                </a:solidFill>
                <a:ea typeface="Calibri" panose="020F0502020204030204" pitchFamily="34" charset="0"/>
                <a:cs typeface="Arial" panose="020B0604020202020204" pitchFamily="34" charset="0"/>
              </a:rPr>
              <a:t>Classical</a:t>
            </a:r>
            <a:endParaRPr lang="en-GB" sz="1600" b="1" dirty="0">
              <a:solidFill>
                <a:srgbClr val="FF0000"/>
              </a:solidFill>
            </a:endParaRPr>
          </a:p>
        </p:txBody>
      </p:sp>
      <p:pic>
        <p:nvPicPr>
          <p:cNvPr id="25" name="Picture 24" descr="A picture containing text, clipart&#10;&#10;Description automatically generated">
            <a:extLst>
              <a:ext uri="{FF2B5EF4-FFF2-40B4-BE49-F238E27FC236}">
                <a16:creationId xmlns:a16="http://schemas.microsoft.com/office/drawing/2014/main" id="{17479AEA-7B88-87B4-1558-18C0F189B2F5}"/>
              </a:ext>
            </a:extLst>
          </p:cNvPr>
          <p:cNvPicPr>
            <a:picLocks noChangeAspect="1"/>
          </p:cNvPicPr>
          <p:nvPr/>
        </p:nvPicPr>
        <p:blipFill>
          <a:blip r:embed="rId7"/>
          <a:stretch>
            <a:fillRect/>
          </a:stretch>
        </p:blipFill>
        <p:spPr>
          <a:xfrm>
            <a:off x="5222788" y="6440278"/>
            <a:ext cx="792694" cy="302555"/>
          </a:xfrm>
          <a:prstGeom prst="rect">
            <a:avLst/>
          </a:prstGeom>
        </p:spPr>
      </p:pic>
      <p:pic>
        <p:nvPicPr>
          <p:cNvPr id="31" name="Picture 30">
            <a:extLst>
              <a:ext uri="{FF2B5EF4-FFF2-40B4-BE49-F238E27FC236}">
                <a16:creationId xmlns:a16="http://schemas.microsoft.com/office/drawing/2014/main" id="{D57B2AF0-00DB-FD8D-BC65-A29A8102A085}"/>
              </a:ext>
            </a:extLst>
          </p:cNvPr>
          <p:cNvPicPr>
            <a:picLocks noChangeAspect="1"/>
          </p:cNvPicPr>
          <p:nvPr/>
        </p:nvPicPr>
        <p:blipFill>
          <a:blip r:embed="rId8"/>
          <a:stretch>
            <a:fillRect/>
          </a:stretch>
        </p:blipFill>
        <p:spPr>
          <a:xfrm>
            <a:off x="5122082" y="6434925"/>
            <a:ext cx="986644" cy="369332"/>
          </a:xfrm>
          <a:prstGeom prst="rect">
            <a:avLst/>
          </a:prstGeom>
        </p:spPr>
      </p:pic>
      <p:pic>
        <p:nvPicPr>
          <p:cNvPr id="32" name="Picture 31" descr="Logo, company name&#10;&#10;Description automatically generated">
            <a:extLst>
              <a:ext uri="{FF2B5EF4-FFF2-40B4-BE49-F238E27FC236}">
                <a16:creationId xmlns:a16="http://schemas.microsoft.com/office/drawing/2014/main" id="{14D1F831-AA34-50F5-2BB2-778CCA144DDB}"/>
              </a:ext>
            </a:extLst>
          </p:cNvPr>
          <p:cNvPicPr>
            <a:picLocks noChangeAspect="1"/>
          </p:cNvPicPr>
          <p:nvPr/>
        </p:nvPicPr>
        <p:blipFill>
          <a:blip r:embed="rId9"/>
          <a:stretch>
            <a:fillRect/>
          </a:stretch>
        </p:blipFill>
        <p:spPr>
          <a:xfrm>
            <a:off x="21906" y="23909"/>
            <a:ext cx="1200607" cy="861726"/>
          </a:xfrm>
          <a:prstGeom prst="rect">
            <a:avLst/>
          </a:prstGeom>
        </p:spPr>
      </p:pic>
      <p:pic>
        <p:nvPicPr>
          <p:cNvPr id="33" name="Picture 32" descr="Logo, company name&#10;&#10;Description automatically generated">
            <a:extLst>
              <a:ext uri="{FF2B5EF4-FFF2-40B4-BE49-F238E27FC236}">
                <a16:creationId xmlns:a16="http://schemas.microsoft.com/office/drawing/2014/main" id="{DDC3980D-AF4D-2C1A-6198-D9572A625511}"/>
              </a:ext>
            </a:extLst>
          </p:cNvPr>
          <p:cNvPicPr>
            <a:picLocks noChangeAspect="1"/>
          </p:cNvPicPr>
          <p:nvPr/>
        </p:nvPicPr>
        <p:blipFill>
          <a:blip r:embed="rId10"/>
          <a:stretch>
            <a:fillRect/>
          </a:stretch>
        </p:blipFill>
        <p:spPr>
          <a:xfrm>
            <a:off x="11226800" y="0"/>
            <a:ext cx="965200" cy="1054100"/>
          </a:xfrm>
          <a:prstGeom prst="rect">
            <a:avLst/>
          </a:prstGeom>
        </p:spPr>
      </p:pic>
      <p:cxnSp>
        <p:nvCxnSpPr>
          <p:cNvPr id="34" name="Connettore 1 25">
            <a:extLst>
              <a:ext uri="{FF2B5EF4-FFF2-40B4-BE49-F238E27FC236}">
                <a16:creationId xmlns:a16="http://schemas.microsoft.com/office/drawing/2014/main" id="{64DC68E4-E504-3B17-8C0B-BEA4BE858EBF}"/>
              </a:ext>
            </a:extLst>
          </p:cNvPr>
          <p:cNvCxnSpPr>
            <a:cxnSpLocks/>
          </p:cNvCxnSpPr>
          <p:nvPr/>
        </p:nvCxnSpPr>
        <p:spPr>
          <a:xfrm>
            <a:off x="357212" y="6442522"/>
            <a:ext cx="11072788" cy="1282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7" name="Segnaposto data 3">
            <a:extLst>
              <a:ext uri="{FF2B5EF4-FFF2-40B4-BE49-F238E27FC236}">
                <a16:creationId xmlns:a16="http://schemas.microsoft.com/office/drawing/2014/main" id="{347C1E26-60A8-C79C-D0BD-5620C269AF69}"/>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Tree>
    <p:extLst>
      <p:ext uri="{BB962C8B-B14F-4D97-AF65-F5344CB8AC3E}">
        <p14:creationId xmlns:p14="http://schemas.microsoft.com/office/powerpoint/2010/main" val="2087173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212F4892-C912-AB1D-4BED-0195F0F3ACB1}"/>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12</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2122697" y="-82713"/>
            <a:ext cx="7717494" cy="461665"/>
          </a:xfrm>
          <a:prstGeom prst="rect">
            <a:avLst/>
          </a:prstGeom>
          <a:noFill/>
        </p:spPr>
        <p:txBody>
          <a:bodyPr wrap="square" rtlCol="0">
            <a:spAutoFit/>
          </a:bodyPr>
          <a:lstStyle/>
          <a:p>
            <a:r>
              <a:rPr lang="en-GB" sz="2400" b="1" dirty="0">
                <a:latin typeface="Rockwell" panose="02060603020205020403" pitchFamily="18" charset="77"/>
              </a:rPr>
              <a:t>Changing the Longitudinal Shape of the Channel </a:t>
            </a:r>
            <a:endParaRPr lang="en-GB" sz="3600" b="1" dirty="0">
              <a:latin typeface="Rockwell" panose="02060603020205020403" pitchFamily="18" charset="77"/>
            </a:endParaRP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498890" y="378952"/>
            <a:ext cx="9505083"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20" name="Picture 19" descr="Shape, rectangle&#10;&#10;Description automatically generated">
            <a:extLst>
              <a:ext uri="{FF2B5EF4-FFF2-40B4-BE49-F238E27FC236}">
                <a16:creationId xmlns:a16="http://schemas.microsoft.com/office/drawing/2014/main" id="{DFBAEF32-07DF-FF40-8C7D-2DF718FF1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76" y="3904681"/>
            <a:ext cx="1438384" cy="264351"/>
          </a:xfrm>
          <a:prstGeom prst="rect">
            <a:avLst/>
          </a:prstGeom>
        </p:spPr>
      </p:pic>
      <p:sp>
        <p:nvSpPr>
          <p:cNvPr id="31" name="TextBox 30">
            <a:extLst>
              <a:ext uri="{FF2B5EF4-FFF2-40B4-BE49-F238E27FC236}">
                <a16:creationId xmlns:a16="http://schemas.microsoft.com/office/drawing/2014/main" id="{20E133D2-041E-0845-A836-BA899C30C480}"/>
              </a:ext>
            </a:extLst>
          </p:cNvPr>
          <p:cNvSpPr txBox="1"/>
          <p:nvPr/>
        </p:nvSpPr>
        <p:spPr>
          <a:xfrm>
            <a:off x="54854" y="859124"/>
            <a:ext cx="30970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IT" dirty="0">
                <a:solidFill>
                  <a:srgbClr val="FF0000"/>
                </a:solidFill>
              </a:rPr>
              <a:t>1</a:t>
            </a:r>
          </a:p>
        </p:txBody>
      </p:sp>
      <p:sp>
        <p:nvSpPr>
          <p:cNvPr id="33" name="TextBox 32">
            <a:extLst>
              <a:ext uri="{FF2B5EF4-FFF2-40B4-BE49-F238E27FC236}">
                <a16:creationId xmlns:a16="http://schemas.microsoft.com/office/drawing/2014/main" id="{2F3D5E62-E82F-324D-BDE4-6390CC295068}"/>
              </a:ext>
            </a:extLst>
          </p:cNvPr>
          <p:cNvSpPr txBox="1"/>
          <p:nvPr/>
        </p:nvSpPr>
        <p:spPr>
          <a:xfrm>
            <a:off x="42646" y="3450165"/>
            <a:ext cx="30970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IT" dirty="0">
                <a:solidFill>
                  <a:srgbClr val="FF0000"/>
                </a:solidFill>
              </a:rPr>
              <a:t>2</a:t>
            </a:r>
          </a:p>
        </p:txBody>
      </p:sp>
      <p:sp>
        <p:nvSpPr>
          <p:cNvPr id="38" name="TextBox 37">
            <a:extLst>
              <a:ext uri="{FF2B5EF4-FFF2-40B4-BE49-F238E27FC236}">
                <a16:creationId xmlns:a16="http://schemas.microsoft.com/office/drawing/2014/main" id="{61017C25-402F-6946-A3F5-9E8B8B719876}"/>
              </a:ext>
            </a:extLst>
          </p:cNvPr>
          <p:cNvSpPr txBox="1"/>
          <p:nvPr/>
        </p:nvSpPr>
        <p:spPr>
          <a:xfrm>
            <a:off x="6590730" y="487465"/>
            <a:ext cx="1380795" cy="307777"/>
          </a:xfrm>
          <a:prstGeom prst="rect">
            <a:avLst/>
          </a:prstGeom>
          <a:noFill/>
          <a:ln w="22225">
            <a:solidFill>
              <a:srgbClr val="462AC2"/>
            </a:solidFill>
          </a:ln>
        </p:spPr>
        <p:txBody>
          <a:bodyPr wrap="square" rtlCol="0">
            <a:spAutoFit/>
          </a:bodyPr>
          <a:lstStyle/>
          <a:p>
            <a:r>
              <a:rPr lang="en-IT" sz="1400" b="1" dirty="0">
                <a:solidFill>
                  <a:srgbClr val="462AC2"/>
                </a:solidFill>
                <a:latin typeface="Rockwell" panose="02060603020205020403" pitchFamily="18" charset="77"/>
              </a:rPr>
              <a:t>Funnel-end</a:t>
            </a:r>
          </a:p>
        </p:txBody>
      </p:sp>
      <p:sp>
        <p:nvSpPr>
          <p:cNvPr id="39" name="TextBox 38">
            <a:extLst>
              <a:ext uri="{FF2B5EF4-FFF2-40B4-BE49-F238E27FC236}">
                <a16:creationId xmlns:a16="http://schemas.microsoft.com/office/drawing/2014/main" id="{1491AB63-5C2F-B649-A734-84C2711F46A0}"/>
              </a:ext>
            </a:extLst>
          </p:cNvPr>
          <p:cNvSpPr txBox="1"/>
          <p:nvPr/>
        </p:nvSpPr>
        <p:spPr>
          <a:xfrm>
            <a:off x="460179" y="920679"/>
            <a:ext cx="831093" cy="307777"/>
          </a:xfrm>
          <a:prstGeom prst="rect">
            <a:avLst/>
          </a:prstGeom>
          <a:ln w="22225">
            <a:solidFill>
              <a:srgbClr val="462AC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IT" sz="1400" b="1" dirty="0">
                <a:solidFill>
                  <a:srgbClr val="462AC2"/>
                </a:solidFill>
                <a:latin typeface="Rockwell" panose="02060603020205020403" pitchFamily="18" charset="77"/>
              </a:rPr>
              <a:t>Linear</a:t>
            </a:r>
          </a:p>
        </p:txBody>
      </p:sp>
      <p:sp>
        <p:nvSpPr>
          <p:cNvPr id="40" name="TextBox 39">
            <a:extLst>
              <a:ext uri="{FF2B5EF4-FFF2-40B4-BE49-F238E27FC236}">
                <a16:creationId xmlns:a16="http://schemas.microsoft.com/office/drawing/2014/main" id="{6CEA45FF-949D-5F46-8F95-F2A76DCB2442}"/>
              </a:ext>
            </a:extLst>
          </p:cNvPr>
          <p:cNvSpPr txBox="1"/>
          <p:nvPr/>
        </p:nvSpPr>
        <p:spPr>
          <a:xfrm>
            <a:off x="424183" y="3450165"/>
            <a:ext cx="1173311" cy="307777"/>
          </a:xfrm>
          <a:prstGeom prst="rect">
            <a:avLst/>
          </a:prstGeom>
          <a:noFill/>
          <a:ln w="22225">
            <a:solidFill>
              <a:srgbClr val="462AC2"/>
            </a:solidFill>
          </a:ln>
        </p:spPr>
        <p:txBody>
          <a:bodyPr wrap="square" rtlCol="0">
            <a:spAutoFit/>
          </a:bodyPr>
          <a:lstStyle/>
          <a:p>
            <a:r>
              <a:rPr lang="en-IT" sz="1400" b="1" dirty="0">
                <a:solidFill>
                  <a:srgbClr val="462AC2"/>
                </a:solidFill>
                <a:latin typeface="Rockwell" panose="02060603020205020403" pitchFamily="18" charset="77"/>
              </a:rPr>
              <a:t>Cigar-like</a:t>
            </a:r>
          </a:p>
        </p:txBody>
      </p:sp>
      <p:pic>
        <p:nvPicPr>
          <p:cNvPr id="41" name="Picture 40" descr="Diagram&#10;&#10;Description automatically generated">
            <a:extLst>
              <a:ext uri="{FF2B5EF4-FFF2-40B4-BE49-F238E27FC236}">
                <a16:creationId xmlns:a16="http://schemas.microsoft.com/office/drawing/2014/main" id="{FBCDB8BB-FFC4-2343-A09C-986A928D3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367" y="824874"/>
            <a:ext cx="997108" cy="420467"/>
          </a:xfrm>
          <a:prstGeom prst="rect">
            <a:avLst/>
          </a:prstGeom>
        </p:spPr>
      </p:pic>
      <p:sp>
        <p:nvSpPr>
          <p:cNvPr id="7" name="TextBox 6">
            <a:extLst>
              <a:ext uri="{FF2B5EF4-FFF2-40B4-BE49-F238E27FC236}">
                <a16:creationId xmlns:a16="http://schemas.microsoft.com/office/drawing/2014/main" id="{2527C8E1-A196-3E42-82D3-F30F12E93C18}"/>
              </a:ext>
            </a:extLst>
          </p:cNvPr>
          <p:cNvSpPr txBox="1"/>
          <p:nvPr/>
        </p:nvSpPr>
        <p:spPr>
          <a:xfrm>
            <a:off x="17504" y="4182376"/>
            <a:ext cx="1758943" cy="276999"/>
          </a:xfrm>
          <a:prstGeom prst="rect">
            <a:avLst/>
          </a:prstGeom>
          <a:noFill/>
        </p:spPr>
        <p:txBody>
          <a:bodyPr wrap="none" rtlCol="0">
            <a:spAutoFit/>
          </a:bodyPr>
          <a:lstStyle/>
          <a:p>
            <a:r>
              <a:rPr lang="en-IT" sz="1200" b="1" dirty="0">
                <a:solidFill>
                  <a:srgbClr val="462AC2"/>
                </a:solidFill>
                <a:latin typeface="Rockwell" panose="02060603020205020403" pitchFamily="18" charset="77"/>
              </a:rPr>
              <a:t>1.4 mm enlargement</a:t>
            </a:r>
          </a:p>
        </p:txBody>
      </p:sp>
      <p:sp>
        <p:nvSpPr>
          <p:cNvPr id="44" name="TextBox 43">
            <a:extLst>
              <a:ext uri="{FF2B5EF4-FFF2-40B4-BE49-F238E27FC236}">
                <a16:creationId xmlns:a16="http://schemas.microsoft.com/office/drawing/2014/main" id="{718F45C9-5652-3B4C-8C2A-BC50CC288135}"/>
              </a:ext>
            </a:extLst>
          </p:cNvPr>
          <p:cNvSpPr txBox="1"/>
          <p:nvPr/>
        </p:nvSpPr>
        <p:spPr>
          <a:xfrm>
            <a:off x="6369940" y="1159287"/>
            <a:ext cx="1758943" cy="276999"/>
          </a:xfrm>
          <a:prstGeom prst="rect">
            <a:avLst/>
          </a:prstGeom>
          <a:noFill/>
        </p:spPr>
        <p:txBody>
          <a:bodyPr wrap="none" rtlCol="0">
            <a:spAutoFit/>
          </a:bodyPr>
          <a:lstStyle/>
          <a:p>
            <a:r>
              <a:rPr lang="en-IT" sz="1200" b="1" dirty="0">
                <a:solidFill>
                  <a:srgbClr val="462AC2"/>
                </a:solidFill>
                <a:latin typeface="Rockwell" panose="02060603020205020403" pitchFamily="18" charset="77"/>
              </a:rPr>
              <a:t>1.3 mm enlargement</a:t>
            </a:r>
          </a:p>
        </p:txBody>
      </p:sp>
      <p:cxnSp>
        <p:nvCxnSpPr>
          <p:cNvPr id="45" name="Connettore 1 25">
            <a:extLst>
              <a:ext uri="{FF2B5EF4-FFF2-40B4-BE49-F238E27FC236}">
                <a16:creationId xmlns:a16="http://schemas.microsoft.com/office/drawing/2014/main" id="{DB1E9074-9C2A-4942-8CC6-6418EFF57EF5}"/>
              </a:ext>
            </a:extLst>
          </p:cNvPr>
          <p:cNvCxnSpPr>
            <a:cxnSpLocks/>
          </p:cNvCxnSpPr>
          <p:nvPr/>
        </p:nvCxnSpPr>
        <p:spPr>
          <a:xfrm>
            <a:off x="17856" y="3381083"/>
            <a:ext cx="12156288" cy="0"/>
          </a:xfrm>
          <a:prstGeom prst="line">
            <a:avLst/>
          </a:prstGeom>
          <a:ln w="28575" cap="rnd">
            <a:solidFill>
              <a:schemeClr val="tx1"/>
            </a:solidFill>
            <a:bevel/>
          </a:ln>
        </p:spPr>
        <p:style>
          <a:lnRef idx="1">
            <a:schemeClr val="accent1"/>
          </a:lnRef>
          <a:fillRef idx="0">
            <a:schemeClr val="accent1"/>
          </a:fillRef>
          <a:effectRef idx="0">
            <a:schemeClr val="accent1"/>
          </a:effectRef>
          <a:fontRef idx="minor">
            <a:schemeClr val="tx1"/>
          </a:fontRef>
        </p:style>
      </p:cxnSp>
      <p:pic>
        <p:nvPicPr>
          <p:cNvPr id="49" name="Picture 48" descr="Shape, rectangle&#10;&#10;Description automatically generated">
            <a:extLst>
              <a:ext uri="{FF2B5EF4-FFF2-40B4-BE49-F238E27FC236}">
                <a16:creationId xmlns:a16="http://schemas.microsoft.com/office/drawing/2014/main" id="{E7D3E57F-6ECE-CD44-95F4-D368E8C17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07" y="1231262"/>
            <a:ext cx="1234011" cy="406243"/>
          </a:xfrm>
          <a:prstGeom prst="rect">
            <a:avLst/>
          </a:prstGeom>
        </p:spPr>
      </p:pic>
      <p:sp>
        <p:nvSpPr>
          <p:cNvPr id="50" name="TextBox 49">
            <a:extLst>
              <a:ext uri="{FF2B5EF4-FFF2-40B4-BE49-F238E27FC236}">
                <a16:creationId xmlns:a16="http://schemas.microsoft.com/office/drawing/2014/main" id="{FCC83111-CC89-6149-BF5E-F90942C09787}"/>
              </a:ext>
            </a:extLst>
          </p:cNvPr>
          <p:cNvSpPr txBox="1"/>
          <p:nvPr/>
        </p:nvSpPr>
        <p:spPr>
          <a:xfrm>
            <a:off x="6175660" y="584454"/>
            <a:ext cx="30970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IT" dirty="0">
                <a:solidFill>
                  <a:srgbClr val="FF0000"/>
                </a:solidFill>
              </a:rPr>
              <a:t>3</a:t>
            </a:r>
          </a:p>
        </p:txBody>
      </p:sp>
      <p:sp>
        <p:nvSpPr>
          <p:cNvPr id="51" name="TextBox 50">
            <a:extLst>
              <a:ext uri="{FF2B5EF4-FFF2-40B4-BE49-F238E27FC236}">
                <a16:creationId xmlns:a16="http://schemas.microsoft.com/office/drawing/2014/main" id="{9C6EEF14-2B85-AF4E-950A-759B54261326}"/>
              </a:ext>
            </a:extLst>
          </p:cNvPr>
          <p:cNvSpPr txBox="1"/>
          <p:nvPr/>
        </p:nvSpPr>
        <p:spPr>
          <a:xfrm>
            <a:off x="6151490" y="3407346"/>
            <a:ext cx="30970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IT" dirty="0">
                <a:solidFill>
                  <a:srgbClr val="FF0000"/>
                </a:solidFill>
              </a:rPr>
              <a:t>4</a:t>
            </a:r>
          </a:p>
        </p:txBody>
      </p:sp>
      <p:sp>
        <p:nvSpPr>
          <p:cNvPr id="52" name="TextBox 51">
            <a:extLst>
              <a:ext uri="{FF2B5EF4-FFF2-40B4-BE49-F238E27FC236}">
                <a16:creationId xmlns:a16="http://schemas.microsoft.com/office/drawing/2014/main" id="{723C8AB7-0995-8B41-9CD9-B4FAA59ACE7C}"/>
              </a:ext>
            </a:extLst>
          </p:cNvPr>
          <p:cNvSpPr txBox="1"/>
          <p:nvPr/>
        </p:nvSpPr>
        <p:spPr>
          <a:xfrm>
            <a:off x="6485360" y="3436439"/>
            <a:ext cx="1711714" cy="307777"/>
          </a:xfrm>
          <a:prstGeom prst="rect">
            <a:avLst/>
          </a:prstGeom>
          <a:ln w="22225">
            <a:solidFill>
              <a:srgbClr val="462AC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IT" sz="1400" b="1" dirty="0">
                <a:solidFill>
                  <a:srgbClr val="462AC2"/>
                </a:solidFill>
                <a:latin typeface="Rockwell" panose="02060603020205020403" pitchFamily="18" charset="77"/>
              </a:rPr>
              <a:t>Wide Square-end</a:t>
            </a:r>
          </a:p>
        </p:txBody>
      </p:sp>
      <p:pic>
        <p:nvPicPr>
          <p:cNvPr id="53" name="Picture 52" descr="Shape, arrow&#10;&#10;Description automatically generated">
            <a:extLst>
              <a:ext uri="{FF2B5EF4-FFF2-40B4-BE49-F238E27FC236}">
                <a16:creationId xmlns:a16="http://schemas.microsoft.com/office/drawing/2014/main" id="{AEE673B2-3549-094E-B03B-D1D6288AF4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8063" y="3750753"/>
            <a:ext cx="1231716" cy="458618"/>
          </a:xfrm>
          <a:prstGeom prst="rect">
            <a:avLst/>
          </a:prstGeom>
        </p:spPr>
      </p:pic>
      <p:sp>
        <p:nvSpPr>
          <p:cNvPr id="54" name="TextBox 53">
            <a:extLst>
              <a:ext uri="{FF2B5EF4-FFF2-40B4-BE49-F238E27FC236}">
                <a16:creationId xmlns:a16="http://schemas.microsoft.com/office/drawing/2014/main" id="{0A385AF5-C590-B442-98B2-A087D092BD2A}"/>
              </a:ext>
            </a:extLst>
          </p:cNvPr>
          <p:cNvSpPr txBox="1"/>
          <p:nvPr/>
        </p:nvSpPr>
        <p:spPr>
          <a:xfrm>
            <a:off x="6358809" y="4186403"/>
            <a:ext cx="1758943" cy="276999"/>
          </a:xfrm>
          <a:prstGeom prst="rect">
            <a:avLst/>
          </a:prstGeom>
          <a:noFill/>
        </p:spPr>
        <p:txBody>
          <a:bodyPr wrap="none" rtlCol="0">
            <a:spAutoFit/>
          </a:bodyPr>
          <a:lstStyle/>
          <a:p>
            <a:r>
              <a:rPr lang="en-IT" sz="1200" b="1" dirty="0">
                <a:solidFill>
                  <a:srgbClr val="462AC2"/>
                </a:solidFill>
              </a:rPr>
              <a:t>1.3 mm enlargement</a:t>
            </a:r>
          </a:p>
        </p:txBody>
      </p:sp>
      <p:pic>
        <p:nvPicPr>
          <p:cNvPr id="17" name="Picture 16">
            <a:extLst>
              <a:ext uri="{FF2B5EF4-FFF2-40B4-BE49-F238E27FC236}">
                <a16:creationId xmlns:a16="http://schemas.microsoft.com/office/drawing/2014/main" id="{2B25D1DA-5C20-6F42-80EC-BC0EEB861232}"/>
              </a:ext>
            </a:extLst>
          </p:cNvPr>
          <p:cNvPicPr>
            <a:picLocks noChangeAspect="1"/>
          </p:cNvPicPr>
          <p:nvPr/>
        </p:nvPicPr>
        <p:blipFill>
          <a:blip r:embed="rId7"/>
          <a:stretch>
            <a:fillRect/>
          </a:stretch>
        </p:blipFill>
        <p:spPr>
          <a:xfrm>
            <a:off x="61935" y="1623912"/>
            <a:ext cx="1627583" cy="1678864"/>
          </a:xfrm>
          <a:prstGeom prst="rect">
            <a:avLst/>
          </a:prstGeom>
        </p:spPr>
      </p:pic>
      <p:pic>
        <p:nvPicPr>
          <p:cNvPr id="57" name="Picture 56">
            <a:extLst>
              <a:ext uri="{FF2B5EF4-FFF2-40B4-BE49-F238E27FC236}">
                <a16:creationId xmlns:a16="http://schemas.microsoft.com/office/drawing/2014/main" id="{F9B41983-9B7E-9B4F-99B5-0190A8A39E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839" t="5418" r="12201" b="5418"/>
          <a:stretch/>
        </p:blipFill>
        <p:spPr>
          <a:xfrm>
            <a:off x="8155656" y="470509"/>
            <a:ext cx="3183591" cy="2745235"/>
          </a:xfrm>
          <a:prstGeom prst="rect">
            <a:avLst/>
          </a:prstGeom>
        </p:spPr>
      </p:pic>
      <p:pic>
        <p:nvPicPr>
          <p:cNvPr id="58" name="Picture 57">
            <a:extLst>
              <a:ext uri="{FF2B5EF4-FFF2-40B4-BE49-F238E27FC236}">
                <a16:creationId xmlns:a16="http://schemas.microsoft.com/office/drawing/2014/main" id="{29FB28CB-32B5-4C4D-8B70-E6C182D3174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838" t="5433" r="10625" b="4319"/>
          <a:stretch/>
        </p:blipFill>
        <p:spPr>
          <a:xfrm>
            <a:off x="8290345" y="3640899"/>
            <a:ext cx="3223287" cy="2481597"/>
          </a:xfrm>
          <a:prstGeom prst="rect">
            <a:avLst/>
          </a:prstGeom>
          <a:ln>
            <a:noFill/>
          </a:ln>
        </p:spPr>
      </p:pic>
      <p:pic>
        <p:nvPicPr>
          <p:cNvPr id="59" name="Picture 58" descr="Chart, histogram&#10;&#10;Description automatically generated">
            <a:extLst>
              <a:ext uri="{FF2B5EF4-FFF2-40B4-BE49-F238E27FC236}">
                <a16:creationId xmlns:a16="http://schemas.microsoft.com/office/drawing/2014/main" id="{0115EF4B-091A-CA41-8EE1-68E091F34D8B}"/>
              </a:ext>
            </a:extLst>
          </p:cNvPr>
          <p:cNvPicPr>
            <a:picLocks noChangeAspect="1"/>
          </p:cNvPicPr>
          <p:nvPr/>
        </p:nvPicPr>
        <p:blipFill>
          <a:blip r:embed="rId10"/>
          <a:stretch>
            <a:fillRect/>
          </a:stretch>
        </p:blipFill>
        <p:spPr>
          <a:xfrm>
            <a:off x="2114912" y="3418956"/>
            <a:ext cx="3488536" cy="2812186"/>
          </a:xfrm>
          <a:prstGeom prst="rect">
            <a:avLst/>
          </a:prstGeom>
        </p:spPr>
      </p:pic>
      <p:pic>
        <p:nvPicPr>
          <p:cNvPr id="60" name="object 6">
            <a:extLst>
              <a:ext uri="{FF2B5EF4-FFF2-40B4-BE49-F238E27FC236}">
                <a16:creationId xmlns:a16="http://schemas.microsoft.com/office/drawing/2014/main" id="{DD20E8AA-461A-A048-A914-1513CEB87468}"/>
              </a:ext>
            </a:extLst>
          </p:cNvPr>
          <p:cNvPicPr/>
          <p:nvPr/>
        </p:nvPicPr>
        <p:blipFill>
          <a:blip r:embed="rId11" cstate="print"/>
          <a:stretch>
            <a:fillRect/>
          </a:stretch>
        </p:blipFill>
        <p:spPr>
          <a:xfrm>
            <a:off x="42645" y="4505723"/>
            <a:ext cx="1827127" cy="1811642"/>
          </a:xfrm>
          <a:prstGeom prst="rect">
            <a:avLst/>
          </a:prstGeom>
        </p:spPr>
      </p:pic>
      <p:grpSp>
        <p:nvGrpSpPr>
          <p:cNvPr id="61" name="object 13">
            <a:extLst>
              <a:ext uri="{FF2B5EF4-FFF2-40B4-BE49-F238E27FC236}">
                <a16:creationId xmlns:a16="http://schemas.microsoft.com/office/drawing/2014/main" id="{2A1876E2-545D-FB4D-9E58-73FF4AC787CB}"/>
              </a:ext>
            </a:extLst>
          </p:cNvPr>
          <p:cNvGrpSpPr/>
          <p:nvPr/>
        </p:nvGrpSpPr>
        <p:grpSpPr>
          <a:xfrm>
            <a:off x="6180714" y="1549122"/>
            <a:ext cx="1757930" cy="1709449"/>
            <a:chOff x="6371844" y="3916679"/>
            <a:chExt cx="2455545" cy="2326005"/>
          </a:xfrm>
        </p:grpSpPr>
        <p:pic>
          <p:nvPicPr>
            <p:cNvPr id="62" name="object 14">
              <a:extLst>
                <a:ext uri="{FF2B5EF4-FFF2-40B4-BE49-F238E27FC236}">
                  <a16:creationId xmlns:a16="http://schemas.microsoft.com/office/drawing/2014/main" id="{03CBAB43-C9A5-F243-BE1C-5CB49A796898}"/>
                </a:ext>
              </a:extLst>
            </p:cNvPr>
            <p:cNvPicPr/>
            <p:nvPr/>
          </p:nvPicPr>
          <p:blipFill>
            <a:blip r:embed="rId12" cstate="print"/>
            <a:stretch>
              <a:fillRect/>
            </a:stretch>
          </p:blipFill>
          <p:spPr>
            <a:xfrm>
              <a:off x="6371844" y="3916679"/>
              <a:ext cx="2342388" cy="2325624"/>
            </a:xfrm>
            <a:prstGeom prst="rect">
              <a:avLst/>
            </a:prstGeom>
          </p:spPr>
        </p:pic>
        <p:sp>
          <p:nvSpPr>
            <p:cNvPr id="63" name="object 15">
              <a:extLst>
                <a:ext uri="{FF2B5EF4-FFF2-40B4-BE49-F238E27FC236}">
                  <a16:creationId xmlns:a16="http://schemas.microsoft.com/office/drawing/2014/main" id="{2F203B19-6B89-464D-B310-75101F1B1644}"/>
                </a:ext>
              </a:extLst>
            </p:cNvPr>
            <p:cNvSpPr/>
            <p:nvPr/>
          </p:nvSpPr>
          <p:spPr>
            <a:xfrm>
              <a:off x="7920227" y="5486399"/>
              <a:ext cx="901065" cy="349250"/>
            </a:xfrm>
            <a:custGeom>
              <a:avLst/>
              <a:gdLst/>
              <a:ahLst/>
              <a:cxnLst/>
              <a:rect l="l" t="t" r="r" b="b"/>
              <a:pathLst>
                <a:path w="901065" h="349250">
                  <a:moveTo>
                    <a:pt x="0" y="174497"/>
                  </a:moveTo>
                  <a:lnTo>
                    <a:pt x="19071" y="124093"/>
                  </a:lnTo>
                  <a:lnTo>
                    <a:pt x="72565" y="79472"/>
                  </a:lnTo>
                  <a:lnTo>
                    <a:pt x="110478" y="60006"/>
                  </a:lnTo>
                  <a:lnTo>
                    <a:pt x="154905" y="42794"/>
                  </a:lnTo>
                  <a:lnTo>
                    <a:pt x="205148" y="28107"/>
                  </a:lnTo>
                  <a:lnTo>
                    <a:pt x="260511" y="16214"/>
                  </a:lnTo>
                  <a:lnTo>
                    <a:pt x="320295" y="7386"/>
                  </a:lnTo>
                  <a:lnTo>
                    <a:pt x="383805" y="1891"/>
                  </a:lnTo>
                  <a:lnTo>
                    <a:pt x="450342" y="0"/>
                  </a:lnTo>
                  <a:lnTo>
                    <a:pt x="516878" y="1891"/>
                  </a:lnTo>
                  <a:lnTo>
                    <a:pt x="580388" y="7386"/>
                  </a:lnTo>
                  <a:lnTo>
                    <a:pt x="640172" y="16214"/>
                  </a:lnTo>
                  <a:lnTo>
                    <a:pt x="695535" y="28107"/>
                  </a:lnTo>
                  <a:lnTo>
                    <a:pt x="745778" y="42794"/>
                  </a:lnTo>
                  <a:lnTo>
                    <a:pt x="790205" y="60006"/>
                  </a:lnTo>
                  <a:lnTo>
                    <a:pt x="828118" y="79472"/>
                  </a:lnTo>
                  <a:lnTo>
                    <a:pt x="881612" y="124093"/>
                  </a:lnTo>
                  <a:lnTo>
                    <a:pt x="900683" y="174497"/>
                  </a:lnTo>
                  <a:lnTo>
                    <a:pt x="895799" y="200282"/>
                  </a:lnTo>
                  <a:lnTo>
                    <a:pt x="858819" y="248059"/>
                  </a:lnTo>
                  <a:lnTo>
                    <a:pt x="790205" y="288979"/>
                  </a:lnTo>
                  <a:lnTo>
                    <a:pt x="745778" y="306192"/>
                  </a:lnTo>
                  <a:lnTo>
                    <a:pt x="695535" y="320882"/>
                  </a:lnTo>
                  <a:lnTo>
                    <a:pt x="640172" y="332776"/>
                  </a:lnTo>
                  <a:lnTo>
                    <a:pt x="580388" y="341607"/>
                  </a:lnTo>
                  <a:lnTo>
                    <a:pt x="516878" y="347103"/>
                  </a:lnTo>
                  <a:lnTo>
                    <a:pt x="450342" y="348996"/>
                  </a:lnTo>
                  <a:lnTo>
                    <a:pt x="383805" y="347103"/>
                  </a:lnTo>
                  <a:lnTo>
                    <a:pt x="320295" y="341607"/>
                  </a:lnTo>
                  <a:lnTo>
                    <a:pt x="260511" y="332776"/>
                  </a:lnTo>
                  <a:lnTo>
                    <a:pt x="205148" y="320882"/>
                  </a:lnTo>
                  <a:lnTo>
                    <a:pt x="154905" y="306192"/>
                  </a:lnTo>
                  <a:lnTo>
                    <a:pt x="110478" y="288979"/>
                  </a:lnTo>
                  <a:lnTo>
                    <a:pt x="72565" y="269511"/>
                  </a:lnTo>
                  <a:lnTo>
                    <a:pt x="19071" y="224893"/>
                  </a:lnTo>
                  <a:lnTo>
                    <a:pt x="0" y="174497"/>
                  </a:lnTo>
                  <a:close/>
                </a:path>
              </a:pathLst>
            </a:custGeom>
            <a:ln w="12192">
              <a:solidFill>
                <a:srgbClr val="000000"/>
              </a:solidFill>
              <a:prstDash val="sysDash"/>
            </a:ln>
          </p:spPr>
          <p:txBody>
            <a:bodyPr wrap="square" lIns="0" tIns="0" rIns="0" bIns="0" rtlCol="0"/>
            <a:lstStyle/>
            <a:p>
              <a:endParaRPr/>
            </a:p>
          </p:txBody>
        </p:sp>
      </p:grpSp>
      <p:grpSp>
        <p:nvGrpSpPr>
          <p:cNvPr id="64" name="object 8">
            <a:extLst>
              <a:ext uri="{FF2B5EF4-FFF2-40B4-BE49-F238E27FC236}">
                <a16:creationId xmlns:a16="http://schemas.microsoft.com/office/drawing/2014/main" id="{88D80CF6-DDEB-2E44-933D-68F7035AC25E}"/>
              </a:ext>
            </a:extLst>
          </p:cNvPr>
          <p:cNvGrpSpPr/>
          <p:nvPr/>
        </p:nvGrpSpPr>
        <p:grpSpPr>
          <a:xfrm>
            <a:off x="6211926" y="4490211"/>
            <a:ext cx="1827804" cy="1738184"/>
            <a:chOff x="179831" y="3916679"/>
            <a:chExt cx="2382520" cy="2374900"/>
          </a:xfrm>
        </p:grpSpPr>
        <p:pic>
          <p:nvPicPr>
            <p:cNvPr id="65" name="object 9">
              <a:extLst>
                <a:ext uri="{FF2B5EF4-FFF2-40B4-BE49-F238E27FC236}">
                  <a16:creationId xmlns:a16="http://schemas.microsoft.com/office/drawing/2014/main" id="{68131CA9-6DCB-6044-8856-0B5B2D8F5259}"/>
                </a:ext>
              </a:extLst>
            </p:cNvPr>
            <p:cNvPicPr/>
            <p:nvPr/>
          </p:nvPicPr>
          <p:blipFill>
            <a:blip r:embed="rId13" cstate="print"/>
            <a:stretch>
              <a:fillRect/>
            </a:stretch>
          </p:blipFill>
          <p:spPr>
            <a:xfrm>
              <a:off x="179831" y="3916679"/>
              <a:ext cx="2293620" cy="2374392"/>
            </a:xfrm>
            <a:prstGeom prst="rect">
              <a:avLst/>
            </a:prstGeom>
          </p:spPr>
        </p:pic>
        <p:sp>
          <p:nvSpPr>
            <p:cNvPr id="66" name="object 10">
              <a:extLst>
                <a:ext uri="{FF2B5EF4-FFF2-40B4-BE49-F238E27FC236}">
                  <a16:creationId xmlns:a16="http://schemas.microsoft.com/office/drawing/2014/main" id="{3D52A60B-E360-104B-8588-7A5409296E29}"/>
                </a:ext>
              </a:extLst>
            </p:cNvPr>
            <p:cNvSpPr/>
            <p:nvPr/>
          </p:nvSpPr>
          <p:spPr>
            <a:xfrm>
              <a:off x="1735835" y="5588507"/>
              <a:ext cx="820419" cy="329565"/>
            </a:xfrm>
            <a:custGeom>
              <a:avLst/>
              <a:gdLst/>
              <a:ahLst/>
              <a:cxnLst/>
              <a:rect l="l" t="t" r="r" b="b"/>
              <a:pathLst>
                <a:path w="820419" h="329564">
                  <a:moveTo>
                    <a:pt x="0" y="164591"/>
                  </a:moveTo>
                  <a:lnTo>
                    <a:pt x="20897" y="112566"/>
                  </a:lnTo>
                  <a:lnTo>
                    <a:pt x="79089" y="67383"/>
                  </a:lnTo>
                  <a:lnTo>
                    <a:pt x="120062" y="48206"/>
                  </a:lnTo>
                  <a:lnTo>
                    <a:pt x="167828" y="31755"/>
                  </a:lnTo>
                  <a:lnTo>
                    <a:pt x="221545" y="18370"/>
                  </a:lnTo>
                  <a:lnTo>
                    <a:pt x="280367" y="8390"/>
                  </a:lnTo>
                  <a:lnTo>
                    <a:pt x="343452" y="2154"/>
                  </a:lnTo>
                  <a:lnTo>
                    <a:pt x="409956" y="0"/>
                  </a:lnTo>
                  <a:lnTo>
                    <a:pt x="476459" y="2154"/>
                  </a:lnTo>
                  <a:lnTo>
                    <a:pt x="539544" y="8390"/>
                  </a:lnTo>
                  <a:lnTo>
                    <a:pt x="598366" y="18370"/>
                  </a:lnTo>
                  <a:lnTo>
                    <a:pt x="652083" y="31755"/>
                  </a:lnTo>
                  <a:lnTo>
                    <a:pt x="699849" y="48206"/>
                  </a:lnTo>
                  <a:lnTo>
                    <a:pt x="740822" y="67383"/>
                  </a:lnTo>
                  <a:lnTo>
                    <a:pt x="774158" y="88950"/>
                  </a:lnTo>
                  <a:lnTo>
                    <a:pt x="814547" y="137893"/>
                  </a:lnTo>
                  <a:lnTo>
                    <a:pt x="819912" y="164591"/>
                  </a:lnTo>
                  <a:lnTo>
                    <a:pt x="814547" y="191290"/>
                  </a:lnTo>
                  <a:lnTo>
                    <a:pt x="774158" y="240233"/>
                  </a:lnTo>
                  <a:lnTo>
                    <a:pt x="740822" y="261800"/>
                  </a:lnTo>
                  <a:lnTo>
                    <a:pt x="699849" y="280977"/>
                  </a:lnTo>
                  <a:lnTo>
                    <a:pt x="652083" y="297428"/>
                  </a:lnTo>
                  <a:lnTo>
                    <a:pt x="598366" y="310813"/>
                  </a:lnTo>
                  <a:lnTo>
                    <a:pt x="539544" y="320793"/>
                  </a:lnTo>
                  <a:lnTo>
                    <a:pt x="476459" y="327029"/>
                  </a:lnTo>
                  <a:lnTo>
                    <a:pt x="409956" y="329183"/>
                  </a:lnTo>
                  <a:lnTo>
                    <a:pt x="343452" y="327029"/>
                  </a:lnTo>
                  <a:lnTo>
                    <a:pt x="280367" y="320793"/>
                  </a:lnTo>
                  <a:lnTo>
                    <a:pt x="221545" y="310813"/>
                  </a:lnTo>
                  <a:lnTo>
                    <a:pt x="167828" y="297428"/>
                  </a:lnTo>
                  <a:lnTo>
                    <a:pt x="120062" y="280977"/>
                  </a:lnTo>
                  <a:lnTo>
                    <a:pt x="79089" y="261800"/>
                  </a:lnTo>
                  <a:lnTo>
                    <a:pt x="45753" y="240233"/>
                  </a:lnTo>
                  <a:lnTo>
                    <a:pt x="5364" y="191290"/>
                  </a:lnTo>
                  <a:lnTo>
                    <a:pt x="0" y="164591"/>
                  </a:lnTo>
                  <a:close/>
                </a:path>
              </a:pathLst>
            </a:custGeom>
            <a:ln w="12192">
              <a:solidFill>
                <a:srgbClr val="000000"/>
              </a:solidFill>
              <a:prstDash val="sysDash"/>
            </a:ln>
          </p:spPr>
          <p:txBody>
            <a:bodyPr wrap="square" lIns="0" tIns="0" rIns="0" bIns="0" rtlCol="0"/>
            <a:lstStyle/>
            <a:p>
              <a:endParaRPr/>
            </a:p>
          </p:txBody>
        </p:sp>
      </p:grpSp>
      <p:cxnSp>
        <p:nvCxnSpPr>
          <p:cNvPr id="67" name="Connettore 1 25">
            <a:extLst>
              <a:ext uri="{FF2B5EF4-FFF2-40B4-BE49-F238E27FC236}">
                <a16:creationId xmlns:a16="http://schemas.microsoft.com/office/drawing/2014/main" id="{86242FF6-7C3F-E447-91F0-2D5DD5B3FDC1}"/>
              </a:ext>
            </a:extLst>
          </p:cNvPr>
          <p:cNvCxnSpPr>
            <a:cxnSpLocks/>
          </p:cNvCxnSpPr>
          <p:nvPr/>
        </p:nvCxnSpPr>
        <p:spPr>
          <a:xfrm>
            <a:off x="5842564" y="395957"/>
            <a:ext cx="0" cy="6069688"/>
          </a:xfrm>
          <a:prstGeom prst="line">
            <a:avLst/>
          </a:prstGeom>
          <a:ln w="3175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0D01502-45AB-F342-AED6-EEF56DE30D88}"/>
              </a:ext>
            </a:extLst>
          </p:cNvPr>
          <p:cNvSpPr txBox="1"/>
          <p:nvPr/>
        </p:nvSpPr>
        <p:spPr>
          <a:xfrm>
            <a:off x="189781" y="84666"/>
            <a:ext cx="1098580" cy="738664"/>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T" sz="1050" b="1" dirty="0">
                <a:solidFill>
                  <a:srgbClr val="462AC2"/>
                </a:solidFill>
                <a:latin typeface="Rockwell" panose="02060603020205020403" pitchFamily="18" charset="77"/>
              </a:rPr>
              <a:t>9 kV - 300 A</a:t>
            </a:r>
          </a:p>
          <a:p>
            <a:pPr algn="ctr"/>
            <a:r>
              <a:rPr lang="en-IT" sz="1050" b="1" dirty="0">
                <a:solidFill>
                  <a:srgbClr val="462AC2"/>
                </a:solidFill>
                <a:latin typeface="Rockwell" panose="02060603020205020403" pitchFamily="18" charset="77"/>
              </a:rPr>
              <a:t>20 mbar </a:t>
            </a:r>
          </a:p>
          <a:p>
            <a:pPr algn="ctr"/>
            <a:r>
              <a:rPr lang="en-IT" sz="1050" b="1" dirty="0">
                <a:solidFill>
                  <a:srgbClr val="462AC2"/>
                </a:solidFill>
                <a:latin typeface="Rockwell" panose="02060603020205020403" pitchFamily="18" charset="77"/>
              </a:rPr>
              <a:t>3 cm  x 1 mm </a:t>
            </a:r>
          </a:p>
          <a:p>
            <a:pPr algn="ctr"/>
            <a:r>
              <a:rPr lang="en-IT" sz="1050" b="1" dirty="0">
                <a:solidFill>
                  <a:srgbClr val="462AC2"/>
                </a:solidFill>
                <a:latin typeface="Rockwell" panose="02060603020205020403" pitchFamily="18" charset="77"/>
              </a:rPr>
              <a:t>1 inlet </a:t>
            </a:r>
          </a:p>
        </p:txBody>
      </p:sp>
      <p:pic>
        <p:nvPicPr>
          <p:cNvPr id="9" name="Picture 8">
            <a:extLst>
              <a:ext uri="{FF2B5EF4-FFF2-40B4-BE49-F238E27FC236}">
                <a16:creationId xmlns:a16="http://schemas.microsoft.com/office/drawing/2014/main" id="{9764DF10-1151-8A94-0787-566F20016248}"/>
              </a:ext>
            </a:extLst>
          </p:cNvPr>
          <p:cNvPicPr>
            <a:picLocks noChangeAspect="1"/>
          </p:cNvPicPr>
          <p:nvPr/>
        </p:nvPicPr>
        <p:blipFill>
          <a:blip r:embed="rId14"/>
          <a:stretch>
            <a:fillRect/>
          </a:stretch>
        </p:blipFill>
        <p:spPr>
          <a:xfrm>
            <a:off x="2490825" y="805631"/>
            <a:ext cx="2517403" cy="2326023"/>
          </a:xfrm>
          <a:prstGeom prst="rect">
            <a:avLst/>
          </a:prstGeom>
        </p:spPr>
      </p:pic>
      <p:sp>
        <p:nvSpPr>
          <p:cNvPr id="42" name="Rectangle 41">
            <a:extLst>
              <a:ext uri="{FF2B5EF4-FFF2-40B4-BE49-F238E27FC236}">
                <a16:creationId xmlns:a16="http://schemas.microsoft.com/office/drawing/2014/main" id="{4E4ACFC6-15BF-C168-44F7-5EC24AD8B160}"/>
              </a:ext>
            </a:extLst>
          </p:cNvPr>
          <p:cNvSpPr/>
          <p:nvPr/>
        </p:nvSpPr>
        <p:spPr>
          <a:xfrm>
            <a:off x="2907088" y="1848604"/>
            <a:ext cx="1853008" cy="369332"/>
          </a:xfrm>
          <a:prstGeom prst="rect">
            <a:avLst/>
          </a:prstGeom>
        </p:spPr>
        <p:txBody>
          <a:bodyPr wrap="none">
            <a:spAutoFit/>
          </a:bodyPr>
          <a:lstStyle/>
          <a:p>
            <a:r>
              <a:rPr lang="en-GB" b="1" spc="-10" dirty="0">
                <a:solidFill>
                  <a:srgbClr val="00B050"/>
                </a:solidFill>
                <a:latin typeface="Rockwell" panose="02060603020205020403" pitchFamily="18" charset="77"/>
                <a:cs typeface="Calibri"/>
              </a:rPr>
              <a:t>Quasi-uniform</a:t>
            </a:r>
            <a:endParaRPr lang="en-IT" dirty="0">
              <a:solidFill>
                <a:srgbClr val="00B050"/>
              </a:solidFill>
              <a:latin typeface="Rockwell" panose="02060603020205020403" pitchFamily="18" charset="77"/>
            </a:endParaRPr>
          </a:p>
        </p:txBody>
      </p:sp>
      <p:sp>
        <p:nvSpPr>
          <p:cNvPr id="43" name="Rectangle 42">
            <a:extLst>
              <a:ext uri="{FF2B5EF4-FFF2-40B4-BE49-F238E27FC236}">
                <a16:creationId xmlns:a16="http://schemas.microsoft.com/office/drawing/2014/main" id="{284B02AC-4F3C-A031-458B-5AEA890CB8EA}"/>
              </a:ext>
            </a:extLst>
          </p:cNvPr>
          <p:cNvSpPr/>
          <p:nvPr/>
        </p:nvSpPr>
        <p:spPr>
          <a:xfrm>
            <a:off x="9358134" y="425910"/>
            <a:ext cx="1253869" cy="369332"/>
          </a:xfrm>
          <a:prstGeom prst="rect">
            <a:avLst/>
          </a:prstGeom>
          <a:ln>
            <a:noFill/>
          </a:ln>
        </p:spPr>
        <p:txBody>
          <a:bodyPr wrap="none">
            <a:spAutoFit/>
          </a:bodyPr>
          <a:lstStyle/>
          <a:p>
            <a:r>
              <a:rPr lang="en-US" b="1" dirty="0">
                <a:solidFill>
                  <a:srgbClr val="00B050"/>
                </a:solidFill>
                <a:latin typeface="Rockwell" panose="02060603020205020403" pitchFamily="18" charset="77"/>
                <a:ea typeface="Calibri" panose="020F0502020204030204" pitchFamily="34" charset="0"/>
                <a:cs typeface="Arial" panose="020B0604020202020204" pitchFamily="34" charset="0"/>
              </a:rPr>
              <a:t>Gaussian</a:t>
            </a:r>
            <a:endParaRPr lang="en-GB" sz="1600" b="1" dirty="0">
              <a:solidFill>
                <a:srgbClr val="00B050"/>
              </a:solidFill>
              <a:latin typeface="Rockwell" panose="02060603020205020403" pitchFamily="18" charset="77"/>
            </a:endParaRPr>
          </a:p>
        </p:txBody>
      </p:sp>
      <p:sp>
        <p:nvSpPr>
          <p:cNvPr id="46" name="Rectangle 45">
            <a:extLst>
              <a:ext uri="{FF2B5EF4-FFF2-40B4-BE49-F238E27FC236}">
                <a16:creationId xmlns:a16="http://schemas.microsoft.com/office/drawing/2014/main" id="{F2AB0D4A-4AA2-E61D-6391-A62C12E48BD8}"/>
              </a:ext>
            </a:extLst>
          </p:cNvPr>
          <p:cNvSpPr/>
          <p:nvPr/>
        </p:nvSpPr>
        <p:spPr>
          <a:xfrm>
            <a:off x="3126448" y="4169032"/>
            <a:ext cx="1779654" cy="369332"/>
          </a:xfrm>
          <a:prstGeom prst="rect">
            <a:avLst/>
          </a:prstGeom>
          <a:ln>
            <a:noFill/>
          </a:ln>
        </p:spPr>
        <p:txBody>
          <a:bodyPr wrap="none">
            <a:spAutoFit/>
          </a:bodyPr>
          <a:lstStyle/>
          <a:p>
            <a:r>
              <a:rPr lang="en-US" b="1" dirty="0">
                <a:solidFill>
                  <a:srgbClr val="00B050"/>
                </a:solidFill>
                <a:latin typeface="Rockwell" panose="02060603020205020403" pitchFamily="18" charset="77"/>
                <a:ea typeface="Calibri" panose="020F0502020204030204" pitchFamily="34" charset="0"/>
                <a:cs typeface="Arial" panose="020B0604020202020204" pitchFamily="34" charset="0"/>
              </a:rPr>
              <a:t>Accumulation</a:t>
            </a:r>
            <a:endParaRPr lang="en-GB" sz="1600" b="1" dirty="0">
              <a:solidFill>
                <a:srgbClr val="00B050"/>
              </a:solidFill>
              <a:latin typeface="Rockwell" panose="02060603020205020403" pitchFamily="18" charset="77"/>
            </a:endParaRPr>
          </a:p>
        </p:txBody>
      </p:sp>
      <p:sp>
        <p:nvSpPr>
          <p:cNvPr id="48" name="Oval 47">
            <a:extLst>
              <a:ext uri="{FF2B5EF4-FFF2-40B4-BE49-F238E27FC236}">
                <a16:creationId xmlns:a16="http://schemas.microsoft.com/office/drawing/2014/main" id="{AD591FFF-1F82-BDE6-BD04-CCE6E1B4B6FD}"/>
              </a:ext>
            </a:extLst>
          </p:cNvPr>
          <p:cNvSpPr/>
          <p:nvPr/>
        </p:nvSpPr>
        <p:spPr>
          <a:xfrm>
            <a:off x="3529473" y="4925291"/>
            <a:ext cx="690000" cy="233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55" name="Rectangle 54">
            <a:extLst>
              <a:ext uri="{FF2B5EF4-FFF2-40B4-BE49-F238E27FC236}">
                <a16:creationId xmlns:a16="http://schemas.microsoft.com/office/drawing/2014/main" id="{B690DF03-9EC0-1547-F569-D7403863EFA7}"/>
              </a:ext>
            </a:extLst>
          </p:cNvPr>
          <p:cNvSpPr/>
          <p:nvPr/>
        </p:nvSpPr>
        <p:spPr>
          <a:xfrm>
            <a:off x="3664677" y="5436819"/>
            <a:ext cx="473784" cy="276999"/>
          </a:xfrm>
          <a:prstGeom prst="rect">
            <a:avLst/>
          </a:prstGeom>
        </p:spPr>
        <p:txBody>
          <a:bodyPr wrap="none">
            <a:spAutoFit/>
          </a:bodyPr>
          <a:lstStyle/>
          <a:p>
            <a:r>
              <a:rPr lang="en-GB" sz="1200" b="1" dirty="0">
                <a:latin typeface="Calibri"/>
                <a:cs typeface="Calibri"/>
              </a:rPr>
              <a:t>inlet</a:t>
            </a:r>
            <a:endParaRPr lang="en-IT" sz="1200" dirty="0"/>
          </a:p>
        </p:txBody>
      </p:sp>
      <p:sp>
        <p:nvSpPr>
          <p:cNvPr id="69" name="Oval 68">
            <a:extLst>
              <a:ext uri="{FF2B5EF4-FFF2-40B4-BE49-F238E27FC236}">
                <a16:creationId xmlns:a16="http://schemas.microsoft.com/office/drawing/2014/main" id="{588C67DF-E0C6-3C46-5854-2C06D3DF1635}"/>
              </a:ext>
            </a:extLst>
          </p:cNvPr>
          <p:cNvSpPr/>
          <p:nvPr/>
        </p:nvSpPr>
        <p:spPr>
          <a:xfrm>
            <a:off x="9658074" y="4182376"/>
            <a:ext cx="690000" cy="233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27E1"/>
              </a:solidFill>
            </a:endParaRPr>
          </a:p>
        </p:txBody>
      </p:sp>
      <p:sp>
        <p:nvSpPr>
          <p:cNvPr id="70" name="Oval 69">
            <a:extLst>
              <a:ext uri="{FF2B5EF4-FFF2-40B4-BE49-F238E27FC236}">
                <a16:creationId xmlns:a16="http://schemas.microsoft.com/office/drawing/2014/main" id="{9EB7354B-74A1-9F73-C445-F09F093A8645}"/>
              </a:ext>
            </a:extLst>
          </p:cNvPr>
          <p:cNvSpPr/>
          <p:nvPr/>
        </p:nvSpPr>
        <p:spPr>
          <a:xfrm>
            <a:off x="9161274" y="969025"/>
            <a:ext cx="1235493" cy="307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27E1"/>
              </a:solidFill>
            </a:endParaRPr>
          </a:p>
        </p:txBody>
      </p:sp>
      <p:sp>
        <p:nvSpPr>
          <p:cNvPr id="56" name="TextBox 55">
            <a:extLst>
              <a:ext uri="{FF2B5EF4-FFF2-40B4-BE49-F238E27FC236}">
                <a16:creationId xmlns:a16="http://schemas.microsoft.com/office/drawing/2014/main" id="{99D795D9-89CE-49B5-AAD2-BA41C1CE8487}"/>
              </a:ext>
            </a:extLst>
          </p:cNvPr>
          <p:cNvSpPr txBox="1"/>
          <p:nvPr/>
        </p:nvSpPr>
        <p:spPr>
          <a:xfrm>
            <a:off x="1417684" y="1118464"/>
            <a:ext cx="752129" cy="276999"/>
          </a:xfrm>
          <a:prstGeom prst="rect">
            <a:avLst/>
          </a:prstGeom>
          <a:noFill/>
        </p:spPr>
        <p:txBody>
          <a:bodyPr wrap="none" rtlCol="0">
            <a:spAutoFit/>
          </a:bodyPr>
          <a:lstStyle/>
          <a:p>
            <a:r>
              <a:rPr lang="en-IT" sz="1200" b="1" dirty="0">
                <a:solidFill>
                  <a:srgbClr val="462AC2"/>
                </a:solidFill>
              </a:rPr>
              <a:t>0.9 mm</a:t>
            </a:r>
          </a:p>
        </p:txBody>
      </p:sp>
      <p:pic>
        <p:nvPicPr>
          <p:cNvPr id="47" name="Picture 46" descr="A picture containing text, clipart&#10;&#10;Description automatically generated">
            <a:extLst>
              <a:ext uri="{FF2B5EF4-FFF2-40B4-BE49-F238E27FC236}">
                <a16:creationId xmlns:a16="http://schemas.microsoft.com/office/drawing/2014/main" id="{24139CB4-48BA-C2C4-9626-CD35DB46A59B}"/>
              </a:ext>
            </a:extLst>
          </p:cNvPr>
          <p:cNvPicPr>
            <a:picLocks noChangeAspect="1"/>
          </p:cNvPicPr>
          <p:nvPr/>
        </p:nvPicPr>
        <p:blipFill>
          <a:blip r:embed="rId15"/>
          <a:stretch>
            <a:fillRect/>
          </a:stretch>
        </p:blipFill>
        <p:spPr>
          <a:xfrm>
            <a:off x="5222788" y="6440278"/>
            <a:ext cx="792694" cy="302555"/>
          </a:xfrm>
          <a:prstGeom prst="rect">
            <a:avLst/>
          </a:prstGeom>
        </p:spPr>
      </p:pic>
      <p:pic>
        <p:nvPicPr>
          <p:cNvPr id="71" name="Picture 70">
            <a:extLst>
              <a:ext uri="{FF2B5EF4-FFF2-40B4-BE49-F238E27FC236}">
                <a16:creationId xmlns:a16="http://schemas.microsoft.com/office/drawing/2014/main" id="{89A7A8AE-B223-B70E-F029-CFCD089E6E60}"/>
              </a:ext>
            </a:extLst>
          </p:cNvPr>
          <p:cNvPicPr>
            <a:picLocks noChangeAspect="1"/>
          </p:cNvPicPr>
          <p:nvPr/>
        </p:nvPicPr>
        <p:blipFill>
          <a:blip r:embed="rId16"/>
          <a:stretch>
            <a:fillRect/>
          </a:stretch>
        </p:blipFill>
        <p:spPr>
          <a:xfrm>
            <a:off x="5122082" y="6434925"/>
            <a:ext cx="986644" cy="369332"/>
          </a:xfrm>
          <a:prstGeom prst="rect">
            <a:avLst/>
          </a:prstGeom>
        </p:spPr>
      </p:pic>
      <p:pic>
        <p:nvPicPr>
          <p:cNvPr id="72" name="Picture 71" descr="Logo, company name&#10;&#10;Description automatically generated">
            <a:extLst>
              <a:ext uri="{FF2B5EF4-FFF2-40B4-BE49-F238E27FC236}">
                <a16:creationId xmlns:a16="http://schemas.microsoft.com/office/drawing/2014/main" id="{00C256EF-8CB4-E665-B6A4-DFC566D03A4F}"/>
              </a:ext>
            </a:extLst>
          </p:cNvPr>
          <p:cNvPicPr>
            <a:picLocks noChangeAspect="1"/>
          </p:cNvPicPr>
          <p:nvPr/>
        </p:nvPicPr>
        <p:blipFill>
          <a:blip r:embed="rId17"/>
          <a:stretch>
            <a:fillRect/>
          </a:stretch>
        </p:blipFill>
        <p:spPr>
          <a:xfrm>
            <a:off x="11304704" y="0"/>
            <a:ext cx="887295" cy="969020"/>
          </a:xfrm>
          <a:prstGeom prst="rect">
            <a:avLst/>
          </a:prstGeom>
        </p:spPr>
      </p:pic>
      <p:cxnSp>
        <p:nvCxnSpPr>
          <p:cNvPr id="73" name="Connettore 1 25">
            <a:extLst>
              <a:ext uri="{FF2B5EF4-FFF2-40B4-BE49-F238E27FC236}">
                <a16:creationId xmlns:a16="http://schemas.microsoft.com/office/drawing/2014/main" id="{B069AA86-17D5-3FBC-A632-9D595D3EB15A}"/>
              </a:ext>
            </a:extLst>
          </p:cNvPr>
          <p:cNvCxnSpPr>
            <a:cxnSpLocks/>
          </p:cNvCxnSpPr>
          <p:nvPr/>
        </p:nvCxnSpPr>
        <p:spPr>
          <a:xfrm>
            <a:off x="342377" y="6431009"/>
            <a:ext cx="10930326" cy="34636"/>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 name="Segnaposto data 3">
            <a:extLst>
              <a:ext uri="{FF2B5EF4-FFF2-40B4-BE49-F238E27FC236}">
                <a16:creationId xmlns:a16="http://schemas.microsoft.com/office/drawing/2014/main" id="{9934C18B-2B73-2CC1-40EC-5D97EE125264}"/>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Tree>
    <p:extLst>
      <p:ext uri="{BB962C8B-B14F-4D97-AF65-F5344CB8AC3E}">
        <p14:creationId xmlns:p14="http://schemas.microsoft.com/office/powerpoint/2010/main" val="347100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122E4DC1-0D2D-1350-8B05-08571EEC58D3}"/>
              </a:ext>
            </a:extLst>
          </p:cNvPr>
          <p:cNvSpPr>
            <a:spLocks noGrp="1"/>
          </p:cNvSpPr>
          <p:nvPr>
            <p:ph type="ftr" sz="quarter" idx="11"/>
          </p:nvPr>
        </p:nvSpPr>
        <p:spPr>
          <a:xfrm>
            <a:off x="363964" y="6404359"/>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a:xfrm>
            <a:off x="10864214" y="6356350"/>
            <a:ext cx="489585" cy="365125"/>
          </a:xfrm>
        </p:spPr>
        <p:txBody>
          <a:bodyPr/>
          <a:lstStyle/>
          <a:p>
            <a:fld id="{22C8C506-E08F-464A-AF85-27E4817C43F6}" type="slidenum">
              <a:rPr lang="en-GB" smtClean="0"/>
              <a:t>13</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2265117" y="-77026"/>
            <a:ext cx="7205872" cy="523220"/>
          </a:xfrm>
          <a:prstGeom prst="rect">
            <a:avLst/>
          </a:prstGeom>
          <a:noFill/>
        </p:spPr>
        <p:txBody>
          <a:bodyPr wrap="square" rtlCol="0">
            <a:spAutoFit/>
          </a:bodyPr>
          <a:lstStyle/>
          <a:p>
            <a:pPr algn="ctr"/>
            <a:r>
              <a:rPr lang="it-IT" sz="2800" b="1" dirty="0">
                <a:latin typeface="Rockwell" panose="02060603020205020403" pitchFamily="18" charset="77"/>
              </a:rPr>
              <a:t>Plasma Temperature Analyses</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flipV="1">
            <a:off x="1275162" y="374583"/>
            <a:ext cx="9616721" cy="22215"/>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A71AD47-AB69-284F-8579-42BAB6AEDDB4}"/>
                  </a:ext>
                </a:extLst>
              </p14:cNvPr>
              <p14:cNvContentPartPr/>
              <p14:nvPr/>
            </p14:nvContentPartPr>
            <p14:xfrm>
              <a:off x="2721011" y="331347"/>
              <a:ext cx="360" cy="360"/>
            </p14:xfrm>
          </p:contentPart>
        </mc:Choice>
        <mc:Fallback xmlns="">
          <p:pic>
            <p:nvPicPr>
              <p:cNvPr id="8" name="Ink 7">
                <a:extLst>
                  <a:ext uri="{FF2B5EF4-FFF2-40B4-BE49-F238E27FC236}">
                    <a16:creationId xmlns:a16="http://schemas.microsoft.com/office/drawing/2014/main" id="{5A71AD47-AB69-284F-8579-42BAB6AEDDB4}"/>
                  </a:ext>
                </a:extLst>
              </p:cNvPr>
              <p:cNvPicPr/>
              <p:nvPr/>
            </p:nvPicPr>
            <p:blipFill>
              <a:blip r:embed="rId5"/>
              <a:stretch>
                <a:fillRect/>
              </a:stretch>
            </p:blipFill>
            <p:spPr>
              <a:xfrm>
                <a:off x="2703011" y="3133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4B1932D0-F85D-FE48-8EA7-7408AD57647C}"/>
                  </a:ext>
                </a:extLst>
              </p14:cNvPr>
              <p14:cNvContentPartPr/>
              <p14:nvPr/>
            </p14:nvContentPartPr>
            <p14:xfrm>
              <a:off x="4319771" y="2303067"/>
              <a:ext cx="360" cy="360"/>
            </p14:xfrm>
          </p:contentPart>
        </mc:Choice>
        <mc:Fallback xmlns="">
          <p:pic>
            <p:nvPicPr>
              <p:cNvPr id="10" name="Ink 9">
                <a:extLst>
                  <a:ext uri="{FF2B5EF4-FFF2-40B4-BE49-F238E27FC236}">
                    <a16:creationId xmlns:a16="http://schemas.microsoft.com/office/drawing/2014/main" id="{4B1932D0-F85D-FE48-8EA7-7408AD57647C}"/>
                  </a:ext>
                </a:extLst>
              </p:cNvPr>
              <p:cNvPicPr/>
              <p:nvPr/>
            </p:nvPicPr>
            <p:blipFill>
              <a:blip r:embed="rId5"/>
              <a:stretch>
                <a:fillRect/>
              </a:stretch>
            </p:blipFill>
            <p:spPr>
              <a:xfrm>
                <a:off x="4302131" y="2285427"/>
                <a:ext cx="36000" cy="36000"/>
              </a:xfrm>
              <a:prstGeom prst="rect">
                <a:avLst/>
              </a:prstGeom>
            </p:spPr>
          </p:pic>
        </mc:Fallback>
      </mc:AlternateContent>
      <p:pic>
        <p:nvPicPr>
          <p:cNvPr id="12" name="Picture 11" descr="A picture containing text, clipart&#10;&#10;Description automatically generated">
            <a:extLst>
              <a:ext uri="{FF2B5EF4-FFF2-40B4-BE49-F238E27FC236}">
                <a16:creationId xmlns:a16="http://schemas.microsoft.com/office/drawing/2014/main" id="{D909AAD0-4413-D592-C683-DD243362B92F}"/>
              </a:ext>
            </a:extLst>
          </p:cNvPr>
          <p:cNvPicPr>
            <a:picLocks noChangeAspect="1"/>
          </p:cNvPicPr>
          <p:nvPr/>
        </p:nvPicPr>
        <p:blipFill>
          <a:blip r:embed="rId7"/>
          <a:stretch>
            <a:fillRect/>
          </a:stretch>
        </p:blipFill>
        <p:spPr>
          <a:xfrm>
            <a:off x="5222788" y="6440278"/>
            <a:ext cx="792694" cy="302555"/>
          </a:xfrm>
          <a:prstGeom prst="rect">
            <a:avLst/>
          </a:prstGeom>
        </p:spPr>
      </p:pic>
      <p:pic>
        <p:nvPicPr>
          <p:cNvPr id="13" name="Picture 12">
            <a:extLst>
              <a:ext uri="{FF2B5EF4-FFF2-40B4-BE49-F238E27FC236}">
                <a16:creationId xmlns:a16="http://schemas.microsoft.com/office/drawing/2014/main" id="{7F25C2D1-2693-C65F-0F2A-0E4756FCB0A9}"/>
              </a:ext>
            </a:extLst>
          </p:cNvPr>
          <p:cNvPicPr>
            <a:picLocks noChangeAspect="1"/>
          </p:cNvPicPr>
          <p:nvPr/>
        </p:nvPicPr>
        <p:blipFill>
          <a:blip r:embed="rId8"/>
          <a:stretch>
            <a:fillRect/>
          </a:stretch>
        </p:blipFill>
        <p:spPr>
          <a:xfrm>
            <a:off x="5122082" y="6434925"/>
            <a:ext cx="986644" cy="369332"/>
          </a:xfrm>
          <a:prstGeom prst="rect">
            <a:avLst/>
          </a:prstGeom>
        </p:spPr>
      </p:pic>
      <p:pic>
        <p:nvPicPr>
          <p:cNvPr id="14" name="Picture 13" descr="Logo, company name&#10;&#10;Description automatically generated">
            <a:extLst>
              <a:ext uri="{FF2B5EF4-FFF2-40B4-BE49-F238E27FC236}">
                <a16:creationId xmlns:a16="http://schemas.microsoft.com/office/drawing/2014/main" id="{E9496D0E-72FD-471C-E691-D65E374EFD62}"/>
              </a:ext>
            </a:extLst>
          </p:cNvPr>
          <p:cNvPicPr>
            <a:picLocks noChangeAspect="1"/>
          </p:cNvPicPr>
          <p:nvPr/>
        </p:nvPicPr>
        <p:blipFill>
          <a:blip r:embed="rId9"/>
          <a:stretch>
            <a:fillRect/>
          </a:stretch>
        </p:blipFill>
        <p:spPr>
          <a:xfrm>
            <a:off x="21906" y="23910"/>
            <a:ext cx="728981" cy="523220"/>
          </a:xfrm>
          <a:prstGeom prst="rect">
            <a:avLst/>
          </a:prstGeom>
        </p:spPr>
      </p:pic>
      <p:pic>
        <p:nvPicPr>
          <p:cNvPr id="16" name="Picture 15" descr="Logo, company name&#10;&#10;Description automatically generated">
            <a:extLst>
              <a:ext uri="{FF2B5EF4-FFF2-40B4-BE49-F238E27FC236}">
                <a16:creationId xmlns:a16="http://schemas.microsoft.com/office/drawing/2014/main" id="{D2FE70F2-5B60-D7C1-E865-D82CF8654ECB}"/>
              </a:ext>
            </a:extLst>
          </p:cNvPr>
          <p:cNvPicPr>
            <a:picLocks noChangeAspect="1"/>
          </p:cNvPicPr>
          <p:nvPr/>
        </p:nvPicPr>
        <p:blipFill>
          <a:blip r:embed="rId10"/>
          <a:stretch>
            <a:fillRect/>
          </a:stretch>
        </p:blipFill>
        <p:spPr>
          <a:xfrm>
            <a:off x="11463018" y="0"/>
            <a:ext cx="728982" cy="796125"/>
          </a:xfrm>
          <a:prstGeom prst="rect">
            <a:avLst/>
          </a:prstGeom>
        </p:spPr>
      </p:pic>
      <p:sp>
        <p:nvSpPr>
          <p:cNvPr id="7" name="Segnaposto numero diapositiva 5">
            <a:extLst>
              <a:ext uri="{FF2B5EF4-FFF2-40B4-BE49-F238E27FC236}">
                <a16:creationId xmlns:a16="http://schemas.microsoft.com/office/drawing/2014/main" id="{5473128A-ADDA-C329-9A8A-A672AFDE9CFE}"/>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C8C506-E08F-464A-AF85-27E4817C43F6}" type="slidenum">
              <a:rPr lang="en-GB" smtClean="0"/>
              <a:pPr/>
              <a:t>13</a:t>
            </a:fld>
            <a:endParaRPr lang="en-GB" dirty="0"/>
          </a:p>
        </p:txBody>
      </p:sp>
      <p:sp>
        <p:nvSpPr>
          <p:cNvPr id="9" name="Segnaposto data 3">
            <a:extLst>
              <a:ext uri="{FF2B5EF4-FFF2-40B4-BE49-F238E27FC236}">
                <a16:creationId xmlns:a16="http://schemas.microsoft.com/office/drawing/2014/main" id="{F5DD5A6F-66A6-36A5-5E0C-5927F8B37387}"/>
              </a:ext>
            </a:extLst>
          </p:cNvPr>
          <p:cNvSpPr>
            <a:spLocks noGrp="1"/>
          </p:cNvSpPr>
          <p:nvPr>
            <p:ph type="dt" sz="half" idx="10"/>
          </p:nvPr>
        </p:nvSpPr>
        <p:spPr>
          <a:xfrm>
            <a:off x="9294991" y="6430074"/>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5" name="TextBox 4">
            <a:extLst>
              <a:ext uri="{FF2B5EF4-FFF2-40B4-BE49-F238E27FC236}">
                <a16:creationId xmlns:a16="http://schemas.microsoft.com/office/drawing/2014/main" id="{325E491D-C759-D2AC-8CD8-54BC3911C1B4}"/>
              </a:ext>
            </a:extLst>
          </p:cNvPr>
          <p:cNvSpPr txBox="1"/>
          <p:nvPr/>
        </p:nvSpPr>
        <p:spPr>
          <a:xfrm>
            <a:off x="965200" y="1278330"/>
            <a:ext cx="2876310" cy="307777"/>
          </a:xfrm>
          <a:prstGeom prst="rect">
            <a:avLst/>
          </a:prstGeom>
          <a:ln w="254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400" b="1" dirty="0">
                <a:solidFill>
                  <a:schemeClr val="tx1"/>
                </a:solidFill>
              </a:rPr>
              <a:t>S. S. Harilal et al., 52, 3, (1998)</a:t>
            </a:r>
          </a:p>
        </p:txBody>
      </p:sp>
      <p:sp>
        <p:nvSpPr>
          <p:cNvPr id="4" name="TextBox 3">
            <a:extLst>
              <a:ext uri="{FF2B5EF4-FFF2-40B4-BE49-F238E27FC236}">
                <a16:creationId xmlns:a16="http://schemas.microsoft.com/office/drawing/2014/main" id="{1E0D4FBE-38EF-EE37-A5CE-348CDD4DFED8}"/>
              </a:ext>
            </a:extLst>
          </p:cNvPr>
          <p:cNvSpPr txBox="1"/>
          <p:nvPr/>
        </p:nvSpPr>
        <p:spPr>
          <a:xfrm>
            <a:off x="890355" y="439674"/>
            <a:ext cx="10478735" cy="738664"/>
          </a:xfrm>
          <a:prstGeom prst="rect">
            <a:avLst/>
          </a:prstGeom>
          <a:ln w="22225">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400" b="1" dirty="0">
                <a:solidFill>
                  <a:srgbClr val="462AC2"/>
                </a:solidFill>
                <a:latin typeface="Rockwell" panose="02060603020205020403" pitchFamily="18" charset="77"/>
              </a:rPr>
              <a:t>We have retrieved electron temperature from line intensities of </a:t>
            </a:r>
            <a:r>
              <a:rPr lang="en-IT" sz="1400" b="1" dirty="0">
                <a:solidFill>
                  <a:srgbClr val="FF0000"/>
                </a:solidFill>
                <a:latin typeface="Rockwell" panose="02060603020205020403" pitchFamily="18" charset="77"/>
              </a:rPr>
              <a:t>same</a:t>
            </a:r>
            <a:r>
              <a:rPr lang="en-IT" sz="1400" b="1" dirty="0">
                <a:solidFill>
                  <a:srgbClr val="462AC2"/>
                </a:solidFill>
                <a:latin typeface="Rockwell" panose="02060603020205020403" pitchFamily="18" charset="77"/>
              </a:rPr>
              <a:t> element </a:t>
            </a:r>
            <a:r>
              <a:rPr lang="en-IT" sz="1400" b="1" dirty="0">
                <a:solidFill>
                  <a:srgbClr val="FF0000"/>
                </a:solidFill>
                <a:latin typeface="Rockwell" panose="02060603020205020403" pitchFamily="18" charset="77"/>
              </a:rPr>
              <a:t>but</a:t>
            </a:r>
            <a:r>
              <a:rPr lang="en-IT" sz="1400" b="1" dirty="0">
                <a:solidFill>
                  <a:srgbClr val="462AC2"/>
                </a:solidFill>
                <a:latin typeface="Rockwell" panose="02060603020205020403" pitchFamily="18" charset="77"/>
              </a:rPr>
              <a:t> with </a:t>
            </a:r>
            <a:r>
              <a:rPr lang="en-IT" sz="1400" b="1" dirty="0">
                <a:solidFill>
                  <a:srgbClr val="FF0000"/>
                </a:solidFill>
                <a:latin typeface="Rockwell" panose="02060603020205020403" pitchFamily="18" charset="77"/>
              </a:rPr>
              <a:t>subsequent</a:t>
            </a:r>
            <a:r>
              <a:rPr lang="en-IT" sz="1400" b="1" dirty="0">
                <a:solidFill>
                  <a:srgbClr val="462AC2"/>
                </a:solidFill>
                <a:latin typeface="Rockwell" panose="02060603020205020403" pitchFamily="18" charset="77"/>
              </a:rPr>
              <a:t> ionization stage. </a:t>
            </a:r>
          </a:p>
          <a:p>
            <a:r>
              <a:rPr lang="en-GB" sz="1400" b="1" dirty="0">
                <a:solidFill>
                  <a:srgbClr val="392FB6"/>
                </a:solidFill>
              </a:rPr>
              <a:t>Relative line intensities from the same element and </a:t>
            </a:r>
            <a:r>
              <a:rPr lang="en-GB" sz="1400" b="1" dirty="0">
                <a:solidFill>
                  <a:srgbClr val="FF0000"/>
                </a:solidFill>
              </a:rPr>
              <a:t>same ionization </a:t>
            </a:r>
            <a:r>
              <a:rPr lang="en-GB" sz="1400" b="1" dirty="0">
                <a:solidFill>
                  <a:srgbClr val="392FB6"/>
                </a:solidFill>
              </a:rPr>
              <a:t>state </a:t>
            </a:r>
            <a:r>
              <a:rPr lang="en-GB" sz="1400" b="1" dirty="0">
                <a:solidFill>
                  <a:srgbClr val="FF0000"/>
                </a:solidFill>
              </a:rPr>
              <a:t>usually do not reveal accurate temperatures</a:t>
            </a:r>
            <a:r>
              <a:rPr lang="en-GB" sz="1400" b="1" dirty="0">
                <a:solidFill>
                  <a:srgbClr val="392FB6"/>
                </a:solidFill>
              </a:rPr>
              <a:t> since there is relatively a </a:t>
            </a:r>
            <a:r>
              <a:rPr lang="en-GB" sz="1400" b="1" dirty="0">
                <a:solidFill>
                  <a:srgbClr val="FF0000"/>
                </a:solidFill>
              </a:rPr>
              <a:t>slight separation </a:t>
            </a:r>
            <a:r>
              <a:rPr lang="en-GB" sz="1400" b="1" dirty="0">
                <a:solidFill>
                  <a:srgbClr val="392FB6"/>
                </a:solidFill>
              </a:rPr>
              <a:t>between the upper levels of the two lines</a:t>
            </a:r>
            <a:r>
              <a:rPr lang="en-IT" sz="1400" b="1" dirty="0">
                <a:solidFill>
                  <a:srgbClr val="462AC2"/>
                </a:solidFill>
                <a:latin typeface="Rockwell" panose="02060603020205020403" pitchFamily="18" charset="77"/>
              </a:rPr>
              <a:t>.</a:t>
            </a:r>
            <a:endParaRPr lang="en-IT" sz="1400" b="1" dirty="0">
              <a:solidFill>
                <a:srgbClr val="392FB6"/>
              </a:solidFill>
              <a:latin typeface="Rockwell" panose="02060603020205020403" pitchFamily="18" charset="77"/>
            </a:endParaRPr>
          </a:p>
        </p:txBody>
      </p:sp>
      <p:pic>
        <p:nvPicPr>
          <p:cNvPr id="22" name="Picture 21" descr="Diagram, text&#10;&#10;Description automatically generated">
            <a:extLst>
              <a:ext uri="{FF2B5EF4-FFF2-40B4-BE49-F238E27FC236}">
                <a16:creationId xmlns:a16="http://schemas.microsoft.com/office/drawing/2014/main" id="{1A44DE0D-3518-36E8-3FB9-3763DA1046A8}"/>
              </a:ext>
            </a:extLst>
          </p:cNvPr>
          <p:cNvPicPr>
            <a:picLocks noChangeAspect="1"/>
          </p:cNvPicPr>
          <p:nvPr/>
        </p:nvPicPr>
        <p:blipFill>
          <a:blip r:embed="rId11"/>
          <a:stretch>
            <a:fillRect/>
          </a:stretch>
        </p:blipFill>
        <p:spPr>
          <a:xfrm>
            <a:off x="56010" y="1902154"/>
            <a:ext cx="11330321" cy="4601644"/>
          </a:xfrm>
          <a:prstGeom prst="rect">
            <a:avLst/>
          </a:prstGeom>
        </p:spPr>
      </p:pic>
      <p:cxnSp>
        <p:nvCxnSpPr>
          <p:cNvPr id="23" name="Connettore 1 25">
            <a:extLst>
              <a:ext uri="{FF2B5EF4-FFF2-40B4-BE49-F238E27FC236}">
                <a16:creationId xmlns:a16="http://schemas.microsoft.com/office/drawing/2014/main" id="{1DF1EA78-E1B6-A4E7-19DB-89F001D383B5}"/>
              </a:ext>
            </a:extLst>
          </p:cNvPr>
          <p:cNvCxnSpPr>
            <a:cxnSpLocks/>
          </p:cNvCxnSpPr>
          <p:nvPr/>
        </p:nvCxnSpPr>
        <p:spPr>
          <a:xfrm>
            <a:off x="181025" y="6467846"/>
            <a:ext cx="11172774" cy="11042"/>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 Box 38">
                <a:extLst>
                  <a:ext uri="{FF2B5EF4-FFF2-40B4-BE49-F238E27FC236}">
                    <a16:creationId xmlns:a16="http://schemas.microsoft.com/office/drawing/2014/main" id="{33E9691F-C96C-BB62-85EB-9EF99A3B1864}"/>
                  </a:ext>
                </a:extLst>
              </p:cNvPr>
              <p:cNvSpPr txBox="1"/>
              <p:nvPr/>
            </p:nvSpPr>
            <p:spPr>
              <a:xfrm>
                <a:off x="7410688" y="1334884"/>
                <a:ext cx="3816112" cy="535117"/>
              </a:xfrm>
              <a:prstGeom prst="rect">
                <a:avLst/>
              </a:prstGeom>
              <a:solidFill>
                <a:schemeClr val="lt1"/>
              </a:solidFill>
              <a:ln w="22225">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buFont typeface="Arial" panose="020B0604020202020204" pitchFamily="34" charset="0"/>
                  <a:buChar char="•"/>
                </a:pPr>
                <a:r>
                  <a:rPr lang="en-US" sz="1400" b="1" dirty="0">
                    <a:solidFill>
                      <a:srgbClr val="462AC2"/>
                    </a:solidFill>
                    <a:effectLst/>
                    <a:latin typeface="Rockwell" panose="02060603020205020403" pitchFamily="18" charset="77"/>
                    <a:ea typeface="Times New Roman" panose="02020603050405020304" pitchFamily="18" charset="0"/>
                  </a:rPr>
                  <a:t>Lower ionization stage: </a:t>
                </a:r>
                <a14:m>
                  <m:oMath xmlns:m="http://schemas.openxmlformats.org/officeDocument/2006/math">
                    <m:r>
                      <a:rPr lang="it-IT" sz="1400" b="1" i="0" dirty="0" smtClean="0">
                        <a:solidFill>
                          <a:srgbClr val="462AC2"/>
                        </a:solidFill>
                        <a:effectLst/>
                        <a:latin typeface="Cambria Math" panose="02040503050406030204" pitchFamily="18" charset="0"/>
                        <a:ea typeface="Times New Roman" panose="02020603050405020304" pitchFamily="18" charset="0"/>
                      </a:rPr>
                      <m:t> </m:t>
                    </m:r>
                    <m:r>
                      <a:rPr lang="it-IT" sz="1400" b="1" i="1" dirty="0" smtClean="0">
                        <a:solidFill>
                          <a:srgbClr val="462AC2"/>
                        </a:solidFill>
                        <a:effectLst/>
                        <a:latin typeface="Cambria Math" panose="02040503050406030204" pitchFamily="18" charset="0"/>
                        <a:ea typeface="Times New Roman" panose="02020603050405020304" pitchFamily="18" charset="0"/>
                      </a:rPr>
                      <m:t>   </m:t>
                    </m:r>
                    <m:r>
                      <a:rPr lang="en-US" sz="1400" b="1" i="1" dirty="0" smtClean="0">
                        <a:solidFill>
                          <a:srgbClr val="462AC2"/>
                        </a:solidFill>
                        <a:effectLst/>
                        <a:latin typeface="Cambria Math" panose="02040503050406030204" pitchFamily="18" charset="0"/>
                        <a:ea typeface="Times New Roman" panose="02020603050405020304" pitchFamily="18" charset="0"/>
                      </a:rPr>
                      <m:t>𝑰</m:t>
                    </m:r>
                    <m:r>
                      <a:rPr lang="en-US" sz="1400" b="1" i="1" dirty="0" smtClean="0">
                        <a:solidFill>
                          <a:srgbClr val="462AC2"/>
                        </a:solidFill>
                        <a:effectLst/>
                        <a:latin typeface="Cambria Math" panose="02040503050406030204" pitchFamily="18" charset="0"/>
                        <a:ea typeface="Times New Roman" panose="02020603050405020304" pitchFamily="18" charset="0"/>
                      </a:rPr>
                      <m:t>, </m:t>
                    </m:r>
                    <m:r>
                      <a:rPr lang="en-US" sz="1400" b="1" i="1" dirty="0" smtClean="0">
                        <a:solidFill>
                          <a:srgbClr val="462AC2"/>
                        </a:solidFill>
                        <a:effectLst/>
                        <a:latin typeface="Cambria Math" panose="02040503050406030204" pitchFamily="18" charset="0"/>
                        <a:ea typeface="Times New Roman" panose="02020603050405020304" pitchFamily="18" charset="0"/>
                      </a:rPr>
                      <m:t>𝒈</m:t>
                    </m:r>
                    <m:r>
                      <a:rPr lang="en-US" sz="1400" b="1" i="1" dirty="0" smtClean="0">
                        <a:solidFill>
                          <a:srgbClr val="462AC2"/>
                        </a:solidFill>
                        <a:effectLst/>
                        <a:latin typeface="Cambria Math" panose="02040503050406030204" pitchFamily="18" charset="0"/>
                        <a:ea typeface="Times New Roman" panose="02020603050405020304" pitchFamily="18" charset="0"/>
                      </a:rPr>
                      <m:t>, </m:t>
                    </m:r>
                    <m:r>
                      <a:rPr lang="en-US" sz="1400" b="1" i="1" dirty="0" smtClean="0">
                        <a:solidFill>
                          <a:srgbClr val="462AC2"/>
                        </a:solidFill>
                        <a:effectLst/>
                        <a:latin typeface="Cambria Math" panose="02040503050406030204" pitchFamily="18" charset="0"/>
                        <a:ea typeface="Times New Roman" panose="02020603050405020304" pitchFamily="18" charset="0"/>
                      </a:rPr>
                      <m:t>𝒇</m:t>
                    </m:r>
                    <m:r>
                      <a:rPr lang="en-US" sz="1400" b="1" i="1" dirty="0" smtClean="0">
                        <a:solidFill>
                          <a:srgbClr val="462AC2"/>
                        </a:solidFill>
                        <a:effectLst/>
                        <a:latin typeface="Cambria Math" panose="02040503050406030204" pitchFamily="18" charset="0"/>
                        <a:ea typeface="Times New Roman" panose="02020603050405020304" pitchFamily="18" charset="0"/>
                      </a:rPr>
                      <m:t>, </m:t>
                    </m:r>
                    <m:r>
                      <a:rPr lang="en-US" sz="1400" b="1" i="1" smtClean="0">
                        <a:solidFill>
                          <a:srgbClr val="462AC2"/>
                        </a:solidFill>
                        <a:effectLst/>
                        <a:latin typeface="Cambria Math" panose="02040503050406030204" pitchFamily="18" charset="0"/>
                        <a:ea typeface="Cambria Math" panose="02040503050406030204" pitchFamily="18" charset="0"/>
                      </a:rPr>
                      <m:t>𝝀</m:t>
                    </m:r>
                  </m:oMath>
                </a14:m>
                <a:endParaRPr lang="en-US" sz="1400" b="1" i="1" dirty="0">
                  <a:solidFill>
                    <a:srgbClr val="462AC2"/>
                  </a:solidFill>
                  <a:effectLst/>
                  <a:latin typeface="Rockwell" panose="02060603020205020403" pitchFamily="18" charset="77"/>
                  <a:ea typeface="Times New Roman" panose="02020603050405020304" pitchFamily="18" charset="0"/>
                </a:endParaRPr>
              </a:p>
              <a:p>
                <a:pPr marL="285750" indent="-285750">
                  <a:buFont typeface="Arial" panose="020B0604020202020204" pitchFamily="34" charset="0"/>
                  <a:buChar char="•"/>
                </a:pPr>
                <a:r>
                  <a:rPr lang="en-US" sz="1400" b="1" dirty="0">
                    <a:solidFill>
                      <a:srgbClr val="462AC2"/>
                    </a:solidFill>
                    <a:effectLst/>
                    <a:latin typeface="Rockwell" panose="02060603020205020403" pitchFamily="18" charset="77"/>
                    <a:ea typeface="Times New Roman" panose="02020603050405020304" pitchFamily="18" charset="0"/>
                  </a:rPr>
                  <a:t>Higher ionization stage:  </a:t>
                </a:r>
                <a14:m>
                  <m:oMath xmlns:m="http://schemas.openxmlformats.org/officeDocument/2006/math">
                    <m:sSup>
                      <m:sSupPr>
                        <m:ctrlPr>
                          <a:rPr lang="en-US" sz="1400" b="1" i="1" dirty="0" smtClean="0">
                            <a:solidFill>
                              <a:srgbClr val="462AC2"/>
                            </a:solidFill>
                            <a:latin typeface="Cambria Math" panose="02040503050406030204" pitchFamily="18" charset="0"/>
                          </a:rPr>
                        </m:ctrlPr>
                      </m:sSupPr>
                      <m:e>
                        <m:r>
                          <a:rPr lang="it-IT" sz="1400" b="1" i="1" dirty="0" smtClean="0">
                            <a:solidFill>
                              <a:srgbClr val="462AC2"/>
                            </a:solidFill>
                            <a:latin typeface="Cambria Math" panose="02040503050406030204" pitchFamily="18" charset="0"/>
                          </a:rPr>
                          <m:t>𝑰</m:t>
                        </m:r>
                      </m:e>
                      <m:sup>
                        <m:r>
                          <a:rPr lang="it-IT" sz="1400" b="1" i="1" dirty="0" smtClean="0">
                            <a:solidFill>
                              <a:srgbClr val="462AC2"/>
                            </a:solidFill>
                            <a:latin typeface="Cambria Math" panose="02040503050406030204" pitchFamily="18" charset="0"/>
                          </a:rPr>
                          <m:t>′</m:t>
                        </m:r>
                      </m:sup>
                    </m:sSup>
                  </m:oMath>
                </a14:m>
                <a:r>
                  <a:rPr lang="en-US" sz="1400" b="1" dirty="0">
                    <a:solidFill>
                      <a:srgbClr val="462AC2"/>
                    </a:solidFill>
                    <a:latin typeface="Rockwell" panose="02060603020205020403" pitchFamily="18" charset="77"/>
                    <a:ea typeface="Times New Roman" panose="02020603050405020304" pitchFamily="18" charset="0"/>
                  </a:rPr>
                  <a:t>, </a:t>
                </a:r>
                <a14:m>
                  <m:oMath xmlns:m="http://schemas.openxmlformats.org/officeDocument/2006/math">
                    <m:sSup>
                      <m:sSupPr>
                        <m:ctrlPr>
                          <a:rPr lang="en-US" sz="1400" b="1" i="1" smtClean="0">
                            <a:solidFill>
                              <a:srgbClr val="462AC2"/>
                            </a:solidFill>
                            <a:latin typeface="Cambria Math" panose="02040503050406030204" pitchFamily="18" charset="0"/>
                          </a:rPr>
                        </m:ctrlPr>
                      </m:sSupPr>
                      <m:e>
                        <m:r>
                          <a:rPr lang="it-IT" sz="1400" b="1" i="1" smtClean="0">
                            <a:solidFill>
                              <a:srgbClr val="462AC2"/>
                            </a:solidFill>
                            <a:latin typeface="Cambria Math" panose="02040503050406030204" pitchFamily="18" charset="0"/>
                          </a:rPr>
                          <m:t>𝒈</m:t>
                        </m:r>
                      </m:e>
                      <m:sup>
                        <m:r>
                          <a:rPr lang="it-IT" sz="1400" b="1" i="1" smtClean="0">
                            <a:solidFill>
                              <a:srgbClr val="462AC2"/>
                            </a:solidFill>
                            <a:latin typeface="Cambria Math" panose="02040503050406030204" pitchFamily="18" charset="0"/>
                          </a:rPr>
                          <m:t>′</m:t>
                        </m:r>
                      </m:sup>
                    </m:sSup>
                  </m:oMath>
                </a14:m>
                <a:r>
                  <a:rPr lang="en-US" sz="1400" b="1" dirty="0">
                    <a:solidFill>
                      <a:srgbClr val="462AC2"/>
                    </a:solidFill>
                    <a:latin typeface="Rockwell" panose="02060603020205020403" pitchFamily="18" charset="77"/>
                    <a:ea typeface="Times New Roman" panose="02020603050405020304" pitchFamily="18" charset="0"/>
                  </a:rPr>
                  <a:t>, </a:t>
                </a:r>
                <a14:m>
                  <m:oMath xmlns:m="http://schemas.openxmlformats.org/officeDocument/2006/math">
                    <m:sSup>
                      <m:sSupPr>
                        <m:ctrlPr>
                          <a:rPr lang="en-US" sz="1400" b="1" i="1" smtClean="0">
                            <a:solidFill>
                              <a:srgbClr val="462AC2"/>
                            </a:solidFill>
                            <a:latin typeface="Cambria Math" panose="02040503050406030204" pitchFamily="18" charset="0"/>
                          </a:rPr>
                        </m:ctrlPr>
                      </m:sSupPr>
                      <m:e>
                        <m:r>
                          <a:rPr lang="it-IT" sz="1400" b="1" i="1" smtClean="0">
                            <a:solidFill>
                              <a:srgbClr val="462AC2"/>
                            </a:solidFill>
                            <a:latin typeface="Cambria Math" panose="02040503050406030204" pitchFamily="18" charset="0"/>
                          </a:rPr>
                          <m:t>𝒇</m:t>
                        </m:r>
                      </m:e>
                      <m:sup>
                        <m:r>
                          <a:rPr lang="it-IT" sz="1400" b="1" i="1" smtClean="0">
                            <a:solidFill>
                              <a:srgbClr val="462AC2"/>
                            </a:solidFill>
                            <a:latin typeface="Cambria Math" panose="02040503050406030204" pitchFamily="18" charset="0"/>
                          </a:rPr>
                          <m:t>′</m:t>
                        </m:r>
                      </m:sup>
                    </m:sSup>
                  </m:oMath>
                </a14:m>
                <a:r>
                  <a:rPr lang="en-US" sz="1400" b="1" dirty="0">
                    <a:solidFill>
                      <a:srgbClr val="462AC2"/>
                    </a:solidFill>
                    <a:latin typeface="Rockwell" panose="02060603020205020403" pitchFamily="18" charset="77"/>
                    <a:ea typeface="Times New Roman" panose="02020603050405020304" pitchFamily="18" charset="0"/>
                  </a:rPr>
                  <a:t>, </a:t>
                </a:r>
                <a14:m>
                  <m:oMath xmlns:m="http://schemas.openxmlformats.org/officeDocument/2006/math">
                    <m:sSup>
                      <m:sSupPr>
                        <m:ctrlPr>
                          <a:rPr lang="en-US" sz="1400" b="1" i="1" smtClean="0">
                            <a:solidFill>
                              <a:srgbClr val="462AC2"/>
                            </a:solidFill>
                            <a:latin typeface="Cambria Math" panose="02040503050406030204" pitchFamily="18" charset="0"/>
                            <a:ea typeface="Cambria Math" panose="02040503050406030204" pitchFamily="18" charset="0"/>
                          </a:rPr>
                        </m:ctrlPr>
                      </m:sSupPr>
                      <m:e>
                        <m:r>
                          <a:rPr lang="en-US" sz="1400" b="1" i="1" smtClean="0">
                            <a:solidFill>
                              <a:srgbClr val="462AC2"/>
                            </a:solidFill>
                            <a:latin typeface="Cambria Math" panose="02040503050406030204" pitchFamily="18" charset="0"/>
                            <a:ea typeface="Cambria Math" panose="02040503050406030204" pitchFamily="18" charset="0"/>
                          </a:rPr>
                          <m:t>𝝀</m:t>
                        </m:r>
                      </m:e>
                      <m:sup>
                        <m:r>
                          <a:rPr lang="it-IT" sz="1400" b="1" i="1" smtClean="0">
                            <a:solidFill>
                              <a:srgbClr val="462AC2"/>
                            </a:solidFill>
                            <a:latin typeface="Cambria Math" panose="02040503050406030204" pitchFamily="18" charset="0"/>
                            <a:ea typeface="Cambria Math" panose="02040503050406030204" pitchFamily="18" charset="0"/>
                          </a:rPr>
                          <m:t>′</m:t>
                        </m:r>
                      </m:sup>
                    </m:sSup>
                  </m:oMath>
                </a14:m>
                <a:endParaRPr lang="en-IT" sz="1400" b="1" dirty="0">
                  <a:solidFill>
                    <a:srgbClr val="462AC2"/>
                  </a:solidFill>
                  <a:effectLst/>
                  <a:latin typeface="Rockwell" panose="02060603020205020403" pitchFamily="18" charset="77"/>
                  <a:ea typeface="Times New Roman" panose="02020603050405020304" pitchFamily="18" charset="0"/>
                </a:endParaRPr>
              </a:p>
            </p:txBody>
          </p:sp>
        </mc:Choice>
        <mc:Fallback xmlns="">
          <p:sp>
            <p:nvSpPr>
              <p:cNvPr id="24" name="Text Box 38">
                <a:extLst>
                  <a:ext uri="{FF2B5EF4-FFF2-40B4-BE49-F238E27FC236}">
                    <a16:creationId xmlns:a16="http://schemas.microsoft.com/office/drawing/2014/main" id="{33E9691F-C96C-BB62-85EB-9EF99A3B1864}"/>
                  </a:ext>
                </a:extLst>
              </p:cNvPr>
              <p:cNvSpPr txBox="1">
                <a:spLocks noRot="1" noChangeAspect="1" noMove="1" noResize="1" noEditPoints="1" noAdjustHandles="1" noChangeArrowheads="1" noChangeShapeType="1" noTextEdit="1"/>
              </p:cNvSpPr>
              <p:nvPr/>
            </p:nvSpPr>
            <p:spPr>
              <a:xfrm>
                <a:off x="7410688" y="1334884"/>
                <a:ext cx="3816112" cy="535117"/>
              </a:xfrm>
              <a:prstGeom prst="rect">
                <a:avLst/>
              </a:prstGeom>
              <a:blipFill>
                <a:blip r:embed="rId12"/>
                <a:stretch>
                  <a:fillRect b="-4444"/>
                </a:stretch>
              </a:blipFill>
              <a:ln w="22225">
                <a:solidFill>
                  <a:srgbClr val="FF0000"/>
                </a:solidFill>
              </a:ln>
            </p:spPr>
            <p:txBody>
              <a:bodyPr/>
              <a:lstStyle/>
              <a:p>
                <a:r>
                  <a:rPr lang="en-IT">
                    <a:noFill/>
                  </a:rPr>
                  <a:t> </a:t>
                </a:r>
              </a:p>
            </p:txBody>
          </p:sp>
        </mc:Fallback>
      </mc:AlternateContent>
      <p:sp>
        <p:nvSpPr>
          <p:cNvPr id="3" name="TextBox 2">
            <a:extLst>
              <a:ext uri="{FF2B5EF4-FFF2-40B4-BE49-F238E27FC236}">
                <a16:creationId xmlns:a16="http://schemas.microsoft.com/office/drawing/2014/main" id="{D129DDB6-A5A1-F2C8-8615-59564C624906}"/>
              </a:ext>
            </a:extLst>
          </p:cNvPr>
          <p:cNvSpPr txBox="1"/>
          <p:nvPr/>
        </p:nvSpPr>
        <p:spPr>
          <a:xfrm>
            <a:off x="5442647" y="4516513"/>
            <a:ext cx="557046" cy="45719"/>
          </a:xfrm>
          <a:prstGeom prst="rect">
            <a:avLst/>
          </a:prstGeom>
          <a:solidFill>
            <a:schemeClr val="bg1"/>
          </a:solidFill>
          <a:ln w="28575">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IT" b="1" dirty="0">
              <a:solidFill>
                <a:srgbClr val="070D8F"/>
              </a:solidFill>
              <a:latin typeface="Rockwell" panose="02060603020205020403" pitchFamily="18" charset="77"/>
            </a:endParaRPr>
          </a:p>
        </p:txBody>
      </p:sp>
      <p:sp>
        <p:nvSpPr>
          <p:cNvPr id="11" name="TextBox 10">
            <a:extLst>
              <a:ext uri="{FF2B5EF4-FFF2-40B4-BE49-F238E27FC236}">
                <a16:creationId xmlns:a16="http://schemas.microsoft.com/office/drawing/2014/main" id="{F041A510-0CEE-F6F7-97E3-00367FD6B09D}"/>
              </a:ext>
            </a:extLst>
          </p:cNvPr>
          <p:cNvSpPr txBox="1"/>
          <p:nvPr/>
        </p:nvSpPr>
        <p:spPr>
          <a:xfrm>
            <a:off x="135736" y="1621606"/>
            <a:ext cx="6148437" cy="276999"/>
          </a:xfrm>
          <a:prstGeom prst="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latin typeface="Rockwell" panose="02060603020205020403" pitchFamily="18" charset="77"/>
              </a:rPr>
              <a:t>NIST Database (</a:t>
            </a:r>
            <a:r>
              <a:rPr lang="en-IT" sz="1200" b="1" dirty="0">
                <a:hlinkClick r:id="rId13"/>
              </a:rPr>
              <a:t>https://physics.nist.gov/PhysRefData/ASD/levels_form.html</a:t>
            </a:r>
            <a:r>
              <a:rPr lang="en-GB" sz="1200" b="1" dirty="0">
                <a:latin typeface="Rockwell" panose="02060603020205020403" pitchFamily="18" charset="77"/>
              </a:rPr>
              <a:t>)</a:t>
            </a:r>
          </a:p>
        </p:txBody>
      </p:sp>
    </p:spTree>
    <p:extLst>
      <p:ext uri="{BB962C8B-B14F-4D97-AF65-F5344CB8AC3E}">
        <p14:creationId xmlns:p14="http://schemas.microsoft.com/office/powerpoint/2010/main" val="75643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FE28C9CE-284D-E303-33B5-2850E8FE01B0}"/>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a:xfrm>
            <a:off x="10747474" y="6356350"/>
            <a:ext cx="606325" cy="365125"/>
          </a:xfrm>
        </p:spPr>
        <p:txBody>
          <a:bodyPr/>
          <a:lstStyle/>
          <a:p>
            <a:fld id="{22C8C506-E08F-464A-AF85-27E4817C43F6}" type="slidenum">
              <a:rPr lang="en-GB" smtClean="0"/>
              <a:t>14</a:t>
            </a:fld>
            <a:endParaRPr lang="en-GB" dirty="0"/>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247656" y="330088"/>
            <a:ext cx="9924506" cy="46283"/>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417FE6-6C26-204D-B2CE-E5D7561AC347}"/>
              </a:ext>
            </a:extLst>
          </p:cNvPr>
          <p:cNvSpPr txBox="1"/>
          <p:nvPr/>
        </p:nvSpPr>
        <p:spPr>
          <a:xfrm>
            <a:off x="5547288" y="453813"/>
            <a:ext cx="4688068" cy="461665"/>
          </a:xfrm>
          <a:prstGeom prst="rect">
            <a:avLst/>
          </a:prstGeom>
          <a:ln w="254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2400" b="1" dirty="0">
                <a:solidFill>
                  <a:srgbClr val="462AC2"/>
                </a:solidFill>
                <a:latin typeface="Rockwell" panose="02060603020205020403" pitchFamily="18" charset="77"/>
              </a:rPr>
              <a:t>Evolution of the </a:t>
            </a:r>
            <a:r>
              <a:rPr lang="en-IT" sz="2400" b="1" dirty="0">
                <a:solidFill>
                  <a:srgbClr val="FF0000"/>
                </a:solidFill>
                <a:latin typeface="Rockwell" panose="02060603020205020403" pitchFamily="18" charset="77"/>
              </a:rPr>
              <a:t>Oxygen</a:t>
            </a:r>
            <a:r>
              <a:rPr lang="en-IT" sz="2400" b="1" dirty="0">
                <a:solidFill>
                  <a:srgbClr val="462AC2"/>
                </a:solidFill>
                <a:latin typeface="Rockwell" panose="02060603020205020403" pitchFamily="18" charset="77"/>
              </a:rPr>
              <a:t> ions</a:t>
            </a:r>
          </a:p>
        </p:txBody>
      </p:sp>
      <p:sp>
        <p:nvSpPr>
          <p:cNvPr id="19" name="CasellaDiTesto 17">
            <a:extLst>
              <a:ext uri="{FF2B5EF4-FFF2-40B4-BE49-F238E27FC236}">
                <a16:creationId xmlns:a16="http://schemas.microsoft.com/office/drawing/2014/main" id="{D12CC812-B703-DB44-8E9F-0728272BEB97}"/>
              </a:ext>
            </a:extLst>
          </p:cNvPr>
          <p:cNvSpPr txBox="1"/>
          <p:nvPr/>
        </p:nvSpPr>
        <p:spPr>
          <a:xfrm>
            <a:off x="1527463" y="-106545"/>
            <a:ext cx="8925791" cy="523220"/>
          </a:xfrm>
          <a:prstGeom prst="rect">
            <a:avLst/>
          </a:prstGeom>
          <a:noFill/>
        </p:spPr>
        <p:txBody>
          <a:bodyPr wrap="square" rtlCol="0">
            <a:spAutoFit/>
          </a:bodyPr>
          <a:lstStyle/>
          <a:p>
            <a:pPr algn="ctr"/>
            <a:r>
              <a:rPr lang="it-IT" sz="2800" b="1" dirty="0">
                <a:latin typeface="Rockwell" panose="02060603020205020403" pitchFamily="18" charset="77"/>
              </a:rPr>
              <a:t>Plasma Temperature Analyses</a:t>
            </a:r>
          </a:p>
        </p:txBody>
      </p:sp>
      <p:pic>
        <p:nvPicPr>
          <p:cNvPr id="18" name="Picture 17" descr="A picture containing text, clipart&#10;&#10;Description automatically generated">
            <a:extLst>
              <a:ext uri="{FF2B5EF4-FFF2-40B4-BE49-F238E27FC236}">
                <a16:creationId xmlns:a16="http://schemas.microsoft.com/office/drawing/2014/main" id="{88EDAE7B-13D6-0B92-FC42-4EC0A898187B}"/>
              </a:ext>
            </a:extLst>
          </p:cNvPr>
          <p:cNvPicPr>
            <a:picLocks noChangeAspect="1"/>
          </p:cNvPicPr>
          <p:nvPr/>
        </p:nvPicPr>
        <p:blipFill>
          <a:blip r:embed="rId3"/>
          <a:stretch>
            <a:fillRect/>
          </a:stretch>
        </p:blipFill>
        <p:spPr>
          <a:xfrm>
            <a:off x="5222788" y="6440278"/>
            <a:ext cx="792694" cy="302555"/>
          </a:xfrm>
          <a:prstGeom prst="rect">
            <a:avLst/>
          </a:prstGeom>
        </p:spPr>
      </p:pic>
      <p:pic>
        <p:nvPicPr>
          <p:cNvPr id="21" name="Picture 20">
            <a:extLst>
              <a:ext uri="{FF2B5EF4-FFF2-40B4-BE49-F238E27FC236}">
                <a16:creationId xmlns:a16="http://schemas.microsoft.com/office/drawing/2014/main" id="{41E18C1B-33F4-6819-CC1B-2379EF6BB874}"/>
              </a:ext>
            </a:extLst>
          </p:cNvPr>
          <p:cNvPicPr>
            <a:picLocks noChangeAspect="1"/>
          </p:cNvPicPr>
          <p:nvPr/>
        </p:nvPicPr>
        <p:blipFill>
          <a:blip r:embed="rId4"/>
          <a:stretch>
            <a:fillRect/>
          </a:stretch>
        </p:blipFill>
        <p:spPr>
          <a:xfrm>
            <a:off x="5122082" y="6434925"/>
            <a:ext cx="986644" cy="369332"/>
          </a:xfrm>
          <a:prstGeom prst="rect">
            <a:avLst/>
          </a:prstGeom>
        </p:spPr>
      </p:pic>
      <p:pic>
        <p:nvPicPr>
          <p:cNvPr id="22" name="Picture 21" descr="Logo, company name&#10;&#10;Description automatically generated">
            <a:extLst>
              <a:ext uri="{FF2B5EF4-FFF2-40B4-BE49-F238E27FC236}">
                <a16:creationId xmlns:a16="http://schemas.microsoft.com/office/drawing/2014/main" id="{1CD4304C-5D48-340D-3904-BC3D5C43D796}"/>
              </a:ext>
            </a:extLst>
          </p:cNvPr>
          <p:cNvPicPr>
            <a:picLocks noChangeAspect="1"/>
          </p:cNvPicPr>
          <p:nvPr/>
        </p:nvPicPr>
        <p:blipFill>
          <a:blip r:embed="rId5"/>
          <a:stretch>
            <a:fillRect/>
          </a:stretch>
        </p:blipFill>
        <p:spPr>
          <a:xfrm>
            <a:off x="21906" y="23909"/>
            <a:ext cx="1123518" cy="806396"/>
          </a:xfrm>
          <a:prstGeom prst="rect">
            <a:avLst/>
          </a:prstGeom>
        </p:spPr>
      </p:pic>
      <p:pic>
        <p:nvPicPr>
          <p:cNvPr id="23" name="Picture 22" descr="Logo, company name&#10;&#10;Description automatically generated">
            <a:extLst>
              <a:ext uri="{FF2B5EF4-FFF2-40B4-BE49-F238E27FC236}">
                <a16:creationId xmlns:a16="http://schemas.microsoft.com/office/drawing/2014/main" id="{08718FEC-9305-629E-185E-E700398EDD96}"/>
              </a:ext>
            </a:extLst>
          </p:cNvPr>
          <p:cNvPicPr>
            <a:picLocks noChangeAspect="1"/>
          </p:cNvPicPr>
          <p:nvPr/>
        </p:nvPicPr>
        <p:blipFill>
          <a:blip r:embed="rId6"/>
          <a:stretch>
            <a:fillRect/>
          </a:stretch>
        </p:blipFill>
        <p:spPr>
          <a:xfrm>
            <a:off x="11226800" y="0"/>
            <a:ext cx="965200" cy="1054100"/>
          </a:xfrm>
          <a:prstGeom prst="rect">
            <a:avLst/>
          </a:prstGeom>
        </p:spPr>
      </p:pic>
      <p:cxnSp>
        <p:nvCxnSpPr>
          <p:cNvPr id="24" name="Connettore 1 25">
            <a:extLst>
              <a:ext uri="{FF2B5EF4-FFF2-40B4-BE49-F238E27FC236}">
                <a16:creationId xmlns:a16="http://schemas.microsoft.com/office/drawing/2014/main" id="{4AA93EFC-EA28-1907-5521-117D22A993BE}"/>
              </a:ext>
            </a:extLst>
          </p:cNvPr>
          <p:cNvCxnSpPr>
            <a:cxnSpLocks/>
          </p:cNvCxnSpPr>
          <p:nvPr/>
        </p:nvCxnSpPr>
        <p:spPr>
          <a:xfrm>
            <a:off x="400680" y="6442974"/>
            <a:ext cx="11039259" cy="24661"/>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 name="Segnaposto numero diapositiva 5">
            <a:extLst>
              <a:ext uri="{FF2B5EF4-FFF2-40B4-BE49-F238E27FC236}">
                <a16:creationId xmlns:a16="http://schemas.microsoft.com/office/drawing/2014/main" id="{107088A3-561D-22FA-94E6-30E4A02E5DDA}"/>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C8C506-E08F-464A-AF85-27E4817C43F6}" type="slidenum">
              <a:rPr lang="en-GB" smtClean="0"/>
              <a:pPr/>
              <a:t>14</a:t>
            </a:fld>
            <a:endParaRPr lang="en-GB" dirty="0"/>
          </a:p>
        </p:txBody>
      </p:sp>
      <p:sp>
        <p:nvSpPr>
          <p:cNvPr id="10" name="Segnaposto data 3">
            <a:extLst>
              <a:ext uri="{FF2B5EF4-FFF2-40B4-BE49-F238E27FC236}">
                <a16:creationId xmlns:a16="http://schemas.microsoft.com/office/drawing/2014/main" id="{5F05D778-5B21-5C44-2338-B66AC5598EC9}"/>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9E7B936-D211-6CF2-DB51-EE741690E080}"/>
                  </a:ext>
                </a:extLst>
              </p:cNvPr>
              <p:cNvSpPr/>
              <p:nvPr/>
            </p:nvSpPr>
            <p:spPr>
              <a:xfrm>
                <a:off x="259246" y="4995444"/>
                <a:ext cx="3479467" cy="830997"/>
              </a:xfrm>
              <a:prstGeom prst="rect">
                <a:avLst/>
              </a:prstGeom>
              <a:ln w="28575">
                <a:solidFill>
                  <a:srgbClr val="FF0000"/>
                </a:solidFill>
              </a:ln>
            </p:spPr>
            <p:txBody>
              <a:bodyPr wrap="square">
                <a:spAutoFit/>
              </a:bodyPr>
              <a:lstStyle/>
              <a:p>
                <a:r>
                  <a:rPr lang="en-GB" sz="1200" b="1" dirty="0">
                    <a:solidFill>
                      <a:srgbClr val="462AC2"/>
                    </a:solidFill>
                    <a:latin typeface="Rockwell" panose="02060603020205020403" pitchFamily="18" charset="77"/>
                  </a:rPr>
                  <a:t>VeroClear Chemical Components </a:t>
                </a:r>
                <a:r>
                  <a:rPr lang="en-GB" sz="1200" b="1" dirty="0">
                    <a:solidFill>
                      <a:srgbClr val="FF0000"/>
                    </a:solidFill>
                    <a:latin typeface="Rockwell" panose="02060603020205020403" pitchFamily="18" charset="77"/>
                  </a:rPr>
                  <a:t>(</a:t>
                </a:r>
                <a14:m>
                  <m:oMath xmlns:m="http://schemas.openxmlformats.org/officeDocument/2006/math">
                    <m:sSub>
                      <m:sSubPr>
                        <m:ctrlPr>
                          <a:rPr lang="en-GB" sz="1200" b="1" i="1" smtClean="0">
                            <a:solidFill>
                              <a:srgbClr val="FF0000"/>
                            </a:solidFill>
                            <a:latin typeface="Cambria Math" panose="02040503050406030204" pitchFamily="18" charset="0"/>
                          </a:rPr>
                        </m:ctrlPr>
                      </m:sSubPr>
                      <m:e>
                        <m:r>
                          <a:rPr lang="it-IT" sz="1200" b="1" i="1" smtClean="0">
                            <a:solidFill>
                              <a:srgbClr val="FF0000"/>
                            </a:solidFill>
                            <a:latin typeface="Cambria Math" panose="02040503050406030204" pitchFamily="18" charset="0"/>
                          </a:rPr>
                          <m:t>𝑪</m:t>
                        </m:r>
                      </m:e>
                      <m:sub>
                        <m:r>
                          <a:rPr lang="it-IT" sz="1200" b="1" i="1" smtClean="0">
                            <a:solidFill>
                              <a:srgbClr val="FF0000"/>
                            </a:solidFill>
                            <a:latin typeface="Cambria Math" panose="02040503050406030204" pitchFamily="18" charset="0"/>
                          </a:rPr>
                          <m:t>𝟓</m:t>
                        </m:r>
                      </m:sub>
                    </m:sSub>
                    <m:sSub>
                      <m:sSubPr>
                        <m:ctrlPr>
                          <a:rPr lang="en-GB" sz="1200" b="1" i="1" smtClean="0">
                            <a:solidFill>
                              <a:srgbClr val="FF0000"/>
                            </a:solidFill>
                            <a:latin typeface="Cambria Math" panose="02040503050406030204" pitchFamily="18" charset="0"/>
                          </a:rPr>
                        </m:ctrlPr>
                      </m:sSubPr>
                      <m:e>
                        <m:r>
                          <a:rPr lang="it-IT" sz="1200" b="1" i="1" smtClean="0">
                            <a:solidFill>
                              <a:srgbClr val="FF0000"/>
                            </a:solidFill>
                            <a:latin typeface="Cambria Math" panose="02040503050406030204" pitchFamily="18" charset="0"/>
                          </a:rPr>
                          <m:t>𝑶</m:t>
                        </m:r>
                      </m:e>
                      <m:sub>
                        <m:r>
                          <a:rPr lang="it-IT" sz="1200" b="1" i="1" smtClean="0">
                            <a:solidFill>
                              <a:srgbClr val="FF0000"/>
                            </a:solidFill>
                            <a:latin typeface="Cambria Math" panose="02040503050406030204" pitchFamily="18" charset="0"/>
                          </a:rPr>
                          <m:t>𝟐</m:t>
                        </m:r>
                      </m:sub>
                    </m:sSub>
                    <m:sSub>
                      <m:sSubPr>
                        <m:ctrlPr>
                          <a:rPr lang="en-GB" sz="1200" b="1" i="1" smtClean="0">
                            <a:solidFill>
                              <a:srgbClr val="FF0000"/>
                            </a:solidFill>
                            <a:latin typeface="Cambria Math" panose="02040503050406030204" pitchFamily="18" charset="0"/>
                          </a:rPr>
                        </m:ctrlPr>
                      </m:sSubPr>
                      <m:e>
                        <m:r>
                          <a:rPr lang="it-IT" sz="1200" b="1" i="1" smtClean="0">
                            <a:solidFill>
                              <a:srgbClr val="FF0000"/>
                            </a:solidFill>
                            <a:latin typeface="Cambria Math" panose="02040503050406030204" pitchFamily="18" charset="0"/>
                          </a:rPr>
                          <m:t>𝑯</m:t>
                        </m:r>
                      </m:e>
                      <m:sub>
                        <m:r>
                          <a:rPr lang="it-IT" sz="1200" b="1" i="1" smtClean="0">
                            <a:solidFill>
                              <a:srgbClr val="FF0000"/>
                            </a:solidFill>
                            <a:latin typeface="Cambria Math" panose="02040503050406030204" pitchFamily="18" charset="0"/>
                          </a:rPr>
                          <m:t>𝟖</m:t>
                        </m:r>
                      </m:sub>
                    </m:sSub>
                  </m:oMath>
                </a14:m>
                <a:r>
                  <a:rPr lang="en-GB" sz="1200" b="1" dirty="0">
                    <a:solidFill>
                      <a:srgbClr val="FF0000"/>
                    </a:solidFill>
                    <a:latin typeface="Rockwell" panose="02060603020205020403" pitchFamily="18" charset="77"/>
                  </a:rPr>
                  <a:t>)</a:t>
                </a:r>
                <a:r>
                  <a:rPr lang="en-GB" sz="1200" b="1" dirty="0">
                    <a:solidFill>
                      <a:srgbClr val="462AC2"/>
                    </a:solidFill>
                    <a:latin typeface="Rockwell" panose="02060603020205020403" pitchFamily="18" charset="77"/>
                  </a:rPr>
                  <a:t>:</a:t>
                </a:r>
              </a:p>
              <a:p>
                <a:r>
                  <a:rPr lang="en-GB" sz="1200" b="1" dirty="0">
                    <a:solidFill>
                      <a:srgbClr val="462AC2"/>
                    </a:solidFill>
                    <a:latin typeface="Rockwell" panose="02060603020205020403" pitchFamily="18" charset="77"/>
                  </a:rPr>
                  <a:t>82.92% Carbon </a:t>
                </a:r>
              </a:p>
              <a:p>
                <a:r>
                  <a:rPr lang="en-GB" sz="1200" b="1" dirty="0">
                    <a:solidFill>
                      <a:srgbClr val="462AC2"/>
                    </a:solidFill>
                    <a:latin typeface="Rockwell" panose="02060603020205020403" pitchFamily="18" charset="77"/>
                  </a:rPr>
                  <a:t>16.50% Oxygen</a:t>
                </a:r>
              </a:p>
              <a:p>
                <a:r>
                  <a:rPr lang="en-GB" sz="1200" b="1" dirty="0">
                    <a:solidFill>
                      <a:srgbClr val="462AC2"/>
                    </a:solidFill>
                    <a:latin typeface="Rockwell" panose="02060603020205020403" pitchFamily="18" charset="77"/>
                  </a:rPr>
                  <a:t>78% Nitrogen in the air  (</a:t>
                </a:r>
                <a:r>
                  <a:rPr lang="en-GB" sz="1200" b="1" dirty="0">
                    <a:solidFill>
                      <a:srgbClr val="FF0000"/>
                    </a:solidFill>
                    <a:latin typeface="Rockwell" panose="02060603020205020403" pitchFamily="18" charset="77"/>
                  </a:rPr>
                  <a:t>impurity</a:t>
                </a:r>
                <a:r>
                  <a:rPr lang="en-GB" sz="1200" b="1" dirty="0">
                    <a:solidFill>
                      <a:srgbClr val="462AC2"/>
                    </a:solidFill>
                    <a:latin typeface="Rockwell" panose="02060603020205020403" pitchFamily="18" charset="77"/>
                  </a:rPr>
                  <a:t>)</a:t>
                </a:r>
                <a:endParaRPr lang="en-IT" sz="1200" b="1" dirty="0">
                  <a:solidFill>
                    <a:srgbClr val="462AC2"/>
                  </a:solidFill>
                  <a:latin typeface="Rockwell" panose="02060603020205020403" pitchFamily="18" charset="77"/>
                </a:endParaRPr>
              </a:p>
            </p:txBody>
          </p:sp>
        </mc:Choice>
        <mc:Fallback xmlns="">
          <p:sp>
            <p:nvSpPr>
              <p:cNvPr id="5" name="Rectangle 4">
                <a:extLst>
                  <a:ext uri="{FF2B5EF4-FFF2-40B4-BE49-F238E27FC236}">
                    <a16:creationId xmlns:a16="http://schemas.microsoft.com/office/drawing/2014/main" id="{F9E7B936-D211-6CF2-DB51-EE741690E080}"/>
                  </a:ext>
                </a:extLst>
              </p:cNvPr>
              <p:cNvSpPr>
                <a:spLocks noRot="1" noChangeAspect="1" noMove="1" noResize="1" noEditPoints="1" noAdjustHandles="1" noChangeArrowheads="1" noChangeShapeType="1" noTextEdit="1"/>
              </p:cNvSpPr>
              <p:nvPr/>
            </p:nvSpPr>
            <p:spPr>
              <a:xfrm>
                <a:off x="259246" y="4995444"/>
                <a:ext cx="3479467" cy="830997"/>
              </a:xfrm>
              <a:prstGeom prst="rect">
                <a:avLst/>
              </a:prstGeom>
              <a:blipFill>
                <a:blip r:embed="rId7"/>
                <a:stretch>
                  <a:fillRect b="-2899"/>
                </a:stretch>
              </a:blipFill>
              <a:ln w="28575">
                <a:solidFill>
                  <a:srgbClr val="FF0000"/>
                </a:solidFill>
              </a:ln>
            </p:spPr>
            <p:txBody>
              <a:bodyPr/>
              <a:lstStyle/>
              <a:p>
                <a:r>
                  <a:rPr lang="en-IT">
                    <a:noFill/>
                  </a:rPr>
                  <a:t> </a:t>
                </a:r>
              </a:p>
            </p:txBody>
          </p:sp>
        </mc:Fallback>
      </mc:AlternateContent>
      <p:pic>
        <p:nvPicPr>
          <p:cNvPr id="8" name="Picture 7" descr="Diagram, engineering drawing&#10;&#10;Description automatically generated">
            <a:extLst>
              <a:ext uri="{FF2B5EF4-FFF2-40B4-BE49-F238E27FC236}">
                <a16:creationId xmlns:a16="http://schemas.microsoft.com/office/drawing/2014/main" id="{FB930904-E550-391D-0850-FD3DDE30FA2D}"/>
              </a:ext>
            </a:extLst>
          </p:cNvPr>
          <p:cNvPicPr>
            <a:picLocks noChangeAspect="1"/>
          </p:cNvPicPr>
          <p:nvPr/>
        </p:nvPicPr>
        <p:blipFill>
          <a:blip r:embed="rId8"/>
          <a:stretch>
            <a:fillRect/>
          </a:stretch>
        </p:blipFill>
        <p:spPr>
          <a:xfrm>
            <a:off x="3804914" y="1057595"/>
            <a:ext cx="8387086" cy="5177724"/>
          </a:xfrm>
          <a:prstGeom prst="rect">
            <a:avLst/>
          </a:prstGeom>
        </p:spPr>
      </p:pic>
      <p:sp>
        <p:nvSpPr>
          <p:cNvPr id="11" name="Text Box 38">
            <a:extLst>
              <a:ext uri="{FF2B5EF4-FFF2-40B4-BE49-F238E27FC236}">
                <a16:creationId xmlns:a16="http://schemas.microsoft.com/office/drawing/2014/main" id="{1FC5A5A5-7E46-9754-AB3F-EB91F8D04EC6}"/>
              </a:ext>
            </a:extLst>
          </p:cNvPr>
          <p:cNvSpPr txBox="1"/>
          <p:nvPr/>
        </p:nvSpPr>
        <p:spPr>
          <a:xfrm>
            <a:off x="100788" y="5904110"/>
            <a:ext cx="3796389" cy="481835"/>
          </a:xfrm>
          <a:prstGeom prst="rect">
            <a:avLst/>
          </a:prstGeom>
          <a:solidFill>
            <a:schemeClr val="lt1"/>
          </a:solidFill>
          <a:ln w="22225">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buFont typeface="Arial" panose="020B0604020202020204" pitchFamily="34" charset="0"/>
              <a:buChar char="•"/>
            </a:pPr>
            <a:r>
              <a:rPr lang="en-US" sz="1200" b="1" dirty="0">
                <a:solidFill>
                  <a:srgbClr val="0C12AE"/>
                </a:solidFill>
                <a:effectLst/>
                <a:latin typeface="Rockwell" panose="02060603020205020403" pitchFamily="18" charset="77"/>
                <a:ea typeface="Times New Roman" panose="02020603050405020304" pitchFamily="18" charset="0"/>
              </a:rPr>
              <a:t>O II   </a:t>
            </a:r>
            <a:r>
              <a:rPr lang="en-US" sz="1200" b="1" dirty="0">
                <a:solidFill>
                  <a:srgbClr val="FF0000"/>
                </a:solidFill>
                <a:effectLst/>
                <a:latin typeface="Rockwell" panose="02060603020205020403" pitchFamily="18" charset="77"/>
                <a:ea typeface="Times New Roman" panose="02020603050405020304" pitchFamily="18" charset="0"/>
              </a:rPr>
              <a:t>(</a:t>
            </a:r>
            <a:r>
              <a:rPr lang="en-US" sz="1200" b="1" dirty="0">
                <a:solidFill>
                  <a:srgbClr val="FF0000"/>
                </a:solidFill>
                <a:latin typeface="Rockwell" panose="02060603020205020403" pitchFamily="18" charset="77"/>
                <a:ea typeface="Times New Roman" panose="02020603050405020304" pitchFamily="18" charset="0"/>
              </a:rPr>
              <a:t>471.9803 nm</a:t>
            </a:r>
            <a:r>
              <a:rPr lang="en-US" sz="1200" b="1" dirty="0">
                <a:solidFill>
                  <a:srgbClr val="FF0000"/>
                </a:solidFill>
                <a:effectLst/>
                <a:latin typeface="Rockwell" panose="02060603020205020403" pitchFamily="18" charset="77"/>
                <a:ea typeface="Times New Roman" panose="02020603050405020304" pitchFamily="18" charset="0"/>
              </a:rPr>
              <a:t>)   </a:t>
            </a:r>
            <a:r>
              <a:rPr lang="en-US" sz="1200" b="1" dirty="0">
                <a:solidFill>
                  <a:srgbClr val="392FB6"/>
                </a:solidFill>
                <a:effectLst/>
                <a:latin typeface="Rockwell" panose="02060603020205020403" pitchFamily="18" charset="77"/>
                <a:ea typeface="Times New Roman" panose="02020603050405020304" pitchFamily="18" charset="0"/>
              </a:rPr>
              <a:t>or</a:t>
            </a:r>
            <a:r>
              <a:rPr lang="en-US" sz="1200" b="1" dirty="0">
                <a:solidFill>
                  <a:srgbClr val="FF0000"/>
                </a:solidFill>
                <a:effectLst/>
                <a:latin typeface="Rockwell" panose="02060603020205020403" pitchFamily="18" charset="77"/>
                <a:ea typeface="Times New Roman" panose="02020603050405020304" pitchFamily="18" charset="0"/>
              </a:rPr>
              <a:t>  </a:t>
            </a:r>
            <a:r>
              <a:rPr lang="en-US" sz="1200" b="1" dirty="0">
                <a:solidFill>
                  <a:srgbClr val="0C12AE"/>
                </a:solidFill>
                <a:effectLst/>
                <a:latin typeface="Rockwell" panose="02060603020205020403" pitchFamily="18" charset="77"/>
                <a:ea typeface="Times New Roman" panose="02020603050405020304" pitchFamily="18" charset="0"/>
              </a:rPr>
              <a:t>N II    </a:t>
            </a:r>
            <a:r>
              <a:rPr lang="en-US" sz="1200" b="1" dirty="0">
                <a:solidFill>
                  <a:srgbClr val="FF0000"/>
                </a:solidFill>
                <a:effectLst/>
                <a:latin typeface="Rockwell" panose="02060603020205020403" pitchFamily="18" charset="77"/>
                <a:ea typeface="Times New Roman" panose="02020603050405020304" pitchFamily="18" charset="0"/>
              </a:rPr>
              <a:t>(</a:t>
            </a:r>
            <a:r>
              <a:rPr lang="en-US" sz="1200" b="1" dirty="0">
                <a:solidFill>
                  <a:srgbClr val="FF0000"/>
                </a:solidFill>
                <a:latin typeface="Rockwell" panose="02060603020205020403" pitchFamily="18" charset="77"/>
                <a:ea typeface="Times New Roman" panose="02020603050405020304" pitchFamily="18" charset="0"/>
              </a:rPr>
              <a:t>471.8377 nm</a:t>
            </a:r>
            <a:r>
              <a:rPr lang="en-US" sz="1200" b="1" dirty="0">
                <a:solidFill>
                  <a:srgbClr val="FF0000"/>
                </a:solidFill>
                <a:effectLst/>
                <a:latin typeface="Rockwell" panose="02060603020205020403" pitchFamily="18" charset="77"/>
                <a:ea typeface="Times New Roman" panose="02020603050405020304" pitchFamily="18" charset="0"/>
              </a:rPr>
              <a:t>)</a:t>
            </a:r>
            <a:endParaRPr lang="en-IT" sz="1200" b="1" dirty="0">
              <a:solidFill>
                <a:srgbClr val="FF0000"/>
              </a:solidFill>
              <a:effectLst/>
              <a:latin typeface="Rockwell" panose="02060603020205020403" pitchFamily="18" charset="77"/>
              <a:ea typeface="Times New Roman" panose="02020603050405020304" pitchFamily="18" charset="0"/>
            </a:endParaRPr>
          </a:p>
          <a:p>
            <a:pPr marL="285750" indent="-285750">
              <a:buFont typeface="Arial" panose="020B0604020202020204" pitchFamily="34" charset="0"/>
              <a:buChar char="•"/>
            </a:pPr>
            <a:r>
              <a:rPr lang="en-US" sz="1200" b="1" dirty="0">
                <a:solidFill>
                  <a:srgbClr val="0C12AE"/>
                </a:solidFill>
                <a:effectLst/>
                <a:latin typeface="Rockwell" panose="02060603020205020403" pitchFamily="18" charset="77"/>
                <a:ea typeface="Times New Roman" panose="02020603050405020304" pitchFamily="18" charset="0"/>
              </a:rPr>
              <a:t>O III</a:t>
            </a:r>
            <a:r>
              <a:rPr lang="en-US" sz="1200" b="1" dirty="0">
                <a:solidFill>
                  <a:srgbClr val="FF0000"/>
                </a:solidFill>
                <a:effectLst/>
                <a:latin typeface="Rockwell" panose="02060603020205020403" pitchFamily="18" charset="77"/>
                <a:ea typeface="Times New Roman" panose="02020603050405020304" pitchFamily="18" charset="0"/>
              </a:rPr>
              <a:t> (</a:t>
            </a:r>
            <a:r>
              <a:rPr lang="en-US" sz="1200" b="1" dirty="0">
                <a:solidFill>
                  <a:srgbClr val="FF0000"/>
                </a:solidFill>
                <a:latin typeface="Rockwell" panose="02060603020205020403" pitchFamily="18" charset="77"/>
                <a:ea typeface="Times New Roman" panose="02020603050405020304" pitchFamily="18" charset="0"/>
              </a:rPr>
              <a:t>508.8922 nm</a:t>
            </a:r>
            <a:r>
              <a:rPr lang="en-US" sz="1200" b="1" dirty="0">
                <a:solidFill>
                  <a:srgbClr val="FF0000"/>
                </a:solidFill>
                <a:effectLst/>
                <a:latin typeface="Rockwell" panose="02060603020205020403" pitchFamily="18" charset="77"/>
                <a:ea typeface="Times New Roman" panose="02020603050405020304" pitchFamily="18" charset="0"/>
              </a:rPr>
              <a:t>)   </a:t>
            </a:r>
            <a:r>
              <a:rPr lang="en-US" sz="1200" b="1" dirty="0">
                <a:solidFill>
                  <a:srgbClr val="0C12AE"/>
                </a:solidFill>
                <a:effectLst/>
                <a:latin typeface="Rockwell" panose="02060603020205020403" pitchFamily="18" charset="77"/>
                <a:ea typeface="Times New Roman" panose="02020603050405020304" pitchFamily="18" charset="0"/>
              </a:rPr>
              <a:t>or</a:t>
            </a:r>
            <a:r>
              <a:rPr lang="en-US" sz="1200" b="1" dirty="0">
                <a:solidFill>
                  <a:srgbClr val="FF0000"/>
                </a:solidFill>
                <a:effectLst/>
                <a:latin typeface="Rockwell" panose="02060603020205020403" pitchFamily="18" charset="77"/>
                <a:ea typeface="Times New Roman" panose="02020603050405020304" pitchFamily="18" charset="0"/>
              </a:rPr>
              <a:t>  </a:t>
            </a:r>
            <a:r>
              <a:rPr lang="en-US" sz="1200" b="1" dirty="0">
                <a:solidFill>
                  <a:srgbClr val="0C12AE"/>
                </a:solidFill>
                <a:effectLst/>
                <a:latin typeface="Rockwell" panose="02060603020205020403" pitchFamily="18" charset="77"/>
                <a:ea typeface="Times New Roman" panose="02020603050405020304" pitchFamily="18" charset="0"/>
              </a:rPr>
              <a:t>N III  </a:t>
            </a:r>
            <a:r>
              <a:rPr lang="en-US" sz="1200" b="1" dirty="0">
                <a:solidFill>
                  <a:srgbClr val="FF0000"/>
                </a:solidFill>
                <a:effectLst/>
                <a:latin typeface="Rockwell" panose="02060603020205020403" pitchFamily="18" charset="77"/>
                <a:ea typeface="Times New Roman" panose="02020603050405020304" pitchFamily="18" charset="0"/>
              </a:rPr>
              <a:t>(</a:t>
            </a:r>
            <a:r>
              <a:rPr lang="en-US" sz="1200" b="1" dirty="0">
                <a:solidFill>
                  <a:srgbClr val="FF0000"/>
                </a:solidFill>
                <a:latin typeface="Rockwell" panose="02060603020205020403" pitchFamily="18" charset="77"/>
                <a:ea typeface="Times New Roman" panose="02020603050405020304" pitchFamily="18" charset="0"/>
              </a:rPr>
              <a:t>454.970 nm</a:t>
            </a:r>
            <a:r>
              <a:rPr lang="en-US" sz="1200" b="1" dirty="0">
                <a:solidFill>
                  <a:srgbClr val="FF0000"/>
                </a:solidFill>
                <a:effectLst/>
                <a:latin typeface="Rockwell" panose="02060603020205020403" pitchFamily="18" charset="77"/>
                <a:ea typeface="Times New Roman" panose="02020603050405020304" pitchFamily="18" charset="0"/>
              </a:rPr>
              <a:t>)</a:t>
            </a:r>
            <a:endParaRPr lang="en-IT" sz="1200" b="1" dirty="0">
              <a:solidFill>
                <a:srgbClr val="FF0000"/>
              </a:solidFill>
              <a:effectLst/>
              <a:latin typeface="Rockwell" panose="02060603020205020403" pitchFamily="18" charset="77"/>
              <a:ea typeface="Times New Roman" panose="02020603050405020304" pitchFamily="18" charset="0"/>
            </a:endParaRPr>
          </a:p>
        </p:txBody>
      </p:sp>
      <p:pic>
        <p:nvPicPr>
          <p:cNvPr id="15" name="Picture 14">
            <a:extLst>
              <a:ext uri="{FF2B5EF4-FFF2-40B4-BE49-F238E27FC236}">
                <a16:creationId xmlns:a16="http://schemas.microsoft.com/office/drawing/2014/main" id="{3E8DF5CB-E2C4-F69F-A1D0-9C24F91B0B53}"/>
              </a:ext>
            </a:extLst>
          </p:cNvPr>
          <p:cNvPicPr>
            <a:picLocks noChangeAspect="1"/>
          </p:cNvPicPr>
          <p:nvPr/>
        </p:nvPicPr>
        <p:blipFill>
          <a:blip r:embed="rId9"/>
          <a:stretch>
            <a:fillRect/>
          </a:stretch>
        </p:blipFill>
        <p:spPr>
          <a:xfrm>
            <a:off x="178904" y="696816"/>
            <a:ext cx="3559809" cy="1966976"/>
          </a:xfrm>
          <a:prstGeom prst="rect">
            <a:avLst/>
          </a:prstGeom>
        </p:spPr>
      </p:pic>
      <p:sp>
        <p:nvSpPr>
          <p:cNvPr id="16" name="TextBox 15">
            <a:extLst>
              <a:ext uri="{FF2B5EF4-FFF2-40B4-BE49-F238E27FC236}">
                <a16:creationId xmlns:a16="http://schemas.microsoft.com/office/drawing/2014/main" id="{44630408-3ACB-2D7C-2F76-27FF169FC8BE}"/>
              </a:ext>
            </a:extLst>
          </p:cNvPr>
          <p:cNvSpPr txBox="1"/>
          <p:nvPr/>
        </p:nvSpPr>
        <p:spPr>
          <a:xfrm>
            <a:off x="768897" y="2723148"/>
            <a:ext cx="2460161" cy="1384995"/>
          </a:xfrm>
          <a:prstGeom prst="rect">
            <a:avLst/>
          </a:prstGeom>
          <a:ln w="25400">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 typeface="Arial" panose="020B0604020202020204" pitchFamily="34" charset="0"/>
              <a:buChar char="•"/>
            </a:pPr>
            <a:r>
              <a:rPr lang="en-IT" sz="1400" b="1" dirty="0">
                <a:solidFill>
                  <a:srgbClr val="462AC2"/>
                </a:solidFill>
                <a:latin typeface="Rockwell" panose="02060603020205020403" pitchFamily="18" charset="77"/>
              </a:rPr>
              <a:t>3 cm long</a:t>
            </a:r>
          </a:p>
          <a:p>
            <a:pPr marL="285750" indent="-285750">
              <a:buFont typeface="Arial" panose="020B0604020202020204" pitchFamily="34" charset="0"/>
              <a:buChar char="•"/>
            </a:pPr>
            <a:r>
              <a:rPr lang="en-IT" sz="1400" b="1" dirty="0">
                <a:solidFill>
                  <a:srgbClr val="FF0000"/>
                </a:solidFill>
                <a:latin typeface="Rockwell" panose="02060603020205020403" pitchFamily="18" charset="77"/>
              </a:rPr>
              <a:t>1 and</a:t>
            </a:r>
            <a:r>
              <a:rPr lang="en-IT" sz="1400" b="1" dirty="0">
                <a:solidFill>
                  <a:srgbClr val="462AC2"/>
                </a:solidFill>
                <a:latin typeface="Rockwell" panose="02060603020205020403" pitchFamily="18" charset="77"/>
              </a:rPr>
              <a:t> </a:t>
            </a:r>
            <a:r>
              <a:rPr lang="en-IT" sz="1400" b="1" dirty="0">
                <a:solidFill>
                  <a:srgbClr val="FF0000"/>
                </a:solidFill>
                <a:latin typeface="Rockwell" panose="02060603020205020403" pitchFamily="18" charset="77"/>
              </a:rPr>
              <a:t>2 mm diameter</a:t>
            </a:r>
          </a:p>
          <a:p>
            <a:pPr marL="285750" indent="-285750">
              <a:buFont typeface="Arial" panose="020B0604020202020204" pitchFamily="34" charset="0"/>
              <a:buChar char="•"/>
            </a:pPr>
            <a:r>
              <a:rPr lang="en-GB" sz="1400" b="1" dirty="0">
                <a:solidFill>
                  <a:srgbClr val="462AC2"/>
                </a:solidFill>
                <a:latin typeface="Rockwell" panose="02060603020205020403" pitchFamily="18" charset="77"/>
              </a:rPr>
              <a:t>D</a:t>
            </a:r>
            <a:r>
              <a:rPr lang="en-IT" sz="1400" b="1" dirty="0">
                <a:solidFill>
                  <a:srgbClr val="462AC2"/>
                </a:solidFill>
                <a:latin typeface="Rockwell" panose="02060603020205020403" pitchFamily="18" charset="77"/>
              </a:rPr>
              <a:t>ouble-inlet system</a:t>
            </a:r>
          </a:p>
          <a:p>
            <a:pPr marL="285750" indent="-285750">
              <a:buFont typeface="Arial" panose="020B0604020202020204" pitchFamily="34" charset="0"/>
              <a:buChar char="•"/>
            </a:pPr>
            <a:r>
              <a:rPr lang="en-IT" sz="1400" b="1" dirty="0">
                <a:solidFill>
                  <a:srgbClr val="462AC2"/>
                </a:solidFill>
                <a:latin typeface="Rockwell" panose="02060603020205020403" pitchFamily="18" charset="77"/>
              </a:rPr>
              <a:t>20 mbar</a:t>
            </a:r>
          </a:p>
          <a:p>
            <a:pPr marL="285750" indent="-285750">
              <a:buFont typeface="Arial" panose="020B0604020202020204" pitchFamily="34" charset="0"/>
              <a:buChar char="•"/>
            </a:pPr>
            <a:r>
              <a:rPr lang="en-IT" sz="1400" b="1" dirty="0">
                <a:solidFill>
                  <a:srgbClr val="462AC2"/>
                </a:solidFill>
                <a:latin typeface="Rockwell" panose="02060603020205020403" pitchFamily="18" charset="77"/>
              </a:rPr>
              <a:t>12 kV – 400 A</a:t>
            </a:r>
          </a:p>
          <a:p>
            <a:pPr marL="285750" indent="-285750">
              <a:buFont typeface="Arial" panose="020B0604020202020204" pitchFamily="34" charset="0"/>
              <a:buChar char="•"/>
            </a:pPr>
            <a:r>
              <a:rPr lang="en-IT" sz="1400" b="1" dirty="0">
                <a:solidFill>
                  <a:srgbClr val="462AC2"/>
                </a:solidFill>
                <a:latin typeface="Rockwell" panose="02060603020205020403" pitchFamily="18" charset="77"/>
              </a:rPr>
              <a:t>800-2100 ns delay time</a:t>
            </a:r>
          </a:p>
        </p:txBody>
      </p:sp>
      <p:sp>
        <p:nvSpPr>
          <p:cNvPr id="26" name="Rectangle 25">
            <a:extLst>
              <a:ext uri="{FF2B5EF4-FFF2-40B4-BE49-F238E27FC236}">
                <a16:creationId xmlns:a16="http://schemas.microsoft.com/office/drawing/2014/main" id="{9C072BEC-6184-DBB7-4E13-81B648674CE8}"/>
              </a:ext>
            </a:extLst>
          </p:cNvPr>
          <p:cNvSpPr/>
          <p:nvPr/>
        </p:nvSpPr>
        <p:spPr>
          <a:xfrm>
            <a:off x="158748" y="702820"/>
            <a:ext cx="1582484" cy="307777"/>
          </a:xfrm>
          <a:prstGeom prst="rect">
            <a:avLst/>
          </a:prstGeom>
        </p:spPr>
        <p:txBody>
          <a:bodyPr wrap="none">
            <a:spAutoFit/>
          </a:bodyPr>
          <a:lstStyle/>
          <a:p>
            <a:r>
              <a:rPr lang="en-IT" sz="1400" b="1" dirty="0">
                <a:solidFill>
                  <a:srgbClr val="FFFF00"/>
                </a:solidFill>
                <a:latin typeface="Rockwell" panose="02060603020205020403" pitchFamily="18" charset="77"/>
              </a:rPr>
              <a:t>1 mm/diameter</a:t>
            </a:r>
          </a:p>
        </p:txBody>
      </p:sp>
      <p:sp>
        <p:nvSpPr>
          <p:cNvPr id="27" name="Rectangle 26">
            <a:extLst>
              <a:ext uri="{FF2B5EF4-FFF2-40B4-BE49-F238E27FC236}">
                <a16:creationId xmlns:a16="http://schemas.microsoft.com/office/drawing/2014/main" id="{EC01AADB-7A39-7E25-8366-AC1A0801A15D}"/>
              </a:ext>
            </a:extLst>
          </p:cNvPr>
          <p:cNvSpPr/>
          <p:nvPr/>
        </p:nvSpPr>
        <p:spPr>
          <a:xfrm>
            <a:off x="2044801" y="702820"/>
            <a:ext cx="1599459" cy="307777"/>
          </a:xfrm>
          <a:prstGeom prst="rect">
            <a:avLst/>
          </a:prstGeom>
        </p:spPr>
        <p:txBody>
          <a:bodyPr wrap="square">
            <a:spAutoFit/>
          </a:bodyPr>
          <a:lstStyle/>
          <a:p>
            <a:r>
              <a:rPr lang="en-IT" sz="1400" b="1" dirty="0">
                <a:solidFill>
                  <a:srgbClr val="FFFF00"/>
                </a:solidFill>
                <a:latin typeface="Rockwell" panose="02060603020205020403" pitchFamily="18" charset="77"/>
              </a:rPr>
              <a:t>2 mm/diameter</a:t>
            </a:r>
          </a:p>
        </p:txBody>
      </p:sp>
      <p:sp>
        <p:nvSpPr>
          <p:cNvPr id="7" name="Rectangle 6">
            <a:extLst>
              <a:ext uri="{FF2B5EF4-FFF2-40B4-BE49-F238E27FC236}">
                <a16:creationId xmlns:a16="http://schemas.microsoft.com/office/drawing/2014/main" id="{8AB1D87A-E7AA-72D1-B5B4-67831F2F2DCD}"/>
              </a:ext>
            </a:extLst>
          </p:cNvPr>
          <p:cNvSpPr/>
          <p:nvPr/>
        </p:nvSpPr>
        <p:spPr>
          <a:xfrm>
            <a:off x="926879" y="4179111"/>
            <a:ext cx="2144198" cy="738664"/>
          </a:xfrm>
          <a:prstGeom prst="rect">
            <a:avLst/>
          </a:prstGeom>
          <a:ln w="25400">
            <a:solidFill>
              <a:srgbClr val="FF0000"/>
            </a:solidFill>
          </a:ln>
        </p:spPr>
        <p:txBody>
          <a:bodyPr wrap="square">
            <a:spAutoFit/>
          </a:bodyPr>
          <a:lstStyle/>
          <a:p>
            <a:r>
              <a:rPr lang="en-US" sz="1400" b="1" dirty="0">
                <a:solidFill>
                  <a:srgbClr val="462AC2"/>
                </a:solidFill>
                <a:cs typeface="Calibri" panose="020F0502020204030204" pitchFamily="34" charset="0"/>
              </a:rPr>
              <a:t>Two mechanisms:</a:t>
            </a:r>
          </a:p>
          <a:p>
            <a:pPr marL="285750" indent="-285750">
              <a:buFont typeface="Arial" panose="020B0604020202020204" pitchFamily="34" charset="0"/>
              <a:buChar char="•"/>
            </a:pPr>
            <a:r>
              <a:rPr lang="en-US" sz="1400" b="1" dirty="0">
                <a:solidFill>
                  <a:srgbClr val="FF0000"/>
                </a:solidFill>
                <a:cs typeface="Calibri" panose="020F0502020204030204" pitchFamily="34" charset="0"/>
              </a:rPr>
              <a:t>Ablation</a:t>
            </a:r>
          </a:p>
          <a:p>
            <a:pPr marL="285750" indent="-285750">
              <a:buFont typeface="Arial" panose="020B0604020202020204" pitchFamily="34" charset="0"/>
              <a:buChar char="•"/>
            </a:pPr>
            <a:r>
              <a:rPr lang="en-US" sz="1400" b="1" dirty="0">
                <a:solidFill>
                  <a:srgbClr val="FF0000"/>
                </a:solidFill>
                <a:cs typeface="Calibri" panose="020F0502020204030204" pitchFamily="34" charset="0"/>
              </a:rPr>
              <a:t>Desorption</a:t>
            </a:r>
          </a:p>
        </p:txBody>
      </p:sp>
    </p:spTree>
    <p:extLst>
      <p:ext uri="{BB962C8B-B14F-4D97-AF65-F5344CB8AC3E}">
        <p14:creationId xmlns:p14="http://schemas.microsoft.com/office/powerpoint/2010/main" val="524463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212F4892-C912-AB1D-4BED-0195F0F3ACB1}"/>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15</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1180618" y="-80314"/>
            <a:ext cx="9316874" cy="523220"/>
          </a:xfrm>
          <a:prstGeom prst="rect">
            <a:avLst/>
          </a:prstGeom>
          <a:noFill/>
        </p:spPr>
        <p:txBody>
          <a:bodyPr wrap="square" rtlCol="0">
            <a:spAutoFit/>
          </a:bodyPr>
          <a:lstStyle/>
          <a:p>
            <a:pPr algn="ctr"/>
            <a:r>
              <a:rPr lang="it-IT" sz="2800" b="1" dirty="0"/>
              <a:t>Plasma Temperature Analyses From </a:t>
            </a:r>
            <a:r>
              <a:rPr lang="it-IT" sz="2800" b="1" dirty="0">
                <a:solidFill>
                  <a:srgbClr val="FF0000"/>
                </a:solidFill>
              </a:rPr>
              <a:t>Oxygen</a:t>
            </a:r>
            <a:r>
              <a:rPr lang="it-IT" sz="2800" b="1" dirty="0"/>
              <a:t> Ions</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flipV="1">
            <a:off x="934278" y="402256"/>
            <a:ext cx="10292522" cy="2226"/>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47" name="Picture 46" descr="A picture containing text, clipart&#10;&#10;Description automatically generated">
            <a:extLst>
              <a:ext uri="{FF2B5EF4-FFF2-40B4-BE49-F238E27FC236}">
                <a16:creationId xmlns:a16="http://schemas.microsoft.com/office/drawing/2014/main" id="{24139CB4-48BA-C2C4-9626-CD35DB46A59B}"/>
              </a:ext>
            </a:extLst>
          </p:cNvPr>
          <p:cNvPicPr>
            <a:picLocks noChangeAspect="1"/>
          </p:cNvPicPr>
          <p:nvPr/>
        </p:nvPicPr>
        <p:blipFill>
          <a:blip r:embed="rId3"/>
          <a:stretch>
            <a:fillRect/>
          </a:stretch>
        </p:blipFill>
        <p:spPr>
          <a:xfrm>
            <a:off x="5222788" y="6440278"/>
            <a:ext cx="792694" cy="302555"/>
          </a:xfrm>
          <a:prstGeom prst="rect">
            <a:avLst/>
          </a:prstGeom>
        </p:spPr>
      </p:pic>
      <p:pic>
        <p:nvPicPr>
          <p:cNvPr id="71" name="Picture 70">
            <a:extLst>
              <a:ext uri="{FF2B5EF4-FFF2-40B4-BE49-F238E27FC236}">
                <a16:creationId xmlns:a16="http://schemas.microsoft.com/office/drawing/2014/main" id="{89A7A8AE-B223-B70E-F029-CFCD089E6E60}"/>
              </a:ext>
            </a:extLst>
          </p:cNvPr>
          <p:cNvPicPr>
            <a:picLocks noChangeAspect="1"/>
          </p:cNvPicPr>
          <p:nvPr/>
        </p:nvPicPr>
        <p:blipFill>
          <a:blip r:embed="rId4"/>
          <a:stretch>
            <a:fillRect/>
          </a:stretch>
        </p:blipFill>
        <p:spPr>
          <a:xfrm>
            <a:off x="5122082" y="6434925"/>
            <a:ext cx="986644" cy="369332"/>
          </a:xfrm>
          <a:prstGeom prst="rect">
            <a:avLst/>
          </a:prstGeom>
        </p:spPr>
      </p:pic>
      <p:cxnSp>
        <p:nvCxnSpPr>
          <p:cNvPr id="73" name="Connettore 1 25">
            <a:extLst>
              <a:ext uri="{FF2B5EF4-FFF2-40B4-BE49-F238E27FC236}">
                <a16:creationId xmlns:a16="http://schemas.microsoft.com/office/drawing/2014/main" id="{B069AA86-17D5-3FBC-A632-9D595D3EB15A}"/>
              </a:ext>
            </a:extLst>
          </p:cNvPr>
          <p:cNvCxnSpPr>
            <a:cxnSpLocks/>
          </p:cNvCxnSpPr>
          <p:nvPr/>
        </p:nvCxnSpPr>
        <p:spPr>
          <a:xfrm>
            <a:off x="352316" y="6413250"/>
            <a:ext cx="10920387" cy="20075"/>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 name="Segnaposto data 3">
            <a:extLst>
              <a:ext uri="{FF2B5EF4-FFF2-40B4-BE49-F238E27FC236}">
                <a16:creationId xmlns:a16="http://schemas.microsoft.com/office/drawing/2014/main" id="{9934C18B-2B73-2CC1-40EC-5D97EE125264}"/>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pic>
        <p:nvPicPr>
          <p:cNvPr id="9" name="Picture 8" descr="Chart&#10;&#10;Description automatically generated">
            <a:extLst>
              <a:ext uri="{FF2B5EF4-FFF2-40B4-BE49-F238E27FC236}">
                <a16:creationId xmlns:a16="http://schemas.microsoft.com/office/drawing/2014/main" id="{572A7040-EFFD-6EB9-F075-99FA2B48207B}"/>
              </a:ext>
            </a:extLst>
          </p:cNvPr>
          <p:cNvPicPr>
            <a:picLocks noChangeAspect="1"/>
          </p:cNvPicPr>
          <p:nvPr/>
        </p:nvPicPr>
        <p:blipFill>
          <a:blip r:embed="rId5"/>
          <a:stretch>
            <a:fillRect/>
          </a:stretch>
        </p:blipFill>
        <p:spPr>
          <a:xfrm>
            <a:off x="2271289" y="430137"/>
            <a:ext cx="3743990" cy="2522749"/>
          </a:xfrm>
          <a:prstGeom prst="rect">
            <a:avLst/>
          </a:prstGeom>
        </p:spPr>
      </p:pic>
      <p:pic>
        <p:nvPicPr>
          <p:cNvPr id="17" name="Picture 16" descr="Chart&#10;&#10;Description automatically generated">
            <a:extLst>
              <a:ext uri="{FF2B5EF4-FFF2-40B4-BE49-F238E27FC236}">
                <a16:creationId xmlns:a16="http://schemas.microsoft.com/office/drawing/2014/main" id="{345E9439-2695-6D8B-CD74-F482D6936AD7}"/>
              </a:ext>
            </a:extLst>
          </p:cNvPr>
          <p:cNvPicPr>
            <a:picLocks noChangeAspect="1"/>
          </p:cNvPicPr>
          <p:nvPr/>
        </p:nvPicPr>
        <p:blipFill>
          <a:blip r:embed="rId6"/>
          <a:stretch>
            <a:fillRect/>
          </a:stretch>
        </p:blipFill>
        <p:spPr>
          <a:xfrm>
            <a:off x="2449346" y="3629996"/>
            <a:ext cx="3632952" cy="2522750"/>
          </a:xfrm>
          <a:prstGeom prst="rect">
            <a:avLst/>
          </a:prstGeom>
        </p:spPr>
      </p:pic>
      <p:sp>
        <p:nvSpPr>
          <p:cNvPr id="20" name="Rectangle 19">
            <a:extLst>
              <a:ext uri="{FF2B5EF4-FFF2-40B4-BE49-F238E27FC236}">
                <a16:creationId xmlns:a16="http://schemas.microsoft.com/office/drawing/2014/main" id="{67D01105-9197-6D7B-9B6A-922E804602DF}"/>
              </a:ext>
            </a:extLst>
          </p:cNvPr>
          <p:cNvSpPr/>
          <p:nvPr/>
        </p:nvSpPr>
        <p:spPr>
          <a:xfrm>
            <a:off x="284719" y="485070"/>
            <a:ext cx="1855031" cy="1323439"/>
          </a:xfrm>
          <a:prstGeom prst="rect">
            <a:avLst/>
          </a:prstGeom>
          <a:ln w="22225">
            <a:solidFill>
              <a:srgbClr val="FF0000"/>
            </a:solidFill>
          </a:ln>
        </p:spPr>
        <p:txBody>
          <a:bodyPr wrap="square">
            <a:spAutoFit/>
          </a:bodyPr>
          <a:lstStyle/>
          <a:p>
            <a:r>
              <a:rPr lang="en-IT" sz="1600" b="1" dirty="0">
                <a:solidFill>
                  <a:srgbClr val="462AC2"/>
                </a:solidFill>
                <a:latin typeface="Rockwell" panose="02060603020205020403" pitchFamily="18" charset="77"/>
              </a:rPr>
              <a:t>3 cm length</a:t>
            </a:r>
          </a:p>
          <a:p>
            <a:r>
              <a:rPr lang="en-IT" sz="1600" b="1" dirty="0">
                <a:solidFill>
                  <a:srgbClr val="FF0000"/>
                </a:solidFill>
                <a:latin typeface="Rockwell" panose="02060603020205020403" pitchFamily="18" charset="77"/>
              </a:rPr>
              <a:t>1 mm</a:t>
            </a:r>
            <a:r>
              <a:rPr lang="en-IT" sz="1600" b="1" dirty="0">
                <a:solidFill>
                  <a:srgbClr val="462AC2"/>
                </a:solidFill>
                <a:latin typeface="Rockwell" panose="02060603020205020403" pitchFamily="18" charset="77"/>
              </a:rPr>
              <a:t> </a:t>
            </a:r>
            <a:r>
              <a:rPr lang="en-IT" sz="1600" b="1" dirty="0">
                <a:solidFill>
                  <a:srgbClr val="FF0000"/>
                </a:solidFill>
                <a:latin typeface="Rockwell" panose="02060603020205020403" pitchFamily="18" charset="77"/>
              </a:rPr>
              <a:t>diameter</a:t>
            </a:r>
          </a:p>
          <a:p>
            <a:r>
              <a:rPr lang="en-GB" sz="1600" b="1" dirty="0">
                <a:solidFill>
                  <a:srgbClr val="462AC2"/>
                </a:solidFill>
                <a:latin typeface="Rockwell" panose="02060603020205020403" pitchFamily="18" charset="77"/>
              </a:rPr>
              <a:t>D</a:t>
            </a:r>
            <a:r>
              <a:rPr lang="en-IT" sz="1600" b="1" dirty="0">
                <a:solidFill>
                  <a:srgbClr val="462AC2"/>
                </a:solidFill>
                <a:latin typeface="Rockwell" panose="02060603020205020403" pitchFamily="18" charset="77"/>
              </a:rPr>
              <a:t>ouble-inlets</a:t>
            </a:r>
          </a:p>
          <a:p>
            <a:r>
              <a:rPr lang="en-IT" sz="1600" b="1" dirty="0">
                <a:solidFill>
                  <a:srgbClr val="462AC2"/>
                </a:solidFill>
                <a:latin typeface="Rockwell" panose="02060603020205020403" pitchFamily="18" charset="77"/>
              </a:rPr>
              <a:t>20 mbar</a:t>
            </a:r>
          </a:p>
          <a:p>
            <a:r>
              <a:rPr lang="en-IT" sz="1600" b="1" dirty="0">
                <a:solidFill>
                  <a:srgbClr val="462AC2"/>
                </a:solidFill>
                <a:latin typeface="Rockwell" panose="02060603020205020403" pitchFamily="18" charset="77"/>
              </a:rPr>
              <a:t>12 kV – 400 A</a:t>
            </a:r>
          </a:p>
        </p:txBody>
      </p:sp>
      <p:sp>
        <p:nvSpPr>
          <p:cNvPr id="31" name="TextBox 30">
            <a:extLst>
              <a:ext uri="{FF2B5EF4-FFF2-40B4-BE49-F238E27FC236}">
                <a16:creationId xmlns:a16="http://schemas.microsoft.com/office/drawing/2014/main" id="{79EFB8DB-AE52-8398-B3A3-E17D956A9DE3}"/>
              </a:ext>
            </a:extLst>
          </p:cNvPr>
          <p:cNvSpPr txBox="1"/>
          <p:nvPr/>
        </p:nvSpPr>
        <p:spPr>
          <a:xfrm>
            <a:off x="186380" y="5483644"/>
            <a:ext cx="2084909" cy="523220"/>
          </a:xfrm>
          <a:prstGeom prst="rect">
            <a:avLst/>
          </a:prstGeom>
          <a:ln w="3175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b="1" dirty="0">
                <a:solidFill>
                  <a:srgbClr val="462AC2"/>
                </a:solidFill>
                <a:latin typeface="Rockwell" panose="02060603020205020403" pitchFamily="18" charset="77"/>
              </a:rPr>
              <a:t> </a:t>
            </a:r>
            <a:r>
              <a:rPr lang="en-IT" sz="1400" b="1" dirty="0">
                <a:solidFill>
                  <a:srgbClr val="462AC2"/>
                </a:solidFill>
                <a:latin typeface="Rockwell" panose="02060603020205020403" pitchFamily="18" charset="77"/>
              </a:rPr>
              <a:t>Average temperature</a:t>
            </a:r>
            <a:endParaRPr lang="it-IT" sz="1400" b="1" dirty="0">
              <a:solidFill>
                <a:srgbClr val="462AC2"/>
              </a:solidFill>
              <a:latin typeface="Rockwell" panose="02060603020205020403" pitchFamily="18" charset="77"/>
            </a:endParaRPr>
          </a:p>
          <a:p>
            <a:pPr algn="ctr"/>
            <a:r>
              <a:rPr lang="it-IT" sz="1400" b="1" dirty="0">
                <a:solidFill>
                  <a:srgbClr val="FF0000"/>
                </a:solidFill>
                <a:latin typeface="Rockwell" panose="02060603020205020403" pitchFamily="18" charset="77"/>
              </a:rPr>
              <a:t>2.06 - 2.34 eV</a:t>
            </a:r>
            <a:endParaRPr lang="en-IT" sz="1400" b="1" dirty="0">
              <a:solidFill>
                <a:srgbClr val="FF0000"/>
              </a:solidFill>
              <a:latin typeface="Rockwell" panose="02060603020205020403" pitchFamily="18" charset="77"/>
            </a:endParaRPr>
          </a:p>
        </p:txBody>
      </p:sp>
      <p:cxnSp>
        <p:nvCxnSpPr>
          <p:cNvPr id="38" name="Connettore 1 25">
            <a:extLst>
              <a:ext uri="{FF2B5EF4-FFF2-40B4-BE49-F238E27FC236}">
                <a16:creationId xmlns:a16="http://schemas.microsoft.com/office/drawing/2014/main" id="{ACF7F73B-4682-EEBF-4626-CAB4A992033D}"/>
              </a:ext>
            </a:extLst>
          </p:cNvPr>
          <p:cNvCxnSpPr>
            <a:cxnSpLocks/>
          </p:cNvCxnSpPr>
          <p:nvPr/>
        </p:nvCxnSpPr>
        <p:spPr>
          <a:xfrm>
            <a:off x="5868206" y="406861"/>
            <a:ext cx="0" cy="6006389"/>
          </a:xfrm>
          <a:prstGeom prst="line">
            <a:avLst/>
          </a:prstGeom>
          <a:ln w="3810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4B9CACC-EC73-AE3E-8141-BD2DE5537024}"/>
              </a:ext>
            </a:extLst>
          </p:cNvPr>
          <p:cNvSpPr txBox="1"/>
          <p:nvPr/>
        </p:nvSpPr>
        <p:spPr>
          <a:xfrm>
            <a:off x="40865" y="3492123"/>
            <a:ext cx="2631123" cy="276999"/>
          </a:xfrm>
          <a:prstGeom prst="rect">
            <a:avLst/>
          </a:prstGeom>
          <a:ln w="254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solidFill>
                  <a:srgbClr val="0C12AE"/>
                </a:solidFill>
                <a:latin typeface="Rockwell" panose="02060603020205020403" pitchFamily="18" charset="77"/>
              </a:rPr>
              <a:t>O</a:t>
            </a:r>
            <a:r>
              <a:rPr lang="en-IT" sz="1200" b="1" dirty="0">
                <a:solidFill>
                  <a:srgbClr val="0C12AE"/>
                </a:solidFill>
                <a:latin typeface="Rockwell" panose="02060603020205020403" pitchFamily="18" charset="77"/>
              </a:rPr>
              <a:t>n-axis temperature estimation</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651689E-5791-2C40-0B86-7969E246C0AB}"/>
                  </a:ext>
                </a:extLst>
              </p:cNvPr>
              <p:cNvSpPr txBox="1"/>
              <p:nvPr/>
            </p:nvSpPr>
            <p:spPr>
              <a:xfrm>
                <a:off x="257805" y="3846244"/>
                <a:ext cx="2020585" cy="1075103"/>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IT" sz="1200" b="1" i="1" smtClean="0">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𝑻</m:t>
                          </m:r>
                        </m:e>
                        <m:sub>
                          <m:r>
                            <a:rPr lang="it-IT" sz="1200" b="1" i="1" smtClean="0">
                              <a:solidFill>
                                <a:srgbClr val="462AC2"/>
                              </a:solidFill>
                              <a:latin typeface="Cambria Math" panose="02040503050406030204" pitchFamily="18" charset="0"/>
                            </a:rPr>
                            <m:t>𝒆</m:t>
                          </m:r>
                        </m:sub>
                      </m:sSub>
                      <m:r>
                        <a:rPr lang="it-IT" sz="1200" b="1" i="1" smtClean="0">
                          <a:solidFill>
                            <a:srgbClr val="462AC2"/>
                          </a:solidFill>
                          <a:latin typeface="Cambria Math" panose="02040503050406030204" pitchFamily="18" charset="0"/>
                        </a:rPr>
                        <m:t>=</m:t>
                      </m:r>
                      <m:r>
                        <a:rPr lang="it-IT" sz="1200" b="1" i="1" smtClean="0">
                          <a:solidFill>
                            <a:srgbClr val="462AC2"/>
                          </a:solidFill>
                          <a:latin typeface="Cambria Math" panose="02040503050406030204" pitchFamily="18" charset="0"/>
                        </a:rPr>
                        <m:t>𝟓</m:t>
                      </m:r>
                      <m:r>
                        <a:rPr lang="it-IT" sz="1200" b="1" i="1" smtClean="0">
                          <a:solidFill>
                            <a:srgbClr val="462AC2"/>
                          </a:solidFill>
                          <a:latin typeface="Cambria Math" panose="02040503050406030204" pitchFamily="18" charset="0"/>
                        </a:rPr>
                        <m:t>.</m:t>
                      </m:r>
                      <m:r>
                        <a:rPr lang="it-IT" sz="1200" b="1" i="1" smtClean="0">
                          <a:solidFill>
                            <a:srgbClr val="462AC2"/>
                          </a:solidFill>
                          <a:latin typeface="Cambria Math" panose="02040503050406030204" pitchFamily="18" charset="0"/>
                        </a:rPr>
                        <m:t>𝟕</m:t>
                      </m:r>
                      <m:r>
                        <a:rPr lang="it-IT" sz="1200" b="1" i="1" smtClean="0">
                          <a:solidFill>
                            <a:srgbClr val="462AC2"/>
                          </a:solidFill>
                          <a:latin typeface="Cambria Math" panose="02040503050406030204" pitchFamily="18" charset="0"/>
                        </a:rPr>
                        <m:t> [</m:t>
                      </m:r>
                      <m:f>
                        <m:fPr>
                          <m:ctrlPr>
                            <a:rPr lang="it-IT" sz="1200" b="1" i="1" smtClean="0">
                              <a:solidFill>
                                <a:srgbClr val="462AC2"/>
                              </a:solidFill>
                              <a:latin typeface="Cambria Math" panose="02040503050406030204" pitchFamily="18" charset="0"/>
                            </a:rPr>
                          </m:ctrlPr>
                        </m:fPr>
                        <m:num>
                          <m:r>
                            <a:rPr lang="it-IT" sz="1200" b="1" i="1" smtClean="0">
                              <a:solidFill>
                                <a:srgbClr val="462AC2"/>
                              </a:solidFill>
                              <a:latin typeface="Cambria Math" panose="02040503050406030204" pitchFamily="18" charset="0"/>
                            </a:rPr>
                            <m:t>𝑰</m:t>
                          </m:r>
                          <m:r>
                            <a:rPr lang="it-IT" sz="1200" b="1" i="1" smtClean="0">
                              <a:solidFill>
                                <a:srgbClr val="462AC2"/>
                              </a:solidFill>
                              <a:latin typeface="Cambria Math" panose="02040503050406030204" pitchFamily="18" charset="0"/>
                            </a:rPr>
                            <m:t> </m:t>
                          </m:r>
                          <m:d>
                            <m:dPr>
                              <m:ctrlPr>
                                <a:rPr lang="it-IT" sz="1200" b="1" i="1" smtClean="0">
                                  <a:solidFill>
                                    <a:srgbClr val="462AC2"/>
                                  </a:solidFill>
                                  <a:latin typeface="Cambria Math" panose="02040503050406030204" pitchFamily="18" charset="0"/>
                                </a:rPr>
                              </m:ctrlPr>
                            </m:dPr>
                            <m:e>
                              <m:r>
                                <a:rPr lang="it-IT" sz="1200" b="1" i="1" smtClean="0">
                                  <a:solidFill>
                                    <a:srgbClr val="462AC2"/>
                                  </a:solidFill>
                                  <a:latin typeface="Cambria Math" panose="02040503050406030204" pitchFamily="18" charset="0"/>
                                </a:rPr>
                                <m:t>𝒌𝑨</m:t>
                              </m:r>
                            </m:e>
                          </m:d>
                        </m:num>
                        <m:den>
                          <m:sSub>
                            <m:sSubPr>
                              <m:ctrlPr>
                                <a:rPr lang="it-IT" sz="1200" b="1" i="1" smtClean="0">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𝒓</m:t>
                              </m:r>
                            </m:e>
                            <m:sub>
                              <m:r>
                                <a:rPr lang="it-IT" sz="1200" b="1" i="1" smtClean="0">
                                  <a:solidFill>
                                    <a:srgbClr val="462AC2"/>
                                  </a:solidFill>
                                  <a:latin typeface="Cambria Math" panose="02040503050406030204" pitchFamily="18" charset="0"/>
                                </a:rPr>
                                <m:t>𝒄𝒂𝒑</m:t>
                              </m:r>
                              <m:r>
                                <a:rPr lang="it-IT" sz="1200" b="1" i="1" smtClean="0">
                                  <a:solidFill>
                                    <a:srgbClr val="462AC2"/>
                                  </a:solidFill>
                                  <a:latin typeface="Cambria Math" panose="02040503050406030204" pitchFamily="18" charset="0"/>
                                </a:rPr>
                                <m:t> </m:t>
                              </m:r>
                            </m:sub>
                          </m:sSub>
                          <m:d>
                            <m:dPr>
                              <m:ctrlPr>
                                <a:rPr lang="it-IT" sz="1200" b="1" i="1" smtClean="0">
                                  <a:solidFill>
                                    <a:srgbClr val="462AC2"/>
                                  </a:solidFill>
                                  <a:latin typeface="Cambria Math" panose="02040503050406030204" pitchFamily="18" charset="0"/>
                                </a:rPr>
                              </m:ctrlPr>
                            </m:dPr>
                            <m:e>
                              <m:r>
                                <a:rPr lang="it-IT" sz="1200" b="1" i="1" smtClean="0">
                                  <a:solidFill>
                                    <a:srgbClr val="462AC2"/>
                                  </a:solidFill>
                                  <a:latin typeface="Cambria Math" panose="02040503050406030204" pitchFamily="18" charset="0"/>
                                </a:rPr>
                                <m:t>𝒎𝒎</m:t>
                              </m:r>
                            </m:e>
                          </m:d>
                        </m:den>
                      </m:f>
                      <m:sSup>
                        <m:sSupPr>
                          <m:ctrlPr>
                            <a:rPr lang="it-IT" sz="1200" b="1" i="1" smtClean="0">
                              <a:solidFill>
                                <a:srgbClr val="462AC2"/>
                              </a:solidFill>
                              <a:latin typeface="Cambria Math" panose="02040503050406030204" pitchFamily="18" charset="0"/>
                            </a:rPr>
                          </m:ctrlPr>
                        </m:sSupPr>
                        <m:e>
                          <m:r>
                            <a:rPr lang="it-IT" sz="1200" b="1" i="1" smtClean="0">
                              <a:solidFill>
                                <a:srgbClr val="462AC2"/>
                              </a:solidFill>
                              <a:latin typeface="Cambria Math" panose="02040503050406030204" pitchFamily="18" charset="0"/>
                            </a:rPr>
                            <m:t>]</m:t>
                          </m:r>
                        </m:e>
                        <m:sup>
                          <m:f>
                            <m:fPr>
                              <m:type m:val="skw"/>
                              <m:ctrlPr>
                                <a:rPr lang="it-IT" sz="1200" b="1" i="1" smtClean="0">
                                  <a:solidFill>
                                    <a:srgbClr val="462AC2"/>
                                  </a:solidFill>
                                  <a:latin typeface="Cambria Math" panose="02040503050406030204" pitchFamily="18" charset="0"/>
                                </a:rPr>
                              </m:ctrlPr>
                            </m:fPr>
                            <m:num>
                              <m:r>
                                <a:rPr lang="it-IT" sz="1200" b="1" i="1" smtClean="0">
                                  <a:solidFill>
                                    <a:srgbClr val="462AC2"/>
                                  </a:solidFill>
                                  <a:latin typeface="Cambria Math" panose="02040503050406030204" pitchFamily="18" charset="0"/>
                                </a:rPr>
                                <m:t>𝟐</m:t>
                              </m:r>
                            </m:num>
                            <m:den>
                              <m:r>
                                <a:rPr lang="it-IT" sz="1200" b="1" i="1" smtClean="0">
                                  <a:solidFill>
                                    <a:srgbClr val="462AC2"/>
                                  </a:solidFill>
                                  <a:latin typeface="Cambria Math" panose="02040503050406030204" pitchFamily="18" charset="0"/>
                                </a:rPr>
                                <m:t>𝟓</m:t>
                              </m:r>
                            </m:den>
                          </m:f>
                        </m:sup>
                      </m:sSup>
                    </m:oMath>
                  </m:oMathPara>
                </a14:m>
                <a:endParaRPr lang="it-IT" sz="1200" b="1" dirty="0">
                  <a:solidFill>
                    <a:srgbClr val="462AC2"/>
                  </a:solidFill>
                  <a:latin typeface="Rockwell" panose="02060603020205020403" pitchFamily="18" charset="77"/>
                </a:endParaRPr>
              </a:p>
              <a:p>
                <a:pPr algn="ctr"/>
                <a14:m>
                  <m:oMathPara xmlns:m="http://schemas.openxmlformats.org/officeDocument/2006/math">
                    <m:oMathParaPr>
                      <m:jc m:val="centerGroup"/>
                    </m:oMathParaPr>
                    <m:oMath xmlns:m="http://schemas.openxmlformats.org/officeDocument/2006/math">
                      <m:sSub>
                        <m:sSubPr>
                          <m:ctrlPr>
                            <a:rPr lang="en-IT" sz="1200" b="1" i="1" smtClean="0">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𝒓</m:t>
                          </m:r>
                        </m:e>
                        <m:sub>
                          <m:r>
                            <a:rPr lang="it-IT" sz="1200" b="1" i="1" smtClean="0">
                              <a:solidFill>
                                <a:srgbClr val="462AC2"/>
                              </a:solidFill>
                              <a:latin typeface="Cambria Math" panose="02040503050406030204" pitchFamily="18" charset="0"/>
                            </a:rPr>
                            <m:t>𝒄𝒂𝒑</m:t>
                          </m:r>
                        </m:sub>
                      </m:sSub>
                      <m:r>
                        <a:rPr lang="it-IT" sz="1200" b="1" i="1" smtClean="0">
                          <a:solidFill>
                            <a:srgbClr val="462AC2"/>
                          </a:solidFill>
                          <a:latin typeface="Cambria Math" panose="02040503050406030204" pitchFamily="18" charset="0"/>
                        </a:rPr>
                        <m:t>=</m:t>
                      </m:r>
                      <m:r>
                        <a:rPr lang="it-IT" sz="1200" b="1" i="1" smtClean="0">
                          <a:solidFill>
                            <a:srgbClr val="462AC2"/>
                          </a:solidFill>
                          <a:latin typeface="Cambria Math" panose="02040503050406030204" pitchFamily="18" charset="0"/>
                        </a:rPr>
                        <m:t>𝟎</m:t>
                      </m:r>
                      <m:r>
                        <a:rPr lang="it-IT" sz="1200" b="1" i="1" smtClean="0">
                          <a:solidFill>
                            <a:srgbClr val="462AC2"/>
                          </a:solidFill>
                          <a:latin typeface="Cambria Math" panose="02040503050406030204" pitchFamily="18" charset="0"/>
                        </a:rPr>
                        <m:t>.</m:t>
                      </m:r>
                      <m:r>
                        <a:rPr lang="it-IT" sz="1200" b="1" i="1" smtClean="0">
                          <a:solidFill>
                            <a:srgbClr val="462AC2"/>
                          </a:solidFill>
                          <a:latin typeface="Cambria Math" panose="02040503050406030204" pitchFamily="18" charset="0"/>
                        </a:rPr>
                        <m:t>𝟓</m:t>
                      </m:r>
                      <m:r>
                        <a:rPr lang="it-IT" sz="1200" b="1" i="1" smtClean="0">
                          <a:solidFill>
                            <a:srgbClr val="462AC2"/>
                          </a:solidFill>
                          <a:latin typeface="Cambria Math" panose="02040503050406030204" pitchFamily="18" charset="0"/>
                        </a:rPr>
                        <m:t> </m:t>
                      </m:r>
                      <m:d>
                        <m:dPr>
                          <m:ctrlPr>
                            <a:rPr lang="it-IT" sz="1200" b="1" i="1" smtClean="0">
                              <a:solidFill>
                                <a:srgbClr val="462AC2"/>
                              </a:solidFill>
                              <a:latin typeface="Cambria Math" panose="02040503050406030204" pitchFamily="18" charset="0"/>
                            </a:rPr>
                          </m:ctrlPr>
                        </m:dPr>
                        <m:e>
                          <m:r>
                            <a:rPr lang="it-IT" sz="1200" b="1" i="1" smtClean="0">
                              <a:solidFill>
                                <a:srgbClr val="462AC2"/>
                              </a:solidFill>
                              <a:latin typeface="Cambria Math" panose="02040503050406030204" pitchFamily="18" charset="0"/>
                            </a:rPr>
                            <m:t>𝒎𝒎</m:t>
                          </m:r>
                        </m:e>
                      </m:d>
                    </m:oMath>
                  </m:oMathPara>
                </a14:m>
                <a:endParaRPr lang="it-IT" sz="1200" b="1" dirty="0">
                  <a:solidFill>
                    <a:srgbClr val="462AC2"/>
                  </a:solidFill>
                  <a:latin typeface="Rockwell" panose="02060603020205020403" pitchFamily="18" charset="77"/>
                </a:endParaRPr>
              </a:p>
              <a:p>
                <a:pPr algn="ctr"/>
                <a:r>
                  <a:rPr lang="en-IT" sz="1200" b="1" dirty="0">
                    <a:solidFill>
                      <a:srgbClr val="462AC2"/>
                    </a:solidFill>
                    <a:latin typeface="Rockwell" panose="02060603020205020403" pitchFamily="18" charset="77"/>
                  </a:rPr>
                  <a:t>I = 400 A = 0.4 (kA)</a:t>
                </a:r>
              </a:p>
              <a:p>
                <a:pPr algn="ctr"/>
                <a14:m>
                  <m:oMath xmlns:m="http://schemas.openxmlformats.org/officeDocument/2006/math">
                    <m:sSub>
                      <m:sSubPr>
                        <m:ctrlPr>
                          <a:rPr lang="en-IT" sz="1200" b="1" i="1" smtClean="0">
                            <a:solidFill>
                              <a:srgbClr val="FF0000"/>
                            </a:solidFill>
                            <a:latin typeface="Cambria Math" panose="02040503050406030204" pitchFamily="18" charset="0"/>
                          </a:rPr>
                        </m:ctrlPr>
                      </m:sSubPr>
                      <m:e>
                        <m:r>
                          <a:rPr lang="it-IT" sz="1200" b="1" i="1">
                            <a:solidFill>
                              <a:srgbClr val="FF0000"/>
                            </a:solidFill>
                            <a:latin typeface="Cambria Math" panose="02040503050406030204" pitchFamily="18" charset="0"/>
                          </a:rPr>
                          <m:t>𝑻</m:t>
                        </m:r>
                      </m:e>
                      <m:sub>
                        <m:r>
                          <a:rPr lang="it-IT" sz="1200" b="1" i="1">
                            <a:solidFill>
                              <a:srgbClr val="FF0000"/>
                            </a:solidFill>
                            <a:latin typeface="Cambria Math" panose="02040503050406030204" pitchFamily="18" charset="0"/>
                          </a:rPr>
                          <m:t>𝒆</m:t>
                        </m:r>
                      </m:sub>
                    </m:sSub>
                    <m:r>
                      <a:rPr lang="it-IT" sz="1200" b="1" i="1">
                        <a:solidFill>
                          <a:srgbClr val="FF0000"/>
                        </a:solidFill>
                        <a:latin typeface="Cambria Math" panose="02040503050406030204" pitchFamily="18" charset="0"/>
                      </a:rPr>
                      <m:t>=</m:t>
                    </m:r>
                  </m:oMath>
                </a14:m>
                <a:r>
                  <a:rPr lang="en-IT" sz="1200" b="1" dirty="0">
                    <a:solidFill>
                      <a:srgbClr val="FF0000"/>
                    </a:solidFill>
                    <a:latin typeface="Rockwell" panose="02060603020205020403" pitchFamily="18" charset="77"/>
                  </a:rPr>
                  <a:t> 5.2 (eV</a:t>
                </a:r>
                <a:r>
                  <a:rPr lang="en-IT" sz="1100" b="1" dirty="0">
                    <a:solidFill>
                      <a:srgbClr val="FF0000"/>
                    </a:solidFill>
                    <a:latin typeface="Rockwell" panose="02060603020205020403" pitchFamily="18" charset="77"/>
                  </a:rPr>
                  <a:t>)</a:t>
                </a:r>
                <a:endParaRPr lang="en-IT" sz="1100" b="1" dirty="0">
                  <a:solidFill>
                    <a:srgbClr val="462AC2"/>
                  </a:solidFill>
                  <a:latin typeface="Rockwell" panose="02060603020205020403" pitchFamily="18" charset="77"/>
                </a:endParaRPr>
              </a:p>
            </p:txBody>
          </p:sp>
        </mc:Choice>
        <mc:Fallback xmlns="">
          <p:sp>
            <p:nvSpPr>
              <p:cNvPr id="41" name="TextBox 40">
                <a:extLst>
                  <a:ext uri="{FF2B5EF4-FFF2-40B4-BE49-F238E27FC236}">
                    <a16:creationId xmlns:a16="http://schemas.microsoft.com/office/drawing/2014/main" id="{5651689E-5791-2C40-0B86-7969E246C0AB}"/>
                  </a:ext>
                </a:extLst>
              </p:cNvPr>
              <p:cNvSpPr txBox="1">
                <a:spLocks noRot="1" noChangeAspect="1" noMove="1" noResize="1" noEditPoints="1" noAdjustHandles="1" noChangeArrowheads="1" noChangeShapeType="1" noTextEdit="1"/>
              </p:cNvSpPr>
              <p:nvPr/>
            </p:nvSpPr>
            <p:spPr>
              <a:xfrm>
                <a:off x="257805" y="3846244"/>
                <a:ext cx="2020585" cy="1075103"/>
              </a:xfrm>
              <a:prstGeom prst="rect">
                <a:avLst/>
              </a:prstGeom>
              <a:blipFill>
                <a:blip r:embed="rId7"/>
                <a:stretch>
                  <a:fillRect t="-14773" b="-2273"/>
                </a:stretch>
              </a:blipFill>
              <a:ln w="28575">
                <a:solidFill>
                  <a:srgbClr val="FF0000"/>
                </a:solidFill>
              </a:ln>
            </p:spPr>
            <p:txBody>
              <a:bodyPr/>
              <a:lstStyle/>
              <a:p>
                <a:r>
                  <a:rPr lang="en-IT">
                    <a:noFill/>
                  </a:rPr>
                  <a:t> </a:t>
                </a:r>
              </a:p>
            </p:txBody>
          </p:sp>
        </mc:Fallback>
      </mc:AlternateContent>
      <p:sp>
        <p:nvSpPr>
          <p:cNvPr id="42" name="TextBox 41">
            <a:extLst>
              <a:ext uri="{FF2B5EF4-FFF2-40B4-BE49-F238E27FC236}">
                <a16:creationId xmlns:a16="http://schemas.microsoft.com/office/drawing/2014/main" id="{38636ED2-9E84-7564-509E-BEB15EE97F3B}"/>
              </a:ext>
            </a:extLst>
          </p:cNvPr>
          <p:cNvSpPr txBox="1"/>
          <p:nvPr/>
        </p:nvSpPr>
        <p:spPr>
          <a:xfrm>
            <a:off x="40865" y="3139412"/>
            <a:ext cx="5181921"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latin typeface="Rockwell" panose="02060603020205020403" pitchFamily="18" charset="77"/>
              </a:rPr>
              <a:t>A. J. Gonsalves, et al., Journal of Applied Physics 119, 033302 (2016)</a:t>
            </a:r>
          </a:p>
        </p:txBody>
      </p:sp>
      <p:sp>
        <p:nvSpPr>
          <p:cNvPr id="44" name="Rectangle 43">
            <a:extLst>
              <a:ext uri="{FF2B5EF4-FFF2-40B4-BE49-F238E27FC236}">
                <a16:creationId xmlns:a16="http://schemas.microsoft.com/office/drawing/2014/main" id="{631DBCE2-4EA5-4EA2-AAC9-688B40A9BAB0}"/>
              </a:ext>
            </a:extLst>
          </p:cNvPr>
          <p:cNvSpPr/>
          <p:nvPr/>
        </p:nvSpPr>
        <p:spPr>
          <a:xfrm>
            <a:off x="6159943" y="485069"/>
            <a:ext cx="1907975" cy="1323439"/>
          </a:xfrm>
          <a:prstGeom prst="rect">
            <a:avLst/>
          </a:prstGeom>
          <a:ln w="22225">
            <a:solidFill>
              <a:srgbClr val="FF0000"/>
            </a:solidFill>
          </a:ln>
        </p:spPr>
        <p:txBody>
          <a:bodyPr wrap="square">
            <a:spAutoFit/>
          </a:bodyPr>
          <a:lstStyle/>
          <a:p>
            <a:r>
              <a:rPr lang="en-IT" sz="1600" b="1" dirty="0">
                <a:solidFill>
                  <a:srgbClr val="462AC2"/>
                </a:solidFill>
                <a:latin typeface="Rockwell" panose="02060603020205020403" pitchFamily="18" charset="77"/>
              </a:rPr>
              <a:t>3 cm length</a:t>
            </a:r>
          </a:p>
          <a:p>
            <a:r>
              <a:rPr lang="en-IT" sz="1600" b="1" dirty="0">
                <a:solidFill>
                  <a:srgbClr val="FF0000"/>
                </a:solidFill>
                <a:latin typeface="Rockwell" panose="02060603020205020403" pitchFamily="18" charset="77"/>
              </a:rPr>
              <a:t>2 mm</a:t>
            </a:r>
            <a:r>
              <a:rPr lang="en-IT" sz="1600" b="1" dirty="0">
                <a:solidFill>
                  <a:srgbClr val="462AC2"/>
                </a:solidFill>
                <a:latin typeface="Rockwell" panose="02060603020205020403" pitchFamily="18" charset="77"/>
              </a:rPr>
              <a:t> </a:t>
            </a:r>
            <a:r>
              <a:rPr lang="en-IT" sz="1600" b="1" dirty="0">
                <a:solidFill>
                  <a:srgbClr val="FF0000"/>
                </a:solidFill>
                <a:latin typeface="Rockwell" panose="02060603020205020403" pitchFamily="18" charset="77"/>
              </a:rPr>
              <a:t>diameter</a:t>
            </a:r>
          </a:p>
          <a:p>
            <a:r>
              <a:rPr lang="en-GB" sz="1600" b="1" dirty="0">
                <a:solidFill>
                  <a:srgbClr val="462AC2"/>
                </a:solidFill>
                <a:latin typeface="Rockwell" panose="02060603020205020403" pitchFamily="18" charset="77"/>
              </a:rPr>
              <a:t>D</a:t>
            </a:r>
            <a:r>
              <a:rPr lang="en-IT" sz="1600" b="1" dirty="0">
                <a:solidFill>
                  <a:srgbClr val="462AC2"/>
                </a:solidFill>
                <a:latin typeface="Rockwell" panose="02060603020205020403" pitchFamily="18" charset="77"/>
              </a:rPr>
              <a:t>ouble-inlets</a:t>
            </a:r>
          </a:p>
          <a:p>
            <a:r>
              <a:rPr lang="en-IT" sz="1600" b="1" dirty="0">
                <a:solidFill>
                  <a:srgbClr val="462AC2"/>
                </a:solidFill>
                <a:latin typeface="Rockwell" panose="02060603020205020403" pitchFamily="18" charset="77"/>
              </a:rPr>
              <a:t>20 mbar</a:t>
            </a:r>
          </a:p>
          <a:p>
            <a:r>
              <a:rPr lang="en-IT" sz="1600" b="1" dirty="0">
                <a:solidFill>
                  <a:srgbClr val="462AC2"/>
                </a:solidFill>
                <a:latin typeface="Rockwell" panose="02060603020205020403" pitchFamily="18" charset="77"/>
              </a:rPr>
              <a:t>12 kV – 400 A</a:t>
            </a:r>
          </a:p>
        </p:txBody>
      </p:sp>
      <p:pic>
        <p:nvPicPr>
          <p:cNvPr id="45" name="Picture 44" descr="Chart, box and whisker chart&#10;&#10;Description automatically generated">
            <a:extLst>
              <a:ext uri="{FF2B5EF4-FFF2-40B4-BE49-F238E27FC236}">
                <a16:creationId xmlns:a16="http://schemas.microsoft.com/office/drawing/2014/main" id="{0D731ECF-5491-0D6D-9EC6-127FCBD7A4B2}"/>
              </a:ext>
            </a:extLst>
          </p:cNvPr>
          <p:cNvPicPr>
            <a:picLocks noChangeAspect="1"/>
          </p:cNvPicPr>
          <p:nvPr/>
        </p:nvPicPr>
        <p:blipFill>
          <a:blip r:embed="rId8"/>
          <a:stretch>
            <a:fillRect/>
          </a:stretch>
        </p:blipFill>
        <p:spPr>
          <a:xfrm>
            <a:off x="8463277" y="482327"/>
            <a:ext cx="3550296" cy="2500821"/>
          </a:xfrm>
          <a:prstGeom prst="rect">
            <a:avLst/>
          </a:prstGeom>
        </p:spPr>
      </p:pic>
      <p:pic>
        <p:nvPicPr>
          <p:cNvPr id="46" name="Picture 45" descr="Logo, company name&#10;&#10;Description automatically generated">
            <a:extLst>
              <a:ext uri="{FF2B5EF4-FFF2-40B4-BE49-F238E27FC236}">
                <a16:creationId xmlns:a16="http://schemas.microsoft.com/office/drawing/2014/main" id="{53D25BFA-039B-2812-CA18-6D340EBC6B39}"/>
              </a:ext>
            </a:extLst>
          </p:cNvPr>
          <p:cNvPicPr>
            <a:picLocks noChangeAspect="1"/>
          </p:cNvPicPr>
          <p:nvPr/>
        </p:nvPicPr>
        <p:blipFill>
          <a:blip r:embed="rId9"/>
          <a:stretch>
            <a:fillRect/>
          </a:stretch>
        </p:blipFill>
        <p:spPr>
          <a:xfrm>
            <a:off x="11596144" y="2"/>
            <a:ext cx="595853" cy="650735"/>
          </a:xfrm>
          <a:prstGeom prst="rect">
            <a:avLst/>
          </a:prstGeom>
        </p:spPr>
      </p:pic>
      <p:pic>
        <p:nvPicPr>
          <p:cNvPr id="48" name="Picture 47" descr="Chart, box and whisker chart&#10;&#10;Description automatically generated">
            <a:extLst>
              <a:ext uri="{FF2B5EF4-FFF2-40B4-BE49-F238E27FC236}">
                <a16:creationId xmlns:a16="http://schemas.microsoft.com/office/drawing/2014/main" id="{E51441CB-34F6-1EE7-C5E0-4E129137AED3}"/>
              </a:ext>
            </a:extLst>
          </p:cNvPr>
          <p:cNvPicPr>
            <a:picLocks noChangeAspect="1"/>
          </p:cNvPicPr>
          <p:nvPr/>
        </p:nvPicPr>
        <p:blipFill>
          <a:blip r:embed="rId10"/>
          <a:stretch>
            <a:fillRect/>
          </a:stretch>
        </p:blipFill>
        <p:spPr>
          <a:xfrm>
            <a:off x="8452551" y="3348136"/>
            <a:ext cx="3718952" cy="2789215"/>
          </a:xfrm>
          <a:prstGeom prst="rect">
            <a:avLst/>
          </a:prstGeom>
        </p:spPr>
      </p:pic>
      <p:sp>
        <p:nvSpPr>
          <p:cNvPr id="49" name="TextBox 48">
            <a:extLst>
              <a:ext uri="{FF2B5EF4-FFF2-40B4-BE49-F238E27FC236}">
                <a16:creationId xmlns:a16="http://schemas.microsoft.com/office/drawing/2014/main" id="{E7997B6B-E230-C284-8460-7E60BBC5AA2D}"/>
              </a:ext>
            </a:extLst>
          </p:cNvPr>
          <p:cNvSpPr txBox="1"/>
          <p:nvPr/>
        </p:nvSpPr>
        <p:spPr>
          <a:xfrm>
            <a:off x="5942771" y="3460874"/>
            <a:ext cx="2631123" cy="276999"/>
          </a:xfrm>
          <a:prstGeom prst="rect">
            <a:avLst/>
          </a:prstGeom>
          <a:ln w="254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solidFill>
                  <a:srgbClr val="0C12AE"/>
                </a:solidFill>
                <a:latin typeface="Rockwell" panose="02060603020205020403" pitchFamily="18" charset="77"/>
              </a:rPr>
              <a:t>O</a:t>
            </a:r>
            <a:r>
              <a:rPr lang="en-IT" sz="1200" b="1" dirty="0">
                <a:solidFill>
                  <a:srgbClr val="0C12AE"/>
                </a:solidFill>
                <a:latin typeface="Rockwell" panose="02060603020205020403" pitchFamily="18" charset="77"/>
              </a:rPr>
              <a:t>n-axis temperature estimation</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95BCB03-DA82-46C2-5967-B849C1EBFAD8}"/>
                  </a:ext>
                </a:extLst>
              </p:cNvPr>
              <p:cNvSpPr txBox="1"/>
              <p:nvPr/>
            </p:nvSpPr>
            <p:spPr>
              <a:xfrm>
                <a:off x="6232561" y="3814878"/>
                <a:ext cx="1878078" cy="1075103"/>
              </a:xfrm>
              <a:prstGeom prst="rect">
                <a:avLst/>
              </a:prstGeom>
              <a:ln w="3492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IT" sz="1200" b="1" i="1" smtClean="0">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𝑻</m:t>
                          </m:r>
                        </m:e>
                        <m:sub>
                          <m:r>
                            <a:rPr lang="it-IT" sz="1200" b="1" i="1" smtClean="0">
                              <a:solidFill>
                                <a:srgbClr val="462AC2"/>
                              </a:solidFill>
                              <a:latin typeface="Cambria Math" panose="02040503050406030204" pitchFamily="18" charset="0"/>
                            </a:rPr>
                            <m:t>𝒆</m:t>
                          </m:r>
                        </m:sub>
                      </m:sSub>
                      <m:r>
                        <a:rPr lang="it-IT" sz="1200" b="1" i="1" smtClean="0">
                          <a:solidFill>
                            <a:srgbClr val="462AC2"/>
                          </a:solidFill>
                          <a:latin typeface="Cambria Math" panose="02040503050406030204" pitchFamily="18" charset="0"/>
                        </a:rPr>
                        <m:t>=</m:t>
                      </m:r>
                      <m:r>
                        <a:rPr lang="it-IT" sz="1200" b="1" i="1" smtClean="0">
                          <a:solidFill>
                            <a:srgbClr val="462AC2"/>
                          </a:solidFill>
                          <a:latin typeface="Cambria Math" panose="02040503050406030204" pitchFamily="18" charset="0"/>
                        </a:rPr>
                        <m:t>𝟓</m:t>
                      </m:r>
                      <m:r>
                        <a:rPr lang="it-IT" sz="1200" b="1" i="1" smtClean="0">
                          <a:solidFill>
                            <a:srgbClr val="462AC2"/>
                          </a:solidFill>
                          <a:latin typeface="Cambria Math" panose="02040503050406030204" pitchFamily="18" charset="0"/>
                        </a:rPr>
                        <m:t>.</m:t>
                      </m:r>
                      <m:r>
                        <a:rPr lang="it-IT" sz="1200" b="1" i="1" smtClean="0">
                          <a:solidFill>
                            <a:srgbClr val="462AC2"/>
                          </a:solidFill>
                          <a:latin typeface="Cambria Math" panose="02040503050406030204" pitchFamily="18" charset="0"/>
                        </a:rPr>
                        <m:t>𝟕</m:t>
                      </m:r>
                      <m:r>
                        <a:rPr lang="it-IT" sz="1200" b="1" i="1" smtClean="0">
                          <a:solidFill>
                            <a:srgbClr val="462AC2"/>
                          </a:solidFill>
                          <a:latin typeface="Cambria Math" panose="02040503050406030204" pitchFamily="18" charset="0"/>
                        </a:rPr>
                        <m:t> [</m:t>
                      </m:r>
                      <m:f>
                        <m:fPr>
                          <m:ctrlPr>
                            <a:rPr lang="it-IT" sz="1200" b="1" i="1" smtClean="0">
                              <a:solidFill>
                                <a:srgbClr val="462AC2"/>
                              </a:solidFill>
                              <a:latin typeface="Cambria Math" panose="02040503050406030204" pitchFamily="18" charset="0"/>
                            </a:rPr>
                          </m:ctrlPr>
                        </m:fPr>
                        <m:num>
                          <m:r>
                            <a:rPr lang="it-IT" sz="1200" b="1" i="1" smtClean="0">
                              <a:solidFill>
                                <a:srgbClr val="462AC2"/>
                              </a:solidFill>
                              <a:latin typeface="Cambria Math" panose="02040503050406030204" pitchFamily="18" charset="0"/>
                            </a:rPr>
                            <m:t>𝑰</m:t>
                          </m:r>
                          <m:r>
                            <a:rPr lang="it-IT" sz="1200" b="1" i="1" smtClean="0">
                              <a:solidFill>
                                <a:srgbClr val="462AC2"/>
                              </a:solidFill>
                              <a:latin typeface="Cambria Math" panose="02040503050406030204" pitchFamily="18" charset="0"/>
                            </a:rPr>
                            <m:t> </m:t>
                          </m:r>
                          <m:d>
                            <m:dPr>
                              <m:ctrlPr>
                                <a:rPr lang="it-IT" sz="1200" b="1" i="1" smtClean="0">
                                  <a:solidFill>
                                    <a:srgbClr val="462AC2"/>
                                  </a:solidFill>
                                  <a:latin typeface="Cambria Math" panose="02040503050406030204" pitchFamily="18" charset="0"/>
                                </a:rPr>
                              </m:ctrlPr>
                            </m:dPr>
                            <m:e>
                              <m:r>
                                <a:rPr lang="it-IT" sz="1200" b="1" i="1" smtClean="0">
                                  <a:solidFill>
                                    <a:srgbClr val="462AC2"/>
                                  </a:solidFill>
                                  <a:latin typeface="Cambria Math" panose="02040503050406030204" pitchFamily="18" charset="0"/>
                                </a:rPr>
                                <m:t>𝒌𝑨</m:t>
                              </m:r>
                            </m:e>
                          </m:d>
                        </m:num>
                        <m:den>
                          <m:sSub>
                            <m:sSubPr>
                              <m:ctrlPr>
                                <a:rPr lang="it-IT" sz="1200" b="1" i="1" smtClean="0">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𝒓</m:t>
                              </m:r>
                            </m:e>
                            <m:sub>
                              <m:r>
                                <a:rPr lang="it-IT" sz="1200" b="1" i="1" smtClean="0">
                                  <a:solidFill>
                                    <a:srgbClr val="462AC2"/>
                                  </a:solidFill>
                                  <a:latin typeface="Cambria Math" panose="02040503050406030204" pitchFamily="18" charset="0"/>
                                </a:rPr>
                                <m:t>𝒄𝒂𝒑</m:t>
                              </m:r>
                              <m:r>
                                <a:rPr lang="it-IT" sz="1200" b="1" i="1" smtClean="0">
                                  <a:solidFill>
                                    <a:srgbClr val="462AC2"/>
                                  </a:solidFill>
                                  <a:latin typeface="Cambria Math" panose="02040503050406030204" pitchFamily="18" charset="0"/>
                                </a:rPr>
                                <m:t> </m:t>
                              </m:r>
                            </m:sub>
                          </m:sSub>
                          <m:d>
                            <m:dPr>
                              <m:ctrlPr>
                                <a:rPr lang="it-IT" sz="1200" b="1" i="1" smtClean="0">
                                  <a:solidFill>
                                    <a:srgbClr val="462AC2"/>
                                  </a:solidFill>
                                  <a:latin typeface="Cambria Math" panose="02040503050406030204" pitchFamily="18" charset="0"/>
                                </a:rPr>
                              </m:ctrlPr>
                            </m:dPr>
                            <m:e>
                              <m:r>
                                <a:rPr lang="it-IT" sz="1200" b="1" i="1" smtClean="0">
                                  <a:solidFill>
                                    <a:srgbClr val="462AC2"/>
                                  </a:solidFill>
                                  <a:latin typeface="Cambria Math" panose="02040503050406030204" pitchFamily="18" charset="0"/>
                                </a:rPr>
                                <m:t>𝒎𝒎</m:t>
                              </m:r>
                            </m:e>
                          </m:d>
                        </m:den>
                      </m:f>
                      <m:sSup>
                        <m:sSupPr>
                          <m:ctrlPr>
                            <a:rPr lang="it-IT" sz="1200" b="1" i="1" smtClean="0">
                              <a:solidFill>
                                <a:srgbClr val="462AC2"/>
                              </a:solidFill>
                              <a:latin typeface="Cambria Math" panose="02040503050406030204" pitchFamily="18" charset="0"/>
                            </a:rPr>
                          </m:ctrlPr>
                        </m:sSupPr>
                        <m:e>
                          <m:r>
                            <a:rPr lang="it-IT" sz="1200" b="1" i="1" smtClean="0">
                              <a:solidFill>
                                <a:srgbClr val="462AC2"/>
                              </a:solidFill>
                              <a:latin typeface="Cambria Math" panose="02040503050406030204" pitchFamily="18" charset="0"/>
                            </a:rPr>
                            <m:t>]</m:t>
                          </m:r>
                        </m:e>
                        <m:sup>
                          <m:f>
                            <m:fPr>
                              <m:type m:val="skw"/>
                              <m:ctrlPr>
                                <a:rPr lang="it-IT" sz="1200" b="1" i="1" smtClean="0">
                                  <a:solidFill>
                                    <a:srgbClr val="462AC2"/>
                                  </a:solidFill>
                                  <a:latin typeface="Cambria Math" panose="02040503050406030204" pitchFamily="18" charset="0"/>
                                </a:rPr>
                              </m:ctrlPr>
                            </m:fPr>
                            <m:num>
                              <m:r>
                                <a:rPr lang="it-IT" sz="1200" b="1" i="1" smtClean="0">
                                  <a:solidFill>
                                    <a:srgbClr val="462AC2"/>
                                  </a:solidFill>
                                  <a:latin typeface="Cambria Math" panose="02040503050406030204" pitchFamily="18" charset="0"/>
                                </a:rPr>
                                <m:t>𝟐</m:t>
                              </m:r>
                            </m:num>
                            <m:den>
                              <m:r>
                                <a:rPr lang="it-IT" sz="1200" b="1" i="1" smtClean="0">
                                  <a:solidFill>
                                    <a:srgbClr val="462AC2"/>
                                  </a:solidFill>
                                  <a:latin typeface="Cambria Math" panose="02040503050406030204" pitchFamily="18" charset="0"/>
                                </a:rPr>
                                <m:t>𝟓</m:t>
                              </m:r>
                            </m:den>
                          </m:f>
                        </m:sup>
                      </m:sSup>
                    </m:oMath>
                  </m:oMathPara>
                </a14:m>
                <a:endParaRPr lang="it-IT" sz="1200" b="1" dirty="0">
                  <a:solidFill>
                    <a:srgbClr val="462AC2"/>
                  </a:solidFill>
                  <a:latin typeface="Rockwell" panose="02060603020205020403" pitchFamily="18" charset="77"/>
                </a:endParaRPr>
              </a:p>
              <a:p>
                <a:pPr algn="ctr"/>
                <a14:m>
                  <m:oMathPara xmlns:m="http://schemas.openxmlformats.org/officeDocument/2006/math">
                    <m:oMathParaPr>
                      <m:jc m:val="centerGroup"/>
                    </m:oMathParaPr>
                    <m:oMath xmlns:m="http://schemas.openxmlformats.org/officeDocument/2006/math">
                      <m:sSub>
                        <m:sSubPr>
                          <m:ctrlPr>
                            <a:rPr lang="en-IT" sz="1200" b="1" i="1" smtClean="0">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𝒓</m:t>
                          </m:r>
                        </m:e>
                        <m:sub>
                          <m:r>
                            <a:rPr lang="it-IT" sz="1200" b="1" i="1" smtClean="0">
                              <a:solidFill>
                                <a:srgbClr val="462AC2"/>
                              </a:solidFill>
                              <a:latin typeface="Cambria Math" panose="02040503050406030204" pitchFamily="18" charset="0"/>
                            </a:rPr>
                            <m:t>𝒄𝒂𝒑</m:t>
                          </m:r>
                        </m:sub>
                      </m:sSub>
                      <m:r>
                        <a:rPr lang="it-IT" sz="1200" b="1" i="1" smtClean="0">
                          <a:solidFill>
                            <a:srgbClr val="462AC2"/>
                          </a:solidFill>
                          <a:latin typeface="Cambria Math" panose="02040503050406030204" pitchFamily="18" charset="0"/>
                        </a:rPr>
                        <m:t>=</m:t>
                      </m:r>
                      <m:r>
                        <a:rPr lang="it-IT" sz="1200" b="1" i="1" smtClean="0">
                          <a:solidFill>
                            <a:srgbClr val="462AC2"/>
                          </a:solidFill>
                          <a:latin typeface="Cambria Math" panose="02040503050406030204" pitchFamily="18" charset="0"/>
                        </a:rPr>
                        <m:t>𝟏</m:t>
                      </m:r>
                      <m:r>
                        <a:rPr lang="it-IT" sz="1200" b="1" i="1" smtClean="0">
                          <a:solidFill>
                            <a:srgbClr val="462AC2"/>
                          </a:solidFill>
                          <a:latin typeface="Cambria Math" panose="02040503050406030204" pitchFamily="18" charset="0"/>
                        </a:rPr>
                        <m:t> </m:t>
                      </m:r>
                      <m:d>
                        <m:dPr>
                          <m:ctrlPr>
                            <a:rPr lang="it-IT" sz="1200" b="1" i="1" smtClean="0">
                              <a:solidFill>
                                <a:srgbClr val="462AC2"/>
                              </a:solidFill>
                              <a:latin typeface="Cambria Math" panose="02040503050406030204" pitchFamily="18" charset="0"/>
                            </a:rPr>
                          </m:ctrlPr>
                        </m:dPr>
                        <m:e>
                          <m:r>
                            <a:rPr lang="it-IT" sz="1200" b="1" i="1" smtClean="0">
                              <a:solidFill>
                                <a:srgbClr val="462AC2"/>
                              </a:solidFill>
                              <a:latin typeface="Cambria Math" panose="02040503050406030204" pitchFamily="18" charset="0"/>
                            </a:rPr>
                            <m:t>𝒎𝒎</m:t>
                          </m:r>
                        </m:e>
                      </m:d>
                    </m:oMath>
                  </m:oMathPara>
                </a14:m>
                <a:endParaRPr lang="it-IT" sz="1200" b="1" dirty="0">
                  <a:solidFill>
                    <a:srgbClr val="462AC2"/>
                  </a:solidFill>
                  <a:latin typeface="Rockwell" panose="02060603020205020403" pitchFamily="18" charset="77"/>
                </a:endParaRPr>
              </a:p>
              <a:p>
                <a:pPr algn="ctr"/>
                <a:r>
                  <a:rPr lang="en-IT" sz="1200" b="1" dirty="0">
                    <a:solidFill>
                      <a:srgbClr val="462AC2"/>
                    </a:solidFill>
                    <a:latin typeface="Rockwell" panose="02060603020205020403" pitchFamily="18" charset="77"/>
                  </a:rPr>
                  <a:t>I = 400 A = 0.4 (kA)</a:t>
                </a:r>
              </a:p>
              <a:p>
                <a:pPr algn="ctr"/>
                <a14:m>
                  <m:oMath xmlns:m="http://schemas.openxmlformats.org/officeDocument/2006/math">
                    <m:sSub>
                      <m:sSubPr>
                        <m:ctrlPr>
                          <a:rPr lang="en-IT" sz="1200" b="1" i="1" smtClean="0">
                            <a:solidFill>
                              <a:srgbClr val="FF0000"/>
                            </a:solidFill>
                            <a:latin typeface="Cambria Math" panose="02040503050406030204" pitchFamily="18" charset="0"/>
                          </a:rPr>
                        </m:ctrlPr>
                      </m:sSubPr>
                      <m:e>
                        <m:r>
                          <a:rPr lang="it-IT" sz="1200" b="1" i="1">
                            <a:solidFill>
                              <a:srgbClr val="FF0000"/>
                            </a:solidFill>
                            <a:latin typeface="Cambria Math" panose="02040503050406030204" pitchFamily="18" charset="0"/>
                          </a:rPr>
                          <m:t>𝑻</m:t>
                        </m:r>
                      </m:e>
                      <m:sub>
                        <m:r>
                          <a:rPr lang="it-IT" sz="1200" b="1" i="1">
                            <a:solidFill>
                              <a:srgbClr val="FF0000"/>
                            </a:solidFill>
                            <a:latin typeface="Cambria Math" panose="02040503050406030204" pitchFamily="18" charset="0"/>
                          </a:rPr>
                          <m:t>𝒆</m:t>
                        </m:r>
                      </m:sub>
                    </m:sSub>
                    <m:r>
                      <a:rPr lang="it-IT" sz="1200" b="1" i="1">
                        <a:solidFill>
                          <a:srgbClr val="FF0000"/>
                        </a:solidFill>
                        <a:latin typeface="Cambria Math" panose="02040503050406030204" pitchFamily="18" charset="0"/>
                      </a:rPr>
                      <m:t>=</m:t>
                    </m:r>
                  </m:oMath>
                </a14:m>
                <a:r>
                  <a:rPr lang="en-IT" sz="1200" b="1" dirty="0">
                    <a:solidFill>
                      <a:srgbClr val="FF0000"/>
                    </a:solidFill>
                    <a:latin typeface="Rockwell" panose="02060603020205020403" pitchFamily="18" charset="77"/>
                  </a:rPr>
                  <a:t> 3.9 (eV)</a:t>
                </a:r>
                <a:endParaRPr lang="en-IT" sz="1200" b="1" dirty="0">
                  <a:solidFill>
                    <a:srgbClr val="462AC2"/>
                  </a:solidFill>
                  <a:latin typeface="Rockwell" panose="02060603020205020403" pitchFamily="18" charset="77"/>
                </a:endParaRPr>
              </a:p>
            </p:txBody>
          </p:sp>
        </mc:Choice>
        <mc:Fallback xmlns="">
          <p:sp>
            <p:nvSpPr>
              <p:cNvPr id="52" name="TextBox 51">
                <a:extLst>
                  <a:ext uri="{FF2B5EF4-FFF2-40B4-BE49-F238E27FC236}">
                    <a16:creationId xmlns:a16="http://schemas.microsoft.com/office/drawing/2014/main" id="{495BCB03-DA82-46C2-5967-B849C1EBFAD8}"/>
                  </a:ext>
                </a:extLst>
              </p:cNvPr>
              <p:cNvSpPr txBox="1">
                <a:spLocks noRot="1" noChangeAspect="1" noMove="1" noResize="1" noEditPoints="1" noAdjustHandles="1" noChangeArrowheads="1" noChangeShapeType="1" noTextEdit="1"/>
              </p:cNvSpPr>
              <p:nvPr/>
            </p:nvSpPr>
            <p:spPr>
              <a:xfrm>
                <a:off x="6232561" y="3814878"/>
                <a:ext cx="1878078" cy="1075103"/>
              </a:xfrm>
              <a:prstGeom prst="rect">
                <a:avLst/>
              </a:prstGeom>
              <a:blipFill>
                <a:blip r:embed="rId11"/>
                <a:stretch>
                  <a:fillRect t="-15909" b="-2273"/>
                </a:stretch>
              </a:blipFill>
              <a:ln w="34925">
                <a:solidFill>
                  <a:srgbClr val="FF0000"/>
                </a:solidFill>
              </a:ln>
            </p:spPr>
            <p:txBody>
              <a:bodyPr/>
              <a:lstStyle/>
              <a:p>
                <a:r>
                  <a:rPr lang="en-IT">
                    <a:noFill/>
                  </a:rPr>
                  <a:t> </a:t>
                </a:r>
              </a:p>
            </p:txBody>
          </p:sp>
        </mc:Fallback>
      </mc:AlternateContent>
      <p:sp>
        <p:nvSpPr>
          <p:cNvPr id="53" name="TextBox 52">
            <a:extLst>
              <a:ext uri="{FF2B5EF4-FFF2-40B4-BE49-F238E27FC236}">
                <a16:creationId xmlns:a16="http://schemas.microsoft.com/office/drawing/2014/main" id="{DFA5E8B8-A142-2B82-A381-8F428545F64C}"/>
              </a:ext>
            </a:extLst>
          </p:cNvPr>
          <p:cNvSpPr txBox="1"/>
          <p:nvPr/>
        </p:nvSpPr>
        <p:spPr>
          <a:xfrm>
            <a:off x="6179134" y="5487296"/>
            <a:ext cx="2048985" cy="523220"/>
          </a:xfrm>
          <a:prstGeom prst="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400" b="1" dirty="0">
                <a:solidFill>
                  <a:srgbClr val="462AC2"/>
                </a:solidFill>
                <a:latin typeface="Rockwell" panose="02060603020205020403" pitchFamily="18" charset="77"/>
              </a:rPr>
              <a:t>Average temperature</a:t>
            </a:r>
          </a:p>
          <a:p>
            <a:pPr algn="ctr"/>
            <a:r>
              <a:rPr lang="en-IT" sz="1400" b="1" dirty="0">
                <a:solidFill>
                  <a:srgbClr val="FF0000"/>
                </a:solidFill>
                <a:latin typeface="Rockwell" panose="02060603020205020403" pitchFamily="18" charset="77"/>
              </a:rPr>
              <a:t> </a:t>
            </a:r>
            <a:r>
              <a:rPr lang="it-IT" sz="1400" b="1" dirty="0">
                <a:solidFill>
                  <a:srgbClr val="FF0000"/>
                </a:solidFill>
                <a:latin typeface="Rockwell" panose="02060603020205020403" pitchFamily="18" charset="77"/>
              </a:rPr>
              <a:t>1.96 - 2.14 eV</a:t>
            </a:r>
            <a:endParaRPr lang="en-IT" sz="1400" b="1" dirty="0">
              <a:solidFill>
                <a:srgbClr val="FF0000"/>
              </a:solidFill>
              <a:latin typeface="Rockwell" panose="02060603020205020403" pitchFamily="18" charset="77"/>
            </a:endParaRPr>
          </a:p>
        </p:txBody>
      </p:sp>
      <p:pic>
        <p:nvPicPr>
          <p:cNvPr id="55" name="Picture 54" descr="Logo, company name&#10;&#10;Description automatically generated">
            <a:extLst>
              <a:ext uri="{FF2B5EF4-FFF2-40B4-BE49-F238E27FC236}">
                <a16:creationId xmlns:a16="http://schemas.microsoft.com/office/drawing/2014/main" id="{EA9E8694-A546-6745-6DF1-A4A677C2329A}"/>
              </a:ext>
            </a:extLst>
          </p:cNvPr>
          <p:cNvPicPr>
            <a:picLocks noChangeAspect="1"/>
          </p:cNvPicPr>
          <p:nvPr/>
        </p:nvPicPr>
        <p:blipFill>
          <a:blip r:embed="rId12"/>
          <a:stretch>
            <a:fillRect/>
          </a:stretch>
        </p:blipFill>
        <p:spPr>
          <a:xfrm>
            <a:off x="21906" y="23909"/>
            <a:ext cx="624131" cy="447965"/>
          </a:xfrm>
          <a:prstGeom prst="rect">
            <a:avLst/>
          </a:prstGeom>
        </p:spPr>
      </p:pic>
    </p:spTree>
    <p:extLst>
      <p:ext uri="{BB962C8B-B14F-4D97-AF65-F5344CB8AC3E}">
        <p14:creationId xmlns:p14="http://schemas.microsoft.com/office/powerpoint/2010/main" val="1599443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212F4892-C912-AB1D-4BED-0195F0F3ACB1}"/>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16</a:t>
            </a:fld>
            <a:endParaRPr lang="en-GB" dirty="0"/>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flipV="1">
            <a:off x="934278" y="402256"/>
            <a:ext cx="10292522" cy="2226"/>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47" name="Picture 46" descr="A picture containing text, clipart&#10;&#10;Description automatically generated">
            <a:extLst>
              <a:ext uri="{FF2B5EF4-FFF2-40B4-BE49-F238E27FC236}">
                <a16:creationId xmlns:a16="http://schemas.microsoft.com/office/drawing/2014/main" id="{24139CB4-48BA-C2C4-9626-CD35DB46A59B}"/>
              </a:ext>
            </a:extLst>
          </p:cNvPr>
          <p:cNvPicPr>
            <a:picLocks noChangeAspect="1"/>
          </p:cNvPicPr>
          <p:nvPr/>
        </p:nvPicPr>
        <p:blipFill>
          <a:blip r:embed="rId3"/>
          <a:stretch>
            <a:fillRect/>
          </a:stretch>
        </p:blipFill>
        <p:spPr>
          <a:xfrm>
            <a:off x="5222788" y="6440278"/>
            <a:ext cx="792694" cy="302555"/>
          </a:xfrm>
          <a:prstGeom prst="rect">
            <a:avLst/>
          </a:prstGeom>
        </p:spPr>
      </p:pic>
      <p:pic>
        <p:nvPicPr>
          <p:cNvPr id="71" name="Picture 70">
            <a:extLst>
              <a:ext uri="{FF2B5EF4-FFF2-40B4-BE49-F238E27FC236}">
                <a16:creationId xmlns:a16="http://schemas.microsoft.com/office/drawing/2014/main" id="{89A7A8AE-B223-B70E-F029-CFCD089E6E60}"/>
              </a:ext>
            </a:extLst>
          </p:cNvPr>
          <p:cNvPicPr>
            <a:picLocks noChangeAspect="1"/>
          </p:cNvPicPr>
          <p:nvPr/>
        </p:nvPicPr>
        <p:blipFill>
          <a:blip r:embed="rId4"/>
          <a:stretch>
            <a:fillRect/>
          </a:stretch>
        </p:blipFill>
        <p:spPr>
          <a:xfrm>
            <a:off x="5122082" y="6434925"/>
            <a:ext cx="986644" cy="369332"/>
          </a:xfrm>
          <a:prstGeom prst="rect">
            <a:avLst/>
          </a:prstGeom>
        </p:spPr>
      </p:pic>
      <p:cxnSp>
        <p:nvCxnSpPr>
          <p:cNvPr id="73" name="Connettore 1 25">
            <a:extLst>
              <a:ext uri="{FF2B5EF4-FFF2-40B4-BE49-F238E27FC236}">
                <a16:creationId xmlns:a16="http://schemas.microsoft.com/office/drawing/2014/main" id="{B069AA86-17D5-3FBC-A632-9D595D3EB15A}"/>
              </a:ext>
            </a:extLst>
          </p:cNvPr>
          <p:cNvCxnSpPr>
            <a:cxnSpLocks/>
          </p:cNvCxnSpPr>
          <p:nvPr/>
        </p:nvCxnSpPr>
        <p:spPr>
          <a:xfrm>
            <a:off x="352316" y="6413250"/>
            <a:ext cx="10920387" cy="20075"/>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 name="Segnaposto data 3">
            <a:extLst>
              <a:ext uri="{FF2B5EF4-FFF2-40B4-BE49-F238E27FC236}">
                <a16:creationId xmlns:a16="http://schemas.microsoft.com/office/drawing/2014/main" id="{9934C18B-2B73-2CC1-40EC-5D97EE125264}"/>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pic>
        <p:nvPicPr>
          <p:cNvPr id="55" name="Picture 54" descr="Logo, company name&#10;&#10;Description automatically generated">
            <a:extLst>
              <a:ext uri="{FF2B5EF4-FFF2-40B4-BE49-F238E27FC236}">
                <a16:creationId xmlns:a16="http://schemas.microsoft.com/office/drawing/2014/main" id="{EA9E8694-A546-6745-6DF1-A4A677C2329A}"/>
              </a:ext>
            </a:extLst>
          </p:cNvPr>
          <p:cNvPicPr>
            <a:picLocks noChangeAspect="1"/>
          </p:cNvPicPr>
          <p:nvPr/>
        </p:nvPicPr>
        <p:blipFill>
          <a:blip r:embed="rId5"/>
          <a:stretch>
            <a:fillRect/>
          </a:stretch>
        </p:blipFill>
        <p:spPr>
          <a:xfrm>
            <a:off x="21906" y="23909"/>
            <a:ext cx="624131" cy="447965"/>
          </a:xfrm>
          <a:prstGeom prst="rect">
            <a:avLst/>
          </a:prstGeom>
        </p:spPr>
      </p:pic>
      <p:pic>
        <p:nvPicPr>
          <p:cNvPr id="4" name="Picture 3" descr="Chart, scatter chart&#10;&#10;Description automatically generated">
            <a:extLst>
              <a:ext uri="{FF2B5EF4-FFF2-40B4-BE49-F238E27FC236}">
                <a16:creationId xmlns:a16="http://schemas.microsoft.com/office/drawing/2014/main" id="{3D5880F8-6420-68D9-6E20-D90F87CE1AEB}"/>
              </a:ext>
            </a:extLst>
          </p:cNvPr>
          <p:cNvPicPr>
            <a:picLocks noChangeAspect="1"/>
          </p:cNvPicPr>
          <p:nvPr/>
        </p:nvPicPr>
        <p:blipFill>
          <a:blip r:embed="rId6"/>
          <a:stretch>
            <a:fillRect/>
          </a:stretch>
        </p:blipFill>
        <p:spPr>
          <a:xfrm>
            <a:off x="1647306" y="446136"/>
            <a:ext cx="3572468" cy="3105438"/>
          </a:xfrm>
          <a:prstGeom prst="rect">
            <a:avLst/>
          </a:prstGeom>
        </p:spPr>
      </p:pic>
      <p:pic>
        <p:nvPicPr>
          <p:cNvPr id="5" name="Picture 4" descr="Chart, scatter chart&#10;&#10;Description automatically generated">
            <a:extLst>
              <a:ext uri="{FF2B5EF4-FFF2-40B4-BE49-F238E27FC236}">
                <a16:creationId xmlns:a16="http://schemas.microsoft.com/office/drawing/2014/main" id="{F833FAD5-88BD-2BAB-2250-1F2BE3B79C85}"/>
              </a:ext>
            </a:extLst>
          </p:cNvPr>
          <p:cNvPicPr>
            <a:picLocks noChangeAspect="1"/>
          </p:cNvPicPr>
          <p:nvPr/>
        </p:nvPicPr>
        <p:blipFill>
          <a:blip r:embed="rId7"/>
          <a:stretch>
            <a:fillRect/>
          </a:stretch>
        </p:blipFill>
        <p:spPr>
          <a:xfrm>
            <a:off x="1549612" y="3557270"/>
            <a:ext cx="3572469" cy="2851375"/>
          </a:xfrm>
          <a:prstGeom prst="rect">
            <a:avLst/>
          </a:prstGeom>
        </p:spPr>
      </p:pic>
      <p:pic>
        <p:nvPicPr>
          <p:cNvPr id="7" name="Picture 6" descr="Chart, scatter chart&#10;&#10;Description automatically generated">
            <a:extLst>
              <a:ext uri="{FF2B5EF4-FFF2-40B4-BE49-F238E27FC236}">
                <a16:creationId xmlns:a16="http://schemas.microsoft.com/office/drawing/2014/main" id="{17B6B75E-52F9-033D-A394-E75CD31BAB7F}"/>
              </a:ext>
            </a:extLst>
          </p:cNvPr>
          <p:cNvPicPr>
            <a:picLocks noChangeAspect="1"/>
          </p:cNvPicPr>
          <p:nvPr/>
        </p:nvPicPr>
        <p:blipFill>
          <a:blip r:embed="rId8"/>
          <a:stretch>
            <a:fillRect/>
          </a:stretch>
        </p:blipFill>
        <p:spPr>
          <a:xfrm>
            <a:off x="4943867" y="442843"/>
            <a:ext cx="3631622" cy="2495306"/>
          </a:xfrm>
          <a:prstGeom prst="rect">
            <a:avLst/>
          </a:prstGeom>
        </p:spPr>
      </p:pic>
      <p:pic>
        <p:nvPicPr>
          <p:cNvPr id="8" name="Picture 7" descr="Chart, scatter chart&#10;&#10;Description automatically generated">
            <a:extLst>
              <a:ext uri="{FF2B5EF4-FFF2-40B4-BE49-F238E27FC236}">
                <a16:creationId xmlns:a16="http://schemas.microsoft.com/office/drawing/2014/main" id="{C4BA3BA4-E5A8-0ED0-0783-D732F715DB39}"/>
              </a:ext>
            </a:extLst>
          </p:cNvPr>
          <p:cNvPicPr>
            <a:picLocks noChangeAspect="1"/>
          </p:cNvPicPr>
          <p:nvPr/>
        </p:nvPicPr>
        <p:blipFill>
          <a:blip r:embed="rId9"/>
          <a:stretch>
            <a:fillRect/>
          </a:stretch>
        </p:blipFill>
        <p:spPr>
          <a:xfrm>
            <a:off x="8270009" y="424675"/>
            <a:ext cx="3631615" cy="2627344"/>
          </a:xfrm>
          <a:prstGeom prst="rect">
            <a:avLst/>
          </a:prstGeom>
        </p:spPr>
      </p:pic>
      <p:pic>
        <p:nvPicPr>
          <p:cNvPr id="10" name="Picture 9" descr="Chart, scatter chart&#10;&#10;Description automatically generated">
            <a:extLst>
              <a:ext uri="{FF2B5EF4-FFF2-40B4-BE49-F238E27FC236}">
                <a16:creationId xmlns:a16="http://schemas.microsoft.com/office/drawing/2014/main" id="{EEB55A10-7176-5BE4-3307-400C3B3C0653}"/>
              </a:ext>
            </a:extLst>
          </p:cNvPr>
          <p:cNvPicPr>
            <a:picLocks noChangeAspect="1"/>
          </p:cNvPicPr>
          <p:nvPr/>
        </p:nvPicPr>
        <p:blipFill>
          <a:blip r:embed="rId10"/>
          <a:stretch>
            <a:fillRect/>
          </a:stretch>
        </p:blipFill>
        <p:spPr>
          <a:xfrm>
            <a:off x="5955653" y="3190633"/>
            <a:ext cx="4945196" cy="3197872"/>
          </a:xfrm>
          <a:prstGeom prst="rect">
            <a:avLst/>
          </a:prstGeom>
        </p:spPr>
      </p:pic>
      <p:cxnSp>
        <p:nvCxnSpPr>
          <p:cNvPr id="11" name="Connettore 1 25">
            <a:extLst>
              <a:ext uri="{FF2B5EF4-FFF2-40B4-BE49-F238E27FC236}">
                <a16:creationId xmlns:a16="http://schemas.microsoft.com/office/drawing/2014/main" id="{D87398EF-DE3F-9262-7EB7-E895B827A874}"/>
              </a:ext>
            </a:extLst>
          </p:cNvPr>
          <p:cNvCxnSpPr>
            <a:cxnSpLocks/>
          </p:cNvCxnSpPr>
          <p:nvPr/>
        </p:nvCxnSpPr>
        <p:spPr>
          <a:xfrm>
            <a:off x="4943867" y="402256"/>
            <a:ext cx="0" cy="6006389"/>
          </a:xfrm>
          <a:prstGeom prst="line">
            <a:avLst/>
          </a:prstGeom>
          <a:ln w="38100" cap="rnd">
            <a:solidFill>
              <a:schemeClr val="tx1"/>
            </a:solidFill>
            <a:bevel/>
          </a:ln>
        </p:spPr>
        <p:style>
          <a:lnRef idx="1">
            <a:schemeClr val="accent1"/>
          </a:lnRef>
          <a:fillRef idx="0">
            <a:schemeClr val="accent1"/>
          </a:fillRef>
          <a:effectRef idx="0">
            <a:schemeClr val="accent1"/>
          </a:effectRef>
          <a:fontRef idx="minor">
            <a:schemeClr val="tx1"/>
          </a:fontRef>
        </p:style>
      </p:cxnSp>
      <p:pic>
        <p:nvPicPr>
          <p:cNvPr id="12" name="Picture 11" descr="Logo, company name&#10;&#10;Description automatically generated">
            <a:extLst>
              <a:ext uri="{FF2B5EF4-FFF2-40B4-BE49-F238E27FC236}">
                <a16:creationId xmlns:a16="http://schemas.microsoft.com/office/drawing/2014/main" id="{BEEB6A02-CE5A-FFC1-B67B-22FEC6255AF4}"/>
              </a:ext>
            </a:extLst>
          </p:cNvPr>
          <p:cNvPicPr>
            <a:picLocks noChangeAspect="1"/>
          </p:cNvPicPr>
          <p:nvPr/>
        </p:nvPicPr>
        <p:blipFill>
          <a:blip r:embed="rId11"/>
          <a:stretch>
            <a:fillRect/>
          </a:stretch>
        </p:blipFill>
        <p:spPr>
          <a:xfrm>
            <a:off x="11596144" y="2"/>
            <a:ext cx="595853" cy="650735"/>
          </a:xfrm>
          <a:prstGeom prst="rect">
            <a:avLst/>
          </a:prstGeom>
        </p:spPr>
      </p:pic>
      <p:sp>
        <p:nvSpPr>
          <p:cNvPr id="13" name="Rectangle 12">
            <a:extLst>
              <a:ext uri="{FF2B5EF4-FFF2-40B4-BE49-F238E27FC236}">
                <a16:creationId xmlns:a16="http://schemas.microsoft.com/office/drawing/2014/main" id="{6AAD1BDA-0702-6BAE-CE76-C5468E361834}"/>
              </a:ext>
            </a:extLst>
          </p:cNvPr>
          <p:cNvSpPr/>
          <p:nvPr/>
        </p:nvSpPr>
        <p:spPr>
          <a:xfrm>
            <a:off x="78012" y="2972111"/>
            <a:ext cx="1683910" cy="938719"/>
          </a:xfrm>
          <a:prstGeom prst="rect">
            <a:avLst/>
          </a:prstGeom>
          <a:ln w="12700">
            <a:solidFill>
              <a:srgbClr val="FF0000"/>
            </a:solidFill>
          </a:ln>
        </p:spPr>
        <p:txBody>
          <a:bodyPr wrap="square">
            <a:spAutoFit/>
          </a:bodyPr>
          <a:lstStyle/>
          <a:p>
            <a:r>
              <a:rPr lang="en-IT" sz="1100" b="1" dirty="0">
                <a:solidFill>
                  <a:srgbClr val="462AC2"/>
                </a:solidFill>
                <a:latin typeface="Rockwell" panose="02060603020205020403" pitchFamily="18" charset="77"/>
              </a:rPr>
              <a:t>3 cm length</a:t>
            </a:r>
          </a:p>
          <a:p>
            <a:r>
              <a:rPr lang="en-IT" sz="1100" b="1" dirty="0">
                <a:solidFill>
                  <a:srgbClr val="FF0000"/>
                </a:solidFill>
                <a:latin typeface="Rockwell" panose="02060603020205020403" pitchFamily="18" charset="77"/>
              </a:rPr>
              <a:t>1 mm, 2mm diameter</a:t>
            </a:r>
          </a:p>
          <a:p>
            <a:r>
              <a:rPr lang="en-GB" sz="1100" b="1" dirty="0">
                <a:solidFill>
                  <a:srgbClr val="462AC2"/>
                </a:solidFill>
                <a:latin typeface="Rockwell" panose="02060603020205020403" pitchFamily="18" charset="77"/>
              </a:rPr>
              <a:t>D</a:t>
            </a:r>
            <a:r>
              <a:rPr lang="en-IT" sz="1100" b="1" dirty="0">
                <a:solidFill>
                  <a:srgbClr val="462AC2"/>
                </a:solidFill>
                <a:latin typeface="Rockwell" panose="02060603020205020403" pitchFamily="18" charset="77"/>
              </a:rPr>
              <a:t>ouble-inlets</a:t>
            </a:r>
          </a:p>
          <a:p>
            <a:r>
              <a:rPr lang="en-IT" sz="1100" b="1" dirty="0">
                <a:solidFill>
                  <a:srgbClr val="462AC2"/>
                </a:solidFill>
                <a:latin typeface="Rockwell" panose="02060603020205020403" pitchFamily="18" charset="77"/>
              </a:rPr>
              <a:t>20 mbar</a:t>
            </a:r>
          </a:p>
          <a:p>
            <a:r>
              <a:rPr lang="en-IT" sz="1100" b="1" dirty="0">
                <a:solidFill>
                  <a:srgbClr val="462AC2"/>
                </a:solidFill>
                <a:latin typeface="Rockwell" panose="02060603020205020403" pitchFamily="18" charset="77"/>
              </a:rPr>
              <a:t>12 kV – 400 A</a:t>
            </a:r>
          </a:p>
        </p:txBody>
      </p:sp>
      <p:sp>
        <p:nvSpPr>
          <p:cNvPr id="15" name="CasellaDiTesto 17">
            <a:extLst>
              <a:ext uri="{FF2B5EF4-FFF2-40B4-BE49-F238E27FC236}">
                <a16:creationId xmlns:a16="http://schemas.microsoft.com/office/drawing/2014/main" id="{ADAAD600-7673-9267-A594-19BFF671A743}"/>
              </a:ext>
            </a:extLst>
          </p:cNvPr>
          <p:cNvSpPr txBox="1"/>
          <p:nvPr/>
        </p:nvSpPr>
        <p:spPr>
          <a:xfrm>
            <a:off x="1492757" y="-69624"/>
            <a:ext cx="8925791" cy="461665"/>
          </a:xfrm>
          <a:prstGeom prst="rect">
            <a:avLst/>
          </a:prstGeom>
          <a:noFill/>
        </p:spPr>
        <p:txBody>
          <a:bodyPr wrap="square" rtlCol="0">
            <a:spAutoFit/>
          </a:bodyPr>
          <a:lstStyle/>
          <a:p>
            <a:pPr algn="ctr"/>
            <a:r>
              <a:rPr lang="it-IT" sz="2400" b="1" dirty="0">
                <a:latin typeface="Rockwell" panose="02060603020205020403" pitchFamily="18" charset="77"/>
              </a:rPr>
              <a:t>Temperature Results Comparison (</a:t>
            </a:r>
            <a:r>
              <a:rPr lang="it-IT" sz="2400" b="1" dirty="0">
                <a:solidFill>
                  <a:srgbClr val="FF0000"/>
                </a:solidFill>
                <a:latin typeface="Rockwell" panose="02060603020205020403" pitchFamily="18" charset="77"/>
              </a:rPr>
              <a:t>Oxygen/Nitrogen Ions</a:t>
            </a:r>
            <a:r>
              <a:rPr lang="it-IT" sz="2400" b="1" dirty="0">
                <a:latin typeface="Rockwell" panose="02060603020205020403" pitchFamily="18" charset="77"/>
              </a:rPr>
              <a:t>)</a:t>
            </a:r>
          </a:p>
        </p:txBody>
      </p:sp>
      <p:sp>
        <p:nvSpPr>
          <p:cNvPr id="16" name="TextBox 15">
            <a:extLst>
              <a:ext uri="{FF2B5EF4-FFF2-40B4-BE49-F238E27FC236}">
                <a16:creationId xmlns:a16="http://schemas.microsoft.com/office/drawing/2014/main" id="{023D98AF-F99C-0078-B63A-C03DE235C237}"/>
              </a:ext>
            </a:extLst>
          </p:cNvPr>
          <p:cNvSpPr txBox="1"/>
          <p:nvPr/>
        </p:nvSpPr>
        <p:spPr>
          <a:xfrm>
            <a:off x="8150184" y="4510813"/>
            <a:ext cx="1606546" cy="861774"/>
          </a:xfrm>
          <a:prstGeom prst="rect">
            <a:avLst/>
          </a:prstGeom>
          <a:ln w="25400">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000" b="1" dirty="0">
                <a:solidFill>
                  <a:schemeClr val="tx1"/>
                </a:solidFill>
                <a:latin typeface="Rockwell" panose="02060603020205020403" pitchFamily="18" charset="77"/>
              </a:rPr>
              <a:t>3 cm long</a:t>
            </a:r>
          </a:p>
          <a:p>
            <a:r>
              <a:rPr lang="en-IT" sz="1000" b="1" dirty="0">
                <a:solidFill>
                  <a:schemeClr val="tx1"/>
                </a:solidFill>
                <a:latin typeface="Rockwell" panose="02060603020205020403" pitchFamily="18" charset="77"/>
              </a:rPr>
              <a:t>1 mm diameter</a:t>
            </a:r>
          </a:p>
          <a:p>
            <a:r>
              <a:rPr lang="en-GB" sz="1000" b="1" dirty="0">
                <a:solidFill>
                  <a:schemeClr val="tx1"/>
                </a:solidFill>
                <a:latin typeface="Rockwell" panose="02060603020205020403" pitchFamily="18" charset="77"/>
              </a:rPr>
              <a:t>D</a:t>
            </a:r>
            <a:r>
              <a:rPr lang="en-IT" sz="1000" b="1" dirty="0">
                <a:solidFill>
                  <a:schemeClr val="tx1"/>
                </a:solidFill>
                <a:latin typeface="Rockwell" panose="02060603020205020403" pitchFamily="18" charset="77"/>
              </a:rPr>
              <a:t>ouble-inlet system</a:t>
            </a:r>
          </a:p>
          <a:p>
            <a:r>
              <a:rPr lang="en-IT" sz="1000" b="1" dirty="0">
                <a:solidFill>
                  <a:schemeClr val="tx1"/>
                </a:solidFill>
                <a:latin typeface="Rockwell" panose="02060603020205020403" pitchFamily="18" charset="77"/>
              </a:rPr>
              <a:t>20 mbar</a:t>
            </a:r>
          </a:p>
          <a:p>
            <a:r>
              <a:rPr lang="en-IT" sz="1000" b="1" dirty="0">
                <a:solidFill>
                  <a:schemeClr val="tx1"/>
                </a:solidFill>
                <a:latin typeface="Rockwell" panose="02060603020205020403" pitchFamily="18" charset="77"/>
              </a:rPr>
              <a:t>12 kV – 400 A</a:t>
            </a:r>
          </a:p>
        </p:txBody>
      </p:sp>
      <p:cxnSp>
        <p:nvCxnSpPr>
          <p:cNvPr id="18" name="Connettore 1 25">
            <a:extLst>
              <a:ext uri="{FF2B5EF4-FFF2-40B4-BE49-F238E27FC236}">
                <a16:creationId xmlns:a16="http://schemas.microsoft.com/office/drawing/2014/main" id="{2B602C6C-CB6B-4CA0-D72E-3023DA524C20}"/>
              </a:ext>
            </a:extLst>
          </p:cNvPr>
          <p:cNvCxnSpPr>
            <a:cxnSpLocks/>
          </p:cNvCxnSpPr>
          <p:nvPr/>
        </p:nvCxnSpPr>
        <p:spPr>
          <a:xfrm flipV="1">
            <a:off x="274812" y="2483975"/>
            <a:ext cx="746965" cy="484622"/>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19" name="Connettore 1 25">
            <a:extLst>
              <a:ext uri="{FF2B5EF4-FFF2-40B4-BE49-F238E27FC236}">
                <a16:creationId xmlns:a16="http://schemas.microsoft.com/office/drawing/2014/main" id="{281B8EA1-89D8-0044-A0DC-0FF994F8471D}"/>
              </a:ext>
            </a:extLst>
          </p:cNvPr>
          <p:cNvCxnSpPr>
            <a:cxnSpLocks/>
          </p:cNvCxnSpPr>
          <p:nvPr/>
        </p:nvCxnSpPr>
        <p:spPr>
          <a:xfrm>
            <a:off x="296754" y="3916526"/>
            <a:ext cx="746965" cy="525804"/>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8F43D4-9A94-50F1-53BB-14BFD222A34F}"/>
              </a:ext>
            </a:extLst>
          </p:cNvPr>
          <p:cNvSpPr txBox="1"/>
          <p:nvPr/>
        </p:nvSpPr>
        <p:spPr>
          <a:xfrm>
            <a:off x="761391" y="2151452"/>
            <a:ext cx="1000531" cy="307777"/>
          </a:xfrm>
          <a:prstGeom prst="rect">
            <a:avLst/>
          </a:prstGeom>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IT" sz="1400" b="1" dirty="0">
                <a:solidFill>
                  <a:srgbClr val="462AC2"/>
                </a:solidFill>
                <a:latin typeface="Rockwell" panose="02060603020205020403" pitchFamily="18" charset="77"/>
              </a:rPr>
              <a:t>Density</a:t>
            </a:r>
          </a:p>
        </p:txBody>
      </p:sp>
      <p:sp>
        <p:nvSpPr>
          <p:cNvPr id="22" name="TextBox 21">
            <a:extLst>
              <a:ext uri="{FF2B5EF4-FFF2-40B4-BE49-F238E27FC236}">
                <a16:creationId xmlns:a16="http://schemas.microsoft.com/office/drawing/2014/main" id="{6214E7CC-0572-4D94-4639-8C565D63B3FF}"/>
              </a:ext>
            </a:extLst>
          </p:cNvPr>
          <p:cNvSpPr txBox="1"/>
          <p:nvPr/>
        </p:nvSpPr>
        <p:spPr>
          <a:xfrm>
            <a:off x="274812" y="4450287"/>
            <a:ext cx="1356476" cy="307777"/>
          </a:xfrm>
          <a:prstGeom prst="rect">
            <a:avLst/>
          </a:prstGeom>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IT" sz="1400" b="1" dirty="0">
                <a:solidFill>
                  <a:srgbClr val="462AC2"/>
                </a:solidFill>
                <a:latin typeface="Rockwell" panose="02060603020205020403" pitchFamily="18" charset="77"/>
              </a:rPr>
              <a:t>Temperature</a:t>
            </a:r>
          </a:p>
        </p:txBody>
      </p:sp>
    </p:spTree>
    <p:extLst>
      <p:ext uri="{BB962C8B-B14F-4D97-AF65-F5344CB8AC3E}">
        <p14:creationId xmlns:p14="http://schemas.microsoft.com/office/powerpoint/2010/main" val="2014156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122E4DC1-0D2D-1350-8B05-08571EEC58D3}"/>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a:xfrm>
            <a:off x="10864214" y="6356350"/>
            <a:ext cx="489585" cy="365125"/>
          </a:xfrm>
        </p:spPr>
        <p:txBody>
          <a:bodyPr/>
          <a:lstStyle/>
          <a:p>
            <a:fld id="{22C8C506-E08F-464A-AF85-27E4817C43F6}" type="slidenum">
              <a:rPr lang="en-GB" smtClean="0"/>
              <a:t>17</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2493064" y="-63578"/>
            <a:ext cx="7205872" cy="523220"/>
          </a:xfrm>
          <a:prstGeom prst="rect">
            <a:avLst/>
          </a:prstGeom>
          <a:noFill/>
        </p:spPr>
        <p:txBody>
          <a:bodyPr wrap="square" rtlCol="0">
            <a:spAutoFit/>
          </a:bodyPr>
          <a:lstStyle/>
          <a:p>
            <a:pPr algn="ctr"/>
            <a:r>
              <a:rPr lang="it-IT" sz="2800" b="1" dirty="0">
                <a:latin typeface="Rockwell" panose="02060603020205020403" pitchFamily="18" charset="77"/>
              </a:rPr>
              <a:t>Plasma Temperature Simulation</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flipV="1">
            <a:off x="1247493" y="388696"/>
            <a:ext cx="9616721" cy="22215"/>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A71AD47-AB69-284F-8579-42BAB6AEDDB4}"/>
                  </a:ext>
                </a:extLst>
              </p14:cNvPr>
              <p14:cNvContentPartPr/>
              <p14:nvPr/>
            </p14:nvContentPartPr>
            <p14:xfrm>
              <a:off x="2721011" y="331347"/>
              <a:ext cx="360" cy="360"/>
            </p14:xfrm>
          </p:contentPart>
        </mc:Choice>
        <mc:Fallback xmlns="">
          <p:pic>
            <p:nvPicPr>
              <p:cNvPr id="8" name="Ink 7">
                <a:extLst>
                  <a:ext uri="{FF2B5EF4-FFF2-40B4-BE49-F238E27FC236}">
                    <a16:creationId xmlns:a16="http://schemas.microsoft.com/office/drawing/2014/main" id="{5A71AD47-AB69-284F-8579-42BAB6AEDDB4}"/>
                  </a:ext>
                </a:extLst>
              </p:cNvPr>
              <p:cNvPicPr/>
              <p:nvPr/>
            </p:nvPicPr>
            <p:blipFill>
              <a:blip r:embed="rId5"/>
              <a:stretch>
                <a:fillRect/>
              </a:stretch>
            </p:blipFill>
            <p:spPr>
              <a:xfrm>
                <a:off x="2703011" y="3133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4B1932D0-F85D-FE48-8EA7-7408AD57647C}"/>
                  </a:ext>
                </a:extLst>
              </p14:cNvPr>
              <p14:cNvContentPartPr/>
              <p14:nvPr/>
            </p14:nvContentPartPr>
            <p14:xfrm>
              <a:off x="4319771" y="2303067"/>
              <a:ext cx="360" cy="360"/>
            </p14:xfrm>
          </p:contentPart>
        </mc:Choice>
        <mc:Fallback xmlns="">
          <p:pic>
            <p:nvPicPr>
              <p:cNvPr id="10" name="Ink 9">
                <a:extLst>
                  <a:ext uri="{FF2B5EF4-FFF2-40B4-BE49-F238E27FC236}">
                    <a16:creationId xmlns:a16="http://schemas.microsoft.com/office/drawing/2014/main" id="{4B1932D0-F85D-FE48-8EA7-7408AD57647C}"/>
                  </a:ext>
                </a:extLst>
              </p:cNvPr>
              <p:cNvPicPr/>
              <p:nvPr/>
            </p:nvPicPr>
            <p:blipFill>
              <a:blip r:embed="rId5"/>
              <a:stretch>
                <a:fillRect/>
              </a:stretch>
            </p:blipFill>
            <p:spPr>
              <a:xfrm>
                <a:off x="4302131" y="2285427"/>
                <a:ext cx="36000" cy="36000"/>
              </a:xfrm>
              <a:prstGeom prst="rect">
                <a:avLst/>
              </a:prstGeom>
            </p:spPr>
          </p:pic>
        </mc:Fallback>
      </mc:AlternateContent>
      <p:pic>
        <p:nvPicPr>
          <p:cNvPr id="12" name="Picture 11" descr="A picture containing text, clipart&#10;&#10;Description automatically generated">
            <a:extLst>
              <a:ext uri="{FF2B5EF4-FFF2-40B4-BE49-F238E27FC236}">
                <a16:creationId xmlns:a16="http://schemas.microsoft.com/office/drawing/2014/main" id="{D909AAD0-4413-D592-C683-DD243362B92F}"/>
              </a:ext>
            </a:extLst>
          </p:cNvPr>
          <p:cNvPicPr>
            <a:picLocks noChangeAspect="1"/>
          </p:cNvPicPr>
          <p:nvPr/>
        </p:nvPicPr>
        <p:blipFill>
          <a:blip r:embed="rId7"/>
          <a:stretch>
            <a:fillRect/>
          </a:stretch>
        </p:blipFill>
        <p:spPr>
          <a:xfrm>
            <a:off x="5222788" y="6440278"/>
            <a:ext cx="792694" cy="302555"/>
          </a:xfrm>
          <a:prstGeom prst="rect">
            <a:avLst/>
          </a:prstGeom>
        </p:spPr>
      </p:pic>
      <p:pic>
        <p:nvPicPr>
          <p:cNvPr id="13" name="Picture 12">
            <a:extLst>
              <a:ext uri="{FF2B5EF4-FFF2-40B4-BE49-F238E27FC236}">
                <a16:creationId xmlns:a16="http://schemas.microsoft.com/office/drawing/2014/main" id="{7F25C2D1-2693-C65F-0F2A-0E4756FCB0A9}"/>
              </a:ext>
            </a:extLst>
          </p:cNvPr>
          <p:cNvPicPr>
            <a:picLocks noChangeAspect="1"/>
          </p:cNvPicPr>
          <p:nvPr/>
        </p:nvPicPr>
        <p:blipFill>
          <a:blip r:embed="rId8"/>
          <a:stretch>
            <a:fillRect/>
          </a:stretch>
        </p:blipFill>
        <p:spPr>
          <a:xfrm>
            <a:off x="5122082" y="6434925"/>
            <a:ext cx="986644" cy="369332"/>
          </a:xfrm>
          <a:prstGeom prst="rect">
            <a:avLst/>
          </a:prstGeom>
        </p:spPr>
      </p:pic>
      <p:pic>
        <p:nvPicPr>
          <p:cNvPr id="14" name="Picture 13" descr="Logo, company name&#10;&#10;Description automatically generated">
            <a:extLst>
              <a:ext uri="{FF2B5EF4-FFF2-40B4-BE49-F238E27FC236}">
                <a16:creationId xmlns:a16="http://schemas.microsoft.com/office/drawing/2014/main" id="{E9496D0E-72FD-471C-E691-D65E374EFD62}"/>
              </a:ext>
            </a:extLst>
          </p:cNvPr>
          <p:cNvPicPr>
            <a:picLocks noChangeAspect="1"/>
          </p:cNvPicPr>
          <p:nvPr/>
        </p:nvPicPr>
        <p:blipFill>
          <a:blip r:embed="rId9"/>
          <a:stretch>
            <a:fillRect/>
          </a:stretch>
        </p:blipFill>
        <p:spPr>
          <a:xfrm>
            <a:off x="21906" y="23909"/>
            <a:ext cx="1050159" cy="753743"/>
          </a:xfrm>
          <a:prstGeom prst="rect">
            <a:avLst/>
          </a:prstGeom>
        </p:spPr>
      </p:pic>
      <p:pic>
        <p:nvPicPr>
          <p:cNvPr id="16" name="Picture 15" descr="Logo, company name&#10;&#10;Description automatically generated">
            <a:extLst>
              <a:ext uri="{FF2B5EF4-FFF2-40B4-BE49-F238E27FC236}">
                <a16:creationId xmlns:a16="http://schemas.microsoft.com/office/drawing/2014/main" id="{D2FE70F2-5B60-D7C1-E865-D82CF8654ECB}"/>
              </a:ext>
            </a:extLst>
          </p:cNvPr>
          <p:cNvPicPr>
            <a:picLocks noChangeAspect="1"/>
          </p:cNvPicPr>
          <p:nvPr/>
        </p:nvPicPr>
        <p:blipFill>
          <a:blip r:embed="rId10"/>
          <a:stretch>
            <a:fillRect/>
          </a:stretch>
        </p:blipFill>
        <p:spPr>
          <a:xfrm>
            <a:off x="11204894" y="-18775"/>
            <a:ext cx="965200" cy="1054100"/>
          </a:xfrm>
          <a:prstGeom prst="rect">
            <a:avLst/>
          </a:prstGeom>
        </p:spPr>
      </p:pic>
      <p:cxnSp>
        <p:nvCxnSpPr>
          <p:cNvPr id="17" name="Connettore 1 25">
            <a:extLst>
              <a:ext uri="{FF2B5EF4-FFF2-40B4-BE49-F238E27FC236}">
                <a16:creationId xmlns:a16="http://schemas.microsoft.com/office/drawing/2014/main" id="{B2921EC5-C862-F6FA-8C90-6F54AB24ACE7}"/>
              </a:ext>
            </a:extLst>
          </p:cNvPr>
          <p:cNvCxnSpPr>
            <a:cxnSpLocks/>
          </p:cNvCxnSpPr>
          <p:nvPr/>
        </p:nvCxnSpPr>
        <p:spPr>
          <a:xfrm>
            <a:off x="481440" y="6434925"/>
            <a:ext cx="10930326" cy="0"/>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7" name="Segnaposto numero diapositiva 5">
            <a:extLst>
              <a:ext uri="{FF2B5EF4-FFF2-40B4-BE49-F238E27FC236}">
                <a16:creationId xmlns:a16="http://schemas.microsoft.com/office/drawing/2014/main" id="{5473128A-ADDA-C329-9A8A-A672AFDE9CFE}"/>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C8C506-E08F-464A-AF85-27E4817C43F6}" type="slidenum">
              <a:rPr lang="en-GB" smtClean="0"/>
              <a:pPr/>
              <a:t>17</a:t>
            </a:fld>
            <a:endParaRPr lang="en-GB" dirty="0"/>
          </a:p>
        </p:txBody>
      </p:sp>
      <p:sp>
        <p:nvSpPr>
          <p:cNvPr id="9" name="Segnaposto data 3">
            <a:extLst>
              <a:ext uri="{FF2B5EF4-FFF2-40B4-BE49-F238E27FC236}">
                <a16:creationId xmlns:a16="http://schemas.microsoft.com/office/drawing/2014/main" id="{F5DD5A6F-66A6-36A5-5E0C-5927F8B37387}"/>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pic>
        <p:nvPicPr>
          <p:cNvPr id="25" name="Picture 24" descr="Graphical user interface&#10;&#10;Description automatically generated">
            <a:extLst>
              <a:ext uri="{FF2B5EF4-FFF2-40B4-BE49-F238E27FC236}">
                <a16:creationId xmlns:a16="http://schemas.microsoft.com/office/drawing/2014/main" id="{B8EBEBEF-CAEC-E323-95AB-98DC2B6E65C7}"/>
              </a:ext>
            </a:extLst>
          </p:cNvPr>
          <p:cNvPicPr>
            <a:picLocks noChangeAspect="1"/>
          </p:cNvPicPr>
          <p:nvPr/>
        </p:nvPicPr>
        <p:blipFill>
          <a:blip r:embed="rId11"/>
          <a:stretch>
            <a:fillRect/>
          </a:stretch>
        </p:blipFill>
        <p:spPr>
          <a:xfrm>
            <a:off x="0" y="2536362"/>
            <a:ext cx="5852891" cy="3703296"/>
          </a:xfrm>
          <a:prstGeom prst="rect">
            <a:avLst/>
          </a:prstGeom>
        </p:spPr>
      </p:pic>
      <p:pic>
        <p:nvPicPr>
          <p:cNvPr id="27" name="Picture 26" descr="Chart, bar chart&#10;&#10;Description automatically generated">
            <a:extLst>
              <a:ext uri="{FF2B5EF4-FFF2-40B4-BE49-F238E27FC236}">
                <a16:creationId xmlns:a16="http://schemas.microsoft.com/office/drawing/2014/main" id="{5BFA7F05-107E-C7A2-F670-A0B675CA16DA}"/>
              </a:ext>
            </a:extLst>
          </p:cNvPr>
          <p:cNvPicPr>
            <a:picLocks noChangeAspect="1"/>
          </p:cNvPicPr>
          <p:nvPr/>
        </p:nvPicPr>
        <p:blipFill>
          <a:blip r:embed="rId12"/>
          <a:stretch>
            <a:fillRect/>
          </a:stretch>
        </p:blipFill>
        <p:spPr>
          <a:xfrm>
            <a:off x="5634779" y="2398213"/>
            <a:ext cx="6028843" cy="3833729"/>
          </a:xfrm>
          <a:prstGeom prst="rect">
            <a:avLst/>
          </a:prstGeom>
        </p:spPr>
      </p:pic>
      <p:sp>
        <p:nvSpPr>
          <p:cNvPr id="28" name="TextBox 27">
            <a:extLst>
              <a:ext uri="{FF2B5EF4-FFF2-40B4-BE49-F238E27FC236}">
                <a16:creationId xmlns:a16="http://schemas.microsoft.com/office/drawing/2014/main" id="{302A1491-6E91-603F-E4EA-A772C5539041}"/>
              </a:ext>
            </a:extLst>
          </p:cNvPr>
          <p:cNvSpPr txBox="1"/>
          <p:nvPr/>
        </p:nvSpPr>
        <p:spPr>
          <a:xfrm>
            <a:off x="5894527" y="2080112"/>
            <a:ext cx="5736641" cy="461665"/>
          </a:xfrm>
          <a:prstGeom prst="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latin typeface="Rockwell" panose="02060603020205020403" pitchFamily="18" charset="77"/>
              </a:rPr>
              <a:t>NIST LIBS Database (</a:t>
            </a:r>
            <a:r>
              <a:rPr lang="en-GB" sz="1200" b="1" dirty="0">
                <a:latin typeface="Rockwell" panose="02060603020205020403" pitchFamily="18" charset="77"/>
                <a:hlinkClick r:id="rId13"/>
              </a:rPr>
              <a:t>https://physics.nist.gov/PhysRefData/ASD/LIBS/libs-form.html</a:t>
            </a:r>
            <a:r>
              <a:rPr lang="en-GB" sz="1200" b="1" dirty="0">
                <a:latin typeface="Rockwell" panose="02060603020205020403" pitchFamily="18" charset="77"/>
              </a:rPr>
              <a:t>)</a:t>
            </a:r>
          </a:p>
        </p:txBody>
      </p:sp>
      <p:cxnSp>
        <p:nvCxnSpPr>
          <p:cNvPr id="31" name="Connettore 1 25">
            <a:extLst>
              <a:ext uri="{FF2B5EF4-FFF2-40B4-BE49-F238E27FC236}">
                <a16:creationId xmlns:a16="http://schemas.microsoft.com/office/drawing/2014/main" id="{65658958-2061-BF15-7106-8D4EDEDD7668}"/>
              </a:ext>
            </a:extLst>
          </p:cNvPr>
          <p:cNvCxnSpPr>
            <a:cxnSpLocks/>
            <a:endCxn id="13" idx="0"/>
          </p:cNvCxnSpPr>
          <p:nvPr/>
        </p:nvCxnSpPr>
        <p:spPr>
          <a:xfrm>
            <a:off x="5615404" y="1451892"/>
            <a:ext cx="0" cy="4983033"/>
          </a:xfrm>
          <a:prstGeom prst="line">
            <a:avLst/>
          </a:prstGeom>
          <a:ln w="28575" cap="rnd">
            <a:solidFill>
              <a:schemeClr val="tx1"/>
            </a:soli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65CF1769-337D-5AC4-004F-BC1577BE0DDA}"/>
                  </a:ext>
                </a:extLst>
              </p:cNvPr>
              <p:cNvSpPr/>
              <p:nvPr/>
            </p:nvSpPr>
            <p:spPr>
              <a:xfrm>
                <a:off x="3384669" y="473834"/>
                <a:ext cx="4242006" cy="954107"/>
              </a:xfrm>
              <a:prstGeom prst="rect">
                <a:avLst/>
              </a:prstGeom>
              <a:ln w="28575">
                <a:solidFill>
                  <a:srgbClr val="FF0000"/>
                </a:solidFill>
              </a:ln>
            </p:spPr>
            <p:txBody>
              <a:bodyPr wrap="square">
                <a:spAutoFit/>
              </a:bodyPr>
              <a:lstStyle/>
              <a:p>
                <a:r>
                  <a:rPr lang="en-GB" sz="1400" b="1" dirty="0">
                    <a:solidFill>
                      <a:srgbClr val="462AC2"/>
                    </a:solidFill>
                    <a:latin typeface="Rockwell" panose="02060603020205020403" pitchFamily="18" charset="77"/>
                  </a:rPr>
                  <a:t>VeroClear Chemical Components </a:t>
                </a:r>
                <a:r>
                  <a:rPr lang="en-GB" sz="1400" b="1" dirty="0">
                    <a:solidFill>
                      <a:srgbClr val="FF0000"/>
                    </a:solidFill>
                    <a:latin typeface="Rockwell" panose="02060603020205020403" pitchFamily="18" charset="77"/>
                  </a:rPr>
                  <a:t>(</a:t>
                </a:r>
                <a14:m>
                  <m:oMath xmlns:m="http://schemas.openxmlformats.org/officeDocument/2006/math">
                    <m:sSub>
                      <m:sSubPr>
                        <m:ctrlPr>
                          <a:rPr lang="en-GB" sz="1400" b="1" i="1" smtClean="0">
                            <a:solidFill>
                              <a:srgbClr val="FF0000"/>
                            </a:solidFill>
                            <a:latin typeface="Cambria Math" panose="02040503050406030204" pitchFamily="18" charset="0"/>
                          </a:rPr>
                        </m:ctrlPr>
                      </m:sSubPr>
                      <m:e>
                        <m:r>
                          <a:rPr lang="it-IT" sz="1400" b="1" i="1" smtClean="0">
                            <a:solidFill>
                              <a:srgbClr val="FF0000"/>
                            </a:solidFill>
                            <a:latin typeface="Cambria Math" panose="02040503050406030204" pitchFamily="18" charset="0"/>
                          </a:rPr>
                          <m:t>𝑪</m:t>
                        </m:r>
                      </m:e>
                      <m:sub>
                        <m:r>
                          <a:rPr lang="it-IT" sz="1400" b="1" i="1" smtClean="0">
                            <a:solidFill>
                              <a:srgbClr val="FF0000"/>
                            </a:solidFill>
                            <a:latin typeface="Cambria Math" panose="02040503050406030204" pitchFamily="18" charset="0"/>
                          </a:rPr>
                          <m:t>𝟓</m:t>
                        </m:r>
                      </m:sub>
                    </m:sSub>
                    <m:sSub>
                      <m:sSubPr>
                        <m:ctrlPr>
                          <a:rPr lang="en-GB" sz="1400" b="1" i="1" smtClean="0">
                            <a:solidFill>
                              <a:srgbClr val="FF0000"/>
                            </a:solidFill>
                            <a:latin typeface="Cambria Math" panose="02040503050406030204" pitchFamily="18" charset="0"/>
                          </a:rPr>
                        </m:ctrlPr>
                      </m:sSubPr>
                      <m:e>
                        <m:r>
                          <a:rPr lang="it-IT" sz="1400" b="1" i="1" smtClean="0">
                            <a:solidFill>
                              <a:srgbClr val="FF0000"/>
                            </a:solidFill>
                            <a:latin typeface="Cambria Math" panose="02040503050406030204" pitchFamily="18" charset="0"/>
                          </a:rPr>
                          <m:t>𝑶</m:t>
                        </m:r>
                      </m:e>
                      <m:sub>
                        <m:r>
                          <a:rPr lang="it-IT" sz="1400" b="1" i="1" smtClean="0">
                            <a:solidFill>
                              <a:srgbClr val="FF0000"/>
                            </a:solidFill>
                            <a:latin typeface="Cambria Math" panose="02040503050406030204" pitchFamily="18" charset="0"/>
                          </a:rPr>
                          <m:t>𝟐</m:t>
                        </m:r>
                      </m:sub>
                    </m:sSub>
                    <m:sSub>
                      <m:sSubPr>
                        <m:ctrlPr>
                          <a:rPr lang="en-GB" sz="1400" b="1" i="1" smtClean="0">
                            <a:solidFill>
                              <a:srgbClr val="FF0000"/>
                            </a:solidFill>
                            <a:latin typeface="Cambria Math" panose="02040503050406030204" pitchFamily="18" charset="0"/>
                          </a:rPr>
                        </m:ctrlPr>
                      </m:sSubPr>
                      <m:e>
                        <m:r>
                          <a:rPr lang="it-IT" sz="1400" b="1" i="1" smtClean="0">
                            <a:solidFill>
                              <a:srgbClr val="FF0000"/>
                            </a:solidFill>
                            <a:latin typeface="Cambria Math" panose="02040503050406030204" pitchFamily="18" charset="0"/>
                          </a:rPr>
                          <m:t>𝑯</m:t>
                        </m:r>
                      </m:e>
                      <m:sub>
                        <m:r>
                          <a:rPr lang="it-IT" sz="1400" b="1" i="1" smtClean="0">
                            <a:solidFill>
                              <a:srgbClr val="FF0000"/>
                            </a:solidFill>
                            <a:latin typeface="Cambria Math" panose="02040503050406030204" pitchFamily="18" charset="0"/>
                          </a:rPr>
                          <m:t>𝟖</m:t>
                        </m:r>
                      </m:sub>
                    </m:sSub>
                  </m:oMath>
                </a14:m>
                <a:r>
                  <a:rPr lang="en-GB" sz="1400" b="1" dirty="0">
                    <a:solidFill>
                      <a:srgbClr val="FF0000"/>
                    </a:solidFill>
                    <a:latin typeface="Rockwell" panose="02060603020205020403" pitchFamily="18" charset="77"/>
                  </a:rPr>
                  <a:t>)</a:t>
                </a:r>
                <a:r>
                  <a:rPr lang="en-GB" sz="1400" b="1" dirty="0">
                    <a:solidFill>
                      <a:srgbClr val="462AC2"/>
                    </a:solidFill>
                    <a:latin typeface="Rockwell" panose="02060603020205020403" pitchFamily="18" charset="77"/>
                  </a:rPr>
                  <a:t>:</a:t>
                </a:r>
              </a:p>
              <a:p>
                <a:r>
                  <a:rPr lang="en-GB" sz="1400" b="1" dirty="0">
                    <a:solidFill>
                      <a:srgbClr val="462AC2"/>
                    </a:solidFill>
                    <a:latin typeface="Rockwell" panose="02060603020205020403" pitchFamily="18" charset="77"/>
                  </a:rPr>
                  <a:t>82.92% Carbon </a:t>
                </a:r>
              </a:p>
              <a:p>
                <a:r>
                  <a:rPr lang="en-GB" sz="1400" b="1" dirty="0">
                    <a:solidFill>
                      <a:srgbClr val="462AC2"/>
                    </a:solidFill>
                    <a:latin typeface="Rockwell" panose="02060603020205020403" pitchFamily="18" charset="77"/>
                  </a:rPr>
                  <a:t>16.50% Oxygen</a:t>
                </a:r>
              </a:p>
              <a:p>
                <a:r>
                  <a:rPr lang="en-GB" sz="1400" b="1" dirty="0">
                    <a:solidFill>
                      <a:srgbClr val="462AC2"/>
                    </a:solidFill>
                    <a:latin typeface="Rockwell" panose="02060603020205020403" pitchFamily="18" charset="77"/>
                  </a:rPr>
                  <a:t>78% Nitrogen in the air  (</a:t>
                </a:r>
                <a:r>
                  <a:rPr lang="en-GB" sz="1400" b="1" dirty="0">
                    <a:solidFill>
                      <a:srgbClr val="FF0000"/>
                    </a:solidFill>
                    <a:latin typeface="Rockwell" panose="02060603020205020403" pitchFamily="18" charset="77"/>
                  </a:rPr>
                  <a:t>impurity</a:t>
                </a:r>
                <a:r>
                  <a:rPr lang="en-GB" sz="1400" b="1" dirty="0">
                    <a:solidFill>
                      <a:srgbClr val="462AC2"/>
                    </a:solidFill>
                    <a:latin typeface="Rockwell" panose="02060603020205020403" pitchFamily="18" charset="77"/>
                  </a:rPr>
                  <a:t>)</a:t>
                </a:r>
                <a:endParaRPr lang="en-IT" sz="1400" b="1" dirty="0">
                  <a:solidFill>
                    <a:srgbClr val="462AC2"/>
                  </a:solidFill>
                  <a:latin typeface="Rockwell" panose="02060603020205020403" pitchFamily="18" charset="77"/>
                </a:endParaRPr>
              </a:p>
            </p:txBody>
          </p:sp>
        </mc:Choice>
        <mc:Fallback xmlns="">
          <p:sp>
            <p:nvSpPr>
              <p:cNvPr id="33" name="Rectangle 32">
                <a:extLst>
                  <a:ext uri="{FF2B5EF4-FFF2-40B4-BE49-F238E27FC236}">
                    <a16:creationId xmlns:a16="http://schemas.microsoft.com/office/drawing/2014/main" id="{65CF1769-337D-5AC4-004F-BC1577BE0DDA}"/>
                  </a:ext>
                </a:extLst>
              </p:cNvPr>
              <p:cNvSpPr>
                <a:spLocks noRot="1" noChangeAspect="1" noMove="1" noResize="1" noEditPoints="1" noAdjustHandles="1" noChangeArrowheads="1" noChangeShapeType="1" noTextEdit="1"/>
              </p:cNvSpPr>
              <p:nvPr/>
            </p:nvSpPr>
            <p:spPr>
              <a:xfrm>
                <a:off x="3384669" y="473834"/>
                <a:ext cx="4242006" cy="954107"/>
              </a:xfrm>
              <a:prstGeom prst="rect">
                <a:avLst/>
              </a:prstGeom>
              <a:blipFill>
                <a:blip r:embed="rId14"/>
                <a:stretch>
                  <a:fillRect l="-297" b="-3846"/>
                </a:stretch>
              </a:blipFill>
              <a:ln w="28575">
                <a:solidFill>
                  <a:srgbClr val="FF0000"/>
                </a:solidFill>
              </a:ln>
            </p:spPr>
            <p:txBody>
              <a:bodyPr/>
              <a:lstStyle/>
              <a:p>
                <a:r>
                  <a:rPr lang="en-IT">
                    <a:noFill/>
                  </a:rPr>
                  <a:t> </a:t>
                </a:r>
              </a:p>
            </p:txBody>
          </p:sp>
        </mc:Fallback>
      </mc:AlternateContent>
      <p:sp>
        <p:nvSpPr>
          <p:cNvPr id="38" name="TextBox 37">
            <a:extLst>
              <a:ext uri="{FF2B5EF4-FFF2-40B4-BE49-F238E27FC236}">
                <a16:creationId xmlns:a16="http://schemas.microsoft.com/office/drawing/2014/main" id="{F71E9E7C-3D5D-51AC-8908-D3BD0B5600E5}"/>
              </a:ext>
            </a:extLst>
          </p:cNvPr>
          <p:cNvSpPr txBox="1"/>
          <p:nvPr/>
        </p:nvSpPr>
        <p:spPr>
          <a:xfrm>
            <a:off x="2061771" y="1694119"/>
            <a:ext cx="1424591" cy="307777"/>
          </a:xfrm>
          <a:prstGeom prst="rect">
            <a:avLst/>
          </a:prstGeom>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IT" sz="1400" b="1" dirty="0">
                <a:solidFill>
                  <a:srgbClr val="462AC2"/>
                </a:solidFill>
                <a:latin typeface="Rockwell" panose="02060603020205020403" pitchFamily="18" charset="77"/>
              </a:rPr>
              <a:t>Experimental</a:t>
            </a:r>
          </a:p>
        </p:txBody>
      </p:sp>
      <p:sp>
        <p:nvSpPr>
          <p:cNvPr id="39" name="TextBox 38">
            <a:extLst>
              <a:ext uri="{FF2B5EF4-FFF2-40B4-BE49-F238E27FC236}">
                <a16:creationId xmlns:a16="http://schemas.microsoft.com/office/drawing/2014/main" id="{582D986A-D80B-7404-939F-690A0490E333}"/>
              </a:ext>
            </a:extLst>
          </p:cNvPr>
          <p:cNvSpPr txBox="1"/>
          <p:nvPr/>
        </p:nvSpPr>
        <p:spPr>
          <a:xfrm>
            <a:off x="7763821" y="1715346"/>
            <a:ext cx="1219638" cy="307777"/>
          </a:xfrm>
          <a:prstGeom prst="rect">
            <a:avLst/>
          </a:prstGeom>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IT" sz="1400" b="1" dirty="0">
                <a:solidFill>
                  <a:srgbClr val="462AC2"/>
                </a:solidFill>
                <a:latin typeface="Rockwell" panose="02060603020205020403" pitchFamily="18" charset="77"/>
              </a:rPr>
              <a:t>Theoretical</a:t>
            </a:r>
          </a:p>
        </p:txBody>
      </p:sp>
      <p:sp>
        <p:nvSpPr>
          <p:cNvPr id="41" name="Text Box 38">
            <a:extLst>
              <a:ext uri="{FF2B5EF4-FFF2-40B4-BE49-F238E27FC236}">
                <a16:creationId xmlns:a16="http://schemas.microsoft.com/office/drawing/2014/main" id="{11BCC1C2-214D-04CF-B09C-34EED7E141BF}"/>
              </a:ext>
            </a:extLst>
          </p:cNvPr>
          <p:cNvSpPr txBox="1"/>
          <p:nvPr/>
        </p:nvSpPr>
        <p:spPr>
          <a:xfrm>
            <a:off x="135359" y="2084916"/>
            <a:ext cx="5344687" cy="481835"/>
          </a:xfrm>
          <a:prstGeom prst="rect">
            <a:avLst/>
          </a:prstGeom>
          <a:solidFill>
            <a:schemeClr val="lt1"/>
          </a:solidFill>
          <a:ln w="22225">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buFont typeface="Arial" panose="020B0604020202020204" pitchFamily="34" charset="0"/>
              <a:buChar char="•"/>
            </a:pPr>
            <a:r>
              <a:rPr lang="en-US" sz="1200" b="1" dirty="0">
                <a:solidFill>
                  <a:srgbClr val="462AC2"/>
                </a:solidFill>
                <a:effectLst/>
                <a:latin typeface="Rockwell" panose="02060603020205020403" pitchFamily="18" charset="77"/>
                <a:ea typeface="Times New Roman" panose="02020603050405020304" pitchFamily="18" charset="0"/>
              </a:rPr>
              <a:t>Lower ionization stage:  </a:t>
            </a:r>
            <a:r>
              <a:rPr lang="en-US" sz="1200" b="1" dirty="0">
                <a:solidFill>
                  <a:srgbClr val="FF0000"/>
                </a:solidFill>
                <a:effectLst/>
                <a:latin typeface="Rockwell" panose="02060603020205020403" pitchFamily="18" charset="77"/>
                <a:ea typeface="Times New Roman" panose="02020603050405020304" pitchFamily="18" charset="0"/>
              </a:rPr>
              <a:t>O II (</a:t>
            </a:r>
            <a:r>
              <a:rPr lang="en-US" sz="1200" b="1" dirty="0">
                <a:solidFill>
                  <a:srgbClr val="FF0000"/>
                </a:solidFill>
                <a:latin typeface="Rockwell" panose="02060603020205020403" pitchFamily="18" charset="77"/>
                <a:ea typeface="Times New Roman" panose="02020603050405020304" pitchFamily="18" charset="0"/>
              </a:rPr>
              <a:t>471.9803 nm</a:t>
            </a:r>
            <a:r>
              <a:rPr lang="en-US" sz="1200" b="1" dirty="0">
                <a:solidFill>
                  <a:srgbClr val="FF0000"/>
                </a:solidFill>
                <a:effectLst/>
                <a:latin typeface="Rockwell" panose="02060603020205020403" pitchFamily="18" charset="77"/>
                <a:ea typeface="Times New Roman" panose="02020603050405020304" pitchFamily="18" charset="0"/>
              </a:rPr>
              <a:t>) </a:t>
            </a:r>
            <a:r>
              <a:rPr lang="en-US" sz="1200" b="1" dirty="0">
                <a:solidFill>
                  <a:srgbClr val="392FB6"/>
                </a:solidFill>
                <a:effectLst/>
                <a:latin typeface="Rockwell" panose="02060603020205020403" pitchFamily="18" charset="77"/>
                <a:ea typeface="Times New Roman" panose="02020603050405020304" pitchFamily="18" charset="0"/>
              </a:rPr>
              <a:t>or</a:t>
            </a:r>
            <a:r>
              <a:rPr lang="en-US" sz="1200" b="1" dirty="0">
                <a:solidFill>
                  <a:srgbClr val="FF0000"/>
                </a:solidFill>
                <a:effectLst/>
                <a:latin typeface="Rockwell" panose="02060603020205020403" pitchFamily="18" charset="77"/>
                <a:ea typeface="Times New Roman" panose="02020603050405020304" pitchFamily="18" charset="0"/>
              </a:rPr>
              <a:t> N II (</a:t>
            </a:r>
            <a:r>
              <a:rPr lang="en-US" sz="1200" b="1" dirty="0">
                <a:solidFill>
                  <a:srgbClr val="FF0000"/>
                </a:solidFill>
                <a:latin typeface="Rockwell" panose="02060603020205020403" pitchFamily="18" charset="77"/>
                <a:ea typeface="Times New Roman" panose="02020603050405020304" pitchFamily="18" charset="0"/>
              </a:rPr>
              <a:t>471.8377 nm</a:t>
            </a:r>
            <a:r>
              <a:rPr lang="en-US" sz="1200" b="1" dirty="0">
                <a:solidFill>
                  <a:srgbClr val="FF0000"/>
                </a:solidFill>
                <a:effectLst/>
                <a:latin typeface="Rockwell" panose="02060603020205020403" pitchFamily="18" charset="77"/>
                <a:ea typeface="Times New Roman" panose="02020603050405020304" pitchFamily="18" charset="0"/>
              </a:rPr>
              <a:t>)</a:t>
            </a:r>
            <a:endParaRPr lang="en-IT" sz="1200" b="1" dirty="0">
              <a:solidFill>
                <a:srgbClr val="FF0000"/>
              </a:solidFill>
              <a:effectLst/>
              <a:latin typeface="Rockwell" panose="02060603020205020403" pitchFamily="18" charset="77"/>
              <a:ea typeface="Times New Roman" panose="02020603050405020304" pitchFamily="18" charset="0"/>
            </a:endParaRPr>
          </a:p>
          <a:p>
            <a:pPr marL="285750" indent="-285750">
              <a:buFont typeface="Arial" panose="020B0604020202020204" pitchFamily="34" charset="0"/>
              <a:buChar char="•"/>
            </a:pPr>
            <a:r>
              <a:rPr lang="en-US" sz="1200" b="1" dirty="0">
                <a:solidFill>
                  <a:srgbClr val="462AC2"/>
                </a:solidFill>
                <a:effectLst/>
                <a:latin typeface="Rockwell" panose="02060603020205020403" pitchFamily="18" charset="77"/>
                <a:ea typeface="Times New Roman" panose="02020603050405020304" pitchFamily="18" charset="0"/>
              </a:rPr>
              <a:t>Higher ionization stage: </a:t>
            </a:r>
            <a:r>
              <a:rPr lang="en-US" sz="1200" b="1" dirty="0">
                <a:solidFill>
                  <a:srgbClr val="FF0000"/>
                </a:solidFill>
                <a:effectLst/>
                <a:latin typeface="Rockwell" panose="02060603020205020403" pitchFamily="18" charset="77"/>
                <a:ea typeface="Times New Roman" panose="02020603050405020304" pitchFamily="18" charset="0"/>
              </a:rPr>
              <a:t>O III (</a:t>
            </a:r>
            <a:r>
              <a:rPr lang="en-US" sz="1200" b="1" dirty="0">
                <a:solidFill>
                  <a:srgbClr val="FF0000"/>
                </a:solidFill>
                <a:latin typeface="Rockwell" panose="02060603020205020403" pitchFamily="18" charset="77"/>
                <a:ea typeface="Times New Roman" panose="02020603050405020304" pitchFamily="18" charset="0"/>
              </a:rPr>
              <a:t>508.8922 nm</a:t>
            </a:r>
            <a:r>
              <a:rPr lang="en-US" sz="1200" b="1" dirty="0">
                <a:solidFill>
                  <a:srgbClr val="FF0000"/>
                </a:solidFill>
                <a:effectLst/>
                <a:latin typeface="Rockwell" panose="02060603020205020403" pitchFamily="18" charset="77"/>
                <a:ea typeface="Times New Roman" panose="02020603050405020304" pitchFamily="18" charset="0"/>
              </a:rPr>
              <a:t>) </a:t>
            </a:r>
            <a:r>
              <a:rPr lang="en-US" sz="1200" b="1" dirty="0">
                <a:solidFill>
                  <a:srgbClr val="392FB6"/>
                </a:solidFill>
                <a:effectLst/>
                <a:latin typeface="Rockwell" panose="02060603020205020403" pitchFamily="18" charset="77"/>
                <a:ea typeface="Times New Roman" panose="02020603050405020304" pitchFamily="18" charset="0"/>
              </a:rPr>
              <a:t>or</a:t>
            </a:r>
            <a:r>
              <a:rPr lang="en-US" sz="1200" b="1" dirty="0">
                <a:solidFill>
                  <a:srgbClr val="FF0000"/>
                </a:solidFill>
                <a:effectLst/>
                <a:latin typeface="Rockwell" panose="02060603020205020403" pitchFamily="18" charset="77"/>
                <a:ea typeface="Times New Roman" panose="02020603050405020304" pitchFamily="18" charset="0"/>
              </a:rPr>
              <a:t> N III  (</a:t>
            </a:r>
            <a:r>
              <a:rPr lang="en-US" sz="1200" b="1" dirty="0">
                <a:solidFill>
                  <a:srgbClr val="FF0000"/>
                </a:solidFill>
                <a:latin typeface="Rockwell" panose="02060603020205020403" pitchFamily="18" charset="77"/>
                <a:ea typeface="Times New Roman" panose="02020603050405020304" pitchFamily="18" charset="0"/>
              </a:rPr>
              <a:t>454.970 nm</a:t>
            </a:r>
            <a:r>
              <a:rPr lang="en-US" sz="1200" b="1" dirty="0">
                <a:solidFill>
                  <a:srgbClr val="FF0000"/>
                </a:solidFill>
                <a:effectLst/>
                <a:latin typeface="Rockwell" panose="02060603020205020403" pitchFamily="18" charset="77"/>
                <a:ea typeface="Times New Roman" panose="02020603050405020304" pitchFamily="18" charset="0"/>
              </a:rPr>
              <a:t>)</a:t>
            </a:r>
            <a:endParaRPr lang="en-IT" sz="1200" b="1" dirty="0">
              <a:solidFill>
                <a:srgbClr val="FF0000"/>
              </a:solidFill>
              <a:effectLst/>
              <a:latin typeface="Rockwell" panose="02060603020205020403" pitchFamily="18" charset="77"/>
              <a:ea typeface="Times New Roman" panose="02020603050405020304" pitchFamily="18" charset="0"/>
            </a:endParaRPr>
          </a:p>
        </p:txBody>
      </p:sp>
      <p:cxnSp>
        <p:nvCxnSpPr>
          <p:cNvPr id="42" name="Connettore 1 25">
            <a:extLst>
              <a:ext uri="{FF2B5EF4-FFF2-40B4-BE49-F238E27FC236}">
                <a16:creationId xmlns:a16="http://schemas.microsoft.com/office/drawing/2014/main" id="{837FE309-BEE7-934D-2CB3-BF53EDF13C5E}"/>
              </a:ext>
            </a:extLst>
          </p:cNvPr>
          <p:cNvCxnSpPr>
            <a:cxnSpLocks/>
          </p:cNvCxnSpPr>
          <p:nvPr/>
        </p:nvCxnSpPr>
        <p:spPr>
          <a:xfrm flipV="1">
            <a:off x="2604977" y="1188973"/>
            <a:ext cx="779692" cy="494007"/>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45" name="Connettore 1 25">
            <a:extLst>
              <a:ext uri="{FF2B5EF4-FFF2-40B4-BE49-F238E27FC236}">
                <a16:creationId xmlns:a16="http://schemas.microsoft.com/office/drawing/2014/main" id="{204CBEE2-0BA2-CE1E-2A6C-78017D5549D7}"/>
              </a:ext>
            </a:extLst>
          </p:cNvPr>
          <p:cNvCxnSpPr>
            <a:cxnSpLocks/>
          </p:cNvCxnSpPr>
          <p:nvPr/>
        </p:nvCxnSpPr>
        <p:spPr>
          <a:xfrm>
            <a:off x="7626675" y="1175350"/>
            <a:ext cx="746965" cy="525804"/>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118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18</a:t>
            </a:fld>
            <a:endParaRPr lang="en-GB" dirty="0"/>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072065" y="514005"/>
            <a:ext cx="9869562"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69FBD78-192D-6B47-9758-5C97864592B4}"/>
              </a:ext>
            </a:extLst>
          </p:cNvPr>
          <p:cNvSpPr/>
          <p:nvPr/>
        </p:nvSpPr>
        <p:spPr>
          <a:xfrm>
            <a:off x="2882286" y="5466349"/>
            <a:ext cx="544456" cy="300082"/>
          </a:xfrm>
          <a:prstGeom prst="rect">
            <a:avLst/>
          </a:prstGeom>
          <a:solidFill>
            <a:schemeClr val="bg1"/>
          </a:solidFill>
        </p:spPr>
        <p:txBody>
          <a:bodyPr wrap="square">
            <a:spAutoFit/>
          </a:bodyPr>
          <a:lstStyle/>
          <a:p>
            <a:pPr lvl="0" algn="just"/>
            <a:r>
              <a:rPr lang="en-US" sz="1350" i="1" dirty="0">
                <a:solidFill>
                  <a:schemeClr val="bg1"/>
                </a:solidFill>
                <a:latin typeface="Arial" pitchFamily="34" charset="0"/>
                <a:cs typeface="Arial" pitchFamily="34" charset="0"/>
              </a:rPr>
              <a:t> </a:t>
            </a:r>
            <a:endParaRPr lang="it-IT" sz="1350" i="1" dirty="0">
              <a:solidFill>
                <a:schemeClr val="bg1"/>
              </a:solidFill>
            </a:endParaRPr>
          </a:p>
        </p:txBody>
      </p:sp>
      <p:sp>
        <p:nvSpPr>
          <p:cNvPr id="25" name="Rectangle 24">
            <a:extLst>
              <a:ext uri="{FF2B5EF4-FFF2-40B4-BE49-F238E27FC236}">
                <a16:creationId xmlns:a16="http://schemas.microsoft.com/office/drawing/2014/main" id="{C7441674-D68D-4043-ACF9-E28AC1961146}"/>
              </a:ext>
            </a:extLst>
          </p:cNvPr>
          <p:cNvSpPr/>
          <p:nvPr/>
        </p:nvSpPr>
        <p:spPr>
          <a:xfrm>
            <a:off x="6008355" y="5572833"/>
            <a:ext cx="787299" cy="300082"/>
          </a:xfrm>
          <a:prstGeom prst="rect">
            <a:avLst/>
          </a:prstGeom>
          <a:solidFill>
            <a:schemeClr val="bg1"/>
          </a:solidFill>
        </p:spPr>
        <p:txBody>
          <a:bodyPr wrap="square">
            <a:spAutoFit/>
          </a:bodyPr>
          <a:lstStyle/>
          <a:p>
            <a:pPr lvl="0" algn="just"/>
            <a:r>
              <a:rPr lang="en-US" sz="1350" i="1" dirty="0">
                <a:solidFill>
                  <a:schemeClr val="bg1"/>
                </a:solidFill>
                <a:latin typeface="Arial" pitchFamily="34" charset="0"/>
                <a:cs typeface="Arial" pitchFamily="34" charset="0"/>
              </a:rPr>
              <a:t> </a:t>
            </a:r>
            <a:endParaRPr lang="it-IT" sz="1350" i="1" dirty="0">
              <a:solidFill>
                <a:schemeClr val="bg1"/>
              </a:solidFill>
            </a:endParaRPr>
          </a:p>
        </p:txBody>
      </p:sp>
      <p:sp>
        <p:nvSpPr>
          <p:cNvPr id="26" name="Rectangle 25">
            <a:extLst>
              <a:ext uri="{FF2B5EF4-FFF2-40B4-BE49-F238E27FC236}">
                <a16:creationId xmlns:a16="http://schemas.microsoft.com/office/drawing/2014/main" id="{833C1EF9-3EB4-4F49-9393-84D215E6B605}"/>
              </a:ext>
            </a:extLst>
          </p:cNvPr>
          <p:cNvSpPr/>
          <p:nvPr/>
        </p:nvSpPr>
        <p:spPr>
          <a:xfrm>
            <a:off x="9377267" y="5530746"/>
            <a:ext cx="1030562" cy="300082"/>
          </a:xfrm>
          <a:prstGeom prst="rect">
            <a:avLst/>
          </a:prstGeom>
          <a:solidFill>
            <a:schemeClr val="bg1"/>
          </a:solidFill>
        </p:spPr>
        <p:txBody>
          <a:bodyPr wrap="square">
            <a:spAutoFit/>
          </a:bodyPr>
          <a:lstStyle/>
          <a:p>
            <a:pPr lvl="0" algn="just"/>
            <a:r>
              <a:rPr lang="en-US" sz="1350" i="1" dirty="0">
                <a:solidFill>
                  <a:schemeClr val="bg1"/>
                </a:solidFill>
                <a:latin typeface="Arial" pitchFamily="34" charset="0"/>
                <a:cs typeface="Arial" pitchFamily="34" charset="0"/>
              </a:rPr>
              <a:t> </a:t>
            </a:r>
            <a:endParaRPr lang="it-IT" sz="1350" i="1" dirty="0">
              <a:solidFill>
                <a:schemeClr val="bg1"/>
              </a:solidFill>
            </a:endParaRPr>
          </a:p>
        </p:txBody>
      </p:sp>
      <p:cxnSp>
        <p:nvCxnSpPr>
          <p:cNvPr id="33" name="Connettore 1 25">
            <a:extLst>
              <a:ext uri="{FF2B5EF4-FFF2-40B4-BE49-F238E27FC236}">
                <a16:creationId xmlns:a16="http://schemas.microsoft.com/office/drawing/2014/main" id="{C151103F-BA55-204A-BBA2-628933FB5C89}"/>
              </a:ext>
            </a:extLst>
          </p:cNvPr>
          <p:cNvCxnSpPr>
            <a:cxnSpLocks/>
          </p:cNvCxnSpPr>
          <p:nvPr/>
        </p:nvCxnSpPr>
        <p:spPr>
          <a:xfrm>
            <a:off x="254354" y="6858000"/>
            <a:ext cx="10760687" cy="0"/>
          </a:xfrm>
          <a:prstGeom prst="line">
            <a:avLst/>
          </a:prstGeom>
          <a:ln w="19050" cap="rnd">
            <a:solidFill>
              <a:schemeClr val="bg2"/>
            </a:solidFill>
            <a:bevel/>
          </a:ln>
        </p:spPr>
        <p:style>
          <a:lnRef idx="1">
            <a:schemeClr val="accent1"/>
          </a:lnRef>
          <a:fillRef idx="0">
            <a:schemeClr val="accent1"/>
          </a:fillRef>
          <a:effectRef idx="0">
            <a:schemeClr val="accent1"/>
          </a:effectRef>
          <a:fontRef idx="minor">
            <a:schemeClr val="tx1"/>
          </a:fontRef>
        </p:style>
      </p:cxnSp>
      <p:pic>
        <p:nvPicPr>
          <p:cNvPr id="49" name="Picture 48" descr="Chart&#10;&#10;Description automatically generated">
            <a:extLst>
              <a:ext uri="{FF2B5EF4-FFF2-40B4-BE49-F238E27FC236}">
                <a16:creationId xmlns:a16="http://schemas.microsoft.com/office/drawing/2014/main" id="{9D2EF60E-720C-5F43-8555-C9ED1143D87E}"/>
              </a:ext>
            </a:extLst>
          </p:cNvPr>
          <p:cNvPicPr>
            <a:picLocks noChangeAspect="1"/>
          </p:cNvPicPr>
          <p:nvPr/>
        </p:nvPicPr>
        <p:blipFill>
          <a:blip r:embed="rId3"/>
          <a:stretch>
            <a:fillRect/>
          </a:stretch>
        </p:blipFill>
        <p:spPr>
          <a:xfrm>
            <a:off x="1655893" y="577404"/>
            <a:ext cx="9655235" cy="2620158"/>
          </a:xfrm>
          <a:prstGeom prst="rect">
            <a:avLst/>
          </a:prstGeom>
        </p:spPr>
      </p:pic>
      <p:cxnSp>
        <p:nvCxnSpPr>
          <p:cNvPr id="51" name="Straight Arrow Connector 50">
            <a:extLst>
              <a:ext uri="{FF2B5EF4-FFF2-40B4-BE49-F238E27FC236}">
                <a16:creationId xmlns:a16="http://schemas.microsoft.com/office/drawing/2014/main" id="{28EC93E7-FC7C-5545-9F99-54A5DF179028}"/>
              </a:ext>
            </a:extLst>
          </p:cNvPr>
          <p:cNvCxnSpPr>
            <a:cxnSpLocks/>
          </p:cNvCxnSpPr>
          <p:nvPr/>
        </p:nvCxnSpPr>
        <p:spPr>
          <a:xfrm flipH="1">
            <a:off x="3412221" y="1106493"/>
            <a:ext cx="1" cy="306241"/>
          </a:xfrm>
          <a:prstGeom prst="straightConnector1">
            <a:avLst/>
          </a:prstGeom>
          <a:ln w="25400">
            <a:solidFill>
              <a:srgbClr val="462AC2">
                <a:alpha val="8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84721EA-39D5-A544-9991-EED082721D2B}"/>
              </a:ext>
            </a:extLst>
          </p:cNvPr>
          <p:cNvCxnSpPr>
            <a:cxnSpLocks/>
          </p:cNvCxnSpPr>
          <p:nvPr/>
        </p:nvCxnSpPr>
        <p:spPr>
          <a:xfrm flipH="1">
            <a:off x="6620213" y="1106493"/>
            <a:ext cx="1" cy="306241"/>
          </a:xfrm>
          <a:prstGeom prst="straightConnector1">
            <a:avLst/>
          </a:prstGeom>
          <a:ln w="25400">
            <a:solidFill>
              <a:srgbClr val="462AC2">
                <a:alpha val="8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7327E6D-1098-1E40-B2BC-7810E837B358}"/>
              </a:ext>
            </a:extLst>
          </p:cNvPr>
          <p:cNvCxnSpPr>
            <a:cxnSpLocks/>
          </p:cNvCxnSpPr>
          <p:nvPr/>
        </p:nvCxnSpPr>
        <p:spPr>
          <a:xfrm flipH="1">
            <a:off x="9828204" y="1106493"/>
            <a:ext cx="1" cy="306241"/>
          </a:xfrm>
          <a:prstGeom prst="straightConnector1">
            <a:avLst/>
          </a:prstGeom>
          <a:ln w="25400">
            <a:solidFill>
              <a:srgbClr val="462AC2">
                <a:alpha val="89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60" name="object 18">
            <a:extLst>
              <a:ext uri="{FF2B5EF4-FFF2-40B4-BE49-F238E27FC236}">
                <a16:creationId xmlns:a16="http://schemas.microsoft.com/office/drawing/2014/main" id="{689050E0-D8B1-9B4E-900C-E9B25E973FF7}"/>
              </a:ext>
            </a:extLst>
          </p:cNvPr>
          <p:cNvPicPr/>
          <p:nvPr/>
        </p:nvPicPr>
        <p:blipFill>
          <a:blip r:embed="rId4" cstate="print"/>
          <a:stretch>
            <a:fillRect/>
          </a:stretch>
        </p:blipFill>
        <p:spPr>
          <a:xfrm>
            <a:off x="5862998" y="5046701"/>
            <a:ext cx="3099588" cy="901898"/>
          </a:xfrm>
          <a:prstGeom prst="rect">
            <a:avLst/>
          </a:prstGeom>
          <a:ln w="22225">
            <a:solidFill>
              <a:srgbClr val="FF0000"/>
            </a:solidFill>
          </a:ln>
        </p:spPr>
      </p:pic>
      <p:sp>
        <p:nvSpPr>
          <p:cNvPr id="61" name="TextBox 60">
            <a:extLst>
              <a:ext uri="{FF2B5EF4-FFF2-40B4-BE49-F238E27FC236}">
                <a16:creationId xmlns:a16="http://schemas.microsoft.com/office/drawing/2014/main" id="{D65D4E2B-134F-8043-9989-98108B1A6D96}"/>
              </a:ext>
            </a:extLst>
          </p:cNvPr>
          <p:cNvSpPr txBox="1"/>
          <p:nvPr/>
        </p:nvSpPr>
        <p:spPr>
          <a:xfrm>
            <a:off x="88193" y="910959"/>
            <a:ext cx="1393140" cy="1200329"/>
          </a:xfrm>
          <a:prstGeom prst="rect">
            <a:avLst/>
          </a:prstGeom>
          <a:ln w="22225">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T" sz="1200" b="1" dirty="0">
                <a:solidFill>
                  <a:srgbClr val="462AC2"/>
                </a:solidFill>
              </a:rPr>
              <a:t>3 cm long </a:t>
            </a:r>
          </a:p>
          <a:p>
            <a:pPr algn="ctr"/>
            <a:r>
              <a:rPr lang="en-IT" sz="1200" b="1" dirty="0">
                <a:solidFill>
                  <a:srgbClr val="462AC2"/>
                </a:solidFill>
              </a:rPr>
              <a:t>1 mm diameter</a:t>
            </a:r>
          </a:p>
          <a:p>
            <a:pPr algn="ctr"/>
            <a:r>
              <a:rPr lang="en-IT" sz="1200" b="1" dirty="0">
                <a:solidFill>
                  <a:srgbClr val="462AC2"/>
                </a:solidFill>
              </a:rPr>
              <a:t>1 inlet</a:t>
            </a:r>
          </a:p>
          <a:p>
            <a:pPr algn="ctr"/>
            <a:r>
              <a:rPr lang="en-IT" sz="1200" b="1" dirty="0">
                <a:solidFill>
                  <a:srgbClr val="462AC2"/>
                </a:solidFill>
              </a:rPr>
              <a:t>12 kV</a:t>
            </a:r>
          </a:p>
          <a:p>
            <a:pPr algn="ctr"/>
            <a:r>
              <a:rPr lang="en-IT" sz="1200" b="1" dirty="0">
                <a:solidFill>
                  <a:srgbClr val="462AC2"/>
                </a:solidFill>
              </a:rPr>
              <a:t>300 A</a:t>
            </a:r>
          </a:p>
          <a:p>
            <a:pPr algn="ctr"/>
            <a:r>
              <a:rPr lang="en-IT" sz="1200" b="1" dirty="0">
                <a:solidFill>
                  <a:srgbClr val="462AC2"/>
                </a:solidFill>
              </a:rPr>
              <a:t>20 mbar</a:t>
            </a:r>
          </a:p>
        </p:txBody>
      </p:sp>
      <p:sp>
        <p:nvSpPr>
          <p:cNvPr id="67" name="Rectangle 66">
            <a:extLst>
              <a:ext uri="{FF2B5EF4-FFF2-40B4-BE49-F238E27FC236}">
                <a16:creationId xmlns:a16="http://schemas.microsoft.com/office/drawing/2014/main" id="{2AB9E333-708F-374D-A0CE-4E84177D2071}"/>
              </a:ext>
            </a:extLst>
          </p:cNvPr>
          <p:cNvSpPr/>
          <p:nvPr/>
        </p:nvSpPr>
        <p:spPr>
          <a:xfrm>
            <a:off x="2656360" y="1663138"/>
            <a:ext cx="1463478" cy="338554"/>
          </a:xfrm>
          <a:prstGeom prst="rect">
            <a:avLst/>
          </a:prstGeom>
        </p:spPr>
        <p:txBody>
          <a:bodyPr wrap="none">
            <a:spAutoFit/>
          </a:bodyPr>
          <a:lstStyle/>
          <a:p>
            <a:r>
              <a:rPr lang="en-GB" sz="1600" b="1" dirty="0">
                <a:solidFill>
                  <a:srgbClr val="FF0000"/>
                </a:solidFill>
                <a:latin typeface="Calibri"/>
                <a:cs typeface="Calibri"/>
              </a:rPr>
              <a:t>mean 6.5x10</a:t>
            </a:r>
            <a:r>
              <a:rPr lang="en-GB" sz="1600" b="1" baseline="25462" dirty="0">
                <a:solidFill>
                  <a:srgbClr val="FF0000"/>
                </a:solidFill>
                <a:latin typeface="Calibri"/>
                <a:cs typeface="Calibri"/>
              </a:rPr>
              <a:t>17</a:t>
            </a:r>
            <a:r>
              <a:rPr lang="en-GB" sz="1600" b="1" spc="202" baseline="25462" dirty="0">
                <a:solidFill>
                  <a:srgbClr val="FF0000"/>
                </a:solidFill>
                <a:latin typeface="Calibri"/>
                <a:cs typeface="Calibri"/>
              </a:rPr>
              <a:t> </a:t>
            </a:r>
            <a:endParaRPr lang="en-IT" sz="1600" dirty="0">
              <a:solidFill>
                <a:srgbClr val="FF0000"/>
              </a:solidFill>
            </a:endParaRPr>
          </a:p>
        </p:txBody>
      </p:sp>
      <p:sp>
        <p:nvSpPr>
          <p:cNvPr id="68" name="Rectangle 67">
            <a:extLst>
              <a:ext uri="{FF2B5EF4-FFF2-40B4-BE49-F238E27FC236}">
                <a16:creationId xmlns:a16="http://schemas.microsoft.com/office/drawing/2014/main" id="{D1A617FF-AD78-1D4B-B673-BBBA161FEEBA}"/>
              </a:ext>
            </a:extLst>
          </p:cNvPr>
          <p:cNvSpPr/>
          <p:nvPr/>
        </p:nvSpPr>
        <p:spPr>
          <a:xfrm>
            <a:off x="9306362" y="1606001"/>
            <a:ext cx="1166923" cy="307777"/>
          </a:xfrm>
          <a:prstGeom prst="rect">
            <a:avLst/>
          </a:prstGeom>
        </p:spPr>
        <p:txBody>
          <a:bodyPr wrap="none">
            <a:spAutoFit/>
          </a:bodyPr>
          <a:lstStyle/>
          <a:p>
            <a:r>
              <a:rPr lang="en-GB" sz="1400" b="1" dirty="0">
                <a:solidFill>
                  <a:srgbClr val="FF0000"/>
                </a:solidFill>
                <a:latin typeface="Calibri"/>
                <a:cs typeface="Calibri"/>
              </a:rPr>
              <a:t>mean 4x10</a:t>
            </a:r>
            <a:r>
              <a:rPr lang="en-GB" sz="1400" b="1" baseline="25462" dirty="0">
                <a:solidFill>
                  <a:srgbClr val="FF0000"/>
                </a:solidFill>
                <a:latin typeface="Calibri"/>
                <a:cs typeface="Calibri"/>
              </a:rPr>
              <a:t>17</a:t>
            </a:r>
            <a:r>
              <a:rPr lang="en-GB" sz="1400" b="1" spc="202" baseline="25462" dirty="0">
                <a:solidFill>
                  <a:srgbClr val="FF0000"/>
                </a:solidFill>
                <a:latin typeface="Calibri"/>
                <a:cs typeface="Calibri"/>
              </a:rPr>
              <a:t> </a:t>
            </a:r>
            <a:endParaRPr lang="en-IT" sz="1400" dirty="0">
              <a:solidFill>
                <a:srgbClr val="FF0000"/>
              </a:solidFill>
            </a:endParaRPr>
          </a:p>
        </p:txBody>
      </p:sp>
      <p:sp>
        <p:nvSpPr>
          <p:cNvPr id="69" name="Rectangle 68">
            <a:extLst>
              <a:ext uri="{FF2B5EF4-FFF2-40B4-BE49-F238E27FC236}">
                <a16:creationId xmlns:a16="http://schemas.microsoft.com/office/drawing/2014/main" id="{E6C8EFE5-6392-8A44-8515-BEB34C6CC488}"/>
              </a:ext>
            </a:extLst>
          </p:cNvPr>
          <p:cNvSpPr/>
          <p:nvPr/>
        </p:nvSpPr>
        <p:spPr>
          <a:xfrm>
            <a:off x="5919284" y="1330569"/>
            <a:ext cx="1463478" cy="338554"/>
          </a:xfrm>
          <a:prstGeom prst="rect">
            <a:avLst/>
          </a:prstGeom>
        </p:spPr>
        <p:txBody>
          <a:bodyPr wrap="none">
            <a:spAutoFit/>
          </a:bodyPr>
          <a:lstStyle/>
          <a:p>
            <a:r>
              <a:rPr lang="en-GB" sz="1600" b="1" dirty="0">
                <a:solidFill>
                  <a:srgbClr val="FF0000"/>
                </a:solidFill>
                <a:latin typeface="Calibri"/>
                <a:cs typeface="Calibri"/>
              </a:rPr>
              <a:t>mean 5.2x10</a:t>
            </a:r>
            <a:r>
              <a:rPr lang="en-GB" sz="1600" b="1" baseline="25462" dirty="0">
                <a:solidFill>
                  <a:srgbClr val="FF0000"/>
                </a:solidFill>
                <a:latin typeface="Calibri"/>
                <a:cs typeface="Calibri"/>
              </a:rPr>
              <a:t>17</a:t>
            </a:r>
            <a:r>
              <a:rPr lang="en-GB" sz="1600" b="1" spc="202" baseline="25462" dirty="0">
                <a:solidFill>
                  <a:srgbClr val="FF0000"/>
                </a:solidFill>
                <a:latin typeface="Calibri"/>
                <a:cs typeface="Calibri"/>
              </a:rPr>
              <a:t> </a:t>
            </a:r>
            <a:endParaRPr lang="en-IT" sz="1600" dirty="0">
              <a:solidFill>
                <a:srgbClr val="FF0000"/>
              </a:solidFill>
            </a:endParaRPr>
          </a:p>
        </p:txBody>
      </p:sp>
      <p:sp>
        <p:nvSpPr>
          <p:cNvPr id="70" name="Rectangle 69">
            <a:extLst>
              <a:ext uri="{FF2B5EF4-FFF2-40B4-BE49-F238E27FC236}">
                <a16:creationId xmlns:a16="http://schemas.microsoft.com/office/drawing/2014/main" id="{E0CE12A9-65E8-6E48-BCCB-8D254ECF363E}"/>
              </a:ext>
            </a:extLst>
          </p:cNvPr>
          <p:cNvSpPr/>
          <p:nvPr/>
        </p:nvSpPr>
        <p:spPr>
          <a:xfrm>
            <a:off x="3408592" y="1086295"/>
            <a:ext cx="473784" cy="276999"/>
          </a:xfrm>
          <a:prstGeom prst="rect">
            <a:avLst/>
          </a:prstGeom>
        </p:spPr>
        <p:txBody>
          <a:bodyPr wrap="none">
            <a:spAutoFit/>
          </a:bodyPr>
          <a:lstStyle/>
          <a:p>
            <a:r>
              <a:rPr lang="en-GB" sz="1200" b="1" dirty="0">
                <a:solidFill>
                  <a:srgbClr val="FF0000"/>
                </a:solidFill>
                <a:latin typeface="Calibri"/>
                <a:cs typeface="Calibri"/>
              </a:rPr>
              <a:t>inlet</a:t>
            </a:r>
            <a:endParaRPr lang="en-IT" sz="1200" dirty="0">
              <a:solidFill>
                <a:srgbClr val="FF0000"/>
              </a:solidFill>
            </a:endParaRPr>
          </a:p>
        </p:txBody>
      </p:sp>
      <p:sp>
        <p:nvSpPr>
          <p:cNvPr id="71" name="Rectangle 70">
            <a:extLst>
              <a:ext uri="{FF2B5EF4-FFF2-40B4-BE49-F238E27FC236}">
                <a16:creationId xmlns:a16="http://schemas.microsoft.com/office/drawing/2014/main" id="{3771DD1B-B3B3-5141-BCA0-BA0C6D803A5C}"/>
              </a:ext>
            </a:extLst>
          </p:cNvPr>
          <p:cNvSpPr/>
          <p:nvPr/>
        </p:nvSpPr>
        <p:spPr>
          <a:xfrm>
            <a:off x="6593779" y="1061954"/>
            <a:ext cx="473784" cy="276999"/>
          </a:xfrm>
          <a:prstGeom prst="rect">
            <a:avLst/>
          </a:prstGeom>
        </p:spPr>
        <p:txBody>
          <a:bodyPr wrap="none">
            <a:spAutoFit/>
          </a:bodyPr>
          <a:lstStyle/>
          <a:p>
            <a:r>
              <a:rPr lang="en-GB" sz="1200" b="1" dirty="0">
                <a:solidFill>
                  <a:srgbClr val="FF0000"/>
                </a:solidFill>
                <a:latin typeface="Calibri"/>
                <a:cs typeface="Calibri"/>
              </a:rPr>
              <a:t>inlet</a:t>
            </a:r>
            <a:endParaRPr lang="en-IT" sz="1200" dirty="0">
              <a:solidFill>
                <a:srgbClr val="FF0000"/>
              </a:solidFill>
            </a:endParaRPr>
          </a:p>
        </p:txBody>
      </p:sp>
      <p:sp>
        <p:nvSpPr>
          <p:cNvPr id="72" name="Rectangle 71">
            <a:extLst>
              <a:ext uri="{FF2B5EF4-FFF2-40B4-BE49-F238E27FC236}">
                <a16:creationId xmlns:a16="http://schemas.microsoft.com/office/drawing/2014/main" id="{9D452D98-0BA8-2D4C-AECB-6D659ADF6772}"/>
              </a:ext>
            </a:extLst>
          </p:cNvPr>
          <p:cNvSpPr/>
          <p:nvPr/>
        </p:nvSpPr>
        <p:spPr>
          <a:xfrm>
            <a:off x="9801379" y="1086294"/>
            <a:ext cx="473784" cy="276999"/>
          </a:xfrm>
          <a:prstGeom prst="rect">
            <a:avLst/>
          </a:prstGeom>
        </p:spPr>
        <p:txBody>
          <a:bodyPr wrap="none">
            <a:spAutoFit/>
          </a:bodyPr>
          <a:lstStyle/>
          <a:p>
            <a:r>
              <a:rPr lang="en-GB" sz="1200" b="1" dirty="0">
                <a:solidFill>
                  <a:srgbClr val="FF0000"/>
                </a:solidFill>
                <a:latin typeface="Calibri"/>
                <a:cs typeface="Calibri"/>
              </a:rPr>
              <a:t>inlet</a:t>
            </a:r>
            <a:endParaRPr lang="en-IT" sz="1200" dirty="0">
              <a:solidFill>
                <a:srgbClr val="FF0000"/>
              </a:solidFill>
            </a:endParaRPr>
          </a:p>
        </p:txBody>
      </p:sp>
      <p:sp>
        <p:nvSpPr>
          <p:cNvPr id="76" name="Rectangle 75">
            <a:extLst>
              <a:ext uri="{FF2B5EF4-FFF2-40B4-BE49-F238E27FC236}">
                <a16:creationId xmlns:a16="http://schemas.microsoft.com/office/drawing/2014/main" id="{E29AAA70-D33D-E146-B6AF-67F35ECDCA3C}"/>
              </a:ext>
            </a:extLst>
          </p:cNvPr>
          <p:cNvSpPr/>
          <p:nvPr/>
        </p:nvSpPr>
        <p:spPr>
          <a:xfrm>
            <a:off x="2527740" y="1909131"/>
            <a:ext cx="1761701" cy="338554"/>
          </a:xfrm>
          <a:prstGeom prst="rect">
            <a:avLst/>
          </a:prstGeom>
        </p:spPr>
        <p:txBody>
          <a:bodyPr wrap="none">
            <a:spAutoFit/>
          </a:bodyPr>
          <a:lstStyle/>
          <a:p>
            <a:r>
              <a:rPr lang="en-GB" sz="1600" b="1" spc="-10" dirty="0">
                <a:latin typeface="Rockwell" panose="02060603020205020403" pitchFamily="18" charset="77"/>
                <a:cs typeface="Calibri"/>
              </a:rPr>
              <a:t>Super-Gaussian</a:t>
            </a:r>
            <a:endParaRPr lang="en-IT" sz="1600" dirty="0">
              <a:latin typeface="Rockwell" panose="02060603020205020403" pitchFamily="18" charset="77"/>
            </a:endParaRPr>
          </a:p>
        </p:txBody>
      </p:sp>
      <p:sp>
        <p:nvSpPr>
          <p:cNvPr id="77" name="Rectangle 76">
            <a:extLst>
              <a:ext uri="{FF2B5EF4-FFF2-40B4-BE49-F238E27FC236}">
                <a16:creationId xmlns:a16="http://schemas.microsoft.com/office/drawing/2014/main" id="{3D9A0EC4-EDBF-774D-B349-E2321C62E45C}"/>
              </a:ext>
            </a:extLst>
          </p:cNvPr>
          <p:cNvSpPr/>
          <p:nvPr/>
        </p:nvSpPr>
        <p:spPr>
          <a:xfrm>
            <a:off x="9134829" y="1400543"/>
            <a:ext cx="1660968" cy="338554"/>
          </a:xfrm>
          <a:prstGeom prst="rect">
            <a:avLst/>
          </a:prstGeom>
        </p:spPr>
        <p:txBody>
          <a:bodyPr wrap="none">
            <a:spAutoFit/>
          </a:bodyPr>
          <a:lstStyle/>
          <a:p>
            <a:r>
              <a:rPr lang="en-GB" sz="1600" b="1" spc="-10" dirty="0">
                <a:latin typeface="Rockwell" panose="02060603020205020403" pitchFamily="18" charset="77"/>
                <a:cs typeface="Calibri"/>
              </a:rPr>
              <a:t>Quasi-uniform</a:t>
            </a:r>
            <a:endParaRPr lang="en-IT" sz="1600" dirty="0">
              <a:latin typeface="Rockwell" panose="02060603020205020403" pitchFamily="18" charset="77"/>
            </a:endParaRPr>
          </a:p>
        </p:txBody>
      </p: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F5BDA3EB-8FA4-EA4B-A1C3-A3F4EC1DCAAE}"/>
                  </a:ext>
                </a:extLst>
              </p:cNvPr>
              <p:cNvSpPr/>
              <p:nvPr/>
            </p:nvSpPr>
            <p:spPr>
              <a:xfrm>
                <a:off x="7514199" y="6020875"/>
                <a:ext cx="1162049" cy="307777"/>
              </a:xfrm>
              <a:prstGeom prst="rect">
                <a:avLst/>
              </a:prstGeom>
              <a:ln w="22225">
                <a:solidFill>
                  <a:srgbClr val="FF0000"/>
                </a:solidFill>
              </a:ln>
            </p:spPr>
            <p:style>
              <a:lnRef idx="2">
                <a:schemeClr val="dk1"/>
              </a:lnRef>
              <a:fillRef idx="1">
                <a:schemeClr val="lt1"/>
              </a:fillRef>
              <a:effectRef idx="0">
                <a:schemeClr val="dk1"/>
              </a:effectRef>
              <a:fontRef idx="minor">
                <a:schemeClr val="dk1"/>
              </a:fontRef>
            </p:style>
            <p:txBody>
              <a:bodyPr wrap="none">
                <a:spAutoFit/>
              </a:bodyPr>
              <a:lstStyle/>
              <a:p>
                <a:r>
                  <a:rPr lang="it-IT" sz="1400" b="1" spc="-10" dirty="0">
                    <a:solidFill>
                      <a:srgbClr val="392FB6"/>
                    </a:solidFill>
                    <a:cs typeface="Calibri"/>
                  </a:rPr>
                  <a:t>T</a:t>
                </a:r>
                <a14:m>
                  <m:oMath xmlns:m="http://schemas.openxmlformats.org/officeDocument/2006/math">
                    <m:r>
                      <a:rPr lang="it-IT" sz="1400" b="1" i="0" spc="-10" dirty="0" smtClean="0">
                        <a:solidFill>
                          <a:srgbClr val="392FB6"/>
                        </a:solidFill>
                        <a:latin typeface="Cambria Math" panose="02040503050406030204" pitchFamily="18" charset="0"/>
                        <a:cs typeface="Calibri"/>
                      </a:rPr>
                      <m:t>𝐞</m:t>
                    </m:r>
                    <m:r>
                      <a:rPr lang="it-IT" sz="1400" b="1" i="0" spc="-10" dirty="0" smtClean="0">
                        <a:solidFill>
                          <a:srgbClr val="392FB6"/>
                        </a:solidFill>
                        <a:latin typeface="Cambria Math" panose="02040503050406030204" pitchFamily="18" charset="0"/>
                        <a:cs typeface="Calibri"/>
                      </a:rPr>
                      <m:t>=</m:t>
                    </m:r>
                    <m:r>
                      <a:rPr lang="it-IT" sz="1400" b="1" i="0" spc="-10" dirty="0" smtClean="0">
                        <a:solidFill>
                          <a:srgbClr val="392FB6"/>
                        </a:solidFill>
                        <a:latin typeface="Cambria Math" panose="02040503050406030204" pitchFamily="18" charset="0"/>
                        <a:cs typeface="Calibri"/>
                      </a:rPr>
                      <m:t>𝟑</m:t>
                    </m:r>
                    <m:r>
                      <a:rPr lang="it-IT" sz="1400" b="1" i="0" spc="-10" dirty="0" smtClean="0">
                        <a:solidFill>
                          <a:srgbClr val="392FB6"/>
                        </a:solidFill>
                        <a:latin typeface="Cambria Math" panose="02040503050406030204" pitchFamily="18" charset="0"/>
                        <a:cs typeface="Calibri"/>
                      </a:rPr>
                      <m:t>.</m:t>
                    </m:r>
                    <m:r>
                      <a:rPr lang="it-IT" sz="1400" b="1" i="0" spc="-10" dirty="0" smtClean="0">
                        <a:solidFill>
                          <a:srgbClr val="392FB6"/>
                        </a:solidFill>
                        <a:latin typeface="Cambria Math" panose="02040503050406030204" pitchFamily="18" charset="0"/>
                        <a:cs typeface="Calibri"/>
                      </a:rPr>
                      <m:t>𝟗</m:t>
                    </m:r>
                    <m:r>
                      <a:rPr lang="it-IT" sz="1400" b="1" i="0" spc="-10" dirty="0" smtClean="0">
                        <a:solidFill>
                          <a:srgbClr val="392FB6"/>
                        </a:solidFill>
                        <a:latin typeface="Cambria Math" panose="02040503050406030204" pitchFamily="18" charset="0"/>
                        <a:cs typeface="Calibri"/>
                      </a:rPr>
                      <m:t> </m:t>
                    </m:r>
                    <m:r>
                      <a:rPr lang="it-IT" sz="1400" b="1" i="0" spc="-10" dirty="0" smtClean="0">
                        <a:solidFill>
                          <a:srgbClr val="392FB6"/>
                        </a:solidFill>
                        <a:latin typeface="Cambria Math" panose="02040503050406030204" pitchFamily="18" charset="0"/>
                        <a:cs typeface="Calibri"/>
                      </a:rPr>
                      <m:t>𝐞𝐕</m:t>
                    </m:r>
                  </m:oMath>
                </a14:m>
                <a:endParaRPr lang="en-IT" sz="1400" dirty="0">
                  <a:solidFill>
                    <a:srgbClr val="392FB6"/>
                  </a:solidFill>
                </a:endParaRPr>
              </a:p>
            </p:txBody>
          </p:sp>
        </mc:Choice>
        <mc:Fallback xmlns="">
          <p:sp>
            <p:nvSpPr>
              <p:cNvPr id="78" name="Rectangle 77">
                <a:extLst>
                  <a:ext uri="{FF2B5EF4-FFF2-40B4-BE49-F238E27FC236}">
                    <a16:creationId xmlns:a16="http://schemas.microsoft.com/office/drawing/2014/main" id="{F5BDA3EB-8FA4-EA4B-A1C3-A3F4EC1DCAAE}"/>
                  </a:ext>
                </a:extLst>
              </p:cNvPr>
              <p:cNvSpPr>
                <a:spLocks noRot="1" noChangeAspect="1" noMove="1" noResize="1" noEditPoints="1" noAdjustHandles="1" noChangeArrowheads="1" noChangeShapeType="1" noTextEdit="1"/>
              </p:cNvSpPr>
              <p:nvPr/>
            </p:nvSpPr>
            <p:spPr>
              <a:xfrm>
                <a:off x="7514199" y="6020875"/>
                <a:ext cx="1162049" cy="307777"/>
              </a:xfrm>
              <a:prstGeom prst="rect">
                <a:avLst/>
              </a:prstGeom>
              <a:blipFill>
                <a:blip r:embed="rId5"/>
                <a:stretch>
                  <a:fillRect l="-1064" b="-14815"/>
                </a:stretch>
              </a:blipFill>
              <a:ln w="22225">
                <a:solidFill>
                  <a:srgbClr val="FF0000"/>
                </a:solidFill>
              </a:ln>
            </p:spPr>
            <p:txBody>
              <a:bodyPr/>
              <a:lstStyle/>
              <a:p>
                <a:r>
                  <a:rPr lang="en-IT">
                    <a:noFill/>
                  </a:rPr>
                  <a:t> </a:t>
                </a:r>
              </a:p>
            </p:txBody>
          </p:sp>
        </mc:Fallback>
      </mc:AlternateContent>
      <p:sp>
        <p:nvSpPr>
          <p:cNvPr id="41" name="Rectangle 40">
            <a:extLst>
              <a:ext uri="{FF2B5EF4-FFF2-40B4-BE49-F238E27FC236}">
                <a16:creationId xmlns:a16="http://schemas.microsoft.com/office/drawing/2014/main" id="{2B7BACEC-70A4-0247-B6FA-F6B160E21603}"/>
              </a:ext>
            </a:extLst>
          </p:cNvPr>
          <p:cNvSpPr/>
          <p:nvPr/>
        </p:nvSpPr>
        <p:spPr>
          <a:xfrm>
            <a:off x="11212921" y="1412734"/>
            <a:ext cx="1034257" cy="523220"/>
          </a:xfrm>
          <a:prstGeom prst="rect">
            <a:avLst/>
          </a:prstGeom>
        </p:spPr>
        <p:txBody>
          <a:bodyPr wrap="none">
            <a:spAutoFit/>
          </a:bodyPr>
          <a:lstStyle/>
          <a:p>
            <a:r>
              <a:rPr lang="en-GB" sz="1400" b="1" dirty="0">
                <a:solidFill>
                  <a:srgbClr val="FF0000"/>
                </a:solidFill>
                <a:latin typeface="Rockwell" panose="02060603020205020403" pitchFamily="18" charset="77"/>
                <a:cs typeface="Calibri"/>
              </a:rPr>
              <a:t>40% </a:t>
            </a:r>
          </a:p>
          <a:p>
            <a:r>
              <a:rPr lang="en-GB" sz="1400" b="1" dirty="0">
                <a:solidFill>
                  <a:srgbClr val="FF0000"/>
                </a:solidFill>
                <a:latin typeface="Rockwell" panose="02060603020205020403" pitchFamily="18" charset="77"/>
                <a:cs typeface="Calibri"/>
              </a:rPr>
              <a:t>reduction</a:t>
            </a:r>
            <a:endParaRPr lang="en-IT" sz="1400" dirty="0">
              <a:solidFill>
                <a:srgbClr val="FF0000"/>
              </a:solidFill>
              <a:latin typeface="Rockwell" panose="02060603020205020403" pitchFamily="18" charset="77"/>
            </a:endParaRPr>
          </a:p>
        </p:txBody>
      </p:sp>
      <p:sp>
        <p:nvSpPr>
          <p:cNvPr id="43" name="TextBox 42">
            <a:extLst>
              <a:ext uri="{FF2B5EF4-FFF2-40B4-BE49-F238E27FC236}">
                <a16:creationId xmlns:a16="http://schemas.microsoft.com/office/drawing/2014/main" id="{417FC0C1-19CB-4B4D-BB7C-CB951882CB7C}"/>
              </a:ext>
            </a:extLst>
          </p:cNvPr>
          <p:cNvSpPr txBox="1"/>
          <p:nvPr/>
        </p:nvSpPr>
        <p:spPr>
          <a:xfrm>
            <a:off x="8763056" y="565320"/>
            <a:ext cx="2503780" cy="288813"/>
          </a:xfrm>
          <a:prstGeom prst="rect">
            <a:avLst/>
          </a:prstGeom>
          <a:noFill/>
          <a:ln>
            <a:solidFill>
              <a:schemeClr val="tx1"/>
            </a:solidFill>
          </a:ln>
        </p:spPr>
        <p:txBody>
          <a:bodyPr wrap="square" rtlCol="0">
            <a:spAutoFit/>
          </a:bodyPr>
          <a:lstStyle/>
          <a:p>
            <a:endParaRPr lang="en-IT" dirty="0"/>
          </a:p>
        </p:txBody>
      </p:sp>
      <p:pic>
        <p:nvPicPr>
          <p:cNvPr id="57" name="object 3">
            <a:extLst>
              <a:ext uri="{FF2B5EF4-FFF2-40B4-BE49-F238E27FC236}">
                <a16:creationId xmlns:a16="http://schemas.microsoft.com/office/drawing/2014/main" id="{A45790F2-1E81-D84E-84F7-587DD7BEE0F5}"/>
              </a:ext>
            </a:extLst>
          </p:cNvPr>
          <p:cNvPicPr/>
          <p:nvPr/>
        </p:nvPicPr>
        <p:blipFill>
          <a:blip r:embed="rId6" cstate="print"/>
          <a:stretch>
            <a:fillRect/>
          </a:stretch>
        </p:blipFill>
        <p:spPr>
          <a:xfrm>
            <a:off x="438964" y="3319260"/>
            <a:ext cx="2656544" cy="2552967"/>
          </a:xfrm>
          <a:prstGeom prst="rect">
            <a:avLst/>
          </a:prstGeom>
        </p:spPr>
      </p:pic>
      <p:pic>
        <p:nvPicPr>
          <p:cNvPr id="62" name="object 4">
            <a:extLst>
              <a:ext uri="{FF2B5EF4-FFF2-40B4-BE49-F238E27FC236}">
                <a16:creationId xmlns:a16="http://schemas.microsoft.com/office/drawing/2014/main" id="{DF7ACB82-1961-3347-8500-BD5B73747476}"/>
              </a:ext>
            </a:extLst>
          </p:cNvPr>
          <p:cNvPicPr/>
          <p:nvPr/>
        </p:nvPicPr>
        <p:blipFill>
          <a:blip r:embed="rId7" cstate="print"/>
          <a:stretch>
            <a:fillRect/>
          </a:stretch>
        </p:blipFill>
        <p:spPr>
          <a:xfrm>
            <a:off x="9107943" y="3273793"/>
            <a:ext cx="2645093" cy="2541792"/>
          </a:xfrm>
          <a:prstGeom prst="rect">
            <a:avLst/>
          </a:prstGeom>
        </p:spPr>
      </p:pic>
      <p:sp>
        <p:nvSpPr>
          <p:cNvPr id="63" name="object 16">
            <a:extLst>
              <a:ext uri="{FF2B5EF4-FFF2-40B4-BE49-F238E27FC236}">
                <a16:creationId xmlns:a16="http://schemas.microsoft.com/office/drawing/2014/main" id="{F42A9664-C782-2743-B340-A4E03E001C2A}"/>
              </a:ext>
            </a:extLst>
          </p:cNvPr>
          <p:cNvSpPr txBox="1"/>
          <p:nvPr/>
        </p:nvSpPr>
        <p:spPr>
          <a:xfrm>
            <a:off x="3132510" y="3239203"/>
            <a:ext cx="5746869" cy="1305486"/>
          </a:xfrm>
          <a:prstGeom prst="rect">
            <a:avLst/>
          </a:prstGeom>
          <a:ln w="22225">
            <a:solidFill>
              <a:srgbClr val="FF0000"/>
            </a:solidFill>
          </a:ln>
        </p:spPr>
        <p:txBody>
          <a:bodyPr vert="horz" wrap="square" lIns="0" tIns="12700" rIns="0" bIns="0" rtlCol="0">
            <a:spAutoFit/>
          </a:bodyPr>
          <a:lstStyle/>
          <a:p>
            <a:pPr marL="335915" marR="79375" indent="-285750" algn="just">
              <a:lnSpc>
                <a:spcPct val="100000"/>
              </a:lnSpc>
              <a:spcBef>
                <a:spcPts val="100"/>
              </a:spcBef>
              <a:buFont typeface="Wingdings"/>
              <a:buChar char=""/>
              <a:tabLst>
                <a:tab pos="335915" algn="l"/>
                <a:tab pos="336550" algn="l"/>
              </a:tabLst>
            </a:pPr>
            <a:r>
              <a:rPr sz="1400" b="1" spc="-5" dirty="0">
                <a:solidFill>
                  <a:srgbClr val="462AC2"/>
                </a:solidFill>
                <a:latin typeface="Rockwell" panose="02060603020205020403" pitchFamily="18" charset="77"/>
                <a:cs typeface="Calibri"/>
              </a:rPr>
              <a:t>The</a:t>
            </a:r>
            <a:r>
              <a:rPr sz="1400" b="1" spc="5" dirty="0">
                <a:solidFill>
                  <a:srgbClr val="462AC2"/>
                </a:solidFill>
                <a:latin typeface="Rockwell" panose="02060603020205020403" pitchFamily="18" charset="77"/>
                <a:cs typeface="Calibri"/>
              </a:rPr>
              <a:t> </a:t>
            </a:r>
            <a:r>
              <a:rPr sz="1400" b="1" dirty="0">
                <a:solidFill>
                  <a:srgbClr val="462AC2"/>
                </a:solidFill>
                <a:latin typeface="Rockwell" panose="02060603020205020403" pitchFamily="18" charset="77"/>
                <a:cs typeface="Calibri"/>
              </a:rPr>
              <a:t>longitudinal </a:t>
            </a:r>
            <a:r>
              <a:rPr sz="1400" b="1" spc="-10" dirty="0">
                <a:solidFill>
                  <a:srgbClr val="462AC2"/>
                </a:solidFill>
                <a:latin typeface="Rockwell" panose="02060603020205020403" pitchFamily="18" charset="77"/>
                <a:cs typeface="Calibri"/>
              </a:rPr>
              <a:t>profile</a:t>
            </a:r>
            <a:r>
              <a:rPr sz="1400" b="1" spc="-5" dirty="0">
                <a:solidFill>
                  <a:srgbClr val="462AC2"/>
                </a:solidFill>
                <a:latin typeface="Rockwell" panose="02060603020205020403" pitchFamily="18" charset="77"/>
                <a:cs typeface="Calibri"/>
              </a:rPr>
              <a:t> </a:t>
            </a:r>
            <a:r>
              <a:rPr sz="1400" b="1" dirty="0">
                <a:solidFill>
                  <a:srgbClr val="462AC2"/>
                </a:solidFill>
                <a:latin typeface="Rockwell" panose="02060603020205020403" pitchFamily="18" charset="77"/>
                <a:cs typeface="Calibri"/>
              </a:rPr>
              <a:t>is</a:t>
            </a:r>
            <a:r>
              <a:rPr lang="it-IT" sz="1400" b="1" spc="-5" dirty="0">
                <a:solidFill>
                  <a:srgbClr val="462AC2"/>
                </a:solidFill>
                <a:latin typeface="Rockwell" panose="02060603020205020403" pitchFamily="18" charset="77"/>
                <a:cs typeface="Calibri"/>
              </a:rPr>
              <a:t> </a:t>
            </a:r>
            <a:r>
              <a:rPr sz="1400" b="1" dirty="0">
                <a:solidFill>
                  <a:srgbClr val="462AC2"/>
                </a:solidFill>
                <a:latin typeface="Rockwell" panose="02060603020205020403" pitchFamily="18" charset="77"/>
                <a:cs typeface="Calibri"/>
              </a:rPr>
              <a:t>c</a:t>
            </a:r>
            <a:r>
              <a:rPr lang="it-IT" sz="1400" b="1" dirty="0">
                <a:solidFill>
                  <a:srgbClr val="462AC2"/>
                </a:solidFill>
                <a:latin typeface="Rockwell" panose="02060603020205020403" pitchFamily="18" charset="77"/>
                <a:cs typeface="Calibri"/>
              </a:rPr>
              <a:t>ha</a:t>
            </a:r>
            <a:r>
              <a:rPr sz="1400" b="1" dirty="0">
                <a:solidFill>
                  <a:srgbClr val="462AC2"/>
                </a:solidFill>
                <a:latin typeface="Rockwell" panose="02060603020205020403" pitchFamily="18" charset="77"/>
                <a:cs typeface="Calibri"/>
              </a:rPr>
              <a:t>ng</a:t>
            </a:r>
            <a:r>
              <a:rPr lang="it-IT" sz="1400" b="1" dirty="0">
                <a:solidFill>
                  <a:srgbClr val="462AC2"/>
                </a:solidFill>
                <a:latin typeface="Rockwell" panose="02060603020205020403" pitchFamily="18" charset="77"/>
                <a:cs typeface="Calibri"/>
              </a:rPr>
              <a:t>ed </a:t>
            </a:r>
            <a:r>
              <a:rPr sz="1400" b="1" spc="-15" dirty="0">
                <a:solidFill>
                  <a:srgbClr val="462AC2"/>
                </a:solidFill>
                <a:latin typeface="Rockwell" panose="02060603020205020403" pitchFamily="18" charset="77"/>
                <a:cs typeface="Calibri"/>
              </a:rPr>
              <a:t>from </a:t>
            </a:r>
            <a:r>
              <a:rPr sz="1400" b="1" spc="-10" dirty="0">
                <a:solidFill>
                  <a:srgbClr val="462AC2"/>
                </a:solidFill>
                <a:latin typeface="Rockwell" panose="02060603020205020403" pitchFamily="18" charset="77"/>
                <a:cs typeface="Calibri"/>
              </a:rPr>
              <a:t>super</a:t>
            </a:r>
            <a:r>
              <a:rPr lang="it-IT" sz="1400" b="1" spc="-10" dirty="0">
                <a:solidFill>
                  <a:srgbClr val="462AC2"/>
                </a:solidFill>
                <a:latin typeface="Rockwell" panose="02060603020205020403" pitchFamily="18" charset="77"/>
                <a:cs typeface="Calibri"/>
              </a:rPr>
              <a:t>-</a:t>
            </a:r>
            <a:r>
              <a:rPr sz="1400" b="1" spc="-10" dirty="0">
                <a:solidFill>
                  <a:srgbClr val="462AC2"/>
                </a:solidFill>
                <a:latin typeface="Rockwell" panose="02060603020205020403" pitchFamily="18" charset="77"/>
                <a:cs typeface="Calibri"/>
              </a:rPr>
              <a:t>gaussian</a:t>
            </a:r>
            <a:r>
              <a:rPr sz="1400" b="1" spc="10" dirty="0">
                <a:solidFill>
                  <a:srgbClr val="462AC2"/>
                </a:solidFill>
                <a:latin typeface="Rockwell" panose="02060603020205020403" pitchFamily="18" charset="77"/>
                <a:cs typeface="Calibri"/>
              </a:rPr>
              <a:t> </a:t>
            </a:r>
            <a:r>
              <a:rPr sz="1400" b="1" spc="-15" dirty="0">
                <a:solidFill>
                  <a:srgbClr val="462AC2"/>
                </a:solidFill>
                <a:latin typeface="Rockwell" panose="02060603020205020403" pitchFamily="18" charset="77"/>
                <a:cs typeface="Calibri"/>
              </a:rPr>
              <a:t>to</a:t>
            </a:r>
            <a:r>
              <a:rPr sz="1400" b="1" dirty="0">
                <a:solidFill>
                  <a:srgbClr val="462AC2"/>
                </a:solidFill>
                <a:latin typeface="Rockwell" panose="02060603020205020403" pitchFamily="18" charset="77"/>
                <a:cs typeface="Calibri"/>
              </a:rPr>
              <a:t> </a:t>
            </a:r>
            <a:r>
              <a:rPr sz="1400" b="1" spc="-5" dirty="0">
                <a:solidFill>
                  <a:srgbClr val="462AC2"/>
                </a:solidFill>
                <a:latin typeface="Rockwell" panose="02060603020205020403" pitchFamily="18" charset="77"/>
                <a:cs typeface="Calibri"/>
              </a:rPr>
              <a:t>quasi-uniform </a:t>
            </a:r>
            <a:r>
              <a:rPr sz="1400" b="1" spc="-10" dirty="0">
                <a:solidFill>
                  <a:srgbClr val="462AC2"/>
                </a:solidFill>
                <a:latin typeface="Rockwell" panose="02060603020205020403" pitchFamily="18" charset="77"/>
                <a:cs typeface="Calibri"/>
              </a:rPr>
              <a:t>profile</a:t>
            </a:r>
            <a:r>
              <a:rPr sz="1400" b="1" dirty="0">
                <a:solidFill>
                  <a:srgbClr val="462AC2"/>
                </a:solidFill>
                <a:latin typeface="Rockwell" panose="02060603020205020403" pitchFamily="18" charset="77"/>
                <a:cs typeface="Calibri"/>
              </a:rPr>
              <a:t> and</a:t>
            </a:r>
            <a:r>
              <a:rPr sz="1400" b="1" spc="5" dirty="0">
                <a:solidFill>
                  <a:srgbClr val="462AC2"/>
                </a:solidFill>
                <a:latin typeface="Rockwell" panose="02060603020205020403" pitchFamily="18" charset="77"/>
                <a:cs typeface="Calibri"/>
              </a:rPr>
              <a:t> </a:t>
            </a:r>
            <a:r>
              <a:rPr sz="1400" b="1" dirty="0">
                <a:solidFill>
                  <a:srgbClr val="462AC2"/>
                </a:solidFill>
                <a:latin typeface="Rockwell" panose="02060603020205020403" pitchFamily="18" charset="77"/>
                <a:cs typeface="Calibri"/>
              </a:rPr>
              <a:t>the</a:t>
            </a:r>
            <a:r>
              <a:rPr sz="1400" b="1" spc="5" dirty="0">
                <a:solidFill>
                  <a:srgbClr val="462AC2"/>
                </a:solidFill>
                <a:latin typeface="Rockwell" panose="02060603020205020403" pitchFamily="18" charset="77"/>
                <a:cs typeface="Calibri"/>
              </a:rPr>
              <a:t> </a:t>
            </a:r>
            <a:r>
              <a:rPr sz="1400" b="1" dirty="0">
                <a:solidFill>
                  <a:srgbClr val="462AC2"/>
                </a:solidFill>
                <a:latin typeface="Rockwell" panose="02060603020205020403" pitchFamily="18" charset="77"/>
                <a:cs typeface="Calibri"/>
              </a:rPr>
              <a:t>mean </a:t>
            </a:r>
            <a:r>
              <a:rPr sz="1400" b="1" spc="5" dirty="0">
                <a:solidFill>
                  <a:srgbClr val="462AC2"/>
                </a:solidFill>
                <a:latin typeface="Rockwell" panose="02060603020205020403" pitchFamily="18" charset="77"/>
                <a:cs typeface="Calibri"/>
              </a:rPr>
              <a:t> </a:t>
            </a:r>
            <a:r>
              <a:rPr sz="1400" b="1" spc="-5" dirty="0">
                <a:solidFill>
                  <a:srgbClr val="462AC2"/>
                </a:solidFill>
                <a:latin typeface="Rockwell" panose="02060603020205020403" pitchFamily="18" charset="77"/>
                <a:cs typeface="Calibri"/>
              </a:rPr>
              <a:t>value</a:t>
            </a:r>
            <a:r>
              <a:rPr sz="1400" b="1" dirty="0">
                <a:solidFill>
                  <a:srgbClr val="462AC2"/>
                </a:solidFill>
                <a:latin typeface="Rockwell" panose="02060603020205020403" pitchFamily="18" charset="77"/>
                <a:cs typeface="Calibri"/>
              </a:rPr>
              <a:t> </a:t>
            </a:r>
            <a:r>
              <a:rPr sz="1400" b="1" spc="-10" dirty="0">
                <a:solidFill>
                  <a:srgbClr val="462AC2"/>
                </a:solidFill>
                <a:latin typeface="Rockwell" panose="02060603020205020403" pitchFamily="18" charset="77"/>
                <a:cs typeface="Calibri"/>
              </a:rPr>
              <a:t>goes</a:t>
            </a:r>
            <a:r>
              <a:rPr sz="1400" b="1" spc="5" dirty="0">
                <a:solidFill>
                  <a:srgbClr val="462AC2"/>
                </a:solidFill>
                <a:latin typeface="Rockwell" panose="02060603020205020403" pitchFamily="18" charset="77"/>
                <a:cs typeface="Calibri"/>
              </a:rPr>
              <a:t> </a:t>
            </a:r>
            <a:r>
              <a:rPr sz="1400" b="1" spc="-10" dirty="0">
                <a:solidFill>
                  <a:srgbClr val="462AC2"/>
                </a:solidFill>
                <a:latin typeface="Rockwell" panose="02060603020205020403" pitchFamily="18" charset="77"/>
                <a:cs typeface="Calibri"/>
              </a:rPr>
              <a:t>from </a:t>
            </a:r>
            <a:r>
              <a:rPr sz="1400" b="1" dirty="0">
                <a:solidFill>
                  <a:srgbClr val="462AC2"/>
                </a:solidFill>
                <a:latin typeface="Rockwell" panose="02060603020205020403" pitchFamily="18" charset="77"/>
                <a:cs typeface="Calibri"/>
              </a:rPr>
              <a:t>6.5x10</a:t>
            </a:r>
            <a:r>
              <a:rPr sz="1400" b="1" baseline="25462" dirty="0">
                <a:solidFill>
                  <a:srgbClr val="462AC2"/>
                </a:solidFill>
                <a:latin typeface="Rockwell" panose="02060603020205020403" pitchFamily="18" charset="77"/>
                <a:cs typeface="Calibri"/>
              </a:rPr>
              <a:t>17</a:t>
            </a:r>
            <a:r>
              <a:rPr sz="1400" b="1" spc="202" baseline="25462" dirty="0">
                <a:solidFill>
                  <a:srgbClr val="462AC2"/>
                </a:solidFill>
                <a:latin typeface="Rockwell" panose="02060603020205020403" pitchFamily="18" charset="77"/>
                <a:cs typeface="Calibri"/>
              </a:rPr>
              <a:t> </a:t>
            </a:r>
            <a:r>
              <a:rPr sz="1400" b="1" spc="-15" dirty="0">
                <a:solidFill>
                  <a:srgbClr val="462AC2"/>
                </a:solidFill>
                <a:latin typeface="Rockwell" panose="02060603020205020403" pitchFamily="18" charset="77"/>
                <a:cs typeface="Calibri"/>
              </a:rPr>
              <a:t>to</a:t>
            </a:r>
            <a:r>
              <a:rPr sz="1400" b="1" spc="-5" dirty="0">
                <a:solidFill>
                  <a:srgbClr val="462AC2"/>
                </a:solidFill>
                <a:latin typeface="Rockwell" panose="02060603020205020403" pitchFamily="18" charset="77"/>
                <a:cs typeface="Calibri"/>
              </a:rPr>
              <a:t> 4x10</a:t>
            </a:r>
            <a:r>
              <a:rPr sz="1400" b="1" spc="-7" baseline="25462" dirty="0">
                <a:solidFill>
                  <a:srgbClr val="462AC2"/>
                </a:solidFill>
                <a:latin typeface="Rockwell" panose="02060603020205020403" pitchFamily="18" charset="77"/>
                <a:cs typeface="Calibri"/>
              </a:rPr>
              <a:t>17</a:t>
            </a:r>
            <a:r>
              <a:rPr sz="1400" b="1" spc="225" baseline="25462" dirty="0">
                <a:solidFill>
                  <a:srgbClr val="462AC2"/>
                </a:solidFill>
                <a:latin typeface="Rockwell" panose="02060603020205020403" pitchFamily="18" charset="77"/>
                <a:cs typeface="Calibri"/>
              </a:rPr>
              <a:t> </a:t>
            </a:r>
            <a:r>
              <a:rPr sz="1400" b="1" spc="-5" dirty="0">
                <a:solidFill>
                  <a:srgbClr val="462AC2"/>
                </a:solidFill>
                <a:latin typeface="Rockwell" panose="02060603020205020403" pitchFamily="18" charset="77"/>
                <a:cs typeface="Calibri"/>
              </a:rPr>
              <a:t>cm</a:t>
            </a:r>
            <a:r>
              <a:rPr sz="1400" b="1" spc="-7" baseline="25462" dirty="0">
                <a:solidFill>
                  <a:srgbClr val="462AC2"/>
                </a:solidFill>
                <a:latin typeface="Rockwell" panose="02060603020205020403" pitchFamily="18" charset="77"/>
                <a:cs typeface="Calibri"/>
              </a:rPr>
              <a:t>-3</a:t>
            </a:r>
            <a:r>
              <a:rPr sz="1400" b="1" spc="195" baseline="25462" dirty="0">
                <a:solidFill>
                  <a:srgbClr val="462AC2"/>
                </a:solidFill>
                <a:latin typeface="Rockwell" panose="02060603020205020403" pitchFamily="18" charset="77"/>
                <a:cs typeface="Calibri"/>
              </a:rPr>
              <a:t> </a:t>
            </a:r>
            <a:r>
              <a:rPr sz="1400" b="1" spc="-5" dirty="0">
                <a:solidFill>
                  <a:srgbClr val="462AC2"/>
                </a:solidFill>
                <a:latin typeface="Rockwell" panose="02060603020205020403" pitchFamily="18" charset="77"/>
                <a:cs typeface="Calibri"/>
              </a:rPr>
              <a:t>(</a:t>
            </a:r>
            <a:r>
              <a:rPr lang="it-IT" sz="1400" b="1" spc="-5" dirty="0">
                <a:solidFill>
                  <a:srgbClr val="FF0000"/>
                </a:solidFill>
                <a:latin typeface="Rockwell" panose="02060603020205020403" pitchFamily="18" charset="77"/>
                <a:cs typeface="Calibri"/>
              </a:rPr>
              <a:t>channel changed from </a:t>
            </a:r>
            <a:r>
              <a:rPr sz="1400" b="1" spc="-5" dirty="0">
                <a:solidFill>
                  <a:srgbClr val="FF0000"/>
                </a:solidFill>
                <a:latin typeface="Rockwell" panose="02060603020205020403" pitchFamily="18" charset="77"/>
                <a:cs typeface="Calibri"/>
              </a:rPr>
              <a:t>1</a:t>
            </a:r>
            <a:r>
              <a:rPr sz="1400" b="1" dirty="0">
                <a:solidFill>
                  <a:srgbClr val="FF0000"/>
                </a:solidFill>
                <a:latin typeface="Rockwell" panose="02060603020205020403" pitchFamily="18" charset="77"/>
                <a:cs typeface="Calibri"/>
              </a:rPr>
              <a:t> </a:t>
            </a:r>
            <a:r>
              <a:rPr sz="1400" b="1" spc="-15" dirty="0">
                <a:solidFill>
                  <a:srgbClr val="FF0000"/>
                </a:solidFill>
                <a:latin typeface="Rockwell" panose="02060603020205020403" pitchFamily="18" charset="77"/>
                <a:cs typeface="Calibri"/>
              </a:rPr>
              <a:t>to</a:t>
            </a:r>
            <a:r>
              <a:rPr sz="1400" b="1" dirty="0">
                <a:solidFill>
                  <a:srgbClr val="FF0000"/>
                </a:solidFill>
                <a:latin typeface="Rockwell" panose="02060603020205020403" pitchFamily="18" charset="77"/>
                <a:cs typeface="Calibri"/>
              </a:rPr>
              <a:t> 1.5</a:t>
            </a:r>
            <a:r>
              <a:rPr sz="1400" b="1" spc="-5" dirty="0">
                <a:solidFill>
                  <a:srgbClr val="FF0000"/>
                </a:solidFill>
                <a:latin typeface="Rockwell" panose="02060603020205020403" pitchFamily="18" charset="77"/>
                <a:cs typeface="Calibri"/>
              </a:rPr>
              <a:t> </a:t>
            </a:r>
            <a:r>
              <a:rPr sz="1400" b="1" dirty="0">
                <a:solidFill>
                  <a:srgbClr val="FF0000"/>
                </a:solidFill>
                <a:latin typeface="Rockwell" panose="02060603020205020403" pitchFamily="18" charset="77"/>
                <a:cs typeface="Calibri"/>
              </a:rPr>
              <a:t>mm</a:t>
            </a:r>
            <a:r>
              <a:rPr sz="1400" b="1" dirty="0">
                <a:solidFill>
                  <a:srgbClr val="462AC2"/>
                </a:solidFill>
                <a:latin typeface="Rockwell" panose="02060603020205020403" pitchFamily="18" charset="77"/>
                <a:cs typeface="Calibri"/>
              </a:rPr>
              <a:t>)</a:t>
            </a:r>
          </a:p>
          <a:p>
            <a:pPr algn="just">
              <a:lnSpc>
                <a:spcPct val="100000"/>
              </a:lnSpc>
              <a:spcBef>
                <a:spcPts val="20"/>
              </a:spcBef>
              <a:buFont typeface="Wingdings"/>
              <a:buChar char=""/>
            </a:pPr>
            <a:endParaRPr sz="1400" b="1" dirty="0">
              <a:solidFill>
                <a:srgbClr val="462AC2"/>
              </a:solidFill>
              <a:latin typeface="Rockwell" panose="02060603020205020403" pitchFamily="18" charset="77"/>
              <a:cs typeface="Calibri"/>
            </a:endParaRPr>
          </a:p>
          <a:p>
            <a:pPr marL="335915" marR="17780" indent="-285750" algn="just">
              <a:lnSpc>
                <a:spcPct val="100000"/>
              </a:lnSpc>
              <a:buFont typeface="Wingdings"/>
              <a:buChar char=""/>
              <a:tabLst>
                <a:tab pos="335915" algn="l"/>
                <a:tab pos="336550" algn="l"/>
              </a:tabLst>
            </a:pPr>
            <a:r>
              <a:rPr sz="1400" b="1" spc="-5" dirty="0">
                <a:solidFill>
                  <a:srgbClr val="462AC2"/>
                </a:solidFill>
                <a:latin typeface="Rockwell" panose="02060603020205020403" pitchFamily="18" charset="77"/>
                <a:cs typeface="Calibri"/>
              </a:rPr>
              <a:t>This</a:t>
            </a:r>
            <a:r>
              <a:rPr lang="it-IT" sz="1400" b="1" spc="-5" dirty="0">
                <a:solidFill>
                  <a:srgbClr val="462AC2"/>
                </a:solidFill>
                <a:latin typeface="Rockwell" panose="02060603020205020403" pitchFamily="18" charset="77"/>
                <a:cs typeface="Calibri"/>
              </a:rPr>
              <a:t> </a:t>
            </a:r>
            <a:r>
              <a:rPr sz="1400" b="1" spc="-10" dirty="0">
                <a:solidFill>
                  <a:srgbClr val="462AC2"/>
                </a:solidFill>
                <a:latin typeface="Rockwell" panose="02060603020205020403" pitchFamily="18" charset="77"/>
                <a:cs typeface="Calibri"/>
              </a:rPr>
              <a:t>deformation</a:t>
            </a:r>
            <a:r>
              <a:rPr sz="1400" b="1" spc="5" dirty="0">
                <a:solidFill>
                  <a:srgbClr val="462AC2"/>
                </a:solidFill>
                <a:latin typeface="Rockwell" panose="02060603020205020403" pitchFamily="18" charset="77"/>
                <a:cs typeface="Calibri"/>
              </a:rPr>
              <a:t> </a:t>
            </a:r>
            <a:r>
              <a:rPr sz="1400" b="1" dirty="0">
                <a:solidFill>
                  <a:srgbClr val="462AC2"/>
                </a:solidFill>
                <a:latin typeface="Rockwell" panose="02060603020205020403" pitchFamily="18" charset="77"/>
                <a:cs typeface="Calibri"/>
              </a:rPr>
              <a:t>is</a:t>
            </a:r>
            <a:r>
              <a:rPr sz="1400" b="1" spc="5" dirty="0">
                <a:solidFill>
                  <a:srgbClr val="462AC2"/>
                </a:solidFill>
                <a:latin typeface="Rockwell" panose="02060603020205020403" pitchFamily="18" charset="77"/>
                <a:cs typeface="Calibri"/>
              </a:rPr>
              <a:t> </a:t>
            </a:r>
            <a:r>
              <a:rPr sz="1400" b="1" spc="-10" dirty="0">
                <a:solidFill>
                  <a:srgbClr val="462AC2"/>
                </a:solidFill>
                <a:latin typeface="Rockwell" panose="02060603020205020403" pitchFamily="18" charset="77"/>
                <a:cs typeface="Calibri"/>
              </a:rPr>
              <a:t>proportional</a:t>
            </a:r>
            <a:r>
              <a:rPr sz="1400" b="1" spc="5" dirty="0">
                <a:solidFill>
                  <a:srgbClr val="462AC2"/>
                </a:solidFill>
                <a:latin typeface="Rockwell" panose="02060603020205020403" pitchFamily="18" charset="77"/>
                <a:cs typeface="Calibri"/>
              </a:rPr>
              <a:t> </a:t>
            </a:r>
            <a:r>
              <a:rPr sz="1400" b="1" spc="-15" dirty="0">
                <a:solidFill>
                  <a:srgbClr val="462AC2"/>
                </a:solidFill>
                <a:latin typeface="Rockwell" panose="02060603020205020403" pitchFamily="18" charset="77"/>
                <a:cs typeface="Calibri"/>
              </a:rPr>
              <a:t>to</a:t>
            </a:r>
            <a:r>
              <a:rPr sz="1400" b="1" dirty="0">
                <a:solidFill>
                  <a:srgbClr val="462AC2"/>
                </a:solidFill>
                <a:latin typeface="Rockwell" panose="02060603020205020403" pitchFamily="18" charset="77"/>
                <a:cs typeface="Calibri"/>
              </a:rPr>
              <a:t> the </a:t>
            </a:r>
            <a:r>
              <a:rPr sz="1400" b="1" spc="-390" dirty="0">
                <a:solidFill>
                  <a:srgbClr val="462AC2"/>
                </a:solidFill>
                <a:latin typeface="Rockwell" panose="02060603020205020403" pitchFamily="18" charset="77"/>
                <a:cs typeface="Calibri"/>
              </a:rPr>
              <a:t> </a:t>
            </a:r>
            <a:r>
              <a:rPr sz="1400" b="1" dirty="0">
                <a:solidFill>
                  <a:srgbClr val="FF0000"/>
                </a:solidFill>
                <a:latin typeface="Rockwell" panose="02060603020205020403" pitchFamily="18" charset="77"/>
                <a:cs typeface="Calibri"/>
              </a:rPr>
              <a:t>thermal</a:t>
            </a:r>
            <a:r>
              <a:rPr sz="1400" b="1" spc="-5" dirty="0">
                <a:solidFill>
                  <a:srgbClr val="FF0000"/>
                </a:solidFill>
                <a:latin typeface="Rockwell" panose="02060603020205020403" pitchFamily="18" charset="77"/>
                <a:cs typeface="Calibri"/>
              </a:rPr>
              <a:t> energy</a:t>
            </a:r>
            <a:r>
              <a:rPr sz="1400" b="1" spc="15" dirty="0">
                <a:solidFill>
                  <a:srgbClr val="FF0000"/>
                </a:solidFill>
                <a:latin typeface="Rockwell" panose="02060603020205020403" pitchFamily="18" charset="77"/>
                <a:cs typeface="Calibri"/>
              </a:rPr>
              <a:t> </a:t>
            </a:r>
            <a:r>
              <a:rPr sz="1400" b="1" spc="-5" dirty="0">
                <a:solidFill>
                  <a:srgbClr val="FF0000"/>
                </a:solidFill>
                <a:latin typeface="Rockwell" panose="02060603020205020403" pitchFamily="18" charset="77"/>
                <a:cs typeface="Calibri"/>
              </a:rPr>
              <a:t>deposition</a:t>
            </a:r>
            <a:r>
              <a:rPr sz="1400" b="1" spc="5" dirty="0">
                <a:solidFill>
                  <a:srgbClr val="462AC2"/>
                </a:solidFill>
                <a:latin typeface="Rockwell" panose="02060603020205020403" pitchFamily="18" charset="77"/>
                <a:cs typeface="Calibri"/>
              </a:rPr>
              <a:t> </a:t>
            </a:r>
            <a:r>
              <a:rPr sz="1400" b="1" spc="-5" dirty="0">
                <a:solidFill>
                  <a:srgbClr val="462AC2"/>
                </a:solidFill>
                <a:latin typeface="Rockwell" panose="02060603020205020403" pitchFamily="18" charset="77"/>
                <a:cs typeface="Calibri"/>
              </a:rPr>
              <a:t>on</a:t>
            </a:r>
            <a:r>
              <a:rPr sz="1400" b="1" spc="10" dirty="0">
                <a:solidFill>
                  <a:srgbClr val="462AC2"/>
                </a:solidFill>
                <a:latin typeface="Rockwell" panose="02060603020205020403" pitchFamily="18" charset="77"/>
                <a:cs typeface="Calibri"/>
              </a:rPr>
              <a:t> </a:t>
            </a:r>
            <a:r>
              <a:rPr sz="1400" b="1" dirty="0">
                <a:solidFill>
                  <a:srgbClr val="462AC2"/>
                </a:solidFill>
                <a:latin typeface="Rockwell" panose="02060603020205020403" pitchFamily="18" charset="77"/>
                <a:cs typeface="Calibri"/>
              </a:rPr>
              <a:t>the </a:t>
            </a:r>
            <a:r>
              <a:rPr sz="1400" b="1" spc="-5" dirty="0">
                <a:solidFill>
                  <a:srgbClr val="462AC2"/>
                </a:solidFill>
                <a:latin typeface="Rockwell" panose="02060603020205020403" pitchFamily="18" charset="77"/>
                <a:cs typeface="Calibri"/>
              </a:rPr>
              <a:t>capillary</a:t>
            </a:r>
            <a:r>
              <a:rPr sz="1400" b="1" spc="-10" dirty="0">
                <a:solidFill>
                  <a:srgbClr val="462AC2"/>
                </a:solidFill>
                <a:latin typeface="Rockwell" panose="02060603020205020403" pitchFamily="18" charset="77"/>
                <a:cs typeface="Calibri"/>
              </a:rPr>
              <a:t> </a:t>
            </a:r>
            <a:r>
              <a:rPr sz="1400" b="1" spc="-5" dirty="0">
                <a:solidFill>
                  <a:srgbClr val="462AC2"/>
                </a:solidFill>
                <a:latin typeface="Rockwell" panose="02060603020205020403" pitchFamily="18" charset="77"/>
                <a:cs typeface="Calibri"/>
              </a:rPr>
              <a:t>walls:</a:t>
            </a:r>
            <a:endParaRPr sz="1400" b="1" dirty="0">
              <a:solidFill>
                <a:srgbClr val="462AC2"/>
              </a:solidFill>
              <a:latin typeface="Rockwell" panose="02060603020205020403" pitchFamily="18" charset="77"/>
              <a:cs typeface="Calibri"/>
            </a:endParaRPr>
          </a:p>
        </p:txBody>
      </p:sp>
      <mc:AlternateContent xmlns:mc="http://schemas.openxmlformats.org/markup-compatibility/2006" xmlns:a14="http://schemas.microsoft.com/office/drawing/2010/main">
        <mc:Choice Requires="a14">
          <p:sp>
            <p:nvSpPr>
              <p:cNvPr id="64" name="object 14">
                <a:extLst>
                  <a:ext uri="{FF2B5EF4-FFF2-40B4-BE49-F238E27FC236}">
                    <a16:creationId xmlns:a16="http://schemas.microsoft.com/office/drawing/2014/main" id="{E9D3D856-2A8D-084B-9129-C821C993D971}"/>
                  </a:ext>
                </a:extLst>
              </p:cNvPr>
              <p:cNvSpPr txBox="1"/>
              <p:nvPr/>
            </p:nvSpPr>
            <p:spPr>
              <a:xfrm>
                <a:off x="88193" y="2154238"/>
                <a:ext cx="1393140" cy="1045158"/>
              </a:xfrm>
              <a:prstGeom prst="rect">
                <a:avLst/>
              </a:prstGeom>
              <a:ln w="22225">
                <a:solidFill>
                  <a:srgbClr val="FF0000"/>
                </a:solidFill>
              </a:ln>
            </p:spPr>
            <p:txBody>
              <a:bodyPr vert="horz" wrap="square" lIns="0" tIns="12700" rIns="0" bIns="0" rtlCol="0">
                <a:spAutoFit/>
              </a:bodyPr>
              <a:lstStyle/>
              <a:p>
                <a:pPr marL="12700">
                  <a:lnSpc>
                    <a:spcPct val="100000"/>
                  </a:lnSpc>
                  <a:spcBef>
                    <a:spcPts val="100"/>
                  </a:spcBef>
                </a:pPr>
                <a:r>
                  <a:rPr lang="it-IT" sz="1100" b="1" dirty="0">
                    <a:solidFill>
                      <a:srgbClr val="462AC2"/>
                    </a:solidFill>
                    <a:cs typeface="Calibri"/>
                  </a:rPr>
                  <a:t>Heat deflection temperature (HDT) of 313 - 323  K and </a:t>
                </a:r>
              </a:p>
              <a:p>
                <a:pPr marL="12700">
                  <a:lnSpc>
                    <a:spcPct val="100000"/>
                  </a:lnSpc>
                  <a:spcBef>
                    <a:spcPts val="100"/>
                  </a:spcBef>
                </a:pPr>
                <a:r>
                  <a:rPr lang="it-IT" sz="1100" b="1" dirty="0">
                    <a:solidFill>
                      <a:srgbClr val="462AC2"/>
                    </a:solidFill>
                    <a:cs typeface="Calibri"/>
                  </a:rPr>
                  <a:t>thermal conductivity of 0.2 W</a:t>
                </a:r>
                <a14:m>
                  <m:oMath xmlns:m="http://schemas.openxmlformats.org/officeDocument/2006/math">
                    <m:sSup>
                      <m:sSupPr>
                        <m:ctrlPr>
                          <a:rPr lang="fa-IR" sz="1100" b="1" i="1" smtClean="0">
                            <a:solidFill>
                              <a:srgbClr val="462AC2"/>
                            </a:solidFill>
                            <a:latin typeface="Cambria Math" panose="02040503050406030204" pitchFamily="18" charset="0"/>
                            <a:cs typeface="Calibri"/>
                          </a:rPr>
                        </m:ctrlPr>
                      </m:sSupPr>
                      <m:e>
                        <m:r>
                          <a:rPr lang="fa-IR" sz="1100" b="1" i="1" smtClean="0">
                            <a:solidFill>
                              <a:srgbClr val="462AC2"/>
                            </a:solidFill>
                            <a:latin typeface="Cambria Math" panose="02040503050406030204" pitchFamily="18" charset="0"/>
                            <a:cs typeface="Calibri"/>
                          </a:rPr>
                          <m:t> </m:t>
                        </m:r>
                        <m:r>
                          <a:rPr lang="fa-IR" sz="1100" b="1" i="1" smtClean="0">
                            <a:solidFill>
                              <a:srgbClr val="462AC2"/>
                            </a:solidFill>
                            <a:latin typeface="Cambria Math" panose="02040503050406030204" pitchFamily="18" charset="0"/>
                            <a:cs typeface="Calibri"/>
                          </a:rPr>
                          <m:t>𝒎</m:t>
                        </m:r>
                      </m:e>
                      <m:sup>
                        <m:r>
                          <a:rPr lang="fa-IR" sz="1100" b="1" i="1" smtClean="0">
                            <a:solidFill>
                              <a:srgbClr val="462AC2"/>
                            </a:solidFill>
                            <a:latin typeface="Cambria Math" panose="02040503050406030204" pitchFamily="18" charset="0"/>
                            <a:cs typeface="Calibri"/>
                          </a:rPr>
                          <m:t>−</m:t>
                        </m:r>
                        <m:r>
                          <a:rPr lang="fa-IR" sz="1100" b="1" i="1" smtClean="0">
                            <a:solidFill>
                              <a:srgbClr val="462AC2"/>
                            </a:solidFill>
                            <a:latin typeface="Cambria Math" panose="02040503050406030204" pitchFamily="18" charset="0"/>
                            <a:cs typeface="Calibri"/>
                          </a:rPr>
                          <m:t>𝟏</m:t>
                        </m:r>
                      </m:sup>
                    </m:sSup>
                    <m:r>
                      <a:rPr lang="fa-IR" sz="1100" b="1" i="1" smtClean="0">
                        <a:solidFill>
                          <a:srgbClr val="462AC2"/>
                        </a:solidFill>
                        <a:latin typeface="Cambria Math" panose="02040503050406030204" pitchFamily="18" charset="0"/>
                        <a:cs typeface="Calibri"/>
                      </a:rPr>
                      <m:t> </m:t>
                    </m:r>
                    <m:sSup>
                      <m:sSupPr>
                        <m:ctrlPr>
                          <a:rPr lang="fa-IR" sz="1100" b="1" i="1" smtClean="0">
                            <a:solidFill>
                              <a:srgbClr val="462AC2"/>
                            </a:solidFill>
                            <a:latin typeface="Cambria Math" panose="02040503050406030204" pitchFamily="18" charset="0"/>
                            <a:cs typeface="Calibri"/>
                          </a:rPr>
                        </m:ctrlPr>
                      </m:sSupPr>
                      <m:e>
                        <m:r>
                          <m:rPr>
                            <m:nor/>
                          </m:rPr>
                          <a:rPr lang="it-IT" sz="1100" b="1" dirty="0">
                            <a:solidFill>
                              <a:srgbClr val="462AC2"/>
                            </a:solidFill>
                            <a:cs typeface="Calibri"/>
                          </a:rPr>
                          <m:t>K</m:t>
                        </m:r>
                      </m:e>
                      <m:sup>
                        <m:r>
                          <a:rPr lang="fa-IR" sz="1100" b="1" i="1" smtClean="0">
                            <a:solidFill>
                              <a:srgbClr val="462AC2"/>
                            </a:solidFill>
                            <a:latin typeface="Cambria Math" panose="02040503050406030204" pitchFamily="18" charset="0"/>
                            <a:cs typeface="Calibri"/>
                          </a:rPr>
                          <m:t>−</m:t>
                        </m:r>
                        <m:r>
                          <a:rPr lang="fa-IR" sz="1100" b="1" i="1" smtClean="0">
                            <a:solidFill>
                              <a:srgbClr val="462AC2"/>
                            </a:solidFill>
                            <a:latin typeface="Cambria Math" panose="02040503050406030204" pitchFamily="18" charset="0"/>
                            <a:cs typeface="Calibri"/>
                          </a:rPr>
                          <m:t>𝟏</m:t>
                        </m:r>
                      </m:sup>
                    </m:sSup>
                  </m:oMath>
                </a14:m>
                <a:r>
                  <a:rPr lang="fa-IR" sz="1100" b="1" dirty="0">
                    <a:solidFill>
                      <a:srgbClr val="462AC2"/>
                    </a:solidFill>
                    <a:cs typeface="Calibri"/>
                  </a:rPr>
                  <a:t> </a:t>
                </a:r>
                <a:endParaRPr lang="fa-IR" sz="1100" dirty="0">
                  <a:solidFill>
                    <a:srgbClr val="462AC2"/>
                  </a:solidFill>
                  <a:cs typeface="Calibri"/>
                </a:endParaRPr>
              </a:p>
            </p:txBody>
          </p:sp>
        </mc:Choice>
        <mc:Fallback xmlns="">
          <p:sp>
            <p:nvSpPr>
              <p:cNvPr id="64" name="object 14">
                <a:extLst>
                  <a:ext uri="{FF2B5EF4-FFF2-40B4-BE49-F238E27FC236}">
                    <a16:creationId xmlns:a16="http://schemas.microsoft.com/office/drawing/2014/main" id="{E9D3D856-2A8D-084B-9129-C821C993D971}"/>
                  </a:ext>
                </a:extLst>
              </p:cNvPr>
              <p:cNvSpPr txBox="1">
                <a:spLocks noRot="1" noChangeAspect="1" noMove="1" noResize="1" noEditPoints="1" noAdjustHandles="1" noChangeArrowheads="1" noChangeShapeType="1" noTextEdit="1"/>
              </p:cNvSpPr>
              <p:nvPr/>
            </p:nvSpPr>
            <p:spPr>
              <a:xfrm>
                <a:off x="88193" y="2154238"/>
                <a:ext cx="1393140" cy="1045158"/>
              </a:xfrm>
              <a:prstGeom prst="rect">
                <a:avLst/>
              </a:prstGeom>
              <a:blipFill>
                <a:blip r:embed="rId8"/>
                <a:stretch>
                  <a:fillRect l="-3540" t="-1176" r="-1770" b="-7059"/>
                </a:stretch>
              </a:blipFill>
              <a:ln w="22225">
                <a:solidFill>
                  <a:srgbClr val="FF0000"/>
                </a:solidFill>
              </a:ln>
            </p:spPr>
            <p:txBody>
              <a:bodyPr/>
              <a:lstStyle/>
              <a:p>
                <a:r>
                  <a:rPr lang="en-IT">
                    <a:noFill/>
                  </a:rPr>
                  <a:t> </a:t>
                </a:r>
              </a:p>
            </p:txBody>
          </p:sp>
        </mc:Fallback>
      </mc:AlternateContent>
      <p:sp>
        <p:nvSpPr>
          <p:cNvPr id="35" name="Rectangle 34">
            <a:extLst>
              <a:ext uri="{FF2B5EF4-FFF2-40B4-BE49-F238E27FC236}">
                <a16:creationId xmlns:a16="http://schemas.microsoft.com/office/drawing/2014/main" id="{D6428801-9F6C-BE0E-868E-30CE30538362}"/>
              </a:ext>
            </a:extLst>
          </p:cNvPr>
          <p:cNvSpPr/>
          <p:nvPr/>
        </p:nvSpPr>
        <p:spPr>
          <a:xfrm>
            <a:off x="9412236" y="5860868"/>
            <a:ext cx="2338076" cy="338554"/>
          </a:xfrm>
          <a:prstGeom prst="rect">
            <a:avLst/>
          </a:prstGeom>
        </p:spPr>
        <p:txBody>
          <a:bodyPr wrap="none">
            <a:spAutoFit/>
          </a:bodyPr>
          <a:lstStyle/>
          <a:p>
            <a:r>
              <a:rPr lang="en-GB" sz="1600" b="1" u="sng" dirty="0">
                <a:latin typeface="Rockwell" panose="02060603020205020403" pitchFamily="18" charset="77"/>
                <a:cs typeface="Calibri"/>
              </a:rPr>
              <a:t>Channel deformation</a:t>
            </a:r>
            <a:endParaRPr lang="en-IT" sz="1600" u="sng" dirty="0">
              <a:latin typeface="Rockwell" panose="02060603020205020403" pitchFamily="18" charset="77"/>
            </a:endParaRPr>
          </a:p>
        </p:txBody>
      </p:sp>
      <p:cxnSp>
        <p:nvCxnSpPr>
          <p:cNvPr id="37" name="Straight Arrow Connector 36">
            <a:extLst>
              <a:ext uri="{FF2B5EF4-FFF2-40B4-BE49-F238E27FC236}">
                <a16:creationId xmlns:a16="http://schemas.microsoft.com/office/drawing/2014/main" id="{E8330867-96C2-BE05-0D0F-7A2558F09A0D}"/>
              </a:ext>
            </a:extLst>
          </p:cNvPr>
          <p:cNvCxnSpPr>
            <a:cxnSpLocks/>
          </p:cNvCxnSpPr>
          <p:nvPr/>
        </p:nvCxnSpPr>
        <p:spPr>
          <a:xfrm flipV="1">
            <a:off x="9788560" y="5293279"/>
            <a:ext cx="0" cy="365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095C732-B652-6BAD-76FB-A4145E734408}"/>
              </a:ext>
            </a:extLst>
          </p:cNvPr>
          <p:cNvCxnSpPr>
            <a:cxnSpLocks/>
          </p:cNvCxnSpPr>
          <p:nvPr/>
        </p:nvCxnSpPr>
        <p:spPr>
          <a:xfrm flipV="1">
            <a:off x="11103864" y="5314978"/>
            <a:ext cx="0" cy="365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8CF7A6DB-E1E4-F340-A45B-4D30634B5BBF}"/>
              </a:ext>
            </a:extLst>
          </p:cNvPr>
          <p:cNvSpPr/>
          <p:nvPr/>
        </p:nvSpPr>
        <p:spPr>
          <a:xfrm>
            <a:off x="3016658" y="5357935"/>
            <a:ext cx="2896947" cy="400110"/>
          </a:xfrm>
          <a:prstGeom prst="rect">
            <a:avLst/>
          </a:prstGeom>
        </p:spPr>
        <p:txBody>
          <a:bodyPr wrap="none">
            <a:spAutoFit/>
          </a:bodyPr>
          <a:lstStyle/>
          <a:p>
            <a:r>
              <a:rPr lang="en-GB" sz="2000" b="1" dirty="0">
                <a:solidFill>
                  <a:srgbClr val="462AC2"/>
                </a:solidFill>
                <a:latin typeface="Rockwell" panose="02060603020205020403" pitchFamily="18" charset="77"/>
                <a:cs typeface="Calibri"/>
              </a:rPr>
              <a:t>On-axis temperature:</a:t>
            </a:r>
            <a:endParaRPr lang="en-IT" sz="2000" dirty="0">
              <a:solidFill>
                <a:srgbClr val="462AC2"/>
              </a:solidFill>
              <a:latin typeface="Rockwell" panose="02060603020205020403" pitchFamily="18" charset="77"/>
            </a:endParaRPr>
          </a:p>
        </p:txBody>
      </p:sp>
      <p:sp>
        <p:nvSpPr>
          <p:cNvPr id="45" name="Rectangle 44">
            <a:extLst>
              <a:ext uri="{FF2B5EF4-FFF2-40B4-BE49-F238E27FC236}">
                <a16:creationId xmlns:a16="http://schemas.microsoft.com/office/drawing/2014/main" id="{063FDF32-268D-2D8D-0D03-1E0D02D9E6C1}"/>
              </a:ext>
            </a:extLst>
          </p:cNvPr>
          <p:cNvSpPr/>
          <p:nvPr/>
        </p:nvSpPr>
        <p:spPr>
          <a:xfrm>
            <a:off x="1251495" y="5860868"/>
            <a:ext cx="769763" cy="338554"/>
          </a:xfrm>
          <a:prstGeom prst="rect">
            <a:avLst/>
          </a:prstGeom>
        </p:spPr>
        <p:txBody>
          <a:bodyPr wrap="none">
            <a:spAutoFit/>
          </a:bodyPr>
          <a:lstStyle/>
          <a:p>
            <a:r>
              <a:rPr lang="en-GB" sz="1600" b="1" u="sng" dirty="0">
                <a:latin typeface="Rockwell" panose="02060603020205020403" pitchFamily="18" charset="77"/>
                <a:cs typeface="Calibri"/>
              </a:rPr>
              <a:t>0 shot</a:t>
            </a:r>
            <a:endParaRPr lang="en-IT" sz="1600" u="sng" dirty="0">
              <a:latin typeface="Rockwell" panose="02060603020205020403" pitchFamily="18" charset="77"/>
            </a:endParaRPr>
          </a:p>
        </p:txBody>
      </p:sp>
      <p:pic>
        <p:nvPicPr>
          <p:cNvPr id="46" name="Picture 45" descr="A picture containing text, clipart&#10;&#10;Description automatically generated">
            <a:extLst>
              <a:ext uri="{FF2B5EF4-FFF2-40B4-BE49-F238E27FC236}">
                <a16:creationId xmlns:a16="http://schemas.microsoft.com/office/drawing/2014/main" id="{5E783BDB-A1DC-A44D-7F7B-378A080D7810}"/>
              </a:ext>
            </a:extLst>
          </p:cNvPr>
          <p:cNvPicPr>
            <a:picLocks noChangeAspect="1"/>
          </p:cNvPicPr>
          <p:nvPr/>
        </p:nvPicPr>
        <p:blipFill>
          <a:blip r:embed="rId9"/>
          <a:stretch>
            <a:fillRect/>
          </a:stretch>
        </p:blipFill>
        <p:spPr>
          <a:xfrm>
            <a:off x="5222788" y="6440278"/>
            <a:ext cx="792694" cy="302555"/>
          </a:xfrm>
          <a:prstGeom prst="rect">
            <a:avLst/>
          </a:prstGeom>
        </p:spPr>
      </p:pic>
      <p:pic>
        <p:nvPicPr>
          <p:cNvPr id="47" name="Picture 46">
            <a:extLst>
              <a:ext uri="{FF2B5EF4-FFF2-40B4-BE49-F238E27FC236}">
                <a16:creationId xmlns:a16="http://schemas.microsoft.com/office/drawing/2014/main" id="{695FF332-ABFD-1BE6-9FD1-194B2E4C71AE}"/>
              </a:ext>
            </a:extLst>
          </p:cNvPr>
          <p:cNvPicPr>
            <a:picLocks noChangeAspect="1"/>
          </p:cNvPicPr>
          <p:nvPr/>
        </p:nvPicPr>
        <p:blipFill>
          <a:blip r:embed="rId10"/>
          <a:stretch>
            <a:fillRect/>
          </a:stretch>
        </p:blipFill>
        <p:spPr>
          <a:xfrm>
            <a:off x="5122082" y="6434925"/>
            <a:ext cx="986644" cy="369332"/>
          </a:xfrm>
          <a:prstGeom prst="rect">
            <a:avLst/>
          </a:prstGeom>
        </p:spPr>
      </p:pic>
      <p:pic>
        <p:nvPicPr>
          <p:cNvPr id="48" name="Picture 47" descr="Logo, company name&#10;&#10;Description automatically generated">
            <a:extLst>
              <a:ext uri="{FF2B5EF4-FFF2-40B4-BE49-F238E27FC236}">
                <a16:creationId xmlns:a16="http://schemas.microsoft.com/office/drawing/2014/main" id="{C6E260F9-084E-4B76-A965-DD62BA498188}"/>
              </a:ext>
            </a:extLst>
          </p:cNvPr>
          <p:cNvPicPr>
            <a:picLocks noChangeAspect="1"/>
          </p:cNvPicPr>
          <p:nvPr/>
        </p:nvPicPr>
        <p:blipFill>
          <a:blip r:embed="rId11"/>
          <a:stretch>
            <a:fillRect/>
          </a:stretch>
        </p:blipFill>
        <p:spPr>
          <a:xfrm>
            <a:off x="21906" y="1"/>
            <a:ext cx="1083470" cy="777652"/>
          </a:xfrm>
          <a:prstGeom prst="rect">
            <a:avLst/>
          </a:prstGeom>
        </p:spPr>
      </p:pic>
      <p:pic>
        <p:nvPicPr>
          <p:cNvPr id="50" name="Picture 49" descr="Logo, company name&#10;&#10;Description automatically generated">
            <a:extLst>
              <a:ext uri="{FF2B5EF4-FFF2-40B4-BE49-F238E27FC236}">
                <a16:creationId xmlns:a16="http://schemas.microsoft.com/office/drawing/2014/main" id="{3CEF892B-9965-9984-D927-C5D33A94AF04}"/>
              </a:ext>
            </a:extLst>
          </p:cNvPr>
          <p:cNvPicPr>
            <a:picLocks noChangeAspect="1"/>
          </p:cNvPicPr>
          <p:nvPr/>
        </p:nvPicPr>
        <p:blipFill>
          <a:blip r:embed="rId12"/>
          <a:stretch>
            <a:fillRect/>
          </a:stretch>
        </p:blipFill>
        <p:spPr>
          <a:xfrm>
            <a:off x="11411460" y="0"/>
            <a:ext cx="780540" cy="852432"/>
          </a:xfrm>
          <a:prstGeom prst="rect">
            <a:avLst/>
          </a:prstGeom>
        </p:spPr>
      </p:pic>
      <p:cxnSp>
        <p:nvCxnSpPr>
          <p:cNvPr id="54" name="Connettore 1 25">
            <a:extLst>
              <a:ext uri="{FF2B5EF4-FFF2-40B4-BE49-F238E27FC236}">
                <a16:creationId xmlns:a16="http://schemas.microsoft.com/office/drawing/2014/main" id="{F18B97F0-06AC-73A1-C188-0DEC651A680B}"/>
              </a:ext>
            </a:extLst>
          </p:cNvPr>
          <p:cNvCxnSpPr>
            <a:cxnSpLocks/>
          </p:cNvCxnSpPr>
          <p:nvPr/>
        </p:nvCxnSpPr>
        <p:spPr>
          <a:xfrm>
            <a:off x="491308" y="6431395"/>
            <a:ext cx="10901847" cy="1694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786F116-03DD-C198-9FE2-B20DDC10AF18}"/>
              </a:ext>
            </a:extLst>
          </p:cNvPr>
          <p:cNvSpPr txBox="1"/>
          <p:nvPr/>
        </p:nvSpPr>
        <p:spPr>
          <a:xfrm>
            <a:off x="3181910" y="2567821"/>
            <a:ext cx="481223" cy="174412"/>
          </a:xfrm>
          <a:prstGeom prst="rect">
            <a:avLst/>
          </a:prstGeom>
          <a:solidFill>
            <a:schemeClr val="bg1"/>
          </a:solidFill>
        </p:spPr>
        <p:txBody>
          <a:bodyPr wrap="square" rtlCol="0">
            <a:spAutoFit/>
          </a:bodyPr>
          <a:lstStyle/>
          <a:p>
            <a:endParaRPr lang="en-IT" dirty="0"/>
          </a:p>
        </p:txBody>
      </p:sp>
      <p:sp>
        <p:nvSpPr>
          <p:cNvPr id="66" name="Rectangle 65">
            <a:extLst>
              <a:ext uri="{FF2B5EF4-FFF2-40B4-BE49-F238E27FC236}">
                <a16:creationId xmlns:a16="http://schemas.microsoft.com/office/drawing/2014/main" id="{D142C7D6-EE39-D414-684B-B08F40A64497}"/>
              </a:ext>
            </a:extLst>
          </p:cNvPr>
          <p:cNvSpPr/>
          <p:nvPr/>
        </p:nvSpPr>
        <p:spPr>
          <a:xfrm>
            <a:off x="3022107" y="2476428"/>
            <a:ext cx="772969" cy="369332"/>
          </a:xfrm>
          <a:prstGeom prst="rect">
            <a:avLst/>
          </a:prstGeom>
        </p:spPr>
        <p:txBody>
          <a:bodyPr wrap="none">
            <a:spAutoFit/>
          </a:bodyPr>
          <a:lstStyle/>
          <a:p>
            <a:r>
              <a:rPr lang="en-GB" b="1" dirty="0">
                <a:latin typeface="Calibri"/>
                <a:cs typeface="Calibri"/>
              </a:rPr>
              <a:t>0 shot</a:t>
            </a:r>
            <a:endParaRPr lang="en-IT" dirty="0"/>
          </a:p>
        </p:txBody>
      </p:sp>
      <p:sp>
        <p:nvSpPr>
          <p:cNvPr id="74" name="TextBox 73">
            <a:extLst>
              <a:ext uri="{FF2B5EF4-FFF2-40B4-BE49-F238E27FC236}">
                <a16:creationId xmlns:a16="http://schemas.microsoft.com/office/drawing/2014/main" id="{1C508F57-822E-C6DF-93F0-143A39DD2599}"/>
              </a:ext>
            </a:extLst>
          </p:cNvPr>
          <p:cNvSpPr txBox="1"/>
          <p:nvPr/>
        </p:nvSpPr>
        <p:spPr>
          <a:xfrm>
            <a:off x="6184879" y="2589611"/>
            <a:ext cx="772969" cy="181346"/>
          </a:xfrm>
          <a:prstGeom prst="rect">
            <a:avLst/>
          </a:prstGeom>
          <a:solidFill>
            <a:schemeClr val="bg1"/>
          </a:solidFill>
        </p:spPr>
        <p:txBody>
          <a:bodyPr wrap="square" rtlCol="0">
            <a:spAutoFit/>
          </a:bodyPr>
          <a:lstStyle/>
          <a:p>
            <a:endParaRPr lang="en-IT" dirty="0"/>
          </a:p>
        </p:txBody>
      </p:sp>
      <p:sp>
        <p:nvSpPr>
          <p:cNvPr id="75" name="TextBox 74">
            <a:extLst>
              <a:ext uri="{FF2B5EF4-FFF2-40B4-BE49-F238E27FC236}">
                <a16:creationId xmlns:a16="http://schemas.microsoft.com/office/drawing/2014/main" id="{303DABFC-6984-8D52-2B2E-E08A64FBB9CC}"/>
              </a:ext>
            </a:extLst>
          </p:cNvPr>
          <p:cNvSpPr txBox="1"/>
          <p:nvPr/>
        </p:nvSpPr>
        <p:spPr>
          <a:xfrm>
            <a:off x="9355807" y="2607680"/>
            <a:ext cx="919356" cy="163277"/>
          </a:xfrm>
          <a:prstGeom prst="rect">
            <a:avLst/>
          </a:prstGeom>
          <a:solidFill>
            <a:schemeClr val="bg1"/>
          </a:solidFill>
        </p:spPr>
        <p:txBody>
          <a:bodyPr wrap="square" rtlCol="0">
            <a:spAutoFit/>
          </a:bodyPr>
          <a:lstStyle/>
          <a:p>
            <a:endParaRPr lang="en-IT" dirty="0"/>
          </a:p>
        </p:txBody>
      </p:sp>
      <p:sp>
        <p:nvSpPr>
          <p:cNvPr id="79" name="Rectangle 78">
            <a:extLst>
              <a:ext uri="{FF2B5EF4-FFF2-40B4-BE49-F238E27FC236}">
                <a16:creationId xmlns:a16="http://schemas.microsoft.com/office/drawing/2014/main" id="{F7DCE98D-04D3-2865-3062-D740DD5015F4}"/>
              </a:ext>
            </a:extLst>
          </p:cNvPr>
          <p:cNvSpPr/>
          <p:nvPr/>
        </p:nvSpPr>
        <p:spPr>
          <a:xfrm>
            <a:off x="5978047" y="2493524"/>
            <a:ext cx="1207382" cy="338554"/>
          </a:xfrm>
          <a:prstGeom prst="rect">
            <a:avLst/>
          </a:prstGeom>
        </p:spPr>
        <p:txBody>
          <a:bodyPr wrap="none">
            <a:spAutoFit/>
          </a:bodyPr>
          <a:lstStyle/>
          <a:p>
            <a:r>
              <a:rPr lang="en-GB" sz="1600" b="1" dirty="0">
                <a:latin typeface="Calibri"/>
                <a:cs typeface="Calibri"/>
              </a:rPr>
              <a:t>40000 shots</a:t>
            </a:r>
            <a:endParaRPr lang="en-IT" sz="1600" dirty="0"/>
          </a:p>
        </p:txBody>
      </p:sp>
      <p:sp>
        <p:nvSpPr>
          <p:cNvPr id="80" name="Rectangle 79">
            <a:extLst>
              <a:ext uri="{FF2B5EF4-FFF2-40B4-BE49-F238E27FC236}">
                <a16:creationId xmlns:a16="http://schemas.microsoft.com/office/drawing/2014/main" id="{1A5501BC-E2F4-5E46-6F3F-4387B580B8DC}"/>
              </a:ext>
            </a:extLst>
          </p:cNvPr>
          <p:cNvSpPr/>
          <p:nvPr/>
        </p:nvSpPr>
        <p:spPr>
          <a:xfrm>
            <a:off x="9166924" y="2533491"/>
            <a:ext cx="1311578" cy="338554"/>
          </a:xfrm>
          <a:prstGeom prst="rect">
            <a:avLst/>
          </a:prstGeom>
        </p:spPr>
        <p:txBody>
          <a:bodyPr wrap="none">
            <a:spAutoFit/>
          </a:bodyPr>
          <a:lstStyle/>
          <a:p>
            <a:r>
              <a:rPr lang="en-GB" sz="1600" b="1" dirty="0">
                <a:latin typeface="Calibri"/>
                <a:cs typeface="Calibri"/>
              </a:rPr>
              <a:t>100000 shots</a:t>
            </a:r>
            <a:endParaRPr lang="en-IT" sz="1600" dirty="0"/>
          </a:p>
        </p:txBody>
      </p:sp>
      <p:sp>
        <p:nvSpPr>
          <p:cNvPr id="81" name="TextBox 80">
            <a:extLst>
              <a:ext uri="{FF2B5EF4-FFF2-40B4-BE49-F238E27FC236}">
                <a16:creationId xmlns:a16="http://schemas.microsoft.com/office/drawing/2014/main" id="{59F7ABA9-0CD0-2B6B-4E4A-73021B812896}"/>
              </a:ext>
            </a:extLst>
          </p:cNvPr>
          <p:cNvSpPr txBox="1"/>
          <p:nvPr/>
        </p:nvSpPr>
        <p:spPr>
          <a:xfrm>
            <a:off x="3132511" y="4725873"/>
            <a:ext cx="5182150"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b="1" dirty="0">
                <a:latin typeface="Rockwell" panose="02060603020205020403" pitchFamily="18" charset="77"/>
              </a:rPr>
              <a:t>A. J. Gonsalves, et al., Journal of Applied Physics 119, 033302 (2016)</a:t>
            </a:r>
          </a:p>
        </p:txBody>
      </p:sp>
      <p:sp>
        <p:nvSpPr>
          <p:cNvPr id="2" name="Segnaposto piè di pagina 4">
            <a:extLst>
              <a:ext uri="{FF2B5EF4-FFF2-40B4-BE49-F238E27FC236}">
                <a16:creationId xmlns:a16="http://schemas.microsoft.com/office/drawing/2014/main" id="{070F0314-A6D2-533C-4FB6-E618CB393BC8}"/>
              </a:ext>
            </a:extLst>
          </p:cNvPr>
          <p:cNvSpPr txBox="1">
            <a:spLocks/>
          </p:cNvSpPr>
          <p:nvPr/>
        </p:nvSpPr>
        <p:spPr>
          <a:xfrm>
            <a:off x="481440" y="6363760"/>
            <a:ext cx="1202471" cy="365125"/>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solidFill>
                  <a:schemeClr val="tx1"/>
                </a:solidFill>
              </a:rPr>
              <a:t>S. </a:t>
            </a:r>
            <a:r>
              <a:rPr lang="en-GB" b="1">
                <a:solidFill>
                  <a:schemeClr val="tx1"/>
                </a:solidFill>
                <a:latin typeface="Rockwell" panose="02060603020205020403" pitchFamily="18" charset="77"/>
              </a:rPr>
              <a:t>Arjmand</a:t>
            </a:r>
            <a:endParaRPr lang="en-GB" b="1" dirty="0">
              <a:solidFill>
                <a:schemeClr val="tx1"/>
              </a:solidFill>
              <a:latin typeface="Rockwell" panose="02060603020205020403" pitchFamily="18" charset="77"/>
            </a:endParaRPr>
          </a:p>
        </p:txBody>
      </p:sp>
      <p:sp>
        <p:nvSpPr>
          <p:cNvPr id="3" name="Segnaposto data 3">
            <a:extLst>
              <a:ext uri="{FF2B5EF4-FFF2-40B4-BE49-F238E27FC236}">
                <a16:creationId xmlns:a16="http://schemas.microsoft.com/office/drawing/2014/main" id="{1B019A29-906F-E565-97E2-50BCF518108B}"/>
              </a:ext>
            </a:extLst>
          </p:cNvPr>
          <p:cNvSpPr txBox="1">
            <a:spLocks/>
          </p:cNvSpPr>
          <p:nvPr/>
        </p:nvSpPr>
        <p:spPr>
          <a:xfrm>
            <a:off x="9384463" y="6358903"/>
            <a:ext cx="2008692"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b="1" dirty="0">
                <a:solidFill>
                  <a:schemeClr val="tx1"/>
                </a:solidFill>
              </a:rPr>
              <a:t>6 September 2022</a:t>
            </a:r>
            <a:endParaRPr lang="en-GB" sz="1200" b="1" dirty="0">
              <a:solidFill>
                <a:schemeClr val="tx1"/>
              </a:solidFill>
            </a:endParaRPr>
          </a:p>
        </p:txBody>
      </p:sp>
      <p:cxnSp>
        <p:nvCxnSpPr>
          <p:cNvPr id="4" name="Straight Arrow Connector 3">
            <a:extLst>
              <a:ext uri="{FF2B5EF4-FFF2-40B4-BE49-F238E27FC236}">
                <a16:creationId xmlns:a16="http://schemas.microsoft.com/office/drawing/2014/main" id="{2329D6B5-1201-BEAF-5D18-D762556B3908}"/>
              </a:ext>
            </a:extLst>
          </p:cNvPr>
          <p:cNvCxnSpPr>
            <a:cxnSpLocks/>
          </p:cNvCxnSpPr>
          <p:nvPr/>
        </p:nvCxnSpPr>
        <p:spPr>
          <a:xfrm flipH="1">
            <a:off x="1767236" y="2963199"/>
            <a:ext cx="290910" cy="6313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12625CC-DDC0-F8CC-4A62-375D28BFE9AD}"/>
              </a:ext>
            </a:extLst>
          </p:cNvPr>
          <p:cNvCxnSpPr>
            <a:cxnSpLocks/>
          </p:cNvCxnSpPr>
          <p:nvPr/>
        </p:nvCxnSpPr>
        <p:spPr>
          <a:xfrm>
            <a:off x="10536107" y="3020999"/>
            <a:ext cx="259690" cy="6001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CasellaDiTesto 17">
                <a:extLst>
                  <a:ext uri="{FF2B5EF4-FFF2-40B4-BE49-F238E27FC236}">
                    <a16:creationId xmlns:a16="http://schemas.microsoft.com/office/drawing/2014/main" id="{1B13C840-0A14-37C2-50E0-CCF44AB0834F}"/>
                  </a:ext>
                </a:extLst>
              </p:cNvPr>
              <p:cNvSpPr txBox="1"/>
              <p:nvPr/>
            </p:nvSpPr>
            <p:spPr>
              <a:xfrm>
                <a:off x="1028760" y="-28956"/>
                <a:ext cx="10546992" cy="523220"/>
              </a:xfrm>
              <a:prstGeom prst="rect">
                <a:avLst/>
              </a:prstGeom>
              <a:noFill/>
            </p:spPr>
            <p:txBody>
              <a:bodyPr wrap="square" rtlCol="0">
                <a:spAutoFit/>
              </a:bodyPr>
              <a:lstStyle/>
              <a:p>
                <a:pPr algn="ctr"/>
                <a:r>
                  <a:rPr lang="it-IT" sz="2800" b="1" dirty="0">
                    <a:latin typeface="Rockwell" panose="02060603020205020403" pitchFamily="18" charset="77"/>
                  </a:rPr>
                  <a:t>Capillary Aging Studies Using </a:t>
                </a:r>
                <a:r>
                  <a:rPr lang="it-IT" sz="2800" b="1" dirty="0">
                    <a:solidFill>
                      <a:srgbClr val="FF0000"/>
                    </a:solidFill>
                    <a:latin typeface="Rockwell" panose="02060603020205020403" pitchFamily="18" charset="77"/>
                  </a:rPr>
                  <a:t>VeroClear</a:t>
                </a:r>
                <a:r>
                  <a:rPr lang="it-IT" sz="2800" b="1" dirty="0">
                    <a:latin typeface="Rockwell" panose="02060603020205020403" pitchFamily="18" charset="77"/>
                  </a:rPr>
                  <a:t> </a:t>
                </a:r>
                <a:r>
                  <a:rPr lang="en-GB" sz="2800" b="1" dirty="0">
                    <a:solidFill>
                      <a:schemeClr val="tx1"/>
                    </a:solidFill>
                    <a:latin typeface="Rockwell" panose="02060603020205020403" pitchFamily="18" charset="77"/>
                  </a:rPr>
                  <a:t>(</a:t>
                </a:r>
                <a14:m>
                  <m:oMath xmlns:m="http://schemas.openxmlformats.org/officeDocument/2006/math">
                    <m:sSub>
                      <m:sSubPr>
                        <m:ctrlPr>
                          <a:rPr lang="en-GB" sz="2800" b="1" i="1">
                            <a:solidFill>
                              <a:schemeClr val="tx1"/>
                            </a:solidFill>
                            <a:latin typeface="Cambria Math" panose="02040503050406030204" pitchFamily="18" charset="0"/>
                          </a:rPr>
                        </m:ctrlPr>
                      </m:sSubPr>
                      <m:e>
                        <m:r>
                          <a:rPr lang="it-IT" sz="2800" b="1" i="1">
                            <a:solidFill>
                              <a:schemeClr val="tx1"/>
                            </a:solidFill>
                            <a:latin typeface="Cambria Math" panose="02040503050406030204" pitchFamily="18" charset="0"/>
                          </a:rPr>
                          <m:t>𝑪</m:t>
                        </m:r>
                      </m:e>
                      <m:sub>
                        <m:r>
                          <a:rPr lang="it-IT" sz="2800" b="1" i="1">
                            <a:solidFill>
                              <a:schemeClr val="tx1"/>
                            </a:solidFill>
                            <a:latin typeface="Cambria Math" panose="02040503050406030204" pitchFamily="18" charset="0"/>
                          </a:rPr>
                          <m:t>𝟓</m:t>
                        </m:r>
                      </m:sub>
                    </m:sSub>
                    <m:sSub>
                      <m:sSubPr>
                        <m:ctrlPr>
                          <a:rPr lang="en-GB" sz="2800" b="1" i="1">
                            <a:solidFill>
                              <a:schemeClr val="tx1"/>
                            </a:solidFill>
                            <a:latin typeface="Cambria Math" panose="02040503050406030204" pitchFamily="18" charset="0"/>
                          </a:rPr>
                        </m:ctrlPr>
                      </m:sSubPr>
                      <m:e>
                        <m:r>
                          <a:rPr lang="it-IT" sz="2800" b="1" i="1">
                            <a:solidFill>
                              <a:schemeClr val="tx1"/>
                            </a:solidFill>
                            <a:latin typeface="Cambria Math" panose="02040503050406030204" pitchFamily="18" charset="0"/>
                          </a:rPr>
                          <m:t>𝑶</m:t>
                        </m:r>
                      </m:e>
                      <m:sub>
                        <m:r>
                          <a:rPr lang="it-IT" sz="2800" b="1" i="1">
                            <a:solidFill>
                              <a:schemeClr val="tx1"/>
                            </a:solidFill>
                            <a:latin typeface="Cambria Math" panose="02040503050406030204" pitchFamily="18" charset="0"/>
                          </a:rPr>
                          <m:t>𝟐</m:t>
                        </m:r>
                      </m:sub>
                    </m:sSub>
                    <m:sSub>
                      <m:sSubPr>
                        <m:ctrlPr>
                          <a:rPr lang="en-GB" sz="2800" b="1" i="1">
                            <a:solidFill>
                              <a:schemeClr val="tx1"/>
                            </a:solidFill>
                            <a:latin typeface="Cambria Math" panose="02040503050406030204" pitchFamily="18" charset="0"/>
                          </a:rPr>
                        </m:ctrlPr>
                      </m:sSubPr>
                      <m:e>
                        <m:r>
                          <a:rPr lang="it-IT" sz="2800" b="1" i="1">
                            <a:solidFill>
                              <a:schemeClr val="tx1"/>
                            </a:solidFill>
                            <a:latin typeface="Cambria Math" panose="02040503050406030204" pitchFamily="18" charset="0"/>
                          </a:rPr>
                          <m:t>𝑯</m:t>
                        </m:r>
                      </m:e>
                      <m:sub>
                        <m:r>
                          <a:rPr lang="it-IT" sz="2800" b="1" i="1">
                            <a:solidFill>
                              <a:schemeClr val="tx1"/>
                            </a:solidFill>
                            <a:latin typeface="Cambria Math" panose="02040503050406030204" pitchFamily="18" charset="0"/>
                          </a:rPr>
                          <m:t>𝟖</m:t>
                        </m:r>
                      </m:sub>
                    </m:sSub>
                  </m:oMath>
                </a14:m>
                <a:r>
                  <a:rPr lang="en-GB" sz="2800" b="1" dirty="0">
                    <a:solidFill>
                      <a:schemeClr val="tx1"/>
                    </a:solidFill>
                    <a:latin typeface="Rockwell" panose="02060603020205020403" pitchFamily="18" charset="77"/>
                  </a:rPr>
                  <a:t>) </a:t>
                </a:r>
                <a:r>
                  <a:rPr lang="it-IT" sz="2800" b="1" dirty="0">
                    <a:latin typeface="Rockwell" panose="02060603020205020403" pitchFamily="18" charset="77"/>
                  </a:rPr>
                  <a:t>Material</a:t>
                </a:r>
              </a:p>
            </p:txBody>
          </p:sp>
        </mc:Choice>
        <mc:Fallback xmlns="">
          <p:sp>
            <p:nvSpPr>
              <p:cNvPr id="8" name="CasellaDiTesto 17">
                <a:extLst>
                  <a:ext uri="{FF2B5EF4-FFF2-40B4-BE49-F238E27FC236}">
                    <a16:creationId xmlns:a16="http://schemas.microsoft.com/office/drawing/2014/main" id="{1B13C840-0A14-37C2-50E0-CCF44AB0834F}"/>
                  </a:ext>
                </a:extLst>
              </p:cNvPr>
              <p:cNvSpPr txBox="1">
                <a:spLocks noRot="1" noChangeAspect="1" noMove="1" noResize="1" noEditPoints="1" noAdjustHandles="1" noChangeArrowheads="1" noChangeShapeType="1" noTextEdit="1"/>
              </p:cNvSpPr>
              <p:nvPr/>
            </p:nvSpPr>
            <p:spPr>
              <a:xfrm>
                <a:off x="1028760" y="-28956"/>
                <a:ext cx="10546992" cy="523220"/>
              </a:xfrm>
              <a:prstGeom prst="rect">
                <a:avLst/>
              </a:prstGeom>
              <a:blipFill>
                <a:blip r:embed="rId13"/>
                <a:stretch>
                  <a:fillRect l="-842" t="-11905" r="-722" b="-33333"/>
                </a:stretch>
              </a:blipFill>
            </p:spPr>
            <p:txBody>
              <a:bodyPr/>
              <a:lstStyle/>
              <a:p>
                <a:r>
                  <a:rPr lang="en-IT">
                    <a:noFill/>
                  </a:rPr>
                  <a:t> </a:t>
                </a:r>
              </a:p>
            </p:txBody>
          </p:sp>
        </mc:Fallback>
      </mc:AlternateContent>
    </p:spTree>
    <p:extLst>
      <p:ext uri="{BB962C8B-B14F-4D97-AF65-F5344CB8AC3E}">
        <p14:creationId xmlns:p14="http://schemas.microsoft.com/office/powerpoint/2010/main" val="743004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4">
            <a:extLst>
              <a:ext uri="{FF2B5EF4-FFF2-40B4-BE49-F238E27FC236}">
                <a16:creationId xmlns:a16="http://schemas.microsoft.com/office/drawing/2014/main" id="{7DB90C60-FD0B-7DD1-A4E7-536A35033782}"/>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19</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1350817" y="-9215"/>
            <a:ext cx="9070205" cy="523220"/>
          </a:xfrm>
          <a:prstGeom prst="rect">
            <a:avLst/>
          </a:prstGeom>
          <a:noFill/>
        </p:spPr>
        <p:txBody>
          <a:bodyPr wrap="square" rtlCol="0">
            <a:spAutoFit/>
          </a:bodyPr>
          <a:lstStyle/>
          <a:p>
            <a:pPr algn="ctr"/>
            <a:r>
              <a:rPr lang="it-IT" sz="2800" b="1" dirty="0">
                <a:latin typeface="Rockwell" panose="02060603020205020403" pitchFamily="18" charset="77"/>
              </a:rPr>
              <a:t>Capillary Aging Studies Using </a:t>
            </a:r>
            <a:r>
              <a:rPr lang="it-IT" sz="2800" b="1" dirty="0">
                <a:solidFill>
                  <a:srgbClr val="FF0000"/>
                </a:solidFill>
                <a:latin typeface="Rockwell" panose="02060603020205020403" pitchFamily="18" charset="77"/>
              </a:rPr>
              <a:t>Sapphire</a:t>
            </a:r>
            <a:r>
              <a:rPr lang="it-IT" sz="2800" b="1" dirty="0">
                <a:latin typeface="Rockwell" panose="02060603020205020403" pitchFamily="18" charset="77"/>
              </a:rPr>
              <a:t> Material</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509977" y="489800"/>
            <a:ext cx="9331206" cy="24205"/>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69FBD78-192D-6B47-9758-5C97864592B4}"/>
              </a:ext>
            </a:extLst>
          </p:cNvPr>
          <p:cNvSpPr/>
          <p:nvPr/>
        </p:nvSpPr>
        <p:spPr>
          <a:xfrm>
            <a:off x="2773831" y="2839667"/>
            <a:ext cx="544456" cy="300082"/>
          </a:xfrm>
          <a:prstGeom prst="rect">
            <a:avLst/>
          </a:prstGeom>
          <a:solidFill>
            <a:schemeClr val="bg1"/>
          </a:solidFill>
        </p:spPr>
        <p:txBody>
          <a:bodyPr wrap="square">
            <a:spAutoFit/>
          </a:bodyPr>
          <a:lstStyle/>
          <a:p>
            <a:pPr lvl="0" algn="just"/>
            <a:r>
              <a:rPr lang="en-US" sz="1350" i="1" dirty="0">
                <a:solidFill>
                  <a:schemeClr val="bg1"/>
                </a:solidFill>
                <a:latin typeface="Arial" pitchFamily="34" charset="0"/>
                <a:cs typeface="Arial" pitchFamily="34" charset="0"/>
              </a:rPr>
              <a:t> </a:t>
            </a:r>
            <a:endParaRPr lang="it-IT" sz="1350" i="1" dirty="0">
              <a:solidFill>
                <a:schemeClr val="bg1"/>
              </a:solidFill>
            </a:endParaRPr>
          </a:p>
        </p:txBody>
      </p:sp>
      <p:sp>
        <p:nvSpPr>
          <p:cNvPr id="25" name="Rectangle 24">
            <a:extLst>
              <a:ext uri="{FF2B5EF4-FFF2-40B4-BE49-F238E27FC236}">
                <a16:creationId xmlns:a16="http://schemas.microsoft.com/office/drawing/2014/main" id="{C7441674-D68D-4043-ACF9-E28AC1961146}"/>
              </a:ext>
            </a:extLst>
          </p:cNvPr>
          <p:cNvSpPr/>
          <p:nvPr/>
        </p:nvSpPr>
        <p:spPr>
          <a:xfrm>
            <a:off x="5899900" y="2946151"/>
            <a:ext cx="787299" cy="300082"/>
          </a:xfrm>
          <a:prstGeom prst="rect">
            <a:avLst/>
          </a:prstGeom>
          <a:solidFill>
            <a:schemeClr val="bg1"/>
          </a:solidFill>
        </p:spPr>
        <p:txBody>
          <a:bodyPr wrap="square">
            <a:spAutoFit/>
          </a:bodyPr>
          <a:lstStyle/>
          <a:p>
            <a:pPr lvl="0" algn="just"/>
            <a:r>
              <a:rPr lang="en-US" sz="1350" i="1" dirty="0">
                <a:solidFill>
                  <a:schemeClr val="bg1"/>
                </a:solidFill>
                <a:latin typeface="Arial" pitchFamily="34" charset="0"/>
                <a:cs typeface="Arial" pitchFamily="34" charset="0"/>
              </a:rPr>
              <a:t> </a:t>
            </a:r>
            <a:endParaRPr lang="it-IT" sz="1350" i="1" dirty="0">
              <a:solidFill>
                <a:schemeClr val="bg1"/>
              </a:solidFill>
            </a:endParaRPr>
          </a:p>
        </p:txBody>
      </p:sp>
      <p:sp>
        <p:nvSpPr>
          <p:cNvPr id="26" name="Rectangle 25">
            <a:extLst>
              <a:ext uri="{FF2B5EF4-FFF2-40B4-BE49-F238E27FC236}">
                <a16:creationId xmlns:a16="http://schemas.microsoft.com/office/drawing/2014/main" id="{833C1EF9-3EB4-4F49-9393-84D215E6B605}"/>
              </a:ext>
            </a:extLst>
          </p:cNvPr>
          <p:cNvSpPr/>
          <p:nvPr/>
        </p:nvSpPr>
        <p:spPr>
          <a:xfrm>
            <a:off x="9268812" y="2904064"/>
            <a:ext cx="1030562" cy="300082"/>
          </a:xfrm>
          <a:prstGeom prst="rect">
            <a:avLst/>
          </a:prstGeom>
          <a:solidFill>
            <a:schemeClr val="bg1"/>
          </a:solidFill>
        </p:spPr>
        <p:txBody>
          <a:bodyPr wrap="square">
            <a:spAutoFit/>
          </a:bodyPr>
          <a:lstStyle/>
          <a:p>
            <a:pPr lvl="0" algn="just"/>
            <a:r>
              <a:rPr lang="en-US" sz="1350" i="1" dirty="0">
                <a:solidFill>
                  <a:schemeClr val="bg1"/>
                </a:solidFill>
                <a:latin typeface="Arial" pitchFamily="34" charset="0"/>
                <a:cs typeface="Arial" pitchFamily="34" charset="0"/>
              </a:rPr>
              <a:t> </a:t>
            </a:r>
            <a:endParaRPr lang="it-IT" sz="1350" i="1" dirty="0">
              <a:solidFill>
                <a:schemeClr val="bg1"/>
              </a:solidFill>
            </a:endParaRPr>
          </a:p>
        </p:txBody>
      </p:sp>
      <p:pic>
        <p:nvPicPr>
          <p:cNvPr id="14" name="Picture 13" descr="Chart&#10;&#10;Description automatically generated">
            <a:extLst>
              <a:ext uri="{FF2B5EF4-FFF2-40B4-BE49-F238E27FC236}">
                <a16:creationId xmlns:a16="http://schemas.microsoft.com/office/drawing/2014/main" id="{EDD826E8-52C9-704B-9C11-B14AEACF8145}"/>
              </a:ext>
            </a:extLst>
          </p:cNvPr>
          <p:cNvPicPr>
            <a:picLocks noChangeAspect="1"/>
          </p:cNvPicPr>
          <p:nvPr/>
        </p:nvPicPr>
        <p:blipFill>
          <a:blip r:embed="rId3"/>
          <a:stretch>
            <a:fillRect/>
          </a:stretch>
        </p:blipFill>
        <p:spPr>
          <a:xfrm>
            <a:off x="1509977" y="594319"/>
            <a:ext cx="9862514" cy="2870242"/>
          </a:xfrm>
          <a:prstGeom prst="rect">
            <a:avLst/>
          </a:prstGeom>
        </p:spPr>
      </p:pic>
      <p:cxnSp>
        <p:nvCxnSpPr>
          <p:cNvPr id="33" name="Connettore 1 25">
            <a:extLst>
              <a:ext uri="{FF2B5EF4-FFF2-40B4-BE49-F238E27FC236}">
                <a16:creationId xmlns:a16="http://schemas.microsoft.com/office/drawing/2014/main" id="{C151103F-BA55-204A-BBA2-628933FB5C89}"/>
              </a:ext>
            </a:extLst>
          </p:cNvPr>
          <p:cNvCxnSpPr>
            <a:cxnSpLocks/>
          </p:cNvCxnSpPr>
          <p:nvPr/>
        </p:nvCxnSpPr>
        <p:spPr>
          <a:xfrm>
            <a:off x="254354" y="6858000"/>
            <a:ext cx="10760687" cy="0"/>
          </a:xfrm>
          <a:prstGeom prst="line">
            <a:avLst/>
          </a:prstGeom>
          <a:ln w="19050" cap="rnd">
            <a:solidFill>
              <a:schemeClr val="bg2"/>
            </a:solidFill>
            <a:beve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4132EF9-CE75-4045-8550-5686ADBDEAF7}"/>
              </a:ext>
            </a:extLst>
          </p:cNvPr>
          <p:cNvSpPr txBox="1"/>
          <p:nvPr/>
        </p:nvSpPr>
        <p:spPr>
          <a:xfrm>
            <a:off x="6868734" y="3222906"/>
            <a:ext cx="534121" cy="26161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IT" sz="1100" dirty="0">
                <a:solidFill>
                  <a:schemeClr val="tx1"/>
                </a:solidFill>
              </a:rPr>
              <a:t>(mm)</a:t>
            </a:r>
          </a:p>
        </p:txBody>
      </p:sp>
      <p:cxnSp>
        <p:nvCxnSpPr>
          <p:cNvPr id="54" name="Straight Arrow Connector 53">
            <a:extLst>
              <a:ext uri="{FF2B5EF4-FFF2-40B4-BE49-F238E27FC236}">
                <a16:creationId xmlns:a16="http://schemas.microsoft.com/office/drawing/2014/main" id="{52326B3F-AFAF-FC4E-AC85-18234D5B2672}"/>
              </a:ext>
            </a:extLst>
          </p:cNvPr>
          <p:cNvCxnSpPr>
            <a:cxnSpLocks/>
          </p:cNvCxnSpPr>
          <p:nvPr/>
        </p:nvCxnSpPr>
        <p:spPr>
          <a:xfrm flipH="1">
            <a:off x="2637560" y="1229410"/>
            <a:ext cx="1" cy="306241"/>
          </a:xfrm>
          <a:prstGeom prst="straightConnector1">
            <a:avLst/>
          </a:prstGeom>
          <a:ln w="25400">
            <a:solidFill>
              <a:srgbClr val="462AC2">
                <a:alpha val="8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891F1E4-E3C3-9041-9A08-4C9E4CFC2371}"/>
              </a:ext>
            </a:extLst>
          </p:cNvPr>
          <p:cNvCxnSpPr>
            <a:cxnSpLocks/>
          </p:cNvCxnSpPr>
          <p:nvPr/>
        </p:nvCxnSpPr>
        <p:spPr>
          <a:xfrm flipH="1">
            <a:off x="5976509" y="1218505"/>
            <a:ext cx="1" cy="306241"/>
          </a:xfrm>
          <a:prstGeom prst="straightConnector1">
            <a:avLst/>
          </a:prstGeom>
          <a:ln w="25400">
            <a:solidFill>
              <a:srgbClr val="462AC2">
                <a:alpha val="8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6FE67D8-41F8-AC44-B8FF-8563B27941A1}"/>
              </a:ext>
            </a:extLst>
          </p:cNvPr>
          <p:cNvCxnSpPr>
            <a:cxnSpLocks/>
          </p:cNvCxnSpPr>
          <p:nvPr/>
        </p:nvCxnSpPr>
        <p:spPr>
          <a:xfrm flipH="1">
            <a:off x="9063164" y="1197221"/>
            <a:ext cx="1" cy="306241"/>
          </a:xfrm>
          <a:prstGeom prst="straightConnector1">
            <a:avLst/>
          </a:prstGeom>
          <a:ln w="25400">
            <a:solidFill>
              <a:srgbClr val="462AC2">
                <a:alpha val="89000"/>
              </a:srgb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65D4E2B-134F-8043-9989-98108B1A6D96}"/>
              </a:ext>
            </a:extLst>
          </p:cNvPr>
          <p:cNvSpPr txBox="1"/>
          <p:nvPr/>
        </p:nvSpPr>
        <p:spPr>
          <a:xfrm>
            <a:off x="64816" y="1572549"/>
            <a:ext cx="1339929" cy="1200329"/>
          </a:xfrm>
          <a:prstGeom prst="rect">
            <a:avLst/>
          </a:prstGeom>
          <a:ln w="22225">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T" sz="1200" b="1" dirty="0">
                <a:solidFill>
                  <a:srgbClr val="462AC2"/>
                </a:solidFill>
                <a:latin typeface="Rockwell" panose="02060603020205020403" pitchFamily="18" charset="77"/>
              </a:rPr>
              <a:t>3 cm long </a:t>
            </a:r>
          </a:p>
          <a:p>
            <a:pPr algn="ctr"/>
            <a:r>
              <a:rPr lang="en-IT" sz="1200" b="1" dirty="0">
                <a:solidFill>
                  <a:srgbClr val="462AC2"/>
                </a:solidFill>
                <a:latin typeface="Rockwell" panose="02060603020205020403" pitchFamily="18" charset="77"/>
              </a:rPr>
              <a:t>1 mm diameter</a:t>
            </a:r>
          </a:p>
          <a:p>
            <a:pPr algn="ctr"/>
            <a:r>
              <a:rPr lang="en-IT" sz="1200" b="1" dirty="0">
                <a:solidFill>
                  <a:srgbClr val="462AC2"/>
                </a:solidFill>
                <a:latin typeface="Rockwell" panose="02060603020205020403" pitchFamily="18" charset="77"/>
              </a:rPr>
              <a:t>2 inlets</a:t>
            </a:r>
          </a:p>
          <a:p>
            <a:pPr algn="ctr"/>
            <a:r>
              <a:rPr lang="en-IT" sz="1200" b="1" dirty="0">
                <a:solidFill>
                  <a:srgbClr val="462AC2"/>
                </a:solidFill>
                <a:latin typeface="Rockwell" panose="02060603020205020403" pitchFamily="18" charset="77"/>
              </a:rPr>
              <a:t>12 kV</a:t>
            </a:r>
          </a:p>
          <a:p>
            <a:pPr algn="ctr"/>
            <a:r>
              <a:rPr lang="en-IT" sz="1200" b="1" dirty="0">
                <a:solidFill>
                  <a:srgbClr val="462AC2"/>
                </a:solidFill>
                <a:latin typeface="Rockwell" panose="02060603020205020403" pitchFamily="18" charset="77"/>
              </a:rPr>
              <a:t>300 A</a:t>
            </a:r>
          </a:p>
          <a:p>
            <a:pPr algn="ctr"/>
            <a:r>
              <a:rPr lang="en-IT" sz="1200" b="1" dirty="0">
                <a:solidFill>
                  <a:srgbClr val="462AC2"/>
                </a:solidFill>
                <a:latin typeface="Rockwell" panose="02060603020205020403" pitchFamily="18" charset="77"/>
              </a:rPr>
              <a:t>20 mbar</a:t>
            </a:r>
          </a:p>
        </p:txBody>
      </p:sp>
      <p:sp>
        <p:nvSpPr>
          <p:cNvPr id="73" name="Rectangle 72">
            <a:extLst>
              <a:ext uri="{FF2B5EF4-FFF2-40B4-BE49-F238E27FC236}">
                <a16:creationId xmlns:a16="http://schemas.microsoft.com/office/drawing/2014/main" id="{07D76F5C-38F6-5E41-86C4-0D6F7187E53F}"/>
              </a:ext>
            </a:extLst>
          </p:cNvPr>
          <p:cNvSpPr/>
          <p:nvPr/>
        </p:nvSpPr>
        <p:spPr>
          <a:xfrm>
            <a:off x="2179942" y="1160770"/>
            <a:ext cx="473784" cy="276999"/>
          </a:xfrm>
          <a:prstGeom prst="rect">
            <a:avLst/>
          </a:prstGeom>
        </p:spPr>
        <p:txBody>
          <a:bodyPr wrap="none">
            <a:spAutoFit/>
          </a:bodyPr>
          <a:lstStyle/>
          <a:p>
            <a:r>
              <a:rPr lang="en-GB" sz="1200" b="1" dirty="0">
                <a:solidFill>
                  <a:srgbClr val="FF0000"/>
                </a:solidFill>
                <a:latin typeface="Calibri"/>
                <a:cs typeface="Calibri"/>
              </a:rPr>
              <a:t>inlet</a:t>
            </a:r>
            <a:endParaRPr lang="en-IT" sz="1200" dirty="0">
              <a:solidFill>
                <a:srgbClr val="FF0000"/>
              </a:solidFill>
            </a:endParaRPr>
          </a:p>
        </p:txBody>
      </p:sp>
      <p:sp>
        <p:nvSpPr>
          <p:cNvPr id="74" name="Rectangle 73">
            <a:extLst>
              <a:ext uri="{FF2B5EF4-FFF2-40B4-BE49-F238E27FC236}">
                <a16:creationId xmlns:a16="http://schemas.microsoft.com/office/drawing/2014/main" id="{E3E72AC3-AE1B-BC48-AADF-55342F13A7E9}"/>
              </a:ext>
            </a:extLst>
          </p:cNvPr>
          <p:cNvSpPr/>
          <p:nvPr/>
        </p:nvSpPr>
        <p:spPr>
          <a:xfrm>
            <a:off x="5535025" y="1170963"/>
            <a:ext cx="473784" cy="276999"/>
          </a:xfrm>
          <a:prstGeom prst="rect">
            <a:avLst/>
          </a:prstGeom>
        </p:spPr>
        <p:txBody>
          <a:bodyPr wrap="none">
            <a:spAutoFit/>
          </a:bodyPr>
          <a:lstStyle/>
          <a:p>
            <a:r>
              <a:rPr lang="en-GB" sz="1200" b="1" dirty="0">
                <a:solidFill>
                  <a:srgbClr val="FF0000"/>
                </a:solidFill>
                <a:latin typeface="Calibri"/>
                <a:cs typeface="Calibri"/>
              </a:rPr>
              <a:t>inlet</a:t>
            </a:r>
            <a:endParaRPr lang="en-IT" sz="1200" dirty="0">
              <a:solidFill>
                <a:srgbClr val="FF0000"/>
              </a:solidFill>
            </a:endParaRPr>
          </a:p>
        </p:txBody>
      </p:sp>
      <p:sp>
        <p:nvSpPr>
          <p:cNvPr id="75" name="Rectangle 74">
            <a:extLst>
              <a:ext uri="{FF2B5EF4-FFF2-40B4-BE49-F238E27FC236}">
                <a16:creationId xmlns:a16="http://schemas.microsoft.com/office/drawing/2014/main" id="{F72EFAF5-9834-CA45-960C-4133514F474D}"/>
              </a:ext>
            </a:extLst>
          </p:cNvPr>
          <p:cNvSpPr/>
          <p:nvPr/>
        </p:nvSpPr>
        <p:spPr>
          <a:xfrm>
            <a:off x="10277804" y="1107403"/>
            <a:ext cx="473784" cy="276999"/>
          </a:xfrm>
          <a:prstGeom prst="rect">
            <a:avLst/>
          </a:prstGeom>
        </p:spPr>
        <p:txBody>
          <a:bodyPr wrap="none">
            <a:spAutoFit/>
          </a:bodyPr>
          <a:lstStyle/>
          <a:p>
            <a:r>
              <a:rPr lang="en-GB" sz="1200" b="1" dirty="0">
                <a:solidFill>
                  <a:srgbClr val="FF0000"/>
                </a:solidFill>
                <a:latin typeface="Calibri"/>
                <a:cs typeface="Calibri"/>
              </a:rPr>
              <a:t>inlet</a:t>
            </a:r>
            <a:endParaRPr lang="en-IT" sz="1200" dirty="0">
              <a:solidFill>
                <a:srgbClr val="FF0000"/>
              </a:solidFill>
            </a:endParaRPr>
          </a:p>
        </p:txBody>
      </p:sp>
      <p:sp>
        <p:nvSpPr>
          <p:cNvPr id="82" name="Rectangle 81">
            <a:extLst>
              <a:ext uri="{FF2B5EF4-FFF2-40B4-BE49-F238E27FC236}">
                <a16:creationId xmlns:a16="http://schemas.microsoft.com/office/drawing/2014/main" id="{3896B626-802A-5A49-AC75-4304D0AFD8BB}"/>
              </a:ext>
            </a:extLst>
          </p:cNvPr>
          <p:cNvSpPr/>
          <p:nvPr/>
        </p:nvSpPr>
        <p:spPr>
          <a:xfrm>
            <a:off x="2475076" y="1880854"/>
            <a:ext cx="1444242" cy="369332"/>
          </a:xfrm>
          <a:prstGeom prst="rect">
            <a:avLst/>
          </a:prstGeom>
        </p:spPr>
        <p:txBody>
          <a:bodyPr wrap="none">
            <a:spAutoFit/>
          </a:bodyPr>
          <a:lstStyle/>
          <a:p>
            <a:r>
              <a:rPr lang="en-GB" b="1" dirty="0">
                <a:solidFill>
                  <a:srgbClr val="FF0000"/>
                </a:solidFill>
                <a:latin typeface="Calibri"/>
                <a:cs typeface="Calibri"/>
              </a:rPr>
              <a:t>mean 7x10</a:t>
            </a:r>
            <a:r>
              <a:rPr lang="en-GB" b="1" baseline="25462" dirty="0">
                <a:solidFill>
                  <a:srgbClr val="FF0000"/>
                </a:solidFill>
                <a:latin typeface="Calibri"/>
                <a:cs typeface="Calibri"/>
              </a:rPr>
              <a:t>17</a:t>
            </a:r>
            <a:r>
              <a:rPr lang="en-GB" b="1" spc="202" baseline="25462" dirty="0">
                <a:solidFill>
                  <a:srgbClr val="FF0000"/>
                </a:solidFill>
                <a:latin typeface="Calibri"/>
                <a:cs typeface="Calibri"/>
              </a:rPr>
              <a:t> </a:t>
            </a:r>
            <a:endParaRPr lang="en-IT" dirty="0">
              <a:solidFill>
                <a:srgbClr val="FF0000"/>
              </a:solidFill>
            </a:endParaRPr>
          </a:p>
        </p:txBody>
      </p:sp>
      <p:sp>
        <p:nvSpPr>
          <p:cNvPr id="83" name="Rectangle 82">
            <a:extLst>
              <a:ext uri="{FF2B5EF4-FFF2-40B4-BE49-F238E27FC236}">
                <a16:creationId xmlns:a16="http://schemas.microsoft.com/office/drawing/2014/main" id="{FDC9D656-314F-0842-AB66-5623371510B8}"/>
              </a:ext>
            </a:extLst>
          </p:cNvPr>
          <p:cNvSpPr/>
          <p:nvPr/>
        </p:nvSpPr>
        <p:spPr>
          <a:xfrm>
            <a:off x="5822044" y="1845002"/>
            <a:ext cx="1444242" cy="369332"/>
          </a:xfrm>
          <a:prstGeom prst="rect">
            <a:avLst/>
          </a:prstGeom>
        </p:spPr>
        <p:txBody>
          <a:bodyPr wrap="none">
            <a:spAutoFit/>
          </a:bodyPr>
          <a:lstStyle/>
          <a:p>
            <a:r>
              <a:rPr lang="en-GB" b="1" dirty="0">
                <a:solidFill>
                  <a:srgbClr val="FF0000"/>
                </a:solidFill>
                <a:latin typeface="Calibri"/>
                <a:cs typeface="Calibri"/>
              </a:rPr>
              <a:t>mean 7x10</a:t>
            </a:r>
            <a:r>
              <a:rPr lang="en-GB" b="1" baseline="25462" dirty="0">
                <a:solidFill>
                  <a:srgbClr val="FF0000"/>
                </a:solidFill>
                <a:latin typeface="Calibri"/>
                <a:cs typeface="Calibri"/>
              </a:rPr>
              <a:t>17</a:t>
            </a:r>
            <a:r>
              <a:rPr lang="en-GB" b="1" spc="202" baseline="25462" dirty="0">
                <a:solidFill>
                  <a:srgbClr val="FF0000"/>
                </a:solidFill>
                <a:latin typeface="Calibri"/>
                <a:cs typeface="Calibri"/>
              </a:rPr>
              <a:t> </a:t>
            </a:r>
            <a:endParaRPr lang="en-IT" dirty="0">
              <a:solidFill>
                <a:srgbClr val="FF0000"/>
              </a:solidFill>
            </a:endParaRPr>
          </a:p>
        </p:txBody>
      </p:sp>
      <p:sp>
        <p:nvSpPr>
          <p:cNvPr id="2" name="TextBox 1">
            <a:extLst>
              <a:ext uri="{FF2B5EF4-FFF2-40B4-BE49-F238E27FC236}">
                <a16:creationId xmlns:a16="http://schemas.microsoft.com/office/drawing/2014/main" id="{78C0EF27-C273-DA49-9ADE-E40D89E57536}"/>
              </a:ext>
            </a:extLst>
          </p:cNvPr>
          <p:cNvSpPr txBox="1"/>
          <p:nvPr/>
        </p:nvSpPr>
        <p:spPr>
          <a:xfrm>
            <a:off x="9473735" y="645273"/>
            <a:ext cx="1702671" cy="288813"/>
          </a:xfrm>
          <a:prstGeom prst="rect">
            <a:avLst/>
          </a:prstGeom>
          <a:noFill/>
          <a:ln>
            <a:solidFill>
              <a:schemeClr val="tx1"/>
            </a:solidFill>
          </a:ln>
        </p:spPr>
        <p:txBody>
          <a:bodyPr wrap="square" rtlCol="0">
            <a:spAutoFit/>
          </a:bodyPr>
          <a:lstStyle/>
          <a:p>
            <a:endParaRPr lang="en-IT" dirty="0"/>
          </a:p>
        </p:txBody>
      </p:sp>
      <p:sp>
        <p:nvSpPr>
          <p:cNvPr id="44" name="Rectangle 43">
            <a:extLst>
              <a:ext uri="{FF2B5EF4-FFF2-40B4-BE49-F238E27FC236}">
                <a16:creationId xmlns:a16="http://schemas.microsoft.com/office/drawing/2014/main" id="{F01CF6DF-8DF4-A043-9544-F0479F349AC2}"/>
              </a:ext>
            </a:extLst>
          </p:cNvPr>
          <p:cNvSpPr/>
          <p:nvPr/>
        </p:nvSpPr>
        <p:spPr>
          <a:xfrm>
            <a:off x="3682426" y="1172529"/>
            <a:ext cx="473784" cy="276999"/>
          </a:xfrm>
          <a:prstGeom prst="rect">
            <a:avLst/>
          </a:prstGeom>
        </p:spPr>
        <p:txBody>
          <a:bodyPr wrap="none">
            <a:spAutoFit/>
          </a:bodyPr>
          <a:lstStyle/>
          <a:p>
            <a:r>
              <a:rPr lang="en-GB" sz="1200" b="1" dirty="0">
                <a:solidFill>
                  <a:srgbClr val="FF0000"/>
                </a:solidFill>
                <a:latin typeface="Calibri"/>
                <a:cs typeface="Calibri"/>
              </a:rPr>
              <a:t>inlet</a:t>
            </a:r>
            <a:endParaRPr lang="en-IT" sz="1200" dirty="0">
              <a:solidFill>
                <a:srgbClr val="FF0000"/>
              </a:solidFill>
            </a:endParaRPr>
          </a:p>
        </p:txBody>
      </p:sp>
      <p:cxnSp>
        <p:nvCxnSpPr>
          <p:cNvPr id="46" name="Straight Arrow Connector 45">
            <a:extLst>
              <a:ext uri="{FF2B5EF4-FFF2-40B4-BE49-F238E27FC236}">
                <a16:creationId xmlns:a16="http://schemas.microsoft.com/office/drawing/2014/main" id="{0F827EEE-1592-914E-A022-7066356B8E7C}"/>
              </a:ext>
            </a:extLst>
          </p:cNvPr>
          <p:cNvCxnSpPr>
            <a:cxnSpLocks/>
          </p:cNvCxnSpPr>
          <p:nvPr/>
        </p:nvCxnSpPr>
        <p:spPr>
          <a:xfrm flipH="1">
            <a:off x="3702315" y="1184551"/>
            <a:ext cx="1" cy="306241"/>
          </a:xfrm>
          <a:prstGeom prst="straightConnector1">
            <a:avLst/>
          </a:prstGeom>
          <a:ln w="25400">
            <a:solidFill>
              <a:srgbClr val="462AC2">
                <a:alpha val="8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8DEF13B-C079-1543-8A00-6CAFED3E954E}"/>
              </a:ext>
            </a:extLst>
          </p:cNvPr>
          <p:cNvCxnSpPr>
            <a:cxnSpLocks/>
          </p:cNvCxnSpPr>
          <p:nvPr/>
        </p:nvCxnSpPr>
        <p:spPr>
          <a:xfrm flipH="1">
            <a:off x="7191149" y="1194846"/>
            <a:ext cx="1" cy="306241"/>
          </a:xfrm>
          <a:prstGeom prst="straightConnector1">
            <a:avLst/>
          </a:prstGeom>
          <a:ln w="25400">
            <a:solidFill>
              <a:srgbClr val="462AC2">
                <a:alpha val="8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CAB8A54-84B4-774C-825D-21150EBEBEB5}"/>
              </a:ext>
            </a:extLst>
          </p:cNvPr>
          <p:cNvCxnSpPr>
            <a:cxnSpLocks/>
          </p:cNvCxnSpPr>
          <p:nvPr/>
        </p:nvCxnSpPr>
        <p:spPr>
          <a:xfrm flipH="1">
            <a:off x="10325069" y="1173571"/>
            <a:ext cx="1" cy="306241"/>
          </a:xfrm>
          <a:prstGeom prst="straightConnector1">
            <a:avLst/>
          </a:prstGeom>
          <a:ln w="25400">
            <a:solidFill>
              <a:srgbClr val="462AC2">
                <a:alpha val="89000"/>
              </a:srgbClr>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DFEC337-B88B-A64E-A7FB-FE37B2CE8DC8}"/>
              </a:ext>
            </a:extLst>
          </p:cNvPr>
          <p:cNvSpPr/>
          <p:nvPr/>
        </p:nvSpPr>
        <p:spPr>
          <a:xfrm>
            <a:off x="8627070" y="1127187"/>
            <a:ext cx="473784" cy="276999"/>
          </a:xfrm>
          <a:prstGeom prst="rect">
            <a:avLst/>
          </a:prstGeom>
        </p:spPr>
        <p:txBody>
          <a:bodyPr wrap="none">
            <a:spAutoFit/>
          </a:bodyPr>
          <a:lstStyle/>
          <a:p>
            <a:r>
              <a:rPr lang="en-GB" sz="1200" b="1" dirty="0">
                <a:solidFill>
                  <a:srgbClr val="FF0000"/>
                </a:solidFill>
                <a:latin typeface="Calibri"/>
                <a:cs typeface="Calibri"/>
              </a:rPr>
              <a:t>inlet</a:t>
            </a:r>
            <a:endParaRPr lang="en-IT" sz="1200" dirty="0">
              <a:solidFill>
                <a:srgbClr val="FF0000"/>
              </a:solidFill>
            </a:endParaRPr>
          </a:p>
        </p:txBody>
      </p:sp>
      <p:sp>
        <p:nvSpPr>
          <p:cNvPr id="56" name="Rectangle 55">
            <a:extLst>
              <a:ext uri="{FF2B5EF4-FFF2-40B4-BE49-F238E27FC236}">
                <a16:creationId xmlns:a16="http://schemas.microsoft.com/office/drawing/2014/main" id="{BEE20910-4062-364A-A408-92F497D2BCBE}"/>
              </a:ext>
            </a:extLst>
          </p:cNvPr>
          <p:cNvSpPr/>
          <p:nvPr/>
        </p:nvSpPr>
        <p:spPr>
          <a:xfrm>
            <a:off x="7165963" y="1127187"/>
            <a:ext cx="473784" cy="276999"/>
          </a:xfrm>
          <a:prstGeom prst="rect">
            <a:avLst/>
          </a:prstGeom>
        </p:spPr>
        <p:txBody>
          <a:bodyPr wrap="none">
            <a:spAutoFit/>
          </a:bodyPr>
          <a:lstStyle/>
          <a:p>
            <a:r>
              <a:rPr lang="en-GB" sz="1200" b="1" dirty="0">
                <a:solidFill>
                  <a:srgbClr val="FF0000"/>
                </a:solidFill>
                <a:latin typeface="Calibri"/>
                <a:cs typeface="Calibri"/>
              </a:rPr>
              <a:t>inlet</a:t>
            </a:r>
            <a:endParaRPr lang="en-IT" sz="1200" dirty="0">
              <a:solidFill>
                <a:srgbClr val="FF0000"/>
              </a:solidFill>
            </a:endParaRPr>
          </a:p>
        </p:txBody>
      </p:sp>
      <p:sp>
        <p:nvSpPr>
          <p:cNvPr id="57" name="TextBox 56">
            <a:extLst>
              <a:ext uri="{FF2B5EF4-FFF2-40B4-BE49-F238E27FC236}">
                <a16:creationId xmlns:a16="http://schemas.microsoft.com/office/drawing/2014/main" id="{972C0BAA-C810-0740-8440-502CF11E567C}"/>
              </a:ext>
            </a:extLst>
          </p:cNvPr>
          <p:cNvSpPr txBox="1"/>
          <p:nvPr/>
        </p:nvSpPr>
        <p:spPr>
          <a:xfrm>
            <a:off x="4291707" y="3310231"/>
            <a:ext cx="1243318" cy="26161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IT" sz="1100" dirty="0">
              <a:solidFill>
                <a:schemeClr val="tx1"/>
              </a:solidFill>
            </a:endParaRPr>
          </a:p>
        </p:txBody>
      </p:sp>
      <p:sp>
        <p:nvSpPr>
          <p:cNvPr id="62" name="TextBox 61">
            <a:extLst>
              <a:ext uri="{FF2B5EF4-FFF2-40B4-BE49-F238E27FC236}">
                <a16:creationId xmlns:a16="http://schemas.microsoft.com/office/drawing/2014/main" id="{C86CB4FA-218A-DE42-AB95-3F235802DA77}"/>
              </a:ext>
            </a:extLst>
          </p:cNvPr>
          <p:cNvSpPr txBox="1"/>
          <p:nvPr/>
        </p:nvSpPr>
        <p:spPr>
          <a:xfrm>
            <a:off x="1170499" y="3423772"/>
            <a:ext cx="3307963" cy="3327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IT" sz="1100" dirty="0">
              <a:solidFill>
                <a:schemeClr val="tx1"/>
              </a:solidFill>
            </a:endParaRPr>
          </a:p>
        </p:txBody>
      </p:sp>
      <p:sp>
        <p:nvSpPr>
          <p:cNvPr id="63" name="TextBox 62">
            <a:extLst>
              <a:ext uri="{FF2B5EF4-FFF2-40B4-BE49-F238E27FC236}">
                <a16:creationId xmlns:a16="http://schemas.microsoft.com/office/drawing/2014/main" id="{B6061ED6-6E7F-9145-B3DE-47B46C42304A}"/>
              </a:ext>
            </a:extLst>
          </p:cNvPr>
          <p:cNvSpPr txBox="1"/>
          <p:nvPr/>
        </p:nvSpPr>
        <p:spPr>
          <a:xfrm>
            <a:off x="4655213" y="3388218"/>
            <a:ext cx="2233407" cy="30008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IT" sz="1100" dirty="0">
              <a:solidFill>
                <a:schemeClr val="tx1"/>
              </a:solidFill>
            </a:endParaRPr>
          </a:p>
        </p:txBody>
      </p:sp>
      <p:pic>
        <p:nvPicPr>
          <p:cNvPr id="64" name="object 13">
            <a:extLst>
              <a:ext uri="{FF2B5EF4-FFF2-40B4-BE49-F238E27FC236}">
                <a16:creationId xmlns:a16="http://schemas.microsoft.com/office/drawing/2014/main" id="{D5907D7A-ED87-1449-A3C6-78CE0267EA56}"/>
              </a:ext>
            </a:extLst>
          </p:cNvPr>
          <p:cNvPicPr/>
          <p:nvPr/>
        </p:nvPicPr>
        <p:blipFill>
          <a:blip r:embed="rId4" cstate="print"/>
          <a:stretch>
            <a:fillRect/>
          </a:stretch>
        </p:blipFill>
        <p:spPr>
          <a:xfrm>
            <a:off x="64816" y="3619438"/>
            <a:ext cx="4566079" cy="2563753"/>
          </a:xfrm>
          <a:prstGeom prst="rect">
            <a:avLst/>
          </a:prstGeom>
        </p:spPr>
      </p:pic>
      <p:pic>
        <p:nvPicPr>
          <p:cNvPr id="65" name="object 8">
            <a:extLst>
              <a:ext uri="{FF2B5EF4-FFF2-40B4-BE49-F238E27FC236}">
                <a16:creationId xmlns:a16="http://schemas.microsoft.com/office/drawing/2014/main" id="{3B9C587A-F5A3-AF4A-A3B0-625105E4BA7D}"/>
              </a:ext>
            </a:extLst>
          </p:cNvPr>
          <p:cNvPicPr/>
          <p:nvPr/>
        </p:nvPicPr>
        <p:blipFill>
          <a:blip r:embed="rId5" cstate="print"/>
          <a:stretch>
            <a:fillRect/>
          </a:stretch>
        </p:blipFill>
        <p:spPr>
          <a:xfrm>
            <a:off x="6927097" y="3534595"/>
            <a:ext cx="4445394" cy="2907549"/>
          </a:xfrm>
          <a:prstGeom prst="rect">
            <a:avLst/>
          </a:prstGeom>
        </p:spPr>
      </p:pic>
      <p:sp>
        <p:nvSpPr>
          <p:cNvPr id="79" name="Rectangle 78">
            <a:extLst>
              <a:ext uri="{FF2B5EF4-FFF2-40B4-BE49-F238E27FC236}">
                <a16:creationId xmlns:a16="http://schemas.microsoft.com/office/drawing/2014/main" id="{F0E0FB3C-BD78-554C-8239-1C8031643E9D}"/>
              </a:ext>
            </a:extLst>
          </p:cNvPr>
          <p:cNvSpPr/>
          <p:nvPr/>
        </p:nvSpPr>
        <p:spPr>
          <a:xfrm>
            <a:off x="4747303" y="4026350"/>
            <a:ext cx="2009453" cy="1815882"/>
          </a:xfrm>
          <a:prstGeom prst="rect">
            <a:avLst/>
          </a:prstGeom>
          <a:ln w="22225">
            <a:solidFill>
              <a:srgbClr val="FF0000"/>
            </a:solidFill>
          </a:ln>
        </p:spPr>
        <p:txBody>
          <a:bodyPr wrap="square">
            <a:spAutoFit/>
          </a:bodyPr>
          <a:lstStyle/>
          <a:p>
            <a:pPr marL="38100" marR="30480" algn="just">
              <a:lnSpc>
                <a:spcPct val="100000"/>
              </a:lnSpc>
              <a:spcBef>
                <a:spcPts val="100"/>
              </a:spcBef>
            </a:pPr>
            <a:r>
              <a:rPr lang="en-GB" sz="1400" b="1" spc="-5" dirty="0">
                <a:solidFill>
                  <a:srgbClr val="462AC2"/>
                </a:solidFill>
                <a:latin typeface="Rockwell" panose="02060603020205020403" pitchFamily="18" charset="77"/>
                <a:cs typeface="Calibri"/>
              </a:rPr>
              <a:t>After </a:t>
            </a:r>
            <a:r>
              <a:rPr lang="en-GB" sz="1400" b="1" spc="-5" dirty="0">
                <a:solidFill>
                  <a:srgbClr val="FF0000"/>
                </a:solidFill>
                <a:latin typeface="Rockwell" panose="02060603020205020403" pitchFamily="18" charset="77"/>
                <a:cs typeface="Calibri"/>
              </a:rPr>
              <a:t>10</a:t>
            </a:r>
            <a:r>
              <a:rPr lang="en-GB" sz="1400" b="1" spc="-7" baseline="25462" dirty="0">
                <a:solidFill>
                  <a:srgbClr val="FF0000"/>
                </a:solidFill>
                <a:latin typeface="Rockwell" panose="02060603020205020403" pitchFamily="18" charset="77"/>
                <a:cs typeface="Calibri"/>
              </a:rPr>
              <a:t>5</a:t>
            </a:r>
            <a:r>
              <a:rPr lang="en-GB" sz="1400" b="1" baseline="25462" dirty="0">
                <a:solidFill>
                  <a:srgbClr val="FF0000"/>
                </a:solidFill>
                <a:latin typeface="Rockwell" panose="02060603020205020403" pitchFamily="18" charset="77"/>
                <a:cs typeface="Calibri"/>
              </a:rPr>
              <a:t> </a:t>
            </a:r>
            <a:r>
              <a:rPr lang="en-GB" sz="1400" b="1" spc="-5" dirty="0">
                <a:solidFill>
                  <a:srgbClr val="FF0000"/>
                </a:solidFill>
                <a:latin typeface="Rockwell" panose="02060603020205020403" pitchFamily="18" charset="77"/>
                <a:cs typeface="Calibri"/>
              </a:rPr>
              <a:t>shots</a:t>
            </a:r>
            <a:r>
              <a:rPr lang="en-GB" sz="1400" b="1" spc="-5" dirty="0">
                <a:solidFill>
                  <a:srgbClr val="462AC2"/>
                </a:solidFill>
                <a:latin typeface="Rockwell" panose="02060603020205020403" pitchFamily="18" charset="77"/>
                <a:cs typeface="Calibri"/>
              </a:rPr>
              <a:t> there </a:t>
            </a:r>
            <a:r>
              <a:rPr lang="en-GB" sz="1400" b="1" dirty="0">
                <a:solidFill>
                  <a:srgbClr val="462AC2"/>
                </a:solidFill>
                <a:latin typeface="Rockwell" panose="02060603020205020403" pitchFamily="18" charset="77"/>
                <a:cs typeface="Calibri"/>
              </a:rPr>
              <a:t>is no </a:t>
            </a:r>
            <a:r>
              <a:rPr lang="en-GB" sz="1400" b="1" spc="-15" dirty="0">
                <a:solidFill>
                  <a:srgbClr val="462AC2"/>
                </a:solidFill>
                <a:latin typeface="Rockwell" panose="02060603020205020403" pitchFamily="18" charset="77"/>
                <a:cs typeface="Calibri"/>
              </a:rPr>
              <a:t>any </a:t>
            </a:r>
            <a:r>
              <a:rPr lang="en-GB" sz="1400" b="1" spc="-10" dirty="0">
                <a:solidFill>
                  <a:srgbClr val="462AC2"/>
                </a:solidFill>
                <a:latin typeface="Rockwell" panose="02060603020205020403" pitchFamily="18" charset="77"/>
                <a:cs typeface="Calibri"/>
              </a:rPr>
              <a:t> </a:t>
            </a:r>
            <a:r>
              <a:rPr lang="en-GB" sz="1400" b="1" spc="-5" dirty="0">
                <a:solidFill>
                  <a:srgbClr val="462AC2"/>
                </a:solidFill>
                <a:latin typeface="Rockwell" panose="02060603020205020403" pitchFamily="18" charset="77"/>
                <a:cs typeface="Calibri"/>
              </a:rPr>
              <a:t>changing</a:t>
            </a:r>
            <a:r>
              <a:rPr lang="en-GB" sz="1400" b="1" spc="5" dirty="0">
                <a:solidFill>
                  <a:srgbClr val="462AC2"/>
                </a:solidFill>
                <a:latin typeface="Rockwell" panose="02060603020205020403" pitchFamily="18" charset="77"/>
                <a:cs typeface="Calibri"/>
              </a:rPr>
              <a:t> </a:t>
            </a:r>
            <a:r>
              <a:rPr lang="en-GB" sz="1400" b="1" spc="-5" dirty="0">
                <a:solidFill>
                  <a:srgbClr val="462AC2"/>
                </a:solidFill>
                <a:latin typeface="Rockwell" panose="02060603020205020403" pitchFamily="18" charset="77"/>
                <a:cs typeface="Calibri"/>
              </a:rPr>
              <a:t>of</a:t>
            </a:r>
            <a:r>
              <a:rPr lang="en-GB" sz="1400" b="1" spc="-10" dirty="0">
                <a:solidFill>
                  <a:srgbClr val="462AC2"/>
                </a:solidFill>
                <a:latin typeface="Rockwell" panose="02060603020205020403" pitchFamily="18" charset="77"/>
                <a:cs typeface="Calibri"/>
              </a:rPr>
              <a:t> </a:t>
            </a:r>
            <a:r>
              <a:rPr lang="en-GB" sz="1400" b="1" dirty="0">
                <a:solidFill>
                  <a:srgbClr val="462AC2"/>
                </a:solidFill>
                <a:latin typeface="Rockwell" panose="02060603020205020403" pitchFamily="18" charset="77"/>
                <a:cs typeface="Calibri"/>
              </a:rPr>
              <a:t>the</a:t>
            </a:r>
            <a:r>
              <a:rPr lang="en-GB" sz="1400" b="1" spc="5" dirty="0">
                <a:solidFill>
                  <a:srgbClr val="462AC2"/>
                </a:solidFill>
                <a:latin typeface="Rockwell" panose="02060603020205020403" pitchFamily="18" charset="77"/>
                <a:cs typeface="Calibri"/>
              </a:rPr>
              <a:t> </a:t>
            </a:r>
            <a:r>
              <a:rPr lang="en-GB" sz="1400" b="1" dirty="0">
                <a:solidFill>
                  <a:srgbClr val="462AC2"/>
                </a:solidFill>
                <a:latin typeface="Rockwell" panose="02060603020205020403" pitchFamily="18" charset="77"/>
                <a:cs typeface="Calibri"/>
              </a:rPr>
              <a:t>longitudinal</a:t>
            </a:r>
            <a:r>
              <a:rPr lang="en-GB" sz="1400" b="1" spc="10" dirty="0">
                <a:solidFill>
                  <a:srgbClr val="462AC2"/>
                </a:solidFill>
                <a:latin typeface="Rockwell" panose="02060603020205020403" pitchFamily="18" charset="77"/>
                <a:cs typeface="Calibri"/>
              </a:rPr>
              <a:t> </a:t>
            </a:r>
            <a:r>
              <a:rPr lang="en-GB" sz="1400" b="1" spc="-10" dirty="0">
                <a:solidFill>
                  <a:srgbClr val="462AC2"/>
                </a:solidFill>
                <a:latin typeface="Rockwell" panose="02060603020205020403" pitchFamily="18" charset="77"/>
                <a:cs typeface="Calibri"/>
              </a:rPr>
              <a:t>profile </a:t>
            </a:r>
            <a:r>
              <a:rPr lang="en-GB" sz="1400" b="1" spc="-5" dirty="0">
                <a:solidFill>
                  <a:srgbClr val="462AC2"/>
                </a:solidFill>
                <a:latin typeface="Rockwell" panose="02060603020205020403" pitchFamily="18" charset="77"/>
                <a:cs typeface="Calibri"/>
              </a:rPr>
              <a:t> </a:t>
            </a:r>
            <a:r>
              <a:rPr lang="en-GB" sz="1400" b="1" dirty="0">
                <a:solidFill>
                  <a:srgbClr val="462AC2"/>
                </a:solidFill>
                <a:latin typeface="Rockwell" panose="02060603020205020403" pitchFamily="18" charset="77"/>
                <a:cs typeface="Calibri"/>
              </a:rPr>
              <a:t>and the mean </a:t>
            </a:r>
            <a:r>
              <a:rPr lang="en-GB" sz="1400" b="1" spc="-5" dirty="0">
                <a:solidFill>
                  <a:srgbClr val="462AC2"/>
                </a:solidFill>
                <a:latin typeface="Rockwell" panose="02060603020205020403" pitchFamily="18" charset="77"/>
                <a:cs typeface="Calibri"/>
              </a:rPr>
              <a:t>value </a:t>
            </a:r>
            <a:r>
              <a:rPr lang="en-GB" sz="1400" b="1" spc="-10" dirty="0">
                <a:solidFill>
                  <a:srgbClr val="462AC2"/>
                </a:solidFill>
                <a:latin typeface="Rockwell" panose="02060603020205020403" pitchFamily="18" charset="77"/>
                <a:cs typeface="Calibri"/>
              </a:rPr>
              <a:t>goes from </a:t>
            </a:r>
            <a:r>
              <a:rPr lang="en-GB" sz="1400" b="1" spc="-5" dirty="0">
                <a:solidFill>
                  <a:srgbClr val="462AC2"/>
                </a:solidFill>
                <a:latin typeface="Rockwell" panose="02060603020205020403" pitchFamily="18" charset="77"/>
                <a:cs typeface="Calibri"/>
              </a:rPr>
              <a:t>7x10</a:t>
            </a:r>
            <a:r>
              <a:rPr lang="en-GB" sz="1400" b="1" spc="-7" baseline="25462" dirty="0">
                <a:solidFill>
                  <a:srgbClr val="462AC2"/>
                </a:solidFill>
                <a:latin typeface="Rockwell" panose="02060603020205020403" pitchFamily="18" charset="77"/>
                <a:cs typeface="Calibri"/>
              </a:rPr>
              <a:t>17 </a:t>
            </a:r>
            <a:r>
              <a:rPr lang="en-GB" sz="1400" b="1" spc="-390" baseline="25462" dirty="0">
                <a:solidFill>
                  <a:srgbClr val="462AC2"/>
                </a:solidFill>
                <a:latin typeface="Rockwell" panose="02060603020205020403" pitchFamily="18" charset="77"/>
                <a:cs typeface="Calibri"/>
              </a:rPr>
              <a:t> </a:t>
            </a:r>
            <a:r>
              <a:rPr lang="en-GB" sz="1400" b="1" spc="-5" dirty="0">
                <a:solidFill>
                  <a:srgbClr val="462AC2"/>
                </a:solidFill>
                <a:latin typeface="Rockwell" panose="02060603020205020403" pitchFamily="18" charset="77"/>
                <a:cs typeface="Calibri"/>
              </a:rPr>
              <a:t>cm</a:t>
            </a:r>
            <a:r>
              <a:rPr lang="en-GB" sz="1400" b="1" spc="-7" baseline="25462" dirty="0">
                <a:solidFill>
                  <a:srgbClr val="462AC2"/>
                </a:solidFill>
                <a:latin typeface="Rockwell" panose="02060603020205020403" pitchFamily="18" charset="77"/>
                <a:cs typeface="Calibri"/>
              </a:rPr>
              <a:t>-3</a:t>
            </a:r>
            <a:r>
              <a:rPr lang="en-GB" sz="1400" b="1" baseline="25462" dirty="0">
                <a:solidFill>
                  <a:srgbClr val="462AC2"/>
                </a:solidFill>
                <a:latin typeface="Rockwell" panose="02060603020205020403" pitchFamily="18" charset="77"/>
                <a:cs typeface="Calibri"/>
              </a:rPr>
              <a:t> </a:t>
            </a:r>
            <a:r>
              <a:rPr lang="en-GB" sz="1400" b="1" spc="-10" dirty="0">
                <a:solidFill>
                  <a:srgbClr val="462AC2"/>
                </a:solidFill>
                <a:latin typeface="Rockwell" panose="02060603020205020403" pitchFamily="18" charset="77"/>
                <a:cs typeface="Calibri"/>
              </a:rPr>
              <a:t>(maybe </a:t>
            </a:r>
            <a:r>
              <a:rPr lang="en-GB" sz="1400" b="1" spc="-15" dirty="0">
                <a:solidFill>
                  <a:srgbClr val="462AC2"/>
                </a:solidFill>
                <a:latin typeface="Rockwell" panose="02060603020205020403" pitchFamily="18" charset="77"/>
                <a:cs typeface="Calibri"/>
              </a:rPr>
              <a:t>we have </a:t>
            </a:r>
            <a:r>
              <a:rPr lang="en-GB" sz="1400" b="1" spc="-10" dirty="0">
                <a:solidFill>
                  <a:srgbClr val="462AC2"/>
                </a:solidFill>
                <a:latin typeface="Rockwell" panose="02060603020205020403" pitchFamily="18" charset="77"/>
                <a:cs typeface="Calibri"/>
              </a:rPr>
              <a:t>to </a:t>
            </a:r>
            <a:r>
              <a:rPr lang="en-GB" sz="1400" b="1" spc="-5" dirty="0">
                <a:solidFill>
                  <a:srgbClr val="462AC2"/>
                </a:solidFill>
                <a:latin typeface="Rockwell" panose="02060603020205020403" pitchFamily="18" charset="77"/>
                <a:cs typeface="Calibri"/>
              </a:rPr>
              <a:t>reach </a:t>
            </a:r>
            <a:r>
              <a:rPr lang="en-GB" sz="1400" b="1" spc="-5" dirty="0">
                <a:solidFill>
                  <a:srgbClr val="FF0000"/>
                </a:solidFill>
                <a:latin typeface="Rockwell" panose="02060603020205020403" pitchFamily="18" charset="77"/>
                <a:cs typeface="Calibri"/>
              </a:rPr>
              <a:t>10</a:t>
            </a:r>
            <a:r>
              <a:rPr lang="en-GB" sz="1400" b="1" spc="-7" baseline="25462" dirty="0">
                <a:solidFill>
                  <a:srgbClr val="FF0000"/>
                </a:solidFill>
                <a:latin typeface="Rockwell" panose="02060603020205020403" pitchFamily="18" charset="77"/>
                <a:cs typeface="Calibri"/>
              </a:rPr>
              <a:t>6 </a:t>
            </a:r>
            <a:r>
              <a:rPr lang="en-GB" sz="1400" b="1" baseline="25462" dirty="0">
                <a:solidFill>
                  <a:srgbClr val="FF0000"/>
                </a:solidFill>
                <a:latin typeface="Rockwell" panose="02060603020205020403" pitchFamily="18" charset="77"/>
                <a:cs typeface="Calibri"/>
              </a:rPr>
              <a:t> </a:t>
            </a:r>
            <a:r>
              <a:rPr lang="en-GB" sz="1400" b="1" spc="-5" dirty="0">
                <a:solidFill>
                  <a:srgbClr val="FF0000"/>
                </a:solidFill>
                <a:latin typeface="Rockwell" panose="02060603020205020403" pitchFamily="18" charset="77"/>
                <a:cs typeface="Calibri"/>
              </a:rPr>
              <a:t>shots</a:t>
            </a:r>
            <a:r>
              <a:rPr lang="en-GB" sz="1400" b="1" spc="-5" dirty="0">
                <a:solidFill>
                  <a:srgbClr val="462AC2"/>
                </a:solidFill>
                <a:latin typeface="Rockwell" panose="02060603020205020403" pitchFamily="18" charset="77"/>
                <a:cs typeface="Calibri"/>
              </a:rPr>
              <a:t>).</a:t>
            </a:r>
            <a:endParaRPr lang="en-GB" sz="1400" b="1" dirty="0">
              <a:solidFill>
                <a:srgbClr val="462AC2"/>
              </a:solidFill>
              <a:latin typeface="Rockwell" panose="02060603020205020403" pitchFamily="18" charset="77"/>
              <a:cs typeface="Calibri"/>
            </a:endParaRPr>
          </a:p>
        </p:txBody>
      </p:sp>
      <p:sp>
        <p:nvSpPr>
          <p:cNvPr id="80" name="object 14">
            <a:extLst>
              <a:ext uri="{FF2B5EF4-FFF2-40B4-BE49-F238E27FC236}">
                <a16:creationId xmlns:a16="http://schemas.microsoft.com/office/drawing/2014/main" id="{E27BC0B8-97EE-9D4D-B2CC-DF7993906020}"/>
              </a:ext>
            </a:extLst>
          </p:cNvPr>
          <p:cNvSpPr txBox="1"/>
          <p:nvPr/>
        </p:nvSpPr>
        <p:spPr>
          <a:xfrm>
            <a:off x="2594476" y="5594785"/>
            <a:ext cx="2009453" cy="228268"/>
          </a:xfrm>
          <a:prstGeom prst="rect">
            <a:avLst/>
          </a:prstGeom>
        </p:spPr>
        <p:txBody>
          <a:bodyPr vert="horz" wrap="square" lIns="0" tIns="12700" rIns="0" bIns="0" rtlCol="0">
            <a:spAutoFit/>
          </a:bodyPr>
          <a:lstStyle/>
          <a:p>
            <a:pPr marL="12700">
              <a:lnSpc>
                <a:spcPct val="100000"/>
              </a:lnSpc>
              <a:spcBef>
                <a:spcPts val="100"/>
              </a:spcBef>
            </a:pPr>
            <a:r>
              <a:rPr lang="it-IT" sz="1400" b="1" dirty="0">
                <a:solidFill>
                  <a:srgbClr val="FF0000"/>
                </a:solidFill>
                <a:cs typeface="Calibri"/>
              </a:rPr>
              <a:t>Inner </a:t>
            </a:r>
            <a:r>
              <a:rPr sz="1400" b="1" dirty="0">
                <a:solidFill>
                  <a:srgbClr val="FF0000"/>
                </a:solidFill>
                <a:cs typeface="Calibri"/>
              </a:rPr>
              <a:t>Sapphi</a:t>
            </a:r>
            <a:r>
              <a:rPr sz="1400" b="1" spc="-25" dirty="0">
                <a:solidFill>
                  <a:srgbClr val="FF0000"/>
                </a:solidFill>
                <a:cs typeface="Calibri"/>
              </a:rPr>
              <a:t>r</a:t>
            </a:r>
            <a:r>
              <a:rPr sz="1400" b="1" dirty="0">
                <a:solidFill>
                  <a:srgbClr val="FF0000"/>
                </a:solidFill>
                <a:cs typeface="Calibri"/>
              </a:rPr>
              <a:t>e</a:t>
            </a:r>
            <a:r>
              <a:rPr lang="it-IT" sz="1400" b="1" dirty="0">
                <a:solidFill>
                  <a:srgbClr val="FF0000"/>
                </a:solidFill>
                <a:cs typeface="Calibri"/>
              </a:rPr>
              <a:t> Core</a:t>
            </a:r>
            <a:endParaRPr sz="1400" dirty="0">
              <a:solidFill>
                <a:srgbClr val="FF0000"/>
              </a:solidFill>
              <a:cs typeface="Calibri"/>
            </a:endParaRPr>
          </a:p>
        </p:txBody>
      </p:sp>
      <mc:AlternateContent xmlns:mc="http://schemas.openxmlformats.org/markup-compatibility/2006" xmlns:a14="http://schemas.microsoft.com/office/drawing/2010/main">
        <mc:Choice Requires="a14">
          <p:sp>
            <p:nvSpPr>
              <p:cNvPr id="81" name="object 14">
                <a:extLst>
                  <a:ext uri="{FF2B5EF4-FFF2-40B4-BE49-F238E27FC236}">
                    <a16:creationId xmlns:a16="http://schemas.microsoft.com/office/drawing/2014/main" id="{A53D9E40-107F-714C-8799-C146286721E1}"/>
                  </a:ext>
                </a:extLst>
              </p:cNvPr>
              <p:cNvSpPr txBox="1"/>
              <p:nvPr/>
            </p:nvSpPr>
            <p:spPr>
              <a:xfrm>
                <a:off x="2348482" y="3839567"/>
                <a:ext cx="2233407" cy="768480"/>
              </a:xfrm>
              <a:prstGeom prst="rect">
                <a:avLst/>
              </a:prstGeom>
              <a:ln>
                <a:solidFill>
                  <a:schemeClr val="bg1"/>
                </a:solidFill>
              </a:ln>
            </p:spPr>
            <p:txBody>
              <a:bodyPr vert="horz" wrap="square" lIns="0" tIns="12700" rIns="0" bIns="0" rtlCol="0">
                <a:spAutoFit/>
              </a:bodyPr>
              <a:lstStyle/>
              <a:p>
                <a:pPr marL="12700">
                  <a:lnSpc>
                    <a:spcPct val="100000"/>
                  </a:lnSpc>
                  <a:spcBef>
                    <a:spcPts val="100"/>
                  </a:spcBef>
                </a:pPr>
                <a:r>
                  <a:rPr lang="it-IT" sz="1200" b="1" dirty="0">
                    <a:solidFill>
                      <a:srgbClr val="FFFFFF"/>
                    </a:solidFill>
                    <a:cs typeface="Calibri"/>
                  </a:rPr>
                  <a:t>Melting point of 2300 K as </a:t>
                </a:r>
                <a:r>
                  <a:rPr lang="it-IT" sz="1200" b="1" dirty="0">
                    <a:solidFill>
                      <a:srgbClr val="FF0000"/>
                    </a:solidFill>
                    <a:cs typeface="Calibri"/>
                  </a:rPr>
                  <a:t>stainless steel </a:t>
                </a:r>
                <a:r>
                  <a:rPr lang="it-IT" sz="1200" b="1" dirty="0">
                    <a:solidFill>
                      <a:srgbClr val="FFFFFF"/>
                    </a:solidFill>
                    <a:cs typeface="Calibri"/>
                  </a:rPr>
                  <a:t>and </a:t>
                </a:r>
              </a:p>
              <a:p>
                <a:pPr marL="12700">
                  <a:lnSpc>
                    <a:spcPct val="100000"/>
                  </a:lnSpc>
                  <a:spcBef>
                    <a:spcPts val="100"/>
                  </a:spcBef>
                </a:pPr>
                <a:r>
                  <a:rPr lang="it-IT" sz="1200" b="1" dirty="0">
                    <a:solidFill>
                      <a:srgbClr val="FFFFFF"/>
                    </a:solidFill>
                    <a:cs typeface="Calibri"/>
                  </a:rPr>
                  <a:t>thermal conductivity of 40 </a:t>
                </a:r>
                <a:r>
                  <a:rPr lang="it-IT" sz="1200" b="1" dirty="0" err="1">
                    <a:solidFill>
                      <a:srgbClr val="FFFFFF"/>
                    </a:solidFill>
                    <a:cs typeface="Calibri"/>
                  </a:rPr>
                  <a:t>W</a:t>
                </a:r>
                <a14:m>
                  <m:oMath xmlns:m="http://schemas.openxmlformats.org/officeDocument/2006/math">
                    <m:sSup>
                      <m:sSupPr>
                        <m:ctrlPr>
                          <a:rPr lang="it-IT" sz="1200" b="1" i="1" smtClean="0">
                            <a:solidFill>
                              <a:srgbClr val="FFFFFF"/>
                            </a:solidFill>
                            <a:latin typeface="Cambria Math" panose="02040503050406030204" pitchFamily="18" charset="0"/>
                            <a:cs typeface="Calibri"/>
                          </a:rPr>
                        </m:ctrlPr>
                      </m:sSupPr>
                      <m:e>
                        <m:r>
                          <a:rPr lang="it-IT" sz="1200" b="1" i="1" smtClean="0">
                            <a:solidFill>
                              <a:srgbClr val="FFFFFF"/>
                            </a:solidFill>
                            <a:latin typeface="Cambria Math" panose="02040503050406030204" pitchFamily="18" charset="0"/>
                            <a:cs typeface="Calibri"/>
                          </a:rPr>
                          <m:t> </m:t>
                        </m:r>
                        <m:r>
                          <a:rPr lang="it-IT" sz="1200" b="1" i="1" smtClean="0">
                            <a:solidFill>
                              <a:srgbClr val="FFFFFF"/>
                            </a:solidFill>
                            <a:latin typeface="Cambria Math" panose="02040503050406030204" pitchFamily="18" charset="0"/>
                            <a:cs typeface="Calibri"/>
                          </a:rPr>
                          <m:t>𝒎</m:t>
                        </m:r>
                      </m:e>
                      <m:sup>
                        <m:r>
                          <a:rPr lang="it-IT" sz="1200" b="1" i="1" smtClean="0">
                            <a:solidFill>
                              <a:srgbClr val="FFFFFF"/>
                            </a:solidFill>
                            <a:latin typeface="Cambria Math" panose="02040503050406030204" pitchFamily="18" charset="0"/>
                            <a:cs typeface="Calibri"/>
                          </a:rPr>
                          <m:t>−</m:t>
                        </m:r>
                        <m:r>
                          <a:rPr lang="it-IT" sz="1200" b="1" i="1" smtClean="0">
                            <a:solidFill>
                              <a:srgbClr val="FFFFFF"/>
                            </a:solidFill>
                            <a:latin typeface="Cambria Math" panose="02040503050406030204" pitchFamily="18" charset="0"/>
                            <a:cs typeface="Calibri"/>
                          </a:rPr>
                          <m:t>𝟏</m:t>
                        </m:r>
                      </m:sup>
                    </m:sSup>
                    <m:r>
                      <a:rPr lang="it-IT" sz="1200" b="1" i="1" smtClean="0">
                        <a:solidFill>
                          <a:srgbClr val="FFFFFF"/>
                        </a:solidFill>
                        <a:latin typeface="Cambria Math" panose="02040503050406030204" pitchFamily="18" charset="0"/>
                        <a:cs typeface="Calibri"/>
                      </a:rPr>
                      <m:t> </m:t>
                    </m:r>
                    <m:sSup>
                      <m:sSupPr>
                        <m:ctrlPr>
                          <a:rPr lang="it-IT" sz="1200" b="1" i="1" smtClean="0">
                            <a:solidFill>
                              <a:srgbClr val="FFFFFF"/>
                            </a:solidFill>
                            <a:latin typeface="Cambria Math" panose="02040503050406030204" pitchFamily="18" charset="0"/>
                            <a:cs typeface="Calibri"/>
                          </a:rPr>
                        </m:ctrlPr>
                      </m:sSupPr>
                      <m:e>
                        <m:r>
                          <m:rPr>
                            <m:nor/>
                          </m:rPr>
                          <a:rPr lang="it-IT" sz="1200" b="1" dirty="0">
                            <a:solidFill>
                              <a:srgbClr val="FFFFFF"/>
                            </a:solidFill>
                            <a:cs typeface="Calibri"/>
                          </a:rPr>
                          <m:t>K</m:t>
                        </m:r>
                      </m:e>
                      <m:sup>
                        <m:r>
                          <a:rPr lang="it-IT" sz="1200" b="1" i="1" smtClean="0">
                            <a:solidFill>
                              <a:srgbClr val="FFFFFF"/>
                            </a:solidFill>
                            <a:latin typeface="Cambria Math" panose="02040503050406030204" pitchFamily="18" charset="0"/>
                            <a:cs typeface="Calibri"/>
                          </a:rPr>
                          <m:t>−</m:t>
                        </m:r>
                        <m:r>
                          <a:rPr lang="it-IT" sz="1200" b="1" i="1" smtClean="0">
                            <a:solidFill>
                              <a:srgbClr val="FFFFFF"/>
                            </a:solidFill>
                            <a:latin typeface="Cambria Math" panose="02040503050406030204" pitchFamily="18" charset="0"/>
                            <a:cs typeface="Calibri"/>
                          </a:rPr>
                          <m:t>𝟏</m:t>
                        </m:r>
                      </m:sup>
                    </m:sSup>
                  </m:oMath>
                </a14:m>
                <a:r>
                  <a:rPr lang="it-IT" sz="1200" b="1" dirty="0">
                    <a:solidFill>
                      <a:srgbClr val="FFFFFF"/>
                    </a:solidFill>
                    <a:cs typeface="Calibri"/>
                  </a:rPr>
                  <a:t> </a:t>
                </a:r>
                <a:endParaRPr sz="1200" dirty="0">
                  <a:cs typeface="Calibri"/>
                </a:endParaRPr>
              </a:p>
            </p:txBody>
          </p:sp>
        </mc:Choice>
        <mc:Fallback xmlns="">
          <p:sp>
            <p:nvSpPr>
              <p:cNvPr id="81" name="object 14">
                <a:extLst>
                  <a:ext uri="{FF2B5EF4-FFF2-40B4-BE49-F238E27FC236}">
                    <a16:creationId xmlns:a16="http://schemas.microsoft.com/office/drawing/2014/main" id="{A53D9E40-107F-714C-8799-C146286721E1}"/>
                  </a:ext>
                </a:extLst>
              </p:cNvPr>
              <p:cNvSpPr txBox="1">
                <a:spLocks noRot="1" noChangeAspect="1" noMove="1" noResize="1" noEditPoints="1" noAdjustHandles="1" noChangeArrowheads="1" noChangeShapeType="1" noTextEdit="1"/>
              </p:cNvSpPr>
              <p:nvPr/>
            </p:nvSpPr>
            <p:spPr>
              <a:xfrm>
                <a:off x="2348482" y="3839567"/>
                <a:ext cx="2233407" cy="768480"/>
              </a:xfrm>
              <a:prstGeom prst="rect">
                <a:avLst/>
              </a:prstGeom>
              <a:blipFill>
                <a:blip r:embed="rId6"/>
                <a:stretch>
                  <a:fillRect l="-3371" t="-3175" b="-9524"/>
                </a:stretch>
              </a:blipFill>
              <a:ln>
                <a:solidFill>
                  <a:schemeClr val="bg1"/>
                </a:solidFill>
              </a:ln>
            </p:spPr>
            <p:txBody>
              <a:bodyPr/>
              <a:lstStyle/>
              <a:p>
                <a:r>
                  <a:rPr lang="en-IT">
                    <a:noFill/>
                  </a:rPr>
                  <a:t> </a:t>
                </a:r>
              </a:p>
            </p:txBody>
          </p:sp>
        </mc:Fallback>
      </mc:AlternateContent>
      <p:sp>
        <p:nvSpPr>
          <p:cNvPr id="43" name="Rectangle 42">
            <a:extLst>
              <a:ext uri="{FF2B5EF4-FFF2-40B4-BE49-F238E27FC236}">
                <a16:creationId xmlns:a16="http://schemas.microsoft.com/office/drawing/2014/main" id="{18A3EE66-9A4C-D54E-2FAC-00EE75391085}"/>
              </a:ext>
            </a:extLst>
          </p:cNvPr>
          <p:cNvSpPr/>
          <p:nvPr/>
        </p:nvSpPr>
        <p:spPr>
          <a:xfrm>
            <a:off x="9061972" y="1845002"/>
            <a:ext cx="1444242" cy="369332"/>
          </a:xfrm>
          <a:prstGeom prst="rect">
            <a:avLst/>
          </a:prstGeom>
        </p:spPr>
        <p:txBody>
          <a:bodyPr wrap="none">
            <a:spAutoFit/>
          </a:bodyPr>
          <a:lstStyle/>
          <a:p>
            <a:r>
              <a:rPr lang="en-GB" b="1" dirty="0">
                <a:solidFill>
                  <a:srgbClr val="FF0000"/>
                </a:solidFill>
                <a:latin typeface="Calibri"/>
                <a:cs typeface="Calibri"/>
              </a:rPr>
              <a:t>mean 7x10</a:t>
            </a:r>
            <a:r>
              <a:rPr lang="en-GB" b="1" baseline="25462" dirty="0">
                <a:solidFill>
                  <a:srgbClr val="FF0000"/>
                </a:solidFill>
                <a:latin typeface="Calibri"/>
                <a:cs typeface="Calibri"/>
              </a:rPr>
              <a:t>17</a:t>
            </a:r>
            <a:r>
              <a:rPr lang="en-GB" b="1" spc="202" baseline="25462" dirty="0">
                <a:solidFill>
                  <a:srgbClr val="FF0000"/>
                </a:solidFill>
                <a:latin typeface="Calibri"/>
                <a:cs typeface="Calibri"/>
              </a:rPr>
              <a:t> </a:t>
            </a:r>
            <a:endParaRPr lang="en-IT" dirty="0">
              <a:solidFill>
                <a:srgbClr val="FF0000"/>
              </a:solidFill>
            </a:endParaRPr>
          </a:p>
        </p:txBody>
      </p:sp>
      <p:pic>
        <p:nvPicPr>
          <p:cNvPr id="41" name="Picture 40" descr="A picture containing text, clipart&#10;&#10;Description automatically generated">
            <a:extLst>
              <a:ext uri="{FF2B5EF4-FFF2-40B4-BE49-F238E27FC236}">
                <a16:creationId xmlns:a16="http://schemas.microsoft.com/office/drawing/2014/main" id="{BAEC04EB-97CE-E964-C95B-4E4ACDF707FC}"/>
              </a:ext>
            </a:extLst>
          </p:cNvPr>
          <p:cNvPicPr>
            <a:picLocks noChangeAspect="1"/>
          </p:cNvPicPr>
          <p:nvPr/>
        </p:nvPicPr>
        <p:blipFill>
          <a:blip r:embed="rId7"/>
          <a:stretch>
            <a:fillRect/>
          </a:stretch>
        </p:blipFill>
        <p:spPr>
          <a:xfrm>
            <a:off x="5222788" y="6440278"/>
            <a:ext cx="792694" cy="302555"/>
          </a:xfrm>
          <a:prstGeom prst="rect">
            <a:avLst/>
          </a:prstGeom>
        </p:spPr>
      </p:pic>
      <p:pic>
        <p:nvPicPr>
          <p:cNvPr id="42" name="Picture 41">
            <a:extLst>
              <a:ext uri="{FF2B5EF4-FFF2-40B4-BE49-F238E27FC236}">
                <a16:creationId xmlns:a16="http://schemas.microsoft.com/office/drawing/2014/main" id="{59CAAF94-51ED-F475-ED63-6F02F8ABB954}"/>
              </a:ext>
            </a:extLst>
          </p:cNvPr>
          <p:cNvPicPr>
            <a:picLocks noChangeAspect="1"/>
          </p:cNvPicPr>
          <p:nvPr/>
        </p:nvPicPr>
        <p:blipFill>
          <a:blip r:embed="rId8"/>
          <a:stretch>
            <a:fillRect/>
          </a:stretch>
        </p:blipFill>
        <p:spPr>
          <a:xfrm>
            <a:off x="5122082" y="6434925"/>
            <a:ext cx="986644" cy="369332"/>
          </a:xfrm>
          <a:prstGeom prst="rect">
            <a:avLst/>
          </a:prstGeom>
        </p:spPr>
      </p:pic>
      <p:pic>
        <p:nvPicPr>
          <p:cNvPr id="49" name="Picture 48" descr="Logo, company name&#10;&#10;Description automatically generated">
            <a:extLst>
              <a:ext uri="{FF2B5EF4-FFF2-40B4-BE49-F238E27FC236}">
                <a16:creationId xmlns:a16="http://schemas.microsoft.com/office/drawing/2014/main" id="{FF70CE36-41AE-FBFA-0AB1-05D33CCFC1DE}"/>
              </a:ext>
            </a:extLst>
          </p:cNvPr>
          <p:cNvPicPr>
            <a:picLocks noChangeAspect="1"/>
          </p:cNvPicPr>
          <p:nvPr/>
        </p:nvPicPr>
        <p:blipFill>
          <a:blip r:embed="rId9"/>
          <a:stretch>
            <a:fillRect/>
          </a:stretch>
        </p:blipFill>
        <p:spPr>
          <a:xfrm>
            <a:off x="21906" y="23909"/>
            <a:ext cx="1082577" cy="777011"/>
          </a:xfrm>
          <a:prstGeom prst="rect">
            <a:avLst/>
          </a:prstGeom>
        </p:spPr>
      </p:pic>
      <p:pic>
        <p:nvPicPr>
          <p:cNvPr id="51" name="Picture 50" descr="Logo, company name&#10;&#10;Description automatically generated">
            <a:extLst>
              <a:ext uri="{FF2B5EF4-FFF2-40B4-BE49-F238E27FC236}">
                <a16:creationId xmlns:a16="http://schemas.microsoft.com/office/drawing/2014/main" id="{7A55FC57-1CB7-09AE-43AA-0B3AED103A63}"/>
              </a:ext>
            </a:extLst>
          </p:cNvPr>
          <p:cNvPicPr>
            <a:picLocks noChangeAspect="1"/>
          </p:cNvPicPr>
          <p:nvPr/>
        </p:nvPicPr>
        <p:blipFill>
          <a:blip r:embed="rId10"/>
          <a:stretch>
            <a:fillRect/>
          </a:stretch>
        </p:blipFill>
        <p:spPr>
          <a:xfrm>
            <a:off x="11226800" y="0"/>
            <a:ext cx="965200" cy="1054100"/>
          </a:xfrm>
          <a:prstGeom prst="rect">
            <a:avLst/>
          </a:prstGeom>
        </p:spPr>
      </p:pic>
      <p:cxnSp>
        <p:nvCxnSpPr>
          <p:cNvPr id="52" name="Connettore 1 25">
            <a:extLst>
              <a:ext uri="{FF2B5EF4-FFF2-40B4-BE49-F238E27FC236}">
                <a16:creationId xmlns:a16="http://schemas.microsoft.com/office/drawing/2014/main" id="{9621A6B1-72EC-E2B9-D189-92C6D3E38CBA}"/>
              </a:ext>
            </a:extLst>
          </p:cNvPr>
          <p:cNvCxnSpPr>
            <a:cxnSpLocks/>
          </p:cNvCxnSpPr>
          <p:nvPr/>
        </p:nvCxnSpPr>
        <p:spPr>
          <a:xfrm>
            <a:off x="563194" y="6442144"/>
            <a:ext cx="10886478" cy="15345"/>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EA34CBE5-DA0A-9B7B-0452-6652C68E8F55}"/>
              </a:ext>
            </a:extLst>
          </p:cNvPr>
          <p:cNvSpPr txBox="1"/>
          <p:nvPr/>
        </p:nvSpPr>
        <p:spPr>
          <a:xfrm>
            <a:off x="3006207" y="2738874"/>
            <a:ext cx="481223" cy="174412"/>
          </a:xfrm>
          <a:prstGeom prst="rect">
            <a:avLst/>
          </a:prstGeom>
          <a:solidFill>
            <a:schemeClr val="bg1"/>
          </a:solidFill>
        </p:spPr>
        <p:txBody>
          <a:bodyPr wrap="square" rtlCol="0">
            <a:spAutoFit/>
          </a:bodyPr>
          <a:lstStyle/>
          <a:p>
            <a:endParaRPr lang="en-IT" dirty="0"/>
          </a:p>
        </p:txBody>
      </p:sp>
      <p:sp>
        <p:nvSpPr>
          <p:cNvPr id="68" name="TextBox 67">
            <a:extLst>
              <a:ext uri="{FF2B5EF4-FFF2-40B4-BE49-F238E27FC236}">
                <a16:creationId xmlns:a16="http://schemas.microsoft.com/office/drawing/2014/main" id="{72E46863-577B-9A20-D32E-84D809B5725B}"/>
              </a:ext>
            </a:extLst>
          </p:cNvPr>
          <p:cNvSpPr txBox="1"/>
          <p:nvPr/>
        </p:nvSpPr>
        <p:spPr>
          <a:xfrm>
            <a:off x="6108726" y="2751992"/>
            <a:ext cx="787299" cy="226901"/>
          </a:xfrm>
          <a:prstGeom prst="rect">
            <a:avLst/>
          </a:prstGeom>
          <a:solidFill>
            <a:schemeClr val="bg1"/>
          </a:solidFill>
        </p:spPr>
        <p:txBody>
          <a:bodyPr wrap="square" rtlCol="0">
            <a:spAutoFit/>
          </a:bodyPr>
          <a:lstStyle/>
          <a:p>
            <a:endParaRPr lang="en-IT" dirty="0"/>
          </a:p>
        </p:txBody>
      </p:sp>
      <p:sp>
        <p:nvSpPr>
          <p:cNvPr id="69" name="TextBox 68">
            <a:extLst>
              <a:ext uri="{FF2B5EF4-FFF2-40B4-BE49-F238E27FC236}">
                <a16:creationId xmlns:a16="http://schemas.microsoft.com/office/drawing/2014/main" id="{B1FEE4F7-9BBD-1C2A-3C49-224B8A4ADC7E}"/>
              </a:ext>
            </a:extLst>
          </p:cNvPr>
          <p:cNvSpPr txBox="1"/>
          <p:nvPr/>
        </p:nvSpPr>
        <p:spPr>
          <a:xfrm>
            <a:off x="9418169" y="2733003"/>
            <a:ext cx="787299" cy="226901"/>
          </a:xfrm>
          <a:prstGeom prst="rect">
            <a:avLst/>
          </a:prstGeom>
          <a:solidFill>
            <a:schemeClr val="bg1"/>
          </a:solidFill>
        </p:spPr>
        <p:txBody>
          <a:bodyPr wrap="square" rtlCol="0">
            <a:spAutoFit/>
          </a:bodyPr>
          <a:lstStyle/>
          <a:p>
            <a:endParaRPr lang="en-IT" dirty="0"/>
          </a:p>
        </p:txBody>
      </p:sp>
      <p:sp>
        <p:nvSpPr>
          <p:cNvPr id="70" name="Rectangle 69">
            <a:extLst>
              <a:ext uri="{FF2B5EF4-FFF2-40B4-BE49-F238E27FC236}">
                <a16:creationId xmlns:a16="http://schemas.microsoft.com/office/drawing/2014/main" id="{77232D7A-0DA2-C418-F7B9-40711F16ED4E}"/>
              </a:ext>
            </a:extLst>
          </p:cNvPr>
          <p:cNvSpPr/>
          <p:nvPr/>
        </p:nvSpPr>
        <p:spPr>
          <a:xfrm>
            <a:off x="2810712" y="2589973"/>
            <a:ext cx="772969" cy="369332"/>
          </a:xfrm>
          <a:prstGeom prst="rect">
            <a:avLst/>
          </a:prstGeom>
        </p:spPr>
        <p:txBody>
          <a:bodyPr wrap="none">
            <a:spAutoFit/>
          </a:bodyPr>
          <a:lstStyle/>
          <a:p>
            <a:r>
              <a:rPr lang="en-GB" b="1" dirty="0">
                <a:latin typeface="Calibri"/>
                <a:cs typeface="Calibri"/>
              </a:rPr>
              <a:t>0 shot</a:t>
            </a:r>
            <a:endParaRPr lang="en-IT" dirty="0"/>
          </a:p>
        </p:txBody>
      </p:sp>
      <p:sp>
        <p:nvSpPr>
          <p:cNvPr id="71" name="Rectangle 70">
            <a:extLst>
              <a:ext uri="{FF2B5EF4-FFF2-40B4-BE49-F238E27FC236}">
                <a16:creationId xmlns:a16="http://schemas.microsoft.com/office/drawing/2014/main" id="{0A15703A-83F6-44CD-5F08-656A806C11C5}"/>
              </a:ext>
            </a:extLst>
          </p:cNvPr>
          <p:cNvSpPr/>
          <p:nvPr/>
        </p:nvSpPr>
        <p:spPr>
          <a:xfrm>
            <a:off x="5928412" y="2643329"/>
            <a:ext cx="1207382" cy="338554"/>
          </a:xfrm>
          <a:prstGeom prst="rect">
            <a:avLst/>
          </a:prstGeom>
        </p:spPr>
        <p:txBody>
          <a:bodyPr wrap="none">
            <a:spAutoFit/>
          </a:bodyPr>
          <a:lstStyle/>
          <a:p>
            <a:r>
              <a:rPr lang="en-GB" sz="1600" b="1" dirty="0">
                <a:latin typeface="Calibri"/>
                <a:cs typeface="Calibri"/>
              </a:rPr>
              <a:t>40000 shots</a:t>
            </a:r>
            <a:endParaRPr lang="en-IT" sz="1600" dirty="0"/>
          </a:p>
        </p:txBody>
      </p:sp>
      <p:sp>
        <p:nvSpPr>
          <p:cNvPr id="76" name="Rectangle 75">
            <a:extLst>
              <a:ext uri="{FF2B5EF4-FFF2-40B4-BE49-F238E27FC236}">
                <a16:creationId xmlns:a16="http://schemas.microsoft.com/office/drawing/2014/main" id="{1783BD4F-7A47-51CB-D09D-A1E7ECDF5C3D}"/>
              </a:ext>
            </a:extLst>
          </p:cNvPr>
          <p:cNvSpPr/>
          <p:nvPr/>
        </p:nvSpPr>
        <p:spPr>
          <a:xfrm>
            <a:off x="9104570" y="2618951"/>
            <a:ext cx="1311578" cy="338554"/>
          </a:xfrm>
          <a:prstGeom prst="rect">
            <a:avLst/>
          </a:prstGeom>
        </p:spPr>
        <p:txBody>
          <a:bodyPr wrap="none">
            <a:spAutoFit/>
          </a:bodyPr>
          <a:lstStyle/>
          <a:p>
            <a:r>
              <a:rPr lang="en-GB" sz="1600" b="1" dirty="0">
                <a:latin typeface="Calibri"/>
                <a:cs typeface="Calibri"/>
              </a:rPr>
              <a:t>100000 shots</a:t>
            </a:r>
            <a:endParaRPr lang="en-IT" sz="1600" dirty="0"/>
          </a:p>
        </p:txBody>
      </p:sp>
      <p:sp>
        <p:nvSpPr>
          <p:cNvPr id="4" name="Segnaposto data 3">
            <a:extLst>
              <a:ext uri="{FF2B5EF4-FFF2-40B4-BE49-F238E27FC236}">
                <a16:creationId xmlns:a16="http://schemas.microsoft.com/office/drawing/2014/main" id="{917A7985-91A3-3011-0CF4-336F00E6717D}"/>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Tree>
    <p:extLst>
      <p:ext uri="{BB962C8B-B14F-4D97-AF65-F5344CB8AC3E}">
        <p14:creationId xmlns:p14="http://schemas.microsoft.com/office/powerpoint/2010/main" val="50154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4">
            <a:extLst>
              <a:ext uri="{FF2B5EF4-FFF2-40B4-BE49-F238E27FC236}">
                <a16:creationId xmlns:a16="http://schemas.microsoft.com/office/drawing/2014/main" id="{3507481B-901B-7C63-426B-9D4C8DA8AFA9}"/>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2</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3019806" y="33772"/>
            <a:ext cx="6152387" cy="523220"/>
          </a:xfrm>
          <a:prstGeom prst="rect">
            <a:avLst/>
          </a:prstGeom>
          <a:noFill/>
        </p:spPr>
        <p:txBody>
          <a:bodyPr wrap="square" rtlCol="0">
            <a:spAutoFit/>
          </a:bodyPr>
          <a:lstStyle/>
          <a:p>
            <a:pPr algn="ctr"/>
            <a:r>
              <a:rPr lang="it-IT" sz="2800" b="1" dirty="0">
                <a:latin typeface="Rockwell" panose="02060603020205020403" pitchFamily="18" charset="77"/>
              </a:rPr>
              <a:t>Research Outline</a:t>
            </a:r>
            <a:endParaRPr lang="it-IT" sz="2800" b="1" u="sng" dirty="0">
              <a:latin typeface="Rockwell" panose="02060603020205020403" pitchFamily="18" charset="77"/>
            </a:endParaRP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480158" y="529781"/>
            <a:ext cx="9105747"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863B8AE-47BC-5FF0-B44B-CC91997BD0F8}"/>
              </a:ext>
            </a:extLst>
          </p:cNvPr>
          <p:cNvSpPr/>
          <p:nvPr/>
        </p:nvSpPr>
        <p:spPr>
          <a:xfrm>
            <a:off x="93302" y="2113328"/>
            <a:ext cx="3919699" cy="830997"/>
          </a:xfrm>
          <a:prstGeom prst="rect">
            <a:avLst/>
          </a:prstGeom>
          <a:ln w="19050">
            <a:noFill/>
          </a:ln>
        </p:spPr>
        <p:txBody>
          <a:bodyPr wrap="square">
            <a:spAutoFit/>
          </a:bodyPr>
          <a:lstStyle/>
          <a:p>
            <a:pPr marL="285750" indent="-285750">
              <a:buFont typeface="Arial" panose="020B0604020202020204" pitchFamily="34" charset="0"/>
              <a:buChar char="•"/>
            </a:pPr>
            <a:r>
              <a:rPr lang="en-US" sz="1600" b="1" dirty="0">
                <a:cs typeface="Calibri" panose="020F0502020204030204" pitchFamily="34" charset="0"/>
              </a:rPr>
              <a:t>Advantages of Plasma Technology </a:t>
            </a:r>
          </a:p>
          <a:p>
            <a:pPr marL="285750" indent="-285750">
              <a:buFont typeface="Arial" panose="020B0604020202020204" pitchFamily="34" charset="0"/>
              <a:buChar char="•"/>
            </a:pPr>
            <a:r>
              <a:rPr lang="en-US" sz="1600" b="1" dirty="0">
                <a:cs typeface="Calibri" panose="020F0502020204030204" pitchFamily="34" charset="0"/>
              </a:rPr>
              <a:t>Plasma Wakefield Acceleration</a:t>
            </a:r>
          </a:p>
          <a:p>
            <a:pPr marL="285750" indent="-285750">
              <a:buFont typeface="Arial" panose="020B0604020202020204" pitchFamily="34" charset="0"/>
              <a:buChar char="•"/>
            </a:pPr>
            <a:r>
              <a:rPr lang="en-US" sz="1600" b="1" dirty="0">
                <a:cs typeface="Calibri" panose="020F0502020204030204" pitchFamily="34" charset="0"/>
              </a:rPr>
              <a:t>Important of Plasma Properties</a:t>
            </a:r>
          </a:p>
        </p:txBody>
      </p:sp>
      <p:cxnSp>
        <p:nvCxnSpPr>
          <p:cNvPr id="34" name="Connettore 1 25">
            <a:extLst>
              <a:ext uri="{FF2B5EF4-FFF2-40B4-BE49-F238E27FC236}">
                <a16:creationId xmlns:a16="http://schemas.microsoft.com/office/drawing/2014/main" id="{33602D47-616B-E957-D420-36F444A20CB3}"/>
              </a:ext>
            </a:extLst>
          </p:cNvPr>
          <p:cNvCxnSpPr>
            <a:cxnSpLocks/>
          </p:cNvCxnSpPr>
          <p:nvPr/>
        </p:nvCxnSpPr>
        <p:spPr>
          <a:xfrm flipV="1">
            <a:off x="1261017" y="697771"/>
            <a:ext cx="10050111" cy="33208"/>
          </a:xfrm>
          <a:prstGeom prst="line">
            <a:avLst/>
          </a:prstGeom>
          <a:ln w="41275"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65" name="Connettore 1 25">
            <a:extLst>
              <a:ext uri="{FF2B5EF4-FFF2-40B4-BE49-F238E27FC236}">
                <a16:creationId xmlns:a16="http://schemas.microsoft.com/office/drawing/2014/main" id="{5238A12C-3AAB-8A91-98EC-9848CB1F21BF}"/>
              </a:ext>
            </a:extLst>
          </p:cNvPr>
          <p:cNvCxnSpPr>
            <a:cxnSpLocks/>
          </p:cNvCxnSpPr>
          <p:nvPr/>
        </p:nvCxnSpPr>
        <p:spPr>
          <a:xfrm flipH="1" flipV="1">
            <a:off x="1250407" y="733788"/>
            <a:ext cx="10610" cy="748094"/>
          </a:xfrm>
          <a:prstGeom prst="line">
            <a:avLst/>
          </a:prstGeom>
          <a:ln w="31750"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432C1D79-A88E-668B-64CE-65F31C05AB6D}"/>
              </a:ext>
            </a:extLst>
          </p:cNvPr>
          <p:cNvSpPr/>
          <p:nvPr/>
        </p:nvSpPr>
        <p:spPr>
          <a:xfrm>
            <a:off x="583478" y="1480546"/>
            <a:ext cx="1447066" cy="369332"/>
          </a:xfrm>
          <a:prstGeom prst="rect">
            <a:avLst/>
          </a:prstGeom>
          <a:solidFill>
            <a:srgbClr val="FFFF00"/>
          </a:solidFill>
          <a:ln w="28575">
            <a:solidFill>
              <a:srgbClr val="FF0000"/>
            </a:solidFill>
          </a:ln>
        </p:spPr>
        <p:txBody>
          <a:bodyPr wrap="square">
            <a:spAutoFit/>
          </a:bodyPr>
          <a:lstStyle/>
          <a:p>
            <a:r>
              <a:rPr lang="it-IT" b="1" dirty="0">
                <a:solidFill>
                  <a:srgbClr val="0C12AE"/>
                </a:solidFill>
                <a:latin typeface="Rockwell" panose="02060603020205020403" pitchFamily="18" charset="77"/>
              </a:rPr>
              <a:t>Motivation</a:t>
            </a:r>
            <a:endParaRPr lang="en-US" b="1" dirty="0">
              <a:solidFill>
                <a:srgbClr val="0C12AE"/>
              </a:solidFill>
              <a:latin typeface="Rockwell" panose="02060603020205020403" pitchFamily="18" charset="77"/>
              <a:cs typeface="Calibri" panose="020F0502020204030204" pitchFamily="34" charset="0"/>
            </a:endParaRPr>
          </a:p>
        </p:txBody>
      </p:sp>
      <p:cxnSp>
        <p:nvCxnSpPr>
          <p:cNvPr id="125" name="Connettore 1 25">
            <a:extLst>
              <a:ext uri="{FF2B5EF4-FFF2-40B4-BE49-F238E27FC236}">
                <a16:creationId xmlns:a16="http://schemas.microsoft.com/office/drawing/2014/main" id="{28FFBB55-CD7B-755A-5BF6-01AA605DBD43}"/>
              </a:ext>
            </a:extLst>
          </p:cNvPr>
          <p:cNvCxnSpPr>
            <a:cxnSpLocks/>
          </p:cNvCxnSpPr>
          <p:nvPr/>
        </p:nvCxnSpPr>
        <p:spPr>
          <a:xfrm flipV="1">
            <a:off x="7285086" y="754329"/>
            <a:ext cx="0" cy="745088"/>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A55F319F-4A66-0345-3023-04BE5476F8B4}"/>
              </a:ext>
            </a:extLst>
          </p:cNvPr>
          <p:cNvSpPr/>
          <p:nvPr/>
        </p:nvSpPr>
        <p:spPr>
          <a:xfrm>
            <a:off x="9734824" y="4217534"/>
            <a:ext cx="2392042" cy="369332"/>
          </a:xfrm>
          <a:prstGeom prst="rect">
            <a:avLst/>
          </a:prstGeom>
          <a:solidFill>
            <a:srgbClr val="FFFF00"/>
          </a:solidFill>
          <a:ln w="28575">
            <a:solidFill>
              <a:srgbClr val="FF0000"/>
            </a:solidFill>
          </a:ln>
        </p:spPr>
        <p:txBody>
          <a:bodyPr wrap="square">
            <a:spAutoFit/>
          </a:bodyPr>
          <a:lstStyle/>
          <a:p>
            <a:r>
              <a:rPr lang="en-US" b="1" dirty="0">
                <a:solidFill>
                  <a:srgbClr val="0C12AE"/>
                </a:solidFill>
                <a:cs typeface="Calibri" panose="020F0502020204030204" pitchFamily="34" charset="0"/>
              </a:rPr>
              <a:t>Future Prospective</a:t>
            </a:r>
          </a:p>
        </p:txBody>
      </p:sp>
      <p:sp>
        <p:nvSpPr>
          <p:cNvPr id="139" name="Rectangle 138">
            <a:extLst>
              <a:ext uri="{FF2B5EF4-FFF2-40B4-BE49-F238E27FC236}">
                <a16:creationId xmlns:a16="http://schemas.microsoft.com/office/drawing/2014/main" id="{F23A45A1-CA1D-5E39-C02C-32B519B0634E}"/>
              </a:ext>
            </a:extLst>
          </p:cNvPr>
          <p:cNvSpPr/>
          <p:nvPr/>
        </p:nvSpPr>
        <p:spPr>
          <a:xfrm>
            <a:off x="5307293" y="1499417"/>
            <a:ext cx="3955586" cy="369332"/>
          </a:xfrm>
          <a:prstGeom prst="rect">
            <a:avLst/>
          </a:prstGeom>
          <a:solidFill>
            <a:srgbClr val="FFFF00"/>
          </a:solidFill>
          <a:ln w="28575">
            <a:solidFill>
              <a:srgbClr val="FF0000"/>
            </a:solidFill>
          </a:ln>
        </p:spPr>
        <p:txBody>
          <a:bodyPr wrap="square">
            <a:spAutoFit/>
          </a:bodyPr>
          <a:lstStyle/>
          <a:p>
            <a:r>
              <a:rPr lang="en-US" b="1" dirty="0">
                <a:solidFill>
                  <a:srgbClr val="0C12AE"/>
                </a:solidFill>
                <a:cs typeface="Calibri" panose="020F0502020204030204" pitchFamily="34" charset="0"/>
              </a:rPr>
              <a:t>Plasma Charecterization Results</a:t>
            </a:r>
          </a:p>
        </p:txBody>
      </p:sp>
      <p:sp>
        <p:nvSpPr>
          <p:cNvPr id="140" name="Left Brace 139">
            <a:extLst>
              <a:ext uri="{FF2B5EF4-FFF2-40B4-BE49-F238E27FC236}">
                <a16:creationId xmlns:a16="http://schemas.microsoft.com/office/drawing/2014/main" id="{3BF830EF-62B8-C07E-2A6D-ADB4EBA88EE2}"/>
              </a:ext>
            </a:extLst>
          </p:cNvPr>
          <p:cNvSpPr/>
          <p:nvPr/>
        </p:nvSpPr>
        <p:spPr>
          <a:xfrm>
            <a:off x="4627617" y="1983357"/>
            <a:ext cx="250589" cy="1805591"/>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48" name="Rectangle 47">
            <a:extLst>
              <a:ext uri="{FF2B5EF4-FFF2-40B4-BE49-F238E27FC236}">
                <a16:creationId xmlns:a16="http://schemas.microsoft.com/office/drawing/2014/main" id="{F292A03E-4662-5F15-9F21-F76D552C627F}"/>
              </a:ext>
            </a:extLst>
          </p:cNvPr>
          <p:cNvSpPr/>
          <p:nvPr/>
        </p:nvSpPr>
        <p:spPr>
          <a:xfrm>
            <a:off x="4750073" y="2088147"/>
            <a:ext cx="6494448" cy="1569660"/>
          </a:xfrm>
          <a:prstGeom prst="rect">
            <a:avLst/>
          </a:prstGeom>
        </p:spPr>
        <p:txBody>
          <a:bodyPr wrap="square">
            <a:spAutoFit/>
          </a:bodyPr>
          <a:lstStyle/>
          <a:p>
            <a:pPr marL="285750" indent="-285750">
              <a:buFont typeface="Arial" panose="020B0604020202020204" pitchFamily="34" charset="0"/>
              <a:buChar char="•"/>
            </a:pPr>
            <a:r>
              <a:rPr lang="en-US" sz="1600" b="1" dirty="0">
                <a:cs typeface="Calibri" panose="020F0502020204030204" pitchFamily="34" charset="0"/>
              </a:rPr>
              <a:t>Spectroscopic Plasma Density/Temperature Measurements</a:t>
            </a:r>
          </a:p>
          <a:p>
            <a:pPr marL="285750" indent="-285750">
              <a:buFont typeface="Arial" panose="020B0604020202020204" pitchFamily="34" charset="0"/>
              <a:buChar char="•"/>
            </a:pPr>
            <a:r>
              <a:rPr lang="en-US" sz="1600" b="1" dirty="0">
                <a:cs typeface="Calibri" panose="020F0502020204030204" pitchFamily="34" charset="0"/>
              </a:rPr>
              <a:t>Study on Capillary with Different Geometry</a:t>
            </a:r>
          </a:p>
          <a:p>
            <a:pPr marL="285750" indent="-285750">
              <a:buFont typeface="Arial" panose="020B0604020202020204" pitchFamily="34" charset="0"/>
              <a:buChar char="•"/>
            </a:pPr>
            <a:r>
              <a:rPr lang="en-US" sz="1600" b="1" dirty="0">
                <a:cs typeface="Calibri" panose="020F0502020204030204" pitchFamily="34" charset="0"/>
              </a:rPr>
              <a:t>Study on Capillary Aging</a:t>
            </a:r>
          </a:p>
          <a:p>
            <a:pPr marL="285750" indent="-285750">
              <a:buFont typeface="Arial" panose="020B0604020202020204" pitchFamily="34" charset="0"/>
              <a:buChar char="•"/>
            </a:pPr>
            <a:r>
              <a:rPr lang="en-US" sz="1600" b="1" dirty="0">
                <a:cs typeface="Calibri" panose="020F0502020204030204" pitchFamily="34" charset="0"/>
              </a:rPr>
              <a:t>Study on Plasma Ramp Formation</a:t>
            </a:r>
          </a:p>
          <a:p>
            <a:pPr marL="285750" indent="-285750">
              <a:buFont typeface="Arial" panose="020B0604020202020204" pitchFamily="34" charset="0"/>
              <a:buChar char="•"/>
            </a:pPr>
            <a:r>
              <a:rPr lang="en-US" sz="1600" b="1" dirty="0">
                <a:cs typeface="Calibri" panose="020F0502020204030204" pitchFamily="34" charset="0"/>
              </a:rPr>
              <a:t>Study on Shot-to-shot Stability of Plasma (Timing Jitter)</a:t>
            </a:r>
          </a:p>
          <a:p>
            <a:pPr marL="285750" indent="-285750">
              <a:buFont typeface="Arial" panose="020B0604020202020204" pitchFamily="34" charset="0"/>
              <a:buChar char="•"/>
            </a:pPr>
            <a:r>
              <a:rPr lang="en-US" sz="1600" b="1" dirty="0">
                <a:cs typeface="Calibri" panose="020F0502020204030204" pitchFamily="34" charset="0"/>
              </a:rPr>
              <a:t>Study on Plasma Discharge Stabilization (Laser Trigger)</a:t>
            </a:r>
          </a:p>
        </p:txBody>
      </p:sp>
      <p:pic>
        <p:nvPicPr>
          <p:cNvPr id="31" name="Picture 30" descr="A picture containing text, clipart&#10;&#10;Description automatically generated">
            <a:extLst>
              <a:ext uri="{FF2B5EF4-FFF2-40B4-BE49-F238E27FC236}">
                <a16:creationId xmlns:a16="http://schemas.microsoft.com/office/drawing/2014/main" id="{0559AF65-0E4C-1E90-8014-5AC4F76F45E3}"/>
              </a:ext>
            </a:extLst>
          </p:cNvPr>
          <p:cNvPicPr>
            <a:picLocks noChangeAspect="1"/>
          </p:cNvPicPr>
          <p:nvPr/>
        </p:nvPicPr>
        <p:blipFill>
          <a:blip r:embed="rId3"/>
          <a:stretch>
            <a:fillRect/>
          </a:stretch>
        </p:blipFill>
        <p:spPr>
          <a:xfrm>
            <a:off x="5222788" y="6440278"/>
            <a:ext cx="792694" cy="302555"/>
          </a:xfrm>
          <a:prstGeom prst="rect">
            <a:avLst/>
          </a:prstGeom>
        </p:spPr>
      </p:pic>
      <p:pic>
        <p:nvPicPr>
          <p:cNvPr id="32" name="Picture 31">
            <a:extLst>
              <a:ext uri="{FF2B5EF4-FFF2-40B4-BE49-F238E27FC236}">
                <a16:creationId xmlns:a16="http://schemas.microsoft.com/office/drawing/2014/main" id="{E81B9002-6EFE-F727-96FE-38497729B62F}"/>
              </a:ext>
            </a:extLst>
          </p:cNvPr>
          <p:cNvPicPr>
            <a:picLocks noChangeAspect="1"/>
          </p:cNvPicPr>
          <p:nvPr/>
        </p:nvPicPr>
        <p:blipFill>
          <a:blip r:embed="rId4"/>
          <a:stretch>
            <a:fillRect/>
          </a:stretch>
        </p:blipFill>
        <p:spPr>
          <a:xfrm>
            <a:off x="5122082" y="6434925"/>
            <a:ext cx="986644" cy="369332"/>
          </a:xfrm>
          <a:prstGeom prst="rect">
            <a:avLst/>
          </a:prstGeom>
        </p:spPr>
      </p:pic>
      <p:pic>
        <p:nvPicPr>
          <p:cNvPr id="35" name="Picture 34" descr="Logo, company name&#10;&#10;Description automatically generated">
            <a:extLst>
              <a:ext uri="{FF2B5EF4-FFF2-40B4-BE49-F238E27FC236}">
                <a16:creationId xmlns:a16="http://schemas.microsoft.com/office/drawing/2014/main" id="{64AA107C-6EB3-7EC0-BDFD-C5E14891ECB8}"/>
              </a:ext>
            </a:extLst>
          </p:cNvPr>
          <p:cNvPicPr>
            <a:picLocks noChangeAspect="1"/>
          </p:cNvPicPr>
          <p:nvPr/>
        </p:nvPicPr>
        <p:blipFill>
          <a:blip r:embed="rId5"/>
          <a:stretch>
            <a:fillRect/>
          </a:stretch>
        </p:blipFill>
        <p:spPr>
          <a:xfrm>
            <a:off x="21906" y="23909"/>
            <a:ext cx="1185284" cy="850728"/>
          </a:xfrm>
          <a:prstGeom prst="rect">
            <a:avLst/>
          </a:prstGeom>
        </p:spPr>
      </p:pic>
      <p:cxnSp>
        <p:nvCxnSpPr>
          <p:cNvPr id="37" name="Connettore 1 25">
            <a:extLst>
              <a:ext uri="{FF2B5EF4-FFF2-40B4-BE49-F238E27FC236}">
                <a16:creationId xmlns:a16="http://schemas.microsoft.com/office/drawing/2014/main" id="{7CBAC525-A0D1-B832-4C69-E8CC2C9A1C8B}"/>
              </a:ext>
            </a:extLst>
          </p:cNvPr>
          <p:cNvCxnSpPr>
            <a:cxnSpLocks/>
          </p:cNvCxnSpPr>
          <p:nvPr/>
        </p:nvCxnSpPr>
        <p:spPr>
          <a:xfrm>
            <a:off x="492511" y="6392764"/>
            <a:ext cx="10900509" cy="1090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7" name="Segnaposto data 3">
            <a:extLst>
              <a:ext uri="{FF2B5EF4-FFF2-40B4-BE49-F238E27FC236}">
                <a16:creationId xmlns:a16="http://schemas.microsoft.com/office/drawing/2014/main" id="{949243E1-AB89-CFD8-C7F3-E78A8672639C}"/>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9" name="Rectangle 8">
            <a:extLst>
              <a:ext uri="{FF2B5EF4-FFF2-40B4-BE49-F238E27FC236}">
                <a16:creationId xmlns:a16="http://schemas.microsoft.com/office/drawing/2014/main" id="{4A80540C-A256-96D9-3CDD-207E80836890}"/>
              </a:ext>
            </a:extLst>
          </p:cNvPr>
          <p:cNvSpPr/>
          <p:nvPr/>
        </p:nvSpPr>
        <p:spPr>
          <a:xfrm>
            <a:off x="9027956" y="4629813"/>
            <a:ext cx="3398558" cy="830997"/>
          </a:xfrm>
          <a:prstGeom prst="rect">
            <a:avLst/>
          </a:prstGeom>
        </p:spPr>
        <p:txBody>
          <a:bodyPr wrap="square">
            <a:spAutoFit/>
          </a:bodyPr>
          <a:lstStyle/>
          <a:p>
            <a:pPr marL="285750" indent="-285750">
              <a:buFont typeface="Arial" panose="020B0604020202020204" pitchFamily="34" charset="0"/>
              <a:buChar char="•"/>
            </a:pPr>
            <a:r>
              <a:rPr lang="en-US" sz="1600" b="1" dirty="0">
                <a:cs typeface="Calibri" panose="020F0502020204030204" pitchFamily="34" charset="0"/>
              </a:rPr>
              <a:t>Changing Gas Type</a:t>
            </a:r>
          </a:p>
          <a:p>
            <a:pPr marL="285750" indent="-285750">
              <a:buFont typeface="Arial" panose="020B0604020202020204" pitchFamily="34" charset="0"/>
              <a:buChar char="•"/>
            </a:pPr>
            <a:r>
              <a:rPr lang="en-US" sz="1600" b="1" dirty="0">
                <a:cs typeface="Calibri" panose="020F0502020204030204" pitchFamily="34" charset="0"/>
              </a:rPr>
              <a:t>New Material for Capillary</a:t>
            </a:r>
          </a:p>
          <a:p>
            <a:pPr marL="285750" indent="-285750">
              <a:buFont typeface="Arial" panose="020B0604020202020204" pitchFamily="34" charset="0"/>
              <a:buChar char="•"/>
            </a:pPr>
            <a:r>
              <a:rPr lang="en-US" sz="1600" b="1" dirty="0">
                <a:cs typeface="Calibri" panose="020F0502020204030204" pitchFamily="34" charset="0"/>
              </a:rPr>
              <a:t>Large-scale Capillary</a:t>
            </a:r>
          </a:p>
        </p:txBody>
      </p:sp>
      <p:sp>
        <p:nvSpPr>
          <p:cNvPr id="12" name="Left Brace 11">
            <a:extLst>
              <a:ext uri="{FF2B5EF4-FFF2-40B4-BE49-F238E27FC236}">
                <a16:creationId xmlns:a16="http://schemas.microsoft.com/office/drawing/2014/main" id="{A22923A3-31EF-E3FE-D4E7-EBD334DC7CCE}"/>
              </a:ext>
            </a:extLst>
          </p:cNvPr>
          <p:cNvSpPr/>
          <p:nvPr/>
        </p:nvSpPr>
        <p:spPr>
          <a:xfrm>
            <a:off x="2900011" y="4862009"/>
            <a:ext cx="171499" cy="1010835"/>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sp>
        <p:nvSpPr>
          <p:cNvPr id="13" name="Rectangle 12">
            <a:extLst>
              <a:ext uri="{FF2B5EF4-FFF2-40B4-BE49-F238E27FC236}">
                <a16:creationId xmlns:a16="http://schemas.microsoft.com/office/drawing/2014/main" id="{61E2AFF1-503C-C5D7-D157-4A64CE5C4824}"/>
              </a:ext>
            </a:extLst>
          </p:cNvPr>
          <p:cNvSpPr/>
          <p:nvPr/>
        </p:nvSpPr>
        <p:spPr>
          <a:xfrm>
            <a:off x="2985761" y="4996558"/>
            <a:ext cx="5323352" cy="830997"/>
          </a:xfrm>
          <a:prstGeom prst="rect">
            <a:avLst/>
          </a:prstGeom>
        </p:spPr>
        <p:txBody>
          <a:bodyPr wrap="square">
            <a:spAutoFit/>
          </a:bodyPr>
          <a:lstStyle/>
          <a:p>
            <a:pPr marL="285750" indent="-285750">
              <a:buFont typeface="Arial" panose="020B0604020202020204" pitchFamily="34" charset="0"/>
              <a:buChar char="•"/>
            </a:pPr>
            <a:r>
              <a:rPr lang="en-US" sz="1600" b="1" dirty="0">
                <a:cs typeface="Calibri" panose="020F0502020204030204" pitchFamily="34" charset="0"/>
              </a:rPr>
              <a:t>Experimental Setup</a:t>
            </a:r>
          </a:p>
          <a:p>
            <a:pPr marL="285750" indent="-285750">
              <a:buFont typeface="Arial" panose="020B0604020202020204" pitchFamily="34" charset="0"/>
              <a:buChar char="•"/>
            </a:pPr>
            <a:r>
              <a:rPr lang="en-US" sz="1600" b="1" dirty="0">
                <a:cs typeface="Calibri" panose="020F0502020204030204" pitchFamily="34" charset="0"/>
              </a:rPr>
              <a:t>Plasma Diagnostic (Spectroscopic Techniques)</a:t>
            </a:r>
          </a:p>
          <a:p>
            <a:pPr marL="285750" indent="-285750">
              <a:buFont typeface="Arial" panose="020B0604020202020204" pitchFamily="34" charset="0"/>
              <a:buChar char="•"/>
            </a:pPr>
            <a:r>
              <a:rPr lang="en-US" sz="1600" b="1" dirty="0">
                <a:cs typeface="Calibri" panose="020F0502020204030204" pitchFamily="34" charset="0"/>
              </a:rPr>
              <a:t>Plasma Sources</a:t>
            </a:r>
          </a:p>
        </p:txBody>
      </p:sp>
      <p:sp>
        <p:nvSpPr>
          <p:cNvPr id="18" name="Rectangle 17">
            <a:extLst>
              <a:ext uri="{FF2B5EF4-FFF2-40B4-BE49-F238E27FC236}">
                <a16:creationId xmlns:a16="http://schemas.microsoft.com/office/drawing/2014/main" id="{F0FB4259-A9F3-14F9-2646-EDB582EDFD27}"/>
              </a:ext>
            </a:extLst>
          </p:cNvPr>
          <p:cNvSpPr/>
          <p:nvPr/>
        </p:nvSpPr>
        <p:spPr>
          <a:xfrm>
            <a:off x="3773311" y="551619"/>
            <a:ext cx="4837761" cy="177409"/>
          </a:xfrm>
          <a:prstGeom prst="rect">
            <a:avLst/>
          </a:prstGeom>
          <a:solidFill>
            <a:srgbClr val="392FB6"/>
          </a:solidFill>
          <a:ln w="19050">
            <a:solidFill>
              <a:srgbClr val="462AC2"/>
            </a:solidFill>
          </a:ln>
        </p:spPr>
        <p:txBody>
          <a:bodyPr wrap="square">
            <a:spAutoFit/>
          </a:bodyPr>
          <a:lstStyle/>
          <a:p>
            <a:endParaRPr lang="en-US" b="1" dirty="0">
              <a:solidFill>
                <a:srgbClr val="462AC2"/>
              </a:solidFill>
              <a:latin typeface="Rockwell" panose="02060603020205020403" pitchFamily="18" charset="77"/>
              <a:cs typeface="Calibri" panose="020F0502020204030204" pitchFamily="34" charset="0"/>
            </a:endParaRPr>
          </a:p>
        </p:txBody>
      </p:sp>
      <p:cxnSp>
        <p:nvCxnSpPr>
          <p:cNvPr id="38" name="Connettore 1 25">
            <a:extLst>
              <a:ext uri="{FF2B5EF4-FFF2-40B4-BE49-F238E27FC236}">
                <a16:creationId xmlns:a16="http://schemas.microsoft.com/office/drawing/2014/main" id="{E7C843D1-2872-3048-3DC1-4D9E2EDCFEA5}"/>
              </a:ext>
            </a:extLst>
          </p:cNvPr>
          <p:cNvCxnSpPr>
            <a:cxnSpLocks/>
          </p:cNvCxnSpPr>
          <p:nvPr/>
        </p:nvCxnSpPr>
        <p:spPr>
          <a:xfrm flipV="1">
            <a:off x="4129975" y="729028"/>
            <a:ext cx="0" cy="3694661"/>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46" name="Left Brace 45">
            <a:extLst>
              <a:ext uri="{FF2B5EF4-FFF2-40B4-BE49-F238E27FC236}">
                <a16:creationId xmlns:a16="http://schemas.microsoft.com/office/drawing/2014/main" id="{DE8DBC89-DCCB-51CB-CC4F-052AD8AE9916}"/>
              </a:ext>
            </a:extLst>
          </p:cNvPr>
          <p:cNvSpPr/>
          <p:nvPr/>
        </p:nvSpPr>
        <p:spPr>
          <a:xfrm>
            <a:off x="8928564" y="4605927"/>
            <a:ext cx="191928" cy="83237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cxnSp>
        <p:nvCxnSpPr>
          <p:cNvPr id="4" name="Connettore 1 25">
            <a:extLst>
              <a:ext uri="{FF2B5EF4-FFF2-40B4-BE49-F238E27FC236}">
                <a16:creationId xmlns:a16="http://schemas.microsoft.com/office/drawing/2014/main" id="{A7784644-E11A-196A-6FB3-F23AAB7D98C9}"/>
              </a:ext>
            </a:extLst>
          </p:cNvPr>
          <p:cNvCxnSpPr>
            <a:cxnSpLocks/>
          </p:cNvCxnSpPr>
          <p:nvPr/>
        </p:nvCxnSpPr>
        <p:spPr>
          <a:xfrm flipH="1" flipV="1">
            <a:off x="11325905" y="697771"/>
            <a:ext cx="4747" cy="3519763"/>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5" name="Left Brace 4">
            <a:extLst>
              <a:ext uri="{FF2B5EF4-FFF2-40B4-BE49-F238E27FC236}">
                <a16:creationId xmlns:a16="http://schemas.microsoft.com/office/drawing/2014/main" id="{F4632C8D-4443-63CA-E271-264F0CFAD193}"/>
              </a:ext>
            </a:extLst>
          </p:cNvPr>
          <p:cNvSpPr/>
          <p:nvPr/>
        </p:nvSpPr>
        <p:spPr>
          <a:xfrm>
            <a:off x="57397" y="1983357"/>
            <a:ext cx="171499" cy="1010835"/>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pic>
        <p:nvPicPr>
          <p:cNvPr id="20" name="Picture 19" descr="Logo, company name&#10;&#10;Description automatically generated">
            <a:extLst>
              <a:ext uri="{FF2B5EF4-FFF2-40B4-BE49-F238E27FC236}">
                <a16:creationId xmlns:a16="http://schemas.microsoft.com/office/drawing/2014/main" id="{FE06E9A5-60B2-01BD-F4DE-E41D043B87AB}"/>
              </a:ext>
            </a:extLst>
          </p:cNvPr>
          <p:cNvPicPr>
            <a:picLocks noChangeAspect="1"/>
          </p:cNvPicPr>
          <p:nvPr/>
        </p:nvPicPr>
        <p:blipFill>
          <a:blip r:embed="rId6"/>
          <a:stretch>
            <a:fillRect/>
          </a:stretch>
        </p:blipFill>
        <p:spPr>
          <a:xfrm>
            <a:off x="11364954" y="0"/>
            <a:ext cx="827045" cy="903220"/>
          </a:xfrm>
          <a:prstGeom prst="rect">
            <a:avLst/>
          </a:prstGeom>
        </p:spPr>
      </p:pic>
      <p:sp>
        <p:nvSpPr>
          <p:cNvPr id="39" name="Rectangle 38">
            <a:extLst>
              <a:ext uri="{FF2B5EF4-FFF2-40B4-BE49-F238E27FC236}">
                <a16:creationId xmlns:a16="http://schemas.microsoft.com/office/drawing/2014/main" id="{56D20777-BF64-D945-EE43-B5798287610B}"/>
              </a:ext>
            </a:extLst>
          </p:cNvPr>
          <p:cNvSpPr/>
          <p:nvPr/>
        </p:nvSpPr>
        <p:spPr>
          <a:xfrm>
            <a:off x="3136631" y="4423689"/>
            <a:ext cx="1986688" cy="369332"/>
          </a:xfrm>
          <a:prstGeom prst="rect">
            <a:avLst/>
          </a:prstGeom>
          <a:solidFill>
            <a:srgbClr val="FFFF00"/>
          </a:solidFill>
          <a:ln w="28575">
            <a:solidFill>
              <a:srgbClr val="FF0000"/>
            </a:solidFill>
          </a:ln>
        </p:spPr>
        <p:txBody>
          <a:bodyPr wrap="square">
            <a:spAutoFit/>
          </a:bodyPr>
          <a:lstStyle/>
          <a:p>
            <a:r>
              <a:rPr lang="en-US" b="1" dirty="0">
                <a:solidFill>
                  <a:srgbClr val="0C12AE"/>
                </a:solidFill>
                <a:cs typeface="Calibri" panose="020F0502020204030204" pitchFamily="34" charset="0"/>
              </a:rPr>
              <a:t>Plasma Module</a:t>
            </a:r>
          </a:p>
        </p:txBody>
      </p:sp>
    </p:spTree>
    <p:extLst>
      <p:ext uri="{BB962C8B-B14F-4D97-AF65-F5344CB8AC3E}">
        <p14:creationId xmlns:p14="http://schemas.microsoft.com/office/powerpoint/2010/main" val="3817998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4">
            <a:extLst>
              <a:ext uri="{FF2B5EF4-FFF2-40B4-BE49-F238E27FC236}">
                <a16:creationId xmlns:a16="http://schemas.microsoft.com/office/drawing/2014/main" id="{EB51C332-590F-02AB-2989-51C04DAF32D8}"/>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20</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3483449" y="0"/>
            <a:ext cx="5225102" cy="523220"/>
          </a:xfrm>
          <a:prstGeom prst="rect">
            <a:avLst/>
          </a:prstGeom>
          <a:noFill/>
        </p:spPr>
        <p:txBody>
          <a:bodyPr wrap="square" rtlCol="0">
            <a:spAutoFit/>
          </a:bodyPr>
          <a:lstStyle/>
          <a:p>
            <a:pPr algn="ctr"/>
            <a:r>
              <a:rPr lang="it-IT" sz="2800" b="1" dirty="0">
                <a:latin typeface="Rockwell" panose="02060603020205020403" pitchFamily="18" charset="77"/>
              </a:rPr>
              <a:t>Plasma Ramps Formation</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222744" y="523220"/>
            <a:ext cx="10151094"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70FC29F-9FCC-3A40-A566-32B49E04F443}"/>
              </a:ext>
            </a:extLst>
          </p:cNvPr>
          <p:cNvSpPr txBox="1"/>
          <p:nvPr/>
        </p:nvSpPr>
        <p:spPr>
          <a:xfrm>
            <a:off x="545243" y="897841"/>
            <a:ext cx="11030229" cy="1261884"/>
          </a:xfrm>
          <a:prstGeom prst="rect">
            <a:avLst/>
          </a:prstGeom>
          <a:ln w="22225">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1600" b="1" dirty="0">
                <a:solidFill>
                  <a:srgbClr val="462AC2"/>
                </a:solidFill>
                <a:latin typeface="Rockwell" panose="02060603020205020403" pitchFamily="18" charset="77"/>
              </a:rPr>
              <a:t>Plasma density inside and outside the capillary changes during the current pulse. Such a behaviour it is essential for injecting the electron bunch at the right time. Moreover, Plasma density ramps at the ends of the capillary can reach a total expansion length around 40 mm (20 mm each one) that is comparable with the channel length of 30 mm, so they can strongly affect the bunch properties that passes through the capillary.</a:t>
            </a:r>
          </a:p>
          <a:p>
            <a:pPr algn="just"/>
            <a:endParaRPr lang="it-IT" sz="1200" b="1" dirty="0">
              <a:solidFill>
                <a:srgbClr val="462AC2"/>
              </a:solidFill>
              <a:latin typeface="Rockwell" panose="02060603020205020403" pitchFamily="18" charset="77"/>
            </a:endParaRPr>
          </a:p>
        </p:txBody>
      </p:sp>
      <p:cxnSp>
        <p:nvCxnSpPr>
          <p:cNvPr id="61" name="Straight Arrow Connector 60">
            <a:extLst>
              <a:ext uri="{FF2B5EF4-FFF2-40B4-BE49-F238E27FC236}">
                <a16:creationId xmlns:a16="http://schemas.microsoft.com/office/drawing/2014/main" id="{73778DF9-FFF9-3349-9EBD-4DDBE651BB5E}"/>
              </a:ext>
            </a:extLst>
          </p:cNvPr>
          <p:cNvCxnSpPr>
            <a:cxnSpLocks/>
          </p:cNvCxnSpPr>
          <p:nvPr/>
        </p:nvCxnSpPr>
        <p:spPr>
          <a:xfrm flipH="1" flipV="1">
            <a:off x="2958244" y="4490251"/>
            <a:ext cx="1032957" cy="17649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4155CD7-908A-B648-849F-6E67FD61D171}"/>
              </a:ext>
            </a:extLst>
          </p:cNvPr>
          <p:cNvSpPr/>
          <p:nvPr/>
        </p:nvSpPr>
        <p:spPr>
          <a:xfrm>
            <a:off x="1583237" y="4466017"/>
            <a:ext cx="982009" cy="307777"/>
          </a:xfrm>
          <a:prstGeom prst="rect">
            <a:avLst/>
          </a:prstGeom>
        </p:spPr>
        <p:txBody>
          <a:bodyPr wrap="square">
            <a:spAutoFit/>
          </a:bodyPr>
          <a:lstStyle/>
          <a:p>
            <a:r>
              <a:rPr lang="it-IT" sz="1400" b="1" dirty="0">
                <a:solidFill>
                  <a:prstClr val="white"/>
                </a:solidFill>
                <a:latin typeface="Calibri"/>
              </a:rPr>
              <a:t>Electrode</a:t>
            </a:r>
          </a:p>
        </p:txBody>
      </p:sp>
      <p:sp>
        <p:nvSpPr>
          <p:cNvPr id="56" name="Rectangle 55">
            <a:extLst>
              <a:ext uri="{FF2B5EF4-FFF2-40B4-BE49-F238E27FC236}">
                <a16:creationId xmlns:a16="http://schemas.microsoft.com/office/drawing/2014/main" id="{6BF10F33-B0D9-1B42-96A4-4D49BD3C3BC0}"/>
              </a:ext>
            </a:extLst>
          </p:cNvPr>
          <p:cNvSpPr/>
          <p:nvPr/>
        </p:nvSpPr>
        <p:spPr>
          <a:xfrm>
            <a:off x="3311728" y="4687708"/>
            <a:ext cx="1548760" cy="307777"/>
          </a:xfrm>
          <a:prstGeom prst="rect">
            <a:avLst/>
          </a:prstGeom>
        </p:spPr>
        <p:txBody>
          <a:bodyPr wrap="square">
            <a:spAutoFit/>
          </a:bodyPr>
          <a:lstStyle/>
          <a:p>
            <a:r>
              <a:rPr lang="it-IT" sz="1400" b="1" dirty="0">
                <a:solidFill>
                  <a:prstClr val="white"/>
                </a:solidFill>
                <a:latin typeface="Calibri"/>
              </a:rPr>
              <a:t>Electrode shadow</a:t>
            </a:r>
          </a:p>
        </p:txBody>
      </p:sp>
      <p:sp>
        <p:nvSpPr>
          <p:cNvPr id="57" name="Rectangle 56">
            <a:extLst>
              <a:ext uri="{FF2B5EF4-FFF2-40B4-BE49-F238E27FC236}">
                <a16:creationId xmlns:a16="http://schemas.microsoft.com/office/drawing/2014/main" id="{53EFEE54-F87B-9F46-BC34-866E8940F146}"/>
              </a:ext>
            </a:extLst>
          </p:cNvPr>
          <p:cNvSpPr/>
          <p:nvPr/>
        </p:nvSpPr>
        <p:spPr>
          <a:xfrm>
            <a:off x="3382887" y="2868523"/>
            <a:ext cx="1548760" cy="307777"/>
          </a:xfrm>
          <a:prstGeom prst="rect">
            <a:avLst/>
          </a:prstGeom>
        </p:spPr>
        <p:txBody>
          <a:bodyPr wrap="square">
            <a:spAutoFit/>
          </a:bodyPr>
          <a:lstStyle/>
          <a:p>
            <a:r>
              <a:rPr lang="it-IT" sz="1400" b="1" dirty="0">
                <a:solidFill>
                  <a:prstClr val="white"/>
                </a:solidFill>
                <a:latin typeface="Calibri"/>
              </a:rPr>
              <a:t>Electrode shadow</a:t>
            </a:r>
          </a:p>
        </p:txBody>
      </p:sp>
      <p:grpSp>
        <p:nvGrpSpPr>
          <p:cNvPr id="72" name="Group 71">
            <a:extLst>
              <a:ext uri="{FF2B5EF4-FFF2-40B4-BE49-F238E27FC236}">
                <a16:creationId xmlns:a16="http://schemas.microsoft.com/office/drawing/2014/main" id="{97415B39-13D7-1D0E-3795-F458AE1B6794}"/>
              </a:ext>
            </a:extLst>
          </p:cNvPr>
          <p:cNvGrpSpPr/>
          <p:nvPr/>
        </p:nvGrpSpPr>
        <p:grpSpPr>
          <a:xfrm>
            <a:off x="93410" y="3952950"/>
            <a:ext cx="11389790" cy="2345384"/>
            <a:chOff x="21396" y="1940351"/>
            <a:chExt cx="8615623" cy="2057427"/>
          </a:xfrm>
        </p:grpSpPr>
        <p:pic>
          <p:nvPicPr>
            <p:cNvPr id="73" name="film 18kV_GREEN">
              <a:hlinkClick r:id="" action="ppaction://media"/>
              <a:extLst>
                <a:ext uri="{FF2B5EF4-FFF2-40B4-BE49-F238E27FC236}">
                  <a16:creationId xmlns:a16="http://schemas.microsoft.com/office/drawing/2014/main" id="{BF7CBF05-F223-EE33-B68A-9F5CD20EEA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4029" y="1940351"/>
              <a:ext cx="8262990" cy="2057427"/>
            </a:xfrm>
            <a:prstGeom prst="rect">
              <a:avLst/>
            </a:prstGeom>
          </p:spPr>
        </p:pic>
        <p:sp>
          <p:nvSpPr>
            <p:cNvPr id="74" name="Text Box 2">
              <a:extLst>
                <a:ext uri="{FF2B5EF4-FFF2-40B4-BE49-F238E27FC236}">
                  <a16:creationId xmlns:a16="http://schemas.microsoft.com/office/drawing/2014/main" id="{6E23D107-67F4-5372-9B4A-BA9C7E933447}"/>
                </a:ext>
              </a:extLst>
            </p:cNvPr>
            <p:cNvSpPr txBox="1">
              <a:spLocks noChangeArrowheads="1"/>
            </p:cNvSpPr>
            <p:nvPr/>
          </p:nvSpPr>
          <p:spPr bwMode="auto">
            <a:xfrm>
              <a:off x="6488286" y="1997009"/>
              <a:ext cx="2111097" cy="380766"/>
            </a:xfrm>
            <a:prstGeom prst="rect">
              <a:avLst/>
            </a:prstGeom>
            <a:no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US" sz="2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Discharge Voltage 18 kV</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5" name="Group 74">
              <a:extLst>
                <a:ext uri="{FF2B5EF4-FFF2-40B4-BE49-F238E27FC236}">
                  <a16:creationId xmlns:a16="http://schemas.microsoft.com/office/drawing/2014/main" id="{1DE0FE13-F34D-F4A4-60E8-40858A15C3BD}"/>
                </a:ext>
              </a:extLst>
            </p:cNvPr>
            <p:cNvGrpSpPr/>
            <p:nvPr/>
          </p:nvGrpSpPr>
          <p:grpSpPr>
            <a:xfrm>
              <a:off x="21396" y="2075888"/>
              <a:ext cx="2071803" cy="1244082"/>
              <a:chOff x="136225" y="1827038"/>
              <a:chExt cx="2071803" cy="1244082"/>
            </a:xfrm>
          </p:grpSpPr>
          <p:sp>
            <p:nvSpPr>
              <p:cNvPr id="85" name="Text Box 2">
                <a:extLst>
                  <a:ext uri="{FF2B5EF4-FFF2-40B4-BE49-F238E27FC236}">
                    <a16:creationId xmlns:a16="http://schemas.microsoft.com/office/drawing/2014/main" id="{9415F8B0-8C79-677C-053D-14E5740C2BAA}"/>
                  </a:ext>
                </a:extLst>
              </p:cNvPr>
              <p:cNvSpPr txBox="1">
                <a:spLocks noChangeArrowheads="1"/>
              </p:cNvSpPr>
              <p:nvPr/>
            </p:nvSpPr>
            <p:spPr bwMode="auto">
              <a:xfrm>
                <a:off x="1086408" y="1939626"/>
                <a:ext cx="1057618" cy="27196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Capillary</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6" name="Group 85">
                <a:extLst>
                  <a:ext uri="{FF2B5EF4-FFF2-40B4-BE49-F238E27FC236}">
                    <a16:creationId xmlns:a16="http://schemas.microsoft.com/office/drawing/2014/main" id="{EDB00291-3AB8-7505-3A09-350165ECF4D0}"/>
                  </a:ext>
                </a:extLst>
              </p:cNvPr>
              <p:cNvGrpSpPr/>
              <p:nvPr/>
            </p:nvGrpSpPr>
            <p:grpSpPr>
              <a:xfrm>
                <a:off x="136225" y="1827038"/>
                <a:ext cx="2071803" cy="1244082"/>
                <a:chOff x="623626" y="1878533"/>
                <a:chExt cx="1324478" cy="1244082"/>
              </a:xfrm>
            </p:grpSpPr>
            <p:grpSp>
              <p:nvGrpSpPr>
                <p:cNvPr id="87" name="Group 86">
                  <a:extLst>
                    <a:ext uri="{FF2B5EF4-FFF2-40B4-BE49-F238E27FC236}">
                      <a16:creationId xmlns:a16="http://schemas.microsoft.com/office/drawing/2014/main" id="{7F82D90C-EF42-C7F9-8EFF-F664B55D04DF}"/>
                    </a:ext>
                  </a:extLst>
                </p:cNvPr>
                <p:cNvGrpSpPr/>
                <p:nvPr/>
              </p:nvGrpSpPr>
              <p:grpSpPr>
                <a:xfrm>
                  <a:off x="623626" y="1878533"/>
                  <a:ext cx="1204054" cy="1049323"/>
                  <a:chOff x="780923" y="1946382"/>
                  <a:chExt cx="992941" cy="797669"/>
                </a:xfrm>
              </p:grpSpPr>
              <p:sp>
                <p:nvSpPr>
                  <p:cNvPr id="93" name="Rectangle 92">
                    <a:extLst>
                      <a:ext uri="{FF2B5EF4-FFF2-40B4-BE49-F238E27FC236}">
                        <a16:creationId xmlns:a16="http://schemas.microsoft.com/office/drawing/2014/main" id="{0797141E-3B29-6083-7E78-44A271A8EC17}"/>
                      </a:ext>
                    </a:extLst>
                  </p:cNvPr>
                  <p:cNvSpPr/>
                  <p:nvPr/>
                </p:nvSpPr>
                <p:spPr>
                  <a:xfrm>
                    <a:off x="780923" y="2562650"/>
                    <a:ext cx="992851" cy="181401"/>
                  </a:xfrm>
                  <a:prstGeom prst="rect">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94" name="Round Same Side Corner Rectangle 38">
                    <a:extLst>
                      <a:ext uri="{FF2B5EF4-FFF2-40B4-BE49-F238E27FC236}">
                        <a16:creationId xmlns:a16="http://schemas.microsoft.com/office/drawing/2014/main" id="{79850BF3-7BDB-4236-2A7E-CD021A26B33A}"/>
                      </a:ext>
                    </a:extLst>
                  </p:cNvPr>
                  <p:cNvSpPr/>
                  <p:nvPr/>
                </p:nvSpPr>
                <p:spPr>
                  <a:xfrm>
                    <a:off x="781359" y="2084779"/>
                    <a:ext cx="992505" cy="393065"/>
                  </a:xfrm>
                  <a:prstGeom prst="round2Same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95" name="Rectangle 94">
                    <a:extLst>
                      <a:ext uri="{FF2B5EF4-FFF2-40B4-BE49-F238E27FC236}">
                        <a16:creationId xmlns:a16="http://schemas.microsoft.com/office/drawing/2014/main" id="{CDFD6A06-C6A7-3EB1-F2F0-69E989664CE3}"/>
                      </a:ext>
                    </a:extLst>
                  </p:cNvPr>
                  <p:cNvSpPr/>
                  <p:nvPr/>
                </p:nvSpPr>
                <p:spPr>
                  <a:xfrm>
                    <a:off x="1008475" y="1946382"/>
                    <a:ext cx="514350" cy="6540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96" name="Rectangle 95">
                    <a:extLst>
                      <a:ext uri="{FF2B5EF4-FFF2-40B4-BE49-F238E27FC236}">
                        <a16:creationId xmlns:a16="http://schemas.microsoft.com/office/drawing/2014/main" id="{8A8DE026-CA05-965B-7197-EA84D5E3EE20}"/>
                      </a:ext>
                    </a:extLst>
                  </p:cNvPr>
                  <p:cNvSpPr/>
                  <p:nvPr/>
                </p:nvSpPr>
                <p:spPr>
                  <a:xfrm>
                    <a:off x="1194109" y="2013024"/>
                    <a:ext cx="146050" cy="6985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nvGrpSpPr>
                  <p:cNvPr id="97" name="Group 96">
                    <a:extLst>
                      <a:ext uri="{FF2B5EF4-FFF2-40B4-BE49-F238E27FC236}">
                        <a16:creationId xmlns:a16="http://schemas.microsoft.com/office/drawing/2014/main" id="{611BFFA4-CB5B-0E0E-EDCE-7CDC9BE6E14C}"/>
                      </a:ext>
                    </a:extLst>
                  </p:cNvPr>
                  <p:cNvGrpSpPr/>
                  <p:nvPr/>
                </p:nvGrpSpPr>
                <p:grpSpPr>
                  <a:xfrm>
                    <a:off x="1069649" y="1983179"/>
                    <a:ext cx="398781" cy="499110"/>
                    <a:chOff x="0" y="0"/>
                    <a:chExt cx="399216" cy="499669"/>
                  </a:xfrm>
                </p:grpSpPr>
                <p:sp>
                  <p:nvSpPr>
                    <p:cNvPr id="98" name="Freeform 97">
                      <a:extLst>
                        <a:ext uri="{FF2B5EF4-FFF2-40B4-BE49-F238E27FC236}">
                          <a16:creationId xmlns:a16="http://schemas.microsoft.com/office/drawing/2014/main" id="{472DDF42-9EAB-DB52-8851-E716F6644478}"/>
                        </a:ext>
                      </a:extLst>
                    </p:cNvPr>
                    <p:cNvSpPr/>
                    <p:nvPr/>
                  </p:nvSpPr>
                  <p:spPr>
                    <a:xfrm rot="5400000" flipV="1">
                      <a:off x="-149225" y="154229"/>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bg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99" name="Freeform 98">
                      <a:extLst>
                        <a:ext uri="{FF2B5EF4-FFF2-40B4-BE49-F238E27FC236}">
                          <a16:creationId xmlns:a16="http://schemas.microsoft.com/office/drawing/2014/main" id="{DB91B340-702C-9663-516B-E1C1DFDB790C}"/>
                        </a:ext>
                      </a:extLst>
                    </p:cNvPr>
                    <p:cNvSpPr/>
                    <p:nvPr/>
                  </p:nvSpPr>
                  <p:spPr>
                    <a:xfrm rot="5400000">
                      <a:off x="49966" y="147955"/>
                      <a:ext cx="497205" cy="20129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bg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grpSp>
              <p:nvGrpSpPr>
                <p:cNvPr id="88" name="Group 87">
                  <a:extLst>
                    <a:ext uri="{FF2B5EF4-FFF2-40B4-BE49-F238E27FC236}">
                      <a16:creationId xmlns:a16="http://schemas.microsoft.com/office/drawing/2014/main" id="{AE161DF8-63D6-C3BF-4EEA-45B843A7DBAA}"/>
                    </a:ext>
                  </a:extLst>
                </p:cNvPr>
                <p:cNvGrpSpPr/>
                <p:nvPr/>
              </p:nvGrpSpPr>
              <p:grpSpPr>
                <a:xfrm>
                  <a:off x="1847601" y="2141474"/>
                  <a:ext cx="100503" cy="981141"/>
                  <a:chOff x="2031271" y="2145662"/>
                  <a:chExt cx="100503" cy="981141"/>
                </a:xfrm>
              </p:grpSpPr>
              <p:sp>
                <p:nvSpPr>
                  <p:cNvPr id="89" name="Rectangle 88">
                    <a:extLst>
                      <a:ext uri="{FF2B5EF4-FFF2-40B4-BE49-F238E27FC236}">
                        <a16:creationId xmlns:a16="http://schemas.microsoft.com/office/drawing/2014/main" id="{8B465A80-0463-2241-A678-56C97AB126D0}"/>
                      </a:ext>
                    </a:extLst>
                  </p:cNvPr>
                  <p:cNvSpPr/>
                  <p:nvPr/>
                </p:nvSpPr>
                <p:spPr>
                  <a:xfrm>
                    <a:off x="2031271" y="2145662"/>
                    <a:ext cx="45719" cy="43214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0" name="Group 89">
                    <a:extLst>
                      <a:ext uri="{FF2B5EF4-FFF2-40B4-BE49-F238E27FC236}">
                        <a16:creationId xmlns:a16="http://schemas.microsoft.com/office/drawing/2014/main" id="{FD697520-B171-BC9A-A892-94CF27852F5D}"/>
                      </a:ext>
                    </a:extLst>
                  </p:cNvPr>
                  <p:cNvGrpSpPr/>
                  <p:nvPr/>
                </p:nvGrpSpPr>
                <p:grpSpPr>
                  <a:xfrm>
                    <a:off x="2031271" y="2697246"/>
                    <a:ext cx="100503" cy="429557"/>
                    <a:chOff x="2031271" y="2697246"/>
                    <a:chExt cx="100503" cy="429557"/>
                  </a:xfrm>
                </p:grpSpPr>
                <p:sp>
                  <p:nvSpPr>
                    <p:cNvPr id="91" name="Rectangle 90">
                      <a:extLst>
                        <a:ext uri="{FF2B5EF4-FFF2-40B4-BE49-F238E27FC236}">
                          <a16:creationId xmlns:a16="http://schemas.microsoft.com/office/drawing/2014/main" id="{1749D18E-C4B2-30E9-68C1-9170FC349F23}"/>
                        </a:ext>
                      </a:extLst>
                    </p:cNvPr>
                    <p:cNvSpPr/>
                    <p:nvPr/>
                  </p:nvSpPr>
                  <p:spPr>
                    <a:xfrm>
                      <a:off x="2031271" y="2697246"/>
                      <a:ext cx="45719" cy="429263"/>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Rectangle 91">
                      <a:extLst>
                        <a:ext uri="{FF2B5EF4-FFF2-40B4-BE49-F238E27FC236}">
                          <a16:creationId xmlns:a16="http://schemas.microsoft.com/office/drawing/2014/main" id="{F9F48FD0-BBC2-51E9-0738-2ECFD2481B07}"/>
                        </a:ext>
                      </a:extLst>
                    </p:cNvPr>
                    <p:cNvSpPr/>
                    <p:nvPr/>
                  </p:nvSpPr>
                  <p:spPr>
                    <a:xfrm>
                      <a:off x="2044464" y="2887213"/>
                      <a:ext cx="87310" cy="23959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grpSp>
        <p:grpSp>
          <p:nvGrpSpPr>
            <p:cNvPr id="76" name="Group 75">
              <a:extLst>
                <a:ext uri="{FF2B5EF4-FFF2-40B4-BE49-F238E27FC236}">
                  <a16:creationId xmlns:a16="http://schemas.microsoft.com/office/drawing/2014/main" id="{7C078619-BAAC-0E65-89EC-1EA167154D3A}"/>
                </a:ext>
              </a:extLst>
            </p:cNvPr>
            <p:cNvGrpSpPr/>
            <p:nvPr/>
          </p:nvGrpSpPr>
          <p:grpSpPr>
            <a:xfrm>
              <a:off x="317416" y="2849254"/>
              <a:ext cx="3174479" cy="878372"/>
              <a:chOff x="433577" y="2586999"/>
              <a:chExt cx="3174479" cy="878372"/>
            </a:xfrm>
          </p:grpSpPr>
          <p:sp>
            <p:nvSpPr>
              <p:cNvPr id="81" name="Text Box 2">
                <a:extLst>
                  <a:ext uri="{FF2B5EF4-FFF2-40B4-BE49-F238E27FC236}">
                    <a16:creationId xmlns:a16="http://schemas.microsoft.com/office/drawing/2014/main" id="{C4A7FF86-88AF-F578-A5B5-94CD42BEA42A}"/>
                  </a:ext>
                </a:extLst>
              </p:cNvPr>
              <p:cNvSpPr txBox="1">
                <a:spLocks noChangeArrowheads="1"/>
              </p:cNvSpPr>
              <p:nvPr/>
            </p:nvSpPr>
            <p:spPr bwMode="auto">
              <a:xfrm>
                <a:off x="2483768" y="3215407"/>
                <a:ext cx="1124288" cy="24996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Electrode</a:t>
                </a: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E29EB068-0E5B-AAED-122E-703D2598D5FA}"/>
                  </a:ext>
                </a:extLst>
              </p:cNvPr>
              <p:cNvSpPr txBox="1">
                <a:spLocks noChangeArrowheads="1"/>
              </p:cNvSpPr>
              <p:nvPr/>
            </p:nvSpPr>
            <p:spPr bwMode="auto">
              <a:xfrm>
                <a:off x="433577" y="2946764"/>
                <a:ext cx="1305661" cy="402573"/>
              </a:xfrm>
              <a:prstGeom prst="rect">
                <a:avLst/>
              </a:prstGeom>
              <a:noFill/>
              <a:ln w="9525">
                <a:noFill/>
                <a:miter lim="800000"/>
                <a:headEnd/>
                <a:tailEnd/>
              </a:ln>
            </p:spPr>
            <p:txBody>
              <a:bodyPr rot="0" vert="horz" wrap="square" lIns="91440" tIns="45720" rIns="91440" bIns="45720" anchor="t" anchorCtr="0">
                <a:noAutofit/>
              </a:bodyPr>
              <a:lstStyle/>
              <a:p>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Plasma channel</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3" name="Straight Arrow Connector 82">
                <a:extLst>
                  <a:ext uri="{FF2B5EF4-FFF2-40B4-BE49-F238E27FC236}">
                    <a16:creationId xmlns:a16="http://schemas.microsoft.com/office/drawing/2014/main" id="{FD31DDD2-9986-6DC1-15FC-1FE46D2D0E47}"/>
                  </a:ext>
                </a:extLst>
              </p:cNvPr>
              <p:cNvCxnSpPr/>
              <p:nvPr/>
            </p:nvCxnSpPr>
            <p:spPr>
              <a:xfrm flipV="1">
                <a:off x="747610" y="2586999"/>
                <a:ext cx="56606" cy="465026"/>
              </a:xfrm>
              <a:prstGeom prst="straightConnector1">
                <a:avLst/>
              </a:prstGeom>
              <a:ln w="15875">
                <a:solidFill>
                  <a:schemeClr val="bg1"/>
                </a:solidFill>
                <a:headEnd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003E46C-6175-5A49-9677-21186182D80F}"/>
                  </a:ext>
                </a:extLst>
              </p:cNvPr>
              <p:cNvCxnSpPr/>
              <p:nvPr/>
            </p:nvCxnSpPr>
            <p:spPr>
              <a:xfrm flipH="1" flipV="1">
                <a:off x="2141801" y="2989349"/>
                <a:ext cx="415514" cy="342630"/>
              </a:xfrm>
              <a:prstGeom prst="straightConnector1">
                <a:avLst/>
              </a:prstGeom>
              <a:ln w="15875">
                <a:solidFill>
                  <a:schemeClr val="bg1"/>
                </a:solidFill>
                <a:headEnd w="sm" len="sm"/>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2CD07A14-7E92-D4BB-BBEC-0FF075478ABF}"/>
                </a:ext>
              </a:extLst>
            </p:cNvPr>
            <p:cNvGrpSpPr/>
            <p:nvPr/>
          </p:nvGrpSpPr>
          <p:grpSpPr>
            <a:xfrm>
              <a:off x="2038836" y="2828108"/>
              <a:ext cx="3543308" cy="403827"/>
              <a:chOff x="2195736" y="2564904"/>
              <a:chExt cx="3543308" cy="229102"/>
            </a:xfrm>
          </p:grpSpPr>
          <p:cxnSp>
            <p:nvCxnSpPr>
              <p:cNvPr id="79" name="Straight Connector 78">
                <a:extLst>
                  <a:ext uri="{FF2B5EF4-FFF2-40B4-BE49-F238E27FC236}">
                    <a16:creationId xmlns:a16="http://schemas.microsoft.com/office/drawing/2014/main" id="{30AE031F-4572-46E6-0E94-0F0412EDF5FE}"/>
                  </a:ext>
                </a:extLst>
              </p:cNvPr>
              <p:cNvCxnSpPr/>
              <p:nvPr/>
            </p:nvCxnSpPr>
            <p:spPr>
              <a:xfrm>
                <a:off x="2195736" y="2564904"/>
                <a:ext cx="3411525" cy="0"/>
              </a:xfrm>
              <a:prstGeom prst="line">
                <a:avLst/>
              </a:prstGeom>
              <a:ln w="1270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0" name="Text Box 2">
                <a:extLst>
                  <a:ext uri="{FF2B5EF4-FFF2-40B4-BE49-F238E27FC236}">
                    <a16:creationId xmlns:a16="http://schemas.microsoft.com/office/drawing/2014/main" id="{36F9128F-53C8-A66A-509A-B14BAB08C79D}"/>
                  </a:ext>
                </a:extLst>
              </p:cNvPr>
              <p:cNvSpPr txBox="1">
                <a:spLocks noChangeArrowheads="1"/>
              </p:cNvSpPr>
              <p:nvPr/>
            </p:nvSpPr>
            <p:spPr bwMode="auto">
              <a:xfrm>
                <a:off x="4352032" y="2564904"/>
                <a:ext cx="1387012" cy="229102"/>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 mm/2 </a:t>
                </a:r>
                <a:r>
                  <a:rPr lang="el-GR"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μ</a:t>
                </a:r>
                <a:r>
                  <a:rPr lang="it-IT"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8" name="Rectangle 77">
              <a:extLst>
                <a:ext uri="{FF2B5EF4-FFF2-40B4-BE49-F238E27FC236}">
                  <a16:creationId xmlns:a16="http://schemas.microsoft.com/office/drawing/2014/main" id="{41DDC7E0-5A84-761D-86E9-2606633BA004}"/>
                </a:ext>
              </a:extLst>
            </p:cNvPr>
            <p:cNvSpPr/>
            <p:nvPr/>
          </p:nvSpPr>
          <p:spPr>
            <a:xfrm>
              <a:off x="3016130" y="1944239"/>
              <a:ext cx="1040926" cy="400110"/>
            </a:xfrm>
            <a:prstGeom prst="rect">
              <a:avLst/>
            </a:prstGeom>
          </p:spPr>
          <p:txBody>
            <a:bodyPr wrap="none">
              <a:spAutoFit/>
            </a:bodyPr>
            <a:lstStyle/>
            <a:p>
              <a:r>
                <a:rPr lang="en-US" sz="2000" b="1" dirty="0">
                  <a:solidFill>
                    <a:srgbClr val="FFFFFF"/>
                  </a:solidFill>
                  <a:latin typeface="Calibri" panose="020F0502020204030204" pitchFamily="34" charset="0"/>
                  <a:cs typeface="Times New Roman" panose="02020603050405020304" pitchFamily="18" charset="0"/>
                </a:rPr>
                <a:t>Vacuum</a:t>
              </a:r>
              <a:endParaRPr lang="it-IT" sz="2000" dirty="0"/>
            </a:p>
          </p:txBody>
        </p:sp>
      </p:grpSp>
      <p:sp>
        <p:nvSpPr>
          <p:cNvPr id="100" name="TextBox 99">
            <a:extLst>
              <a:ext uri="{FF2B5EF4-FFF2-40B4-BE49-F238E27FC236}">
                <a16:creationId xmlns:a16="http://schemas.microsoft.com/office/drawing/2014/main" id="{B93EF8F9-4B54-D91D-6B3E-191F5859AF6D}"/>
              </a:ext>
            </a:extLst>
          </p:cNvPr>
          <p:cNvSpPr txBox="1"/>
          <p:nvPr/>
        </p:nvSpPr>
        <p:spPr>
          <a:xfrm>
            <a:off x="2550335" y="2782669"/>
            <a:ext cx="6845384" cy="646331"/>
          </a:xfrm>
          <a:prstGeom prst="rect">
            <a:avLst/>
          </a:prstGeom>
          <a:solidFill>
            <a:schemeClr val="bg1"/>
          </a:solidFill>
          <a:ln w="22225">
            <a:solidFill>
              <a:srgbClr val="FF0000"/>
            </a:solidFill>
          </a:ln>
        </p:spPr>
        <p:txBody>
          <a:bodyPr wrap="square" rtlCol="0">
            <a:spAutoFit/>
          </a:bodyPr>
          <a:lstStyle/>
          <a:p>
            <a:r>
              <a:rPr lang="it-IT" b="1" dirty="0">
                <a:solidFill>
                  <a:srgbClr val="462AC2"/>
                </a:solidFill>
                <a:latin typeface="Rockwell" panose="02060603020205020403" pitchFamily="18" charset="77"/>
              </a:rPr>
              <a:t>Captured 20 images separated by 100 ns, so </a:t>
            </a:r>
            <a:r>
              <a:rPr lang="it-IT" b="1" dirty="0">
                <a:solidFill>
                  <a:srgbClr val="FF0000"/>
                </a:solidFill>
                <a:latin typeface="Rockwell" panose="02060603020205020403" pitchFamily="18" charset="77"/>
              </a:rPr>
              <a:t>2 µs </a:t>
            </a:r>
            <a:r>
              <a:rPr lang="it-IT" b="1" dirty="0">
                <a:solidFill>
                  <a:srgbClr val="462AC2"/>
                </a:solidFill>
                <a:latin typeface="Rockwell" panose="02060603020205020403" pitchFamily="18" charset="77"/>
              </a:rPr>
              <a:t>of total observation time of the plasma ramp.</a:t>
            </a:r>
          </a:p>
        </p:txBody>
      </p:sp>
      <p:sp>
        <p:nvSpPr>
          <p:cNvPr id="101" name="TextBox 100">
            <a:extLst>
              <a:ext uri="{FF2B5EF4-FFF2-40B4-BE49-F238E27FC236}">
                <a16:creationId xmlns:a16="http://schemas.microsoft.com/office/drawing/2014/main" id="{1CB17114-95CB-125A-1F77-05CBB4861FA1}"/>
              </a:ext>
            </a:extLst>
          </p:cNvPr>
          <p:cNvSpPr txBox="1"/>
          <p:nvPr/>
        </p:nvSpPr>
        <p:spPr>
          <a:xfrm>
            <a:off x="465382" y="2622901"/>
            <a:ext cx="1961980" cy="1077218"/>
          </a:xfrm>
          <a:prstGeom prst="rect">
            <a:avLst/>
          </a:prstGeom>
          <a:ln w="22225">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a:solidFill>
                  <a:srgbClr val="462AC2"/>
                </a:solidFill>
                <a:latin typeface="Rockwell" panose="02060603020205020403" pitchFamily="18" charset="77"/>
                <a:cs typeface="Calibri" panose="020F0502020204030204" pitchFamily="34" charset="0"/>
              </a:rPr>
              <a:t>3 cm/long</a:t>
            </a:r>
          </a:p>
          <a:p>
            <a:r>
              <a:rPr lang="en-US" sz="1600" b="1" dirty="0">
                <a:solidFill>
                  <a:srgbClr val="462AC2"/>
                </a:solidFill>
                <a:latin typeface="Rockwell" panose="02060603020205020403" pitchFamily="18" charset="77"/>
                <a:cs typeface="Calibri" panose="020F0502020204030204" pitchFamily="34" charset="0"/>
              </a:rPr>
              <a:t>1 mm/diameter </a:t>
            </a:r>
          </a:p>
          <a:p>
            <a:r>
              <a:rPr lang="en-US" sz="1600" b="1" dirty="0">
                <a:solidFill>
                  <a:srgbClr val="462AC2"/>
                </a:solidFill>
                <a:latin typeface="Rockwell" panose="02060603020205020403" pitchFamily="18" charset="77"/>
                <a:cs typeface="Calibri" panose="020F0502020204030204" pitchFamily="34" charset="0"/>
              </a:rPr>
              <a:t>Double inlets</a:t>
            </a:r>
          </a:p>
          <a:p>
            <a:r>
              <a:rPr lang="en-US" sz="1600" b="1" dirty="0">
                <a:solidFill>
                  <a:srgbClr val="462AC2"/>
                </a:solidFill>
                <a:latin typeface="Rockwell" panose="02060603020205020403" pitchFamily="18" charset="77"/>
                <a:cs typeface="Calibri" panose="020F0502020204030204" pitchFamily="34" charset="0"/>
              </a:rPr>
              <a:t>Voltage: 18 kV</a:t>
            </a:r>
          </a:p>
        </p:txBody>
      </p:sp>
      <p:sp>
        <p:nvSpPr>
          <p:cNvPr id="44" name="Rectangle 43">
            <a:extLst>
              <a:ext uri="{FF2B5EF4-FFF2-40B4-BE49-F238E27FC236}">
                <a16:creationId xmlns:a16="http://schemas.microsoft.com/office/drawing/2014/main" id="{29459656-27E7-E0F1-E131-6301DA5FC953}"/>
              </a:ext>
            </a:extLst>
          </p:cNvPr>
          <p:cNvSpPr/>
          <p:nvPr/>
        </p:nvSpPr>
        <p:spPr>
          <a:xfrm>
            <a:off x="11373838" y="2145158"/>
            <a:ext cx="818162" cy="523220"/>
          </a:xfrm>
          <a:prstGeom prst="rect">
            <a:avLst/>
          </a:prstGeom>
        </p:spPr>
        <p:txBody>
          <a:bodyPr wrap="square">
            <a:spAutoFit/>
          </a:bodyPr>
          <a:lstStyle/>
          <a:p>
            <a:r>
              <a:rPr lang="it-IT" sz="2800" b="1" dirty="0">
                <a:solidFill>
                  <a:srgbClr val="FF0000"/>
                </a:solidFill>
                <a:latin typeface="Rockwell" panose="02060603020205020403" pitchFamily="18" charset="77"/>
              </a:rPr>
              <a:t>NB</a:t>
            </a:r>
            <a:endParaRPr lang="it-IT" sz="2800" dirty="0">
              <a:solidFill>
                <a:srgbClr val="FF0000"/>
              </a:solidFill>
              <a:latin typeface="Rockwell" panose="02060603020205020403" pitchFamily="18" charset="77"/>
            </a:endParaRPr>
          </a:p>
        </p:txBody>
      </p:sp>
      <p:sp>
        <p:nvSpPr>
          <p:cNvPr id="45" name="TextBox 44">
            <a:extLst>
              <a:ext uri="{FF2B5EF4-FFF2-40B4-BE49-F238E27FC236}">
                <a16:creationId xmlns:a16="http://schemas.microsoft.com/office/drawing/2014/main" id="{0AB8194A-A3FB-0C81-D511-ED04CB8CE27E}"/>
              </a:ext>
            </a:extLst>
          </p:cNvPr>
          <p:cNvSpPr txBox="1"/>
          <p:nvPr/>
        </p:nvSpPr>
        <p:spPr>
          <a:xfrm>
            <a:off x="9641666" y="2562230"/>
            <a:ext cx="1878928" cy="1015663"/>
          </a:xfrm>
          <a:prstGeom prst="rect">
            <a:avLst/>
          </a:prstGeom>
          <a:ln w="22225">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1200" b="1" dirty="0">
                <a:solidFill>
                  <a:schemeClr val="tx1"/>
                </a:solidFill>
                <a:latin typeface="Rockwell" panose="02060603020205020403" pitchFamily="18" charset="77"/>
              </a:rPr>
              <a:t>The movie is of the real behavior of the ramp (recorded via the ICCD </a:t>
            </a:r>
            <a:r>
              <a:rPr lang="it-IT" sz="1200" b="1" dirty="0">
                <a:solidFill>
                  <a:srgbClr val="FF0000"/>
                </a:solidFill>
                <a:latin typeface="Rockwell" panose="02060603020205020403" pitchFamily="18" charset="77"/>
              </a:rPr>
              <a:t>without</a:t>
            </a:r>
            <a:r>
              <a:rPr lang="it-IT" sz="1200" b="1" dirty="0">
                <a:solidFill>
                  <a:schemeClr val="tx1"/>
                </a:solidFill>
                <a:latin typeface="Rockwell" panose="02060603020205020403" pitchFamily="18" charset="77"/>
              </a:rPr>
              <a:t> the usage spectrometer).</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8F5D252-9E09-32C6-7417-8809AC63A5BB}"/>
                  </a:ext>
                </a:extLst>
              </p:cNvPr>
              <p:cNvSpPr/>
              <p:nvPr/>
            </p:nvSpPr>
            <p:spPr>
              <a:xfrm>
                <a:off x="9303645" y="4418409"/>
                <a:ext cx="2120645" cy="369332"/>
              </a:xfrm>
              <a:prstGeom prst="rect">
                <a:avLst/>
              </a:prstGeom>
              <a:ln>
                <a:solidFill>
                  <a:schemeClr val="bg1"/>
                </a:solidFill>
              </a:ln>
            </p:spPr>
            <p:txBody>
              <a:bodyPr wrap="none">
                <a:spAutoFit/>
              </a:bodyPr>
              <a:lstStyle/>
              <a:p>
                <a:pPr algn="ctr"/>
                <a:r>
                  <a:rPr lang="it-IT" b="1" dirty="0">
                    <a:solidFill>
                      <a:schemeClr val="bg1"/>
                    </a:solidFill>
                  </a:rPr>
                  <a:t>Voltage lasts 1 </a:t>
                </a:r>
                <a14:m>
                  <m:oMath xmlns:m="http://schemas.openxmlformats.org/officeDocument/2006/math">
                    <m:r>
                      <a:rPr lang="it-IT" b="1" i="1">
                        <a:solidFill>
                          <a:schemeClr val="bg1"/>
                        </a:solidFill>
                        <a:latin typeface="Cambria Math" panose="02040503050406030204" pitchFamily="18" charset="0"/>
                        <a:ea typeface="Cambria Math" panose="02040503050406030204" pitchFamily="18" charset="0"/>
                      </a:rPr>
                      <m:t>𝝁</m:t>
                    </m:r>
                  </m:oMath>
                </a14:m>
                <a:r>
                  <a:rPr lang="it-IT" b="1" dirty="0">
                    <a:solidFill>
                      <a:schemeClr val="bg1"/>
                    </a:solidFill>
                  </a:rPr>
                  <a:t>s</a:t>
                </a:r>
              </a:p>
            </p:txBody>
          </p:sp>
        </mc:Choice>
        <mc:Fallback xmlns="">
          <p:sp>
            <p:nvSpPr>
              <p:cNvPr id="2" name="Rectangle 1">
                <a:extLst>
                  <a:ext uri="{FF2B5EF4-FFF2-40B4-BE49-F238E27FC236}">
                    <a16:creationId xmlns:a16="http://schemas.microsoft.com/office/drawing/2014/main" id="{48F5D252-9E09-32C6-7417-8809AC63A5BB}"/>
                  </a:ext>
                </a:extLst>
              </p:cNvPr>
              <p:cNvSpPr>
                <a:spLocks noRot="1" noChangeAspect="1" noMove="1" noResize="1" noEditPoints="1" noAdjustHandles="1" noChangeArrowheads="1" noChangeShapeType="1" noTextEdit="1"/>
              </p:cNvSpPr>
              <p:nvPr/>
            </p:nvSpPr>
            <p:spPr>
              <a:xfrm>
                <a:off x="9303645" y="4418409"/>
                <a:ext cx="2120645" cy="369332"/>
              </a:xfrm>
              <a:prstGeom prst="rect">
                <a:avLst/>
              </a:prstGeom>
              <a:blipFill>
                <a:blip r:embed="rId6"/>
                <a:stretch>
                  <a:fillRect l="-1775" t="-6452" r="-1183" b="-19355"/>
                </a:stretch>
              </a:blipFill>
              <a:ln>
                <a:solidFill>
                  <a:schemeClr val="bg1"/>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E626DB0A-F501-5260-7470-61C7B1CC3882}"/>
                  </a:ext>
                </a:extLst>
              </p:cNvPr>
              <p:cNvSpPr/>
              <p:nvPr/>
            </p:nvSpPr>
            <p:spPr>
              <a:xfrm>
                <a:off x="8842672" y="4843442"/>
                <a:ext cx="2590774" cy="369332"/>
              </a:xfrm>
              <a:prstGeom prst="rect">
                <a:avLst/>
              </a:prstGeom>
              <a:ln>
                <a:solidFill>
                  <a:schemeClr val="bg1"/>
                </a:solidFill>
              </a:ln>
            </p:spPr>
            <p:txBody>
              <a:bodyPr wrap="none">
                <a:spAutoFit/>
              </a:bodyPr>
              <a:lstStyle/>
              <a:p>
                <a:pPr algn="ctr"/>
                <a:r>
                  <a:rPr lang="it-IT" b="1" dirty="0">
                    <a:solidFill>
                      <a:schemeClr val="bg1"/>
                    </a:solidFill>
                  </a:rPr>
                  <a:t>Plasma lasts 10-20 </a:t>
                </a:r>
                <a14:m>
                  <m:oMath xmlns:m="http://schemas.openxmlformats.org/officeDocument/2006/math">
                    <m:r>
                      <a:rPr lang="it-IT" b="1" i="1">
                        <a:solidFill>
                          <a:schemeClr val="bg1"/>
                        </a:solidFill>
                        <a:latin typeface="Cambria Math" panose="02040503050406030204" pitchFamily="18" charset="0"/>
                        <a:ea typeface="Cambria Math" panose="02040503050406030204" pitchFamily="18" charset="0"/>
                      </a:rPr>
                      <m:t>𝝁</m:t>
                    </m:r>
                  </m:oMath>
                </a14:m>
                <a:r>
                  <a:rPr lang="it-IT" b="1" dirty="0">
                    <a:solidFill>
                      <a:schemeClr val="bg1"/>
                    </a:solidFill>
                  </a:rPr>
                  <a:t>s</a:t>
                </a:r>
              </a:p>
            </p:txBody>
          </p:sp>
        </mc:Choice>
        <mc:Fallback xmlns="">
          <p:sp>
            <p:nvSpPr>
              <p:cNvPr id="47" name="Rectangle 46">
                <a:extLst>
                  <a:ext uri="{FF2B5EF4-FFF2-40B4-BE49-F238E27FC236}">
                    <a16:creationId xmlns:a16="http://schemas.microsoft.com/office/drawing/2014/main" id="{E626DB0A-F501-5260-7470-61C7B1CC3882}"/>
                  </a:ext>
                </a:extLst>
              </p:cNvPr>
              <p:cNvSpPr>
                <a:spLocks noRot="1" noChangeAspect="1" noMove="1" noResize="1" noEditPoints="1" noAdjustHandles="1" noChangeArrowheads="1" noChangeShapeType="1" noTextEdit="1"/>
              </p:cNvSpPr>
              <p:nvPr/>
            </p:nvSpPr>
            <p:spPr>
              <a:xfrm>
                <a:off x="8842672" y="4843442"/>
                <a:ext cx="2590774" cy="369332"/>
              </a:xfrm>
              <a:prstGeom prst="rect">
                <a:avLst/>
              </a:prstGeom>
              <a:blipFill>
                <a:blip r:embed="rId7"/>
                <a:stretch>
                  <a:fillRect l="-1463" t="-6667" r="-1463" b="-23333"/>
                </a:stretch>
              </a:blipFill>
              <a:ln>
                <a:solidFill>
                  <a:schemeClr val="bg1"/>
                </a:solidFill>
              </a:ln>
            </p:spPr>
            <p:txBody>
              <a:bodyPr/>
              <a:lstStyle/>
              <a:p>
                <a:r>
                  <a:rPr lang="en-IT">
                    <a:noFill/>
                  </a:rPr>
                  <a:t> </a:t>
                </a:r>
              </a:p>
            </p:txBody>
          </p:sp>
        </mc:Fallback>
      </mc:AlternateContent>
      <p:pic>
        <p:nvPicPr>
          <p:cNvPr id="48" name="Picture 47" descr="A picture containing text, clipart&#10;&#10;Description automatically generated">
            <a:extLst>
              <a:ext uri="{FF2B5EF4-FFF2-40B4-BE49-F238E27FC236}">
                <a16:creationId xmlns:a16="http://schemas.microsoft.com/office/drawing/2014/main" id="{ED135CCE-DD50-60F6-F548-1FD10B178A51}"/>
              </a:ext>
            </a:extLst>
          </p:cNvPr>
          <p:cNvPicPr>
            <a:picLocks noChangeAspect="1"/>
          </p:cNvPicPr>
          <p:nvPr/>
        </p:nvPicPr>
        <p:blipFill>
          <a:blip r:embed="rId8"/>
          <a:stretch>
            <a:fillRect/>
          </a:stretch>
        </p:blipFill>
        <p:spPr>
          <a:xfrm>
            <a:off x="5222788" y="6440278"/>
            <a:ext cx="792694" cy="302555"/>
          </a:xfrm>
          <a:prstGeom prst="rect">
            <a:avLst/>
          </a:prstGeom>
        </p:spPr>
      </p:pic>
      <p:pic>
        <p:nvPicPr>
          <p:cNvPr id="49" name="Picture 48">
            <a:extLst>
              <a:ext uri="{FF2B5EF4-FFF2-40B4-BE49-F238E27FC236}">
                <a16:creationId xmlns:a16="http://schemas.microsoft.com/office/drawing/2014/main" id="{94B8475C-D92B-B82C-1E8A-3153487EF487}"/>
              </a:ext>
            </a:extLst>
          </p:cNvPr>
          <p:cNvPicPr>
            <a:picLocks noChangeAspect="1"/>
          </p:cNvPicPr>
          <p:nvPr/>
        </p:nvPicPr>
        <p:blipFill>
          <a:blip r:embed="rId9"/>
          <a:stretch>
            <a:fillRect/>
          </a:stretch>
        </p:blipFill>
        <p:spPr>
          <a:xfrm>
            <a:off x="5122082" y="6434925"/>
            <a:ext cx="986644" cy="369332"/>
          </a:xfrm>
          <a:prstGeom prst="rect">
            <a:avLst/>
          </a:prstGeom>
        </p:spPr>
      </p:pic>
      <p:pic>
        <p:nvPicPr>
          <p:cNvPr id="50" name="Picture 49" descr="Logo, company name&#10;&#10;Description automatically generated">
            <a:extLst>
              <a:ext uri="{FF2B5EF4-FFF2-40B4-BE49-F238E27FC236}">
                <a16:creationId xmlns:a16="http://schemas.microsoft.com/office/drawing/2014/main" id="{FCBC3D5D-8507-5A3E-6796-BD6581D10F9E}"/>
              </a:ext>
            </a:extLst>
          </p:cNvPr>
          <p:cNvPicPr>
            <a:picLocks noChangeAspect="1"/>
          </p:cNvPicPr>
          <p:nvPr/>
        </p:nvPicPr>
        <p:blipFill>
          <a:blip r:embed="rId10"/>
          <a:stretch>
            <a:fillRect/>
          </a:stretch>
        </p:blipFill>
        <p:spPr>
          <a:xfrm>
            <a:off x="21906" y="23909"/>
            <a:ext cx="1050159" cy="753743"/>
          </a:xfrm>
          <a:prstGeom prst="rect">
            <a:avLst/>
          </a:prstGeom>
        </p:spPr>
      </p:pic>
      <p:pic>
        <p:nvPicPr>
          <p:cNvPr id="51" name="Picture 50" descr="Logo, company name&#10;&#10;Description automatically generated">
            <a:extLst>
              <a:ext uri="{FF2B5EF4-FFF2-40B4-BE49-F238E27FC236}">
                <a16:creationId xmlns:a16="http://schemas.microsoft.com/office/drawing/2014/main" id="{B29A6FC7-A305-D146-2235-9107D87BA038}"/>
              </a:ext>
            </a:extLst>
          </p:cNvPr>
          <p:cNvPicPr>
            <a:picLocks noChangeAspect="1"/>
          </p:cNvPicPr>
          <p:nvPr/>
        </p:nvPicPr>
        <p:blipFill>
          <a:blip r:embed="rId11"/>
          <a:stretch>
            <a:fillRect/>
          </a:stretch>
        </p:blipFill>
        <p:spPr>
          <a:xfrm>
            <a:off x="11433446" y="0"/>
            <a:ext cx="758553" cy="828420"/>
          </a:xfrm>
          <a:prstGeom prst="rect">
            <a:avLst/>
          </a:prstGeom>
        </p:spPr>
      </p:pic>
      <p:cxnSp>
        <p:nvCxnSpPr>
          <p:cNvPr id="52" name="Connettore 1 25">
            <a:extLst>
              <a:ext uri="{FF2B5EF4-FFF2-40B4-BE49-F238E27FC236}">
                <a16:creationId xmlns:a16="http://schemas.microsoft.com/office/drawing/2014/main" id="{EDDD73F4-DB9F-EFEF-61EE-3E758896C750}"/>
              </a:ext>
            </a:extLst>
          </p:cNvPr>
          <p:cNvCxnSpPr>
            <a:cxnSpLocks/>
          </p:cNvCxnSpPr>
          <p:nvPr/>
        </p:nvCxnSpPr>
        <p:spPr>
          <a:xfrm>
            <a:off x="572323" y="6363264"/>
            <a:ext cx="10801515" cy="102492"/>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4" name="Segnaposto data 3">
            <a:extLst>
              <a:ext uri="{FF2B5EF4-FFF2-40B4-BE49-F238E27FC236}">
                <a16:creationId xmlns:a16="http://schemas.microsoft.com/office/drawing/2014/main" id="{976D4C92-1902-5302-DB47-709C5AD307C3}"/>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Tree>
    <p:extLst>
      <p:ext uri="{BB962C8B-B14F-4D97-AF65-F5344CB8AC3E}">
        <p14:creationId xmlns:p14="http://schemas.microsoft.com/office/powerpoint/2010/main" val="43359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1000" fill="hold"/>
                                        <p:tgtEl>
                                          <p:spTgt spid="72"/>
                                        </p:tgtEl>
                                        <p:attrNameLst>
                                          <p:attrName>ppt_w</p:attrName>
                                        </p:attrNameLst>
                                      </p:cBhvr>
                                      <p:tavLst>
                                        <p:tav tm="0">
                                          <p:val>
                                            <p:fltVal val="0"/>
                                          </p:val>
                                        </p:tav>
                                        <p:tav tm="100000">
                                          <p:val>
                                            <p:strVal val="#ppt_w"/>
                                          </p:val>
                                        </p:tav>
                                      </p:tavLst>
                                    </p:anim>
                                    <p:anim calcmode="lin" valueType="num">
                                      <p:cBhvr>
                                        <p:cTn id="8" dur="1000" fill="hold"/>
                                        <p:tgtEl>
                                          <p:spTgt spid="72"/>
                                        </p:tgtEl>
                                        <p:attrNameLst>
                                          <p:attrName>ppt_h</p:attrName>
                                        </p:attrNameLst>
                                      </p:cBhvr>
                                      <p:tavLst>
                                        <p:tav tm="0">
                                          <p:val>
                                            <p:fltVal val="0"/>
                                          </p:val>
                                        </p:tav>
                                        <p:tav tm="100000">
                                          <p:val>
                                            <p:strVal val="#ppt_h"/>
                                          </p:val>
                                        </p:tav>
                                      </p:tavLst>
                                    </p:anim>
                                    <p:anim calcmode="lin" valueType="num">
                                      <p:cBhvr>
                                        <p:cTn id="9"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59EB62A6-9AA4-DD6F-FE72-86B6F3B57973}"/>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21</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1406997" y="48508"/>
            <a:ext cx="9430316" cy="523220"/>
          </a:xfrm>
          <a:prstGeom prst="rect">
            <a:avLst/>
          </a:prstGeom>
          <a:noFill/>
        </p:spPr>
        <p:txBody>
          <a:bodyPr wrap="square" rtlCol="0">
            <a:spAutoFit/>
          </a:bodyPr>
          <a:lstStyle/>
          <a:p>
            <a:pPr algn="ctr"/>
            <a:r>
              <a:rPr lang="it-IT" sz="2800" b="1" dirty="0">
                <a:latin typeface="Rockwell" panose="02060603020205020403" pitchFamily="18" charset="77"/>
              </a:rPr>
              <a:t>Plasma Ramps Stabilization through Spacer Device</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flipV="1">
            <a:off x="1318666" y="521556"/>
            <a:ext cx="9077836" cy="29916"/>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3778DF9-FFF9-3349-9EBD-4DDBE651BB5E}"/>
              </a:ext>
            </a:extLst>
          </p:cNvPr>
          <p:cNvCxnSpPr>
            <a:cxnSpLocks/>
          </p:cNvCxnSpPr>
          <p:nvPr/>
        </p:nvCxnSpPr>
        <p:spPr>
          <a:xfrm flipH="1" flipV="1">
            <a:off x="2958244" y="4490251"/>
            <a:ext cx="1032957" cy="17649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4155CD7-908A-B648-849F-6E67FD61D171}"/>
              </a:ext>
            </a:extLst>
          </p:cNvPr>
          <p:cNvSpPr/>
          <p:nvPr/>
        </p:nvSpPr>
        <p:spPr>
          <a:xfrm>
            <a:off x="1583237" y="4466017"/>
            <a:ext cx="982009" cy="307777"/>
          </a:xfrm>
          <a:prstGeom prst="rect">
            <a:avLst/>
          </a:prstGeom>
        </p:spPr>
        <p:txBody>
          <a:bodyPr wrap="square">
            <a:spAutoFit/>
          </a:bodyPr>
          <a:lstStyle/>
          <a:p>
            <a:r>
              <a:rPr lang="it-IT" sz="1400" b="1" dirty="0">
                <a:solidFill>
                  <a:prstClr val="white"/>
                </a:solidFill>
                <a:latin typeface="Calibri"/>
              </a:rPr>
              <a:t>Electrode</a:t>
            </a:r>
          </a:p>
        </p:txBody>
      </p:sp>
      <p:sp>
        <p:nvSpPr>
          <p:cNvPr id="64" name="Rectangle 63">
            <a:extLst>
              <a:ext uri="{FF2B5EF4-FFF2-40B4-BE49-F238E27FC236}">
                <a16:creationId xmlns:a16="http://schemas.microsoft.com/office/drawing/2014/main" id="{525919B4-F58A-854D-9C62-6E70E7130A76}"/>
              </a:ext>
            </a:extLst>
          </p:cNvPr>
          <p:cNvSpPr/>
          <p:nvPr/>
        </p:nvSpPr>
        <p:spPr>
          <a:xfrm rot="16200000">
            <a:off x="1685564" y="3715318"/>
            <a:ext cx="1190392" cy="261610"/>
          </a:xfrm>
          <a:prstGeom prst="rect">
            <a:avLst/>
          </a:prstGeom>
        </p:spPr>
        <p:txBody>
          <a:bodyPr wrap="square">
            <a:spAutoFit/>
          </a:bodyPr>
          <a:lstStyle/>
          <a:p>
            <a:r>
              <a:rPr lang="it-IT" sz="1000" b="1" dirty="0">
                <a:solidFill>
                  <a:prstClr val="white"/>
                </a:solidFill>
                <a:latin typeface="Calibri"/>
              </a:rPr>
              <a:t>Plasma</a:t>
            </a:r>
            <a:r>
              <a:rPr lang="it-IT" sz="1050" b="1" dirty="0">
                <a:solidFill>
                  <a:prstClr val="white"/>
                </a:solidFill>
                <a:latin typeface="Calibri"/>
              </a:rPr>
              <a:t> Channel</a:t>
            </a:r>
          </a:p>
        </p:txBody>
      </p:sp>
      <p:sp>
        <p:nvSpPr>
          <p:cNvPr id="56" name="Rectangle 55">
            <a:extLst>
              <a:ext uri="{FF2B5EF4-FFF2-40B4-BE49-F238E27FC236}">
                <a16:creationId xmlns:a16="http://schemas.microsoft.com/office/drawing/2014/main" id="{6BF10F33-B0D9-1B42-96A4-4D49BD3C3BC0}"/>
              </a:ext>
            </a:extLst>
          </p:cNvPr>
          <p:cNvSpPr/>
          <p:nvPr/>
        </p:nvSpPr>
        <p:spPr>
          <a:xfrm>
            <a:off x="3311728" y="4687708"/>
            <a:ext cx="1548760" cy="307777"/>
          </a:xfrm>
          <a:prstGeom prst="rect">
            <a:avLst/>
          </a:prstGeom>
        </p:spPr>
        <p:txBody>
          <a:bodyPr wrap="square">
            <a:spAutoFit/>
          </a:bodyPr>
          <a:lstStyle/>
          <a:p>
            <a:r>
              <a:rPr lang="it-IT" sz="1400" b="1" dirty="0">
                <a:solidFill>
                  <a:prstClr val="white"/>
                </a:solidFill>
                <a:latin typeface="Calibri"/>
              </a:rPr>
              <a:t>Electrode shadow</a:t>
            </a:r>
          </a:p>
        </p:txBody>
      </p:sp>
      <p:sp>
        <p:nvSpPr>
          <p:cNvPr id="57" name="Rectangle 56">
            <a:extLst>
              <a:ext uri="{FF2B5EF4-FFF2-40B4-BE49-F238E27FC236}">
                <a16:creationId xmlns:a16="http://schemas.microsoft.com/office/drawing/2014/main" id="{53EFEE54-F87B-9F46-BC34-866E8940F146}"/>
              </a:ext>
            </a:extLst>
          </p:cNvPr>
          <p:cNvSpPr/>
          <p:nvPr/>
        </p:nvSpPr>
        <p:spPr>
          <a:xfrm>
            <a:off x="3382887" y="2868523"/>
            <a:ext cx="1548760" cy="307777"/>
          </a:xfrm>
          <a:prstGeom prst="rect">
            <a:avLst/>
          </a:prstGeom>
        </p:spPr>
        <p:txBody>
          <a:bodyPr wrap="square">
            <a:spAutoFit/>
          </a:bodyPr>
          <a:lstStyle/>
          <a:p>
            <a:r>
              <a:rPr lang="it-IT" sz="1400" b="1" dirty="0">
                <a:solidFill>
                  <a:prstClr val="white"/>
                </a:solidFill>
                <a:latin typeface="Calibri"/>
              </a:rPr>
              <a:t>Electrode shadow</a:t>
            </a:r>
          </a:p>
        </p:txBody>
      </p:sp>
      <p:sp>
        <p:nvSpPr>
          <p:cNvPr id="71" name="Rectangle 70">
            <a:extLst>
              <a:ext uri="{FF2B5EF4-FFF2-40B4-BE49-F238E27FC236}">
                <a16:creationId xmlns:a16="http://schemas.microsoft.com/office/drawing/2014/main" id="{7D94862F-03C4-914A-B7A9-475DCE84D828}"/>
              </a:ext>
            </a:extLst>
          </p:cNvPr>
          <p:cNvSpPr/>
          <p:nvPr/>
        </p:nvSpPr>
        <p:spPr>
          <a:xfrm>
            <a:off x="299728" y="5776860"/>
            <a:ext cx="474810" cy="523220"/>
          </a:xfrm>
          <a:prstGeom prst="rect">
            <a:avLst/>
          </a:prstGeom>
        </p:spPr>
        <p:txBody>
          <a:bodyPr wrap="none">
            <a:spAutoFit/>
          </a:bodyPr>
          <a:lstStyle/>
          <a:p>
            <a:r>
              <a:rPr lang="it-IT" sz="2800" b="1" dirty="0">
                <a:solidFill>
                  <a:srgbClr val="FF0000"/>
                </a:solidFill>
                <a:latin typeface="Calibri"/>
              </a:rPr>
              <a:t>a)</a:t>
            </a:r>
            <a:endParaRPr lang="it-IT" sz="2800" dirty="0">
              <a:solidFill>
                <a:srgbClr val="FF0000"/>
              </a:solidFill>
              <a:latin typeface="Calibri"/>
            </a:endParaRPr>
          </a:p>
        </p:txBody>
      </p:sp>
      <p:pic>
        <p:nvPicPr>
          <p:cNvPr id="55" name="Picture 54">
            <a:extLst>
              <a:ext uri="{FF2B5EF4-FFF2-40B4-BE49-F238E27FC236}">
                <a16:creationId xmlns:a16="http://schemas.microsoft.com/office/drawing/2014/main" id="{81AA7005-5C9E-2875-00CF-593E9A052C4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8638" y="2771204"/>
            <a:ext cx="8522761" cy="3719146"/>
          </a:xfrm>
          <a:prstGeom prst="rect">
            <a:avLst/>
          </a:prstGeom>
        </p:spPr>
      </p:pic>
      <p:pic>
        <p:nvPicPr>
          <p:cNvPr id="100" name="Picture 99">
            <a:extLst>
              <a:ext uri="{FF2B5EF4-FFF2-40B4-BE49-F238E27FC236}">
                <a16:creationId xmlns:a16="http://schemas.microsoft.com/office/drawing/2014/main" id="{B0CB3F1A-8A72-F8FD-BCEE-292F4ADC9E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00" t="36350" r="10625" b="19550"/>
          <a:stretch/>
        </p:blipFill>
        <p:spPr>
          <a:xfrm>
            <a:off x="8769824" y="3908836"/>
            <a:ext cx="3253357" cy="2218594"/>
          </a:xfrm>
          <a:prstGeom prst="rect">
            <a:avLst/>
          </a:prstGeom>
        </p:spPr>
      </p:pic>
      <p:sp>
        <p:nvSpPr>
          <p:cNvPr id="102" name="Rectangle 101">
            <a:extLst>
              <a:ext uri="{FF2B5EF4-FFF2-40B4-BE49-F238E27FC236}">
                <a16:creationId xmlns:a16="http://schemas.microsoft.com/office/drawing/2014/main" id="{54A41E03-BF29-3921-8FC3-8FF4FE43A08A}"/>
              </a:ext>
            </a:extLst>
          </p:cNvPr>
          <p:cNvSpPr/>
          <p:nvPr/>
        </p:nvSpPr>
        <p:spPr>
          <a:xfrm>
            <a:off x="6636422" y="5751198"/>
            <a:ext cx="385534" cy="365125"/>
          </a:xfrm>
          <a:prstGeom prst="rect">
            <a:avLst/>
          </a:prstGeom>
          <a:solidFill>
            <a:schemeClr val="accent5">
              <a:lumMod val="50000"/>
            </a:schemeClr>
          </a:solidFill>
        </p:spPr>
        <p:txBody>
          <a:bodyPr wrap="square">
            <a:spAutoFit/>
          </a:bodyPr>
          <a:lstStyle/>
          <a:p>
            <a:endParaRPr lang="it-IT" sz="2800" dirty="0">
              <a:solidFill>
                <a:srgbClr val="FF0000"/>
              </a:solidFill>
              <a:latin typeface="Calibri"/>
            </a:endParaRPr>
          </a:p>
        </p:txBody>
      </p:sp>
      <p:sp>
        <p:nvSpPr>
          <p:cNvPr id="103" name="Rectangle 102">
            <a:extLst>
              <a:ext uri="{FF2B5EF4-FFF2-40B4-BE49-F238E27FC236}">
                <a16:creationId xmlns:a16="http://schemas.microsoft.com/office/drawing/2014/main" id="{BC9D980D-0B66-7879-C537-8437E1772C0D}"/>
              </a:ext>
            </a:extLst>
          </p:cNvPr>
          <p:cNvSpPr/>
          <p:nvPr/>
        </p:nvSpPr>
        <p:spPr>
          <a:xfrm>
            <a:off x="3382887" y="5742554"/>
            <a:ext cx="385534" cy="365125"/>
          </a:xfrm>
          <a:prstGeom prst="rect">
            <a:avLst/>
          </a:prstGeom>
          <a:solidFill>
            <a:schemeClr val="accent5">
              <a:lumMod val="50000"/>
            </a:schemeClr>
          </a:solidFill>
        </p:spPr>
        <p:txBody>
          <a:bodyPr wrap="square">
            <a:spAutoFit/>
          </a:bodyPr>
          <a:lstStyle/>
          <a:p>
            <a:endParaRPr lang="it-IT" sz="2800" dirty="0">
              <a:solidFill>
                <a:srgbClr val="FF0000"/>
              </a:solidFill>
              <a:latin typeface="Calibri"/>
            </a:endParaRPr>
          </a:p>
        </p:txBody>
      </p:sp>
      <p:sp>
        <p:nvSpPr>
          <p:cNvPr id="105" name="Rectangle 104">
            <a:extLst>
              <a:ext uri="{FF2B5EF4-FFF2-40B4-BE49-F238E27FC236}">
                <a16:creationId xmlns:a16="http://schemas.microsoft.com/office/drawing/2014/main" id="{D9C79B2D-A5C1-08D8-6800-A71C07C4F427}"/>
              </a:ext>
            </a:extLst>
          </p:cNvPr>
          <p:cNvSpPr/>
          <p:nvPr/>
        </p:nvSpPr>
        <p:spPr>
          <a:xfrm>
            <a:off x="3324852" y="5584462"/>
            <a:ext cx="761256" cy="584775"/>
          </a:xfrm>
          <a:prstGeom prst="rect">
            <a:avLst/>
          </a:prstGeom>
        </p:spPr>
        <p:txBody>
          <a:bodyPr wrap="square">
            <a:spAutoFit/>
          </a:bodyPr>
          <a:lstStyle/>
          <a:p>
            <a:r>
              <a:rPr lang="it-IT" sz="3200" b="1" dirty="0">
                <a:solidFill>
                  <a:srgbClr val="FF0000"/>
                </a:solidFill>
              </a:rPr>
              <a:t>b)</a:t>
            </a:r>
            <a:endParaRPr lang="it-IT" sz="3200" dirty="0">
              <a:solidFill>
                <a:srgbClr val="FF0000"/>
              </a:solidFill>
            </a:endParaRPr>
          </a:p>
        </p:txBody>
      </p:sp>
      <p:sp>
        <p:nvSpPr>
          <p:cNvPr id="107" name="Rectangle 106">
            <a:extLst>
              <a:ext uri="{FF2B5EF4-FFF2-40B4-BE49-F238E27FC236}">
                <a16:creationId xmlns:a16="http://schemas.microsoft.com/office/drawing/2014/main" id="{B7B901DB-2B2B-905E-2063-22F270A1A6D0}"/>
              </a:ext>
            </a:extLst>
          </p:cNvPr>
          <p:cNvSpPr/>
          <p:nvPr/>
        </p:nvSpPr>
        <p:spPr>
          <a:xfrm>
            <a:off x="354218" y="5751198"/>
            <a:ext cx="385534" cy="365125"/>
          </a:xfrm>
          <a:prstGeom prst="rect">
            <a:avLst/>
          </a:prstGeom>
          <a:solidFill>
            <a:schemeClr val="accent5">
              <a:lumMod val="50000"/>
            </a:schemeClr>
          </a:solidFill>
        </p:spPr>
        <p:txBody>
          <a:bodyPr wrap="square">
            <a:spAutoFit/>
          </a:bodyPr>
          <a:lstStyle/>
          <a:p>
            <a:endParaRPr lang="it-IT" sz="2800" dirty="0">
              <a:solidFill>
                <a:srgbClr val="FF0000"/>
              </a:solidFill>
              <a:latin typeface="Calibri"/>
            </a:endParaRPr>
          </a:p>
        </p:txBody>
      </p:sp>
      <p:sp>
        <p:nvSpPr>
          <p:cNvPr id="108" name="Rectangle 107">
            <a:extLst>
              <a:ext uri="{FF2B5EF4-FFF2-40B4-BE49-F238E27FC236}">
                <a16:creationId xmlns:a16="http://schemas.microsoft.com/office/drawing/2014/main" id="{2878E8A2-1713-534E-2EC5-8D214C108182}"/>
              </a:ext>
            </a:extLst>
          </p:cNvPr>
          <p:cNvSpPr/>
          <p:nvPr/>
        </p:nvSpPr>
        <p:spPr>
          <a:xfrm>
            <a:off x="321419" y="5564643"/>
            <a:ext cx="761256" cy="584775"/>
          </a:xfrm>
          <a:prstGeom prst="rect">
            <a:avLst/>
          </a:prstGeom>
        </p:spPr>
        <p:txBody>
          <a:bodyPr wrap="square">
            <a:spAutoFit/>
          </a:bodyPr>
          <a:lstStyle/>
          <a:p>
            <a:r>
              <a:rPr lang="it-IT" sz="3200" b="1" dirty="0">
                <a:solidFill>
                  <a:srgbClr val="FF0000"/>
                </a:solidFill>
              </a:rPr>
              <a:t>a)</a:t>
            </a:r>
            <a:endParaRPr lang="it-IT" sz="3200" dirty="0">
              <a:solidFill>
                <a:srgbClr val="FF0000"/>
              </a:solidFill>
            </a:endParaRPr>
          </a:p>
        </p:txBody>
      </p:sp>
      <p:sp>
        <p:nvSpPr>
          <p:cNvPr id="109" name="Rectangle 108">
            <a:extLst>
              <a:ext uri="{FF2B5EF4-FFF2-40B4-BE49-F238E27FC236}">
                <a16:creationId xmlns:a16="http://schemas.microsoft.com/office/drawing/2014/main" id="{3B48FB45-AB0B-8C9A-983D-AD2912E5226B}"/>
              </a:ext>
            </a:extLst>
          </p:cNvPr>
          <p:cNvSpPr/>
          <p:nvPr/>
        </p:nvSpPr>
        <p:spPr>
          <a:xfrm>
            <a:off x="8977852" y="5515250"/>
            <a:ext cx="759134" cy="584775"/>
          </a:xfrm>
          <a:prstGeom prst="rect">
            <a:avLst/>
          </a:prstGeom>
        </p:spPr>
        <p:txBody>
          <a:bodyPr wrap="square">
            <a:spAutoFit/>
          </a:bodyPr>
          <a:lstStyle/>
          <a:p>
            <a:r>
              <a:rPr lang="it-IT" sz="3200" b="1" dirty="0">
                <a:solidFill>
                  <a:srgbClr val="FF0000"/>
                </a:solidFill>
              </a:rPr>
              <a:t>d)</a:t>
            </a:r>
            <a:endParaRPr lang="it-IT" sz="3200" dirty="0">
              <a:solidFill>
                <a:srgbClr val="FF0000"/>
              </a:solidFill>
            </a:endParaRPr>
          </a:p>
        </p:txBody>
      </p:sp>
      <p:sp>
        <p:nvSpPr>
          <p:cNvPr id="110" name="Rectangle 109">
            <a:extLst>
              <a:ext uri="{FF2B5EF4-FFF2-40B4-BE49-F238E27FC236}">
                <a16:creationId xmlns:a16="http://schemas.microsoft.com/office/drawing/2014/main" id="{E96E22B5-684F-632B-6515-651ECF09934A}"/>
              </a:ext>
            </a:extLst>
          </p:cNvPr>
          <p:cNvSpPr/>
          <p:nvPr/>
        </p:nvSpPr>
        <p:spPr>
          <a:xfrm>
            <a:off x="8781571" y="972597"/>
            <a:ext cx="2652987" cy="584775"/>
          </a:xfrm>
          <a:prstGeom prst="rect">
            <a:avLst/>
          </a:prstGeom>
          <a:ln>
            <a:noFill/>
          </a:ln>
        </p:spPr>
        <p:txBody>
          <a:bodyPr wrap="square">
            <a:spAutoFit/>
          </a:bodyPr>
          <a:lstStyle/>
          <a:p>
            <a:pPr marL="342900" indent="-342900">
              <a:buFont typeface="Arial" panose="020B0604020202020204" pitchFamily="34" charset="0"/>
              <a:buChar char="•"/>
            </a:pPr>
            <a:r>
              <a:rPr lang="it-IT" sz="1600" b="1" dirty="0">
                <a:solidFill>
                  <a:srgbClr val="FF0000"/>
                </a:solidFill>
                <a:latin typeface="Rockwell" panose="02060603020205020403" pitchFamily="18" charset="77"/>
              </a:rPr>
              <a:t>a) </a:t>
            </a:r>
            <a:r>
              <a:rPr lang="it-IT" sz="1600" b="1" dirty="0">
                <a:solidFill>
                  <a:srgbClr val="462AC2"/>
                </a:solidFill>
                <a:latin typeface="Rockwell" panose="02060603020205020403" pitchFamily="18" charset="77"/>
              </a:rPr>
              <a:t>Linear Spacer </a:t>
            </a:r>
          </a:p>
          <a:p>
            <a:pPr marL="342900" indent="-342900">
              <a:buFont typeface="Arial" panose="020B0604020202020204" pitchFamily="34" charset="0"/>
              <a:buChar char="•"/>
            </a:pPr>
            <a:r>
              <a:rPr lang="it-IT" sz="1600" b="1" dirty="0">
                <a:solidFill>
                  <a:srgbClr val="FF0000"/>
                </a:solidFill>
                <a:latin typeface="Rockwell" panose="02060603020205020403" pitchFamily="18" charset="77"/>
              </a:rPr>
              <a:t>b) </a:t>
            </a:r>
            <a:r>
              <a:rPr lang="it-IT" sz="1600" b="1" dirty="0">
                <a:solidFill>
                  <a:srgbClr val="462AC2"/>
                </a:solidFill>
                <a:latin typeface="Rockwell" panose="02060603020205020403" pitchFamily="18" charset="77"/>
              </a:rPr>
              <a:t>Linear+deflectors</a:t>
            </a:r>
            <a:endParaRPr lang="it-IT" sz="1600" dirty="0">
              <a:solidFill>
                <a:srgbClr val="462AC2"/>
              </a:solidFill>
              <a:latin typeface="Rockwell" panose="02060603020205020403" pitchFamily="18" charset="77"/>
            </a:endParaRPr>
          </a:p>
        </p:txBody>
      </p:sp>
      <p:sp>
        <p:nvSpPr>
          <p:cNvPr id="111" name="Rectangle 110">
            <a:extLst>
              <a:ext uri="{FF2B5EF4-FFF2-40B4-BE49-F238E27FC236}">
                <a16:creationId xmlns:a16="http://schemas.microsoft.com/office/drawing/2014/main" id="{7ECC16B9-A043-39D1-3B21-AAA0343A6300}"/>
              </a:ext>
            </a:extLst>
          </p:cNvPr>
          <p:cNvSpPr/>
          <p:nvPr/>
        </p:nvSpPr>
        <p:spPr>
          <a:xfrm>
            <a:off x="3575654" y="2447453"/>
            <a:ext cx="2632595" cy="400110"/>
          </a:xfrm>
          <a:prstGeom prst="rect">
            <a:avLst/>
          </a:prstGeom>
          <a:ln>
            <a:solidFill>
              <a:srgbClr val="FF0000"/>
            </a:solidFill>
          </a:ln>
        </p:spPr>
        <p:txBody>
          <a:bodyPr wrap="square">
            <a:spAutoFit/>
          </a:bodyPr>
          <a:lstStyle/>
          <a:p>
            <a:r>
              <a:rPr lang="it-IT" sz="2000" b="1" dirty="0">
                <a:solidFill>
                  <a:srgbClr val="462AC2"/>
                </a:solidFill>
                <a:latin typeface="Rockwell" panose="02060603020205020403" pitchFamily="18" charset="77"/>
              </a:rPr>
              <a:t>Standrad Capillary</a:t>
            </a:r>
            <a:endParaRPr lang="it-IT" sz="2000" dirty="0">
              <a:solidFill>
                <a:srgbClr val="462AC2"/>
              </a:solidFill>
              <a:latin typeface="Rockwell" panose="02060603020205020403" pitchFamily="18" charset="77"/>
            </a:endParaRPr>
          </a:p>
        </p:txBody>
      </p:sp>
      <p:sp>
        <p:nvSpPr>
          <p:cNvPr id="113" name="Rectangle 112">
            <a:extLst>
              <a:ext uri="{FF2B5EF4-FFF2-40B4-BE49-F238E27FC236}">
                <a16:creationId xmlns:a16="http://schemas.microsoft.com/office/drawing/2014/main" id="{37434845-FC47-071E-7FBC-C5D562E1D62D}"/>
              </a:ext>
            </a:extLst>
          </p:cNvPr>
          <p:cNvSpPr/>
          <p:nvPr/>
        </p:nvSpPr>
        <p:spPr>
          <a:xfrm>
            <a:off x="8472886" y="3514134"/>
            <a:ext cx="3590942" cy="338554"/>
          </a:xfrm>
          <a:prstGeom prst="rect">
            <a:avLst/>
          </a:prstGeom>
          <a:ln>
            <a:solidFill>
              <a:srgbClr val="FF0000"/>
            </a:solidFill>
          </a:ln>
        </p:spPr>
        <p:txBody>
          <a:bodyPr wrap="square">
            <a:spAutoFit/>
          </a:bodyPr>
          <a:lstStyle/>
          <a:p>
            <a:r>
              <a:rPr lang="it-IT" sz="1600" b="1" dirty="0">
                <a:solidFill>
                  <a:srgbClr val="462AC2"/>
                </a:solidFill>
                <a:latin typeface="Rockwell" panose="02060603020205020403" pitchFamily="18" charset="77"/>
              </a:rPr>
              <a:t>Spacers mounted on the capillary</a:t>
            </a:r>
            <a:endParaRPr lang="it-IT" sz="1600" dirty="0">
              <a:solidFill>
                <a:srgbClr val="462AC2"/>
              </a:solidFill>
              <a:latin typeface="Rockwell" panose="02060603020205020403" pitchFamily="18" charset="77"/>
            </a:endParaRPr>
          </a:p>
        </p:txBody>
      </p:sp>
      <p:sp>
        <p:nvSpPr>
          <p:cNvPr id="4" name="Left Brace 3">
            <a:extLst>
              <a:ext uri="{FF2B5EF4-FFF2-40B4-BE49-F238E27FC236}">
                <a16:creationId xmlns:a16="http://schemas.microsoft.com/office/drawing/2014/main" id="{E9F16A36-5920-74AD-0EDF-696606097B53}"/>
              </a:ext>
            </a:extLst>
          </p:cNvPr>
          <p:cNvSpPr/>
          <p:nvPr/>
        </p:nvSpPr>
        <p:spPr>
          <a:xfrm>
            <a:off x="8717973" y="819530"/>
            <a:ext cx="155448" cy="91440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sp>
        <p:nvSpPr>
          <p:cNvPr id="114" name="Rectangle 113">
            <a:extLst>
              <a:ext uri="{FF2B5EF4-FFF2-40B4-BE49-F238E27FC236}">
                <a16:creationId xmlns:a16="http://schemas.microsoft.com/office/drawing/2014/main" id="{F906FD74-B15A-2213-915F-82959E0FE0CD}"/>
              </a:ext>
            </a:extLst>
          </p:cNvPr>
          <p:cNvSpPr/>
          <p:nvPr/>
        </p:nvSpPr>
        <p:spPr>
          <a:xfrm>
            <a:off x="688464" y="2427066"/>
            <a:ext cx="2005014" cy="400110"/>
          </a:xfrm>
          <a:prstGeom prst="rect">
            <a:avLst/>
          </a:prstGeom>
          <a:ln>
            <a:solidFill>
              <a:srgbClr val="FF0000"/>
            </a:solidFill>
          </a:ln>
        </p:spPr>
        <p:txBody>
          <a:bodyPr wrap="square">
            <a:spAutoFit/>
          </a:bodyPr>
          <a:lstStyle/>
          <a:p>
            <a:r>
              <a:rPr lang="it-IT" sz="2000" b="1" dirty="0">
                <a:solidFill>
                  <a:srgbClr val="462AC2"/>
                </a:solidFill>
                <a:latin typeface="Rockwell" panose="02060603020205020403" pitchFamily="18" charset="77"/>
              </a:rPr>
              <a:t>Linear Spacer </a:t>
            </a:r>
            <a:endParaRPr lang="it-IT" sz="2000" dirty="0">
              <a:solidFill>
                <a:srgbClr val="462AC2"/>
              </a:solidFill>
              <a:latin typeface="Rockwell" panose="02060603020205020403" pitchFamily="18" charset="77"/>
            </a:endParaRPr>
          </a:p>
        </p:txBody>
      </p:sp>
      <p:pic>
        <p:nvPicPr>
          <p:cNvPr id="31" name="Picture 30" descr="A picture containing text, clipart&#10;&#10;Description automatically generated">
            <a:extLst>
              <a:ext uri="{FF2B5EF4-FFF2-40B4-BE49-F238E27FC236}">
                <a16:creationId xmlns:a16="http://schemas.microsoft.com/office/drawing/2014/main" id="{F08FDDD2-D57F-F467-A4B7-F4080F54478B}"/>
              </a:ext>
            </a:extLst>
          </p:cNvPr>
          <p:cNvPicPr>
            <a:picLocks noChangeAspect="1"/>
          </p:cNvPicPr>
          <p:nvPr/>
        </p:nvPicPr>
        <p:blipFill>
          <a:blip r:embed="rId5"/>
          <a:stretch>
            <a:fillRect/>
          </a:stretch>
        </p:blipFill>
        <p:spPr>
          <a:xfrm>
            <a:off x="5222788" y="6440278"/>
            <a:ext cx="792694" cy="302555"/>
          </a:xfrm>
          <a:prstGeom prst="rect">
            <a:avLst/>
          </a:prstGeom>
        </p:spPr>
      </p:pic>
      <p:pic>
        <p:nvPicPr>
          <p:cNvPr id="32" name="Picture 31">
            <a:extLst>
              <a:ext uri="{FF2B5EF4-FFF2-40B4-BE49-F238E27FC236}">
                <a16:creationId xmlns:a16="http://schemas.microsoft.com/office/drawing/2014/main" id="{76438EAE-B6B5-4274-60A3-0FC45D22CAAE}"/>
              </a:ext>
            </a:extLst>
          </p:cNvPr>
          <p:cNvPicPr>
            <a:picLocks noChangeAspect="1"/>
          </p:cNvPicPr>
          <p:nvPr/>
        </p:nvPicPr>
        <p:blipFill>
          <a:blip r:embed="rId6"/>
          <a:stretch>
            <a:fillRect/>
          </a:stretch>
        </p:blipFill>
        <p:spPr>
          <a:xfrm>
            <a:off x="5122082" y="6434925"/>
            <a:ext cx="986644" cy="369332"/>
          </a:xfrm>
          <a:prstGeom prst="rect">
            <a:avLst/>
          </a:prstGeom>
        </p:spPr>
      </p:pic>
      <p:pic>
        <p:nvPicPr>
          <p:cNvPr id="33" name="Picture 32" descr="Logo, company name&#10;&#10;Description automatically generated">
            <a:extLst>
              <a:ext uri="{FF2B5EF4-FFF2-40B4-BE49-F238E27FC236}">
                <a16:creationId xmlns:a16="http://schemas.microsoft.com/office/drawing/2014/main" id="{E6E7851C-219F-A4B4-1A8F-6A3FC4A668F7}"/>
              </a:ext>
            </a:extLst>
          </p:cNvPr>
          <p:cNvPicPr>
            <a:picLocks noChangeAspect="1"/>
          </p:cNvPicPr>
          <p:nvPr/>
        </p:nvPicPr>
        <p:blipFill>
          <a:blip r:embed="rId7"/>
          <a:stretch>
            <a:fillRect/>
          </a:stretch>
        </p:blipFill>
        <p:spPr>
          <a:xfrm>
            <a:off x="21906" y="23909"/>
            <a:ext cx="1050159" cy="753743"/>
          </a:xfrm>
          <a:prstGeom prst="rect">
            <a:avLst/>
          </a:prstGeom>
        </p:spPr>
      </p:pic>
      <p:pic>
        <p:nvPicPr>
          <p:cNvPr id="34" name="Picture 33" descr="Logo, company name&#10;&#10;Description automatically generated">
            <a:extLst>
              <a:ext uri="{FF2B5EF4-FFF2-40B4-BE49-F238E27FC236}">
                <a16:creationId xmlns:a16="http://schemas.microsoft.com/office/drawing/2014/main" id="{F6953C3C-18CD-9CEA-D9E4-F16ADABC7772}"/>
              </a:ext>
            </a:extLst>
          </p:cNvPr>
          <p:cNvPicPr>
            <a:picLocks noChangeAspect="1"/>
          </p:cNvPicPr>
          <p:nvPr/>
        </p:nvPicPr>
        <p:blipFill>
          <a:blip r:embed="rId8"/>
          <a:stretch>
            <a:fillRect/>
          </a:stretch>
        </p:blipFill>
        <p:spPr>
          <a:xfrm>
            <a:off x="11226800" y="0"/>
            <a:ext cx="965200" cy="1054100"/>
          </a:xfrm>
          <a:prstGeom prst="rect">
            <a:avLst/>
          </a:prstGeom>
        </p:spPr>
      </p:pic>
      <p:cxnSp>
        <p:nvCxnSpPr>
          <p:cNvPr id="35" name="Connettore 1 25">
            <a:extLst>
              <a:ext uri="{FF2B5EF4-FFF2-40B4-BE49-F238E27FC236}">
                <a16:creationId xmlns:a16="http://schemas.microsoft.com/office/drawing/2014/main" id="{118A753F-B74F-CC6D-2D62-E6F7E85F6F5B}"/>
              </a:ext>
            </a:extLst>
          </p:cNvPr>
          <p:cNvCxnSpPr>
            <a:cxnSpLocks/>
          </p:cNvCxnSpPr>
          <p:nvPr/>
        </p:nvCxnSpPr>
        <p:spPr>
          <a:xfrm>
            <a:off x="438067" y="6434530"/>
            <a:ext cx="10924945" cy="1090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3FE27C-BD03-A09F-EE9D-DD68BD0C84BA}"/>
              </a:ext>
            </a:extLst>
          </p:cNvPr>
          <p:cNvSpPr/>
          <p:nvPr/>
        </p:nvSpPr>
        <p:spPr>
          <a:xfrm>
            <a:off x="837105" y="777071"/>
            <a:ext cx="7773495" cy="1200329"/>
          </a:xfrm>
          <a:prstGeom prst="rect">
            <a:avLst/>
          </a:prstGeom>
          <a:noFill/>
          <a:ln w="22225">
            <a:solidFill>
              <a:srgbClr val="FF0000"/>
            </a:solidFill>
          </a:ln>
        </p:spPr>
        <p:txBody>
          <a:bodyPr wrap="square">
            <a:spAutoFit/>
          </a:bodyPr>
          <a:lstStyle/>
          <a:p>
            <a:pPr algn="just"/>
            <a:r>
              <a:rPr lang="en-US" b="1" dirty="0">
                <a:solidFill>
                  <a:srgbClr val="462AC2"/>
                </a:solidFill>
                <a:latin typeface="Rockwell" panose="02060603020205020403" pitchFamily="18" charset="77"/>
                <a:cs typeface="Calibri" panose="020F0502020204030204" pitchFamily="34" charset="0"/>
              </a:rPr>
              <a:t>Spacer</a:t>
            </a:r>
            <a:r>
              <a:rPr lang="it-IT" b="1" dirty="0">
                <a:solidFill>
                  <a:srgbClr val="462AC2"/>
                </a:solidFill>
                <a:latin typeface="Rockwell" panose="02060603020205020403" pitchFamily="18" charset="77"/>
                <a:cs typeface="Calibri" panose="020F0502020204030204" pitchFamily="34" charset="0"/>
              </a:rPr>
              <a:t>: Is a </a:t>
            </a:r>
            <a:r>
              <a:rPr lang="it-IT" b="1" dirty="0">
                <a:solidFill>
                  <a:srgbClr val="FF0000"/>
                </a:solidFill>
                <a:latin typeface="Rockwell" panose="02060603020205020403" pitchFamily="18" charset="77"/>
                <a:cs typeface="Calibri" panose="020F0502020204030204" pitchFamily="34" charset="0"/>
              </a:rPr>
              <a:t>1 cm elongation </a:t>
            </a:r>
            <a:r>
              <a:rPr lang="it-IT" b="1" dirty="0">
                <a:solidFill>
                  <a:srgbClr val="462AC2"/>
                </a:solidFill>
                <a:latin typeface="Rockwell" panose="02060603020205020403" pitchFamily="18" charset="77"/>
                <a:cs typeface="Calibri" panose="020F0502020204030204" pitchFamily="34" charset="0"/>
              </a:rPr>
              <a:t>that can be mounted on the capillary’s exterimities, near the electrodes to stabilize the plasma ramps (expanding the capillary length without changing the position of electrodes).</a:t>
            </a:r>
            <a:endParaRPr lang="en-US" b="1" dirty="0">
              <a:solidFill>
                <a:srgbClr val="462AC2"/>
              </a:solidFill>
              <a:latin typeface="Rockwell" panose="02060603020205020403" pitchFamily="18" charset="77"/>
            </a:endParaRPr>
          </a:p>
        </p:txBody>
      </p:sp>
      <p:sp>
        <p:nvSpPr>
          <p:cNvPr id="3" name="Segnaposto data 3">
            <a:extLst>
              <a:ext uri="{FF2B5EF4-FFF2-40B4-BE49-F238E27FC236}">
                <a16:creationId xmlns:a16="http://schemas.microsoft.com/office/drawing/2014/main" id="{90975861-FAFD-F143-0501-0ACBF61683BC}"/>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10" name="Rectangle 9">
            <a:extLst>
              <a:ext uri="{FF2B5EF4-FFF2-40B4-BE49-F238E27FC236}">
                <a16:creationId xmlns:a16="http://schemas.microsoft.com/office/drawing/2014/main" id="{7AB9FCBD-433E-6F2C-3C5E-BD9833DF366B}"/>
              </a:ext>
            </a:extLst>
          </p:cNvPr>
          <p:cNvSpPr/>
          <p:nvPr/>
        </p:nvSpPr>
        <p:spPr>
          <a:xfrm>
            <a:off x="6550907" y="5611220"/>
            <a:ext cx="556563" cy="584775"/>
          </a:xfrm>
          <a:prstGeom prst="rect">
            <a:avLst/>
          </a:prstGeom>
        </p:spPr>
        <p:txBody>
          <a:bodyPr wrap="none">
            <a:spAutoFit/>
          </a:bodyPr>
          <a:lstStyle/>
          <a:p>
            <a:r>
              <a:rPr lang="it-IT" sz="3200" b="1" dirty="0">
                <a:solidFill>
                  <a:srgbClr val="FF0000"/>
                </a:solidFill>
              </a:rPr>
              <a:t>c)</a:t>
            </a:r>
            <a:endParaRPr lang="it-IT" sz="3200" dirty="0">
              <a:solidFill>
                <a:srgbClr val="FF0000"/>
              </a:solidFill>
            </a:endParaRPr>
          </a:p>
        </p:txBody>
      </p:sp>
      <p:sp>
        <p:nvSpPr>
          <p:cNvPr id="12" name="Rectangle 11">
            <a:extLst>
              <a:ext uri="{FF2B5EF4-FFF2-40B4-BE49-F238E27FC236}">
                <a16:creationId xmlns:a16="http://schemas.microsoft.com/office/drawing/2014/main" id="{1B83885D-2E96-3A30-FE90-DE33C2794457}"/>
              </a:ext>
            </a:extLst>
          </p:cNvPr>
          <p:cNvSpPr/>
          <p:nvPr/>
        </p:nvSpPr>
        <p:spPr>
          <a:xfrm>
            <a:off x="6550907" y="2429882"/>
            <a:ext cx="3184343" cy="400110"/>
          </a:xfrm>
          <a:prstGeom prst="rect">
            <a:avLst/>
          </a:prstGeom>
          <a:ln>
            <a:solidFill>
              <a:srgbClr val="FF0000"/>
            </a:solidFill>
          </a:ln>
        </p:spPr>
        <p:txBody>
          <a:bodyPr wrap="square">
            <a:spAutoFit/>
          </a:bodyPr>
          <a:lstStyle/>
          <a:p>
            <a:r>
              <a:rPr lang="it-IT" sz="2000" b="1" dirty="0">
                <a:solidFill>
                  <a:srgbClr val="462AC2"/>
                </a:solidFill>
                <a:latin typeface="Rockwell" panose="02060603020205020403" pitchFamily="18" charset="77"/>
              </a:rPr>
              <a:t>Spacer with 2 deflectors</a:t>
            </a:r>
            <a:endParaRPr lang="it-IT" sz="2000" dirty="0">
              <a:solidFill>
                <a:srgbClr val="462AC2"/>
              </a:solidFill>
              <a:latin typeface="Rockwell" panose="02060603020205020403" pitchFamily="18" charset="77"/>
            </a:endParaRPr>
          </a:p>
        </p:txBody>
      </p:sp>
    </p:spTree>
    <p:extLst>
      <p:ext uri="{BB962C8B-B14F-4D97-AF65-F5344CB8AC3E}">
        <p14:creationId xmlns:p14="http://schemas.microsoft.com/office/powerpoint/2010/main" val="2596029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46DEB473-A953-58B3-2DCE-C9030A6BD995}"/>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22</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2003436" y="-119484"/>
            <a:ext cx="8645236" cy="523220"/>
          </a:xfrm>
          <a:prstGeom prst="rect">
            <a:avLst/>
          </a:prstGeom>
          <a:noFill/>
        </p:spPr>
        <p:txBody>
          <a:bodyPr wrap="square" rtlCol="0">
            <a:spAutoFit/>
          </a:bodyPr>
          <a:lstStyle/>
          <a:p>
            <a:pPr algn="ctr"/>
            <a:r>
              <a:rPr lang="it-IT" sz="2800" b="1" dirty="0">
                <a:latin typeface="Rockwell" panose="02060603020205020403" pitchFamily="18" charset="77"/>
              </a:rPr>
              <a:t>Plasma Ramp Evolution without and with Spacer</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548245" y="448271"/>
            <a:ext cx="9555619"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16" name="movie_3ms_delay2000ns_pressione  -0.2">
            <a:hlinkClick r:id="" action="ppaction://media"/>
            <a:extLst>
              <a:ext uri="{FF2B5EF4-FFF2-40B4-BE49-F238E27FC236}">
                <a16:creationId xmlns:a16="http://schemas.microsoft.com/office/drawing/2014/main" id="{C1F8155A-A3E1-5441-9E27-E55700D9E29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9242" y="5128853"/>
            <a:ext cx="4837834" cy="1280876"/>
          </a:xfrm>
          <a:prstGeom prst="rect">
            <a:avLst/>
          </a:prstGeom>
        </p:spPr>
      </p:pic>
      <p:pic>
        <p:nvPicPr>
          <p:cNvPr id="17" name="movie_3ms_delay2000ns_pressione  -0.2">
            <a:hlinkClick r:id="" action="ppaction://media"/>
            <a:extLst>
              <a:ext uri="{FF2B5EF4-FFF2-40B4-BE49-F238E27FC236}">
                <a16:creationId xmlns:a16="http://schemas.microsoft.com/office/drawing/2014/main" id="{293EA9EA-CAAF-114C-89FD-9580274262C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534126" y="5138965"/>
            <a:ext cx="4837834" cy="1259860"/>
          </a:xfrm>
          <a:prstGeom prst="rect">
            <a:avLst/>
          </a:prstGeom>
        </p:spPr>
      </p:pic>
      <p:pic>
        <p:nvPicPr>
          <p:cNvPr id="15" name="Picture 14" descr="Application, PowerPoint&#10;&#10;Description automatically generated">
            <a:extLst>
              <a:ext uri="{FF2B5EF4-FFF2-40B4-BE49-F238E27FC236}">
                <a16:creationId xmlns:a16="http://schemas.microsoft.com/office/drawing/2014/main" id="{1185DC4F-83C1-D643-A577-E286D90A7FB2}"/>
              </a:ext>
            </a:extLst>
          </p:cNvPr>
          <p:cNvPicPr>
            <a:picLocks noChangeAspect="1"/>
          </p:cNvPicPr>
          <p:nvPr/>
        </p:nvPicPr>
        <p:blipFill>
          <a:blip r:embed="rId9"/>
          <a:stretch>
            <a:fillRect/>
          </a:stretch>
        </p:blipFill>
        <p:spPr>
          <a:xfrm>
            <a:off x="1239430" y="520722"/>
            <a:ext cx="5132636" cy="4608133"/>
          </a:xfrm>
          <a:prstGeom prst="rect">
            <a:avLst/>
          </a:prstGeom>
        </p:spPr>
      </p:pic>
      <p:pic>
        <p:nvPicPr>
          <p:cNvPr id="19" name="Picture 18" descr="A screenshot of a computer&#10;&#10;Description automatically generated with medium confidence">
            <a:extLst>
              <a:ext uri="{FF2B5EF4-FFF2-40B4-BE49-F238E27FC236}">
                <a16:creationId xmlns:a16="http://schemas.microsoft.com/office/drawing/2014/main" id="{89E4CFD0-211E-1546-879B-D4A27FCE6E7E}"/>
              </a:ext>
            </a:extLst>
          </p:cNvPr>
          <p:cNvPicPr>
            <a:picLocks noChangeAspect="1"/>
          </p:cNvPicPr>
          <p:nvPr/>
        </p:nvPicPr>
        <p:blipFill>
          <a:blip r:embed="rId10"/>
          <a:stretch>
            <a:fillRect/>
          </a:stretch>
        </p:blipFill>
        <p:spPr>
          <a:xfrm>
            <a:off x="6338815" y="537343"/>
            <a:ext cx="5113900" cy="4591510"/>
          </a:xfrm>
          <a:prstGeom prst="rect">
            <a:avLst/>
          </a:prstGeom>
        </p:spPr>
      </p:pic>
      <p:sp>
        <p:nvSpPr>
          <p:cNvPr id="23" name="TextBox 22">
            <a:extLst>
              <a:ext uri="{FF2B5EF4-FFF2-40B4-BE49-F238E27FC236}">
                <a16:creationId xmlns:a16="http://schemas.microsoft.com/office/drawing/2014/main" id="{003B385F-20D4-7046-9F80-85B9FDDA4D14}"/>
              </a:ext>
            </a:extLst>
          </p:cNvPr>
          <p:cNvSpPr txBox="1"/>
          <p:nvPr/>
        </p:nvSpPr>
        <p:spPr>
          <a:xfrm>
            <a:off x="122450" y="5121474"/>
            <a:ext cx="2595524" cy="307777"/>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b="1" dirty="0">
                <a:solidFill>
                  <a:srgbClr val="FF0000"/>
                </a:solidFill>
                <a:latin typeface="Rockwell" panose="02060603020205020403" pitchFamily="18" charset="77"/>
              </a:rPr>
              <a:t>No_Spacer_delay2000 ns</a:t>
            </a:r>
          </a:p>
        </p:txBody>
      </p:sp>
      <p:sp>
        <p:nvSpPr>
          <p:cNvPr id="13" name="TextBox 12">
            <a:extLst>
              <a:ext uri="{FF2B5EF4-FFF2-40B4-BE49-F238E27FC236}">
                <a16:creationId xmlns:a16="http://schemas.microsoft.com/office/drawing/2014/main" id="{03ADFA3E-D1AE-EE91-9181-D1AD076F62C5}"/>
              </a:ext>
            </a:extLst>
          </p:cNvPr>
          <p:cNvSpPr txBox="1"/>
          <p:nvPr/>
        </p:nvSpPr>
        <p:spPr>
          <a:xfrm>
            <a:off x="1565024" y="544516"/>
            <a:ext cx="4288162"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400" b="1" dirty="0">
                <a:solidFill>
                  <a:srgbClr val="FF0000"/>
                </a:solidFill>
                <a:latin typeface="Rockwell" panose="02060603020205020403" pitchFamily="18" charset="77"/>
              </a:rPr>
              <a:t>Snap-shot</a:t>
            </a:r>
            <a:r>
              <a:rPr lang="en-IT" sz="1400" b="1" dirty="0">
                <a:solidFill>
                  <a:srgbClr val="FF0000"/>
                </a:solidFill>
              </a:rPr>
              <a:t> of the plasma Ramps Without Spacer</a:t>
            </a:r>
          </a:p>
        </p:txBody>
      </p:sp>
      <p:sp>
        <p:nvSpPr>
          <p:cNvPr id="14" name="TextBox 13">
            <a:extLst>
              <a:ext uri="{FF2B5EF4-FFF2-40B4-BE49-F238E27FC236}">
                <a16:creationId xmlns:a16="http://schemas.microsoft.com/office/drawing/2014/main" id="{B0178CFC-E872-C97F-C613-ADF4F9DBE89D}"/>
              </a:ext>
            </a:extLst>
          </p:cNvPr>
          <p:cNvSpPr txBox="1"/>
          <p:nvPr/>
        </p:nvSpPr>
        <p:spPr>
          <a:xfrm>
            <a:off x="6578560" y="546041"/>
            <a:ext cx="4634410" cy="307777"/>
          </a:xfrm>
          <a:prstGeom prst="rect">
            <a:avLst/>
          </a:prstGeom>
          <a:ln>
            <a:solidFill>
              <a:srgbClr val="462AC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IT" sz="1400" b="1" dirty="0">
                <a:solidFill>
                  <a:srgbClr val="462AC2"/>
                </a:solidFill>
                <a:latin typeface="Rockwell" panose="02060603020205020403" pitchFamily="18" charset="77"/>
              </a:rPr>
              <a:t>Snap-shot of the plasma Ramps With Linear Spacer</a:t>
            </a:r>
          </a:p>
        </p:txBody>
      </p:sp>
      <p:sp>
        <p:nvSpPr>
          <p:cNvPr id="18" name="TextBox 17">
            <a:extLst>
              <a:ext uri="{FF2B5EF4-FFF2-40B4-BE49-F238E27FC236}">
                <a16:creationId xmlns:a16="http://schemas.microsoft.com/office/drawing/2014/main" id="{458CDD0C-5A16-CAF2-23AF-7D87ABDF60D4}"/>
              </a:ext>
            </a:extLst>
          </p:cNvPr>
          <p:cNvSpPr txBox="1"/>
          <p:nvPr/>
        </p:nvSpPr>
        <p:spPr>
          <a:xfrm>
            <a:off x="25398" y="3182929"/>
            <a:ext cx="1232768" cy="1569660"/>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1200" b="1" dirty="0">
                <a:solidFill>
                  <a:schemeClr val="tx1"/>
                </a:solidFill>
                <a:latin typeface="Rockwell" panose="02060603020205020403" pitchFamily="18" charset="77"/>
              </a:rPr>
              <a:t>Movies are of the real behavior of the ramps, recorded via the ICCD </a:t>
            </a:r>
            <a:r>
              <a:rPr lang="it-IT" sz="1200" b="1" dirty="0">
                <a:solidFill>
                  <a:srgbClr val="FF0000"/>
                </a:solidFill>
                <a:latin typeface="Rockwell" panose="02060603020205020403" pitchFamily="18" charset="77"/>
              </a:rPr>
              <a:t>without</a:t>
            </a:r>
            <a:r>
              <a:rPr lang="it-IT" sz="1200" b="1" dirty="0">
                <a:solidFill>
                  <a:schemeClr val="tx1"/>
                </a:solidFill>
                <a:latin typeface="Rockwell" panose="02060603020205020403" pitchFamily="18" charset="77"/>
              </a:rPr>
              <a:t> the spectrometer.</a:t>
            </a:r>
          </a:p>
        </p:txBody>
      </p:sp>
      <p:sp>
        <p:nvSpPr>
          <p:cNvPr id="20" name="Rectangle 19">
            <a:extLst>
              <a:ext uri="{FF2B5EF4-FFF2-40B4-BE49-F238E27FC236}">
                <a16:creationId xmlns:a16="http://schemas.microsoft.com/office/drawing/2014/main" id="{21292467-2E8B-F424-4F53-4447E60E9D5A}"/>
              </a:ext>
            </a:extLst>
          </p:cNvPr>
          <p:cNvSpPr/>
          <p:nvPr/>
        </p:nvSpPr>
        <p:spPr>
          <a:xfrm>
            <a:off x="78559" y="3234964"/>
            <a:ext cx="385534" cy="365125"/>
          </a:xfrm>
          <a:prstGeom prst="rect">
            <a:avLst/>
          </a:prstGeom>
          <a:noFill/>
        </p:spPr>
        <p:txBody>
          <a:bodyPr wrap="square">
            <a:spAutoFit/>
          </a:bodyPr>
          <a:lstStyle/>
          <a:p>
            <a:endParaRPr lang="it-IT" sz="2800" dirty="0">
              <a:solidFill>
                <a:srgbClr val="FF0000"/>
              </a:solidFill>
              <a:latin typeface="Calibri"/>
            </a:endParaRPr>
          </a:p>
        </p:txBody>
      </p:sp>
      <p:sp>
        <p:nvSpPr>
          <p:cNvPr id="24" name="Rectangle 23">
            <a:extLst>
              <a:ext uri="{FF2B5EF4-FFF2-40B4-BE49-F238E27FC236}">
                <a16:creationId xmlns:a16="http://schemas.microsoft.com/office/drawing/2014/main" id="{1CC19672-5C1D-E8A5-D67E-F8EAB17A0F83}"/>
              </a:ext>
            </a:extLst>
          </p:cNvPr>
          <p:cNvSpPr/>
          <p:nvPr/>
        </p:nvSpPr>
        <p:spPr>
          <a:xfrm>
            <a:off x="-78877" y="2736877"/>
            <a:ext cx="818162" cy="523220"/>
          </a:xfrm>
          <a:prstGeom prst="rect">
            <a:avLst/>
          </a:prstGeom>
        </p:spPr>
        <p:txBody>
          <a:bodyPr wrap="square">
            <a:spAutoFit/>
          </a:bodyPr>
          <a:lstStyle/>
          <a:p>
            <a:r>
              <a:rPr lang="it-IT" sz="2800" b="1" dirty="0">
                <a:solidFill>
                  <a:srgbClr val="FF0000"/>
                </a:solidFill>
                <a:latin typeface="Calibri"/>
              </a:rPr>
              <a:t>NB</a:t>
            </a:r>
            <a:endParaRPr lang="it-IT" sz="2800" dirty="0">
              <a:solidFill>
                <a:srgbClr val="FF0000"/>
              </a:solidFill>
              <a:latin typeface="Calibri"/>
            </a:endParaRPr>
          </a:p>
        </p:txBody>
      </p:sp>
      <p:pic>
        <p:nvPicPr>
          <p:cNvPr id="21" name="Picture 20" descr="A picture containing text, clipart&#10;&#10;Description automatically generated">
            <a:extLst>
              <a:ext uri="{FF2B5EF4-FFF2-40B4-BE49-F238E27FC236}">
                <a16:creationId xmlns:a16="http://schemas.microsoft.com/office/drawing/2014/main" id="{6A4BAD62-8B85-FE09-B93E-3B7E4B2E4BE2}"/>
              </a:ext>
            </a:extLst>
          </p:cNvPr>
          <p:cNvPicPr>
            <a:picLocks noChangeAspect="1"/>
          </p:cNvPicPr>
          <p:nvPr/>
        </p:nvPicPr>
        <p:blipFill>
          <a:blip r:embed="rId11"/>
          <a:stretch>
            <a:fillRect/>
          </a:stretch>
        </p:blipFill>
        <p:spPr>
          <a:xfrm>
            <a:off x="5222788" y="6440278"/>
            <a:ext cx="792694" cy="302555"/>
          </a:xfrm>
          <a:prstGeom prst="rect">
            <a:avLst/>
          </a:prstGeom>
        </p:spPr>
      </p:pic>
      <p:pic>
        <p:nvPicPr>
          <p:cNvPr id="25" name="Picture 24">
            <a:extLst>
              <a:ext uri="{FF2B5EF4-FFF2-40B4-BE49-F238E27FC236}">
                <a16:creationId xmlns:a16="http://schemas.microsoft.com/office/drawing/2014/main" id="{572DBD54-326C-7A64-6F85-E9E4D35B6798}"/>
              </a:ext>
            </a:extLst>
          </p:cNvPr>
          <p:cNvPicPr>
            <a:picLocks noChangeAspect="1"/>
          </p:cNvPicPr>
          <p:nvPr/>
        </p:nvPicPr>
        <p:blipFill>
          <a:blip r:embed="rId12"/>
          <a:stretch>
            <a:fillRect/>
          </a:stretch>
        </p:blipFill>
        <p:spPr>
          <a:xfrm>
            <a:off x="5122082" y="6434925"/>
            <a:ext cx="986644" cy="369332"/>
          </a:xfrm>
          <a:prstGeom prst="rect">
            <a:avLst/>
          </a:prstGeom>
        </p:spPr>
      </p:pic>
      <p:pic>
        <p:nvPicPr>
          <p:cNvPr id="26" name="Picture 25" descr="Logo, company name&#10;&#10;Description automatically generated">
            <a:extLst>
              <a:ext uri="{FF2B5EF4-FFF2-40B4-BE49-F238E27FC236}">
                <a16:creationId xmlns:a16="http://schemas.microsoft.com/office/drawing/2014/main" id="{AD97AC75-6751-C7FD-AD8E-9334E28F24CB}"/>
              </a:ext>
            </a:extLst>
          </p:cNvPr>
          <p:cNvPicPr>
            <a:picLocks noChangeAspect="1"/>
          </p:cNvPicPr>
          <p:nvPr/>
        </p:nvPicPr>
        <p:blipFill>
          <a:blip r:embed="rId13"/>
          <a:stretch>
            <a:fillRect/>
          </a:stretch>
        </p:blipFill>
        <p:spPr>
          <a:xfrm>
            <a:off x="21906" y="23909"/>
            <a:ext cx="1050159" cy="753743"/>
          </a:xfrm>
          <a:prstGeom prst="rect">
            <a:avLst/>
          </a:prstGeom>
        </p:spPr>
      </p:pic>
      <p:pic>
        <p:nvPicPr>
          <p:cNvPr id="27" name="Picture 26" descr="Logo, company name&#10;&#10;Description automatically generated">
            <a:extLst>
              <a:ext uri="{FF2B5EF4-FFF2-40B4-BE49-F238E27FC236}">
                <a16:creationId xmlns:a16="http://schemas.microsoft.com/office/drawing/2014/main" id="{0C650A3A-F6F9-D7B1-8B07-9AA3BDA3EAA7}"/>
              </a:ext>
            </a:extLst>
          </p:cNvPr>
          <p:cNvPicPr>
            <a:picLocks noChangeAspect="1"/>
          </p:cNvPicPr>
          <p:nvPr/>
        </p:nvPicPr>
        <p:blipFill>
          <a:blip r:embed="rId14"/>
          <a:stretch>
            <a:fillRect/>
          </a:stretch>
        </p:blipFill>
        <p:spPr>
          <a:xfrm>
            <a:off x="11411592" y="0"/>
            <a:ext cx="780408" cy="852288"/>
          </a:xfrm>
          <a:prstGeom prst="rect">
            <a:avLst/>
          </a:prstGeom>
        </p:spPr>
      </p:pic>
      <p:cxnSp>
        <p:nvCxnSpPr>
          <p:cNvPr id="28" name="Connettore 1 25">
            <a:extLst>
              <a:ext uri="{FF2B5EF4-FFF2-40B4-BE49-F238E27FC236}">
                <a16:creationId xmlns:a16="http://schemas.microsoft.com/office/drawing/2014/main" id="{6B60C6ED-EDD8-6F6F-ADB1-D1E9F6BCD6B1}"/>
              </a:ext>
            </a:extLst>
          </p:cNvPr>
          <p:cNvCxnSpPr>
            <a:cxnSpLocks/>
          </p:cNvCxnSpPr>
          <p:nvPr/>
        </p:nvCxnSpPr>
        <p:spPr>
          <a:xfrm>
            <a:off x="433333" y="6463731"/>
            <a:ext cx="10901979" cy="1090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52B0596-A1AF-91F5-A57F-F08AE290FC4A}"/>
              </a:ext>
            </a:extLst>
          </p:cNvPr>
          <p:cNvSpPr txBox="1"/>
          <p:nvPr/>
        </p:nvSpPr>
        <p:spPr>
          <a:xfrm>
            <a:off x="25398" y="1183592"/>
            <a:ext cx="1232768" cy="646331"/>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1200" b="1" dirty="0">
                <a:solidFill>
                  <a:srgbClr val="462AC2"/>
                </a:solidFill>
                <a:latin typeface="Rockwell" panose="02060603020205020403" pitchFamily="18" charset="77"/>
              </a:rPr>
              <a:t>Electrode is at the bottom of the image.</a:t>
            </a:r>
          </a:p>
        </p:txBody>
      </p:sp>
      <p:sp>
        <p:nvSpPr>
          <p:cNvPr id="3" name="Segnaposto data 3">
            <a:extLst>
              <a:ext uri="{FF2B5EF4-FFF2-40B4-BE49-F238E27FC236}">
                <a16:creationId xmlns:a16="http://schemas.microsoft.com/office/drawing/2014/main" id="{BA5C9D92-DDE4-25EA-DA99-BE3D0DCF5415}"/>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5" name="TextBox 4">
            <a:extLst>
              <a:ext uri="{FF2B5EF4-FFF2-40B4-BE49-F238E27FC236}">
                <a16:creationId xmlns:a16="http://schemas.microsoft.com/office/drawing/2014/main" id="{8C08CF3C-7F69-8403-6EE2-7405021C8796}"/>
              </a:ext>
            </a:extLst>
          </p:cNvPr>
          <p:cNvSpPr txBox="1"/>
          <p:nvPr/>
        </p:nvSpPr>
        <p:spPr>
          <a:xfrm>
            <a:off x="5915371" y="5136234"/>
            <a:ext cx="2629606" cy="307777"/>
          </a:xfrm>
          <a:prstGeom prst="rect">
            <a:avLst/>
          </a:prstGeom>
          <a:ln>
            <a:solidFill>
              <a:srgbClr val="462AC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400" b="1" dirty="0">
                <a:solidFill>
                  <a:srgbClr val="462AC2"/>
                </a:solidFill>
                <a:latin typeface="Rockwell" panose="02060603020205020403" pitchFamily="18" charset="77"/>
              </a:rPr>
              <a:t>Linear Spacer_delay2000 ns</a:t>
            </a:r>
          </a:p>
        </p:txBody>
      </p:sp>
    </p:spTree>
    <p:extLst>
      <p:ext uri="{BB962C8B-B14F-4D97-AF65-F5344CB8AC3E}">
        <p14:creationId xmlns:p14="http://schemas.microsoft.com/office/powerpoint/2010/main" val="240601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6"/>
                </p:tgtEl>
              </p:cMediaNode>
            </p:video>
            <p:video>
              <p:cMediaNode vol="80000">
                <p:cTn id="14" fill="hold" display="0">
                  <p:stCondLst>
                    <p:cond delay="indefinite"/>
                  </p:stCondLst>
                </p:cTn>
                <p:tgtEl>
                  <p:spTgt spid="1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4">
            <a:extLst>
              <a:ext uri="{FF2B5EF4-FFF2-40B4-BE49-F238E27FC236}">
                <a16:creationId xmlns:a16="http://schemas.microsoft.com/office/drawing/2014/main" id="{B7E94C02-C7E7-8B20-A676-2033FCEF0CC7}"/>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a:xfrm>
            <a:off x="10852236" y="6356350"/>
            <a:ext cx="501563" cy="343303"/>
          </a:xfrm>
        </p:spPr>
        <p:txBody>
          <a:bodyPr/>
          <a:lstStyle/>
          <a:p>
            <a:fld id="{22C8C506-E08F-464A-AF85-27E4817C43F6}" type="slidenum">
              <a:rPr lang="en-GB" smtClean="0"/>
              <a:t>23</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3745756" y="-21145"/>
            <a:ext cx="5225102" cy="523220"/>
          </a:xfrm>
          <a:prstGeom prst="rect">
            <a:avLst/>
          </a:prstGeom>
          <a:noFill/>
        </p:spPr>
        <p:txBody>
          <a:bodyPr wrap="square" rtlCol="0">
            <a:spAutoFit/>
          </a:bodyPr>
          <a:lstStyle/>
          <a:p>
            <a:pPr algn="ctr"/>
            <a:r>
              <a:rPr lang="it-IT" sz="2800" b="1" dirty="0">
                <a:latin typeface="Rockwell" panose="02060603020205020403" pitchFamily="18" charset="77"/>
              </a:rPr>
              <a:t>Plasma Ramp Stabilization</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821541" y="419310"/>
            <a:ext cx="9016177"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2975A1C3-AF11-C742-959C-2070B632F8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737" b="25271"/>
          <a:stretch/>
        </p:blipFill>
        <p:spPr>
          <a:xfrm>
            <a:off x="0" y="2241237"/>
            <a:ext cx="12192000" cy="3992027"/>
          </a:xfrm>
          <a:prstGeom prst="rect">
            <a:avLst/>
          </a:prstGeom>
        </p:spPr>
      </p:pic>
      <p:sp>
        <p:nvSpPr>
          <p:cNvPr id="14" name="Segnaposto piè di pagina 4">
            <a:extLst>
              <a:ext uri="{FF2B5EF4-FFF2-40B4-BE49-F238E27FC236}">
                <a16:creationId xmlns:a16="http://schemas.microsoft.com/office/drawing/2014/main" id="{B2B384EA-8327-8849-BC6C-D415E1FFCA4F}"/>
              </a:ext>
            </a:extLst>
          </p:cNvPr>
          <p:cNvSpPr txBox="1">
            <a:spLocks/>
          </p:cNvSpPr>
          <p:nvPr/>
        </p:nvSpPr>
        <p:spPr>
          <a:xfrm>
            <a:off x="3569800" y="6352855"/>
            <a:ext cx="5309005"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i="1" dirty="0">
                <a:latin typeface="Rockwell" panose="02060603020205020403" pitchFamily="18" charset="77"/>
              </a:rPr>
              <a:t>S. Arjmand et al., JINST </a:t>
            </a:r>
            <a:r>
              <a:rPr lang="en-GB" sz="1600" b="1" i="1" dirty="0">
                <a:latin typeface="Rockwell" panose="02060603020205020403" pitchFamily="18" charset="77"/>
              </a:rPr>
              <a:t>15</a:t>
            </a:r>
            <a:r>
              <a:rPr lang="en-GB" sz="1600" i="1" dirty="0">
                <a:latin typeface="Rockwell" panose="02060603020205020403" pitchFamily="18" charset="77"/>
              </a:rPr>
              <a:t> C09055 (2020) </a:t>
            </a:r>
          </a:p>
        </p:txBody>
      </p:sp>
      <p:sp>
        <p:nvSpPr>
          <p:cNvPr id="15" name="TextBox 14">
            <a:extLst>
              <a:ext uri="{FF2B5EF4-FFF2-40B4-BE49-F238E27FC236}">
                <a16:creationId xmlns:a16="http://schemas.microsoft.com/office/drawing/2014/main" id="{45852988-A9FA-EC40-BA14-2BCDD19FEAB3}"/>
              </a:ext>
            </a:extLst>
          </p:cNvPr>
          <p:cNvSpPr txBox="1"/>
          <p:nvPr/>
        </p:nvSpPr>
        <p:spPr>
          <a:xfrm>
            <a:off x="2756950" y="4881042"/>
            <a:ext cx="631904" cy="25391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IT" sz="1050" b="1" dirty="0">
                <a:solidFill>
                  <a:srgbClr val="FF0000"/>
                </a:solidFill>
              </a:rPr>
              <a:t>10 mm</a:t>
            </a:r>
          </a:p>
        </p:txBody>
      </p:sp>
      <p:sp>
        <p:nvSpPr>
          <p:cNvPr id="16" name="TextBox 15">
            <a:extLst>
              <a:ext uri="{FF2B5EF4-FFF2-40B4-BE49-F238E27FC236}">
                <a16:creationId xmlns:a16="http://schemas.microsoft.com/office/drawing/2014/main" id="{503042A2-CDFC-8C47-B496-83AB2B5C3A7E}"/>
              </a:ext>
            </a:extLst>
          </p:cNvPr>
          <p:cNvSpPr txBox="1"/>
          <p:nvPr/>
        </p:nvSpPr>
        <p:spPr>
          <a:xfrm>
            <a:off x="1821541" y="4526207"/>
            <a:ext cx="558166" cy="253916"/>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IT" sz="1050" b="1" dirty="0">
                <a:solidFill>
                  <a:schemeClr val="tx2"/>
                </a:solidFill>
              </a:rPr>
              <a:t>9 mm</a:t>
            </a:r>
          </a:p>
        </p:txBody>
      </p:sp>
      <p:sp>
        <p:nvSpPr>
          <p:cNvPr id="17" name="TextBox 16">
            <a:extLst>
              <a:ext uri="{FF2B5EF4-FFF2-40B4-BE49-F238E27FC236}">
                <a16:creationId xmlns:a16="http://schemas.microsoft.com/office/drawing/2014/main" id="{AF6F3C2D-4460-E149-BB1E-29AB4F6AF5BC}"/>
              </a:ext>
            </a:extLst>
          </p:cNvPr>
          <p:cNvSpPr txBox="1"/>
          <p:nvPr/>
        </p:nvSpPr>
        <p:spPr>
          <a:xfrm>
            <a:off x="2613639" y="3782736"/>
            <a:ext cx="558166" cy="253916"/>
          </a:xfrm>
          <a:prstGeom prst="rect">
            <a:avLst/>
          </a:prstGeom>
          <a:ln>
            <a:solidFill>
              <a:srgbClr val="FF27E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IT" sz="1050" b="1" dirty="0">
                <a:solidFill>
                  <a:srgbClr val="FF27E1"/>
                </a:solidFill>
              </a:rPr>
              <a:t>6 mm</a:t>
            </a:r>
          </a:p>
        </p:txBody>
      </p:sp>
      <p:pic>
        <p:nvPicPr>
          <p:cNvPr id="18" name="Picture 17" descr="Logo, company name&#10;&#10;Description automatically generated">
            <a:extLst>
              <a:ext uri="{FF2B5EF4-FFF2-40B4-BE49-F238E27FC236}">
                <a16:creationId xmlns:a16="http://schemas.microsoft.com/office/drawing/2014/main" id="{29645189-2911-9942-7ED4-E321F3D6F653}"/>
              </a:ext>
            </a:extLst>
          </p:cNvPr>
          <p:cNvPicPr>
            <a:picLocks noChangeAspect="1"/>
          </p:cNvPicPr>
          <p:nvPr/>
        </p:nvPicPr>
        <p:blipFill>
          <a:blip r:embed="rId4"/>
          <a:stretch>
            <a:fillRect/>
          </a:stretch>
        </p:blipFill>
        <p:spPr>
          <a:xfrm>
            <a:off x="32516" y="35314"/>
            <a:ext cx="1050159" cy="753743"/>
          </a:xfrm>
          <a:prstGeom prst="rect">
            <a:avLst/>
          </a:prstGeom>
        </p:spPr>
      </p:pic>
      <p:pic>
        <p:nvPicPr>
          <p:cNvPr id="19" name="Picture 18" descr="Logo, company name&#10;&#10;Description automatically generated">
            <a:extLst>
              <a:ext uri="{FF2B5EF4-FFF2-40B4-BE49-F238E27FC236}">
                <a16:creationId xmlns:a16="http://schemas.microsoft.com/office/drawing/2014/main" id="{12A6F9F0-1818-0829-8E4E-A566EE48026C}"/>
              </a:ext>
            </a:extLst>
          </p:cNvPr>
          <p:cNvPicPr>
            <a:picLocks noChangeAspect="1"/>
          </p:cNvPicPr>
          <p:nvPr/>
        </p:nvPicPr>
        <p:blipFill>
          <a:blip r:embed="rId5"/>
          <a:stretch>
            <a:fillRect/>
          </a:stretch>
        </p:blipFill>
        <p:spPr>
          <a:xfrm>
            <a:off x="11352048" y="15142"/>
            <a:ext cx="838199" cy="915401"/>
          </a:xfrm>
          <a:prstGeom prst="rect">
            <a:avLst/>
          </a:prstGeom>
        </p:spPr>
      </p:pic>
      <p:cxnSp>
        <p:nvCxnSpPr>
          <p:cNvPr id="20" name="Connettore 1 25">
            <a:extLst>
              <a:ext uri="{FF2B5EF4-FFF2-40B4-BE49-F238E27FC236}">
                <a16:creationId xmlns:a16="http://schemas.microsoft.com/office/drawing/2014/main" id="{3551E5C7-7A49-54D5-B424-D94A405BFEBF}"/>
              </a:ext>
            </a:extLst>
          </p:cNvPr>
          <p:cNvCxnSpPr>
            <a:cxnSpLocks/>
          </p:cNvCxnSpPr>
          <p:nvPr/>
        </p:nvCxnSpPr>
        <p:spPr>
          <a:xfrm>
            <a:off x="509613" y="6352855"/>
            <a:ext cx="10920387" cy="1090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8" name="Segnaposto numero diapositiva 5">
            <a:extLst>
              <a:ext uri="{FF2B5EF4-FFF2-40B4-BE49-F238E27FC236}">
                <a16:creationId xmlns:a16="http://schemas.microsoft.com/office/drawing/2014/main" id="{0CB0965A-BD7B-4ABD-E723-37DA1C7387C0}"/>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C8C506-E08F-464A-AF85-27E4817C43F6}" type="slidenum">
              <a:rPr lang="en-GB" smtClean="0"/>
              <a:pPr/>
              <a:t>23</a:t>
            </a:fld>
            <a:endParaRPr lang="en-GB" dirty="0"/>
          </a:p>
        </p:txBody>
      </p:sp>
      <p:sp>
        <p:nvSpPr>
          <p:cNvPr id="9" name="Segnaposto data 3">
            <a:extLst>
              <a:ext uri="{FF2B5EF4-FFF2-40B4-BE49-F238E27FC236}">
                <a16:creationId xmlns:a16="http://schemas.microsoft.com/office/drawing/2014/main" id="{EB74705C-054E-E017-0BD6-95D316C50B1B}"/>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3" name="Rectangle 2">
            <a:extLst>
              <a:ext uri="{FF2B5EF4-FFF2-40B4-BE49-F238E27FC236}">
                <a16:creationId xmlns:a16="http://schemas.microsoft.com/office/drawing/2014/main" id="{029B9E9A-F1FA-8F1B-0969-31473501089F}"/>
              </a:ext>
            </a:extLst>
          </p:cNvPr>
          <p:cNvSpPr/>
          <p:nvPr/>
        </p:nvSpPr>
        <p:spPr>
          <a:xfrm>
            <a:off x="3810626" y="837831"/>
            <a:ext cx="7871761" cy="984885"/>
          </a:xfrm>
          <a:prstGeom prst="rect">
            <a:avLst/>
          </a:prstGeom>
          <a:ln w="22225">
            <a:solidFill>
              <a:srgbClr val="FF0000"/>
            </a:solidFill>
          </a:ln>
        </p:spPr>
        <p:txBody>
          <a:bodyPr wrap="square">
            <a:spAutoFit/>
          </a:bodyPr>
          <a:lstStyle/>
          <a:p>
            <a:pPr algn="just"/>
            <a:r>
              <a:rPr lang="en-US" sz="1600" b="1" dirty="0">
                <a:solidFill>
                  <a:srgbClr val="462AC2"/>
                </a:solidFill>
                <a:latin typeface="Rockwell" panose="02060603020205020403" pitchFamily="18" charset="77"/>
                <a:cs typeface="Calibri" panose="020F0502020204030204" pitchFamily="34" charset="0"/>
              </a:rPr>
              <a:t>Comparison of </a:t>
            </a:r>
            <a:r>
              <a:rPr lang="it-IT" sz="1600" b="1" dirty="0">
                <a:solidFill>
                  <a:srgbClr val="462AC2"/>
                </a:solidFill>
                <a:latin typeface="Rockwell" panose="02060603020205020403" pitchFamily="18" charset="77"/>
              </a:rPr>
              <a:t>Ramps</a:t>
            </a:r>
            <a:r>
              <a:rPr lang="en-US" sz="1600" b="1" dirty="0">
                <a:solidFill>
                  <a:srgbClr val="462AC2"/>
                </a:solidFill>
                <a:latin typeface="Rockwell" panose="02060603020205020403" pitchFamily="18" charset="77"/>
                <a:cs typeface="Calibri" panose="020F0502020204030204" pitchFamily="34" charset="0"/>
              </a:rPr>
              <a:t>: </a:t>
            </a:r>
          </a:p>
          <a:p>
            <a:pPr marL="342900" indent="-342900" algn="just">
              <a:buFont typeface="+mj-lt"/>
              <a:buAutoNum type="arabicParenR"/>
            </a:pPr>
            <a:r>
              <a:rPr lang="en-US" sz="1400" b="1" dirty="0">
                <a:solidFill>
                  <a:srgbClr val="462AC2"/>
                </a:solidFill>
                <a:latin typeface="Rockwell" panose="02060603020205020403" pitchFamily="18" charset="77"/>
                <a:cs typeface="Calibri" panose="020F0502020204030204" pitchFamily="34" charset="0"/>
              </a:rPr>
              <a:t>Standard Geometry (without Spacer)</a:t>
            </a:r>
          </a:p>
          <a:p>
            <a:pPr marL="342900" indent="-342900" algn="just">
              <a:buFont typeface="+mj-lt"/>
              <a:buAutoNum type="arabicParenR"/>
            </a:pPr>
            <a:r>
              <a:rPr lang="en-US" sz="1400" b="1" dirty="0">
                <a:solidFill>
                  <a:srgbClr val="462AC2"/>
                </a:solidFill>
                <a:latin typeface="Rockwell" panose="02060603020205020403" pitchFamily="18" charset="77"/>
                <a:cs typeface="Calibri" panose="020F0502020204030204" pitchFamily="34" charset="0"/>
              </a:rPr>
              <a:t>Capillary with Linear Spacer</a:t>
            </a:r>
          </a:p>
          <a:p>
            <a:pPr marL="342900" indent="-342900" algn="just">
              <a:buFont typeface="+mj-lt"/>
              <a:buAutoNum type="arabicParenR"/>
            </a:pPr>
            <a:r>
              <a:rPr lang="en-US" sz="1400" b="1" dirty="0">
                <a:solidFill>
                  <a:srgbClr val="462AC2"/>
                </a:solidFill>
                <a:latin typeface="Rockwell" panose="02060603020205020403" pitchFamily="18" charset="77"/>
                <a:cs typeface="Calibri" panose="020F0502020204030204" pitchFamily="34" charset="0"/>
              </a:rPr>
              <a:t>Capillary with Spacer and deflector (deflectors made 2 cm far from the spacer edge)</a:t>
            </a:r>
            <a:endParaRPr lang="it-IT" sz="1400" b="1" dirty="0">
              <a:solidFill>
                <a:srgbClr val="462AC2"/>
              </a:solidFill>
              <a:latin typeface="Rockwell" panose="02060603020205020403" pitchFamily="18" charset="77"/>
              <a:cs typeface="Calibri" panose="020F0502020204030204" pitchFamily="34" charset="0"/>
            </a:endParaRPr>
          </a:p>
        </p:txBody>
      </p:sp>
      <p:sp>
        <p:nvSpPr>
          <p:cNvPr id="4" name="Rectangle 3">
            <a:extLst>
              <a:ext uri="{FF2B5EF4-FFF2-40B4-BE49-F238E27FC236}">
                <a16:creationId xmlns:a16="http://schemas.microsoft.com/office/drawing/2014/main" id="{DFE7E563-A4D6-85B9-D4CB-A30DF752A213}"/>
              </a:ext>
            </a:extLst>
          </p:cNvPr>
          <p:cNvSpPr/>
          <p:nvPr/>
        </p:nvSpPr>
        <p:spPr>
          <a:xfrm>
            <a:off x="1057976" y="546213"/>
            <a:ext cx="2687780" cy="1600438"/>
          </a:xfrm>
          <a:prstGeom prst="rect">
            <a:avLst/>
          </a:prstGeom>
          <a:ln w="22225">
            <a:solidFill>
              <a:srgbClr val="FF0000"/>
            </a:solidFill>
          </a:ln>
        </p:spPr>
        <p:txBody>
          <a:bodyPr wrap="square">
            <a:spAutoFit/>
          </a:bodyPr>
          <a:lstStyle/>
          <a:p>
            <a:pPr algn="just"/>
            <a:r>
              <a:rPr lang="en-GB" sz="1400" b="1" dirty="0">
                <a:solidFill>
                  <a:srgbClr val="462AC2"/>
                </a:solidFill>
                <a:latin typeface="Rockwell" panose="02060603020205020403" pitchFamily="18" charset="77"/>
                <a:cs typeface="Calibri" panose="020F0502020204030204" pitchFamily="34" charset="0"/>
              </a:rPr>
              <a:t>3 cm/long-1 mm/diameter</a:t>
            </a:r>
          </a:p>
          <a:p>
            <a:pPr algn="just"/>
            <a:r>
              <a:rPr lang="en-GB" sz="1400" b="1" dirty="0">
                <a:solidFill>
                  <a:srgbClr val="462AC2"/>
                </a:solidFill>
                <a:latin typeface="Rockwell" panose="02060603020205020403" pitchFamily="18" charset="77"/>
                <a:cs typeface="Calibri" panose="020F0502020204030204" pitchFamily="34" charset="0"/>
              </a:rPr>
              <a:t>Single-inlet</a:t>
            </a:r>
          </a:p>
          <a:p>
            <a:pPr algn="just"/>
            <a:r>
              <a:rPr lang="en-US" sz="1400" b="1" dirty="0">
                <a:solidFill>
                  <a:srgbClr val="462AC2"/>
                </a:solidFill>
                <a:latin typeface="Rockwell" panose="02060603020205020403" pitchFamily="18" charset="77"/>
                <a:cs typeface="Calibri" panose="020F0502020204030204" pitchFamily="34" charset="0"/>
              </a:rPr>
              <a:t>Voltage: 10 kV</a:t>
            </a:r>
          </a:p>
          <a:p>
            <a:pPr algn="just"/>
            <a:r>
              <a:rPr lang="en-US" sz="1400" b="1" dirty="0">
                <a:solidFill>
                  <a:srgbClr val="462AC2"/>
                </a:solidFill>
                <a:latin typeface="Rockwell" panose="02060603020205020403" pitchFamily="18" charset="77"/>
                <a:cs typeface="Calibri" panose="020F0502020204030204" pitchFamily="34" charset="0"/>
              </a:rPr>
              <a:t>Current: 350 A</a:t>
            </a:r>
          </a:p>
          <a:p>
            <a:pPr algn="just"/>
            <a:r>
              <a:rPr lang="en-US" sz="1400" b="1" dirty="0">
                <a:solidFill>
                  <a:srgbClr val="462AC2"/>
                </a:solidFill>
                <a:latin typeface="Rockwell" panose="02060603020205020403" pitchFamily="18" charset="77"/>
                <a:cs typeface="Calibri" panose="020F0502020204030204" pitchFamily="34" charset="0"/>
              </a:rPr>
              <a:t>pressure:  20 mbar</a:t>
            </a:r>
          </a:p>
          <a:p>
            <a:pPr algn="just"/>
            <a:r>
              <a:rPr lang="en-US" sz="1400" b="1" dirty="0">
                <a:solidFill>
                  <a:srgbClr val="462AC2"/>
                </a:solidFill>
                <a:latin typeface="Rockwell" panose="02060603020205020403" pitchFamily="18" charset="77"/>
                <a:cs typeface="Calibri" panose="020F0502020204030204" pitchFamily="34" charset="0"/>
              </a:rPr>
              <a:t>Repetition rate: 1 Hz</a:t>
            </a:r>
          </a:p>
          <a:p>
            <a:pPr algn="just"/>
            <a:r>
              <a:rPr lang="en-US" sz="1400" b="1" dirty="0">
                <a:solidFill>
                  <a:srgbClr val="462AC2"/>
                </a:solidFill>
                <a:latin typeface="Rockwell" panose="02060603020205020403" pitchFamily="18" charset="77"/>
                <a:cs typeface="Calibri" panose="020F0502020204030204" pitchFamily="34" charset="0"/>
              </a:rPr>
              <a:t>Vacuum: 10</a:t>
            </a:r>
            <a:r>
              <a:rPr lang="en-US" sz="1400" b="1" baseline="30000" dirty="0">
                <a:solidFill>
                  <a:srgbClr val="462AC2"/>
                </a:solidFill>
                <a:latin typeface="Rockwell" panose="02060603020205020403" pitchFamily="18" charset="77"/>
                <a:cs typeface="Calibri" panose="020F0502020204030204" pitchFamily="34" charset="0"/>
              </a:rPr>
              <a:t>-7</a:t>
            </a:r>
            <a:r>
              <a:rPr lang="en-US" sz="1400" b="1" dirty="0">
                <a:solidFill>
                  <a:srgbClr val="462AC2"/>
                </a:solidFill>
                <a:latin typeface="Rockwell" panose="02060603020205020403" pitchFamily="18" charset="77"/>
                <a:cs typeface="Calibri" panose="020F0502020204030204" pitchFamily="34" charset="0"/>
              </a:rPr>
              <a:t> mbar</a:t>
            </a:r>
            <a:endParaRPr lang="en-GB" sz="1400" b="1" dirty="0">
              <a:solidFill>
                <a:srgbClr val="462AC2"/>
              </a:solidFill>
              <a:latin typeface="Rockwell" panose="02060603020205020403" pitchFamily="18" charset="77"/>
              <a:cs typeface="Calibri" panose="020F0502020204030204" pitchFamily="34" charset="0"/>
            </a:endParaRPr>
          </a:p>
        </p:txBody>
      </p:sp>
    </p:spTree>
    <p:extLst>
      <p:ext uri="{BB962C8B-B14F-4D97-AF65-F5344CB8AC3E}">
        <p14:creationId xmlns:p14="http://schemas.microsoft.com/office/powerpoint/2010/main" val="2156362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4">
            <a:extLst>
              <a:ext uri="{FF2B5EF4-FFF2-40B4-BE49-F238E27FC236}">
                <a16:creationId xmlns:a16="http://schemas.microsoft.com/office/drawing/2014/main" id="{E69DA186-ABA8-340E-7DEF-AF5133E966CB}"/>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24</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1647414" y="9557"/>
            <a:ext cx="9456450" cy="523220"/>
          </a:xfrm>
          <a:prstGeom prst="rect">
            <a:avLst/>
          </a:prstGeom>
          <a:noFill/>
        </p:spPr>
        <p:txBody>
          <a:bodyPr wrap="square" rtlCol="0">
            <a:spAutoFit/>
          </a:bodyPr>
          <a:lstStyle/>
          <a:p>
            <a:r>
              <a:rPr lang="en-GB" sz="2800" b="1" dirty="0">
                <a:latin typeface="Rockwell" panose="02060603020205020403" pitchFamily="18" charset="77"/>
              </a:rPr>
              <a:t>Study on shot-to-shot Stability of the Plasma Density</a:t>
            </a:r>
            <a:endParaRPr lang="en-GB" sz="2800" dirty="0">
              <a:latin typeface="Rockwell" panose="02060603020205020403" pitchFamily="18" charset="77"/>
            </a:endParaRP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568305" y="543980"/>
            <a:ext cx="9456450"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chart, line chart&#10;&#10;Description automatically generated">
            <a:extLst>
              <a:ext uri="{FF2B5EF4-FFF2-40B4-BE49-F238E27FC236}">
                <a16:creationId xmlns:a16="http://schemas.microsoft.com/office/drawing/2014/main" id="{8B0216B4-2639-4E4B-AFE0-A4367AE4DAF6}"/>
              </a:ext>
            </a:extLst>
          </p:cNvPr>
          <p:cNvPicPr>
            <a:picLocks noChangeAspect="1"/>
          </p:cNvPicPr>
          <p:nvPr/>
        </p:nvPicPr>
        <p:blipFill>
          <a:blip r:embed="rId3"/>
          <a:stretch>
            <a:fillRect/>
          </a:stretch>
        </p:blipFill>
        <p:spPr>
          <a:xfrm>
            <a:off x="241173" y="1160882"/>
            <a:ext cx="3800833" cy="2081072"/>
          </a:xfrm>
          <a:prstGeom prst="rect">
            <a:avLst/>
          </a:prstGeom>
        </p:spPr>
      </p:pic>
      <p:pic>
        <p:nvPicPr>
          <p:cNvPr id="10" name="Picture 9" descr="Graphical user interface, chart, line chart&#10;&#10;Description automatically generated">
            <a:extLst>
              <a:ext uri="{FF2B5EF4-FFF2-40B4-BE49-F238E27FC236}">
                <a16:creationId xmlns:a16="http://schemas.microsoft.com/office/drawing/2014/main" id="{89777727-1177-CF4F-BA25-00803E2B0706}"/>
              </a:ext>
            </a:extLst>
          </p:cNvPr>
          <p:cNvPicPr>
            <a:picLocks noChangeAspect="1"/>
          </p:cNvPicPr>
          <p:nvPr/>
        </p:nvPicPr>
        <p:blipFill>
          <a:blip r:embed="rId4"/>
          <a:stretch>
            <a:fillRect/>
          </a:stretch>
        </p:blipFill>
        <p:spPr>
          <a:xfrm>
            <a:off x="8265086" y="1115288"/>
            <a:ext cx="3753466" cy="2310945"/>
          </a:xfrm>
          <a:prstGeom prst="rect">
            <a:avLst/>
          </a:prstGeom>
        </p:spPr>
      </p:pic>
      <p:pic>
        <p:nvPicPr>
          <p:cNvPr id="13" name="Picture 12" descr="Chart, scatter chart&#10;&#10;Description automatically generated">
            <a:extLst>
              <a:ext uri="{FF2B5EF4-FFF2-40B4-BE49-F238E27FC236}">
                <a16:creationId xmlns:a16="http://schemas.microsoft.com/office/drawing/2014/main" id="{91304BDA-C7D4-0540-8B04-9A690D325510}"/>
              </a:ext>
            </a:extLst>
          </p:cNvPr>
          <p:cNvPicPr>
            <a:picLocks noChangeAspect="1"/>
          </p:cNvPicPr>
          <p:nvPr/>
        </p:nvPicPr>
        <p:blipFill>
          <a:blip r:embed="rId5"/>
          <a:stretch>
            <a:fillRect/>
          </a:stretch>
        </p:blipFill>
        <p:spPr>
          <a:xfrm>
            <a:off x="30312" y="3364553"/>
            <a:ext cx="4216285" cy="2979442"/>
          </a:xfrm>
          <a:prstGeom prst="rect">
            <a:avLst/>
          </a:prstGeom>
        </p:spPr>
      </p:pic>
      <p:pic>
        <p:nvPicPr>
          <p:cNvPr id="15" name="Picture 14" descr="Chart, line chart&#10;&#10;Description automatically generated">
            <a:extLst>
              <a:ext uri="{FF2B5EF4-FFF2-40B4-BE49-F238E27FC236}">
                <a16:creationId xmlns:a16="http://schemas.microsoft.com/office/drawing/2014/main" id="{BE12065E-E1BE-8742-B1B1-431A92209813}"/>
              </a:ext>
            </a:extLst>
          </p:cNvPr>
          <p:cNvPicPr>
            <a:picLocks noChangeAspect="1"/>
          </p:cNvPicPr>
          <p:nvPr/>
        </p:nvPicPr>
        <p:blipFill>
          <a:blip r:embed="rId6"/>
          <a:stretch>
            <a:fillRect/>
          </a:stretch>
        </p:blipFill>
        <p:spPr>
          <a:xfrm>
            <a:off x="7937392" y="3253501"/>
            <a:ext cx="4224296" cy="2949983"/>
          </a:xfrm>
          <a:prstGeom prst="rect">
            <a:avLst/>
          </a:prstGeom>
        </p:spPr>
      </p:pic>
      <p:sp>
        <p:nvSpPr>
          <p:cNvPr id="20" name="TextBox 19">
            <a:extLst>
              <a:ext uri="{FF2B5EF4-FFF2-40B4-BE49-F238E27FC236}">
                <a16:creationId xmlns:a16="http://schemas.microsoft.com/office/drawing/2014/main" id="{F4294E0E-B775-1546-9803-DD80E68D1831}"/>
              </a:ext>
            </a:extLst>
          </p:cNvPr>
          <p:cNvSpPr txBox="1"/>
          <p:nvPr/>
        </p:nvSpPr>
        <p:spPr>
          <a:xfrm>
            <a:off x="1032198" y="784247"/>
            <a:ext cx="2571270" cy="338554"/>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600" b="1" dirty="0">
                <a:solidFill>
                  <a:srgbClr val="392FB6"/>
                </a:solidFill>
              </a:rPr>
              <a:t> ~ 150 ns timing jitter</a:t>
            </a:r>
          </a:p>
        </p:txBody>
      </p:sp>
      <p:pic>
        <p:nvPicPr>
          <p:cNvPr id="19" name="Picture 18" descr="Chart, scatter chart&#10;&#10;Description automatically generated">
            <a:extLst>
              <a:ext uri="{FF2B5EF4-FFF2-40B4-BE49-F238E27FC236}">
                <a16:creationId xmlns:a16="http://schemas.microsoft.com/office/drawing/2014/main" id="{67455457-F584-A34E-82B8-48362EA04AC3}"/>
              </a:ext>
            </a:extLst>
          </p:cNvPr>
          <p:cNvPicPr>
            <a:picLocks noChangeAspect="1"/>
          </p:cNvPicPr>
          <p:nvPr/>
        </p:nvPicPr>
        <p:blipFill>
          <a:blip r:embed="rId7"/>
          <a:stretch>
            <a:fillRect/>
          </a:stretch>
        </p:blipFill>
        <p:spPr>
          <a:xfrm>
            <a:off x="4290990" y="2830072"/>
            <a:ext cx="3725112" cy="3308562"/>
          </a:xfrm>
          <a:prstGeom prst="rect">
            <a:avLst/>
          </a:prstGeom>
          <a:ln>
            <a:noFill/>
          </a:ln>
        </p:spPr>
      </p:pic>
      <p:sp>
        <p:nvSpPr>
          <p:cNvPr id="24" name="TextBox 23">
            <a:extLst>
              <a:ext uri="{FF2B5EF4-FFF2-40B4-BE49-F238E27FC236}">
                <a16:creationId xmlns:a16="http://schemas.microsoft.com/office/drawing/2014/main" id="{5384193E-7330-C543-90E3-EBFBE2BE6440}"/>
              </a:ext>
            </a:extLst>
          </p:cNvPr>
          <p:cNvSpPr txBox="1"/>
          <p:nvPr/>
        </p:nvSpPr>
        <p:spPr>
          <a:xfrm>
            <a:off x="5052798" y="595905"/>
            <a:ext cx="2086403" cy="1015663"/>
          </a:xfrm>
          <a:prstGeom prst="rect">
            <a:avLst/>
          </a:prstGeom>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T" sz="1200" b="1" dirty="0">
                <a:solidFill>
                  <a:srgbClr val="462AC2"/>
                </a:solidFill>
                <a:latin typeface="Rockwell" panose="02060603020205020403" pitchFamily="18" charset="77"/>
              </a:rPr>
              <a:t>3 cm in length </a:t>
            </a:r>
          </a:p>
          <a:p>
            <a:pPr algn="ctr"/>
            <a:r>
              <a:rPr lang="en-IT" sz="1200" b="1" dirty="0">
                <a:solidFill>
                  <a:srgbClr val="462AC2"/>
                </a:solidFill>
                <a:latin typeface="Rockwell" panose="02060603020205020403" pitchFamily="18" charset="77"/>
              </a:rPr>
              <a:t>1 mm in diameter</a:t>
            </a:r>
          </a:p>
          <a:p>
            <a:pPr algn="ctr"/>
            <a:r>
              <a:rPr lang="en-IT" sz="1200" b="1" dirty="0">
                <a:solidFill>
                  <a:srgbClr val="462AC2"/>
                </a:solidFill>
                <a:latin typeface="Rockwell" panose="02060603020205020403" pitchFamily="18" charset="77"/>
              </a:rPr>
              <a:t>2 inlets</a:t>
            </a:r>
          </a:p>
          <a:p>
            <a:pPr algn="ctr"/>
            <a:r>
              <a:rPr lang="en-IT" sz="1200" b="1" dirty="0">
                <a:solidFill>
                  <a:srgbClr val="462AC2"/>
                </a:solidFill>
                <a:latin typeface="Rockwell" panose="02060603020205020403" pitchFamily="18" charset="77"/>
              </a:rPr>
              <a:t>5 , 16 kV</a:t>
            </a:r>
          </a:p>
          <a:p>
            <a:pPr algn="ctr"/>
            <a:r>
              <a:rPr lang="en-IT" sz="1200" b="1" dirty="0">
                <a:solidFill>
                  <a:srgbClr val="462AC2"/>
                </a:solidFill>
                <a:latin typeface="Rockwell" panose="02060603020205020403" pitchFamily="18" charset="77"/>
              </a:rPr>
              <a:t>10, 20, </a:t>
            </a:r>
            <a:r>
              <a:rPr lang="en-IT" sz="1200" b="1" dirty="0">
                <a:solidFill>
                  <a:srgbClr val="FF0000"/>
                </a:solidFill>
                <a:latin typeface="Rockwell" panose="02060603020205020403" pitchFamily="18" charset="77"/>
              </a:rPr>
              <a:t>30 mbar</a:t>
            </a:r>
          </a:p>
        </p:txBody>
      </p:sp>
      <p:sp>
        <p:nvSpPr>
          <p:cNvPr id="2" name="Rectangle 1">
            <a:extLst>
              <a:ext uri="{FF2B5EF4-FFF2-40B4-BE49-F238E27FC236}">
                <a16:creationId xmlns:a16="http://schemas.microsoft.com/office/drawing/2014/main" id="{861865D2-2484-9941-96ED-F4E0FAA72755}"/>
              </a:ext>
            </a:extLst>
          </p:cNvPr>
          <p:cNvSpPr/>
          <p:nvPr/>
        </p:nvSpPr>
        <p:spPr>
          <a:xfrm>
            <a:off x="5132977" y="1683072"/>
            <a:ext cx="1969330" cy="1015663"/>
          </a:xfrm>
          <a:prstGeom prst="rect">
            <a:avLst/>
          </a:prstGeom>
          <a:ln w="22225">
            <a:solidFill>
              <a:srgbClr val="FF0000"/>
            </a:solidFill>
          </a:ln>
        </p:spPr>
        <p:txBody>
          <a:bodyPr wrap="square">
            <a:spAutoFit/>
          </a:bodyPr>
          <a:lstStyle/>
          <a:p>
            <a:pPr algn="ctr"/>
            <a:r>
              <a:rPr lang="en-IT" sz="1200" b="1" dirty="0">
                <a:solidFill>
                  <a:srgbClr val="462AC2"/>
                </a:solidFill>
                <a:latin typeface="Rockwell" panose="02060603020205020403" pitchFamily="18" charset="77"/>
              </a:rPr>
              <a:t>100 consecutive current pulse waveforms acquired by an oscilloscope at a 1~Hz repetition rate.</a:t>
            </a:r>
          </a:p>
        </p:txBody>
      </p:sp>
      <p:sp>
        <p:nvSpPr>
          <p:cNvPr id="11" name="Rectangle 10">
            <a:extLst>
              <a:ext uri="{FF2B5EF4-FFF2-40B4-BE49-F238E27FC236}">
                <a16:creationId xmlns:a16="http://schemas.microsoft.com/office/drawing/2014/main" id="{079FC184-12D3-FB48-A445-641431F2B5B0}"/>
              </a:ext>
            </a:extLst>
          </p:cNvPr>
          <p:cNvSpPr/>
          <p:nvPr/>
        </p:nvSpPr>
        <p:spPr>
          <a:xfrm>
            <a:off x="5332010" y="3128478"/>
            <a:ext cx="1711095" cy="1384995"/>
          </a:xfrm>
          <a:prstGeom prst="rect">
            <a:avLst/>
          </a:prstGeom>
          <a:ln w="22225">
            <a:solidFill>
              <a:srgbClr val="FF0000"/>
            </a:solidFill>
          </a:ln>
        </p:spPr>
        <p:txBody>
          <a:bodyPr wrap="square">
            <a:spAutoFit/>
          </a:bodyPr>
          <a:lstStyle/>
          <a:p>
            <a:pPr algn="ctr"/>
            <a:r>
              <a:rPr lang="en-IT" sz="1050" b="1" dirty="0">
                <a:solidFill>
                  <a:srgbClr val="462AC2"/>
                </a:solidFill>
                <a:latin typeface="Rockwell" panose="02060603020205020403" pitchFamily="18" charset="77"/>
              </a:rPr>
              <a:t> Timing jitter: measuring the enlargement of the current pulse waveforms by setting the infinitive persistence on the oscilloscope </a:t>
            </a:r>
          </a:p>
        </p:txBody>
      </p:sp>
      <p:sp>
        <p:nvSpPr>
          <p:cNvPr id="22" name="Segnaposto piè di pagina 4">
            <a:extLst>
              <a:ext uri="{FF2B5EF4-FFF2-40B4-BE49-F238E27FC236}">
                <a16:creationId xmlns:a16="http://schemas.microsoft.com/office/drawing/2014/main" id="{02B2F2E3-F139-6E4E-AFAA-9D782EBFE144}"/>
              </a:ext>
            </a:extLst>
          </p:cNvPr>
          <p:cNvSpPr txBox="1">
            <a:spLocks/>
          </p:cNvSpPr>
          <p:nvPr/>
        </p:nvSpPr>
        <p:spPr>
          <a:xfrm>
            <a:off x="2807289" y="6373303"/>
            <a:ext cx="637115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i="1" dirty="0">
                <a:latin typeface="Rockwell" panose="02060603020205020403" pitchFamily="18" charset="77"/>
              </a:rPr>
              <a:t>S. Arjmand et al., </a:t>
            </a:r>
            <a:r>
              <a:rPr lang="en-GB" sz="1600" b="1" i="1" dirty="0">
                <a:latin typeface="Rockwell" panose="02060603020205020403" pitchFamily="18" charset="77"/>
              </a:rPr>
              <a:t>JINST</a:t>
            </a:r>
            <a:r>
              <a:rPr lang="en-GB" sz="1600" i="1" dirty="0">
                <a:latin typeface="Rockwell" panose="02060603020205020403" pitchFamily="18" charset="77"/>
              </a:rPr>
              <a:t>, 2021 (Under revision)</a:t>
            </a:r>
            <a:endParaRPr lang="en-GB" sz="1800" i="1" dirty="0">
              <a:latin typeface="Rockwell" panose="02060603020205020403" pitchFamily="18" charset="77"/>
            </a:endParaRPr>
          </a:p>
        </p:txBody>
      </p:sp>
      <p:sp>
        <p:nvSpPr>
          <p:cNvPr id="25" name="Oval 24">
            <a:extLst>
              <a:ext uri="{FF2B5EF4-FFF2-40B4-BE49-F238E27FC236}">
                <a16:creationId xmlns:a16="http://schemas.microsoft.com/office/drawing/2014/main" id="{D21B3511-0EB0-1243-9D87-D6355C35905E}"/>
              </a:ext>
            </a:extLst>
          </p:cNvPr>
          <p:cNvSpPr/>
          <p:nvPr/>
        </p:nvSpPr>
        <p:spPr>
          <a:xfrm>
            <a:off x="10707769" y="1131113"/>
            <a:ext cx="1300748" cy="25833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xtBox 2">
            <a:extLst>
              <a:ext uri="{FF2B5EF4-FFF2-40B4-BE49-F238E27FC236}">
                <a16:creationId xmlns:a16="http://schemas.microsoft.com/office/drawing/2014/main" id="{20F331EF-559C-834D-BF48-5AD506EFBB0C}"/>
              </a:ext>
            </a:extLst>
          </p:cNvPr>
          <p:cNvSpPr txBox="1"/>
          <p:nvPr/>
        </p:nvSpPr>
        <p:spPr>
          <a:xfrm>
            <a:off x="991884" y="2329403"/>
            <a:ext cx="462843" cy="369332"/>
          </a:xfrm>
          <a:prstGeom prst="rect">
            <a:avLst/>
          </a:prstGeom>
          <a:solidFill>
            <a:schemeClr val="tx1"/>
          </a:solidFill>
        </p:spPr>
        <p:txBody>
          <a:bodyPr wrap="square" rtlCol="0">
            <a:spAutoFit/>
          </a:bodyPr>
          <a:lstStyle/>
          <a:p>
            <a:endParaRPr lang="en-IT" dirty="0"/>
          </a:p>
        </p:txBody>
      </p:sp>
      <p:sp>
        <p:nvSpPr>
          <p:cNvPr id="27" name="TextBox 26">
            <a:extLst>
              <a:ext uri="{FF2B5EF4-FFF2-40B4-BE49-F238E27FC236}">
                <a16:creationId xmlns:a16="http://schemas.microsoft.com/office/drawing/2014/main" id="{C3DCC345-40E0-9243-B134-0F6B64DE0789}"/>
              </a:ext>
            </a:extLst>
          </p:cNvPr>
          <p:cNvSpPr txBox="1"/>
          <p:nvPr/>
        </p:nvSpPr>
        <p:spPr>
          <a:xfrm>
            <a:off x="2475912" y="3763513"/>
            <a:ext cx="1123539"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200" b="1" dirty="0">
                <a:solidFill>
                  <a:srgbClr val="FF0000"/>
                </a:solidFill>
              </a:rPr>
              <a:t>5 kV – 120 A</a:t>
            </a:r>
          </a:p>
        </p:txBody>
      </p:sp>
      <p:sp>
        <p:nvSpPr>
          <p:cNvPr id="28" name="TextBox 27">
            <a:extLst>
              <a:ext uri="{FF2B5EF4-FFF2-40B4-BE49-F238E27FC236}">
                <a16:creationId xmlns:a16="http://schemas.microsoft.com/office/drawing/2014/main" id="{4F32769C-8E68-D249-8526-AF5AC3EECA0A}"/>
              </a:ext>
            </a:extLst>
          </p:cNvPr>
          <p:cNvSpPr txBox="1"/>
          <p:nvPr/>
        </p:nvSpPr>
        <p:spPr>
          <a:xfrm>
            <a:off x="10310431" y="3675534"/>
            <a:ext cx="1227493"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200" b="1" dirty="0">
                <a:solidFill>
                  <a:srgbClr val="FF0000"/>
                </a:solidFill>
              </a:rPr>
              <a:t>16 kV – 670 A</a:t>
            </a:r>
          </a:p>
        </p:txBody>
      </p:sp>
      <p:sp>
        <p:nvSpPr>
          <p:cNvPr id="31" name="Oval 30">
            <a:extLst>
              <a:ext uri="{FF2B5EF4-FFF2-40B4-BE49-F238E27FC236}">
                <a16:creationId xmlns:a16="http://schemas.microsoft.com/office/drawing/2014/main" id="{F41E4D5A-0630-7641-8B4B-DBBAAA3AB4E4}"/>
              </a:ext>
            </a:extLst>
          </p:cNvPr>
          <p:cNvSpPr/>
          <p:nvPr/>
        </p:nvSpPr>
        <p:spPr>
          <a:xfrm>
            <a:off x="3352005" y="5182165"/>
            <a:ext cx="690000" cy="2583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 31">
            <a:extLst>
              <a:ext uri="{FF2B5EF4-FFF2-40B4-BE49-F238E27FC236}">
                <a16:creationId xmlns:a16="http://schemas.microsoft.com/office/drawing/2014/main" id="{572726BB-7CF5-BB4E-BECA-18DB9E1E9C64}"/>
              </a:ext>
            </a:extLst>
          </p:cNvPr>
          <p:cNvSpPr/>
          <p:nvPr/>
        </p:nvSpPr>
        <p:spPr>
          <a:xfrm>
            <a:off x="11318517" y="5321522"/>
            <a:ext cx="690000" cy="2583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97207974-2761-704D-8A04-65159400040D}"/>
                  </a:ext>
                </a:extLst>
              </p:cNvPr>
              <p:cNvSpPr/>
              <p:nvPr/>
            </p:nvSpPr>
            <p:spPr>
              <a:xfrm>
                <a:off x="11537924" y="5662401"/>
                <a:ext cx="724878" cy="369332"/>
              </a:xfrm>
              <a:prstGeom prst="rect">
                <a:avLst/>
              </a:prstGeom>
            </p:spPr>
            <p:txBody>
              <a:bodyPr wrap="none">
                <a:spAutoFit/>
              </a:bodyPr>
              <a:lstStyle/>
              <a:p>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it-IT" b="1"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𝟕</m:t>
                    </m:r>
                  </m:oMath>
                </a14:m>
                <a:r>
                  <a:rPr lang="en-US" b="1" dirty="0">
                    <a:solidFill>
                      <a:srgbClr val="FF0000"/>
                    </a:solidFill>
                    <a:latin typeface="Calibri" panose="020F0502020204030204" pitchFamily="34" charset="0"/>
                    <a:ea typeface="Calibri" panose="020F0502020204030204" pitchFamily="34" charset="0"/>
                    <a:cs typeface="Arial" panose="020B0604020202020204" pitchFamily="34" charset="0"/>
                  </a:rPr>
                  <a:t>%</a:t>
                </a:r>
                <a:endParaRPr lang="en-IT" dirty="0"/>
              </a:p>
            </p:txBody>
          </p:sp>
        </mc:Choice>
        <mc:Fallback xmlns="">
          <p:sp>
            <p:nvSpPr>
              <p:cNvPr id="34" name="Rectangle 33">
                <a:extLst>
                  <a:ext uri="{FF2B5EF4-FFF2-40B4-BE49-F238E27FC236}">
                    <a16:creationId xmlns:a16="http://schemas.microsoft.com/office/drawing/2014/main" id="{97207974-2761-704D-8A04-65159400040D}"/>
                  </a:ext>
                </a:extLst>
              </p:cNvPr>
              <p:cNvSpPr>
                <a:spLocks noRot="1" noChangeAspect="1" noMove="1" noResize="1" noEditPoints="1" noAdjustHandles="1" noChangeArrowheads="1" noChangeShapeType="1" noTextEdit="1"/>
              </p:cNvSpPr>
              <p:nvPr/>
            </p:nvSpPr>
            <p:spPr>
              <a:xfrm>
                <a:off x="11537924" y="5662401"/>
                <a:ext cx="724878" cy="369332"/>
              </a:xfrm>
              <a:prstGeom prst="rect">
                <a:avLst/>
              </a:prstGeom>
              <a:blipFill>
                <a:blip r:embed="rId8"/>
                <a:stretch>
                  <a:fillRect t="-6667" r="-6897" b="-26667"/>
                </a:stretch>
              </a:blipFill>
            </p:spPr>
            <p:txBody>
              <a:bodyPr/>
              <a:lstStyle/>
              <a:p>
                <a:r>
                  <a:rPr lang="en-IT">
                    <a:noFill/>
                  </a:rPr>
                  <a:t> </a:t>
                </a:r>
              </a:p>
            </p:txBody>
          </p:sp>
        </mc:Fallback>
      </mc:AlternateContent>
      <p:sp>
        <p:nvSpPr>
          <p:cNvPr id="35" name="Rectangle 34">
            <a:extLst>
              <a:ext uri="{FF2B5EF4-FFF2-40B4-BE49-F238E27FC236}">
                <a16:creationId xmlns:a16="http://schemas.microsoft.com/office/drawing/2014/main" id="{6CB1B5B2-8A5E-D243-BEDA-C96CA1857A54}"/>
              </a:ext>
            </a:extLst>
          </p:cNvPr>
          <p:cNvSpPr/>
          <p:nvPr/>
        </p:nvSpPr>
        <p:spPr>
          <a:xfrm>
            <a:off x="893467" y="3867256"/>
            <a:ext cx="914552" cy="307777"/>
          </a:xfrm>
          <a:prstGeom prst="rect">
            <a:avLst/>
          </a:prstGeom>
        </p:spPr>
        <p:txBody>
          <a:bodyPr wrap="square">
            <a:spAutoFit/>
          </a:bodyPr>
          <a:lstStyle/>
          <a:p>
            <a:pPr lvl="0" algn="just"/>
            <a:r>
              <a:rPr lang="en-US" sz="1400" b="1" i="1" dirty="0">
                <a:solidFill>
                  <a:srgbClr val="462AC2"/>
                </a:solidFill>
                <a:cs typeface="Arial" pitchFamily="34" charset="0"/>
              </a:rPr>
              <a:t>0.5×1</a:t>
            </a:r>
            <a:r>
              <a:rPr lang="en-US" sz="1400" b="1" dirty="0">
                <a:solidFill>
                  <a:srgbClr val="462AC2"/>
                </a:solidFill>
                <a:effectLst/>
                <a:ea typeface="Calibri" panose="020F0502020204030204" pitchFamily="34" charset="0"/>
                <a:cs typeface="Arial" panose="020B0604020202020204" pitchFamily="34" charset="0"/>
              </a:rPr>
              <a:t>0</a:t>
            </a:r>
            <a:r>
              <a:rPr lang="en-US" sz="1400" b="1" baseline="30000" dirty="0">
                <a:solidFill>
                  <a:srgbClr val="462AC2"/>
                </a:solidFill>
                <a:effectLst/>
                <a:ea typeface="Calibri" panose="020F0502020204030204" pitchFamily="34" charset="0"/>
                <a:cs typeface="Arial" panose="020B0604020202020204" pitchFamily="34" charset="0"/>
              </a:rPr>
              <a:t>17</a:t>
            </a:r>
            <a:r>
              <a:rPr lang="en-US" sz="1350" i="1" dirty="0">
                <a:solidFill>
                  <a:srgbClr val="462AC2"/>
                </a:solidFill>
                <a:latin typeface="Arial" pitchFamily="34" charset="0"/>
                <a:cs typeface="Arial" pitchFamily="34" charset="0"/>
              </a:rPr>
              <a:t> </a:t>
            </a:r>
            <a:endParaRPr lang="it-IT" sz="1350" i="1" dirty="0">
              <a:solidFill>
                <a:srgbClr val="462AC2"/>
              </a:solidFill>
            </a:endParaRPr>
          </a:p>
        </p:txBody>
      </p:sp>
      <p:sp>
        <p:nvSpPr>
          <p:cNvPr id="36" name="Rectangle 35">
            <a:extLst>
              <a:ext uri="{FF2B5EF4-FFF2-40B4-BE49-F238E27FC236}">
                <a16:creationId xmlns:a16="http://schemas.microsoft.com/office/drawing/2014/main" id="{7D6BF2F3-2B07-A045-A0E3-E80EE0032950}"/>
              </a:ext>
            </a:extLst>
          </p:cNvPr>
          <p:cNvSpPr/>
          <p:nvPr/>
        </p:nvSpPr>
        <p:spPr>
          <a:xfrm>
            <a:off x="8860241" y="3843465"/>
            <a:ext cx="914552" cy="307777"/>
          </a:xfrm>
          <a:prstGeom prst="rect">
            <a:avLst/>
          </a:prstGeom>
        </p:spPr>
        <p:txBody>
          <a:bodyPr wrap="square">
            <a:spAutoFit/>
          </a:bodyPr>
          <a:lstStyle/>
          <a:p>
            <a:pPr lvl="0" algn="just"/>
            <a:r>
              <a:rPr lang="en-US" sz="1400" b="1" i="1" dirty="0">
                <a:solidFill>
                  <a:srgbClr val="462AC2"/>
                </a:solidFill>
                <a:cs typeface="Arial" pitchFamily="34" charset="0"/>
              </a:rPr>
              <a:t>0.7×1</a:t>
            </a:r>
            <a:r>
              <a:rPr lang="en-US" sz="1400" b="1" dirty="0">
                <a:solidFill>
                  <a:srgbClr val="462AC2"/>
                </a:solidFill>
                <a:effectLst/>
                <a:ea typeface="Calibri" panose="020F0502020204030204" pitchFamily="34" charset="0"/>
                <a:cs typeface="Arial" panose="020B0604020202020204" pitchFamily="34" charset="0"/>
              </a:rPr>
              <a:t>0</a:t>
            </a:r>
            <a:r>
              <a:rPr lang="en-US" sz="1400" b="1" baseline="30000" dirty="0">
                <a:solidFill>
                  <a:srgbClr val="462AC2"/>
                </a:solidFill>
                <a:effectLst/>
                <a:ea typeface="Calibri" panose="020F0502020204030204" pitchFamily="34" charset="0"/>
                <a:cs typeface="Arial" panose="020B0604020202020204" pitchFamily="34" charset="0"/>
              </a:rPr>
              <a:t>17</a:t>
            </a:r>
            <a:r>
              <a:rPr lang="en-US" sz="1350" b="1" i="1" dirty="0">
                <a:solidFill>
                  <a:srgbClr val="462AC2"/>
                </a:solidFill>
                <a:latin typeface="Arial" pitchFamily="34" charset="0"/>
                <a:cs typeface="Arial" pitchFamily="34" charset="0"/>
              </a:rPr>
              <a:t> </a:t>
            </a:r>
            <a:endParaRPr lang="it-IT" sz="1350" b="1" i="1" dirty="0">
              <a:solidFill>
                <a:srgbClr val="462AC2"/>
              </a:solidFill>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DE3962A0-A4F8-7B46-82B9-3CAC6B8465B1}"/>
                  </a:ext>
                </a:extLst>
              </p:cNvPr>
              <p:cNvSpPr/>
              <p:nvPr/>
            </p:nvSpPr>
            <p:spPr>
              <a:xfrm>
                <a:off x="3568688" y="5477735"/>
                <a:ext cx="862737" cy="369332"/>
              </a:xfrm>
              <a:prstGeom prst="rect">
                <a:avLst/>
              </a:prstGeom>
            </p:spPr>
            <p:txBody>
              <a:bodyPr wrap="none">
                <a:spAutoFit/>
              </a:bodyPr>
              <a:lstStyle/>
              <a:p>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it-IT"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𝟐𝟎</m:t>
                    </m:r>
                  </m:oMath>
                </a14:m>
                <a:r>
                  <a:rPr lang="en-US" b="1" dirty="0">
                    <a:solidFill>
                      <a:srgbClr val="FF0000"/>
                    </a:solidFill>
                    <a:latin typeface="Calibri" panose="020F0502020204030204" pitchFamily="34" charset="0"/>
                    <a:ea typeface="Calibri" panose="020F0502020204030204" pitchFamily="34" charset="0"/>
                    <a:cs typeface="Arial" panose="020B0604020202020204" pitchFamily="34" charset="0"/>
                  </a:rPr>
                  <a:t>%</a:t>
                </a:r>
                <a:endParaRPr lang="en-IT" dirty="0"/>
              </a:p>
            </p:txBody>
          </p:sp>
        </mc:Choice>
        <mc:Fallback xmlns="">
          <p:sp>
            <p:nvSpPr>
              <p:cNvPr id="37" name="Rectangle 36">
                <a:extLst>
                  <a:ext uri="{FF2B5EF4-FFF2-40B4-BE49-F238E27FC236}">
                    <a16:creationId xmlns:a16="http://schemas.microsoft.com/office/drawing/2014/main" id="{DE3962A0-A4F8-7B46-82B9-3CAC6B8465B1}"/>
                  </a:ext>
                </a:extLst>
              </p:cNvPr>
              <p:cNvSpPr>
                <a:spLocks noRot="1" noChangeAspect="1" noMove="1" noResize="1" noEditPoints="1" noAdjustHandles="1" noChangeArrowheads="1" noChangeShapeType="1" noTextEdit="1"/>
              </p:cNvSpPr>
              <p:nvPr/>
            </p:nvSpPr>
            <p:spPr>
              <a:xfrm>
                <a:off x="3568688" y="5477735"/>
                <a:ext cx="862737" cy="369332"/>
              </a:xfrm>
              <a:prstGeom prst="rect">
                <a:avLst/>
              </a:prstGeom>
              <a:blipFill>
                <a:blip r:embed="rId9"/>
                <a:stretch>
                  <a:fillRect t="-6667" r="-5797" b="-26667"/>
                </a:stretch>
              </a:blipFill>
            </p:spPr>
            <p:txBody>
              <a:bodyPr/>
              <a:lstStyle/>
              <a:p>
                <a:r>
                  <a:rPr lang="en-IT">
                    <a:noFill/>
                  </a:rPr>
                  <a:t> </a:t>
                </a:r>
              </a:p>
            </p:txBody>
          </p:sp>
        </mc:Fallback>
      </mc:AlternateContent>
      <p:pic>
        <p:nvPicPr>
          <p:cNvPr id="9" name="Picture 8" descr="Graphical user interface, chart, line chart&#10;&#10;Description automatically generated">
            <a:extLst>
              <a:ext uri="{FF2B5EF4-FFF2-40B4-BE49-F238E27FC236}">
                <a16:creationId xmlns:a16="http://schemas.microsoft.com/office/drawing/2014/main" id="{C56456DE-7793-C94D-9042-C3F2DA6B9A58}"/>
              </a:ext>
            </a:extLst>
          </p:cNvPr>
          <p:cNvPicPr>
            <a:picLocks noChangeAspect="1"/>
          </p:cNvPicPr>
          <p:nvPr/>
        </p:nvPicPr>
        <p:blipFill>
          <a:blip r:embed="rId3"/>
          <a:stretch>
            <a:fillRect/>
          </a:stretch>
        </p:blipFill>
        <p:spPr>
          <a:xfrm>
            <a:off x="241172" y="1182140"/>
            <a:ext cx="3797762" cy="2278657"/>
          </a:xfrm>
          <a:prstGeom prst="rect">
            <a:avLst/>
          </a:prstGeom>
        </p:spPr>
      </p:pic>
      <p:sp>
        <p:nvSpPr>
          <p:cNvPr id="38" name="Oval 37">
            <a:extLst>
              <a:ext uri="{FF2B5EF4-FFF2-40B4-BE49-F238E27FC236}">
                <a16:creationId xmlns:a16="http://schemas.microsoft.com/office/drawing/2014/main" id="{28C4C55C-EB67-6F44-85DA-A567066AD0B5}"/>
              </a:ext>
            </a:extLst>
          </p:cNvPr>
          <p:cNvSpPr/>
          <p:nvPr/>
        </p:nvSpPr>
        <p:spPr>
          <a:xfrm>
            <a:off x="2630894" y="1473959"/>
            <a:ext cx="1372431" cy="25833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TextBox 38">
            <a:extLst>
              <a:ext uri="{FF2B5EF4-FFF2-40B4-BE49-F238E27FC236}">
                <a16:creationId xmlns:a16="http://schemas.microsoft.com/office/drawing/2014/main" id="{E62FD96A-D4F4-3A40-8B55-E8A9467F9C7C}"/>
              </a:ext>
            </a:extLst>
          </p:cNvPr>
          <p:cNvSpPr txBox="1"/>
          <p:nvPr/>
        </p:nvSpPr>
        <p:spPr>
          <a:xfrm>
            <a:off x="9085096" y="746263"/>
            <a:ext cx="2226032" cy="338554"/>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600" b="1" dirty="0">
                <a:solidFill>
                  <a:srgbClr val="392FB6"/>
                </a:solidFill>
                <a:latin typeface="Rockwell" panose="02060603020205020403" pitchFamily="18" charset="77"/>
              </a:rPr>
              <a:t> ~ 20 ns timing jitter</a:t>
            </a:r>
          </a:p>
        </p:txBody>
      </p:sp>
      <p:sp>
        <p:nvSpPr>
          <p:cNvPr id="40" name="Oval 39">
            <a:extLst>
              <a:ext uri="{FF2B5EF4-FFF2-40B4-BE49-F238E27FC236}">
                <a16:creationId xmlns:a16="http://schemas.microsoft.com/office/drawing/2014/main" id="{28234C9E-DB0F-AD4E-91ED-C3738CD79212}"/>
              </a:ext>
            </a:extLst>
          </p:cNvPr>
          <p:cNvSpPr/>
          <p:nvPr/>
        </p:nvSpPr>
        <p:spPr>
          <a:xfrm>
            <a:off x="878305" y="2488628"/>
            <a:ext cx="690000" cy="38515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 41">
            <a:extLst>
              <a:ext uri="{FF2B5EF4-FFF2-40B4-BE49-F238E27FC236}">
                <a16:creationId xmlns:a16="http://schemas.microsoft.com/office/drawing/2014/main" id="{50336389-173A-E740-AD5C-84281CBBFF09}"/>
              </a:ext>
            </a:extLst>
          </p:cNvPr>
          <p:cNvSpPr/>
          <p:nvPr/>
        </p:nvSpPr>
        <p:spPr>
          <a:xfrm>
            <a:off x="8846390" y="2375661"/>
            <a:ext cx="690000" cy="38515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 name="Straight Arrow Connector 40">
            <a:extLst>
              <a:ext uri="{FF2B5EF4-FFF2-40B4-BE49-F238E27FC236}">
                <a16:creationId xmlns:a16="http://schemas.microsoft.com/office/drawing/2014/main" id="{E7774E26-D2D6-8A32-79E3-79EB794AD209}"/>
              </a:ext>
            </a:extLst>
          </p:cNvPr>
          <p:cNvCxnSpPr>
            <a:cxnSpLocks/>
          </p:cNvCxnSpPr>
          <p:nvPr/>
        </p:nvCxnSpPr>
        <p:spPr>
          <a:xfrm flipH="1" flipV="1">
            <a:off x="3037682" y="2157731"/>
            <a:ext cx="1889266" cy="12059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A002474-A8F8-9ECA-DCFD-EC8ED73C5CBF}"/>
              </a:ext>
            </a:extLst>
          </p:cNvPr>
          <p:cNvCxnSpPr>
            <a:cxnSpLocks/>
          </p:cNvCxnSpPr>
          <p:nvPr/>
        </p:nvCxnSpPr>
        <p:spPr>
          <a:xfrm flipV="1">
            <a:off x="7502456" y="2405329"/>
            <a:ext cx="918709" cy="300126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96DE50CD-DF2F-59DB-4704-61CB52516BC0}"/>
              </a:ext>
            </a:extLst>
          </p:cNvPr>
          <p:cNvSpPr/>
          <p:nvPr/>
        </p:nvSpPr>
        <p:spPr>
          <a:xfrm>
            <a:off x="5992865" y="1363243"/>
            <a:ext cx="871579" cy="2180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5" name="Picture 44" descr="Logo, company name&#10;&#10;Description automatically generated">
            <a:extLst>
              <a:ext uri="{FF2B5EF4-FFF2-40B4-BE49-F238E27FC236}">
                <a16:creationId xmlns:a16="http://schemas.microsoft.com/office/drawing/2014/main" id="{4103E2D7-E9A4-F5E5-DEB9-A4647DB22337}"/>
              </a:ext>
            </a:extLst>
          </p:cNvPr>
          <p:cNvPicPr>
            <a:picLocks noChangeAspect="1"/>
          </p:cNvPicPr>
          <p:nvPr/>
        </p:nvPicPr>
        <p:blipFill>
          <a:blip r:embed="rId10"/>
          <a:stretch>
            <a:fillRect/>
          </a:stretch>
        </p:blipFill>
        <p:spPr>
          <a:xfrm>
            <a:off x="21906" y="23909"/>
            <a:ext cx="1050159" cy="753743"/>
          </a:xfrm>
          <a:prstGeom prst="rect">
            <a:avLst/>
          </a:prstGeom>
        </p:spPr>
      </p:pic>
      <p:pic>
        <p:nvPicPr>
          <p:cNvPr id="46" name="Picture 45" descr="Logo, company name&#10;&#10;Description automatically generated">
            <a:extLst>
              <a:ext uri="{FF2B5EF4-FFF2-40B4-BE49-F238E27FC236}">
                <a16:creationId xmlns:a16="http://schemas.microsoft.com/office/drawing/2014/main" id="{7AFD0798-5063-4E8E-3C5D-82F908C8F194}"/>
              </a:ext>
            </a:extLst>
          </p:cNvPr>
          <p:cNvPicPr>
            <a:picLocks noChangeAspect="1"/>
          </p:cNvPicPr>
          <p:nvPr/>
        </p:nvPicPr>
        <p:blipFill>
          <a:blip r:embed="rId11"/>
          <a:stretch>
            <a:fillRect/>
          </a:stretch>
        </p:blipFill>
        <p:spPr>
          <a:xfrm>
            <a:off x="11399050" y="0"/>
            <a:ext cx="792949" cy="865984"/>
          </a:xfrm>
          <a:prstGeom prst="rect">
            <a:avLst/>
          </a:prstGeom>
        </p:spPr>
      </p:pic>
      <p:cxnSp>
        <p:nvCxnSpPr>
          <p:cNvPr id="47" name="Connettore 1 25">
            <a:extLst>
              <a:ext uri="{FF2B5EF4-FFF2-40B4-BE49-F238E27FC236}">
                <a16:creationId xmlns:a16="http://schemas.microsoft.com/office/drawing/2014/main" id="{9110A03B-4548-EC07-20F1-0F024CF3E535}"/>
              </a:ext>
            </a:extLst>
          </p:cNvPr>
          <p:cNvCxnSpPr>
            <a:cxnSpLocks/>
          </p:cNvCxnSpPr>
          <p:nvPr/>
        </p:nvCxnSpPr>
        <p:spPr>
          <a:xfrm>
            <a:off x="481440" y="6373303"/>
            <a:ext cx="10889437" cy="0"/>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5FF616E-3200-86B1-CBCB-1FB631AE3004}"/>
              </a:ext>
            </a:extLst>
          </p:cNvPr>
          <p:cNvSpPr txBox="1"/>
          <p:nvPr/>
        </p:nvSpPr>
        <p:spPr>
          <a:xfrm>
            <a:off x="2630894" y="1436092"/>
            <a:ext cx="1387707" cy="415498"/>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050" b="1" dirty="0">
                <a:solidFill>
                  <a:srgbClr val="392FB6"/>
                </a:solidFill>
                <a:latin typeface="Rockwell" panose="02060603020205020403" pitchFamily="18" charset="77"/>
              </a:rPr>
              <a:t>Voltage: 5 kV</a:t>
            </a:r>
          </a:p>
          <a:p>
            <a:r>
              <a:rPr lang="en-IT" sz="1050" b="1" dirty="0">
                <a:solidFill>
                  <a:srgbClr val="392FB6"/>
                </a:solidFill>
                <a:latin typeface="Rockwell" panose="02060603020205020403" pitchFamily="18" charset="77"/>
              </a:rPr>
              <a:t>Current: 120 A</a:t>
            </a:r>
          </a:p>
        </p:txBody>
      </p:sp>
      <p:sp>
        <p:nvSpPr>
          <p:cNvPr id="49" name="TextBox 48">
            <a:extLst>
              <a:ext uri="{FF2B5EF4-FFF2-40B4-BE49-F238E27FC236}">
                <a16:creationId xmlns:a16="http://schemas.microsoft.com/office/drawing/2014/main" id="{639B7466-7467-6A41-3833-5F084434FB51}"/>
              </a:ext>
            </a:extLst>
          </p:cNvPr>
          <p:cNvSpPr txBox="1"/>
          <p:nvPr/>
        </p:nvSpPr>
        <p:spPr>
          <a:xfrm>
            <a:off x="10888793" y="1118664"/>
            <a:ext cx="1117441" cy="415498"/>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000" b="1" dirty="0">
                <a:solidFill>
                  <a:srgbClr val="392FB6"/>
                </a:solidFill>
                <a:latin typeface="Rockwell" panose="02060603020205020403" pitchFamily="18" charset="77"/>
              </a:rPr>
              <a:t>Voltage: 16 kV</a:t>
            </a:r>
          </a:p>
          <a:p>
            <a:r>
              <a:rPr lang="en-IT" sz="1000" b="1" dirty="0">
                <a:solidFill>
                  <a:srgbClr val="392FB6"/>
                </a:solidFill>
                <a:latin typeface="Rockwell" panose="02060603020205020403" pitchFamily="18" charset="77"/>
              </a:rPr>
              <a:t>Current: 670 A</a:t>
            </a:r>
          </a:p>
        </p:txBody>
      </p:sp>
      <p:sp>
        <p:nvSpPr>
          <p:cNvPr id="12" name="Segnaposto data 3">
            <a:extLst>
              <a:ext uri="{FF2B5EF4-FFF2-40B4-BE49-F238E27FC236}">
                <a16:creationId xmlns:a16="http://schemas.microsoft.com/office/drawing/2014/main" id="{0F6047E9-4F51-1C77-56FE-99B1F343C3A2}"/>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Tree>
    <p:extLst>
      <p:ext uri="{BB962C8B-B14F-4D97-AF65-F5344CB8AC3E}">
        <p14:creationId xmlns:p14="http://schemas.microsoft.com/office/powerpoint/2010/main" val="2582863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19341BC8-7370-3A66-B5FE-3D6FC2AD8E14}"/>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a:xfrm>
            <a:off x="11027735" y="6389720"/>
            <a:ext cx="408711" cy="365125"/>
          </a:xfrm>
        </p:spPr>
        <p:txBody>
          <a:bodyPr/>
          <a:lstStyle/>
          <a:p>
            <a:fld id="{22C8C506-E08F-464A-AF85-27E4817C43F6}" type="slidenum">
              <a:rPr lang="en-GB" sz="1200" smtClean="0"/>
              <a:t>25</a:t>
            </a:fld>
            <a:endParaRPr lang="en-GB" sz="1200"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1506682" y="-92225"/>
            <a:ext cx="9310236" cy="523220"/>
          </a:xfrm>
          <a:prstGeom prst="rect">
            <a:avLst/>
          </a:prstGeom>
          <a:noFill/>
        </p:spPr>
        <p:txBody>
          <a:bodyPr wrap="square" rtlCol="0">
            <a:spAutoFit/>
          </a:bodyPr>
          <a:lstStyle/>
          <a:p>
            <a:pPr algn="ctr"/>
            <a:r>
              <a:rPr lang="it-IT" sz="2800" b="1" dirty="0">
                <a:latin typeface="Rockwell" panose="02060603020205020403" pitchFamily="18" charset="77"/>
              </a:rPr>
              <a:t>Plasma Density Stabilization By Laser a Technique</a:t>
            </a:r>
          </a:p>
        </p:txBody>
      </p:sp>
      <p:sp>
        <p:nvSpPr>
          <p:cNvPr id="26" name="Segnaposto piè di pagina 4">
            <a:extLst>
              <a:ext uri="{FF2B5EF4-FFF2-40B4-BE49-F238E27FC236}">
                <a16:creationId xmlns:a16="http://schemas.microsoft.com/office/drawing/2014/main" id="{ABFBB14F-4374-A948-BC1C-C758EBB7BF5E}"/>
              </a:ext>
            </a:extLst>
          </p:cNvPr>
          <p:cNvSpPr txBox="1">
            <a:spLocks/>
          </p:cNvSpPr>
          <p:nvPr/>
        </p:nvSpPr>
        <p:spPr>
          <a:xfrm>
            <a:off x="1910017" y="6387881"/>
            <a:ext cx="7751980"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i="1" dirty="0">
                <a:latin typeface="Rockwell" panose="02060603020205020403" pitchFamily="18" charset="77"/>
              </a:rPr>
              <a:t>A. Biagioni, S. Arjmand et al., Plasma Phys. Control. Fusion </a:t>
            </a:r>
            <a:r>
              <a:rPr lang="en-GB" sz="1400" b="1" i="1" dirty="0">
                <a:latin typeface="Rockwell" panose="02060603020205020403" pitchFamily="18" charset="77"/>
              </a:rPr>
              <a:t>63</a:t>
            </a:r>
            <a:r>
              <a:rPr lang="en-GB" sz="1400" i="1" dirty="0">
                <a:latin typeface="Rockwell" panose="02060603020205020403" pitchFamily="18" charset="77"/>
              </a:rPr>
              <a:t> 115013, (2021)</a:t>
            </a:r>
            <a:endParaRPr lang="en-GB" sz="1600" i="1" dirty="0">
              <a:latin typeface="Rockwell" panose="02060603020205020403" pitchFamily="18" charset="77"/>
            </a:endParaRPr>
          </a:p>
        </p:txBody>
      </p:sp>
      <p:pic>
        <p:nvPicPr>
          <p:cNvPr id="31" name="Picture 30" descr="Diagram&#10;&#10;Description automatically generated">
            <a:extLst>
              <a:ext uri="{FF2B5EF4-FFF2-40B4-BE49-F238E27FC236}">
                <a16:creationId xmlns:a16="http://schemas.microsoft.com/office/drawing/2014/main" id="{E17027EF-1673-4D48-A4F7-23F5582A4E54}"/>
              </a:ext>
            </a:extLst>
          </p:cNvPr>
          <p:cNvPicPr>
            <a:picLocks noChangeAspect="1"/>
          </p:cNvPicPr>
          <p:nvPr/>
        </p:nvPicPr>
        <p:blipFill>
          <a:blip r:embed="rId3"/>
          <a:stretch>
            <a:fillRect/>
          </a:stretch>
        </p:blipFill>
        <p:spPr>
          <a:xfrm>
            <a:off x="7160793" y="355968"/>
            <a:ext cx="5031207" cy="5882641"/>
          </a:xfrm>
          <a:prstGeom prst="rect">
            <a:avLst/>
          </a:prstGeom>
        </p:spPr>
      </p:pic>
      <p:cxnSp>
        <p:nvCxnSpPr>
          <p:cNvPr id="33" name="Connettore 1 25">
            <a:extLst>
              <a:ext uri="{FF2B5EF4-FFF2-40B4-BE49-F238E27FC236}">
                <a16:creationId xmlns:a16="http://schemas.microsoft.com/office/drawing/2014/main" id="{A0363567-655D-0D43-B64C-0DE70B7535AE}"/>
              </a:ext>
            </a:extLst>
          </p:cNvPr>
          <p:cNvCxnSpPr>
            <a:cxnSpLocks/>
          </p:cNvCxnSpPr>
          <p:nvPr/>
        </p:nvCxnSpPr>
        <p:spPr>
          <a:xfrm flipV="1">
            <a:off x="2817850" y="421783"/>
            <a:ext cx="8454853" cy="8214"/>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20" name="Picture 19" descr="Chart, histogram&#10;&#10;Description automatically generated">
            <a:extLst>
              <a:ext uri="{FF2B5EF4-FFF2-40B4-BE49-F238E27FC236}">
                <a16:creationId xmlns:a16="http://schemas.microsoft.com/office/drawing/2014/main" id="{45FBCCB4-0561-AC47-887B-A2C8DEEA0B84}"/>
              </a:ext>
            </a:extLst>
          </p:cNvPr>
          <p:cNvPicPr>
            <a:picLocks noChangeAspect="1"/>
          </p:cNvPicPr>
          <p:nvPr/>
        </p:nvPicPr>
        <p:blipFill>
          <a:blip r:embed="rId4"/>
          <a:stretch>
            <a:fillRect/>
          </a:stretch>
        </p:blipFill>
        <p:spPr>
          <a:xfrm>
            <a:off x="21765" y="1375684"/>
            <a:ext cx="3645127" cy="2410837"/>
          </a:xfrm>
          <a:prstGeom prst="rect">
            <a:avLst/>
          </a:prstGeom>
        </p:spPr>
      </p:pic>
      <p:pic>
        <p:nvPicPr>
          <p:cNvPr id="22" name="Picture 21" descr="Chart&#10;&#10;Description automatically generated">
            <a:extLst>
              <a:ext uri="{FF2B5EF4-FFF2-40B4-BE49-F238E27FC236}">
                <a16:creationId xmlns:a16="http://schemas.microsoft.com/office/drawing/2014/main" id="{43E7FB3E-FB73-C544-829C-000E17C6D28D}"/>
              </a:ext>
            </a:extLst>
          </p:cNvPr>
          <p:cNvPicPr>
            <a:picLocks noChangeAspect="1"/>
          </p:cNvPicPr>
          <p:nvPr/>
        </p:nvPicPr>
        <p:blipFill>
          <a:blip r:embed="rId5"/>
          <a:stretch>
            <a:fillRect/>
          </a:stretch>
        </p:blipFill>
        <p:spPr>
          <a:xfrm>
            <a:off x="94905" y="4030808"/>
            <a:ext cx="3750179" cy="2319279"/>
          </a:xfrm>
          <a:prstGeom prst="rect">
            <a:avLst/>
          </a:prstGeom>
        </p:spPr>
      </p:pic>
      <p:pic>
        <p:nvPicPr>
          <p:cNvPr id="25" name="Picture 24">
            <a:extLst>
              <a:ext uri="{FF2B5EF4-FFF2-40B4-BE49-F238E27FC236}">
                <a16:creationId xmlns:a16="http://schemas.microsoft.com/office/drawing/2014/main" id="{1B91E56E-A5F4-4846-BA2B-1BF751ABA1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96" t="4961" r="3024" b="4031"/>
          <a:stretch/>
        </p:blipFill>
        <p:spPr>
          <a:xfrm>
            <a:off x="3588806" y="3983613"/>
            <a:ext cx="3450879" cy="2319279"/>
          </a:xfrm>
          <a:prstGeom prst="rect">
            <a:avLst/>
          </a:prstGeom>
        </p:spPr>
      </p:pic>
      <p:sp>
        <p:nvSpPr>
          <p:cNvPr id="27" name="Oval 26">
            <a:extLst>
              <a:ext uri="{FF2B5EF4-FFF2-40B4-BE49-F238E27FC236}">
                <a16:creationId xmlns:a16="http://schemas.microsoft.com/office/drawing/2014/main" id="{BF7A6A30-C569-D941-B31E-16C4822807E8}"/>
              </a:ext>
            </a:extLst>
          </p:cNvPr>
          <p:cNvSpPr/>
          <p:nvPr/>
        </p:nvSpPr>
        <p:spPr>
          <a:xfrm>
            <a:off x="6418896" y="5720345"/>
            <a:ext cx="396490" cy="187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ctangle 27">
            <a:extLst>
              <a:ext uri="{FF2B5EF4-FFF2-40B4-BE49-F238E27FC236}">
                <a16:creationId xmlns:a16="http://schemas.microsoft.com/office/drawing/2014/main" id="{0AF2E0A9-BCCD-E444-B659-1C7BBBCA2AF0}"/>
              </a:ext>
            </a:extLst>
          </p:cNvPr>
          <p:cNvSpPr/>
          <p:nvPr/>
        </p:nvSpPr>
        <p:spPr>
          <a:xfrm>
            <a:off x="6836095" y="5677818"/>
            <a:ext cx="901209" cy="584775"/>
          </a:xfrm>
          <a:prstGeom prst="rect">
            <a:avLst/>
          </a:prstGeom>
        </p:spPr>
        <p:txBody>
          <a:bodyPr wrap="none">
            <a:spAutoFit/>
          </a:bodyPr>
          <a:lstStyle/>
          <a:p>
            <a:r>
              <a:rPr lang="en-US" sz="3200" b="1" dirty="0">
                <a:solidFill>
                  <a:srgbClr val="FF0000"/>
                </a:solidFill>
                <a:latin typeface="Calibri" panose="020F0502020204030204" pitchFamily="34" charset="0"/>
                <a:ea typeface="Calibri" panose="020F0502020204030204" pitchFamily="34" charset="0"/>
                <a:cs typeface="Arial" panose="020B0604020202020204" pitchFamily="34" charset="0"/>
              </a:rPr>
              <a:t>11%</a:t>
            </a:r>
            <a:endParaRPr lang="en-IT" sz="3200" dirty="0"/>
          </a:p>
        </p:txBody>
      </p:sp>
      <p:pic>
        <p:nvPicPr>
          <p:cNvPr id="30" name="Picture 29">
            <a:extLst>
              <a:ext uri="{FF2B5EF4-FFF2-40B4-BE49-F238E27FC236}">
                <a16:creationId xmlns:a16="http://schemas.microsoft.com/office/drawing/2014/main" id="{60D2ACC1-5B84-B14C-96FA-B0765DA26C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88" t="5427" r="3023" b="3721"/>
          <a:stretch/>
        </p:blipFill>
        <p:spPr>
          <a:xfrm>
            <a:off x="3480287" y="1347064"/>
            <a:ext cx="3645126" cy="2503478"/>
          </a:xfrm>
          <a:prstGeom prst="rect">
            <a:avLst/>
          </a:prstGeom>
        </p:spPr>
      </p:pic>
      <p:sp>
        <p:nvSpPr>
          <p:cNvPr id="35" name="Oval 34">
            <a:extLst>
              <a:ext uri="{FF2B5EF4-FFF2-40B4-BE49-F238E27FC236}">
                <a16:creationId xmlns:a16="http://schemas.microsoft.com/office/drawing/2014/main" id="{D2B95733-3890-0347-8A16-B75E9C55381C}"/>
              </a:ext>
            </a:extLst>
          </p:cNvPr>
          <p:cNvSpPr/>
          <p:nvPr/>
        </p:nvSpPr>
        <p:spPr>
          <a:xfrm>
            <a:off x="6339872" y="3047219"/>
            <a:ext cx="468316" cy="2583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ctangle 37">
            <a:extLst>
              <a:ext uri="{FF2B5EF4-FFF2-40B4-BE49-F238E27FC236}">
                <a16:creationId xmlns:a16="http://schemas.microsoft.com/office/drawing/2014/main" id="{A3F13F78-D799-4149-9DE3-13BDCFEEA381}"/>
              </a:ext>
            </a:extLst>
          </p:cNvPr>
          <p:cNvSpPr/>
          <p:nvPr/>
        </p:nvSpPr>
        <p:spPr>
          <a:xfrm>
            <a:off x="6795916" y="3195905"/>
            <a:ext cx="901209" cy="584775"/>
          </a:xfrm>
          <a:prstGeom prst="rect">
            <a:avLst/>
          </a:prstGeom>
        </p:spPr>
        <p:txBody>
          <a:bodyPr wrap="none">
            <a:spAutoFit/>
          </a:bodyPr>
          <a:lstStyle/>
          <a:p>
            <a:r>
              <a:rPr lang="en-US" sz="3200" b="1" dirty="0">
                <a:solidFill>
                  <a:srgbClr val="FF0000"/>
                </a:solidFill>
                <a:latin typeface="Calibri" panose="020F0502020204030204" pitchFamily="34" charset="0"/>
                <a:ea typeface="Calibri" panose="020F0502020204030204" pitchFamily="34" charset="0"/>
                <a:cs typeface="Arial" panose="020B0604020202020204" pitchFamily="34" charset="0"/>
              </a:rPr>
              <a:t>25%</a:t>
            </a:r>
            <a:endParaRPr lang="en-IT" sz="3200" dirty="0"/>
          </a:p>
        </p:txBody>
      </p:sp>
      <mc:AlternateContent xmlns:mc="http://schemas.openxmlformats.org/markup-compatibility/2006" xmlns:a14="http://schemas.microsoft.com/office/drawing/2010/main">
        <mc:Choice Requires="a14">
          <p:sp>
            <p:nvSpPr>
              <p:cNvPr id="21" name="CasellaDiTesto 17">
                <a:extLst>
                  <a:ext uri="{FF2B5EF4-FFF2-40B4-BE49-F238E27FC236}">
                    <a16:creationId xmlns:a16="http://schemas.microsoft.com/office/drawing/2014/main" id="{BAA47743-4C36-3102-4E3E-A00D574A15FC}"/>
                  </a:ext>
                </a:extLst>
              </p:cNvPr>
              <p:cNvSpPr txBox="1"/>
              <p:nvPr/>
            </p:nvSpPr>
            <p:spPr>
              <a:xfrm>
                <a:off x="3660152" y="473895"/>
                <a:ext cx="3285396" cy="858889"/>
              </a:xfrm>
              <a:prstGeom prst="rect">
                <a:avLst/>
              </a:prstGeom>
              <a:noFill/>
              <a:ln w="19050">
                <a:solidFill>
                  <a:srgbClr val="FF0000"/>
                </a:solidFill>
              </a:ln>
            </p:spPr>
            <p:txBody>
              <a:bodyPr wrap="square" rtlCol="0">
                <a:spAutoFit/>
              </a:bodyPr>
              <a:lstStyle/>
              <a:p>
                <a:pPr marL="171450" indent="-171450">
                  <a:buFont typeface="Arial" panose="020B0604020202020204" pitchFamily="34" charset="0"/>
                  <a:buChar char="•"/>
                </a:pPr>
                <a:r>
                  <a:rPr lang="it-IT" sz="1200" b="1" dirty="0">
                    <a:solidFill>
                      <a:srgbClr val="392FB6"/>
                    </a:solidFill>
                    <a:latin typeface="Rockwell" panose="02060603020205020403" pitchFamily="18" charset="77"/>
                  </a:rPr>
                  <a:t>Q-switched  Nd:YAG Laser at 1064 nm</a:t>
                </a:r>
              </a:p>
              <a:p>
                <a:pPr marL="171450" indent="-171450">
                  <a:buFont typeface="Arial" panose="020B0604020202020204" pitchFamily="34" charset="0"/>
                  <a:buChar char="•"/>
                </a:pPr>
                <a:r>
                  <a:rPr lang="it-IT" sz="1200" b="1" dirty="0">
                    <a:solidFill>
                      <a:srgbClr val="392FB6"/>
                    </a:solidFill>
                    <a:latin typeface="Rockwell" panose="02060603020205020403" pitchFamily="18" charset="77"/>
                  </a:rPr>
                  <a:t>Pulse duration 11 ns </a:t>
                </a:r>
              </a:p>
              <a:p>
                <a:pPr marL="171450" indent="-171450">
                  <a:buFont typeface="Arial" panose="020B0604020202020204" pitchFamily="34" charset="0"/>
                  <a:buChar char="•"/>
                </a:pPr>
                <a:r>
                  <a:rPr lang="it-IT" sz="1200" b="1" dirty="0">
                    <a:solidFill>
                      <a:srgbClr val="392FB6"/>
                    </a:solidFill>
                    <a:latin typeface="Rockwell" panose="02060603020205020403" pitchFamily="18" charset="77"/>
                  </a:rPr>
                  <a:t>Few tens of ns before the discharge</a:t>
                </a:r>
              </a:p>
              <a:p>
                <a:pPr marL="171450" indent="-171450">
                  <a:buFont typeface="Arial" panose="020B0604020202020204" pitchFamily="34" charset="0"/>
                  <a:buChar char="•"/>
                </a:pPr>
                <a:r>
                  <a:rPr lang="it-IT" sz="1200" b="1" dirty="0">
                    <a:solidFill>
                      <a:srgbClr val="392FB6"/>
                    </a:solidFill>
                  </a:rPr>
                  <a:t>Laser intensity </a:t>
                </a:r>
                <a14:m>
                  <m:oMath xmlns:m="http://schemas.openxmlformats.org/officeDocument/2006/math">
                    <m:sSup>
                      <m:sSupPr>
                        <m:ctrlPr>
                          <a:rPr lang="it-IT" sz="1200" b="1" i="1" smtClean="0">
                            <a:solidFill>
                              <a:srgbClr val="392FB6"/>
                            </a:solidFill>
                            <a:latin typeface="Cambria Math" panose="02040503050406030204" pitchFamily="18" charset="0"/>
                          </a:rPr>
                        </m:ctrlPr>
                      </m:sSupPr>
                      <m:e>
                        <m:r>
                          <a:rPr lang="it-IT" sz="1200" b="1" i="1" smtClean="0">
                            <a:solidFill>
                              <a:srgbClr val="392FB6"/>
                            </a:solidFill>
                            <a:latin typeface="Cambria Math" panose="02040503050406030204" pitchFamily="18" charset="0"/>
                          </a:rPr>
                          <m:t>𝟏𝟎</m:t>
                        </m:r>
                      </m:e>
                      <m:sup>
                        <m:r>
                          <a:rPr lang="it-IT" sz="1200" b="1" i="1" smtClean="0">
                            <a:solidFill>
                              <a:srgbClr val="392FB6"/>
                            </a:solidFill>
                            <a:latin typeface="Cambria Math" panose="02040503050406030204" pitchFamily="18" charset="0"/>
                          </a:rPr>
                          <m:t>𝟏𝟎</m:t>
                        </m:r>
                      </m:sup>
                    </m:sSup>
                    <m:r>
                      <a:rPr lang="it-IT" sz="1200" b="1" i="1" smtClean="0">
                        <a:solidFill>
                          <a:srgbClr val="392FB6"/>
                        </a:solidFill>
                        <a:latin typeface="Cambria Math" panose="02040503050406030204" pitchFamily="18" charset="0"/>
                      </a:rPr>
                      <m:t> </m:t>
                    </m:r>
                    <m:f>
                      <m:fPr>
                        <m:type m:val="skw"/>
                        <m:ctrlPr>
                          <a:rPr lang="it-IT" sz="1200" b="1" i="1" smtClean="0">
                            <a:solidFill>
                              <a:srgbClr val="392FB6"/>
                            </a:solidFill>
                            <a:latin typeface="Cambria Math" panose="02040503050406030204" pitchFamily="18" charset="0"/>
                          </a:rPr>
                        </m:ctrlPr>
                      </m:fPr>
                      <m:num>
                        <m:r>
                          <a:rPr lang="it-IT" sz="1200" b="1" i="1" smtClean="0">
                            <a:solidFill>
                              <a:srgbClr val="392FB6"/>
                            </a:solidFill>
                            <a:latin typeface="Cambria Math" panose="02040503050406030204" pitchFamily="18" charset="0"/>
                          </a:rPr>
                          <m:t>𝑾</m:t>
                        </m:r>
                      </m:num>
                      <m:den>
                        <m:r>
                          <a:rPr lang="it-IT" sz="1200" b="1" i="1" smtClean="0">
                            <a:solidFill>
                              <a:srgbClr val="392FB6"/>
                            </a:solidFill>
                            <a:latin typeface="Cambria Math" panose="02040503050406030204" pitchFamily="18" charset="0"/>
                          </a:rPr>
                          <m:t>𝒄</m:t>
                        </m:r>
                        <m:sSup>
                          <m:sSupPr>
                            <m:ctrlPr>
                              <a:rPr lang="it-IT" sz="1200" b="1" i="1" smtClean="0">
                                <a:solidFill>
                                  <a:srgbClr val="392FB6"/>
                                </a:solidFill>
                                <a:latin typeface="Cambria Math" panose="02040503050406030204" pitchFamily="18" charset="0"/>
                              </a:rPr>
                            </m:ctrlPr>
                          </m:sSupPr>
                          <m:e>
                            <m:r>
                              <a:rPr lang="it-IT" sz="1200" b="1" i="1" smtClean="0">
                                <a:solidFill>
                                  <a:srgbClr val="392FB6"/>
                                </a:solidFill>
                                <a:latin typeface="Cambria Math" panose="02040503050406030204" pitchFamily="18" charset="0"/>
                              </a:rPr>
                              <m:t>𝒎</m:t>
                            </m:r>
                          </m:e>
                          <m:sup>
                            <m:r>
                              <a:rPr lang="it-IT" sz="1200" b="1" i="1" smtClean="0">
                                <a:solidFill>
                                  <a:srgbClr val="392FB6"/>
                                </a:solidFill>
                                <a:latin typeface="Cambria Math" panose="02040503050406030204" pitchFamily="18" charset="0"/>
                              </a:rPr>
                              <m:t>𝟐</m:t>
                            </m:r>
                          </m:sup>
                        </m:sSup>
                      </m:den>
                    </m:f>
                  </m:oMath>
                </a14:m>
                <a:endParaRPr lang="it-IT" sz="1200" b="1" dirty="0">
                  <a:solidFill>
                    <a:srgbClr val="392FB6"/>
                  </a:solidFill>
                  <a:latin typeface="Rockwell" panose="02060603020205020403" pitchFamily="18" charset="77"/>
                </a:endParaRPr>
              </a:p>
            </p:txBody>
          </p:sp>
        </mc:Choice>
        <mc:Fallback xmlns="">
          <p:sp>
            <p:nvSpPr>
              <p:cNvPr id="21" name="CasellaDiTesto 17">
                <a:extLst>
                  <a:ext uri="{FF2B5EF4-FFF2-40B4-BE49-F238E27FC236}">
                    <a16:creationId xmlns:a16="http://schemas.microsoft.com/office/drawing/2014/main" id="{BAA47743-4C36-3102-4E3E-A00D574A15FC}"/>
                  </a:ext>
                </a:extLst>
              </p:cNvPr>
              <p:cNvSpPr txBox="1">
                <a:spLocks noRot="1" noChangeAspect="1" noMove="1" noResize="1" noEditPoints="1" noAdjustHandles="1" noChangeArrowheads="1" noChangeShapeType="1" noTextEdit="1"/>
              </p:cNvSpPr>
              <p:nvPr/>
            </p:nvSpPr>
            <p:spPr>
              <a:xfrm>
                <a:off x="3660152" y="473895"/>
                <a:ext cx="3285396" cy="858889"/>
              </a:xfrm>
              <a:prstGeom prst="rect">
                <a:avLst/>
              </a:prstGeom>
              <a:blipFill>
                <a:blip r:embed="rId8"/>
                <a:stretch>
                  <a:fillRect b="-60563"/>
                </a:stretch>
              </a:blipFill>
              <a:ln w="19050">
                <a:solidFill>
                  <a:srgbClr val="FF0000"/>
                </a:solidFill>
              </a:ln>
            </p:spPr>
            <p:txBody>
              <a:bodyPr/>
              <a:lstStyle/>
              <a:p>
                <a:r>
                  <a:rPr lang="en-IT">
                    <a:noFill/>
                  </a:rPr>
                  <a:t> </a:t>
                </a:r>
              </a:p>
            </p:txBody>
          </p:sp>
        </mc:Fallback>
      </mc:AlternateContent>
      <p:sp>
        <p:nvSpPr>
          <p:cNvPr id="24" name="Rectangle 23">
            <a:extLst>
              <a:ext uri="{FF2B5EF4-FFF2-40B4-BE49-F238E27FC236}">
                <a16:creationId xmlns:a16="http://schemas.microsoft.com/office/drawing/2014/main" id="{3FC35BD3-2E6E-79F1-8234-5B327DD4F089}"/>
              </a:ext>
            </a:extLst>
          </p:cNvPr>
          <p:cNvSpPr/>
          <p:nvPr/>
        </p:nvSpPr>
        <p:spPr>
          <a:xfrm>
            <a:off x="1117774" y="2998113"/>
            <a:ext cx="1721164" cy="430887"/>
          </a:xfrm>
          <a:prstGeom prst="rect">
            <a:avLst/>
          </a:prstGeom>
          <a:noFill/>
          <a:ln>
            <a:noFill/>
          </a:ln>
        </p:spPr>
        <p:txBody>
          <a:bodyPr wrap="square">
            <a:spAutoFit/>
          </a:bodyPr>
          <a:lstStyle/>
          <a:p>
            <a:r>
              <a:rPr lang="en-US" sz="1100" b="1" dirty="0">
                <a:solidFill>
                  <a:srgbClr val="FF0000"/>
                </a:solidFill>
                <a:highlight>
                  <a:srgbClr val="FFFF00"/>
                </a:highlight>
                <a:latin typeface="Calibri" panose="020F0502020204030204" pitchFamily="34" charset="0"/>
                <a:ea typeface="Calibri" panose="020F0502020204030204" pitchFamily="34" charset="0"/>
                <a:cs typeface="Arial" panose="020B0604020202020204" pitchFamily="34" charset="0"/>
              </a:rPr>
              <a:t>Amplitude jitter 10.7 A</a:t>
            </a:r>
          </a:p>
          <a:p>
            <a:r>
              <a:rPr lang="en-US" sz="1100" b="1" dirty="0">
                <a:solidFill>
                  <a:srgbClr val="FF0000"/>
                </a:solidFill>
                <a:highlight>
                  <a:srgbClr val="FFFF00"/>
                </a:highlight>
                <a:latin typeface="Calibri" panose="020F0502020204030204" pitchFamily="34" charset="0"/>
                <a:cs typeface="Arial" panose="020B0604020202020204" pitchFamily="34" charset="0"/>
              </a:rPr>
              <a:t>Timing jitter 32 ns</a:t>
            </a:r>
            <a:endParaRPr lang="en-GB" sz="1100" b="1" dirty="0">
              <a:solidFill>
                <a:srgbClr val="FF0000"/>
              </a:solidFill>
              <a:highlight>
                <a:srgbClr val="FFFF00"/>
              </a:highlight>
            </a:endParaRPr>
          </a:p>
        </p:txBody>
      </p:sp>
      <p:sp>
        <p:nvSpPr>
          <p:cNvPr id="34" name="Rectangle 33">
            <a:extLst>
              <a:ext uri="{FF2B5EF4-FFF2-40B4-BE49-F238E27FC236}">
                <a16:creationId xmlns:a16="http://schemas.microsoft.com/office/drawing/2014/main" id="{DF72BB21-570E-11C8-5FF5-D5244E4AE42F}"/>
              </a:ext>
            </a:extLst>
          </p:cNvPr>
          <p:cNvSpPr/>
          <p:nvPr/>
        </p:nvSpPr>
        <p:spPr>
          <a:xfrm>
            <a:off x="1096686" y="5517146"/>
            <a:ext cx="1721164" cy="430887"/>
          </a:xfrm>
          <a:prstGeom prst="rect">
            <a:avLst/>
          </a:prstGeom>
          <a:noFill/>
          <a:ln>
            <a:noFill/>
          </a:ln>
        </p:spPr>
        <p:txBody>
          <a:bodyPr wrap="square">
            <a:spAutoFit/>
          </a:bodyPr>
          <a:lstStyle/>
          <a:p>
            <a:r>
              <a:rPr lang="en-US" sz="1100" b="1" dirty="0">
                <a:solidFill>
                  <a:srgbClr val="FF0000"/>
                </a:solidFill>
                <a:highlight>
                  <a:srgbClr val="FFFF00"/>
                </a:highlight>
                <a:latin typeface="Calibri" panose="020F0502020204030204" pitchFamily="34" charset="0"/>
                <a:ea typeface="Calibri" panose="020F0502020204030204" pitchFamily="34" charset="0"/>
                <a:cs typeface="Arial" panose="020B0604020202020204" pitchFamily="34" charset="0"/>
              </a:rPr>
              <a:t>Amplitude jitter 1 A</a:t>
            </a:r>
          </a:p>
          <a:p>
            <a:r>
              <a:rPr lang="en-US" sz="1100" b="1" dirty="0">
                <a:solidFill>
                  <a:srgbClr val="FF0000"/>
                </a:solidFill>
                <a:highlight>
                  <a:srgbClr val="FFFF00"/>
                </a:highlight>
                <a:latin typeface="Calibri" panose="020F0502020204030204" pitchFamily="34" charset="0"/>
                <a:cs typeface="Arial" panose="020B0604020202020204" pitchFamily="34" charset="0"/>
              </a:rPr>
              <a:t>Timing jitter 1.7 ns</a:t>
            </a:r>
            <a:endParaRPr lang="en-GB" sz="1100" b="1" dirty="0">
              <a:solidFill>
                <a:srgbClr val="FF0000"/>
              </a:solidFill>
              <a:highlight>
                <a:srgbClr val="FFFF00"/>
              </a:highlight>
            </a:endParaRPr>
          </a:p>
        </p:txBody>
      </p:sp>
      <p:pic>
        <p:nvPicPr>
          <p:cNvPr id="23" name="Picture 22" descr="Logo, company name&#10;&#10;Description automatically generated">
            <a:extLst>
              <a:ext uri="{FF2B5EF4-FFF2-40B4-BE49-F238E27FC236}">
                <a16:creationId xmlns:a16="http://schemas.microsoft.com/office/drawing/2014/main" id="{56958C05-8B7F-4B19-9795-F6B9D470FFEA}"/>
              </a:ext>
            </a:extLst>
          </p:cNvPr>
          <p:cNvPicPr>
            <a:picLocks noChangeAspect="1"/>
          </p:cNvPicPr>
          <p:nvPr/>
        </p:nvPicPr>
        <p:blipFill>
          <a:blip r:embed="rId9"/>
          <a:stretch>
            <a:fillRect/>
          </a:stretch>
        </p:blipFill>
        <p:spPr>
          <a:xfrm>
            <a:off x="21906" y="23909"/>
            <a:ext cx="1173228" cy="842075"/>
          </a:xfrm>
          <a:prstGeom prst="rect">
            <a:avLst/>
          </a:prstGeom>
        </p:spPr>
      </p:pic>
      <p:cxnSp>
        <p:nvCxnSpPr>
          <p:cNvPr id="36" name="Connettore 1 25">
            <a:extLst>
              <a:ext uri="{FF2B5EF4-FFF2-40B4-BE49-F238E27FC236}">
                <a16:creationId xmlns:a16="http://schemas.microsoft.com/office/drawing/2014/main" id="{3EB1737E-E3E8-550E-EF50-AA7BC02AE492}"/>
              </a:ext>
            </a:extLst>
          </p:cNvPr>
          <p:cNvCxnSpPr>
            <a:cxnSpLocks/>
          </p:cNvCxnSpPr>
          <p:nvPr/>
        </p:nvCxnSpPr>
        <p:spPr>
          <a:xfrm>
            <a:off x="509613" y="6352855"/>
            <a:ext cx="10889437" cy="35026"/>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4473A3A-127C-8D45-4430-4987E4502F62}"/>
              </a:ext>
            </a:extLst>
          </p:cNvPr>
          <p:cNvSpPr txBox="1"/>
          <p:nvPr/>
        </p:nvSpPr>
        <p:spPr>
          <a:xfrm>
            <a:off x="689211" y="1435292"/>
            <a:ext cx="824581"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000" b="1" dirty="0">
                <a:solidFill>
                  <a:schemeClr val="tx1"/>
                </a:solidFill>
                <a:highlight>
                  <a:srgbClr val="FFFF00"/>
                </a:highlight>
              </a:rPr>
              <a:t>NO Laser</a:t>
            </a:r>
          </a:p>
        </p:txBody>
      </p:sp>
      <p:sp>
        <p:nvSpPr>
          <p:cNvPr id="40" name="TextBox 39">
            <a:extLst>
              <a:ext uri="{FF2B5EF4-FFF2-40B4-BE49-F238E27FC236}">
                <a16:creationId xmlns:a16="http://schemas.microsoft.com/office/drawing/2014/main" id="{E62E0BDF-8253-3EE2-3D71-9A4ACB40F47B}"/>
              </a:ext>
            </a:extLst>
          </p:cNvPr>
          <p:cNvSpPr txBox="1"/>
          <p:nvPr/>
        </p:nvSpPr>
        <p:spPr>
          <a:xfrm>
            <a:off x="678851" y="4099544"/>
            <a:ext cx="1139558" cy="27699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1200" b="1" dirty="0">
                <a:solidFill>
                  <a:schemeClr val="tx1"/>
                </a:solidFill>
                <a:highlight>
                  <a:srgbClr val="FFFF00"/>
                </a:highlight>
              </a:rPr>
              <a:t>Laser 80 mJ</a:t>
            </a:r>
          </a:p>
        </p:txBody>
      </p:sp>
      <p:sp>
        <p:nvSpPr>
          <p:cNvPr id="41" name="Rectangle 40">
            <a:extLst>
              <a:ext uri="{FF2B5EF4-FFF2-40B4-BE49-F238E27FC236}">
                <a16:creationId xmlns:a16="http://schemas.microsoft.com/office/drawing/2014/main" id="{0C4DADCB-5878-6825-36C1-2FBF280F7217}"/>
              </a:ext>
            </a:extLst>
          </p:cNvPr>
          <p:cNvSpPr/>
          <p:nvPr/>
        </p:nvSpPr>
        <p:spPr>
          <a:xfrm>
            <a:off x="1477709" y="355969"/>
            <a:ext cx="1214234" cy="1107996"/>
          </a:xfrm>
          <a:prstGeom prst="rect">
            <a:avLst/>
          </a:prstGeom>
          <a:ln w="22225">
            <a:solidFill>
              <a:srgbClr val="FF0000"/>
            </a:solidFill>
          </a:ln>
        </p:spPr>
        <p:txBody>
          <a:bodyPr wrap="square">
            <a:spAutoFit/>
          </a:bodyPr>
          <a:lstStyle/>
          <a:p>
            <a:r>
              <a:rPr lang="en-US" sz="1100" b="1" dirty="0">
                <a:solidFill>
                  <a:srgbClr val="462AC2"/>
                </a:solidFill>
                <a:latin typeface="Rockwell" panose="02060603020205020403" pitchFamily="18" charset="77"/>
                <a:cs typeface="Calibri" panose="020F0502020204030204" pitchFamily="34" charset="0"/>
              </a:rPr>
              <a:t>3 cmx1mm</a:t>
            </a:r>
          </a:p>
          <a:p>
            <a:r>
              <a:rPr lang="en-US" sz="1100" b="1" dirty="0">
                <a:solidFill>
                  <a:srgbClr val="462AC2"/>
                </a:solidFill>
                <a:latin typeface="Rockwell" panose="02060603020205020403" pitchFamily="18" charset="77"/>
                <a:cs typeface="Calibri" panose="020F0502020204030204" pitchFamily="34" charset="0"/>
              </a:rPr>
              <a:t>2 inlets</a:t>
            </a:r>
          </a:p>
          <a:p>
            <a:r>
              <a:rPr lang="en-US" sz="1100" b="1" dirty="0">
                <a:solidFill>
                  <a:srgbClr val="FF0000"/>
                </a:solidFill>
                <a:latin typeface="Rockwell" panose="02060603020205020403" pitchFamily="18" charset="77"/>
                <a:cs typeface="Calibri" panose="020F0502020204030204" pitchFamily="34" charset="0"/>
              </a:rPr>
              <a:t>20 mbar</a:t>
            </a:r>
          </a:p>
          <a:p>
            <a:r>
              <a:rPr lang="en-US" sz="1100" b="1" dirty="0">
                <a:solidFill>
                  <a:srgbClr val="FF0000"/>
                </a:solidFill>
                <a:latin typeface="Rockwell" panose="02060603020205020403" pitchFamily="18" charset="77"/>
                <a:cs typeface="Calibri" panose="020F0502020204030204" pitchFamily="34" charset="0"/>
              </a:rPr>
              <a:t>Voltage: 5 kV</a:t>
            </a:r>
          </a:p>
          <a:p>
            <a:pPr algn="just"/>
            <a:r>
              <a:rPr lang="en-US" sz="1100" b="1" dirty="0">
                <a:solidFill>
                  <a:srgbClr val="462AC2"/>
                </a:solidFill>
                <a:latin typeface="Rockwell" panose="02060603020205020403" pitchFamily="18" charset="77"/>
                <a:cs typeface="Calibri" panose="020F0502020204030204" pitchFamily="34" charset="0"/>
              </a:rPr>
              <a:t>Laser: 80 mJ</a:t>
            </a:r>
          </a:p>
          <a:p>
            <a:r>
              <a:rPr lang="en-US" sz="1100" b="1" dirty="0">
                <a:solidFill>
                  <a:srgbClr val="462AC2"/>
                </a:solidFill>
                <a:latin typeface="Rockwell" panose="02060603020205020403" pitchFamily="18" charset="77"/>
                <a:cs typeface="Calibri" panose="020F0502020204030204" pitchFamily="34" charset="0"/>
              </a:rPr>
              <a:t>Current: 110 A</a:t>
            </a:r>
            <a:endParaRPr lang="en-US" sz="1000" b="1" dirty="0">
              <a:solidFill>
                <a:srgbClr val="462AC2"/>
              </a:solidFill>
              <a:latin typeface="Rockwell" panose="02060603020205020403" pitchFamily="18" charset="77"/>
              <a:cs typeface="Calibri" panose="020F0502020204030204" pitchFamily="34" charset="0"/>
            </a:endParaRPr>
          </a:p>
        </p:txBody>
      </p:sp>
      <p:sp>
        <p:nvSpPr>
          <p:cNvPr id="3" name="Segnaposto numero diapositiva 5">
            <a:extLst>
              <a:ext uri="{FF2B5EF4-FFF2-40B4-BE49-F238E27FC236}">
                <a16:creationId xmlns:a16="http://schemas.microsoft.com/office/drawing/2014/main" id="{093F2FCB-CDC8-F0CD-9EC9-4FA45627CA2E}"/>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C8C506-E08F-464A-AF85-27E4817C43F6}" type="slidenum">
              <a:rPr lang="en-GB" smtClean="0"/>
              <a:pPr/>
              <a:t>25</a:t>
            </a:fld>
            <a:endParaRPr lang="en-GB" dirty="0"/>
          </a:p>
        </p:txBody>
      </p:sp>
      <p:sp>
        <p:nvSpPr>
          <p:cNvPr id="7" name="Segnaposto data 3">
            <a:extLst>
              <a:ext uri="{FF2B5EF4-FFF2-40B4-BE49-F238E27FC236}">
                <a16:creationId xmlns:a16="http://schemas.microsoft.com/office/drawing/2014/main" id="{09ECEFA3-04B8-AFD0-7D26-8A6C50CAF143}"/>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pic>
        <p:nvPicPr>
          <p:cNvPr id="4" name="Picture 3" descr="Logo, company name&#10;&#10;Description automatically generated">
            <a:extLst>
              <a:ext uri="{FF2B5EF4-FFF2-40B4-BE49-F238E27FC236}">
                <a16:creationId xmlns:a16="http://schemas.microsoft.com/office/drawing/2014/main" id="{BA0156E8-6A0C-7E98-D423-58356DB41535}"/>
              </a:ext>
            </a:extLst>
          </p:cNvPr>
          <p:cNvPicPr>
            <a:picLocks noChangeAspect="1"/>
          </p:cNvPicPr>
          <p:nvPr/>
        </p:nvPicPr>
        <p:blipFill>
          <a:blip r:embed="rId10"/>
          <a:stretch>
            <a:fillRect/>
          </a:stretch>
        </p:blipFill>
        <p:spPr>
          <a:xfrm>
            <a:off x="11498284" y="0"/>
            <a:ext cx="693715" cy="757610"/>
          </a:xfrm>
          <a:prstGeom prst="rect">
            <a:avLst/>
          </a:prstGeom>
        </p:spPr>
      </p:pic>
      <p:sp>
        <p:nvSpPr>
          <p:cNvPr id="5" name="Rectangle 4">
            <a:extLst>
              <a:ext uri="{FF2B5EF4-FFF2-40B4-BE49-F238E27FC236}">
                <a16:creationId xmlns:a16="http://schemas.microsoft.com/office/drawing/2014/main" id="{AEEDC4C4-A579-F908-EA82-FBE18DA4CAC4}"/>
              </a:ext>
            </a:extLst>
          </p:cNvPr>
          <p:cNvSpPr/>
          <p:nvPr/>
        </p:nvSpPr>
        <p:spPr>
          <a:xfrm>
            <a:off x="9496388" y="918536"/>
            <a:ext cx="331218" cy="122332"/>
          </a:xfrm>
          <a:prstGeom prst="rect">
            <a:avLst/>
          </a:prstGeom>
          <a:solidFill>
            <a:schemeClr val="bg2">
              <a:lumMod val="75000"/>
            </a:schemeClr>
          </a:solidFill>
        </p:spPr>
        <p:txBody>
          <a:bodyPr wrap="square">
            <a:spAutoFit/>
          </a:bodyPr>
          <a:lstStyle/>
          <a:p>
            <a:endParaRPr lang="it-IT" sz="2800" dirty="0">
              <a:solidFill>
                <a:srgbClr val="FF0000"/>
              </a:solidFill>
              <a:latin typeface="Calibri"/>
            </a:endParaRPr>
          </a:p>
        </p:txBody>
      </p:sp>
      <p:sp>
        <p:nvSpPr>
          <p:cNvPr id="10" name="Rectangle 9">
            <a:extLst>
              <a:ext uri="{FF2B5EF4-FFF2-40B4-BE49-F238E27FC236}">
                <a16:creationId xmlns:a16="http://schemas.microsoft.com/office/drawing/2014/main" id="{862F1E40-9249-6003-279C-5E8ABC91B67B}"/>
              </a:ext>
            </a:extLst>
          </p:cNvPr>
          <p:cNvSpPr/>
          <p:nvPr/>
        </p:nvSpPr>
        <p:spPr>
          <a:xfrm>
            <a:off x="9496388" y="687566"/>
            <a:ext cx="331218" cy="205010"/>
          </a:xfrm>
          <a:prstGeom prst="rect">
            <a:avLst/>
          </a:prstGeom>
          <a:solidFill>
            <a:schemeClr val="bg2">
              <a:lumMod val="75000"/>
            </a:schemeClr>
          </a:solidFill>
        </p:spPr>
        <p:txBody>
          <a:bodyPr wrap="square">
            <a:spAutoFit/>
          </a:bodyPr>
          <a:lstStyle/>
          <a:p>
            <a:endParaRPr lang="it-IT" sz="2800" dirty="0">
              <a:solidFill>
                <a:srgbClr val="FF0000"/>
              </a:solidFill>
              <a:latin typeface="Calibri"/>
            </a:endParaRPr>
          </a:p>
        </p:txBody>
      </p:sp>
      <p:sp>
        <p:nvSpPr>
          <p:cNvPr id="11" name="TextBox 10">
            <a:extLst>
              <a:ext uri="{FF2B5EF4-FFF2-40B4-BE49-F238E27FC236}">
                <a16:creationId xmlns:a16="http://schemas.microsoft.com/office/drawing/2014/main" id="{F0A49152-B0F7-18F8-4F0E-E632FF51E692}"/>
              </a:ext>
            </a:extLst>
          </p:cNvPr>
          <p:cNvSpPr txBox="1"/>
          <p:nvPr/>
        </p:nvSpPr>
        <p:spPr>
          <a:xfrm>
            <a:off x="804214" y="3910650"/>
            <a:ext cx="2561223" cy="19406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IT" sz="1600" b="1" dirty="0">
              <a:solidFill>
                <a:srgbClr val="392FB6"/>
              </a:solidFill>
            </a:endParaRPr>
          </a:p>
        </p:txBody>
      </p:sp>
    </p:spTree>
    <p:extLst>
      <p:ext uri="{BB962C8B-B14F-4D97-AF65-F5344CB8AC3E}">
        <p14:creationId xmlns:p14="http://schemas.microsoft.com/office/powerpoint/2010/main" val="4047644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BAFBE55B-6F13-8EAF-EA63-E34E1BD41D07}"/>
              </a:ext>
            </a:extLst>
          </p:cNvPr>
          <p:cNvPicPr>
            <a:picLocks noChangeAspect="1"/>
          </p:cNvPicPr>
          <p:nvPr/>
        </p:nvPicPr>
        <p:blipFill>
          <a:blip r:embed="rId2"/>
          <a:stretch>
            <a:fillRect/>
          </a:stretch>
        </p:blipFill>
        <p:spPr>
          <a:xfrm>
            <a:off x="1046129" y="569183"/>
            <a:ext cx="10288819" cy="4415592"/>
          </a:xfrm>
          <a:prstGeom prst="rect">
            <a:avLst/>
          </a:prstGeom>
        </p:spPr>
      </p:pic>
      <p:sp>
        <p:nvSpPr>
          <p:cNvPr id="5" name="CasellaDiTesto 17">
            <a:extLst>
              <a:ext uri="{FF2B5EF4-FFF2-40B4-BE49-F238E27FC236}">
                <a16:creationId xmlns:a16="http://schemas.microsoft.com/office/drawing/2014/main" id="{B8881817-1496-0FED-3C27-4A50C3AED31F}"/>
              </a:ext>
            </a:extLst>
          </p:cNvPr>
          <p:cNvSpPr txBox="1"/>
          <p:nvPr/>
        </p:nvSpPr>
        <p:spPr>
          <a:xfrm>
            <a:off x="1527463" y="-9215"/>
            <a:ext cx="8925791" cy="523220"/>
          </a:xfrm>
          <a:prstGeom prst="rect">
            <a:avLst/>
          </a:prstGeom>
          <a:noFill/>
        </p:spPr>
        <p:txBody>
          <a:bodyPr wrap="square" rtlCol="0">
            <a:spAutoFit/>
          </a:bodyPr>
          <a:lstStyle/>
          <a:p>
            <a:pPr algn="ctr"/>
            <a:r>
              <a:rPr lang="it-IT" sz="2800" b="1" dirty="0">
                <a:latin typeface="Rockwell" panose="02060603020205020403" pitchFamily="18" charset="77"/>
                <a:cs typeface="Arial" pitchFamily="34" charset="0"/>
              </a:rPr>
              <a:t>PWFA: Preliminary Results</a:t>
            </a:r>
          </a:p>
        </p:txBody>
      </p:sp>
      <p:cxnSp>
        <p:nvCxnSpPr>
          <p:cNvPr id="6" name="Connettore 1 25">
            <a:extLst>
              <a:ext uri="{FF2B5EF4-FFF2-40B4-BE49-F238E27FC236}">
                <a16:creationId xmlns:a16="http://schemas.microsoft.com/office/drawing/2014/main" id="{0245CBA2-1A95-7E37-06CC-BAD864EF4C77}"/>
              </a:ext>
            </a:extLst>
          </p:cNvPr>
          <p:cNvCxnSpPr>
            <a:cxnSpLocks/>
          </p:cNvCxnSpPr>
          <p:nvPr/>
        </p:nvCxnSpPr>
        <p:spPr>
          <a:xfrm>
            <a:off x="1527463" y="514005"/>
            <a:ext cx="9216737"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520C4A4E-E068-48C5-9605-6646C5911038}"/>
              </a:ext>
            </a:extLst>
          </p:cNvPr>
          <p:cNvPicPr>
            <a:picLocks noChangeAspect="1"/>
          </p:cNvPicPr>
          <p:nvPr/>
        </p:nvPicPr>
        <p:blipFill>
          <a:blip r:embed="rId3"/>
          <a:stretch>
            <a:fillRect/>
          </a:stretch>
        </p:blipFill>
        <p:spPr>
          <a:xfrm>
            <a:off x="21906" y="23909"/>
            <a:ext cx="1050159" cy="753743"/>
          </a:xfrm>
          <a:prstGeom prst="rect">
            <a:avLst/>
          </a:prstGeom>
        </p:spPr>
      </p:pic>
      <p:pic>
        <p:nvPicPr>
          <p:cNvPr id="8" name="Picture 7" descr="Logo, company name&#10;&#10;Description automatically generated">
            <a:extLst>
              <a:ext uri="{FF2B5EF4-FFF2-40B4-BE49-F238E27FC236}">
                <a16:creationId xmlns:a16="http://schemas.microsoft.com/office/drawing/2014/main" id="{F2C55536-34E4-6DC7-EC91-F52C3AB89CE0}"/>
              </a:ext>
            </a:extLst>
          </p:cNvPr>
          <p:cNvPicPr>
            <a:picLocks noChangeAspect="1"/>
          </p:cNvPicPr>
          <p:nvPr/>
        </p:nvPicPr>
        <p:blipFill>
          <a:blip r:embed="rId4"/>
          <a:stretch>
            <a:fillRect/>
          </a:stretch>
        </p:blipFill>
        <p:spPr>
          <a:xfrm>
            <a:off x="11334948" y="0"/>
            <a:ext cx="857051" cy="935990"/>
          </a:xfrm>
          <a:prstGeom prst="rect">
            <a:avLst/>
          </a:prstGeom>
        </p:spPr>
      </p:pic>
      <p:pic>
        <p:nvPicPr>
          <p:cNvPr id="10" name="Picture 9">
            <a:extLst>
              <a:ext uri="{FF2B5EF4-FFF2-40B4-BE49-F238E27FC236}">
                <a16:creationId xmlns:a16="http://schemas.microsoft.com/office/drawing/2014/main" id="{B6559C3D-33E5-A107-3362-CDD43B576C82}"/>
              </a:ext>
            </a:extLst>
          </p:cNvPr>
          <p:cNvPicPr>
            <a:picLocks noChangeAspect="1"/>
          </p:cNvPicPr>
          <p:nvPr/>
        </p:nvPicPr>
        <p:blipFill>
          <a:blip r:embed="rId5"/>
          <a:stretch>
            <a:fillRect/>
          </a:stretch>
        </p:blipFill>
        <p:spPr>
          <a:xfrm>
            <a:off x="5122082" y="6434925"/>
            <a:ext cx="986644" cy="369332"/>
          </a:xfrm>
          <a:prstGeom prst="rect">
            <a:avLst/>
          </a:prstGeom>
        </p:spPr>
      </p:pic>
      <p:sp>
        <p:nvSpPr>
          <p:cNvPr id="2" name="Segnaposto piè di pagina 4">
            <a:extLst>
              <a:ext uri="{FF2B5EF4-FFF2-40B4-BE49-F238E27FC236}">
                <a16:creationId xmlns:a16="http://schemas.microsoft.com/office/drawing/2014/main" id="{60772340-C1EB-0987-360C-969A46B76C00}"/>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13" name="Segnaposto numero diapositiva 5">
            <a:extLst>
              <a:ext uri="{FF2B5EF4-FFF2-40B4-BE49-F238E27FC236}">
                <a16:creationId xmlns:a16="http://schemas.microsoft.com/office/drawing/2014/main" id="{CABFA127-6ED0-2F3F-8282-833E0B156937}"/>
              </a:ext>
            </a:extLst>
          </p:cNvPr>
          <p:cNvSpPr>
            <a:spLocks noGrp="1"/>
          </p:cNvSpPr>
          <p:nvPr>
            <p:ph type="sldNum" sz="quarter" idx="12"/>
          </p:nvPr>
        </p:nvSpPr>
        <p:spPr/>
        <p:txBody>
          <a:bodyPr/>
          <a:lstStyle/>
          <a:p>
            <a:fld id="{22C8C506-E08F-464A-AF85-27E4817C43F6}" type="slidenum">
              <a:rPr lang="en-GB" smtClean="0"/>
              <a:t>26</a:t>
            </a:fld>
            <a:endParaRPr lang="en-GB" dirty="0"/>
          </a:p>
        </p:txBody>
      </p:sp>
      <p:cxnSp>
        <p:nvCxnSpPr>
          <p:cNvPr id="12" name="Connettore 1 25">
            <a:extLst>
              <a:ext uri="{FF2B5EF4-FFF2-40B4-BE49-F238E27FC236}">
                <a16:creationId xmlns:a16="http://schemas.microsoft.com/office/drawing/2014/main" id="{84147CF0-48A0-24EA-BBF3-D25D748EFDA2}"/>
              </a:ext>
            </a:extLst>
          </p:cNvPr>
          <p:cNvCxnSpPr>
            <a:cxnSpLocks/>
          </p:cNvCxnSpPr>
          <p:nvPr/>
        </p:nvCxnSpPr>
        <p:spPr>
          <a:xfrm>
            <a:off x="481440" y="6484092"/>
            <a:ext cx="10959420" cy="1090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1A55817-D173-4595-71E7-44DAC9DD8EE0}"/>
                  </a:ext>
                </a:extLst>
              </p:cNvPr>
              <p:cNvSpPr/>
              <p:nvPr/>
            </p:nvSpPr>
            <p:spPr>
              <a:xfrm>
                <a:off x="955084" y="5066324"/>
                <a:ext cx="3544881" cy="853054"/>
              </a:xfrm>
              <a:prstGeom prst="rect">
                <a:avLst/>
              </a:prstGeom>
              <a:solidFill>
                <a:schemeClr val="bg1"/>
              </a:solidFill>
              <a:ln w="22225">
                <a:solidFill>
                  <a:srgbClr val="392FB6"/>
                </a:solidFill>
              </a:ln>
            </p:spPr>
            <p:txBody>
              <a:bodyPr wrap="none">
                <a:spAutoFit/>
              </a:bodyPr>
              <a:lstStyle/>
              <a:p>
                <a:pPr marL="285750" indent="-285750">
                  <a:buFont typeface="Arial" panose="020B0604020202020204" pitchFamily="34" charset="0"/>
                  <a:buChar char="•"/>
                </a:pPr>
                <a:r>
                  <a:rPr lang="it-IT" sz="1600" b="1" dirty="0">
                    <a:solidFill>
                      <a:srgbClr val="462AC2"/>
                    </a:solidFill>
                    <a:latin typeface="Rockwell" panose="02060603020205020403" pitchFamily="18" charset="77"/>
                    <a:ea typeface="Noto Serif Yezidi" panose="02020502060505020204" pitchFamily="18" charset="0"/>
                    <a:cs typeface="Noto Serif Yezidi" panose="02020502060505020204" pitchFamily="18" charset="0"/>
                  </a:rPr>
                  <a:t>Plasma obtained at </a:t>
                </a:r>
                <a:r>
                  <a:rPr lang="it-IT" sz="1600" b="1" dirty="0">
                    <a:solidFill>
                      <a:srgbClr val="FF0000"/>
                    </a:solidFill>
                    <a:latin typeface="Rockwell" panose="02060603020205020403" pitchFamily="18" charset="77"/>
                    <a:ea typeface="Noto Serif Yezidi" panose="02020502060505020204" pitchFamily="18" charset="0"/>
                    <a:cs typeface="Noto Serif Yezidi" panose="02020502060505020204" pitchFamily="18" charset="0"/>
                  </a:rPr>
                  <a:t>12kV-310 A</a:t>
                </a:r>
              </a:p>
              <a:p>
                <a:pPr marL="285750" indent="-285750">
                  <a:buFont typeface="Arial" panose="020B0604020202020204" pitchFamily="34" charset="0"/>
                  <a:buChar char="•"/>
                </a:pPr>
                <a:r>
                  <a:rPr lang="it-IT" sz="1600" b="1" dirty="0">
                    <a:solidFill>
                      <a:srgbClr val="462AC2"/>
                    </a:solidFill>
                    <a:latin typeface="Rockwell" panose="02060603020205020403" pitchFamily="18" charset="77"/>
                    <a:ea typeface="Noto Serif Yezidi" panose="02020502060505020204" pitchFamily="18" charset="0"/>
                    <a:cs typeface="Noto Serif Yezidi" panose="02020502060505020204" pitchFamily="18" charset="0"/>
                  </a:rPr>
                  <a:t>Electron density 10</a:t>
                </a:r>
                <a:r>
                  <a:rPr lang="it-IT" sz="1600" b="1" baseline="30000" dirty="0">
                    <a:solidFill>
                      <a:srgbClr val="462AC2"/>
                    </a:solidFill>
                    <a:latin typeface="Rockwell" panose="02060603020205020403" pitchFamily="18" charset="77"/>
                    <a:ea typeface="Noto Serif Yezidi" panose="02020502060505020204" pitchFamily="18" charset="0"/>
                    <a:cs typeface="Noto Serif Yezidi" panose="02020502060505020204" pitchFamily="18" charset="0"/>
                  </a:rPr>
                  <a:t>15</a:t>
                </a:r>
                <a:r>
                  <a:rPr lang="it-IT" sz="1600" b="1" dirty="0">
                    <a:solidFill>
                      <a:srgbClr val="462AC2"/>
                    </a:solidFill>
                    <a:latin typeface="Rockwell" panose="02060603020205020403" pitchFamily="18" charset="77"/>
                    <a:ea typeface="Noto Serif Yezidi" panose="02020502060505020204" pitchFamily="18" charset="0"/>
                    <a:cs typeface="Noto Serif Yezidi" panose="02020502060505020204" pitchFamily="18" charset="0"/>
                  </a:rPr>
                  <a:t> cm</a:t>
                </a:r>
                <a:r>
                  <a:rPr lang="it-IT" sz="1600" b="1" baseline="30000" dirty="0">
                    <a:solidFill>
                      <a:srgbClr val="462AC2"/>
                    </a:solidFill>
                    <a:latin typeface="Rockwell" panose="02060603020205020403" pitchFamily="18" charset="77"/>
                    <a:ea typeface="Noto Serif Yezidi" panose="02020502060505020204" pitchFamily="18" charset="0"/>
                    <a:cs typeface="Noto Serif Yezidi" panose="02020502060505020204" pitchFamily="18" charset="0"/>
                  </a:rPr>
                  <a:t>-3</a:t>
                </a:r>
              </a:p>
              <a:p>
                <a:pPr marL="285750" indent="-285750">
                  <a:buFont typeface="Arial" panose="020B0604020202020204" pitchFamily="34" charset="0"/>
                  <a:buChar char="•"/>
                </a:pPr>
                <a14:m>
                  <m:oMath xmlns:m="http://schemas.openxmlformats.org/officeDocument/2006/math">
                    <m:sSub>
                      <m:sSubPr>
                        <m:ctrlPr>
                          <a:rPr lang="el-GR" sz="1600" b="1" i="1" smtClean="0">
                            <a:solidFill>
                              <a:srgbClr val="462AC2"/>
                            </a:solidFill>
                            <a:latin typeface="Cambria Math" panose="02040503050406030204" pitchFamily="18" charset="0"/>
                            <a:ea typeface="Cambria Math" panose="02040503050406030204" pitchFamily="18" charset="0"/>
                            <a:cs typeface="Arial" pitchFamily="34" charset="0"/>
                          </a:rPr>
                        </m:ctrlPr>
                      </m:sSubPr>
                      <m:e>
                        <m:r>
                          <a:rPr lang="el-GR" sz="1600" b="1" i="1" smtClean="0">
                            <a:solidFill>
                              <a:srgbClr val="462AC2"/>
                            </a:solidFill>
                            <a:latin typeface="Cambria Math" panose="02040503050406030204" pitchFamily="18" charset="0"/>
                            <a:ea typeface="Cambria Math" panose="02040503050406030204" pitchFamily="18" charset="0"/>
                            <a:cs typeface="Arial" pitchFamily="34" charset="0"/>
                          </a:rPr>
                          <m:t>𝝀</m:t>
                        </m:r>
                      </m:e>
                      <m:sub>
                        <m:r>
                          <a:rPr lang="it-IT" sz="1600" b="1" i="1" smtClean="0">
                            <a:solidFill>
                              <a:srgbClr val="462AC2"/>
                            </a:solidFill>
                            <a:latin typeface="Cambria Math" panose="02040503050406030204" pitchFamily="18" charset="0"/>
                            <a:ea typeface="Cambria Math" panose="02040503050406030204" pitchFamily="18" charset="0"/>
                            <a:cs typeface="Arial" pitchFamily="34" charset="0"/>
                          </a:rPr>
                          <m:t>𝒑</m:t>
                        </m:r>
                      </m:sub>
                    </m:sSub>
                  </m:oMath>
                </a14:m>
                <a:r>
                  <a:rPr lang="it-IT" sz="1600" b="1" dirty="0">
                    <a:solidFill>
                      <a:srgbClr val="462AC2"/>
                    </a:solidFill>
                    <a:latin typeface="Rockwell" panose="02060603020205020403" pitchFamily="18" charset="77"/>
                    <a:ea typeface="Noto Serif Yezidi" panose="02020502060505020204" pitchFamily="18" charset="0"/>
                    <a:cs typeface="Noto Serif Yezidi" panose="02020502060505020204" pitchFamily="18" charset="0"/>
                  </a:rPr>
                  <a:t> ~ 1050 um</a:t>
                </a:r>
                <a:endParaRPr lang="it-IT" sz="1600" dirty="0">
                  <a:solidFill>
                    <a:srgbClr val="462AC2"/>
                  </a:solidFill>
                  <a:latin typeface="Rockwell" panose="02060603020205020403" pitchFamily="18" charset="77"/>
                  <a:ea typeface="Noto Serif Yezidi" panose="02020502060505020204" pitchFamily="18" charset="0"/>
                  <a:cs typeface="Noto Serif Yezidi" panose="02020502060505020204" pitchFamily="18" charset="0"/>
                </a:endParaRPr>
              </a:p>
            </p:txBody>
          </p:sp>
        </mc:Choice>
        <mc:Fallback xmlns="">
          <p:sp>
            <p:nvSpPr>
              <p:cNvPr id="14" name="Rectangle 13">
                <a:extLst>
                  <a:ext uri="{FF2B5EF4-FFF2-40B4-BE49-F238E27FC236}">
                    <a16:creationId xmlns:a16="http://schemas.microsoft.com/office/drawing/2014/main" id="{D1A55817-D173-4595-71E7-44DAC9DD8EE0}"/>
                  </a:ext>
                </a:extLst>
              </p:cNvPr>
              <p:cNvSpPr>
                <a:spLocks noRot="1" noChangeAspect="1" noMove="1" noResize="1" noEditPoints="1" noAdjustHandles="1" noChangeArrowheads="1" noChangeShapeType="1" noTextEdit="1"/>
              </p:cNvSpPr>
              <p:nvPr/>
            </p:nvSpPr>
            <p:spPr>
              <a:xfrm>
                <a:off x="955084" y="5066324"/>
                <a:ext cx="3544881" cy="853054"/>
              </a:xfrm>
              <a:prstGeom prst="rect">
                <a:avLst/>
              </a:prstGeom>
              <a:blipFill>
                <a:blip r:embed="rId6"/>
                <a:stretch>
                  <a:fillRect l="-709" b="-4225"/>
                </a:stretch>
              </a:blipFill>
              <a:ln w="22225">
                <a:solidFill>
                  <a:srgbClr val="392FB6"/>
                </a:solidFill>
              </a:ln>
            </p:spPr>
            <p:txBody>
              <a:bodyPr/>
              <a:lstStyle/>
              <a:p>
                <a:r>
                  <a:rPr lang="en-IT">
                    <a:noFill/>
                  </a:rPr>
                  <a:t> </a:t>
                </a:r>
              </a:p>
            </p:txBody>
          </p:sp>
        </mc:Fallback>
      </mc:AlternateContent>
      <p:sp>
        <p:nvSpPr>
          <p:cNvPr id="15" name="Rectangle 14">
            <a:extLst>
              <a:ext uri="{FF2B5EF4-FFF2-40B4-BE49-F238E27FC236}">
                <a16:creationId xmlns:a16="http://schemas.microsoft.com/office/drawing/2014/main" id="{2EADB74F-553F-4AA6-819E-347D450ADE35}"/>
              </a:ext>
            </a:extLst>
          </p:cNvPr>
          <p:cNvSpPr/>
          <p:nvPr/>
        </p:nvSpPr>
        <p:spPr>
          <a:xfrm>
            <a:off x="5615404" y="5066324"/>
            <a:ext cx="5853629" cy="830997"/>
          </a:xfrm>
          <a:prstGeom prst="rect">
            <a:avLst/>
          </a:prstGeom>
          <a:solidFill>
            <a:schemeClr val="bg1"/>
          </a:solidFill>
          <a:ln w="22225">
            <a:solidFill>
              <a:srgbClr val="392FB6"/>
            </a:solidFill>
          </a:ln>
        </p:spPr>
        <p:txBody>
          <a:bodyPr wrap="square">
            <a:spAutoFit/>
          </a:bodyPr>
          <a:lstStyle/>
          <a:p>
            <a:r>
              <a:rPr lang="it-IT" sz="1600" b="1" dirty="0">
                <a:solidFill>
                  <a:srgbClr val="462AC2"/>
                </a:solidFill>
                <a:latin typeface="Rockwell" panose="02060603020205020403" pitchFamily="18" charset="77"/>
                <a:cs typeface="Arial" pitchFamily="34" charset="0"/>
              </a:rPr>
              <a:t>By using a 3cm long capillary, an accelerating gradient of </a:t>
            </a:r>
            <a:r>
              <a:rPr lang="it-IT" sz="1600" b="1" dirty="0">
                <a:solidFill>
                  <a:srgbClr val="FF0000"/>
                </a:solidFill>
                <a:latin typeface="Rockwell" panose="02060603020205020403" pitchFamily="18" charset="77"/>
                <a:cs typeface="Arial" pitchFamily="34" charset="0"/>
              </a:rPr>
              <a:t>100 MV/m </a:t>
            </a:r>
            <a:r>
              <a:rPr lang="it-IT" sz="1600" b="1" dirty="0">
                <a:solidFill>
                  <a:srgbClr val="462AC2"/>
                </a:solidFill>
                <a:latin typeface="Rockwell" panose="02060603020205020403" pitchFamily="18" charset="77"/>
                <a:cs typeface="Arial" pitchFamily="34" charset="0"/>
              </a:rPr>
              <a:t>has been obtained, which is comparable to </a:t>
            </a:r>
            <a:r>
              <a:rPr lang="it-IT" sz="1600" b="1" dirty="0">
                <a:solidFill>
                  <a:srgbClr val="FF0000"/>
                </a:solidFill>
                <a:latin typeface="Rockwell" panose="02060603020205020403" pitchFamily="18" charset="77"/>
                <a:cs typeface="Arial" pitchFamily="34" charset="0"/>
              </a:rPr>
              <a:t>20-30 MeV </a:t>
            </a:r>
            <a:r>
              <a:rPr lang="it-IT" sz="1600" b="1" dirty="0">
                <a:solidFill>
                  <a:srgbClr val="462AC2"/>
                </a:solidFill>
                <a:latin typeface="Rockwell" panose="02060603020205020403" pitchFamily="18" charset="77"/>
                <a:cs typeface="Arial" pitchFamily="34" charset="0"/>
              </a:rPr>
              <a:t>of </a:t>
            </a:r>
            <a:r>
              <a:rPr lang="it-IT" sz="1600" b="1" dirty="0">
                <a:solidFill>
                  <a:srgbClr val="FF0000"/>
                </a:solidFill>
                <a:latin typeface="Rockwell" panose="02060603020205020403" pitchFamily="18" charset="77"/>
                <a:cs typeface="Arial" pitchFamily="34" charset="0"/>
              </a:rPr>
              <a:t>conventional</a:t>
            </a:r>
            <a:r>
              <a:rPr lang="it-IT" sz="1600" b="1" dirty="0">
                <a:solidFill>
                  <a:srgbClr val="462AC2"/>
                </a:solidFill>
                <a:latin typeface="Rockwell" panose="02060603020205020403" pitchFamily="18" charset="77"/>
                <a:cs typeface="Arial" pitchFamily="34" charset="0"/>
              </a:rPr>
              <a:t> accelerating system.</a:t>
            </a:r>
          </a:p>
        </p:txBody>
      </p:sp>
      <p:sp>
        <p:nvSpPr>
          <p:cNvPr id="3" name="Segnaposto piè di pagina 4">
            <a:extLst>
              <a:ext uri="{FF2B5EF4-FFF2-40B4-BE49-F238E27FC236}">
                <a16:creationId xmlns:a16="http://schemas.microsoft.com/office/drawing/2014/main" id="{B66A3367-F870-1620-F468-5DE3E5719FF8}"/>
              </a:ext>
            </a:extLst>
          </p:cNvPr>
          <p:cNvSpPr txBox="1">
            <a:spLocks/>
          </p:cNvSpPr>
          <p:nvPr/>
        </p:nvSpPr>
        <p:spPr>
          <a:xfrm>
            <a:off x="2867300" y="5985671"/>
            <a:ext cx="6646475"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i="1" dirty="0">
                <a:solidFill>
                  <a:schemeClr val="tx1">
                    <a:lumMod val="65000"/>
                    <a:lumOff val="35000"/>
                  </a:schemeClr>
                </a:solidFill>
              </a:rPr>
              <a:t>R. Pompili  et al., Nature, </a:t>
            </a:r>
            <a:r>
              <a:rPr lang="en-GB" sz="2000" b="1" i="1" dirty="0">
                <a:solidFill>
                  <a:schemeClr val="tx1">
                    <a:lumMod val="65000"/>
                    <a:lumOff val="35000"/>
                  </a:schemeClr>
                </a:solidFill>
              </a:rPr>
              <a:t>605</a:t>
            </a:r>
            <a:r>
              <a:rPr lang="en-GB" sz="2000" i="1" dirty="0">
                <a:solidFill>
                  <a:schemeClr val="tx1">
                    <a:lumMod val="65000"/>
                    <a:lumOff val="35000"/>
                  </a:schemeClr>
                </a:solidFill>
              </a:rPr>
              <a:t>,  659–662 2022 </a:t>
            </a:r>
          </a:p>
        </p:txBody>
      </p:sp>
      <p:sp>
        <p:nvSpPr>
          <p:cNvPr id="16" name="Segnaposto data 3">
            <a:extLst>
              <a:ext uri="{FF2B5EF4-FFF2-40B4-BE49-F238E27FC236}">
                <a16:creationId xmlns:a16="http://schemas.microsoft.com/office/drawing/2014/main" id="{8431700B-AB35-820D-7BCB-DF0F8E3D4C6F}"/>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9" name="TextBox 8">
            <a:extLst>
              <a:ext uri="{FF2B5EF4-FFF2-40B4-BE49-F238E27FC236}">
                <a16:creationId xmlns:a16="http://schemas.microsoft.com/office/drawing/2014/main" id="{D6B128D3-7BA8-8242-B959-F915CFA79BE7}"/>
              </a:ext>
            </a:extLst>
          </p:cNvPr>
          <p:cNvSpPr txBox="1"/>
          <p:nvPr/>
        </p:nvSpPr>
        <p:spPr>
          <a:xfrm>
            <a:off x="3394044" y="3373342"/>
            <a:ext cx="557046" cy="45719"/>
          </a:xfrm>
          <a:prstGeom prst="rect">
            <a:avLst/>
          </a:prstGeom>
          <a:solidFill>
            <a:srgbClr val="070D8F"/>
          </a:solidFill>
          <a:ln w="28575">
            <a:solidFill>
              <a:srgbClr val="392FB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IT" b="1" dirty="0">
              <a:solidFill>
                <a:srgbClr val="070D8F"/>
              </a:solidFill>
              <a:latin typeface="Rockwell" panose="02060603020205020403" pitchFamily="18" charset="77"/>
            </a:endParaRPr>
          </a:p>
        </p:txBody>
      </p:sp>
    </p:spTree>
    <p:extLst>
      <p:ext uri="{BB962C8B-B14F-4D97-AF65-F5344CB8AC3E}">
        <p14:creationId xmlns:p14="http://schemas.microsoft.com/office/powerpoint/2010/main" val="2879340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89BB55DA-25BC-47F5-A8C1-AEC0DE322BEB}"/>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E102001F-172B-9545-84E2-9294131EAF7F}"/>
              </a:ext>
            </a:extLst>
          </p:cNvPr>
          <p:cNvSpPr>
            <a:spLocks noGrp="1"/>
          </p:cNvSpPr>
          <p:nvPr>
            <p:ph type="sldNum" sz="quarter" idx="12"/>
          </p:nvPr>
        </p:nvSpPr>
        <p:spPr/>
        <p:txBody>
          <a:bodyPr/>
          <a:lstStyle/>
          <a:p>
            <a:fld id="{22C8C506-E08F-464A-AF85-27E4817C43F6}" type="slidenum">
              <a:rPr lang="en-GB" smtClean="0"/>
              <a:t>27</a:t>
            </a:fld>
            <a:endParaRPr lang="en-GB" dirty="0"/>
          </a:p>
        </p:txBody>
      </p:sp>
      <p:sp>
        <p:nvSpPr>
          <p:cNvPr id="9" name="CasellaDiTesto 8">
            <a:extLst>
              <a:ext uri="{FF2B5EF4-FFF2-40B4-BE49-F238E27FC236}">
                <a16:creationId xmlns:a16="http://schemas.microsoft.com/office/drawing/2014/main" id="{9C63C578-5F33-4F4B-846A-491E56A61D87}"/>
              </a:ext>
            </a:extLst>
          </p:cNvPr>
          <p:cNvSpPr txBox="1"/>
          <p:nvPr/>
        </p:nvSpPr>
        <p:spPr>
          <a:xfrm>
            <a:off x="546984" y="2658315"/>
            <a:ext cx="10873173" cy="36317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a:latin typeface="Rockwell" panose="02060603020205020403" pitchFamily="18" charset="77"/>
              </a:rPr>
              <a:t>Future Prospective:</a:t>
            </a:r>
            <a:endParaRPr lang="en-GB" sz="1600" dirty="0">
              <a:latin typeface="Rockwell" panose="02060603020205020403" pitchFamily="18" charset="77"/>
            </a:endParaRPr>
          </a:p>
          <a:p>
            <a:pPr marL="342900" indent="-342900" algn="just">
              <a:buFont typeface="Arial" panose="020B0604020202020204" pitchFamily="34" charset="0"/>
              <a:buChar char="•"/>
            </a:pPr>
            <a:r>
              <a:rPr lang="en-GB" sz="1400" dirty="0">
                <a:latin typeface="Rockwell" panose="02060603020205020403" pitchFamily="18" charset="77"/>
              </a:rPr>
              <a:t>Using a mixed gas (Ar+H, etc.) for generating the plasma</a:t>
            </a:r>
          </a:p>
          <a:p>
            <a:pPr marL="342900" indent="-342900" algn="just">
              <a:buFont typeface="Arial" panose="020B0604020202020204" pitchFamily="34" charset="0"/>
              <a:buChar char="•"/>
            </a:pPr>
            <a:r>
              <a:rPr lang="en-GB" sz="1400" dirty="0">
                <a:latin typeface="Rockwell" panose="02060603020205020403" pitchFamily="18" charset="77"/>
              </a:rPr>
              <a:t>New component (Glass) for printing out the capillary</a:t>
            </a:r>
          </a:p>
          <a:p>
            <a:pPr marL="342900" indent="-342900" algn="just">
              <a:buFont typeface="Arial" panose="020B0604020202020204" pitchFamily="34" charset="0"/>
              <a:buChar char="•"/>
            </a:pPr>
            <a:r>
              <a:rPr lang="en-GB" sz="1400" dirty="0">
                <a:latin typeface="Rockwell" panose="02060603020205020403" pitchFamily="18" charset="77"/>
              </a:rPr>
              <a:t>Study on the Large-scale capillaries (up to 40 cm), with 2 or 3 electrodes</a:t>
            </a:r>
          </a:p>
          <a:p>
            <a:pPr marL="342900" indent="-342900" algn="just">
              <a:buFont typeface="Arial" panose="020B0604020202020204" pitchFamily="34" charset="0"/>
              <a:buChar char="•"/>
            </a:pPr>
            <a:r>
              <a:rPr lang="en-GB" sz="1400" dirty="0">
                <a:latin typeface="Rockwell" panose="02060603020205020403" pitchFamily="18" charset="77"/>
              </a:rPr>
              <a:t>Test the segmented capillary</a:t>
            </a:r>
          </a:p>
          <a:p>
            <a:pPr marL="342900" indent="-342900" algn="just">
              <a:buFont typeface="Arial" panose="020B0604020202020204" pitchFamily="34" charset="0"/>
              <a:buChar char="•"/>
            </a:pPr>
            <a:r>
              <a:rPr lang="en-GB" sz="1400" dirty="0">
                <a:latin typeface="Rockwell" panose="02060603020205020403" pitchFamily="18" charset="77"/>
              </a:rPr>
              <a:t>Plasma generation in curved capillary channels</a:t>
            </a:r>
          </a:p>
          <a:p>
            <a:pPr marL="342900" indent="-342900" algn="just">
              <a:buFont typeface="Arial" panose="020B0604020202020204" pitchFamily="34" charset="0"/>
              <a:buChar char="•"/>
            </a:pPr>
            <a:r>
              <a:rPr lang="en-GB" sz="1400" dirty="0">
                <a:latin typeface="Rockwell" panose="02060603020205020403" pitchFamily="18" charset="77"/>
              </a:rPr>
              <a:t>Increasing the repetition rate (10 Hz) by improving the vacuum pumping system</a:t>
            </a:r>
            <a:endParaRPr lang="en-GB" sz="1400" dirty="0"/>
          </a:p>
          <a:p>
            <a:endParaRPr lang="en-GB" sz="1600" dirty="0"/>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p:txBody>
      </p:sp>
      <p:pic>
        <p:nvPicPr>
          <p:cNvPr id="3" name="Picture 2" descr="A picture containing coffee table&#10;&#10;Description automatically generated">
            <a:extLst>
              <a:ext uri="{FF2B5EF4-FFF2-40B4-BE49-F238E27FC236}">
                <a16:creationId xmlns:a16="http://schemas.microsoft.com/office/drawing/2014/main" id="{66AAEC96-0FC8-4F48-86FC-16884BB692A1}"/>
              </a:ext>
            </a:extLst>
          </p:cNvPr>
          <p:cNvPicPr>
            <a:picLocks noChangeAspect="1"/>
          </p:cNvPicPr>
          <p:nvPr/>
        </p:nvPicPr>
        <p:blipFill>
          <a:blip r:embed="rId3"/>
          <a:stretch>
            <a:fillRect/>
          </a:stretch>
        </p:blipFill>
        <p:spPr>
          <a:xfrm>
            <a:off x="6104590" y="4603228"/>
            <a:ext cx="5025717" cy="1467719"/>
          </a:xfrm>
          <a:prstGeom prst="rect">
            <a:avLst/>
          </a:prstGeom>
        </p:spPr>
      </p:pic>
      <p:pic>
        <p:nvPicPr>
          <p:cNvPr id="7" name="Picture 6" descr="Chart, diagram, box and whisker chart&#10;&#10;Description automatically generated">
            <a:extLst>
              <a:ext uri="{FF2B5EF4-FFF2-40B4-BE49-F238E27FC236}">
                <a16:creationId xmlns:a16="http://schemas.microsoft.com/office/drawing/2014/main" id="{E34F17E4-51E9-3549-94E9-5D14FFB62152}"/>
              </a:ext>
            </a:extLst>
          </p:cNvPr>
          <p:cNvPicPr>
            <a:picLocks noChangeAspect="1"/>
          </p:cNvPicPr>
          <p:nvPr/>
        </p:nvPicPr>
        <p:blipFill>
          <a:blip r:embed="rId4"/>
          <a:stretch>
            <a:fillRect/>
          </a:stretch>
        </p:blipFill>
        <p:spPr>
          <a:xfrm>
            <a:off x="789023" y="4547715"/>
            <a:ext cx="5025717" cy="1689580"/>
          </a:xfrm>
          <a:prstGeom prst="rect">
            <a:avLst/>
          </a:prstGeom>
        </p:spPr>
      </p:pic>
      <p:sp>
        <p:nvSpPr>
          <p:cNvPr id="10" name="Rectangle 9">
            <a:extLst>
              <a:ext uri="{FF2B5EF4-FFF2-40B4-BE49-F238E27FC236}">
                <a16:creationId xmlns:a16="http://schemas.microsoft.com/office/drawing/2014/main" id="{8FAA6859-F17F-7B82-9031-2C1A07B20157}"/>
              </a:ext>
            </a:extLst>
          </p:cNvPr>
          <p:cNvSpPr/>
          <p:nvPr/>
        </p:nvSpPr>
        <p:spPr>
          <a:xfrm>
            <a:off x="6096000" y="4603228"/>
            <a:ext cx="1407116" cy="400110"/>
          </a:xfrm>
          <a:prstGeom prst="rect">
            <a:avLst/>
          </a:prstGeom>
        </p:spPr>
        <p:txBody>
          <a:bodyPr wrap="none">
            <a:spAutoFit/>
          </a:bodyPr>
          <a:lstStyle/>
          <a:p>
            <a:r>
              <a:rPr lang="en-GB" sz="2000" b="1" spc="-10" dirty="0">
                <a:solidFill>
                  <a:srgbClr val="FFFF00"/>
                </a:solidFill>
                <a:latin typeface="Calibri"/>
                <a:cs typeface="Calibri"/>
              </a:rPr>
              <a:t>40cm/2mm</a:t>
            </a:r>
            <a:endParaRPr lang="en-IT" sz="2000" dirty="0">
              <a:solidFill>
                <a:srgbClr val="FFFF00"/>
              </a:solidFill>
            </a:endParaRPr>
          </a:p>
        </p:txBody>
      </p:sp>
      <p:pic>
        <p:nvPicPr>
          <p:cNvPr id="11" name="Picture 10" descr="A picture containing text, clipart&#10;&#10;Description automatically generated">
            <a:extLst>
              <a:ext uri="{FF2B5EF4-FFF2-40B4-BE49-F238E27FC236}">
                <a16:creationId xmlns:a16="http://schemas.microsoft.com/office/drawing/2014/main" id="{81F211EF-3563-53F3-7EFF-F64B33C213A8}"/>
              </a:ext>
            </a:extLst>
          </p:cNvPr>
          <p:cNvPicPr>
            <a:picLocks noChangeAspect="1"/>
          </p:cNvPicPr>
          <p:nvPr/>
        </p:nvPicPr>
        <p:blipFill>
          <a:blip r:embed="rId5"/>
          <a:stretch>
            <a:fillRect/>
          </a:stretch>
        </p:blipFill>
        <p:spPr>
          <a:xfrm>
            <a:off x="5222788" y="6440278"/>
            <a:ext cx="792694" cy="302555"/>
          </a:xfrm>
          <a:prstGeom prst="rect">
            <a:avLst/>
          </a:prstGeom>
        </p:spPr>
      </p:pic>
      <p:pic>
        <p:nvPicPr>
          <p:cNvPr id="13" name="Picture 12">
            <a:extLst>
              <a:ext uri="{FF2B5EF4-FFF2-40B4-BE49-F238E27FC236}">
                <a16:creationId xmlns:a16="http://schemas.microsoft.com/office/drawing/2014/main" id="{C6EE0F3F-F5D6-12BC-2D33-6D6E75BC60E0}"/>
              </a:ext>
            </a:extLst>
          </p:cNvPr>
          <p:cNvPicPr>
            <a:picLocks noChangeAspect="1"/>
          </p:cNvPicPr>
          <p:nvPr/>
        </p:nvPicPr>
        <p:blipFill>
          <a:blip r:embed="rId6"/>
          <a:stretch>
            <a:fillRect/>
          </a:stretch>
        </p:blipFill>
        <p:spPr>
          <a:xfrm>
            <a:off x="5122082" y="6434925"/>
            <a:ext cx="986644" cy="369332"/>
          </a:xfrm>
          <a:prstGeom prst="rect">
            <a:avLst/>
          </a:prstGeom>
        </p:spPr>
      </p:pic>
      <p:pic>
        <p:nvPicPr>
          <p:cNvPr id="14" name="Picture 13" descr="Logo, company name&#10;&#10;Description automatically generated">
            <a:extLst>
              <a:ext uri="{FF2B5EF4-FFF2-40B4-BE49-F238E27FC236}">
                <a16:creationId xmlns:a16="http://schemas.microsoft.com/office/drawing/2014/main" id="{FE6067E9-20C3-509D-2A9F-990641F4DC4B}"/>
              </a:ext>
            </a:extLst>
          </p:cNvPr>
          <p:cNvPicPr>
            <a:picLocks noChangeAspect="1"/>
          </p:cNvPicPr>
          <p:nvPr/>
        </p:nvPicPr>
        <p:blipFill>
          <a:blip r:embed="rId7"/>
          <a:stretch>
            <a:fillRect/>
          </a:stretch>
        </p:blipFill>
        <p:spPr>
          <a:xfrm>
            <a:off x="21906" y="23909"/>
            <a:ext cx="1050159" cy="753743"/>
          </a:xfrm>
          <a:prstGeom prst="rect">
            <a:avLst/>
          </a:prstGeom>
        </p:spPr>
      </p:pic>
      <p:pic>
        <p:nvPicPr>
          <p:cNvPr id="15" name="Picture 14" descr="Logo, company name&#10;&#10;Description automatically generated">
            <a:extLst>
              <a:ext uri="{FF2B5EF4-FFF2-40B4-BE49-F238E27FC236}">
                <a16:creationId xmlns:a16="http://schemas.microsoft.com/office/drawing/2014/main" id="{7811ECFF-CFD7-1BA5-97E1-1CE29FC986DA}"/>
              </a:ext>
            </a:extLst>
          </p:cNvPr>
          <p:cNvPicPr>
            <a:picLocks noChangeAspect="1"/>
          </p:cNvPicPr>
          <p:nvPr/>
        </p:nvPicPr>
        <p:blipFill>
          <a:blip r:embed="rId8"/>
          <a:stretch>
            <a:fillRect/>
          </a:stretch>
        </p:blipFill>
        <p:spPr>
          <a:xfrm>
            <a:off x="11327788" y="0"/>
            <a:ext cx="864212" cy="943810"/>
          </a:xfrm>
          <a:prstGeom prst="rect">
            <a:avLst/>
          </a:prstGeom>
        </p:spPr>
      </p:pic>
      <p:cxnSp>
        <p:nvCxnSpPr>
          <p:cNvPr id="16" name="Connettore 1 25">
            <a:extLst>
              <a:ext uri="{FF2B5EF4-FFF2-40B4-BE49-F238E27FC236}">
                <a16:creationId xmlns:a16="http://schemas.microsoft.com/office/drawing/2014/main" id="{8305BCAB-B37A-A3A4-C62C-63F7015456FA}"/>
              </a:ext>
            </a:extLst>
          </p:cNvPr>
          <p:cNvCxnSpPr>
            <a:cxnSpLocks/>
          </p:cNvCxnSpPr>
          <p:nvPr/>
        </p:nvCxnSpPr>
        <p:spPr>
          <a:xfrm>
            <a:off x="481077" y="6432150"/>
            <a:ext cx="10910544" cy="1090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8" name="Segnaposto data 3">
            <a:extLst>
              <a:ext uri="{FF2B5EF4-FFF2-40B4-BE49-F238E27FC236}">
                <a16:creationId xmlns:a16="http://schemas.microsoft.com/office/drawing/2014/main" id="{3AB8CB20-A5EB-7DBC-C6AD-6180FED38705}"/>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pic>
        <p:nvPicPr>
          <p:cNvPr id="4" name="Picture 3" descr="Table&#10;&#10;Description automatically generated">
            <a:extLst>
              <a:ext uri="{FF2B5EF4-FFF2-40B4-BE49-F238E27FC236}">
                <a16:creationId xmlns:a16="http://schemas.microsoft.com/office/drawing/2014/main" id="{B544ED82-322E-0EE1-DF17-BF97A23A7569}"/>
              </a:ext>
            </a:extLst>
          </p:cNvPr>
          <p:cNvPicPr>
            <a:picLocks noChangeAspect="1"/>
          </p:cNvPicPr>
          <p:nvPr/>
        </p:nvPicPr>
        <p:blipFill>
          <a:blip r:embed="rId9"/>
          <a:stretch>
            <a:fillRect/>
          </a:stretch>
        </p:blipFill>
        <p:spPr>
          <a:xfrm>
            <a:off x="1152374" y="115167"/>
            <a:ext cx="4791517" cy="2529200"/>
          </a:xfrm>
          <a:prstGeom prst="rect">
            <a:avLst/>
          </a:prstGeom>
        </p:spPr>
      </p:pic>
      <p:sp>
        <p:nvSpPr>
          <p:cNvPr id="5" name="CasellaDiTesto 8">
            <a:extLst>
              <a:ext uri="{FF2B5EF4-FFF2-40B4-BE49-F238E27FC236}">
                <a16:creationId xmlns:a16="http://schemas.microsoft.com/office/drawing/2014/main" id="{B7275FAF-7625-943D-BB9F-08B2FE805B7E}"/>
              </a:ext>
            </a:extLst>
          </p:cNvPr>
          <p:cNvSpPr txBox="1"/>
          <p:nvPr/>
        </p:nvSpPr>
        <p:spPr>
          <a:xfrm>
            <a:off x="6024201" y="188746"/>
            <a:ext cx="5378775" cy="240065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it-IT" b="1" u="sng" dirty="0">
                <a:latin typeface="Rockwell" panose="02060603020205020403" pitchFamily="18" charset="77"/>
              </a:rPr>
              <a:t>Conclusions:</a:t>
            </a:r>
          </a:p>
          <a:p>
            <a:pPr marL="342900" indent="-342900" algn="just">
              <a:buFont typeface="Arial" panose="020B0604020202020204" pitchFamily="34" charset="0"/>
              <a:buChar char="•"/>
            </a:pPr>
            <a:r>
              <a:rPr lang="en-GB" sz="1200" dirty="0">
                <a:latin typeface="Rockwell" panose="02060603020205020403" pitchFamily="18" charset="77"/>
              </a:rPr>
              <a:t>The electron temperature in gas-filled capillaries through </a:t>
            </a:r>
            <a:r>
              <a:rPr lang="en-GB" sz="1200" b="1" dirty="0">
                <a:latin typeface="Rockwell" panose="02060603020205020403" pitchFamily="18" charset="77"/>
              </a:rPr>
              <a:t>relative line intensities </a:t>
            </a:r>
            <a:r>
              <a:rPr lang="en-GB" sz="1200" dirty="0">
                <a:latin typeface="Rockwell" panose="02060603020205020403" pitchFamily="18" charset="77"/>
              </a:rPr>
              <a:t>from different </a:t>
            </a:r>
            <a:r>
              <a:rPr lang="en-GB" sz="1200" b="1" dirty="0">
                <a:latin typeface="Rockwell" panose="02060603020205020403" pitchFamily="18" charset="77"/>
              </a:rPr>
              <a:t>elements</a:t>
            </a:r>
            <a:r>
              <a:rPr lang="en-GB" sz="1200" dirty="0">
                <a:latin typeface="Rockwell" panose="02060603020205020403" pitchFamily="18" charset="77"/>
              </a:rPr>
              <a:t> has studied. </a:t>
            </a:r>
          </a:p>
          <a:p>
            <a:pPr marL="342900" indent="-342900" algn="just">
              <a:buFont typeface="Arial" panose="020B0604020202020204" pitchFamily="34" charset="0"/>
              <a:buChar char="•"/>
            </a:pPr>
            <a:r>
              <a:rPr lang="en-GB" sz="1200" dirty="0">
                <a:latin typeface="Rockwell" panose="02060603020205020403" pitchFamily="18" charset="77"/>
              </a:rPr>
              <a:t>We have demonstrated that </a:t>
            </a:r>
            <a:r>
              <a:rPr lang="en-GB" sz="1200" b="1" dirty="0">
                <a:latin typeface="Rockwell" panose="02060603020205020403" pitchFamily="18" charset="77"/>
              </a:rPr>
              <a:t>spacer device</a:t>
            </a:r>
            <a:r>
              <a:rPr lang="en-GB" sz="1200" dirty="0">
                <a:latin typeface="Rockwell" panose="02060603020205020403" pitchFamily="18" charset="77"/>
              </a:rPr>
              <a:t> is stabilized the plasma </a:t>
            </a:r>
            <a:r>
              <a:rPr lang="en-GB" sz="1200" b="1" dirty="0">
                <a:latin typeface="Rockwell" panose="02060603020205020403" pitchFamily="18" charset="77"/>
              </a:rPr>
              <a:t>ramps instabilities</a:t>
            </a:r>
            <a:r>
              <a:rPr lang="en-GB" sz="1200" dirty="0">
                <a:latin typeface="Rockwell" panose="02060603020205020403" pitchFamily="18" charset="77"/>
              </a:rPr>
              <a:t>.</a:t>
            </a:r>
          </a:p>
          <a:p>
            <a:pPr marL="342900" indent="-342900" algn="just">
              <a:buFont typeface="Arial" panose="020B0604020202020204" pitchFamily="34" charset="0"/>
              <a:buChar char="•"/>
            </a:pPr>
            <a:r>
              <a:rPr lang="en-GB" sz="1200" dirty="0">
                <a:latin typeface="Rockwell" panose="02060603020205020403" pitchFamily="18" charset="77"/>
              </a:rPr>
              <a:t>Tests on </a:t>
            </a:r>
            <a:r>
              <a:rPr lang="en-GB" sz="1200" b="1" dirty="0">
                <a:latin typeface="Rockwell" panose="02060603020205020403" pitchFamily="18" charset="77"/>
              </a:rPr>
              <a:t>channel shaping </a:t>
            </a:r>
            <a:r>
              <a:rPr lang="en-GB" sz="1200" dirty="0">
                <a:latin typeface="Rockwell" panose="02060603020205020403" pitchFamily="18" charset="77"/>
              </a:rPr>
              <a:t>allow us to </a:t>
            </a:r>
            <a:r>
              <a:rPr lang="en-GB" sz="1200" b="1" dirty="0">
                <a:latin typeface="Rockwell" panose="02060603020205020403" pitchFamily="18" charset="77"/>
              </a:rPr>
              <a:t>modify the plasma density </a:t>
            </a:r>
            <a:r>
              <a:rPr lang="en-GB" sz="1200" dirty="0">
                <a:latin typeface="Rockwell" panose="02060603020205020403" pitchFamily="18" charset="77"/>
              </a:rPr>
              <a:t>longitudinal profile depending on the application.</a:t>
            </a:r>
          </a:p>
          <a:p>
            <a:pPr marL="342900" indent="-342900" algn="just">
              <a:buFont typeface="Arial" panose="020B0604020202020204" pitchFamily="34" charset="0"/>
              <a:buChar char="•"/>
            </a:pPr>
            <a:r>
              <a:rPr lang="en-GB" sz="1200" dirty="0">
                <a:latin typeface="Rockwell" panose="02060603020205020403" pitchFamily="18" charset="77"/>
              </a:rPr>
              <a:t>The </a:t>
            </a:r>
            <a:r>
              <a:rPr lang="en-GB" sz="1100" b="1" dirty="0">
                <a:latin typeface="Rockwell" panose="02060603020205020403" pitchFamily="18" charset="77"/>
              </a:rPr>
              <a:t>timing jitter </a:t>
            </a:r>
            <a:r>
              <a:rPr lang="en-GB" sz="1200" dirty="0">
                <a:latin typeface="Rockwell" panose="02060603020205020403" pitchFamily="18" charset="77"/>
              </a:rPr>
              <a:t>of the plasma insatiability has studied and is proved that by </a:t>
            </a:r>
            <a:r>
              <a:rPr lang="en-GB" sz="1200" b="1" dirty="0">
                <a:latin typeface="Rockwell" panose="02060603020205020403" pitchFamily="18" charset="77"/>
              </a:rPr>
              <a:t>increasing the voltage</a:t>
            </a:r>
            <a:r>
              <a:rPr lang="en-GB" sz="1200" dirty="0">
                <a:latin typeface="Rockwell" panose="02060603020205020403" pitchFamily="18" charset="77"/>
              </a:rPr>
              <a:t> the timing </a:t>
            </a:r>
            <a:r>
              <a:rPr lang="en-GB" sz="1200" b="1" dirty="0">
                <a:latin typeface="Rockwell" panose="02060603020205020403" pitchFamily="18" charset="77"/>
              </a:rPr>
              <a:t>jitter will be decreased</a:t>
            </a:r>
            <a:r>
              <a:rPr lang="en-GB" sz="1200" dirty="0">
                <a:latin typeface="Rockwell" panose="02060603020205020403" pitchFamily="18" charset="77"/>
              </a:rPr>
              <a:t>. </a:t>
            </a:r>
          </a:p>
          <a:p>
            <a:pPr marL="342900" indent="-342900" algn="just">
              <a:buFont typeface="Arial" panose="020B0604020202020204" pitchFamily="34" charset="0"/>
              <a:buChar char="•"/>
            </a:pPr>
            <a:r>
              <a:rPr lang="en-GB" sz="1200" dirty="0">
                <a:latin typeface="Rockwell" panose="02060603020205020403" pitchFamily="18" charset="77"/>
              </a:rPr>
              <a:t>We have observed that the plasma instability reduced from 25% to 11% by </a:t>
            </a:r>
            <a:r>
              <a:rPr lang="en-GB" sz="1200" b="1" dirty="0">
                <a:latin typeface="Rockwell" panose="02060603020205020403" pitchFamily="18" charset="77"/>
              </a:rPr>
              <a:t>applying a laser pulse </a:t>
            </a:r>
            <a:r>
              <a:rPr lang="en-GB" sz="1200" dirty="0">
                <a:latin typeface="Rockwell" panose="02060603020205020403" pitchFamily="18" charset="77"/>
              </a:rPr>
              <a:t>of </a:t>
            </a:r>
            <a:r>
              <a:rPr lang="en-GB" sz="1200" b="1" dirty="0">
                <a:latin typeface="Rockwell" panose="02060603020205020403" pitchFamily="18" charset="77"/>
              </a:rPr>
              <a:t>80</a:t>
            </a:r>
            <a:r>
              <a:rPr lang="en-GB" sz="1200" dirty="0">
                <a:latin typeface="Rockwell" panose="02060603020205020403" pitchFamily="18" charset="77"/>
              </a:rPr>
              <a:t> </a:t>
            </a:r>
            <a:r>
              <a:rPr lang="en-GB" sz="1200" b="1" dirty="0">
                <a:latin typeface="Rockwell" panose="02060603020205020403" pitchFamily="18" charset="77"/>
              </a:rPr>
              <a:t>mJ</a:t>
            </a:r>
            <a:r>
              <a:rPr lang="en-GB" sz="1200" dirty="0">
                <a:latin typeface="Rockwell" panose="02060603020205020403" pitchFamily="18" charset="77"/>
              </a:rPr>
              <a:t> at one electrode.</a:t>
            </a:r>
          </a:p>
          <a:p>
            <a:pPr algn="just"/>
            <a:endParaRPr lang="en-GB" sz="1200" dirty="0">
              <a:latin typeface="Rockwell" panose="02060603020205020403" pitchFamily="18" charset="77"/>
            </a:endParaRPr>
          </a:p>
        </p:txBody>
      </p:sp>
      <p:sp>
        <p:nvSpPr>
          <p:cNvPr id="18" name="TextBox 17">
            <a:extLst>
              <a:ext uri="{FF2B5EF4-FFF2-40B4-BE49-F238E27FC236}">
                <a16:creationId xmlns:a16="http://schemas.microsoft.com/office/drawing/2014/main" id="{A07CED3A-07C1-E01B-7F0A-48694E902735}"/>
              </a:ext>
            </a:extLst>
          </p:cNvPr>
          <p:cNvSpPr txBox="1"/>
          <p:nvPr/>
        </p:nvSpPr>
        <p:spPr>
          <a:xfrm>
            <a:off x="187788" y="602003"/>
            <a:ext cx="1202471" cy="646331"/>
          </a:xfrm>
          <a:prstGeom prst="rect">
            <a:avLst/>
          </a:prstGeom>
          <a:noFill/>
        </p:spPr>
        <p:txBody>
          <a:bodyPr wrap="square">
            <a:spAutoFit/>
          </a:bodyPr>
          <a:lstStyle/>
          <a:p>
            <a:pPr algn="just"/>
            <a:r>
              <a:rPr lang="it-IT" b="1" u="sng" dirty="0" err="1">
                <a:latin typeface="Rockwell" panose="02060603020205020403" pitchFamily="18" charset="77"/>
              </a:rPr>
              <a:t>Tested</a:t>
            </a:r>
            <a:r>
              <a:rPr lang="it-IT" b="1" u="sng" dirty="0">
                <a:latin typeface="Rockwell" panose="02060603020205020403" pitchFamily="18" charset="77"/>
              </a:rPr>
              <a:t> sources:</a:t>
            </a:r>
          </a:p>
        </p:txBody>
      </p:sp>
    </p:spTree>
    <p:extLst>
      <p:ext uri="{BB962C8B-B14F-4D97-AF65-F5344CB8AC3E}">
        <p14:creationId xmlns:p14="http://schemas.microsoft.com/office/powerpoint/2010/main" val="1792005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4">
            <a:extLst>
              <a:ext uri="{FF2B5EF4-FFF2-40B4-BE49-F238E27FC236}">
                <a16:creationId xmlns:a16="http://schemas.microsoft.com/office/drawing/2014/main" id="{22D8C136-9837-7FD5-7025-1A2580630385}"/>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F4E8D046-A4B4-C147-9F8D-B532D364030E}"/>
              </a:ext>
            </a:extLst>
          </p:cNvPr>
          <p:cNvSpPr>
            <a:spLocks noGrp="1"/>
          </p:cNvSpPr>
          <p:nvPr>
            <p:ph type="sldNum" sz="quarter" idx="12"/>
          </p:nvPr>
        </p:nvSpPr>
        <p:spPr/>
        <p:txBody>
          <a:bodyPr/>
          <a:lstStyle/>
          <a:p>
            <a:fld id="{22C8C506-E08F-464A-AF85-27E4817C43F6}" type="slidenum">
              <a:rPr lang="en-GB" smtClean="0"/>
              <a:t>28</a:t>
            </a:fld>
            <a:endParaRPr lang="en-GB" dirty="0"/>
          </a:p>
        </p:txBody>
      </p:sp>
      <p:sp>
        <p:nvSpPr>
          <p:cNvPr id="7" name="CasellaDiTesto 6">
            <a:extLst>
              <a:ext uri="{FF2B5EF4-FFF2-40B4-BE49-F238E27FC236}">
                <a16:creationId xmlns:a16="http://schemas.microsoft.com/office/drawing/2014/main" id="{AE1933B5-A7A0-164F-AB53-11278394D7B4}"/>
              </a:ext>
            </a:extLst>
          </p:cNvPr>
          <p:cNvSpPr txBox="1"/>
          <p:nvPr/>
        </p:nvSpPr>
        <p:spPr>
          <a:xfrm>
            <a:off x="481440" y="1232007"/>
            <a:ext cx="11172774" cy="486287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GB" b="1" dirty="0">
                <a:latin typeface="Rockwell" panose="02060603020205020403" pitchFamily="18" charset="77"/>
                <a:cs typeface="Times New Roman" panose="02020603050405020304" pitchFamily="18" charset="0"/>
              </a:rPr>
              <a:t>Under Revision</a:t>
            </a:r>
          </a:p>
          <a:p>
            <a:pPr marL="285750" indent="-285750" algn="just">
              <a:buFont typeface="Arial" panose="020B0604020202020204" pitchFamily="34" charset="0"/>
              <a:buChar char="•"/>
            </a:pPr>
            <a:r>
              <a:rPr lang="en-GB" sz="1600" b="1" dirty="0">
                <a:latin typeface="Rockwell" panose="02060603020205020403" pitchFamily="18" charset="77"/>
                <a:cs typeface="Times New Roman" panose="02020603050405020304" pitchFamily="18" charset="0"/>
              </a:rPr>
              <a:t>S. Arjmand et al., "</a:t>
            </a:r>
            <a:r>
              <a:rPr lang="en-GB" sz="1600" b="1" dirty="0">
                <a:latin typeface="Rockwell" panose="02060603020205020403" pitchFamily="18" charset="77"/>
              </a:rPr>
              <a:t>Spectral line shape for plasma electron density characterization in capillary tubes</a:t>
            </a:r>
            <a:r>
              <a:rPr lang="en-GB" sz="1600" b="1" dirty="0">
                <a:latin typeface="Rockwell" panose="02060603020205020403" pitchFamily="18" charset="77"/>
                <a:cs typeface="Times New Roman" panose="02020603050405020304" pitchFamily="18" charset="0"/>
              </a:rPr>
              <a:t>", </a:t>
            </a:r>
            <a:r>
              <a:rPr lang="en-GB" sz="1600" b="1" dirty="0">
                <a:latin typeface="Rockwell" panose="02060603020205020403" pitchFamily="18" charset="77"/>
              </a:rPr>
              <a:t> </a:t>
            </a:r>
            <a:r>
              <a:rPr lang="en-GB" sz="1600" b="1" dirty="0">
                <a:solidFill>
                  <a:srgbClr val="0C12AE"/>
                </a:solidFill>
                <a:latin typeface="Rockwell" panose="02060603020205020403" pitchFamily="18" charset="77"/>
                <a:cs typeface="Times New Roman" panose="02020603050405020304" pitchFamily="18" charset="0"/>
              </a:rPr>
              <a:t>Journal of Physics: Conference Series </a:t>
            </a:r>
            <a:r>
              <a:rPr lang="en-GB" sz="1600" b="1" dirty="0">
                <a:latin typeface="Rockwell" panose="02060603020205020403" pitchFamily="18" charset="77"/>
                <a:cs typeface="Times New Roman" panose="02020603050405020304" pitchFamily="18" charset="0"/>
              </a:rPr>
              <a:t>(JPCS), 2022. </a:t>
            </a:r>
          </a:p>
          <a:p>
            <a:pPr marL="285750" indent="-285750" algn="just">
              <a:buFont typeface="Arial" panose="020B0604020202020204" pitchFamily="34" charset="0"/>
              <a:buChar char="•"/>
            </a:pPr>
            <a:r>
              <a:rPr lang="en-GB" sz="1600" b="1" dirty="0">
                <a:latin typeface="Rockwell" panose="02060603020205020403" pitchFamily="18" charset="77"/>
                <a:cs typeface="Times New Roman" panose="02020603050405020304" pitchFamily="18" charset="0"/>
              </a:rPr>
              <a:t>S. Arjmand et al., "</a:t>
            </a:r>
            <a:r>
              <a:rPr lang="en-GB" sz="1600" b="1" i="1" dirty="0">
                <a:latin typeface="Rockwell" panose="02060603020205020403" pitchFamily="18" charset="77"/>
                <a:cs typeface="Times New Roman" panose="02020603050405020304" pitchFamily="18" charset="0"/>
              </a:rPr>
              <a:t>Study the on shot-to-shot stability of the plasma density for gas-filled plasma capillaries</a:t>
            </a:r>
            <a:r>
              <a:rPr lang="en-GB" sz="1600" b="1" dirty="0">
                <a:latin typeface="Rockwell" panose="02060603020205020403" pitchFamily="18" charset="77"/>
                <a:cs typeface="Times New Roman" panose="02020603050405020304" pitchFamily="18" charset="0"/>
              </a:rPr>
              <a:t>", </a:t>
            </a:r>
            <a:r>
              <a:rPr lang="en-GB" sz="1600" b="1" dirty="0">
                <a:solidFill>
                  <a:srgbClr val="0C12AE"/>
                </a:solidFill>
                <a:latin typeface="Rockwell" panose="02060603020205020403" pitchFamily="18" charset="77"/>
                <a:cs typeface="Times New Roman" panose="02020603050405020304" pitchFamily="18" charset="0"/>
              </a:rPr>
              <a:t>JINST</a:t>
            </a:r>
            <a:r>
              <a:rPr lang="en-GB" sz="1600" b="1" dirty="0">
                <a:latin typeface="Rockwell" panose="02060603020205020403" pitchFamily="18" charset="77"/>
                <a:cs typeface="Times New Roman" panose="02020603050405020304" pitchFamily="18" charset="0"/>
              </a:rPr>
              <a:t>, 2021.   </a:t>
            </a:r>
          </a:p>
          <a:p>
            <a:pPr algn="just"/>
            <a:endParaRPr lang="en-GB" b="1" dirty="0">
              <a:latin typeface="Rockwell" panose="02060603020205020403" pitchFamily="18" charset="77"/>
              <a:cs typeface="Times New Roman" panose="02020603050405020304" pitchFamily="18" charset="0"/>
            </a:endParaRPr>
          </a:p>
          <a:p>
            <a:pPr algn="just"/>
            <a:r>
              <a:rPr lang="en-GB" b="1" dirty="0">
                <a:latin typeface="Rockwell" panose="02060603020205020403" pitchFamily="18" charset="77"/>
                <a:cs typeface="Times New Roman" panose="02020603050405020304" pitchFamily="18" charset="0"/>
              </a:rPr>
              <a:t>Published</a:t>
            </a:r>
          </a:p>
          <a:p>
            <a:pPr marL="285750" indent="-285750" algn="just">
              <a:buFont typeface="Arial" panose="020B0604020202020204" pitchFamily="34" charset="0"/>
              <a:buChar char="•"/>
            </a:pPr>
            <a:r>
              <a:rPr lang="en-GB" sz="1600" b="1" dirty="0">
                <a:latin typeface="Rockwell" panose="02060603020205020403" pitchFamily="18" charset="77"/>
                <a:cs typeface="Times New Roman" panose="02020603050405020304" pitchFamily="18" charset="0"/>
              </a:rPr>
              <a:t>S. Arjmand et al., "</a:t>
            </a:r>
            <a:r>
              <a:rPr lang="en-GB" sz="1600" b="1" dirty="0">
                <a:latin typeface="Rockwell" panose="02060603020205020403" pitchFamily="18" charset="77"/>
              </a:rPr>
              <a:t>Spectroscopic measurements as diagnostic tool for plasma-filled capillaries</a:t>
            </a:r>
            <a:r>
              <a:rPr lang="en-GB" sz="1600" b="1" dirty="0">
                <a:latin typeface="Rockwell" panose="02060603020205020403" pitchFamily="18" charset="77"/>
                <a:cs typeface="Times New Roman" panose="02020603050405020304" pitchFamily="18" charset="0"/>
              </a:rPr>
              <a:t>"</a:t>
            </a:r>
            <a:r>
              <a:rPr lang="en-GB" sz="1600" b="1" dirty="0">
                <a:latin typeface="Rockwell" panose="02060603020205020403" pitchFamily="18" charset="77"/>
              </a:rPr>
              <a:t>, </a:t>
            </a:r>
            <a:r>
              <a:rPr lang="en-GB" sz="1600" b="1" dirty="0">
                <a:solidFill>
                  <a:srgbClr val="070D8F"/>
                </a:solidFill>
                <a:latin typeface="Rockwell" panose="02060603020205020403" pitchFamily="18" charset="77"/>
              </a:rPr>
              <a:t>Proc. IPAC’22</a:t>
            </a:r>
            <a:r>
              <a:rPr lang="en-GB" sz="1600" b="1" dirty="0">
                <a:latin typeface="Rockwell" panose="02060603020205020403" pitchFamily="18" charset="77"/>
              </a:rPr>
              <a:t>, JACoW-IPAC2022-WEPOST035 {Proc. IPAC’22}, 1776-1779. doi:10.18429/</a:t>
            </a:r>
          </a:p>
          <a:p>
            <a:pPr marL="285750" indent="-285750" algn="just">
              <a:buFont typeface="Arial" panose="020B0604020202020204" pitchFamily="34" charset="0"/>
              <a:buChar char="•"/>
            </a:pPr>
            <a:r>
              <a:rPr lang="en-GB" sz="1600" b="1" dirty="0">
                <a:latin typeface="Rockwell" panose="02060603020205020403" pitchFamily="18" charset="77"/>
                <a:cs typeface="Times New Roman" panose="02020603050405020304" pitchFamily="18" charset="0"/>
              </a:rPr>
              <a:t>Riccardo Pompili et al., "</a:t>
            </a:r>
            <a:r>
              <a:rPr lang="en-GB" sz="1600" b="1" i="1" dirty="0">
                <a:latin typeface="Rockwell" panose="02060603020205020403" pitchFamily="18" charset="77"/>
                <a:cs typeface="Times New Roman" panose="02020603050405020304" pitchFamily="18" charset="0"/>
              </a:rPr>
              <a:t>First lasing of a free-electron laser with a compact beam-driven plasma accelerator</a:t>
            </a:r>
            <a:r>
              <a:rPr lang="en-GB" sz="1600" b="1" dirty="0">
                <a:latin typeface="Rockwell" panose="02060603020205020403" pitchFamily="18" charset="77"/>
                <a:cs typeface="Times New Roman" panose="02020603050405020304" pitchFamily="18" charset="0"/>
              </a:rPr>
              <a:t>", </a:t>
            </a:r>
            <a:r>
              <a:rPr lang="en-GB" sz="1600" b="1" dirty="0">
                <a:solidFill>
                  <a:srgbClr val="0C12AE"/>
                </a:solidFill>
                <a:latin typeface="Rockwell" panose="02060603020205020403" pitchFamily="18" charset="77"/>
                <a:cs typeface="Times New Roman" panose="02020603050405020304" pitchFamily="18" charset="0"/>
              </a:rPr>
              <a:t>Nature</a:t>
            </a:r>
            <a:r>
              <a:rPr lang="en-GB" sz="1600" b="1" dirty="0">
                <a:latin typeface="Rockwell" panose="02060603020205020403" pitchFamily="18" charset="77"/>
                <a:cs typeface="Times New Roman" panose="02020603050405020304" pitchFamily="18" charset="0"/>
              </a:rPr>
              <a:t>, 2021-05-08735.</a:t>
            </a:r>
          </a:p>
          <a:p>
            <a:pPr marL="285750" indent="-285750" algn="just">
              <a:buFont typeface="Arial" panose="020B0604020202020204" pitchFamily="34" charset="0"/>
              <a:buChar char="•"/>
            </a:pPr>
            <a:r>
              <a:rPr lang="en-GB" sz="1600" b="1" dirty="0">
                <a:solidFill>
                  <a:schemeClr val="tx1"/>
                </a:solidFill>
                <a:latin typeface="Rockwell" panose="02060603020205020403" pitchFamily="18" charset="77"/>
              </a:rPr>
              <a:t>Mario Galletti et al., “</a:t>
            </a:r>
            <a:r>
              <a:rPr lang="en-GB" sz="1600" b="1" i="1" dirty="0">
                <a:latin typeface="Rockwell" panose="02060603020205020403" pitchFamily="18" charset="77"/>
              </a:rPr>
              <a:t>Advanced Stabilization Methods of Plasma Devices for Plasma-Based Acceleration</a:t>
            </a:r>
            <a:r>
              <a:rPr lang="en-GB" sz="1600" b="1" dirty="0">
                <a:latin typeface="Rockwell" panose="02060603020205020403" pitchFamily="18" charset="77"/>
              </a:rPr>
              <a:t>”, </a:t>
            </a:r>
            <a:r>
              <a:rPr lang="en-GB" sz="1600" b="1" i="1" dirty="0">
                <a:solidFill>
                  <a:srgbClr val="0C12AE"/>
                </a:solidFill>
                <a:latin typeface="Rockwell" panose="02060603020205020403" pitchFamily="18" charset="77"/>
              </a:rPr>
              <a:t>Symmetry</a:t>
            </a:r>
            <a:r>
              <a:rPr lang="en-GB" sz="1600" b="1" dirty="0">
                <a:latin typeface="Rockwell" panose="02060603020205020403" pitchFamily="18" charset="77"/>
              </a:rPr>
              <a:t> 2022, </a:t>
            </a:r>
            <a:r>
              <a:rPr lang="en-GB" sz="1600" b="1" i="1" dirty="0">
                <a:latin typeface="Rockwell" panose="02060603020205020403" pitchFamily="18" charset="77"/>
              </a:rPr>
              <a:t>14</a:t>
            </a:r>
            <a:r>
              <a:rPr lang="en-GB" sz="1600" b="1" dirty="0">
                <a:latin typeface="Rockwell" panose="02060603020205020403" pitchFamily="18" charset="77"/>
              </a:rPr>
              <a:t>(3).</a:t>
            </a:r>
            <a:endParaRPr lang="en-GB" sz="1600" b="1" u="sng" dirty="0">
              <a:solidFill>
                <a:schemeClr val="tx1"/>
              </a:solidFill>
              <a:latin typeface="Rockwell" panose="02060603020205020403" pitchFamily="18" charset="77"/>
              <a:cs typeface="Times New Roman" panose="02020603050405020304" pitchFamily="18" charset="0"/>
            </a:endParaRPr>
          </a:p>
          <a:p>
            <a:pPr marL="285750" indent="-285750" algn="just">
              <a:buFont typeface="Arial" panose="020B0604020202020204" pitchFamily="34" charset="0"/>
              <a:buChar char="•"/>
            </a:pPr>
            <a:r>
              <a:rPr lang="en-GB" sz="1600" b="1" dirty="0">
                <a:latin typeface="Rockwell" panose="02060603020205020403" pitchFamily="18" charset="77"/>
                <a:cs typeface="Times New Roman" panose="02020603050405020304" pitchFamily="18" charset="0"/>
              </a:rPr>
              <a:t>G Costa </a:t>
            </a:r>
            <a:r>
              <a:rPr lang="en-GB" sz="1600" b="1" i="1" dirty="0">
                <a:latin typeface="Rockwell" panose="02060603020205020403" pitchFamily="18" charset="77"/>
                <a:cs typeface="Times New Roman" panose="02020603050405020304" pitchFamily="18" charset="0"/>
              </a:rPr>
              <a:t>et al</a:t>
            </a:r>
            <a:r>
              <a:rPr lang="en-GB" sz="1600" b="1" dirty="0">
                <a:latin typeface="Rockwell" panose="02060603020205020403" pitchFamily="18" charset="77"/>
                <a:cs typeface="Times New Roman" panose="02020603050405020304" pitchFamily="18" charset="0"/>
              </a:rPr>
              <a:t>., “</a:t>
            </a:r>
            <a:r>
              <a:rPr lang="en-GB" sz="1600" b="1" i="1" dirty="0">
                <a:latin typeface="Rockwell" panose="02060603020205020403" pitchFamily="18" charset="77"/>
                <a:cs typeface="Times New Roman" panose="02020603050405020304" pitchFamily="18" charset="0"/>
              </a:rPr>
              <a:t>Characterisation and optimisation of targets for plasma wakefield acceleration at SPARC_LAB</a:t>
            </a:r>
            <a:r>
              <a:rPr lang="en-GB" sz="1600" b="1" dirty="0">
                <a:latin typeface="Rockwell" panose="02060603020205020403" pitchFamily="18" charset="77"/>
                <a:cs typeface="Times New Roman" panose="02020603050405020304" pitchFamily="18" charset="0"/>
              </a:rPr>
              <a:t>”,  </a:t>
            </a:r>
            <a:r>
              <a:rPr lang="en-GB" sz="1600" b="1" i="1" dirty="0">
                <a:solidFill>
                  <a:srgbClr val="0C12AE"/>
                </a:solidFill>
                <a:latin typeface="Rockwell" panose="02060603020205020403" pitchFamily="18" charset="77"/>
                <a:cs typeface="Times New Roman" panose="02020603050405020304" pitchFamily="18" charset="0"/>
              </a:rPr>
              <a:t>Plasma Phys. Control. Fusion</a:t>
            </a:r>
            <a:r>
              <a:rPr lang="en-GB" sz="1600" b="1" i="1" dirty="0">
                <a:latin typeface="Rockwell" panose="02060603020205020403" pitchFamily="18" charset="77"/>
                <a:cs typeface="Times New Roman" panose="02020603050405020304" pitchFamily="18" charset="0"/>
              </a:rPr>
              <a:t>,</a:t>
            </a:r>
            <a:r>
              <a:rPr lang="en-GB" sz="1600" b="1" dirty="0">
                <a:latin typeface="Rockwell" panose="02060603020205020403" pitchFamily="18" charset="77"/>
                <a:cs typeface="Times New Roman" panose="02020603050405020304" pitchFamily="18" charset="0"/>
              </a:rPr>
              <a:t>  (2022) 64 044012.</a:t>
            </a:r>
          </a:p>
          <a:p>
            <a:pPr marL="285750" indent="-285750" algn="just">
              <a:buFont typeface="Arial" panose="020B0604020202020204" pitchFamily="34" charset="0"/>
              <a:buChar char="•"/>
            </a:pPr>
            <a:r>
              <a:rPr lang="it-IT" sz="1600" b="1" dirty="0">
                <a:latin typeface="Rockwell" panose="02060603020205020403" pitchFamily="18" charset="77"/>
                <a:cs typeface="Times New Roman" panose="02020603050405020304" pitchFamily="18" charset="0"/>
              </a:rPr>
              <a:t>Angelo Biagioni et al., "</a:t>
            </a:r>
            <a:r>
              <a:rPr lang="it-IT" sz="1600" b="1" i="1" dirty="0">
                <a:latin typeface="Rockwell" panose="02060603020205020403" pitchFamily="18" charset="77"/>
                <a:cs typeface="Times New Roman" panose="02020603050405020304" pitchFamily="18" charset="0"/>
              </a:rPr>
              <a:t>Gas-</a:t>
            </a:r>
            <a:r>
              <a:rPr lang="it-IT" sz="1600" b="1" i="1" dirty="0" err="1">
                <a:latin typeface="Rockwell" panose="02060603020205020403" pitchFamily="18" charset="77"/>
                <a:cs typeface="Times New Roman" panose="02020603050405020304" pitchFamily="18" charset="0"/>
              </a:rPr>
              <a:t>filled</a:t>
            </a:r>
            <a:r>
              <a:rPr lang="it-IT" sz="1600" b="1" i="1" dirty="0">
                <a:latin typeface="Rockwell" panose="02060603020205020403" pitchFamily="18" charset="77"/>
                <a:cs typeface="Times New Roman" panose="02020603050405020304" pitchFamily="18" charset="0"/>
              </a:rPr>
              <a:t> capillary-discharge stabilization for plasma-</a:t>
            </a:r>
            <a:r>
              <a:rPr lang="it-IT" sz="1600" b="1" i="1" dirty="0" err="1">
                <a:latin typeface="Rockwell" panose="02060603020205020403" pitchFamily="18" charset="77"/>
                <a:cs typeface="Times New Roman" panose="02020603050405020304" pitchFamily="18" charset="0"/>
              </a:rPr>
              <a:t>based</a:t>
            </a:r>
            <a:r>
              <a:rPr lang="it-IT" sz="1600" b="1" i="1" dirty="0">
                <a:latin typeface="Rockwell" panose="02060603020205020403" pitchFamily="18" charset="77"/>
                <a:cs typeface="Times New Roman" panose="02020603050405020304" pitchFamily="18" charset="0"/>
              </a:rPr>
              <a:t> accelerators by means of a laser pulse</a:t>
            </a:r>
            <a:r>
              <a:rPr lang="it-IT" sz="1600" b="1" dirty="0">
                <a:latin typeface="Rockwell" panose="02060603020205020403" pitchFamily="18" charset="77"/>
                <a:cs typeface="Times New Roman" panose="02020603050405020304" pitchFamily="18" charset="0"/>
              </a:rPr>
              <a:t>", </a:t>
            </a:r>
            <a:r>
              <a:rPr lang="it-IT" sz="1600" b="1" dirty="0">
                <a:solidFill>
                  <a:srgbClr val="0C12AE"/>
                </a:solidFill>
                <a:latin typeface="Rockwell" panose="02060603020205020403" pitchFamily="18" charset="77"/>
                <a:cs typeface="Times New Roman" panose="02020603050405020304" pitchFamily="18" charset="0"/>
              </a:rPr>
              <a:t>Plasma </a:t>
            </a:r>
            <a:r>
              <a:rPr lang="it-IT" sz="1600" b="1" dirty="0" err="1">
                <a:solidFill>
                  <a:srgbClr val="0C12AE"/>
                </a:solidFill>
                <a:latin typeface="Rockwell" panose="02060603020205020403" pitchFamily="18" charset="77"/>
                <a:cs typeface="Times New Roman" panose="02020603050405020304" pitchFamily="18" charset="0"/>
              </a:rPr>
              <a:t>Phys</a:t>
            </a:r>
            <a:r>
              <a:rPr lang="it-IT" sz="1600" b="1" dirty="0">
                <a:solidFill>
                  <a:srgbClr val="0C12AE"/>
                </a:solidFill>
                <a:latin typeface="Rockwell" panose="02060603020205020403" pitchFamily="18" charset="77"/>
                <a:cs typeface="Times New Roman" panose="02020603050405020304" pitchFamily="18" charset="0"/>
              </a:rPr>
              <a:t>. Control. Fusion</a:t>
            </a:r>
            <a:r>
              <a:rPr lang="it-IT" sz="1600" b="1" dirty="0">
                <a:latin typeface="Rockwell" panose="02060603020205020403" pitchFamily="18" charset="77"/>
                <a:cs typeface="Times New Roman" panose="02020603050405020304" pitchFamily="18" charset="0"/>
              </a:rPr>
              <a:t>, PPCF-103442.R1. </a:t>
            </a:r>
          </a:p>
          <a:p>
            <a:pPr marL="285750" indent="-285750" algn="just">
              <a:buFont typeface="Arial" panose="020B0604020202020204" pitchFamily="34" charset="0"/>
              <a:buChar char="•"/>
            </a:pPr>
            <a:r>
              <a:rPr lang="it-IT" sz="1600" b="1" dirty="0">
                <a:latin typeface="Rockwell" panose="02060603020205020403" pitchFamily="18" charset="77"/>
                <a:cs typeface="Times New Roman" panose="02020603050405020304" pitchFamily="18" charset="0"/>
              </a:rPr>
              <a:t> S. Arjmand et al., "</a:t>
            </a:r>
            <a:r>
              <a:rPr lang="it-IT" sz="1600" b="1" i="1" dirty="0">
                <a:latin typeface="Rockwell" panose="02060603020205020403" pitchFamily="18" charset="77"/>
                <a:cs typeface="Times New Roman" panose="02020603050405020304" pitchFamily="18" charset="0"/>
              </a:rPr>
              <a:t>Characterization of plasma sources for plasma-</a:t>
            </a:r>
            <a:r>
              <a:rPr lang="it-IT" sz="1600" b="1" i="1" dirty="0" err="1">
                <a:latin typeface="Rockwell" panose="02060603020205020403" pitchFamily="18" charset="77"/>
                <a:cs typeface="Times New Roman" panose="02020603050405020304" pitchFamily="18" charset="0"/>
              </a:rPr>
              <a:t>based</a:t>
            </a:r>
            <a:r>
              <a:rPr lang="it-IT" sz="1600" b="1" i="1" dirty="0">
                <a:latin typeface="Rockwell" panose="02060603020205020403" pitchFamily="18" charset="77"/>
                <a:cs typeface="Times New Roman" panose="02020603050405020304" pitchFamily="18" charset="0"/>
              </a:rPr>
              <a:t> accelerators</a:t>
            </a:r>
            <a:r>
              <a:rPr lang="it-IT" sz="1600" b="1" dirty="0">
                <a:latin typeface="Rockwell" panose="02060603020205020403" pitchFamily="18" charset="77"/>
                <a:cs typeface="Times New Roman" panose="02020603050405020304" pitchFamily="18" charset="0"/>
              </a:rPr>
              <a:t>", Plasma Physics By Lasers and Applications (PPLA), 2019, </a:t>
            </a:r>
            <a:r>
              <a:rPr lang="it-IT" sz="1600" b="1" dirty="0">
                <a:solidFill>
                  <a:srgbClr val="0C12AE"/>
                </a:solidFill>
                <a:latin typeface="Rockwell" panose="02060603020205020403" pitchFamily="18" charset="77"/>
                <a:cs typeface="Times New Roman" panose="02020603050405020304" pitchFamily="18" charset="0"/>
              </a:rPr>
              <a:t>JINST</a:t>
            </a:r>
            <a:r>
              <a:rPr lang="it-IT" sz="1600" b="1" dirty="0">
                <a:latin typeface="Rockwell" panose="02060603020205020403" pitchFamily="18" charset="77"/>
                <a:cs typeface="Times New Roman" panose="02020603050405020304" pitchFamily="18" charset="0"/>
              </a:rPr>
              <a:t> 15 C09055.</a:t>
            </a:r>
          </a:p>
        </p:txBody>
      </p:sp>
      <p:sp>
        <p:nvSpPr>
          <p:cNvPr id="2" name="Rectangle 1">
            <a:extLst>
              <a:ext uri="{FF2B5EF4-FFF2-40B4-BE49-F238E27FC236}">
                <a16:creationId xmlns:a16="http://schemas.microsoft.com/office/drawing/2014/main" id="{01CEBC87-E8C3-6A21-D794-8477CD07CAE4}"/>
              </a:ext>
            </a:extLst>
          </p:cNvPr>
          <p:cNvSpPr/>
          <p:nvPr/>
        </p:nvSpPr>
        <p:spPr>
          <a:xfrm>
            <a:off x="381377" y="709073"/>
            <a:ext cx="3936719" cy="584775"/>
          </a:xfrm>
          <a:prstGeom prst="rect">
            <a:avLst/>
          </a:prstGeom>
        </p:spPr>
        <p:txBody>
          <a:bodyPr wrap="none">
            <a:spAutoFit/>
          </a:bodyPr>
          <a:lstStyle/>
          <a:p>
            <a:pPr algn="just"/>
            <a:r>
              <a:rPr lang="en-GB" sz="3200" b="1" u="sng" dirty="0">
                <a:latin typeface="Rockwell" panose="02060603020205020403" pitchFamily="18" charset="77"/>
              </a:rPr>
              <a:t>Core Publications:</a:t>
            </a:r>
            <a:endParaRPr lang="en-GB" sz="2400" b="1" u="sng" dirty="0">
              <a:latin typeface="Rockwell" panose="02060603020205020403" pitchFamily="18" charset="77"/>
            </a:endParaRPr>
          </a:p>
        </p:txBody>
      </p:sp>
      <p:pic>
        <p:nvPicPr>
          <p:cNvPr id="8" name="Picture 7" descr="A picture containing text, clipart&#10;&#10;Description automatically generated">
            <a:extLst>
              <a:ext uri="{FF2B5EF4-FFF2-40B4-BE49-F238E27FC236}">
                <a16:creationId xmlns:a16="http://schemas.microsoft.com/office/drawing/2014/main" id="{6790B6A1-C509-4E1F-D717-378C410037BB}"/>
              </a:ext>
            </a:extLst>
          </p:cNvPr>
          <p:cNvPicPr>
            <a:picLocks noChangeAspect="1"/>
          </p:cNvPicPr>
          <p:nvPr/>
        </p:nvPicPr>
        <p:blipFill>
          <a:blip r:embed="rId3"/>
          <a:stretch>
            <a:fillRect/>
          </a:stretch>
        </p:blipFill>
        <p:spPr>
          <a:xfrm>
            <a:off x="5222788" y="6440278"/>
            <a:ext cx="792694" cy="302555"/>
          </a:xfrm>
          <a:prstGeom prst="rect">
            <a:avLst/>
          </a:prstGeom>
        </p:spPr>
      </p:pic>
      <p:pic>
        <p:nvPicPr>
          <p:cNvPr id="9" name="Picture 8">
            <a:extLst>
              <a:ext uri="{FF2B5EF4-FFF2-40B4-BE49-F238E27FC236}">
                <a16:creationId xmlns:a16="http://schemas.microsoft.com/office/drawing/2014/main" id="{D247406B-9028-0DC2-1A8E-9F149F05D247}"/>
              </a:ext>
            </a:extLst>
          </p:cNvPr>
          <p:cNvPicPr>
            <a:picLocks noChangeAspect="1"/>
          </p:cNvPicPr>
          <p:nvPr/>
        </p:nvPicPr>
        <p:blipFill>
          <a:blip r:embed="rId4"/>
          <a:stretch>
            <a:fillRect/>
          </a:stretch>
        </p:blipFill>
        <p:spPr>
          <a:xfrm>
            <a:off x="5122082" y="6434925"/>
            <a:ext cx="986644" cy="369332"/>
          </a:xfrm>
          <a:prstGeom prst="rect">
            <a:avLst/>
          </a:prstGeom>
        </p:spPr>
      </p:pic>
      <p:pic>
        <p:nvPicPr>
          <p:cNvPr id="10" name="Picture 9" descr="Logo, company name&#10;&#10;Description automatically generated">
            <a:extLst>
              <a:ext uri="{FF2B5EF4-FFF2-40B4-BE49-F238E27FC236}">
                <a16:creationId xmlns:a16="http://schemas.microsoft.com/office/drawing/2014/main" id="{8CBB5F25-FBBB-A63F-B8A4-948E479D8F75}"/>
              </a:ext>
            </a:extLst>
          </p:cNvPr>
          <p:cNvPicPr>
            <a:picLocks noChangeAspect="1"/>
          </p:cNvPicPr>
          <p:nvPr/>
        </p:nvPicPr>
        <p:blipFill>
          <a:blip r:embed="rId5"/>
          <a:stretch>
            <a:fillRect/>
          </a:stretch>
        </p:blipFill>
        <p:spPr>
          <a:xfrm>
            <a:off x="0" y="25519"/>
            <a:ext cx="1172427" cy="841500"/>
          </a:xfrm>
          <a:prstGeom prst="rect">
            <a:avLst/>
          </a:prstGeom>
        </p:spPr>
      </p:pic>
      <p:pic>
        <p:nvPicPr>
          <p:cNvPr id="11" name="Picture 10" descr="Logo, company name&#10;&#10;Description automatically generated">
            <a:extLst>
              <a:ext uri="{FF2B5EF4-FFF2-40B4-BE49-F238E27FC236}">
                <a16:creationId xmlns:a16="http://schemas.microsoft.com/office/drawing/2014/main" id="{499F89AD-A4A0-00A5-93A5-FF074916F5F0}"/>
              </a:ext>
            </a:extLst>
          </p:cNvPr>
          <p:cNvPicPr>
            <a:picLocks noChangeAspect="1"/>
          </p:cNvPicPr>
          <p:nvPr/>
        </p:nvPicPr>
        <p:blipFill>
          <a:blip r:embed="rId6"/>
          <a:stretch>
            <a:fillRect/>
          </a:stretch>
        </p:blipFill>
        <p:spPr>
          <a:xfrm>
            <a:off x="11226800" y="0"/>
            <a:ext cx="965200" cy="1054100"/>
          </a:xfrm>
          <a:prstGeom prst="rect">
            <a:avLst/>
          </a:prstGeom>
        </p:spPr>
      </p:pic>
      <p:cxnSp>
        <p:nvCxnSpPr>
          <p:cNvPr id="12" name="Connettore 1 25">
            <a:extLst>
              <a:ext uri="{FF2B5EF4-FFF2-40B4-BE49-F238E27FC236}">
                <a16:creationId xmlns:a16="http://schemas.microsoft.com/office/drawing/2014/main" id="{8D713C78-26F5-E2C7-D3DA-A20E2FCACD02}"/>
              </a:ext>
            </a:extLst>
          </p:cNvPr>
          <p:cNvCxnSpPr>
            <a:cxnSpLocks/>
          </p:cNvCxnSpPr>
          <p:nvPr/>
        </p:nvCxnSpPr>
        <p:spPr>
          <a:xfrm>
            <a:off x="481440" y="6432150"/>
            <a:ext cx="10930326" cy="1090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3" name="Segnaposto data 3">
            <a:extLst>
              <a:ext uri="{FF2B5EF4-FFF2-40B4-BE49-F238E27FC236}">
                <a16:creationId xmlns:a16="http://schemas.microsoft.com/office/drawing/2014/main" id="{1A10F5C1-1AA7-98B9-58E8-93D7002241BB}"/>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Tree>
    <p:extLst>
      <p:ext uri="{BB962C8B-B14F-4D97-AF65-F5344CB8AC3E}">
        <p14:creationId xmlns:p14="http://schemas.microsoft.com/office/powerpoint/2010/main" val="2681611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EE493B74-601B-944E-9DED-DF2FE66296D1}"/>
              </a:ext>
            </a:extLst>
          </p:cNvPr>
          <p:cNvSpPr>
            <a:spLocks noGrp="1"/>
          </p:cNvSpPr>
          <p:nvPr>
            <p:ph type="ftr" sz="quarter" idx="11"/>
          </p:nvPr>
        </p:nvSpPr>
        <p:spPr>
          <a:xfrm>
            <a:off x="-2173223" y="6352855"/>
            <a:ext cx="6327648" cy="365125"/>
          </a:xfrm>
        </p:spPr>
        <p:txBody>
          <a:bodyPr/>
          <a:lstStyle/>
          <a:p>
            <a:r>
              <a:rPr lang="en-GB" sz="1200" b="1" dirty="0">
                <a:solidFill>
                  <a:schemeClr val="tx1"/>
                </a:solidFill>
                <a:latin typeface="Rockwell" panose="02060603020205020403" pitchFamily="18" charset="77"/>
              </a:rPr>
              <a:t>S. Arjmand</a:t>
            </a:r>
          </a:p>
        </p:txBody>
      </p:sp>
      <p:sp>
        <p:nvSpPr>
          <p:cNvPr id="6" name="Segnaposto numero diapositiva 5">
            <a:extLst>
              <a:ext uri="{FF2B5EF4-FFF2-40B4-BE49-F238E27FC236}">
                <a16:creationId xmlns:a16="http://schemas.microsoft.com/office/drawing/2014/main" id="{F4E8D046-A4B4-C147-9F8D-B532D364030E}"/>
              </a:ext>
            </a:extLst>
          </p:cNvPr>
          <p:cNvSpPr>
            <a:spLocks noGrp="1"/>
          </p:cNvSpPr>
          <p:nvPr>
            <p:ph type="sldNum" sz="quarter" idx="12"/>
          </p:nvPr>
        </p:nvSpPr>
        <p:spPr/>
        <p:txBody>
          <a:bodyPr/>
          <a:lstStyle/>
          <a:p>
            <a:fld id="{22C8C506-E08F-464A-AF85-27E4817C43F6}" type="slidenum">
              <a:rPr lang="en-GB" smtClean="0"/>
              <a:t>29</a:t>
            </a:fld>
            <a:endParaRPr lang="en-GB" dirty="0"/>
          </a:p>
        </p:txBody>
      </p:sp>
      <p:sp>
        <p:nvSpPr>
          <p:cNvPr id="8" name="object 5">
            <a:extLst>
              <a:ext uri="{FF2B5EF4-FFF2-40B4-BE49-F238E27FC236}">
                <a16:creationId xmlns:a16="http://schemas.microsoft.com/office/drawing/2014/main" id="{9BD8BD14-8565-1C48-BF37-0B67D2D45B95}"/>
              </a:ext>
            </a:extLst>
          </p:cNvPr>
          <p:cNvSpPr txBox="1"/>
          <p:nvPr/>
        </p:nvSpPr>
        <p:spPr>
          <a:xfrm>
            <a:off x="2000008" y="722868"/>
            <a:ext cx="8489374" cy="3155351"/>
          </a:xfrm>
          <a:prstGeom prst="rect">
            <a:avLst/>
          </a:prstGeom>
        </p:spPr>
        <p:txBody>
          <a:bodyPr vert="horz" wrap="square" lIns="0" tIns="13335" rIns="0" bIns="0" rtlCol="0">
            <a:spAutoFit/>
          </a:bodyPr>
          <a:lstStyle/>
          <a:p>
            <a:pPr marR="6350">
              <a:lnSpc>
                <a:spcPts val="8130"/>
              </a:lnSpc>
              <a:spcBef>
                <a:spcPts val="105"/>
              </a:spcBef>
            </a:pPr>
            <a:r>
              <a:rPr lang="it-IT" sz="6950" b="1" i="1" spc="-190" dirty="0">
                <a:latin typeface="Rockwell" panose="02060603020205020403" pitchFamily="18" charset="77"/>
                <a:cs typeface="Arial"/>
              </a:rPr>
              <a:t>Do appreciate</a:t>
            </a:r>
          </a:p>
          <a:p>
            <a:pPr marR="6350">
              <a:lnSpc>
                <a:spcPts val="8130"/>
              </a:lnSpc>
              <a:spcBef>
                <a:spcPts val="105"/>
              </a:spcBef>
            </a:pPr>
            <a:r>
              <a:rPr lang="it-IT" sz="6950" b="1" i="1" spc="-190" dirty="0">
                <a:latin typeface="Rockwell" panose="02060603020205020403" pitchFamily="18" charset="77"/>
                <a:cs typeface="Arial"/>
              </a:rPr>
              <a:t>                    your  </a:t>
            </a:r>
          </a:p>
          <a:p>
            <a:pPr marR="6350">
              <a:lnSpc>
                <a:spcPts val="8130"/>
              </a:lnSpc>
              <a:spcBef>
                <a:spcPts val="105"/>
              </a:spcBef>
            </a:pPr>
            <a:r>
              <a:rPr lang="it-IT" sz="6950" b="1" i="1" spc="-190" dirty="0">
                <a:latin typeface="Rockwell" panose="02060603020205020403" pitchFamily="18" charset="77"/>
                <a:cs typeface="Arial"/>
              </a:rPr>
              <a:t>                      attention,</a:t>
            </a:r>
            <a:endParaRPr sz="6950" dirty="0">
              <a:latin typeface="Rockwell" panose="02060603020205020403" pitchFamily="18" charset="77"/>
              <a:cs typeface="Arial"/>
            </a:endParaRPr>
          </a:p>
        </p:txBody>
      </p:sp>
      <p:pic>
        <p:nvPicPr>
          <p:cNvPr id="3" name="Picture 2" descr="A picture containing shape&#10;&#10;Description automatically generated">
            <a:extLst>
              <a:ext uri="{FF2B5EF4-FFF2-40B4-BE49-F238E27FC236}">
                <a16:creationId xmlns:a16="http://schemas.microsoft.com/office/drawing/2014/main" id="{137652AA-D86B-1E43-A64D-DDF650501536}"/>
              </a:ext>
            </a:extLst>
          </p:cNvPr>
          <p:cNvPicPr>
            <a:picLocks noChangeAspect="1"/>
          </p:cNvPicPr>
          <p:nvPr/>
        </p:nvPicPr>
        <p:blipFill>
          <a:blip r:embed="rId3"/>
          <a:stretch>
            <a:fillRect/>
          </a:stretch>
        </p:blipFill>
        <p:spPr>
          <a:xfrm>
            <a:off x="2532965" y="1798939"/>
            <a:ext cx="2755718" cy="366937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E51549FC-E022-0BFB-E311-E8BD65953549}"/>
              </a:ext>
            </a:extLst>
          </p:cNvPr>
          <p:cNvPicPr>
            <a:picLocks noChangeAspect="1"/>
          </p:cNvPicPr>
          <p:nvPr/>
        </p:nvPicPr>
        <p:blipFill>
          <a:blip r:embed="rId4"/>
          <a:stretch>
            <a:fillRect/>
          </a:stretch>
        </p:blipFill>
        <p:spPr>
          <a:xfrm>
            <a:off x="5222788" y="6440278"/>
            <a:ext cx="792694" cy="302555"/>
          </a:xfrm>
          <a:prstGeom prst="rect">
            <a:avLst/>
          </a:prstGeom>
        </p:spPr>
      </p:pic>
      <p:pic>
        <p:nvPicPr>
          <p:cNvPr id="10" name="Picture 9">
            <a:extLst>
              <a:ext uri="{FF2B5EF4-FFF2-40B4-BE49-F238E27FC236}">
                <a16:creationId xmlns:a16="http://schemas.microsoft.com/office/drawing/2014/main" id="{C718E4E7-6BCE-359A-7314-65689B2A8B51}"/>
              </a:ext>
            </a:extLst>
          </p:cNvPr>
          <p:cNvPicPr>
            <a:picLocks noChangeAspect="1"/>
          </p:cNvPicPr>
          <p:nvPr/>
        </p:nvPicPr>
        <p:blipFill>
          <a:blip r:embed="rId5"/>
          <a:stretch>
            <a:fillRect/>
          </a:stretch>
        </p:blipFill>
        <p:spPr>
          <a:xfrm>
            <a:off x="5122082" y="6434925"/>
            <a:ext cx="986644" cy="369332"/>
          </a:xfrm>
          <a:prstGeom prst="rect">
            <a:avLst/>
          </a:prstGeom>
        </p:spPr>
      </p:pic>
      <p:pic>
        <p:nvPicPr>
          <p:cNvPr id="11" name="Picture 10" descr="Logo, company name&#10;&#10;Description automatically generated">
            <a:extLst>
              <a:ext uri="{FF2B5EF4-FFF2-40B4-BE49-F238E27FC236}">
                <a16:creationId xmlns:a16="http://schemas.microsoft.com/office/drawing/2014/main" id="{65529A91-40BE-1487-F27E-B60351D8ADD6}"/>
              </a:ext>
            </a:extLst>
          </p:cNvPr>
          <p:cNvPicPr>
            <a:picLocks noChangeAspect="1"/>
          </p:cNvPicPr>
          <p:nvPr/>
        </p:nvPicPr>
        <p:blipFill>
          <a:blip r:embed="rId6"/>
          <a:stretch>
            <a:fillRect/>
          </a:stretch>
        </p:blipFill>
        <p:spPr>
          <a:xfrm>
            <a:off x="21906" y="23909"/>
            <a:ext cx="1240684" cy="890491"/>
          </a:xfrm>
          <a:prstGeom prst="rect">
            <a:avLst/>
          </a:prstGeom>
        </p:spPr>
      </p:pic>
      <p:pic>
        <p:nvPicPr>
          <p:cNvPr id="12" name="Picture 11" descr="Logo, company name&#10;&#10;Description automatically generated">
            <a:extLst>
              <a:ext uri="{FF2B5EF4-FFF2-40B4-BE49-F238E27FC236}">
                <a16:creationId xmlns:a16="http://schemas.microsoft.com/office/drawing/2014/main" id="{E5E25264-D30B-B98A-18CE-B8BC456BF7DA}"/>
              </a:ext>
            </a:extLst>
          </p:cNvPr>
          <p:cNvPicPr>
            <a:picLocks noChangeAspect="1"/>
          </p:cNvPicPr>
          <p:nvPr/>
        </p:nvPicPr>
        <p:blipFill>
          <a:blip r:embed="rId7"/>
          <a:stretch>
            <a:fillRect/>
          </a:stretch>
        </p:blipFill>
        <p:spPr>
          <a:xfrm>
            <a:off x="11226800" y="0"/>
            <a:ext cx="965200" cy="1054100"/>
          </a:xfrm>
          <a:prstGeom prst="rect">
            <a:avLst/>
          </a:prstGeom>
        </p:spPr>
      </p:pic>
      <p:cxnSp>
        <p:nvCxnSpPr>
          <p:cNvPr id="13" name="Connettore 1 25">
            <a:extLst>
              <a:ext uri="{FF2B5EF4-FFF2-40B4-BE49-F238E27FC236}">
                <a16:creationId xmlns:a16="http://schemas.microsoft.com/office/drawing/2014/main" id="{956DA00D-780C-7F01-0B21-78A77C8B1178}"/>
              </a:ext>
            </a:extLst>
          </p:cNvPr>
          <p:cNvCxnSpPr>
            <a:cxnSpLocks/>
          </p:cNvCxnSpPr>
          <p:nvPr/>
        </p:nvCxnSpPr>
        <p:spPr>
          <a:xfrm>
            <a:off x="481440" y="6398504"/>
            <a:ext cx="10900509" cy="20646"/>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2" name="Segnaposto piè di pagina 4">
            <a:extLst>
              <a:ext uri="{FF2B5EF4-FFF2-40B4-BE49-F238E27FC236}">
                <a16:creationId xmlns:a16="http://schemas.microsoft.com/office/drawing/2014/main" id="{F3103145-2063-0291-471C-CFA74E3D21A8}"/>
              </a:ext>
            </a:extLst>
          </p:cNvPr>
          <p:cNvSpPr txBox="1">
            <a:spLocks/>
          </p:cNvSpPr>
          <p:nvPr/>
        </p:nvSpPr>
        <p:spPr>
          <a:xfrm>
            <a:off x="481440" y="6363760"/>
            <a:ext cx="1202471"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a:solidFill>
                  <a:schemeClr val="tx1"/>
                </a:solidFill>
              </a:rPr>
              <a:t>S. </a:t>
            </a:r>
            <a:r>
              <a:rPr lang="en-GB" sz="1200" b="1">
                <a:solidFill>
                  <a:schemeClr val="tx1"/>
                </a:solidFill>
                <a:latin typeface="Rockwell" panose="02060603020205020403" pitchFamily="18" charset="77"/>
              </a:rPr>
              <a:t>Arjmand</a:t>
            </a:r>
            <a:endParaRPr lang="en-GB" sz="1200" b="1" dirty="0">
              <a:solidFill>
                <a:schemeClr val="tx1"/>
              </a:solidFill>
              <a:latin typeface="Rockwell" panose="02060603020205020403" pitchFamily="18" charset="77"/>
            </a:endParaRPr>
          </a:p>
        </p:txBody>
      </p:sp>
      <p:sp>
        <p:nvSpPr>
          <p:cNvPr id="7" name="Segnaposto data 3">
            <a:extLst>
              <a:ext uri="{FF2B5EF4-FFF2-40B4-BE49-F238E27FC236}">
                <a16:creationId xmlns:a16="http://schemas.microsoft.com/office/drawing/2014/main" id="{45001C8A-6CF5-7C0B-BEFF-9CAB5EFE82D4}"/>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pic>
        <p:nvPicPr>
          <p:cNvPr id="15" name="Picture 14" descr="A picture containing text&#10;&#10;Description automatically generated">
            <a:extLst>
              <a:ext uri="{FF2B5EF4-FFF2-40B4-BE49-F238E27FC236}">
                <a16:creationId xmlns:a16="http://schemas.microsoft.com/office/drawing/2014/main" id="{3A92B6DD-5CE6-0BC5-59BD-2FB81EC78452}"/>
              </a:ext>
            </a:extLst>
          </p:cNvPr>
          <p:cNvPicPr>
            <a:picLocks noChangeAspect="1"/>
          </p:cNvPicPr>
          <p:nvPr/>
        </p:nvPicPr>
        <p:blipFill>
          <a:blip r:embed="rId8"/>
          <a:stretch>
            <a:fillRect/>
          </a:stretch>
        </p:blipFill>
        <p:spPr>
          <a:xfrm>
            <a:off x="9780104" y="5498234"/>
            <a:ext cx="1492599" cy="731977"/>
          </a:xfrm>
          <a:prstGeom prst="rect">
            <a:avLst/>
          </a:prstGeom>
        </p:spPr>
      </p:pic>
      <p:sp>
        <p:nvSpPr>
          <p:cNvPr id="16" name="Rectangle 15">
            <a:extLst>
              <a:ext uri="{FF2B5EF4-FFF2-40B4-BE49-F238E27FC236}">
                <a16:creationId xmlns:a16="http://schemas.microsoft.com/office/drawing/2014/main" id="{5ED952A3-EE72-BF1B-A82D-A54057C5448E}"/>
              </a:ext>
            </a:extLst>
          </p:cNvPr>
          <p:cNvSpPr/>
          <p:nvPr/>
        </p:nvSpPr>
        <p:spPr>
          <a:xfrm>
            <a:off x="9746565" y="6225897"/>
            <a:ext cx="1635384" cy="253916"/>
          </a:xfrm>
          <a:prstGeom prst="rect">
            <a:avLst/>
          </a:prstGeom>
        </p:spPr>
        <p:txBody>
          <a:bodyPr wrap="none">
            <a:spAutoFit/>
          </a:bodyPr>
          <a:lstStyle/>
          <a:p>
            <a:pPr algn="just"/>
            <a:r>
              <a:rPr lang="en-GB" sz="1050" b="1" dirty="0">
                <a:latin typeface="Rockwell" panose="02060603020205020403" pitchFamily="18" charset="77"/>
              </a:rPr>
              <a:t>Covid Affected Thesis</a:t>
            </a:r>
            <a:endParaRPr lang="en-GB" sz="900" b="1" dirty="0">
              <a:latin typeface="Rockwell" panose="02060603020205020403" pitchFamily="18" charset="77"/>
            </a:endParaRPr>
          </a:p>
        </p:txBody>
      </p:sp>
      <p:pic>
        <p:nvPicPr>
          <p:cNvPr id="18" name="Picture 17" descr="Icon&#10;&#10;Description automatically generated">
            <a:extLst>
              <a:ext uri="{FF2B5EF4-FFF2-40B4-BE49-F238E27FC236}">
                <a16:creationId xmlns:a16="http://schemas.microsoft.com/office/drawing/2014/main" id="{FEEEC35A-6D93-F1E2-3FAF-CE634054A923}"/>
              </a:ext>
            </a:extLst>
          </p:cNvPr>
          <p:cNvPicPr>
            <a:picLocks noChangeAspect="1"/>
          </p:cNvPicPr>
          <p:nvPr/>
        </p:nvPicPr>
        <p:blipFill>
          <a:blip r:embed="rId9"/>
          <a:stretch>
            <a:fillRect/>
          </a:stretch>
        </p:blipFill>
        <p:spPr>
          <a:xfrm>
            <a:off x="11021320" y="5954352"/>
            <a:ext cx="284922" cy="254195"/>
          </a:xfrm>
          <a:prstGeom prst="rect">
            <a:avLst/>
          </a:prstGeom>
        </p:spPr>
      </p:pic>
    </p:spTree>
    <p:extLst>
      <p:ext uri="{BB962C8B-B14F-4D97-AF65-F5344CB8AC3E}">
        <p14:creationId xmlns:p14="http://schemas.microsoft.com/office/powerpoint/2010/main" val="41811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3CEAC9C8-0E69-05CF-A594-E141F0F3F11F}"/>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3</a:t>
            </a:fld>
            <a:endParaRPr lang="en-GB" dirty="0"/>
          </a:p>
        </p:txBody>
      </p:sp>
      <p:cxnSp>
        <p:nvCxnSpPr>
          <p:cNvPr id="7" name="Connettore 1 25">
            <a:extLst>
              <a:ext uri="{FF2B5EF4-FFF2-40B4-BE49-F238E27FC236}">
                <a16:creationId xmlns:a16="http://schemas.microsoft.com/office/drawing/2014/main" id="{55DAE413-0271-BA41-A905-F422ECEFF13D}"/>
              </a:ext>
            </a:extLst>
          </p:cNvPr>
          <p:cNvCxnSpPr>
            <a:cxnSpLocks/>
          </p:cNvCxnSpPr>
          <p:nvPr/>
        </p:nvCxnSpPr>
        <p:spPr>
          <a:xfrm>
            <a:off x="1506682" y="530209"/>
            <a:ext cx="9440765"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8" name="Immagine 2">
            <a:extLst>
              <a:ext uri="{FF2B5EF4-FFF2-40B4-BE49-F238E27FC236}">
                <a16:creationId xmlns:a16="http://schemas.microsoft.com/office/drawing/2014/main" id="{41EF50EA-761B-7F48-B0F5-F95160422464}"/>
              </a:ext>
            </a:extLst>
          </p:cNvPr>
          <p:cNvPicPr>
            <a:picLocks noChangeAspect="1"/>
          </p:cNvPicPr>
          <p:nvPr/>
        </p:nvPicPr>
        <p:blipFill>
          <a:blip r:embed="rId3"/>
          <a:stretch>
            <a:fillRect/>
          </a:stretch>
        </p:blipFill>
        <p:spPr>
          <a:xfrm>
            <a:off x="175184" y="1071404"/>
            <a:ext cx="5822376" cy="2567916"/>
          </a:xfrm>
          <a:prstGeom prst="rect">
            <a:avLst/>
          </a:prstGeom>
        </p:spPr>
      </p:pic>
      <p:pic>
        <p:nvPicPr>
          <p:cNvPr id="9" name="Immagine 8" descr="Immagine che contiene testo, microonde, mensola, acciaio&#10;&#10;Descrizione generata automaticamente">
            <a:extLst>
              <a:ext uri="{FF2B5EF4-FFF2-40B4-BE49-F238E27FC236}">
                <a16:creationId xmlns:a16="http://schemas.microsoft.com/office/drawing/2014/main" id="{ED804AE8-BE80-9947-BAAB-11F2DD69837B}"/>
              </a:ext>
            </a:extLst>
          </p:cNvPr>
          <p:cNvPicPr>
            <a:picLocks noChangeAspect="1"/>
          </p:cNvPicPr>
          <p:nvPr/>
        </p:nvPicPr>
        <p:blipFill rotWithShape="1">
          <a:blip r:embed="rId4"/>
          <a:srcRect l="14091" t="11649" r="14091" b="10092"/>
          <a:stretch/>
        </p:blipFill>
        <p:spPr>
          <a:xfrm>
            <a:off x="3551179" y="3681825"/>
            <a:ext cx="4595371" cy="2513773"/>
          </a:xfrm>
          <a:prstGeom prst="rect">
            <a:avLst/>
          </a:prstGeom>
        </p:spPr>
      </p:pic>
      <p:sp>
        <p:nvSpPr>
          <p:cNvPr id="11" name="CasellaDiTesto 6">
            <a:extLst>
              <a:ext uri="{FF2B5EF4-FFF2-40B4-BE49-F238E27FC236}">
                <a16:creationId xmlns:a16="http://schemas.microsoft.com/office/drawing/2014/main" id="{24E6DE27-D3E0-C948-B7D9-496B76D335CB}"/>
              </a:ext>
            </a:extLst>
          </p:cNvPr>
          <p:cNvSpPr txBox="1"/>
          <p:nvPr/>
        </p:nvSpPr>
        <p:spPr>
          <a:xfrm>
            <a:off x="1624786" y="680410"/>
            <a:ext cx="3375293"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b="1" dirty="0">
                <a:solidFill>
                  <a:schemeClr val="tx1"/>
                </a:solidFill>
                <a:latin typeface="Rockwell" panose="02060603020205020403" pitchFamily="18" charset="77"/>
                <a:cs typeface="Calibri" panose="020F0502020204030204" pitchFamily="34" charset="0"/>
              </a:rPr>
              <a:t>SPARC_LAB Accelerator</a:t>
            </a:r>
          </a:p>
        </p:txBody>
      </p:sp>
      <p:sp>
        <p:nvSpPr>
          <p:cNvPr id="12" name="CasellaDiTesto 10">
            <a:extLst>
              <a:ext uri="{FF2B5EF4-FFF2-40B4-BE49-F238E27FC236}">
                <a16:creationId xmlns:a16="http://schemas.microsoft.com/office/drawing/2014/main" id="{DAA8EF7B-78DC-D442-B451-EEFE014EE6CE}"/>
              </a:ext>
            </a:extLst>
          </p:cNvPr>
          <p:cNvSpPr txBox="1"/>
          <p:nvPr/>
        </p:nvSpPr>
        <p:spPr>
          <a:xfrm>
            <a:off x="8215651" y="4100177"/>
            <a:ext cx="3451971" cy="1600438"/>
          </a:xfrm>
          <a:prstGeom prst="rect">
            <a:avLst/>
          </a:prstGeom>
          <a:noFill/>
          <a:ln w="22225">
            <a:solidFill>
              <a:srgbClr val="FF0000"/>
            </a:solidFill>
          </a:ln>
        </p:spPr>
        <p:txBody>
          <a:bodyPr wrap="none" rtlCol="0">
            <a:spAutoFit/>
          </a:bodyPr>
          <a:lstStyle/>
          <a:p>
            <a:pPr algn="ctr"/>
            <a:r>
              <a:rPr lang="en-GB" sz="1600" b="1" dirty="0">
                <a:solidFill>
                  <a:srgbClr val="462AC2"/>
                </a:solidFill>
                <a:latin typeface="Rockwell" panose="02060603020205020403" pitchFamily="18" charset="77"/>
              </a:rPr>
              <a:t>Plasma Module:</a:t>
            </a:r>
          </a:p>
          <a:p>
            <a:pPr algn="ctr"/>
            <a:r>
              <a:rPr lang="en-GB" sz="1600" b="1" dirty="0">
                <a:solidFill>
                  <a:srgbClr val="462AC2"/>
                </a:solidFill>
                <a:latin typeface="Rockwell" panose="02060603020205020403" pitchFamily="18" charset="77"/>
              </a:rPr>
              <a:t>(Plasma Cavities/Active Lenses)</a:t>
            </a:r>
          </a:p>
          <a:p>
            <a:pPr algn="ctr"/>
            <a:r>
              <a:rPr lang="en-GB" sz="1600" b="1" dirty="0">
                <a:solidFill>
                  <a:srgbClr val="462AC2"/>
                </a:solidFill>
                <a:latin typeface="Rockwell" panose="02060603020205020403" pitchFamily="18" charset="77"/>
              </a:rPr>
              <a:t>mm – cm  Scale</a:t>
            </a:r>
          </a:p>
          <a:p>
            <a:pPr algn="ctr"/>
            <a:r>
              <a:rPr lang="en-GB" sz="1600" b="1" dirty="0">
                <a:solidFill>
                  <a:srgbClr val="462AC2"/>
                </a:solidFill>
                <a:latin typeface="Rockwell" panose="02060603020205020403" pitchFamily="18" charset="77"/>
              </a:rPr>
              <a:t>1 mm </a:t>
            </a:r>
            <a:r>
              <a:rPr lang="en-GB" sz="1600" b="1" dirty="0">
                <a:solidFill>
                  <a:srgbClr val="462AC2"/>
                </a:solidFill>
                <a:latin typeface="Rockwell" panose="02060603020205020403" pitchFamily="18" charset="77"/>
                <a:sym typeface="Wingdings" pitchFamily="2" charset="2"/>
              </a:rPr>
              <a:t>=&gt;  100 MeV</a:t>
            </a:r>
            <a:endParaRPr lang="en-GB" sz="1600" b="1" dirty="0">
              <a:solidFill>
                <a:srgbClr val="462AC2"/>
              </a:solidFill>
              <a:latin typeface="Rockwell" panose="02060603020205020403" pitchFamily="18" charset="77"/>
            </a:endParaRPr>
          </a:p>
          <a:p>
            <a:pPr algn="ctr"/>
            <a:r>
              <a:rPr lang="en-GB" sz="1600" b="1" dirty="0">
                <a:solidFill>
                  <a:srgbClr val="462AC2"/>
                </a:solidFill>
                <a:latin typeface="Rockwell" panose="02060603020205020403" pitchFamily="18" charset="77"/>
              </a:rPr>
              <a:t>Electeric field </a:t>
            </a:r>
            <a:r>
              <a:rPr lang="en-GB" sz="1600" b="1" dirty="0">
                <a:solidFill>
                  <a:srgbClr val="462AC2"/>
                </a:solidFill>
                <a:latin typeface="Rockwell" panose="02060603020205020403" pitchFamily="18" charset="77"/>
                <a:sym typeface="Wingdings" pitchFamily="2" charset="2"/>
              </a:rPr>
              <a:t> &gt; 100 G</a:t>
            </a:r>
            <a:r>
              <a:rPr lang="en-GB" sz="1600" b="1" dirty="0">
                <a:solidFill>
                  <a:srgbClr val="462AC2"/>
                </a:solidFill>
                <a:latin typeface="Rockwell" panose="02060603020205020403" pitchFamily="18" charset="77"/>
              </a:rPr>
              <a:t>V/m </a:t>
            </a:r>
          </a:p>
          <a:p>
            <a:pPr algn="ctr"/>
            <a:r>
              <a:rPr lang="en-GB" sz="1600" b="1" dirty="0">
                <a:solidFill>
                  <a:srgbClr val="462AC2"/>
                </a:solidFill>
                <a:latin typeface="Rockwell" panose="02060603020205020403" pitchFamily="18" charset="77"/>
              </a:rPr>
              <a:t>Cost-effective</a:t>
            </a:r>
          </a:p>
        </p:txBody>
      </p:sp>
      <p:sp>
        <p:nvSpPr>
          <p:cNvPr id="15" name="Text Box 2">
            <a:extLst>
              <a:ext uri="{FF2B5EF4-FFF2-40B4-BE49-F238E27FC236}">
                <a16:creationId xmlns:a16="http://schemas.microsoft.com/office/drawing/2014/main" id="{38155812-DEFB-9142-9EA7-71FFAC5EB3C6}"/>
              </a:ext>
            </a:extLst>
          </p:cNvPr>
          <p:cNvSpPr txBox="1">
            <a:spLocks noChangeArrowheads="1"/>
          </p:cNvSpPr>
          <p:nvPr/>
        </p:nvSpPr>
        <p:spPr bwMode="auto">
          <a:xfrm>
            <a:off x="3551179" y="5856357"/>
            <a:ext cx="4595371" cy="358835"/>
          </a:xfrm>
          <a:prstGeom prst="rect">
            <a:avLst/>
          </a:prstGeom>
          <a:solidFill>
            <a:schemeClr val="bg1"/>
          </a:solidFill>
          <a:ln w="9525">
            <a:solidFill>
              <a:srgbClr val="FF0000"/>
            </a:solidFill>
            <a:miter lim="800000"/>
            <a:headEnd/>
            <a:tailEnd/>
          </a:ln>
        </p:spPr>
        <p:txBody>
          <a:bodyPr rot="0" vert="horz" wrap="square" lIns="68580" tIns="34290" rIns="68580" bIns="34290" anchor="t" anchorCtr="0">
            <a:noAutofit/>
          </a:bodyPr>
          <a:lstStyle/>
          <a:p>
            <a:r>
              <a:rPr lang="it-IT" b="1" dirty="0">
                <a:latin typeface="Calibri" panose="020F0502020204030204" pitchFamily="34" charset="0"/>
                <a:ea typeface="Calibri" panose="020F0502020204030204" pitchFamily="34" charset="0"/>
                <a:cs typeface="Times New Roman" panose="02020603050405020304" pitchFamily="18" charset="0"/>
              </a:rPr>
              <a:t>Capillary mounted on the SPARC_LAB Chamber</a:t>
            </a:r>
          </a:p>
        </p:txBody>
      </p:sp>
      <p:sp>
        <p:nvSpPr>
          <p:cNvPr id="22" name="CasellaDiTesto 23">
            <a:extLst>
              <a:ext uri="{FF2B5EF4-FFF2-40B4-BE49-F238E27FC236}">
                <a16:creationId xmlns:a16="http://schemas.microsoft.com/office/drawing/2014/main" id="{1654FC73-B60D-5F40-981E-309D53FFE088}"/>
              </a:ext>
            </a:extLst>
          </p:cNvPr>
          <p:cNvSpPr txBox="1"/>
          <p:nvPr/>
        </p:nvSpPr>
        <p:spPr>
          <a:xfrm>
            <a:off x="2215559" y="6989"/>
            <a:ext cx="7760882" cy="523220"/>
          </a:xfrm>
          <a:prstGeom prst="rect">
            <a:avLst/>
          </a:prstGeom>
          <a:noFill/>
        </p:spPr>
        <p:txBody>
          <a:bodyPr wrap="square" rtlCol="0">
            <a:spAutoFit/>
          </a:bodyPr>
          <a:lstStyle/>
          <a:p>
            <a:pPr algn="ctr"/>
            <a:r>
              <a:rPr lang="it-IT" sz="2800" b="1" dirty="0">
                <a:latin typeface="Rockwell" panose="02060603020205020403" pitchFamily="18" charset="77"/>
              </a:rPr>
              <a:t>Motivation of Plasma-</a:t>
            </a:r>
            <a:r>
              <a:rPr lang="it-IT" sz="2800" b="1" dirty="0" err="1">
                <a:latin typeface="Rockwell" panose="02060603020205020403" pitchFamily="18" charset="77"/>
              </a:rPr>
              <a:t>based</a:t>
            </a:r>
            <a:r>
              <a:rPr lang="it-IT" sz="2800" b="1" dirty="0">
                <a:latin typeface="Rockwell" panose="02060603020205020403" pitchFamily="18" charset="77"/>
              </a:rPr>
              <a:t> Accelerators </a:t>
            </a:r>
          </a:p>
        </p:txBody>
      </p:sp>
      <p:sp>
        <p:nvSpPr>
          <p:cNvPr id="14" name="Text Box 2">
            <a:extLst>
              <a:ext uri="{FF2B5EF4-FFF2-40B4-BE49-F238E27FC236}">
                <a16:creationId xmlns:a16="http://schemas.microsoft.com/office/drawing/2014/main" id="{137F5D79-5A36-F080-4DA3-C69090B1D68C}"/>
              </a:ext>
            </a:extLst>
          </p:cNvPr>
          <p:cNvSpPr txBox="1">
            <a:spLocks noChangeArrowheads="1"/>
          </p:cNvSpPr>
          <p:nvPr/>
        </p:nvSpPr>
        <p:spPr bwMode="auto">
          <a:xfrm>
            <a:off x="6868436" y="689379"/>
            <a:ext cx="4218688" cy="338553"/>
          </a:xfrm>
          <a:prstGeom prst="rect">
            <a:avLst/>
          </a:prstGeom>
          <a:solidFill>
            <a:schemeClr val="bg1"/>
          </a:solidFill>
          <a:ln w="9525">
            <a:solidFill>
              <a:srgbClr val="FF0000"/>
            </a:solidFill>
            <a:miter lim="800000"/>
            <a:headEnd/>
            <a:tailEnd/>
          </a:ln>
        </p:spPr>
        <p:txBody>
          <a:bodyPr rot="0" vert="horz" wrap="square" lIns="68580" tIns="34290" rIns="68580" bIns="34290" anchor="t" anchorCtr="0">
            <a:noAutofit/>
          </a:bodyPr>
          <a:lstStyle/>
          <a:p>
            <a:r>
              <a:rPr lang="it-IT" b="1" dirty="0">
                <a:latin typeface="Rockwell" panose="02060603020205020403" pitchFamily="18" charset="77"/>
                <a:ea typeface="Calibri" panose="020F0502020204030204" pitchFamily="34" charset="0"/>
                <a:cs typeface="Times New Roman" panose="02020603050405020304" pitchFamily="18" charset="0"/>
              </a:rPr>
              <a:t>COMB Chamber of the SPARC_LAB SPARC_LAB</a:t>
            </a:r>
          </a:p>
        </p:txBody>
      </p:sp>
      <p:pic>
        <p:nvPicPr>
          <p:cNvPr id="19" name="Picture 18" descr="A close-up of a machine&#10;&#10;Description automatically generated with low confidence">
            <a:extLst>
              <a:ext uri="{FF2B5EF4-FFF2-40B4-BE49-F238E27FC236}">
                <a16:creationId xmlns:a16="http://schemas.microsoft.com/office/drawing/2014/main" id="{6B13BBC5-C123-EF24-5590-B966A1A18041}"/>
              </a:ext>
            </a:extLst>
          </p:cNvPr>
          <p:cNvPicPr>
            <a:picLocks noChangeAspect="1"/>
          </p:cNvPicPr>
          <p:nvPr/>
        </p:nvPicPr>
        <p:blipFill>
          <a:blip r:embed="rId5"/>
          <a:stretch>
            <a:fillRect/>
          </a:stretch>
        </p:blipFill>
        <p:spPr>
          <a:xfrm>
            <a:off x="6194443" y="1071403"/>
            <a:ext cx="5822374" cy="2589577"/>
          </a:xfrm>
          <a:prstGeom prst="rect">
            <a:avLst/>
          </a:prstGeom>
        </p:spPr>
      </p:pic>
      <p:cxnSp>
        <p:nvCxnSpPr>
          <p:cNvPr id="16" name="Straight Arrow Connector 15">
            <a:extLst>
              <a:ext uri="{FF2B5EF4-FFF2-40B4-BE49-F238E27FC236}">
                <a16:creationId xmlns:a16="http://schemas.microsoft.com/office/drawing/2014/main" id="{B71A2869-920A-7E2C-1AE5-51B1CC350763}"/>
              </a:ext>
            </a:extLst>
          </p:cNvPr>
          <p:cNvCxnSpPr>
            <a:cxnSpLocks/>
          </p:cNvCxnSpPr>
          <p:nvPr/>
        </p:nvCxnSpPr>
        <p:spPr>
          <a:xfrm flipV="1">
            <a:off x="4001386" y="5156200"/>
            <a:ext cx="1472314" cy="712362"/>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3A489A5-7CB5-6E79-D238-45AF233C42FD}"/>
              </a:ext>
            </a:extLst>
          </p:cNvPr>
          <p:cNvCxnSpPr>
            <a:cxnSpLocks/>
          </p:cNvCxnSpPr>
          <p:nvPr/>
        </p:nvCxnSpPr>
        <p:spPr>
          <a:xfrm>
            <a:off x="8110519" y="984462"/>
            <a:ext cx="604077" cy="1225572"/>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ipart&#10;&#10;Description automatically generated">
            <a:extLst>
              <a:ext uri="{FF2B5EF4-FFF2-40B4-BE49-F238E27FC236}">
                <a16:creationId xmlns:a16="http://schemas.microsoft.com/office/drawing/2014/main" id="{CDCDE477-DFE3-4FB0-3898-C32079916452}"/>
              </a:ext>
            </a:extLst>
          </p:cNvPr>
          <p:cNvPicPr>
            <a:picLocks noChangeAspect="1"/>
          </p:cNvPicPr>
          <p:nvPr/>
        </p:nvPicPr>
        <p:blipFill>
          <a:blip r:embed="rId6"/>
          <a:stretch>
            <a:fillRect/>
          </a:stretch>
        </p:blipFill>
        <p:spPr>
          <a:xfrm>
            <a:off x="5222788" y="6440278"/>
            <a:ext cx="792694" cy="302555"/>
          </a:xfrm>
          <a:prstGeom prst="rect">
            <a:avLst/>
          </a:prstGeom>
        </p:spPr>
      </p:pic>
      <p:pic>
        <p:nvPicPr>
          <p:cNvPr id="21" name="Picture 20">
            <a:extLst>
              <a:ext uri="{FF2B5EF4-FFF2-40B4-BE49-F238E27FC236}">
                <a16:creationId xmlns:a16="http://schemas.microsoft.com/office/drawing/2014/main" id="{AAED44A4-1698-83DB-9C68-12A71ED91702}"/>
              </a:ext>
            </a:extLst>
          </p:cNvPr>
          <p:cNvPicPr>
            <a:picLocks noChangeAspect="1"/>
          </p:cNvPicPr>
          <p:nvPr/>
        </p:nvPicPr>
        <p:blipFill>
          <a:blip r:embed="rId7"/>
          <a:stretch>
            <a:fillRect/>
          </a:stretch>
        </p:blipFill>
        <p:spPr>
          <a:xfrm>
            <a:off x="5122082" y="6434925"/>
            <a:ext cx="986644" cy="369332"/>
          </a:xfrm>
          <a:prstGeom prst="rect">
            <a:avLst/>
          </a:prstGeom>
        </p:spPr>
      </p:pic>
      <p:pic>
        <p:nvPicPr>
          <p:cNvPr id="23" name="Picture 22" descr="Logo, company name&#10;&#10;Description automatically generated">
            <a:extLst>
              <a:ext uri="{FF2B5EF4-FFF2-40B4-BE49-F238E27FC236}">
                <a16:creationId xmlns:a16="http://schemas.microsoft.com/office/drawing/2014/main" id="{2EF7F229-D942-718D-E868-04E61F69CC32}"/>
              </a:ext>
            </a:extLst>
          </p:cNvPr>
          <p:cNvPicPr>
            <a:picLocks noChangeAspect="1"/>
          </p:cNvPicPr>
          <p:nvPr/>
        </p:nvPicPr>
        <p:blipFill>
          <a:blip r:embed="rId8"/>
          <a:stretch>
            <a:fillRect/>
          </a:stretch>
        </p:blipFill>
        <p:spPr>
          <a:xfrm>
            <a:off x="21906" y="23909"/>
            <a:ext cx="1050159" cy="753743"/>
          </a:xfrm>
          <a:prstGeom prst="rect">
            <a:avLst/>
          </a:prstGeom>
        </p:spPr>
      </p:pic>
      <p:pic>
        <p:nvPicPr>
          <p:cNvPr id="24" name="Picture 23" descr="Logo, company name&#10;&#10;Description automatically generated">
            <a:extLst>
              <a:ext uri="{FF2B5EF4-FFF2-40B4-BE49-F238E27FC236}">
                <a16:creationId xmlns:a16="http://schemas.microsoft.com/office/drawing/2014/main" id="{689593CB-24E4-67BF-783E-18F170EF5246}"/>
              </a:ext>
            </a:extLst>
          </p:cNvPr>
          <p:cNvPicPr>
            <a:picLocks noChangeAspect="1"/>
          </p:cNvPicPr>
          <p:nvPr/>
        </p:nvPicPr>
        <p:blipFill>
          <a:blip r:embed="rId9"/>
          <a:stretch>
            <a:fillRect/>
          </a:stretch>
        </p:blipFill>
        <p:spPr>
          <a:xfrm>
            <a:off x="11226800" y="0"/>
            <a:ext cx="965200" cy="1054100"/>
          </a:xfrm>
          <a:prstGeom prst="rect">
            <a:avLst/>
          </a:prstGeom>
        </p:spPr>
      </p:pic>
      <p:cxnSp>
        <p:nvCxnSpPr>
          <p:cNvPr id="25" name="Connettore 1 25">
            <a:extLst>
              <a:ext uri="{FF2B5EF4-FFF2-40B4-BE49-F238E27FC236}">
                <a16:creationId xmlns:a16="http://schemas.microsoft.com/office/drawing/2014/main" id="{5E3B1A47-34DE-59E7-4AF0-A676A0DB9D7B}"/>
              </a:ext>
            </a:extLst>
          </p:cNvPr>
          <p:cNvCxnSpPr>
            <a:cxnSpLocks/>
          </p:cNvCxnSpPr>
          <p:nvPr/>
        </p:nvCxnSpPr>
        <p:spPr>
          <a:xfrm>
            <a:off x="509613" y="6352855"/>
            <a:ext cx="10910448" cy="1090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26" name="CasellaDiTesto 10">
            <a:extLst>
              <a:ext uri="{FF2B5EF4-FFF2-40B4-BE49-F238E27FC236}">
                <a16:creationId xmlns:a16="http://schemas.microsoft.com/office/drawing/2014/main" id="{61CFA2C6-2B5D-20C8-83B8-E6AC6E10F517}"/>
              </a:ext>
            </a:extLst>
          </p:cNvPr>
          <p:cNvSpPr txBox="1"/>
          <p:nvPr/>
        </p:nvSpPr>
        <p:spPr>
          <a:xfrm>
            <a:off x="155145" y="3660980"/>
            <a:ext cx="3260829" cy="307777"/>
          </a:xfrm>
          <a:prstGeom prst="rect">
            <a:avLst/>
          </a:prstGeom>
          <a:noFill/>
          <a:ln w="22225">
            <a:solidFill>
              <a:srgbClr val="FF0000"/>
            </a:solidFill>
          </a:ln>
        </p:spPr>
        <p:txBody>
          <a:bodyPr wrap="none" rtlCol="0">
            <a:spAutoFit/>
          </a:bodyPr>
          <a:lstStyle/>
          <a:p>
            <a:pPr algn="ctr"/>
            <a:r>
              <a:rPr lang="en-GB" sz="1400" b="1" dirty="0">
                <a:solidFill>
                  <a:srgbClr val="462AC2"/>
                </a:solidFill>
                <a:latin typeface="Rockwell" panose="02060603020205020403" pitchFamily="18" charset="77"/>
              </a:rPr>
              <a:t>Accelerating Gradient </a:t>
            </a:r>
            <a:r>
              <a:rPr lang="en-GB" sz="1400" b="1" dirty="0">
                <a:solidFill>
                  <a:srgbClr val="462AC2"/>
                </a:solidFill>
                <a:latin typeface="Rockwell" panose="02060603020205020403" pitchFamily="18" charset="77"/>
                <a:sym typeface="Wingdings" pitchFamily="2" charset="2"/>
              </a:rPr>
              <a:t> 30-180 MeV</a:t>
            </a:r>
            <a:endParaRPr lang="en-GB" sz="1400" b="1" dirty="0">
              <a:solidFill>
                <a:srgbClr val="462AC2"/>
              </a:solidFill>
              <a:latin typeface="Rockwell" panose="02060603020205020403" pitchFamily="18" charset="77"/>
            </a:endParaRPr>
          </a:p>
        </p:txBody>
      </p:sp>
      <p:sp>
        <p:nvSpPr>
          <p:cNvPr id="3" name="Segnaposto data 3">
            <a:extLst>
              <a:ext uri="{FF2B5EF4-FFF2-40B4-BE49-F238E27FC236}">
                <a16:creationId xmlns:a16="http://schemas.microsoft.com/office/drawing/2014/main" id="{BFBB94E6-EC8D-4238-055E-9D2EDDF5BEEB}"/>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Tree>
    <p:extLst>
      <p:ext uri="{BB962C8B-B14F-4D97-AF65-F5344CB8AC3E}">
        <p14:creationId xmlns:p14="http://schemas.microsoft.com/office/powerpoint/2010/main" val="169994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4">
            <a:extLst>
              <a:ext uri="{FF2B5EF4-FFF2-40B4-BE49-F238E27FC236}">
                <a16:creationId xmlns:a16="http://schemas.microsoft.com/office/drawing/2014/main" id="{D375E911-D84D-0C9D-5256-388148A0F3F1}"/>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AE2B3BC6-AA3A-329E-394E-12D3D4510F81}"/>
              </a:ext>
            </a:extLst>
          </p:cNvPr>
          <p:cNvSpPr>
            <a:spLocks noGrp="1"/>
          </p:cNvSpPr>
          <p:nvPr>
            <p:ph type="sldNum" sz="quarter" idx="12"/>
          </p:nvPr>
        </p:nvSpPr>
        <p:spPr/>
        <p:txBody>
          <a:bodyPr/>
          <a:lstStyle/>
          <a:p>
            <a:fld id="{22C8C506-E08F-464A-AF85-27E4817C43F6}" type="slidenum">
              <a:rPr lang="en-GB" smtClean="0"/>
              <a:t>4</a:t>
            </a:fld>
            <a:endParaRPr lang="en-GB" dirty="0"/>
          </a:p>
        </p:txBody>
      </p:sp>
      <p:sp>
        <p:nvSpPr>
          <p:cNvPr id="7" name="CasellaDiTesto 29">
            <a:extLst>
              <a:ext uri="{FF2B5EF4-FFF2-40B4-BE49-F238E27FC236}">
                <a16:creationId xmlns:a16="http://schemas.microsoft.com/office/drawing/2014/main" id="{8F6FAEFE-EA2E-490A-9955-396FB7C10515}"/>
              </a:ext>
            </a:extLst>
          </p:cNvPr>
          <p:cNvSpPr txBox="1"/>
          <p:nvPr/>
        </p:nvSpPr>
        <p:spPr>
          <a:xfrm>
            <a:off x="2641530" y="-15906"/>
            <a:ext cx="6400800" cy="523220"/>
          </a:xfrm>
          <a:prstGeom prst="rect">
            <a:avLst/>
          </a:prstGeom>
          <a:noFill/>
        </p:spPr>
        <p:txBody>
          <a:bodyPr wrap="square" rtlCol="0">
            <a:spAutoFit/>
          </a:bodyPr>
          <a:lstStyle/>
          <a:p>
            <a:pPr algn="ctr"/>
            <a:r>
              <a:rPr lang="it-IT" sz="2800" b="1" dirty="0">
                <a:latin typeface="Rockwell" panose="02060603020205020403" pitchFamily="18" charset="77"/>
              </a:rPr>
              <a:t>Plasma Wakefiled Acceleration </a:t>
            </a:r>
          </a:p>
        </p:txBody>
      </p:sp>
      <p:cxnSp>
        <p:nvCxnSpPr>
          <p:cNvPr id="9" name="Connettore 1 25">
            <a:extLst>
              <a:ext uri="{FF2B5EF4-FFF2-40B4-BE49-F238E27FC236}">
                <a16:creationId xmlns:a16="http://schemas.microsoft.com/office/drawing/2014/main" id="{D0A2EFFB-133D-5260-802D-D2311433FA99}"/>
              </a:ext>
            </a:extLst>
          </p:cNvPr>
          <p:cNvCxnSpPr>
            <a:cxnSpLocks/>
          </p:cNvCxnSpPr>
          <p:nvPr/>
        </p:nvCxnSpPr>
        <p:spPr>
          <a:xfrm>
            <a:off x="1240221" y="433152"/>
            <a:ext cx="9742970"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925873D-5EFA-EC59-62E1-7A451BEBB2A4}"/>
              </a:ext>
            </a:extLst>
          </p:cNvPr>
          <p:cNvSpPr txBox="1"/>
          <p:nvPr/>
        </p:nvSpPr>
        <p:spPr>
          <a:xfrm>
            <a:off x="154738" y="1306918"/>
            <a:ext cx="3201774"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 typeface="Arial" panose="020B0604020202020204" pitchFamily="34" charset="0"/>
              <a:buChar char="•"/>
            </a:pPr>
            <a:r>
              <a:rPr lang="en-IT" sz="1200" b="1" dirty="0">
                <a:solidFill>
                  <a:srgbClr val="462AC2"/>
                </a:solidFill>
                <a:latin typeface="Rockwell" panose="02060603020205020403" pitchFamily="18" charset="77"/>
              </a:rPr>
              <a:t>Creation of the plasma by discharge</a:t>
            </a:r>
          </a:p>
        </p:txBody>
      </p:sp>
      <p:sp>
        <p:nvSpPr>
          <p:cNvPr id="11" name="TextBox 10">
            <a:extLst>
              <a:ext uri="{FF2B5EF4-FFF2-40B4-BE49-F238E27FC236}">
                <a16:creationId xmlns:a16="http://schemas.microsoft.com/office/drawing/2014/main" id="{65D7D2AC-CAC6-49A1-1055-BBFA25E250F0}"/>
              </a:ext>
            </a:extLst>
          </p:cNvPr>
          <p:cNvSpPr txBox="1"/>
          <p:nvPr/>
        </p:nvSpPr>
        <p:spPr>
          <a:xfrm>
            <a:off x="154738" y="1617599"/>
            <a:ext cx="4148893"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 typeface="Arial" panose="020B0604020202020204" pitchFamily="34" charset="0"/>
              <a:buChar char="•"/>
            </a:pPr>
            <a:r>
              <a:rPr lang="en-IT" sz="1200" b="1" dirty="0">
                <a:solidFill>
                  <a:srgbClr val="462AC2"/>
                </a:solidFill>
                <a:latin typeface="Rockwell" panose="02060603020205020403" pitchFamily="18" charset="77"/>
              </a:rPr>
              <a:t>Driver beam (electron bunch) enters the plasma</a:t>
            </a:r>
          </a:p>
        </p:txBody>
      </p:sp>
      <p:sp>
        <p:nvSpPr>
          <p:cNvPr id="12" name="TextBox 11">
            <a:extLst>
              <a:ext uri="{FF2B5EF4-FFF2-40B4-BE49-F238E27FC236}">
                <a16:creationId xmlns:a16="http://schemas.microsoft.com/office/drawing/2014/main" id="{BB580BE7-AA06-FE60-F394-ECA97EA09BFA}"/>
              </a:ext>
            </a:extLst>
          </p:cNvPr>
          <p:cNvSpPr txBox="1"/>
          <p:nvPr/>
        </p:nvSpPr>
        <p:spPr>
          <a:xfrm>
            <a:off x="154737" y="1957576"/>
            <a:ext cx="5563783" cy="461665"/>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IT" sz="1200" b="1" dirty="0">
                <a:solidFill>
                  <a:srgbClr val="462AC2"/>
                </a:solidFill>
                <a:latin typeface="Rockwell" panose="02060603020205020403" pitchFamily="18" charset="77"/>
              </a:rPr>
              <a:t>Break of neutrality by the Driver induces a following wake where </a:t>
            </a:r>
          </a:p>
          <a:p>
            <a:r>
              <a:rPr lang="en-IT" sz="1200" b="1" dirty="0">
                <a:solidFill>
                  <a:srgbClr val="462AC2"/>
                </a:solidFill>
                <a:latin typeface="Rockwell" panose="02060603020205020403" pitchFamily="18" charset="77"/>
              </a:rPr>
              <a:t>the second bunch (witness) can be placed   </a:t>
            </a:r>
          </a:p>
        </p:txBody>
      </p:sp>
      <p:sp>
        <p:nvSpPr>
          <p:cNvPr id="13" name="TextBox 12">
            <a:extLst>
              <a:ext uri="{FF2B5EF4-FFF2-40B4-BE49-F238E27FC236}">
                <a16:creationId xmlns:a16="http://schemas.microsoft.com/office/drawing/2014/main" id="{167BBEF2-721E-454F-B094-FB231A07DF90}"/>
              </a:ext>
            </a:extLst>
          </p:cNvPr>
          <p:cNvSpPr txBox="1"/>
          <p:nvPr/>
        </p:nvSpPr>
        <p:spPr>
          <a:xfrm>
            <a:off x="154738" y="882486"/>
            <a:ext cx="2331087" cy="307777"/>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 typeface="Wingdings" pitchFamily="2" charset="2"/>
              <a:buChar char="v"/>
            </a:pPr>
            <a:r>
              <a:rPr lang="it-IT" sz="1400" b="1" dirty="0">
                <a:solidFill>
                  <a:srgbClr val="462AC2"/>
                </a:solidFill>
                <a:latin typeface="Rockwell" panose="02060603020205020403" pitchFamily="18" charset="77"/>
              </a:rPr>
              <a:t>Acceleration Scheme</a:t>
            </a:r>
          </a:p>
        </p:txBody>
      </p:sp>
      <p:sp>
        <p:nvSpPr>
          <p:cNvPr id="14" name="TextBox 13">
            <a:extLst>
              <a:ext uri="{FF2B5EF4-FFF2-40B4-BE49-F238E27FC236}">
                <a16:creationId xmlns:a16="http://schemas.microsoft.com/office/drawing/2014/main" id="{CA2CCEEF-E85A-05FE-2DF1-F66D80C1FA91}"/>
              </a:ext>
            </a:extLst>
          </p:cNvPr>
          <p:cNvSpPr txBox="1"/>
          <p:nvPr/>
        </p:nvSpPr>
        <p:spPr>
          <a:xfrm>
            <a:off x="148538" y="2485162"/>
            <a:ext cx="3490956"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285750" indent="-285750">
              <a:buFont typeface="Arial" panose="020B0604020202020204" pitchFamily="34" charset="0"/>
              <a:buChar char="•"/>
            </a:pPr>
            <a:r>
              <a:rPr lang="en-IT" sz="1200" b="1" dirty="0">
                <a:solidFill>
                  <a:srgbClr val="462AC2"/>
                </a:solidFill>
                <a:latin typeface="Rockwell" panose="02060603020205020403" pitchFamily="18" charset="77"/>
              </a:rPr>
              <a:t>Witness bunch introduced in the plasma</a:t>
            </a:r>
          </a:p>
        </p:txBody>
      </p:sp>
      <p:sp>
        <p:nvSpPr>
          <p:cNvPr id="15" name="TextBox 14">
            <a:extLst>
              <a:ext uri="{FF2B5EF4-FFF2-40B4-BE49-F238E27FC236}">
                <a16:creationId xmlns:a16="http://schemas.microsoft.com/office/drawing/2014/main" id="{898F4F02-7A8E-4938-85FC-F906CC5EE99C}"/>
              </a:ext>
            </a:extLst>
          </p:cNvPr>
          <p:cNvSpPr txBox="1"/>
          <p:nvPr/>
        </p:nvSpPr>
        <p:spPr>
          <a:xfrm>
            <a:off x="170174" y="2816981"/>
            <a:ext cx="5633264" cy="461665"/>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IT" sz="1200" b="1" dirty="0">
                <a:solidFill>
                  <a:srgbClr val="462AC2"/>
                </a:solidFill>
                <a:latin typeface="Rockwell" panose="02060603020205020403" pitchFamily="18" charset="77"/>
              </a:rPr>
              <a:t>Since the bunch density is &gt; than plasma density the </a:t>
            </a:r>
            <a:r>
              <a:rPr lang="it-IT" sz="1200" b="1" dirty="0">
                <a:solidFill>
                  <a:srgbClr val="462AC2"/>
                </a:solidFill>
                <a:latin typeface="Rockwell" panose="02060603020205020403" pitchFamily="18" charset="77"/>
              </a:rPr>
              <a:t>depleted region is </a:t>
            </a:r>
            <a:r>
              <a:rPr lang="it-IT" sz="1200" b="1" dirty="0">
                <a:solidFill>
                  <a:srgbClr val="FF0000"/>
                </a:solidFill>
                <a:latin typeface="Rockwell" panose="02060603020205020403" pitchFamily="18" charset="77"/>
              </a:rPr>
              <a:t>Bubble-like</a:t>
            </a:r>
            <a:r>
              <a:rPr lang="en-IT" sz="1200" b="1" dirty="0">
                <a:solidFill>
                  <a:srgbClr val="462AC2"/>
                </a:solidFill>
                <a:latin typeface="Rockwell" panose="02060603020205020403" pitchFamily="18" charset="77"/>
              </a:rPr>
              <a:t>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4774EE4-2BF3-3EF1-547D-F5B0A3980433}"/>
                  </a:ext>
                </a:extLst>
              </p:cNvPr>
              <p:cNvSpPr txBox="1"/>
              <p:nvPr/>
            </p:nvSpPr>
            <p:spPr>
              <a:xfrm>
                <a:off x="158530" y="4543701"/>
                <a:ext cx="5670165" cy="461665"/>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it-IT" sz="1200" b="1" dirty="0">
                    <a:solidFill>
                      <a:srgbClr val="462AC2"/>
                    </a:solidFill>
                    <a:latin typeface="Rockwell" panose="02060603020205020403" pitchFamily="18" charset="77"/>
                  </a:rPr>
                  <a:t>Background density regulates the accelerating field </a:t>
                </a:r>
              </a:p>
              <a:p>
                <a:pPr algn="ctr"/>
                <a:r>
                  <a:rPr lang="it-IT" sz="1200" b="1" i="1" dirty="0">
                    <a:solidFill>
                      <a:srgbClr val="462AC2"/>
                    </a:solidFill>
                    <a:latin typeface="Rockwell" panose="02060603020205020403" pitchFamily="18" charset="77"/>
                  </a:rPr>
                  <a:t>                </a:t>
                </a:r>
                <a:r>
                  <a:rPr lang="en-GB" sz="1200" b="1" i="1" dirty="0">
                    <a:solidFill>
                      <a:srgbClr val="462AC2"/>
                    </a:solidFill>
                    <a:latin typeface="Rockwell" panose="02060603020205020403" pitchFamily="18" charset="77"/>
                  </a:rPr>
                  <a:t>E [V/m ] </a:t>
                </a:r>
                <a14:m>
                  <m:oMath xmlns:m="http://schemas.openxmlformats.org/officeDocument/2006/math">
                    <m:r>
                      <a:rPr lang="en-GB" sz="1200" b="1" i="1" dirty="0" smtClean="0">
                        <a:solidFill>
                          <a:srgbClr val="462AC2"/>
                        </a:solidFill>
                        <a:latin typeface="Cambria Math" panose="02040503050406030204" pitchFamily="18" charset="0"/>
                        <a:ea typeface="Cambria Math" panose="02040503050406030204" pitchFamily="18" charset="0"/>
                      </a:rPr>
                      <m:t>≈</m:t>
                    </m:r>
                  </m:oMath>
                </a14:m>
                <a:r>
                  <a:rPr lang="en-GB" sz="1200" b="1" i="1" dirty="0">
                    <a:solidFill>
                      <a:srgbClr val="462AC2"/>
                    </a:solidFill>
                    <a:latin typeface="Rockwell" panose="02060603020205020403" pitchFamily="18" charset="77"/>
                  </a:rPr>
                  <a:t> 96 (n</a:t>
                </a:r>
                <a:r>
                  <a:rPr lang="en-GB" sz="1200" b="1" i="1" baseline="-25000" dirty="0">
                    <a:solidFill>
                      <a:srgbClr val="462AC2"/>
                    </a:solidFill>
                    <a:latin typeface="Rockwell" panose="02060603020205020403" pitchFamily="18" charset="77"/>
                  </a:rPr>
                  <a:t>e</a:t>
                </a:r>
                <a:r>
                  <a:rPr lang="en-GB" sz="1200" b="1" i="1" dirty="0">
                    <a:solidFill>
                      <a:srgbClr val="462AC2"/>
                    </a:solidFill>
                    <a:latin typeface="Rockwell" panose="02060603020205020403" pitchFamily="18" charset="77"/>
                  </a:rPr>
                  <a:t> [cm</a:t>
                </a:r>
                <a:r>
                  <a:rPr lang="en-GB" sz="1200" b="1" i="1" baseline="30000" dirty="0">
                    <a:solidFill>
                      <a:srgbClr val="462AC2"/>
                    </a:solidFill>
                    <a:latin typeface="Rockwell" panose="02060603020205020403" pitchFamily="18" charset="77"/>
                  </a:rPr>
                  <a:t>-3</a:t>
                </a:r>
                <a:r>
                  <a:rPr lang="en-GB" sz="1200" b="1" i="1" dirty="0">
                    <a:solidFill>
                      <a:srgbClr val="462AC2"/>
                    </a:solidFill>
                    <a:latin typeface="Rockwell" panose="02060603020205020403" pitchFamily="18" charset="77"/>
                  </a:rPr>
                  <a:t>]</a:t>
                </a:r>
                <a:r>
                  <a:rPr lang="it-IT" sz="1200" b="1" i="1" dirty="0">
                    <a:solidFill>
                      <a:srgbClr val="462AC2"/>
                    </a:solidFill>
                    <a:latin typeface="Rockwell" panose="02060603020205020403" pitchFamily="18" charset="77"/>
                  </a:rPr>
                  <a:t>)</a:t>
                </a:r>
                <a:r>
                  <a:rPr lang="it-IT" sz="1200" b="1" i="1" baseline="30000" dirty="0">
                    <a:solidFill>
                      <a:srgbClr val="462AC2"/>
                    </a:solidFill>
                    <a:latin typeface="Rockwell" panose="02060603020205020403" pitchFamily="18" charset="77"/>
                  </a:rPr>
                  <a:t>1/2</a:t>
                </a:r>
                <a:endParaRPr lang="it-IT" sz="1200" b="1" dirty="0">
                  <a:solidFill>
                    <a:srgbClr val="462AC2"/>
                  </a:solidFill>
                  <a:latin typeface="Rockwell" panose="02060603020205020403" pitchFamily="18" charset="77"/>
                </a:endParaRPr>
              </a:p>
            </p:txBody>
          </p:sp>
        </mc:Choice>
        <mc:Fallback xmlns="">
          <p:sp>
            <p:nvSpPr>
              <p:cNvPr id="16" name="TextBox 15">
                <a:extLst>
                  <a:ext uri="{FF2B5EF4-FFF2-40B4-BE49-F238E27FC236}">
                    <a16:creationId xmlns:a16="http://schemas.microsoft.com/office/drawing/2014/main" id="{94774EE4-2BF3-3EF1-547D-F5B0A3980433}"/>
                  </a:ext>
                </a:extLst>
              </p:cNvPr>
              <p:cNvSpPr txBox="1">
                <a:spLocks noRot="1" noChangeAspect="1" noMove="1" noResize="1" noEditPoints="1" noAdjustHandles="1" noChangeArrowheads="1" noChangeShapeType="1" noTextEdit="1"/>
              </p:cNvSpPr>
              <p:nvPr/>
            </p:nvSpPr>
            <p:spPr>
              <a:xfrm>
                <a:off x="158530" y="4543701"/>
                <a:ext cx="5670165" cy="461665"/>
              </a:xfrm>
              <a:prstGeom prst="rect">
                <a:avLst/>
              </a:prstGeom>
              <a:blipFill>
                <a:blip r:embed="rId2"/>
                <a:stretch>
                  <a:fillRect b="-7895"/>
                </a:stretch>
              </a:blipFill>
              <a:ln>
                <a:solidFill>
                  <a:srgbClr val="FF0000"/>
                </a:solidFill>
              </a:ln>
            </p:spPr>
            <p:txBody>
              <a:bodyPr/>
              <a:lstStyle/>
              <a:p>
                <a:r>
                  <a:rPr lang="en-IT">
                    <a:noFill/>
                  </a:rPr>
                  <a:t> </a:t>
                </a:r>
              </a:p>
            </p:txBody>
          </p:sp>
        </mc:Fallback>
      </mc:AlternateContent>
      <p:sp>
        <p:nvSpPr>
          <p:cNvPr id="17" name="TextBox 16">
            <a:extLst>
              <a:ext uri="{FF2B5EF4-FFF2-40B4-BE49-F238E27FC236}">
                <a16:creationId xmlns:a16="http://schemas.microsoft.com/office/drawing/2014/main" id="{F14DEB96-2DD4-F5C0-1CD5-F9252B45D93F}"/>
              </a:ext>
            </a:extLst>
          </p:cNvPr>
          <p:cNvSpPr txBox="1"/>
          <p:nvPr/>
        </p:nvSpPr>
        <p:spPr>
          <a:xfrm>
            <a:off x="139819" y="5607547"/>
            <a:ext cx="5670164"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it-IT" sz="1200" b="1" dirty="0">
                <a:solidFill>
                  <a:srgbClr val="462AC2"/>
                </a:solidFill>
                <a:latin typeface="Rockwell" panose="02060603020205020403" pitchFamily="18" charset="77"/>
              </a:rPr>
              <a:t>Electron bunch length and plasma density must be tuned finely</a:t>
            </a:r>
            <a:endParaRPr lang="en-IT" sz="1200" b="1" dirty="0">
              <a:solidFill>
                <a:srgbClr val="462AC2"/>
              </a:solidFill>
              <a:latin typeface="Rockwell" panose="02060603020205020403" pitchFamily="18" charset="77"/>
            </a:endParaRPr>
          </a:p>
        </p:txBody>
      </p:sp>
      <p:sp>
        <p:nvSpPr>
          <p:cNvPr id="18" name="TextBox 17">
            <a:extLst>
              <a:ext uri="{FF2B5EF4-FFF2-40B4-BE49-F238E27FC236}">
                <a16:creationId xmlns:a16="http://schemas.microsoft.com/office/drawing/2014/main" id="{494F9415-B489-FBC9-0F03-0780D6038365}"/>
              </a:ext>
            </a:extLst>
          </p:cNvPr>
          <p:cNvSpPr txBox="1"/>
          <p:nvPr/>
        </p:nvSpPr>
        <p:spPr>
          <a:xfrm>
            <a:off x="151724" y="5960336"/>
            <a:ext cx="5670164" cy="27699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it-IT" sz="1200" b="1" dirty="0">
                <a:solidFill>
                  <a:srgbClr val="462AC2"/>
                </a:solidFill>
                <a:latin typeface="Rockwell" panose="02060603020205020403" pitchFamily="18" charset="77"/>
              </a:rPr>
              <a:t>One possible matching way is to use plasma </a:t>
            </a:r>
            <a:r>
              <a:rPr lang="it-IT" sz="1200" b="1" dirty="0">
                <a:solidFill>
                  <a:srgbClr val="FF0000"/>
                </a:solidFill>
                <a:latin typeface="Rockwell" panose="02060603020205020403" pitchFamily="18" charset="77"/>
              </a:rPr>
              <a:t>capillary devices</a:t>
            </a:r>
            <a:endParaRPr lang="en-IT" sz="1200" b="1" dirty="0">
              <a:solidFill>
                <a:srgbClr val="FF0000"/>
              </a:solidFill>
              <a:latin typeface="Rockwell" panose="02060603020205020403" pitchFamily="18" charset="77"/>
            </a:endParaRPr>
          </a:p>
        </p:txBody>
      </p:sp>
      <mc:AlternateContent xmlns:mc="http://schemas.openxmlformats.org/markup-compatibility/2006" xmlns:a14="http://schemas.microsoft.com/office/drawing/2010/main">
        <mc:Choice Requires="a14">
          <p:graphicFrame>
            <p:nvGraphicFramePr>
              <p:cNvPr id="19" name="Table 6">
                <a:extLst>
                  <a:ext uri="{FF2B5EF4-FFF2-40B4-BE49-F238E27FC236}">
                    <a16:creationId xmlns:a16="http://schemas.microsoft.com/office/drawing/2014/main" id="{A5F22080-EDAB-7C0B-10AF-21D7D0CC40A3}"/>
                  </a:ext>
                </a:extLst>
              </p:cNvPr>
              <p:cNvGraphicFramePr>
                <a:graphicFrameLocks noGrp="1"/>
              </p:cNvGraphicFramePr>
              <p:nvPr>
                <p:extLst>
                  <p:ext uri="{D42A27DB-BD31-4B8C-83A1-F6EECF244321}">
                    <p14:modId xmlns:p14="http://schemas.microsoft.com/office/powerpoint/2010/main" val="3735297254"/>
                  </p:ext>
                </p:extLst>
              </p:nvPr>
            </p:nvGraphicFramePr>
            <p:xfrm>
              <a:off x="5966745" y="1667471"/>
              <a:ext cx="3168897" cy="867601"/>
            </p:xfrm>
            <a:graphic>
              <a:graphicData uri="http://schemas.openxmlformats.org/drawingml/2006/table">
                <a:tbl>
                  <a:tblPr firstRow="1" bandRow="1">
                    <a:tableStyleId>{22838BEF-8BB2-4498-84A7-C5851F593DF1}</a:tableStyleId>
                  </a:tblPr>
                  <a:tblGrid>
                    <a:gridCol w="1056299">
                      <a:extLst>
                        <a:ext uri="{9D8B030D-6E8A-4147-A177-3AD203B41FA5}">
                          <a16:colId xmlns:a16="http://schemas.microsoft.com/office/drawing/2014/main" val="2957577730"/>
                        </a:ext>
                      </a:extLst>
                    </a:gridCol>
                    <a:gridCol w="1056299">
                      <a:extLst>
                        <a:ext uri="{9D8B030D-6E8A-4147-A177-3AD203B41FA5}">
                          <a16:colId xmlns:a16="http://schemas.microsoft.com/office/drawing/2014/main" val="3001375681"/>
                        </a:ext>
                      </a:extLst>
                    </a:gridCol>
                    <a:gridCol w="1056299">
                      <a:extLst>
                        <a:ext uri="{9D8B030D-6E8A-4147-A177-3AD203B41FA5}">
                          <a16:colId xmlns:a16="http://schemas.microsoft.com/office/drawing/2014/main" val="4228680593"/>
                        </a:ext>
                      </a:extLst>
                    </a:gridCol>
                  </a:tblGrid>
                  <a:tr h="257954">
                    <a:tc gridSpan="3">
                      <a:txBody>
                        <a:bodyPr/>
                        <a:lstStyle/>
                        <a:p>
                          <a:pPr algn="ctr"/>
                          <a:r>
                            <a:rPr lang="en-IT" sz="1400" dirty="0"/>
                            <a:t>Plasma Parameters</a:t>
                          </a:r>
                        </a:p>
                      </a:txBody>
                      <a:tcPr>
                        <a:noFill/>
                      </a:tcPr>
                    </a:tc>
                    <a:tc hMerge="1">
                      <a:txBody>
                        <a:bodyPr/>
                        <a:lstStyle/>
                        <a:p>
                          <a:endParaRPr lang="en-IT" dirty="0"/>
                        </a:p>
                      </a:txBody>
                      <a:tcPr/>
                    </a:tc>
                    <a:tc hMerge="1">
                      <a:txBody>
                        <a:bodyPr/>
                        <a:lstStyle/>
                        <a:p>
                          <a:endParaRPr lang="en-IT" dirty="0"/>
                        </a:p>
                      </a:txBody>
                      <a:tcPr/>
                    </a:tc>
                    <a:extLst>
                      <a:ext uri="{0D108BD9-81ED-4DB2-BD59-A6C34878D82A}">
                        <a16:rowId xmlns:a16="http://schemas.microsoft.com/office/drawing/2014/main" val="3913131180"/>
                      </a:ext>
                    </a:extLst>
                  </a:tr>
                  <a:tr h="257954">
                    <a:tc>
                      <a:txBody>
                        <a:bodyPr/>
                        <a:lstStyle/>
                        <a:p>
                          <a:pPr algn="ctr"/>
                          <a14:m>
                            <m:oMath xmlns:m="http://schemas.openxmlformats.org/officeDocument/2006/math">
                              <m:sSub>
                                <m:sSubPr>
                                  <m:ctrlPr>
                                    <a:rPr lang="en-IT" sz="1200" i="1" smtClean="0">
                                      <a:latin typeface="Cambria Math" panose="02040503050406030204" pitchFamily="18" charset="0"/>
                                    </a:rPr>
                                  </m:ctrlPr>
                                </m:sSubPr>
                                <m:e>
                                  <m:r>
                                    <a:rPr lang="it-IT" sz="1200" b="0" i="1" smtClean="0">
                                      <a:latin typeface="Cambria Math" panose="02040503050406030204" pitchFamily="18" charset="0"/>
                                    </a:rPr>
                                    <m:t>𝑛</m:t>
                                  </m:r>
                                </m:e>
                                <m:sub>
                                  <m:r>
                                    <a:rPr lang="it-IT" sz="1200" b="0" i="1" smtClean="0">
                                      <a:latin typeface="Cambria Math" panose="02040503050406030204" pitchFamily="18" charset="0"/>
                                    </a:rPr>
                                    <m:t>𝑝</m:t>
                                  </m:r>
                                </m:sub>
                              </m:sSub>
                            </m:oMath>
                          </a14:m>
                          <a:r>
                            <a:rPr lang="en-IT" sz="1200" dirty="0"/>
                            <a:t>  (</a:t>
                          </a:r>
                          <a14:m>
                            <m:oMath xmlns:m="http://schemas.openxmlformats.org/officeDocument/2006/math">
                              <m:sSup>
                                <m:sSupPr>
                                  <m:ctrlPr>
                                    <a:rPr lang="en-IT" sz="1200" i="1" dirty="0" smtClean="0">
                                      <a:latin typeface="Cambria Math" panose="02040503050406030204" pitchFamily="18" charset="0"/>
                                    </a:rPr>
                                  </m:ctrlPr>
                                </m:sSupPr>
                                <m:e>
                                  <m:r>
                                    <a:rPr lang="it-IT" sz="1200" b="0" i="1" dirty="0" smtClean="0">
                                      <a:latin typeface="Cambria Math" panose="02040503050406030204" pitchFamily="18" charset="0"/>
                                    </a:rPr>
                                    <m:t>𝑐𝑚</m:t>
                                  </m:r>
                                </m:e>
                                <m:sup>
                                  <m:r>
                                    <a:rPr lang="it-IT" sz="1200" b="0" i="1" dirty="0" smtClean="0">
                                      <a:latin typeface="Cambria Math" panose="02040503050406030204" pitchFamily="18" charset="0"/>
                                    </a:rPr>
                                    <m:t>−3</m:t>
                                  </m:r>
                                </m:sup>
                              </m:sSup>
                              <m:r>
                                <a:rPr lang="it-IT" sz="1200" b="0" i="1" dirty="0" smtClean="0">
                                  <a:latin typeface="Cambria Math" panose="02040503050406030204" pitchFamily="18" charset="0"/>
                                </a:rPr>
                                <m:t>)</m:t>
                              </m:r>
                            </m:oMath>
                          </a14:m>
                          <a:endParaRPr lang="en-IT" sz="1200" dirty="0"/>
                        </a:p>
                      </a:txBody>
                      <a:tcPr>
                        <a:noFill/>
                      </a:tcPr>
                    </a:tc>
                    <a:tc>
                      <a:txBody>
                        <a:bodyPr/>
                        <a:lstStyle/>
                        <a:p>
                          <a:pPr algn="ctr"/>
                          <a14:m>
                            <m:oMath xmlns:m="http://schemas.openxmlformats.org/officeDocument/2006/math">
                              <m:sSub>
                                <m:sSubPr>
                                  <m:ctrlPr>
                                    <a:rPr lang="en-IT" sz="1200" i="1" smtClean="0">
                                      <a:latin typeface="Cambria Math" panose="02040503050406030204" pitchFamily="18" charset="0"/>
                                    </a:rPr>
                                  </m:ctrlPr>
                                </m:sSubPr>
                                <m:e>
                                  <m:r>
                                    <a:rPr lang="en-IT" sz="1200" i="1" smtClean="0">
                                      <a:latin typeface="Cambria Math" panose="02040503050406030204" pitchFamily="18" charset="0"/>
                                      <a:ea typeface="Cambria Math" panose="02040503050406030204" pitchFamily="18" charset="0"/>
                                    </a:rPr>
                                    <m:t>𝜆</m:t>
                                  </m:r>
                                </m:e>
                                <m:sub>
                                  <m:r>
                                    <a:rPr lang="it-IT" sz="1200" b="0" i="1" smtClean="0">
                                      <a:latin typeface="Cambria Math" panose="02040503050406030204" pitchFamily="18" charset="0"/>
                                    </a:rPr>
                                    <m:t>𝑝</m:t>
                                  </m:r>
                                </m:sub>
                              </m:sSub>
                            </m:oMath>
                          </a14:m>
                          <a:r>
                            <a:rPr lang="en-IT" sz="1200" dirty="0"/>
                            <a:t> (</a:t>
                          </a:r>
                          <a14:m>
                            <m:oMath xmlns:m="http://schemas.openxmlformats.org/officeDocument/2006/math">
                              <m:r>
                                <a:rPr lang="en-IT" sz="1200" i="1" dirty="0" smtClean="0">
                                  <a:latin typeface="Cambria Math" panose="02040503050406030204" pitchFamily="18" charset="0"/>
                                  <a:ea typeface="Cambria Math" panose="02040503050406030204" pitchFamily="18" charset="0"/>
                                </a:rPr>
                                <m:t>𝜇</m:t>
                              </m:r>
                              <m:r>
                                <a:rPr lang="it-IT" sz="1200" b="0" i="1" dirty="0" smtClean="0">
                                  <a:latin typeface="Cambria Math" panose="02040503050406030204" pitchFamily="18" charset="0"/>
                                  <a:ea typeface="Cambria Math" panose="02040503050406030204" pitchFamily="18" charset="0"/>
                                </a:rPr>
                                <m:t>𝑚</m:t>
                              </m:r>
                            </m:oMath>
                          </a14:m>
                          <a:r>
                            <a:rPr lang="en-IT" sz="1200" dirty="0"/>
                            <a:t>)</a:t>
                          </a:r>
                        </a:p>
                      </a:txBody>
                      <a:tcPr>
                        <a:noFill/>
                      </a:tcPr>
                    </a:tc>
                    <a:tc>
                      <a:txBody>
                        <a:bodyPr/>
                        <a:lstStyle/>
                        <a:p>
                          <a:pPr algn="ctr"/>
                          <a14:m>
                            <m:oMath xmlns:m="http://schemas.openxmlformats.org/officeDocument/2006/math">
                              <m:sSub>
                                <m:sSubPr>
                                  <m:ctrlPr>
                                    <a:rPr lang="en-IT" sz="1200" i="1" smtClean="0">
                                      <a:latin typeface="Cambria Math" panose="02040503050406030204" pitchFamily="18" charset="0"/>
                                      <a:ea typeface="Cambria Math" panose="02040503050406030204" pitchFamily="18" charset="0"/>
                                    </a:rPr>
                                  </m:ctrlPr>
                                </m:sSubPr>
                                <m:e>
                                  <m:r>
                                    <a:rPr lang="en-IT" sz="1200" i="1" smtClean="0">
                                      <a:latin typeface="Cambria Math" panose="02040503050406030204" pitchFamily="18" charset="0"/>
                                      <a:ea typeface="Cambria Math" panose="02040503050406030204" pitchFamily="18" charset="0"/>
                                    </a:rPr>
                                    <m:t>𝜔</m:t>
                                  </m:r>
                                </m:e>
                                <m:sub>
                                  <m:r>
                                    <a:rPr lang="it-IT" sz="1200" b="0" i="1" smtClean="0">
                                      <a:latin typeface="Cambria Math" panose="02040503050406030204" pitchFamily="18" charset="0"/>
                                      <a:ea typeface="Cambria Math" panose="02040503050406030204" pitchFamily="18" charset="0"/>
                                    </a:rPr>
                                    <m:t>𝑝</m:t>
                                  </m:r>
                                </m:sub>
                              </m:sSub>
                            </m:oMath>
                          </a14:m>
                          <a:r>
                            <a:rPr lang="en-IT" sz="1200" dirty="0"/>
                            <a:t> (Hz)</a:t>
                          </a:r>
                        </a:p>
                      </a:txBody>
                      <a:tcPr>
                        <a:noFill/>
                      </a:tcPr>
                    </a:tc>
                    <a:extLst>
                      <a:ext uri="{0D108BD9-81ED-4DB2-BD59-A6C34878D82A}">
                        <a16:rowId xmlns:a16="http://schemas.microsoft.com/office/drawing/2014/main" val="2865807004"/>
                      </a:ext>
                    </a:extLst>
                  </a:tr>
                  <a:tr h="257954">
                    <a:tc>
                      <a:txBody>
                        <a:bodyPr/>
                        <a:lstStyle/>
                        <a:p>
                          <a:pPr algn="ctr"/>
                          <a14:m>
                            <m:oMathPara xmlns:m="http://schemas.openxmlformats.org/officeDocument/2006/math">
                              <m:oMathParaPr>
                                <m:jc m:val="centerGroup"/>
                              </m:oMathParaPr>
                              <m:oMath xmlns:m="http://schemas.openxmlformats.org/officeDocument/2006/math">
                                <m:sSup>
                                  <m:sSupPr>
                                    <m:ctrlPr>
                                      <a:rPr lang="en-IT" sz="1200" i="1" smtClean="0">
                                        <a:latin typeface="Cambria Math" panose="02040503050406030204" pitchFamily="18" charset="0"/>
                                      </a:rPr>
                                    </m:ctrlPr>
                                  </m:sSupPr>
                                  <m:e>
                                    <m:r>
                                      <a:rPr lang="it-IT" sz="1200" b="0" i="1" smtClean="0">
                                        <a:latin typeface="Cambria Math" panose="02040503050406030204" pitchFamily="18" charset="0"/>
                                      </a:rPr>
                                      <m:t>10</m:t>
                                    </m:r>
                                  </m:e>
                                  <m:sup>
                                    <m:r>
                                      <a:rPr lang="it-IT" sz="1200" b="0" i="1" smtClean="0">
                                        <a:latin typeface="Cambria Math" panose="02040503050406030204" pitchFamily="18" charset="0"/>
                                      </a:rPr>
                                      <m:t>17</m:t>
                                    </m:r>
                                  </m:sup>
                                </m:sSup>
                              </m:oMath>
                            </m:oMathPara>
                          </a14:m>
                          <a:endParaRPr lang="en-IT" sz="1200" dirty="0">
                            <a:latin typeface="+mn-lt"/>
                          </a:endParaRPr>
                        </a:p>
                      </a:txBody>
                      <a:tcPr>
                        <a:noFill/>
                      </a:tcPr>
                    </a:tc>
                    <a:tc>
                      <a:txBody>
                        <a:bodyPr/>
                        <a:lstStyle/>
                        <a:p>
                          <a:pPr algn="ctr"/>
                          <a:r>
                            <a:rPr lang="en-IT" sz="1200" dirty="0">
                              <a:latin typeface="+mn-lt"/>
                            </a:rPr>
                            <a:t>100  </a:t>
                          </a:r>
                          <a:r>
                            <a:rPr lang="en-GB" sz="1200" b="1" dirty="0">
                              <a:solidFill>
                                <a:srgbClr val="FF0000"/>
                              </a:solidFill>
                              <a:latin typeface="+mn-lt"/>
                              <a:cs typeface="Calibri"/>
                            </a:rPr>
                            <a:t>(300 fs)</a:t>
                          </a:r>
                          <a:endParaRPr lang="en-IT" sz="1200" dirty="0">
                            <a:latin typeface="+mn-lt"/>
                          </a:endParaRPr>
                        </a:p>
                      </a:txBody>
                      <a:tcPr>
                        <a:noFill/>
                      </a:tcPr>
                    </a:tc>
                    <a:tc>
                      <a:txBody>
                        <a:bodyPr/>
                        <a:lstStyle/>
                        <a:p>
                          <a:pPr algn="ctr"/>
                          <a:r>
                            <a:rPr lang="en-IT" sz="1200" dirty="0"/>
                            <a:t>2</a:t>
                          </a:r>
                          <a14:m>
                            <m:oMath xmlns:m="http://schemas.openxmlformats.org/officeDocument/2006/math">
                              <m:r>
                                <a:rPr lang="en-IT" sz="1200" i="1" smtClean="0">
                                  <a:latin typeface="Cambria Math" panose="02040503050406030204" pitchFamily="18" charset="0"/>
                                  <a:ea typeface="Cambria Math" panose="02040503050406030204" pitchFamily="18" charset="0"/>
                                </a:rPr>
                                <m:t>×</m:t>
                              </m:r>
                              <m:sSup>
                                <m:sSupPr>
                                  <m:ctrlPr>
                                    <a:rPr lang="en-IT" sz="1200" i="1" smtClean="0">
                                      <a:latin typeface="Cambria Math" panose="02040503050406030204" pitchFamily="18" charset="0"/>
                                      <a:ea typeface="Cambria Math" panose="02040503050406030204" pitchFamily="18" charset="0"/>
                                    </a:rPr>
                                  </m:ctrlPr>
                                </m:sSupPr>
                                <m:e>
                                  <m:r>
                                    <a:rPr lang="it-IT" sz="1200" b="0" i="1" smtClean="0">
                                      <a:latin typeface="Cambria Math" panose="02040503050406030204" pitchFamily="18" charset="0"/>
                                      <a:ea typeface="Cambria Math" panose="02040503050406030204" pitchFamily="18" charset="0"/>
                                    </a:rPr>
                                    <m:t>10</m:t>
                                  </m:r>
                                </m:e>
                                <m:sup>
                                  <m:r>
                                    <a:rPr lang="it-IT" sz="1200" b="0" i="1" smtClean="0">
                                      <a:latin typeface="Cambria Math" panose="02040503050406030204" pitchFamily="18" charset="0"/>
                                      <a:ea typeface="Cambria Math" panose="02040503050406030204" pitchFamily="18" charset="0"/>
                                    </a:rPr>
                                    <m:t>13</m:t>
                                  </m:r>
                                </m:sup>
                              </m:sSup>
                            </m:oMath>
                          </a14:m>
                          <a:endParaRPr lang="en-IT" sz="1200" dirty="0"/>
                        </a:p>
                      </a:txBody>
                      <a:tcPr>
                        <a:noFill/>
                      </a:tcPr>
                    </a:tc>
                    <a:extLst>
                      <a:ext uri="{0D108BD9-81ED-4DB2-BD59-A6C34878D82A}">
                        <a16:rowId xmlns:a16="http://schemas.microsoft.com/office/drawing/2014/main" val="2619234211"/>
                      </a:ext>
                    </a:extLst>
                  </a:tr>
                </a:tbl>
              </a:graphicData>
            </a:graphic>
          </p:graphicFrame>
        </mc:Choice>
        <mc:Fallback xmlns="">
          <p:graphicFrame>
            <p:nvGraphicFramePr>
              <p:cNvPr id="19" name="Table 6">
                <a:extLst>
                  <a:ext uri="{FF2B5EF4-FFF2-40B4-BE49-F238E27FC236}">
                    <a16:creationId xmlns:a16="http://schemas.microsoft.com/office/drawing/2014/main" id="{A5F22080-EDAB-7C0B-10AF-21D7D0CC40A3}"/>
                  </a:ext>
                </a:extLst>
              </p:cNvPr>
              <p:cNvGraphicFramePr>
                <a:graphicFrameLocks noGrp="1"/>
              </p:cNvGraphicFramePr>
              <p:nvPr>
                <p:extLst>
                  <p:ext uri="{D42A27DB-BD31-4B8C-83A1-F6EECF244321}">
                    <p14:modId xmlns:p14="http://schemas.microsoft.com/office/powerpoint/2010/main" val="3735297254"/>
                  </p:ext>
                </p:extLst>
              </p:nvPr>
            </p:nvGraphicFramePr>
            <p:xfrm>
              <a:off x="5966745" y="1667471"/>
              <a:ext cx="3168897" cy="867601"/>
            </p:xfrm>
            <a:graphic>
              <a:graphicData uri="http://schemas.openxmlformats.org/drawingml/2006/table">
                <a:tbl>
                  <a:tblPr firstRow="1" bandRow="1">
                    <a:tableStyleId>{22838BEF-8BB2-4498-84A7-C5851F593DF1}</a:tableStyleId>
                  </a:tblPr>
                  <a:tblGrid>
                    <a:gridCol w="1056299">
                      <a:extLst>
                        <a:ext uri="{9D8B030D-6E8A-4147-A177-3AD203B41FA5}">
                          <a16:colId xmlns:a16="http://schemas.microsoft.com/office/drawing/2014/main" val="2957577730"/>
                        </a:ext>
                      </a:extLst>
                    </a:gridCol>
                    <a:gridCol w="1056299">
                      <a:extLst>
                        <a:ext uri="{9D8B030D-6E8A-4147-A177-3AD203B41FA5}">
                          <a16:colId xmlns:a16="http://schemas.microsoft.com/office/drawing/2014/main" val="3001375681"/>
                        </a:ext>
                      </a:extLst>
                    </a:gridCol>
                    <a:gridCol w="1056299">
                      <a:extLst>
                        <a:ext uri="{9D8B030D-6E8A-4147-A177-3AD203B41FA5}">
                          <a16:colId xmlns:a16="http://schemas.microsoft.com/office/drawing/2014/main" val="4228680593"/>
                        </a:ext>
                      </a:extLst>
                    </a:gridCol>
                  </a:tblGrid>
                  <a:tr h="304800">
                    <a:tc gridSpan="3">
                      <a:txBody>
                        <a:bodyPr/>
                        <a:lstStyle/>
                        <a:p>
                          <a:pPr algn="ctr"/>
                          <a:r>
                            <a:rPr lang="en-IT" sz="1400" dirty="0"/>
                            <a:t>Plasma Parameters</a:t>
                          </a:r>
                        </a:p>
                      </a:txBody>
                      <a:tcPr>
                        <a:noFill/>
                      </a:tcPr>
                    </a:tc>
                    <a:tc hMerge="1">
                      <a:txBody>
                        <a:bodyPr/>
                        <a:lstStyle/>
                        <a:p>
                          <a:endParaRPr lang="en-IT" dirty="0"/>
                        </a:p>
                      </a:txBody>
                      <a:tcPr/>
                    </a:tc>
                    <a:tc hMerge="1">
                      <a:txBody>
                        <a:bodyPr/>
                        <a:lstStyle/>
                        <a:p>
                          <a:endParaRPr lang="en-IT" dirty="0"/>
                        </a:p>
                      </a:txBody>
                      <a:tcPr/>
                    </a:tc>
                    <a:extLst>
                      <a:ext uri="{0D108BD9-81ED-4DB2-BD59-A6C34878D82A}">
                        <a16:rowId xmlns:a16="http://schemas.microsoft.com/office/drawing/2014/main" val="3913131180"/>
                      </a:ext>
                    </a:extLst>
                  </a:tr>
                  <a:tr h="288481">
                    <a:tc>
                      <a:txBody>
                        <a:bodyPr/>
                        <a:lstStyle/>
                        <a:p>
                          <a:endParaRPr lang="en-IT"/>
                        </a:p>
                      </a:txBody>
                      <a:tcPr>
                        <a:blipFill>
                          <a:blip r:embed="rId3"/>
                          <a:stretch>
                            <a:fillRect l="-1190" t="-108696" r="-200000" b="-113043"/>
                          </a:stretch>
                        </a:blipFill>
                      </a:tcPr>
                    </a:tc>
                    <a:tc>
                      <a:txBody>
                        <a:bodyPr/>
                        <a:lstStyle/>
                        <a:p>
                          <a:endParaRPr lang="en-IT"/>
                        </a:p>
                      </a:txBody>
                      <a:tcPr>
                        <a:blipFill>
                          <a:blip r:embed="rId3"/>
                          <a:stretch>
                            <a:fillRect l="-102410" t="-108696" r="-102410" b="-113043"/>
                          </a:stretch>
                        </a:blipFill>
                      </a:tcPr>
                    </a:tc>
                    <a:tc>
                      <a:txBody>
                        <a:bodyPr/>
                        <a:lstStyle/>
                        <a:p>
                          <a:endParaRPr lang="en-IT"/>
                        </a:p>
                      </a:txBody>
                      <a:tcPr>
                        <a:blipFill>
                          <a:blip r:embed="rId3"/>
                          <a:stretch>
                            <a:fillRect l="-200000" t="-108696" r="-1190" b="-113043"/>
                          </a:stretch>
                        </a:blipFill>
                      </a:tcPr>
                    </a:tc>
                    <a:extLst>
                      <a:ext uri="{0D108BD9-81ED-4DB2-BD59-A6C34878D82A}">
                        <a16:rowId xmlns:a16="http://schemas.microsoft.com/office/drawing/2014/main" val="2865807004"/>
                      </a:ext>
                    </a:extLst>
                  </a:tr>
                  <a:tr h="274320">
                    <a:tc>
                      <a:txBody>
                        <a:bodyPr/>
                        <a:lstStyle/>
                        <a:p>
                          <a:endParaRPr lang="en-IT"/>
                        </a:p>
                      </a:txBody>
                      <a:tcPr>
                        <a:blipFill>
                          <a:blip r:embed="rId3"/>
                          <a:stretch>
                            <a:fillRect l="-1190" t="-218182" r="-200000" b="-18182"/>
                          </a:stretch>
                        </a:blipFill>
                      </a:tcPr>
                    </a:tc>
                    <a:tc>
                      <a:txBody>
                        <a:bodyPr/>
                        <a:lstStyle/>
                        <a:p>
                          <a:pPr algn="ctr"/>
                          <a:r>
                            <a:rPr lang="en-IT" sz="1200" dirty="0">
                              <a:latin typeface="+mn-lt"/>
                            </a:rPr>
                            <a:t>100  </a:t>
                          </a:r>
                          <a:r>
                            <a:rPr lang="en-GB" sz="1200" b="1" dirty="0">
                              <a:solidFill>
                                <a:srgbClr val="FF0000"/>
                              </a:solidFill>
                              <a:latin typeface="+mn-lt"/>
                              <a:cs typeface="Calibri"/>
                            </a:rPr>
                            <a:t>(300 fs)</a:t>
                          </a:r>
                          <a:endParaRPr lang="en-IT" sz="1200" dirty="0">
                            <a:latin typeface="+mn-lt"/>
                          </a:endParaRPr>
                        </a:p>
                      </a:txBody>
                      <a:tcPr>
                        <a:noFill/>
                      </a:tcPr>
                    </a:tc>
                    <a:tc>
                      <a:txBody>
                        <a:bodyPr/>
                        <a:lstStyle/>
                        <a:p>
                          <a:endParaRPr lang="en-IT"/>
                        </a:p>
                      </a:txBody>
                      <a:tcPr>
                        <a:blipFill>
                          <a:blip r:embed="rId3"/>
                          <a:stretch>
                            <a:fillRect l="-200000" t="-218182" r="-1190" b="-18182"/>
                          </a:stretch>
                        </a:blipFill>
                      </a:tcPr>
                    </a:tc>
                    <a:extLst>
                      <a:ext uri="{0D108BD9-81ED-4DB2-BD59-A6C34878D82A}">
                        <a16:rowId xmlns:a16="http://schemas.microsoft.com/office/drawing/2014/main" val="2619234211"/>
                      </a:ext>
                    </a:extLst>
                  </a:tr>
                </a:tbl>
              </a:graphicData>
            </a:graphic>
          </p:graphicFrame>
        </mc:Fallback>
      </mc:AlternateContent>
      <p:pic>
        <p:nvPicPr>
          <p:cNvPr id="20" name="Picture 19" descr="A screenshot of a video game&#10;&#10;Description automatically generated with medium confidence">
            <a:extLst>
              <a:ext uri="{FF2B5EF4-FFF2-40B4-BE49-F238E27FC236}">
                <a16:creationId xmlns:a16="http://schemas.microsoft.com/office/drawing/2014/main" id="{6D1C2FD7-CBF1-2E53-293A-54A9A5D2FF0B}"/>
              </a:ext>
            </a:extLst>
          </p:cNvPr>
          <p:cNvPicPr>
            <a:picLocks noChangeAspect="1"/>
          </p:cNvPicPr>
          <p:nvPr/>
        </p:nvPicPr>
        <p:blipFill>
          <a:blip r:embed="rId4"/>
          <a:stretch>
            <a:fillRect/>
          </a:stretch>
        </p:blipFill>
        <p:spPr>
          <a:xfrm>
            <a:off x="5978821" y="3989463"/>
            <a:ext cx="6041414" cy="2140486"/>
          </a:xfrm>
          <a:prstGeom prst="rect">
            <a:avLst/>
          </a:prstGeom>
        </p:spPr>
      </p:pic>
      <p:sp>
        <p:nvSpPr>
          <p:cNvPr id="21" name="TextBox 20">
            <a:extLst>
              <a:ext uri="{FF2B5EF4-FFF2-40B4-BE49-F238E27FC236}">
                <a16:creationId xmlns:a16="http://schemas.microsoft.com/office/drawing/2014/main" id="{72C3B16E-7BF0-3CE5-10E7-074C3C576CA6}"/>
              </a:ext>
            </a:extLst>
          </p:cNvPr>
          <p:cNvSpPr txBox="1"/>
          <p:nvPr/>
        </p:nvSpPr>
        <p:spPr>
          <a:xfrm>
            <a:off x="8249308" y="4061080"/>
            <a:ext cx="3662185" cy="369332"/>
          </a:xfrm>
          <a:prstGeom prst="rect">
            <a:avLst/>
          </a:prstGeom>
          <a:solidFill>
            <a:schemeClr val="tx1"/>
          </a:solidFill>
        </p:spPr>
        <p:txBody>
          <a:bodyPr wrap="square" rtlCol="0">
            <a:spAutoFit/>
          </a:bodyPr>
          <a:lstStyle/>
          <a:p>
            <a:endParaRPr lang="en-IT" dirty="0"/>
          </a:p>
        </p:txBody>
      </p:sp>
      <p:sp>
        <p:nvSpPr>
          <p:cNvPr id="22" name="TextBox 21">
            <a:extLst>
              <a:ext uri="{FF2B5EF4-FFF2-40B4-BE49-F238E27FC236}">
                <a16:creationId xmlns:a16="http://schemas.microsoft.com/office/drawing/2014/main" id="{BABED4AF-5D97-FDE9-ABBD-3148D39C04EA}"/>
              </a:ext>
            </a:extLst>
          </p:cNvPr>
          <p:cNvSpPr txBox="1"/>
          <p:nvPr/>
        </p:nvSpPr>
        <p:spPr>
          <a:xfrm>
            <a:off x="6643152" y="3989463"/>
            <a:ext cx="1156855" cy="244760"/>
          </a:xfrm>
          <a:prstGeom prst="rect">
            <a:avLst/>
          </a:prstGeom>
          <a:solidFill>
            <a:schemeClr val="tx1"/>
          </a:solidFill>
        </p:spPr>
        <p:txBody>
          <a:bodyPr wrap="square" rtlCol="0">
            <a:spAutoFit/>
          </a:bodyPr>
          <a:lstStyle/>
          <a:p>
            <a:endParaRPr lang="en-IT" sz="1400" dirty="0">
              <a:solidFill>
                <a:schemeClr val="bg1"/>
              </a:solidFill>
            </a:endParaRPr>
          </a:p>
        </p:txBody>
      </p:sp>
      <p:sp>
        <p:nvSpPr>
          <p:cNvPr id="23" name="TextBox 22">
            <a:extLst>
              <a:ext uri="{FF2B5EF4-FFF2-40B4-BE49-F238E27FC236}">
                <a16:creationId xmlns:a16="http://schemas.microsoft.com/office/drawing/2014/main" id="{D8D5152F-84F8-CA13-D5CB-7102DD022DA8}"/>
              </a:ext>
            </a:extLst>
          </p:cNvPr>
          <p:cNvSpPr txBox="1"/>
          <p:nvPr/>
        </p:nvSpPr>
        <p:spPr>
          <a:xfrm>
            <a:off x="6364228" y="3966987"/>
            <a:ext cx="2390398" cy="307777"/>
          </a:xfrm>
          <a:prstGeom prst="rect">
            <a:avLst/>
          </a:prstGeom>
          <a:noFill/>
        </p:spPr>
        <p:txBody>
          <a:bodyPr wrap="square" rtlCol="0">
            <a:spAutoFit/>
          </a:bodyPr>
          <a:lstStyle/>
          <a:p>
            <a:r>
              <a:rPr lang="en-IT" sz="1400" b="1" dirty="0">
                <a:solidFill>
                  <a:schemeClr val="bg1"/>
                </a:solidFill>
              </a:rPr>
              <a:t>Accelerating Section</a:t>
            </a:r>
          </a:p>
        </p:txBody>
      </p:sp>
      <p:graphicFrame>
        <p:nvGraphicFramePr>
          <p:cNvPr id="24" name="Object 23">
            <a:extLst>
              <a:ext uri="{FF2B5EF4-FFF2-40B4-BE49-F238E27FC236}">
                <a16:creationId xmlns:a16="http://schemas.microsoft.com/office/drawing/2014/main" id="{2283D299-5915-595A-1070-3F9D094D1442}"/>
              </a:ext>
            </a:extLst>
          </p:cNvPr>
          <p:cNvGraphicFramePr>
            <a:graphicFrameLocks noChangeAspect="1"/>
          </p:cNvGraphicFramePr>
          <p:nvPr>
            <p:extLst>
              <p:ext uri="{D42A27DB-BD31-4B8C-83A1-F6EECF244321}">
                <p14:modId xmlns:p14="http://schemas.microsoft.com/office/powerpoint/2010/main" val="2968908366"/>
              </p:ext>
            </p:extLst>
          </p:nvPr>
        </p:nvGraphicFramePr>
        <p:xfrm>
          <a:off x="7306316" y="530872"/>
          <a:ext cx="1254031" cy="914398"/>
        </p:xfrm>
        <a:graphic>
          <a:graphicData uri="http://schemas.openxmlformats.org/presentationml/2006/ole">
            <mc:AlternateContent xmlns:mc="http://schemas.openxmlformats.org/markup-compatibility/2006">
              <mc:Choice xmlns:v="urn:schemas-microsoft-com:vml" Requires="v">
                <p:oleObj name="Equation" r:id="rId5" imgW="609336" imgH="444307" progId="Equation.3">
                  <p:embed/>
                </p:oleObj>
              </mc:Choice>
              <mc:Fallback>
                <p:oleObj name="Equation" r:id="rId5" imgW="609336" imgH="444307" progId="Equation.3">
                  <p:embed/>
                  <p:pic>
                    <p:nvPicPr>
                      <p:cNvPr id="38" name="Object 37">
                        <a:extLst>
                          <a:ext uri="{FF2B5EF4-FFF2-40B4-BE49-F238E27FC236}">
                            <a16:creationId xmlns:a16="http://schemas.microsoft.com/office/drawing/2014/main" id="{90D2B6FE-A91C-C895-78EF-9F1550841B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6316" y="530872"/>
                        <a:ext cx="1254031" cy="914398"/>
                      </a:xfrm>
                      <a:prstGeom prst="rect">
                        <a:avLst/>
                      </a:prstGeom>
                      <a:noFill/>
                      <a:ln w="22225">
                        <a:solidFill>
                          <a:srgbClr val="FF0000"/>
                        </a:solidFill>
                      </a:ln>
                    </p:spPr>
                  </p:pic>
                </p:oleObj>
              </mc:Fallback>
            </mc:AlternateContent>
          </a:graphicData>
        </a:graphic>
      </p:graphicFrame>
      <p:graphicFrame>
        <p:nvGraphicFramePr>
          <p:cNvPr id="25" name="Object 24">
            <a:extLst>
              <a:ext uri="{FF2B5EF4-FFF2-40B4-BE49-F238E27FC236}">
                <a16:creationId xmlns:a16="http://schemas.microsoft.com/office/drawing/2014/main" id="{81A8B6C3-3938-176D-FFE7-A9B22D1BAC5D}"/>
              </a:ext>
            </a:extLst>
          </p:cNvPr>
          <p:cNvGraphicFramePr>
            <a:graphicFrameLocks noChangeAspect="1"/>
          </p:cNvGraphicFramePr>
          <p:nvPr>
            <p:extLst>
              <p:ext uri="{D42A27DB-BD31-4B8C-83A1-F6EECF244321}">
                <p14:modId xmlns:p14="http://schemas.microsoft.com/office/powerpoint/2010/main" val="4100767981"/>
              </p:ext>
            </p:extLst>
          </p:nvPr>
        </p:nvGraphicFramePr>
        <p:xfrm>
          <a:off x="8806780" y="523487"/>
          <a:ext cx="2154134" cy="897284"/>
        </p:xfrm>
        <a:graphic>
          <a:graphicData uri="http://schemas.openxmlformats.org/presentationml/2006/ole">
            <mc:AlternateContent xmlns:mc="http://schemas.openxmlformats.org/markup-compatibility/2006">
              <mc:Choice xmlns:v="urn:schemas-microsoft-com:vml" Requires="v">
                <p:oleObj name="Equation" r:id="rId7" imgW="1066680" imgH="444240" progId="Equation.3">
                  <p:embed/>
                </p:oleObj>
              </mc:Choice>
              <mc:Fallback>
                <p:oleObj name="Equation" r:id="rId7" imgW="1066680" imgH="444240" progId="Equation.3">
                  <p:embed/>
                  <p:pic>
                    <p:nvPicPr>
                      <p:cNvPr id="39" name="Object 38">
                        <a:extLst>
                          <a:ext uri="{FF2B5EF4-FFF2-40B4-BE49-F238E27FC236}">
                            <a16:creationId xmlns:a16="http://schemas.microsoft.com/office/drawing/2014/main" id="{3C18FCFE-1224-E9D7-12FB-81570279BC31}"/>
                          </a:ext>
                        </a:extLst>
                      </p:cNvPr>
                      <p:cNvPicPr>
                        <a:picLocks noChangeAspect="1" noChangeArrowheads="1"/>
                      </p:cNvPicPr>
                      <p:nvPr/>
                    </p:nvPicPr>
                    <p:blipFill>
                      <a:blip r:embed="rId8"/>
                      <a:srcRect/>
                      <a:stretch>
                        <a:fillRect/>
                      </a:stretch>
                    </p:blipFill>
                    <p:spPr bwMode="auto">
                      <a:xfrm>
                        <a:off x="8806780" y="523487"/>
                        <a:ext cx="2154134" cy="897284"/>
                      </a:xfrm>
                      <a:prstGeom prst="rect">
                        <a:avLst/>
                      </a:prstGeom>
                      <a:noFill/>
                      <a:ln w="22225">
                        <a:solidFill>
                          <a:srgbClr val="FF0000"/>
                        </a:solidFill>
                      </a:ln>
                    </p:spPr>
                  </p:pic>
                </p:oleObj>
              </mc:Fallback>
            </mc:AlternateContent>
          </a:graphicData>
        </a:graphic>
      </p:graphicFrame>
      <p:sp>
        <p:nvSpPr>
          <p:cNvPr id="26" name="TextBox 25">
            <a:extLst>
              <a:ext uri="{FF2B5EF4-FFF2-40B4-BE49-F238E27FC236}">
                <a16:creationId xmlns:a16="http://schemas.microsoft.com/office/drawing/2014/main" id="{7E830819-E9D4-04A5-0F4C-303E8B78B527}"/>
              </a:ext>
            </a:extLst>
          </p:cNvPr>
          <p:cNvSpPr txBox="1"/>
          <p:nvPr/>
        </p:nvSpPr>
        <p:spPr>
          <a:xfrm>
            <a:off x="8533490" y="4004387"/>
            <a:ext cx="3467831" cy="246221"/>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000" b="1" dirty="0">
                <a:solidFill>
                  <a:schemeClr val="tx1"/>
                </a:solidFill>
              </a:rPr>
              <a:t>Tajima and Dawson,</a:t>
            </a:r>
            <a:r>
              <a:rPr lang="en-GB" sz="1000" b="1" dirty="0">
                <a:solidFill>
                  <a:schemeClr val="tx1"/>
                </a:solidFill>
                <a:latin typeface="Rockwell" panose="02060603020205020403" pitchFamily="18" charset="77"/>
              </a:rPr>
              <a:t> Phys. Rev. Lett. 43, 267, </a:t>
            </a:r>
            <a:r>
              <a:rPr lang="it-IT" sz="1000" b="1" dirty="0">
                <a:solidFill>
                  <a:schemeClr val="tx1"/>
                </a:solidFill>
              </a:rPr>
              <a:t>(1979)</a:t>
            </a:r>
          </a:p>
        </p:txBody>
      </p:sp>
      <p:sp>
        <p:nvSpPr>
          <p:cNvPr id="27" name="TextBox 26">
            <a:extLst>
              <a:ext uri="{FF2B5EF4-FFF2-40B4-BE49-F238E27FC236}">
                <a16:creationId xmlns:a16="http://schemas.microsoft.com/office/drawing/2014/main" id="{6CFD3F5C-6245-ED9B-0074-1BA1A11E31F9}"/>
              </a:ext>
            </a:extLst>
          </p:cNvPr>
          <p:cNvSpPr txBox="1"/>
          <p:nvPr/>
        </p:nvSpPr>
        <p:spPr>
          <a:xfrm>
            <a:off x="6609130" y="4930572"/>
            <a:ext cx="363170" cy="115730"/>
          </a:xfrm>
          <a:prstGeom prst="rect">
            <a:avLst/>
          </a:prstGeom>
          <a:solidFill>
            <a:srgbClr val="00DB00"/>
          </a:solidFill>
        </p:spPr>
        <p:txBody>
          <a:bodyPr wrap="square" rtlCol="0">
            <a:spAutoFit/>
          </a:bodyPr>
          <a:lstStyle/>
          <a:p>
            <a:endParaRPr lang="en-IT"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249AEF3-9209-0B27-3188-5B419AE981FD}"/>
                  </a:ext>
                </a:extLst>
              </p:cNvPr>
              <p:cNvSpPr txBox="1"/>
              <p:nvPr/>
            </p:nvSpPr>
            <p:spPr>
              <a:xfrm>
                <a:off x="8006325" y="4429594"/>
                <a:ext cx="485966" cy="39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T" b="1" i="1" dirty="0" smtClean="0">
                              <a:solidFill>
                                <a:schemeClr val="tx1"/>
                              </a:solidFill>
                              <a:latin typeface="Cambria Math" panose="02040503050406030204" pitchFamily="18" charset="0"/>
                            </a:rPr>
                          </m:ctrlPr>
                        </m:sSubPr>
                        <m:e>
                          <m:r>
                            <a:rPr lang="en-IT" b="1" i="1" dirty="0">
                              <a:solidFill>
                                <a:schemeClr val="tx1"/>
                              </a:solidFill>
                              <a:latin typeface="Cambria Math" panose="02040503050406030204" pitchFamily="18" charset="0"/>
                              <a:ea typeface="Cambria Math" panose="02040503050406030204" pitchFamily="18" charset="0"/>
                            </a:rPr>
                            <m:t>𝝀</m:t>
                          </m:r>
                        </m:e>
                        <m:sub>
                          <m:r>
                            <a:rPr lang="it-IT" b="1" i="1" dirty="0">
                              <a:solidFill>
                                <a:schemeClr val="tx1"/>
                              </a:solidFill>
                              <a:latin typeface="Cambria Math" panose="02040503050406030204" pitchFamily="18" charset="0"/>
                            </a:rPr>
                            <m:t>𝒑</m:t>
                          </m:r>
                        </m:sub>
                      </m:sSub>
                    </m:oMath>
                  </m:oMathPara>
                </a14:m>
                <a:endParaRPr lang="en-IT" dirty="0">
                  <a:solidFill>
                    <a:schemeClr val="tx1"/>
                  </a:solidFill>
                </a:endParaRPr>
              </a:p>
            </p:txBody>
          </p:sp>
        </mc:Choice>
        <mc:Fallback xmlns="">
          <p:sp>
            <p:nvSpPr>
              <p:cNvPr id="28" name="TextBox 27">
                <a:extLst>
                  <a:ext uri="{FF2B5EF4-FFF2-40B4-BE49-F238E27FC236}">
                    <a16:creationId xmlns:a16="http://schemas.microsoft.com/office/drawing/2014/main" id="{5249AEF3-9209-0B27-3188-5B419AE981FD}"/>
                  </a:ext>
                </a:extLst>
              </p:cNvPr>
              <p:cNvSpPr txBox="1">
                <a:spLocks noRot="1" noChangeAspect="1" noMove="1" noResize="1" noEditPoints="1" noAdjustHandles="1" noChangeArrowheads="1" noChangeShapeType="1" noTextEdit="1"/>
              </p:cNvSpPr>
              <p:nvPr/>
            </p:nvSpPr>
            <p:spPr>
              <a:xfrm>
                <a:off x="8006325" y="4429594"/>
                <a:ext cx="485966" cy="394210"/>
              </a:xfrm>
              <a:prstGeom prst="rect">
                <a:avLst/>
              </a:prstGeom>
              <a:blipFill>
                <a:blip r:embed="rId9"/>
                <a:stretch>
                  <a:fillRect b="-3125"/>
                </a:stretch>
              </a:blipFill>
            </p:spPr>
            <p:txBody>
              <a:bodyPr/>
              <a:lstStyle/>
              <a:p>
                <a:r>
                  <a:rPr lang="en-IT">
                    <a:noFill/>
                  </a:rPr>
                  <a:t> </a:t>
                </a:r>
              </a:p>
            </p:txBody>
          </p:sp>
        </mc:Fallback>
      </mc:AlternateContent>
      <p:sp>
        <p:nvSpPr>
          <p:cNvPr id="29" name="TextBox 28">
            <a:extLst>
              <a:ext uri="{FF2B5EF4-FFF2-40B4-BE49-F238E27FC236}">
                <a16:creationId xmlns:a16="http://schemas.microsoft.com/office/drawing/2014/main" id="{E57019B2-CD8E-DACE-C650-BF0F4C57123E}"/>
              </a:ext>
            </a:extLst>
          </p:cNvPr>
          <p:cNvSpPr txBox="1"/>
          <p:nvPr/>
        </p:nvSpPr>
        <p:spPr>
          <a:xfrm>
            <a:off x="6824737" y="5741535"/>
            <a:ext cx="843753" cy="115727"/>
          </a:xfrm>
          <a:prstGeom prst="rect">
            <a:avLst/>
          </a:prstGeom>
          <a:solidFill>
            <a:srgbClr val="00DB00"/>
          </a:solidFill>
        </p:spPr>
        <p:txBody>
          <a:bodyPr wrap="square" rtlCol="0">
            <a:spAutoFit/>
          </a:bodyPr>
          <a:lstStyle/>
          <a:p>
            <a:endParaRPr lang="en-IT" dirty="0"/>
          </a:p>
        </p:txBody>
      </p:sp>
      <p:sp>
        <p:nvSpPr>
          <p:cNvPr id="30" name="TextBox 29">
            <a:extLst>
              <a:ext uri="{FF2B5EF4-FFF2-40B4-BE49-F238E27FC236}">
                <a16:creationId xmlns:a16="http://schemas.microsoft.com/office/drawing/2014/main" id="{0B68F9B3-5122-13B5-7FF0-FD029F4A2B72}"/>
              </a:ext>
            </a:extLst>
          </p:cNvPr>
          <p:cNvSpPr txBox="1"/>
          <p:nvPr/>
        </p:nvSpPr>
        <p:spPr>
          <a:xfrm>
            <a:off x="6314618" y="5620556"/>
            <a:ext cx="1940015" cy="338554"/>
          </a:xfrm>
          <a:prstGeom prst="rect">
            <a:avLst/>
          </a:prstGeom>
          <a:noFill/>
        </p:spPr>
        <p:txBody>
          <a:bodyPr wrap="square" rtlCol="0">
            <a:spAutoFit/>
          </a:bodyPr>
          <a:lstStyle/>
          <a:p>
            <a:r>
              <a:rPr lang="en-IT" sz="1600" b="1" dirty="0"/>
              <a:t>Electron-Witness</a:t>
            </a:r>
          </a:p>
        </p:txBody>
      </p:sp>
      <p:sp>
        <p:nvSpPr>
          <p:cNvPr id="31" name="TextBox 30">
            <a:extLst>
              <a:ext uri="{FF2B5EF4-FFF2-40B4-BE49-F238E27FC236}">
                <a16:creationId xmlns:a16="http://schemas.microsoft.com/office/drawing/2014/main" id="{93DD6FFE-0631-1656-2D00-AE8E70AE87E4}"/>
              </a:ext>
            </a:extLst>
          </p:cNvPr>
          <p:cNvSpPr txBox="1"/>
          <p:nvPr/>
        </p:nvSpPr>
        <p:spPr>
          <a:xfrm>
            <a:off x="9461971" y="5496528"/>
            <a:ext cx="843753" cy="115727"/>
          </a:xfrm>
          <a:prstGeom prst="rect">
            <a:avLst/>
          </a:prstGeom>
          <a:solidFill>
            <a:srgbClr val="00DB00"/>
          </a:solidFill>
        </p:spPr>
        <p:txBody>
          <a:bodyPr wrap="square" rtlCol="0">
            <a:spAutoFit/>
          </a:bodyPr>
          <a:lstStyle/>
          <a:p>
            <a:endParaRPr lang="en-IT" dirty="0"/>
          </a:p>
        </p:txBody>
      </p:sp>
      <p:sp>
        <p:nvSpPr>
          <p:cNvPr id="32" name="TextBox 31">
            <a:extLst>
              <a:ext uri="{FF2B5EF4-FFF2-40B4-BE49-F238E27FC236}">
                <a16:creationId xmlns:a16="http://schemas.microsoft.com/office/drawing/2014/main" id="{3BFE3E08-4E89-B485-C967-A8167D500302}"/>
              </a:ext>
            </a:extLst>
          </p:cNvPr>
          <p:cNvSpPr txBox="1"/>
          <p:nvPr/>
        </p:nvSpPr>
        <p:spPr>
          <a:xfrm>
            <a:off x="9167426" y="5402981"/>
            <a:ext cx="1940015" cy="338554"/>
          </a:xfrm>
          <a:prstGeom prst="rect">
            <a:avLst/>
          </a:prstGeom>
          <a:noFill/>
        </p:spPr>
        <p:txBody>
          <a:bodyPr wrap="square" rtlCol="0">
            <a:spAutoFit/>
          </a:bodyPr>
          <a:lstStyle/>
          <a:p>
            <a:r>
              <a:rPr lang="en-IT" sz="1600" b="1" dirty="0"/>
              <a:t>Electron-Driver</a:t>
            </a:r>
          </a:p>
        </p:txBody>
      </p:sp>
      <p:cxnSp>
        <p:nvCxnSpPr>
          <p:cNvPr id="33" name="Straight Arrow Connector 32">
            <a:extLst>
              <a:ext uri="{FF2B5EF4-FFF2-40B4-BE49-F238E27FC236}">
                <a16:creationId xmlns:a16="http://schemas.microsoft.com/office/drawing/2014/main" id="{08335C36-F88B-BA6D-C84B-7447C1B82821}"/>
              </a:ext>
            </a:extLst>
          </p:cNvPr>
          <p:cNvCxnSpPr>
            <a:cxnSpLocks/>
          </p:cNvCxnSpPr>
          <p:nvPr/>
        </p:nvCxnSpPr>
        <p:spPr>
          <a:xfrm flipV="1">
            <a:off x="7074481" y="5371139"/>
            <a:ext cx="82917" cy="446001"/>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148F544-846D-149B-1775-9EA8DD7EA9F9}"/>
              </a:ext>
            </a:extLst>
          </p:cNvPr>
          <p:cNvCxnSpPr>
            <a:cxnSpLocks/>
          </p:cNvCxnSpPr>
          <p:nvPr/>
        </p:nvCxnSpPr>
        <p:spPr>
          <a:xfrm flipH="1" flipV="1">
            <a:off x="9972490" y="5270311"/>
            <a:ext cx="470125" cy="226217"/>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35" name="Table 6">
                <a:extLst>
                  <a:ext uri="{FF2B5EF4-FFF2-40B4-BE49-F238E27FC236}">
                    <a16:creationId xmlns:a16="http://schemas.microsoft.com/office/drawing/2014/main" id="{99428A8C-C0DA-BD39-C6D4-379A691C14C2}"/>
                  </a:ext>
                </a:extLst>
              </p:cNvPr>
              <p:cNvGraphicFramePr>
                <a:graphicFrameLocks noGrp="1"/>
              </p:cNvGraphicFramePr>
              <p:nvPr>
                <p:extLst>
                  <p:ext uri="{D42A27DB-BD31-4B8C-83A1-F6EECF244321}">
                    <p14:modId xmlns:p14="http://schemas.microsoft.com/office/powerpoint/2010/main" val="4004469373"/>
                  </p:ext>
                </p:extLst>
              </p:nvPr>
            </p:nvGraphicFramePr>
            <p:xfrm>
              <a:off x="5923428" y="2789291"/>
              <a:ext cx="3232464" cy="867599"/>
            </p:xfrm>
            <a:graphic>
              <a:graphicData uri="http://schemas.openxmlformats.org/drawingml/2006/table">
                <a:tbl>
                  <a:tblPr firstRow="1" bandRow="1">
                    <a:tableStyleId>{22838BEF-8BB2-4498-84A7-C5851F593DF1}</a:tableStyleId>
                  </a:tblPr>
                  <a:tblGrid>
                    <a:gridCol w="1077488">
                      <a:extLst>
                        <a:ext uri="{9D8B030D-6E8A-4147-A177-3AD203B41FA5}">
                          <a16:colId xmlns:a16="http://schemas.microsoft.com/office/drawing/2014/main" val="2563131868"/>
                        </a:ext>
                      </a:extLst>
                    </a:gridCol>
                    <a:gridCol w="1077488">
                      <a:extLst>
                        <a:ext uri="{9D8B030D-6E8A-4147-A177-3AD203B41FA5}">
                          <a16:colId xmlns:a16="http://schemas.microsoft.com/office/drawing/2014/main" val="3001375681"/>
                        </a:ext>
                      </a:extLst>
                    </a:gridCol>
                    <a:gridCol w="1077488">
                      <a:extLst>
                        <a:ext uri="{9D8B030D-6E8A-4147-A177-3AD203B41FA5}">
                          <a16:colId xmlns:a16="http://schemas.microsoft.com/office/drawing/2014/main" val="4228680593"/>
                        </a:ext>
                      </a:extLst>
                    </a:gridCol>
                  </a:tblGrid>
                  <a:tr h="309857">
                    <a:tc gridSpan="3">
                      <a:txBody>
                        <a:bodyPr/>
                        <a:lstStyle/>
                        <a:p>
                          <a:pPr algn="ctr"/>
                          <a:r>
                            <a:rPr lang="en-IT" sz="1400" dirty="0">
                              <a:latin typeface="+mn-lt"/>
                            </a:rPr>
                            <a:t>Bunch Parameters</a:t>
                          </a:r>
                        </a:p>
                      </a:txBody>
                      <a:tcPr>
                        <a:noFill/>
                      </a:tcPr>
                    </a:tc>
                    <a:tc hMerge="1">
                      <a:txBody>
                        <a:bodyPr/>
                        <a:lstStyle/>
                        <a:p>
                          <a:endParaRPr lang="en-IT" dirty="0"/>
                        </a:p>
                      </a:txBody>
                      <a:tcPr/>
                    </a:tc>
                    <a:tc hMerge="1">
                      <a:txBody>
                        <a:bodyPr/>
                        <a:lstStyle/>
                        <a:p>
                          <a:endParaRPr lang="en-IT" dirty="0"/>
                        </a:p>
                      </a:txBody>
                      <a:tcPr/>
                    </a:tc>
                    <a:extLst>
                      <a:ext uri="{0D108BD9-81ED-4DB2-BD59-A6C34878D82A}">
                        <a16:rowId xmlns:a16="http://schemas.microsoft.com/office/drawing/2014/main" val="3913131180"/>
                      </a:ext>
                    </a:extLst>
                  </a:tr>
                  <a:tr h="278871">
                    <a:tc>
                      <a:txBody>
                        <a:bodyPr/>
                        <a:lstStyle/>
                        <a:p>
                          <a:pPr algn="ctr"/>
                          <a:r>
                            <a:rPr lang="en-IT" sz="1200" dirty="0">
                              <a:latin typeface="+mn-lt"/>
                            </a:rPr>
                            <a:t>Bunch</a:t>
                          </a:r>
                        </a:p>
                      </a:txBody>
                      <a:tcPr>
                        <a:noFill/>
                      </a:tcPr>
                    </a:tc>
                    <a:tc>
                      <a:txBody>
                        <a:bodyPr/>
                        <a:lstStyle/>
                        <a:p>
                          <a:pPr algn="ctr"/>
                          <a14:m>
                            <m:oMath xmlns:m="http://schemas.openxmlformats.org/officeDocument/2006/math">
                              <m:sSub>
                                <m:sSubPr>
                                  <m:ctrlPr>
                                    <a:rPr lang="en-IT" sz="1200" i="1" dirty="0" smtClean="0">
                                      <a:latin typeface="Cambria Math" panose="02040503050406030204" pitchFamily="18" charset="0"/>
                                      <a:ea typeface="Cambria Math" panose="02040503050406030204" pitchFamily="18" charset="0"/>
                                    </a:rPr>
                                  </m:ctrlPr>
                                </m:sSubPr>
                                <m:e>
                                  <m:r>
                                    <a:rPr lang="en-IT" sz="1200" i="1" dirty="0" smtClean="0">
                                      <a:latin typeface="Cambria Math" panose="02040503050406030204" pitchFamily="18" charset="0"/>
                                      <a:ea typeface="Cambria Math" panose="02040503050406030204" pitchFamily="18" charset="0"/>
                                    </a:rPr>
                                    <m:t>𝜎</m:t>
                                  </m:r>
                                </m:e>
                                <m:sub>
                                  <m:r>
                                    <a:rPr lang="it-IT" sz="1200" b="0" i="1" dirty="0" smtClean="0">
                                      <a:latin typeface="Cambria Math" panose="02040503050406030204" pitchFamily="18" charset="0"/>
                                      <a:ea typeface="Cambria Math" panose="02040503050406030204" pitchFamily="18" charset="0"/>
                                    </a:rPr>
                                    <m:t>𝑥</m:t>
                                  </m:r>
                                </m:sub>
                              </m:sSub>
                            </m:oMath>
                          </a14:m>
                          <a:r>
                            <a:rPr lang="en-IT" sz="1200" dirty="0">
                              <a:latin typeface="+mn-lt"/>
                            </a:rPr>
                            <a:t> (</a:t>
                          </a:r>
                          <a14:m>
                            <m:oMath xmlns:m="http://schemas.openxmlformats.org/officeDocument/2006/math">
                              <m:r>
                                <a:rPr lang="en-IT" sz="1200" i="1" dirty="0" smtClean="0">
                                  <a:latin typeface="Cambria Math" panose="02040503050406030204" pitchFamily="18" charset="0"/>
                                  <a:ea typeface="Cambria Math" panose="02040503050406030204" pitchFamily="18" charset="0"/>
                                </a:rPr>
                                <m:t>𝜇</m:t>
                              </m:r>
                              <m:r>
                                <a:rPr lang="it-IT" sz="1200" b="0" i="1" dirty="0" smtClean="0">
                                  <a:latin typeface="Cambria Math" panose="02040503050406030204" pitchFamily="18" charset="0"/>
                                  <a:ea typeface="Cambria Math" panose="02040503050406030204" pitchFamily="18" charset="0"/>
                                </a:rPr>
                                <m:t>𝑚</m:t>
                              </m:r>
                            </m:oMath>
                          </a14:m>
                          <a:r>
                            <a:rPr lang="en-IT" sz="1200" dirty="0">
                              <a:latin typeface="+mn-lt"/>
                            </a:rPr>
                            <a:t>)</a:t>
                          </a:r>
                        </a:p>
                      </a:txBody>
                      <a:tcPr>
                        <a:noFill/>
                      </a:tcPr>
                    </a:tc>
                    <a:tc>
                      <a:txBody>
                        <a:bodyPr/>
                        <a:lstStyle/>
                        <a:p>
                          <a:pPr algn="ctr"/>
                          <a14:m>
                            <m:oMath xmlns:m="http://schemas.openxmlformats.org/officeDocument/2006/math">
                              <m:sSub>
                                <m:sSubPr>
                                  <m:ctrlPr>
                                    <a:rPr lang="en-IT" sz="1200" i="1" dirty="0" smtClean="0">
                                      <a:latin typeface="Cambria Math" panose="02040503050406030204" pitchFamily="18" charset="0"/>
                                      <a:ea typeface="Cambria Math" panose="02040503050406030204" pitchFamily="18" charset="0"/>
                                    </a:rPr>
                                  </m:ctrlPr>
                                </m:sSubPr>
                                <m:e>
                                  <m:r>
                                    <a:rPr lang="en-IT" sz="1200" i="1" dirty="0" smtClean="0">
                                      <a:latin typeface="Cambria Math" panose="02040503050406030204" pitchFamily="18" charset="0"/>
                                      <a:ea typeface="Cambria Math" panose="02040503050406030204" pitchFamily="18" charset="0"/>
                                    </a:rPr>
                                    <m:t>𝜎</m:t>
                                  </m:r>
                                </m:e>
                                <m:sub>
                                  <m:r>
                                    <a:rPr lang="it-IT" sz="1200" b="0" i="1" dirty="0" smtClean="0">
                                      <a:latin typeface="Cambria Math" panose="02040503050406030204" pitchFamily="18" charset="0"/>
                                      <a:ea typeface="Cambria Math" panose="02040503050406030204" pitchFamily="18" charset="0"/>
                                    </a:rPr>
                                    <m:t>𝑧</m:t>
                                  </m:r>
                                </m:sub>
                              </m:sSub>
                            </m:oMath>
                          </a14:m>
                          <a:r>
                            <a:rPr lang="en-IT" sz="1200" dirty="0">
                              <a:latin typeface="+mn-lt"/>
                            </a:rPr>
                            <a:t> (</a:t>
                          </a:r>
                          <a14:m>
                            <m:oMath xmlns:m="http://schemas.openxmlformats.org/officeDocument/2006/math">
                              <m:r>
                                <a:rPr lang="en-IT" sz="1200" i="1" dirty="0" smtClean="0">
                                  <a:latin typeface="Cambria Math" panose="02040503050406030204" pitchFamily="18" charset="0"/>
                                  <a:ea typeface="Cambria Math" panose="02040503050406030204" pitchFamily="18" charset="0"/>
                                </a:rPr>
                                <m:t>𝜇</m:t>
                              </m:r>
                              <m:r>
                                <a:rPr lang="it-IT" sz="1200" b="0" i="1" dirty="0" smtClean="0">
                                  <a:latin typeface="Cambria Math" panose="02040503050406030204" pitchFamily="18" charset="0"/>
                                  <a:ea typeface="Cambria Math" panose="02040503050406030204" pitchFamily="18" charset="0"/>
                                </a:rPr>
                                <m:t>𝑚</m:t>
                              </m:r>
                            </m:oMath>
                          </a14:m>
                          <a:r>
                            <a:rPr lang="en-IT" sz="1200" dirty="0">
                              <a:latin typeface="+mn-lt"/>
                            </a:rPr>
                            <a:t>)</a:t>
                          </a:r>
                        </a:p>
                      </a:txBody>
                      <a:tcPr>
                        <a:noFill/>
                      </a:tcPr>
                    </a:tc>
                    <a:extLst>
                      <a:ext uri="{0D108BD9-81ED-4DB2-BD59-A6C34878D82A}">
                        <a16:rowId xmlns:a16="http://schemas.microsoft.com/office/drawing/2014/main" val="2865807004"/>
                      </a:ext>
                    </a:extLst>
                  </a:tr>
                  <a:tr h="278871">
                    <a:tc>
                      <a:txBody>
                        <a:bodyPr/>
                        <a:lstStyle/>
                        <a:p>
                          <a:pPr algn="ctr"/>
                          <a:r>
                            <a:rPr lang="en-IT" sz="1200" dirty="0">
                              <a:latin typeface="+mn-lt"/>
                            </a:rPr>
                            <a:t>Driver</a:t>
                          </a:r>
                        </a:p>
                      </a:txBody>
                      <a:tcPr>
                        <a:noFill/>
                      </a:tcPr>
                    </a:tc>
                    <a:tc>
                      <a:txBody>
                        <a:bodyPr/>
                        <a:lstStyle/>
                        <a:p>
                          <a:pPr algn="ctr"/>
                          <a:r>
                            <a:rPr lang="en-IT" sz="1200" dirty="0">
                              <a:latin typeface="+mn-lt"/>
                            </a:rPr>
                            <a:t>2</a:t>
                          </a:r>
                        </a:p>
                      </a:txBody>
                      <a:tcPr>
                        <a:noFill/>
                      </a:tcPr>
                    </a:tc>
                    <a:tc>
                      <a:txBody>
                        <a:bodyPr/>
                        <a:lstStyle/>
                        <a:p>
                          <a:pPr algn="ctr"/>
                          <a:r>
                            <a:rPr lang="it-IT" sz="1200" dirty="0">
                              <a:latin typeface="+mn-lt"/>
                            </a:rPr>
                            <a:t>25  </a:t>
                          </a:r>
                          <a:r>
                            <a:rPr lang="it-IT" sz="1200" b="1" dirty="0">
                              <a:solidFill>
                                <a:srgbClr val="FF0000"/>
                              </a:solidFill>
                              <a:latin typeface="+mn-lt"/>
                            </a:rPr>
                            <a:t>(75 fs)</a:t>
                          </a:r>
                          <a:endParaRPr lang="en-IT" sz="1200" b="1" dirty="0">
                            <a:solidFill>
                              <a:srgbClr val="FF0000"/>
                            </a:solidFill>
                            <a:latin typeface="+mn-lt"/>
                          </a:endParaRPr>
                        </a:p>
                      </a:txBody>
                      <a:tcPr>
                        <a:noFill/>
                      </a:tcPr>
                    </a:tc>
                    <a:extLst>
                      <a:ext uri="{0D108BD9-81ED-4DB2-BD59-A6C34878D82A}">
                        <a16:rowId xmlns:a16="http://schemas.microsoft.com/office/drawing/2014/main" val="2619234211"/>
                      </a:ext>
                    </a:extLst>
                  </a:tr>
                </a:tbl>
              </a:graphicData>
            </a:graphic>
          </p:graphicFrame>
        </mc:Choice>
        <mc:Fallback xmlns="">
          <p:graphicFrame>
            <p:nvGraphicFramePr>
              <p:cNvPr id="35" name="Table 6">
                <a:extLst>
                  <a:ext uri="{FF2B5EF4-FFF2-40B4-BE49-F238E27FC236}">
                    <a16:creationId xmlns:a16="http://schemas.microsoft.com/office/drawing/2014/main" id="{99428A8C-C0DA-BD39-C6D4-379A691C14C2}"/>
                  </a:ext>
                </a:extLst>
              </p:cNvPr>
              <p:cNvGraphicFramePr>
                <a:graphicFrameLocks noGrp="1"/>
              </p:cNvGraphicFramePr>
              <p:nvPr>
                <p:extLst>
                  <p:ext uri="{D42A27DB-BD31-4B8C-83A1-F6EECF244321}">
                    <p14:modId xmlns:p14="http://schemas.microsoft.com/office/powerpoint/2010/main" val="4004469373"/>
                  </p:ext>
                </p:extLst>
              </p:nvPr>
            </p:nvGraphicFramePr>
            <p:xfrm>
              <a:off x="5923428" y="2789291"/>
              <a:ext cx="3232464" cy="867599"/>
            </p:xfrm>
            <a:graphic>
              <a:graphicData uri="http://schemas.openxmlformats.org/drawingml/2006/table">
                <a:tbl>
                  <a:tblPr firstRow="1" bandRow="1">
                    <a:tableStyleId>{22838BEF-8BB2-4498-84A7-C5851F593DF1}</a:tableStyleId>
                  </a:tblPr>
                  <a:tblGrid>
                    <a:gridCol w="1077488">
                      <a:extLst>
                        <a:ext uri="{9D8B030D-6E8A-4147-A177-3AD203B41FA5}">
                          <a16:colId xmlns:a16="http://schemas.microsoft.com/office/drawing/2014/main" val="2563131868"/>
                        </a:ext>
                      </a:extLst>
                    </a:gridCol>
                    <a:gridCol w="1077488">
                      <a:extLst>
                        <a:ext uri="{9D8B030D-6E8A-4147-A177-3AD203B41FA5}">
                          <a16:colId xmlns:a16="http://schemas.microsoft.com/office/drawing/2014/main" val="3001375681"/>
                        </a:ext>
                      </a:extLst>
                    </a:gridCol>
                    <a:gridCol w="1077488">
                      <a:extLst>
                        <a:ext uri="{9D8B030D-6E8A-4147-A177-3AD203B41FA5}">
                          <a16:colId xmlns:a16="http://schemas.microsoft.com/office/drawing/2014/main" val="4228680593"/>
                        </a:ext>
                      </a:extLst>
                    </a:gridCol>
                  </a:tblGrid>
                  <a:tr h="309857">
                    <a:tc gridSpan="3">
                      <a:txBody>
                        <a:bodyPr/>
                        <a:lstStyle/>
                        <a:p>
                          <a:pPr algn="ctr"/>
                          <a:r>
                            <a:rPr lang="en-IT" sz="1400" dirty="0">
                              <a:latin typeface="+mn-lt"/>
                            </a:rPr>
                            <a:t>Bunch Parameters</a:t>
                          </a:r>
                        </a:p>
                      </a:txBody>
                      <a:tcPr>
                        <a:noFill/>
                      </a:tcPr>
                    </a:tc>
                    <a:tc hMerge="1">
                      <a:txBody>
                        <a:bodyPr/>
                        <a:lstStyle/>
                        <a:p>
                          <a:endParaRPr lang="en-IT" dirty="0"/>
                        </a:p>
                      </a:txBody>
                      <a:tcPr/>
                    </a:tc>
                    <a:tc hMerge="1">
                      <a:txBody>
                        <a:bodyPr/>
                        <a:lstStyle/>
                        <a:p>
                          <a:endParaRPr lang="en-IT" dirty="0"/>
                        </a:p>
                      </a:txBody>
                      <a:tcPr/>
                    </a:tc>
                    <a:extLst>
                      <a:ext uri="{0D108BD9-81ED-4DB2-BD59-A6C34878D82A}">
                        <a16:rowId xmlns:a16="http://schemas.microsoft.com/office/drawing/2014/main" val="3913131180"/>
                      </a:ext>
                    </a:extLst>
                  </a:tr>
                  <a:tr h="278871">
                    <a:tc>
                      <a:txBody>
                        <a:bodyPr/>
                        <a:lstStyle/>
                        <a:p>
                          <a:pPr algn="ctr"/>
                          <a:r>
                            <a:rPr lang="en-IT" sz="1200" dirty="0">
                              <a:latin typeface="+mn-lt"/>
                            </a:rPr>
                            <a:t>Bunch</a:t>
                          </a:r>
                        </a:p>
                      </a:txBody>
                      <a:tcPr>
                        <a:noFill/>
                      </a:tcPr>
                    </a:tc>
                    <a:tc>
                      <a:txBody>
                        <a:bodyPr/>
                        <a:lstStyle/>
                        <a:p>
                          <a:endParaRPr lang="en-IT"/>
                        </a:p>
                      </a:txBody>
                      <a:tcPr>
                        <a:blipFill>
                          <a:blip r:embed="rId10"/>
                          <a:stretch>
                            <a:fillRect l="-101176" t="-118182" r="-102353" b="-113636"/>
                          </a:stretch>
                        </a:blipFill>
                      </a:tcPr>
                    </a:tc>
                    <a:tc>
                      <a:txBody>
                        <a:bodyPr/>
                        <a:lstStyle/>
                        <a:p>
                          <a:endParaRPr lang="en-IT"/>
                        </a:p>
                      </a:txBody>
                      <a:tcPr>
                        <a:blipFill>
                          <a:blip r:embed="rId10"/>
                          <a:stretch>
                            <a:fillRect l="-201176" t="-118182" r="-2353" b="-113636"/>
                          </a:stretch>
                        </a:blipFill>
                      </a:tcPr>
                    </a:tc>
                    <a:extLst>
                      <a:ext uri="{0D108BD9-81ED-4DB2-BD59-A6C34878D82A}">
                        <a16:rowId xmlns:a16="http://schemas.microsoft.com/office/drawing/2014/main" val="2865807004"/>
                      </a:ext>
                    </a:extLst>
                  </a:tr>
                  <a:tr h="278871">
                    <a:tc>
                      <a:txBody>
                        <a:bodyPr/>
                        <a:lstStyle/>
                        <a:p>
                          <a:pPr algn="ctr"/>
                          <a:r>
                            <a:rPr lang="en-IT" sz="1200" dirty="0">
                              <a:latin typeface="+mn-lt"/>
                            </a:rPr>
                            <a:t>Driver</a:t>
                          </a:r>
                        </a:p>
                      </a:txBody>
                      <a:tcPr>
                        <a:noFill/>
                      </a:tcPr>
                    </a:tc>
                    <a:tc>
                      <a:txBody>
                        <a:bodyPr/>
                        <a:lstStyle/>
                        <a:p>
                          <a:pPr algn="ctr"/>
                          <a:r>
                            <a:rPr lang="en-IT" sz="1200" dirty="0">
                              <a:latin typeface="+mn-lt"/>
                            </a:rPr>
                            <a:t>2</a:t>
                          </a:r>
                        </a:p>
                      </a:txBody>
                      <a:tcPr>
                        <a:noFill/>
                      </a:tcPr>
                    </a:tc>
                    <a:tc>
                      <a:txBody>
                        <a:bodyPr/>
                        <a:lstStyle/>
                        <a:p>
                          <a:pPr algn="ctr"/>
                          <a:r>
                            <a:rPr lang="it-IT" sz="1200" dirty="0">
                              <a:latin typeface="+mn-lt"/>
                            </a:rPr>
                            <a:t>25  </a:t>
                          </a:r>
                          <a:r>
                            <a:rPr lang="it-IT" sz="1200" b="1" dirty="0">
                              <a:solidFill>
                                <a:srgbClr val="FF0000"/>
                              </a:solidFill>
                              <a:latin typeface="+mn-lt"/>
                            </a:rPr>
                            <a:t>(75 fs)</a:t>
                          </a:r>
                          <a:endParaRPr lang="en-IT" sz="1200" b="1" dirty="0">
                            <a:solidFill>
                              <a:srgbClr val="FF0000"/>
                            </a:solidFill>
                            <a:latin typeface="+mn-lt"/>
                          </a:endParaRPr>
                        </a:p>
                      </a:txBody>
                      <a:tcPr>
                        <a:noFill/>
                      </a:tcPr>
                    </a:tc>
                    <a:extLst>
                      <a:ext uri="{0D108BD9-81ED-4DB2-BD59-A6C34878D82A}">
                        <a16:rowId xmlns:a16="http://schemas.microsoft.com/office/drawing/2014/main" val="2619234211"/>
                      </a:ext>
                    </a:extLst>
                  </a:tr>
                </a:tbl>
              </a:graphicData>
            </a:graphic>
          </p:graphicFrame>
        </mc:Fallback>
      </mc:AlternateContent>
      <p:sp>
        <p:nvSpPr>
          <p:cNvPr id="36" name="Oval 35">
            <a:extLst>
              <a:ext uri="{FF2B5EF4-FFF2-40B4-BE49-F238E27FC236}">
                <a16:creationId xmlns:a16="http://schemas.microsoft.com/office/drawing/2014/main" id="{E4E6CB7C-35F7-D24A-B6C9-C9E440310ACA}"/>
              </a:ext>
            </a:extLst>
          </p:cNvPr>
          <p:cNvSpPr/>
          <p:nvPr/>
        </p:nvSpPr>
        <p:spPr>
          <a:xfrm>
            <a:off x="7313977" y="790557"/>
            <a:ext cx="354513" cy="470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 36">
            <a:extLst>
              <a:ext uri="{FF2B5EF4-FFF2-40B4-BE49-F238E27FC236}">
                <a16:creationId xmlns:a16="http://schemas.microsoft.com/office/drawing/2014/main" id="{FF6EDBFD-1438-A910-1295-DBDD9CE54BE2}"/>
              </a:ext>
            </a:extLst>
          </p:cNvPr>
          <p:cNvSpPr/>
          <p:nvPr/>
        </p:nvSpPr>
        <p:spPr>
          <a:xfrm>
            <a:off x="10066708" y="536871"/>
            <a:ext cx="354513" cy="470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Left Brace 37">
            <a:extLst>
              <a:ext uri="{FF2B5EF4-FFF2-40B4-BE49-F238E27FC236}">
                <a16:creationId xmlns:a16="http://schemas.microsoft.com/office/drawing/2014/main" id="{D4D61BA1-0517-D699-1E20-A9DAE5C2AA8D}"/>
              </a:ext>
            </a:extLst>
          </p:cNvPr>
          <p:cNvSpPr/>
          <p:nvPr/>
        </p:nvSpPr>
        <p:spPr>
          <a:xfrm>
            <a:off x="9067031" y="1553441"/>
            <a:ext cx="266117" cy="2220236"/>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B9D92466-99A9-3905-A60C-2B1D51241CAD}"/>
                  </a:ext>
                </a:extLst>
              </p:cNvPr>
              <p:cNvSpPr/>
              <p:nvPr/>
            </p:nvSpPr>
            <p:spPr>
              <a:xfrm>
                <a:off x="9252010" y="2900163"/>
                <a:ext cx="2877654" cy="646331"/>
              </a:xfrm>
              <a:prstGeom prst="rect">
                <a:avLst/>
              </a:prstGeom>
              <a:ln w="22225">
                <a:solidFill>
                  <a:srgbClr val="FF0000"/>
                </a:solidFill>
              </a:ln>
            </p:spPr>
            <p:txBody>
              <a:bodyPr wrap="square">
                <a:spAutoFit/>
              </a:bodyPr>
              <a:lstStyle/>
              <a:p>
                <a:pPr marL="171450" indent="-171450">
                  <a:buFont typeface="Arial" panose="020B0604020202020204" pitchFamily="34" charset="0"/>
                  <a:buChar char="•"/>
                </a:pPr>
                <a:r>
                  <a:rPr lang="en-US" sz="1200" b="1" dirty="0">
                    <a:solidFill>
                      <a:srgbClr val="462AC2"/>
                    </a:solidFill>
                    <a:latin typeface="Rockwell" panose="02060603020205020403" pitchFamily="18" charset="77"/>
                  </a:rPr>
                  <a:t>Linear regime            (</a:t>
                </a:r>
                <a14:m>
                  <m:oMath xmlns:m="http://schemas.openxmlformats.org/officeDocument/2006/math">
                    <m:sSub>
                      <m:sSubPr>
                        <m:ctrlPr>
                          <a:rPr lang="en-US" sz="1200" b="1" i="1" dirty="0" smtClean="0">
                            <a:solidFill>
                              <a:srgbClr val="462AC2"/>
                            </a:solidFill>
                            <a:latin typeface="Cambria Math" panose="02040503050406030204" pitchFamily="18" charset="0"/>
                          </a:rPr>
                        </m:ctrlPr>
                      </m:sSubPr>
                      <m:e>
                        <m:r>
                          <a:rPr lang="it-IT" sz="1200" b="1" i="1" dirty="0" smtClean="0">
                            <a:solidFill>
                              <a:srgbClr val="462AC2"/>
                            </a:solidFill>
                            <a:latin typeface="Cambria Math" panose="02040503050406030204" pitchFamily="18" charset="0"/>
                          </a:rPr>
                          <m:t>𝒏</m:t>
                        </m:r>
                      </m:e>
                      <m:sub>
                        <m:r>
                          <a:rPr lang="it-IT" sz="1200" b="1" i="1" dirty="0" smtClean="0">
                            <a:solidFill>
                              <a:srgbClr val="462AC2"/>
                            </a:solidFill>
                            <a:latin typeface="Cambria Math" panose="02040503050406030204" pitchFamily="18" charset="0"/>
                          </a:rPr>
                          <m:t>𝒃𝒖𝒏𝒄𝒉</m:t>
                        </m:r>
                      </m:sub>
                    </m:sSub>
                  </m:oMath>
                </a14:m>
                <a:r>
                  <a:rPr lang="en-US" sz="1200" b="1" dirty="0">
                    <a:solidFill>
                      <a:srgbClr val="462AC2"/>
                    </a:solidFill>
                    <a:latin typeface="Rockwell" panose="02060603020205020403" pitchFamily="18" charset="77"/>
                  </a:rPr>
                  <a:t> &lt; </a:t>
                </a:r>
                <a14:m>
                  <m:oMath xmlns:m="http://schemas.openxmlformats.org/officeDocument/2006/math">
                    <m:sSub>
                      <m:sSubPr>
                        <m:ctrlPr>
                          <a:rPr lang="en-US" sz="1200" b="1" i="1" smtClean="0">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𝒏</m:t>
                        </m:r>
                      </m:e>
                      <m:sub>
                        <m:r>
                          <a:rPr lang="it-IT" sz="1200" b="1" i="1" smtClean="0">
                            <a:solidFill>
                              <a:srgbClr val="462AC2"/>
                            </a:solidFill>
                            <a:latin typeface="Cambria Math" panose="02040503050406030204" pitchFamily="18" charset="0"/>
                          </a:rPr>
                          <m:t>𝒆</m:t>
                        </m:r>
                      </m:sub>
                    </m:sSub>
                  </m:oMath>
                </a14:m>
                <a:r>
                  <a:rPr lang="en-US" sz="1200" b="1" dirty="0">
                    <a:solidFill>
                      <a:srgbClr val="462AC2"/>
                    </a:solidFill>
                    <a:latin typeface="Rockwell" panose="02060603020205020403" pitchFamily="18" charset="77"/>
                  </a:rPr>
                  <a:t>)</a:t>
                </a:r>
              </a:p>
              <a:p>
                <a:pPr marL="171450" indent="-171450">
                  <a:buFont typeface="Arial" panose="020B0604020202020204" pitchFamily="34" charset="0"/>
                  <a:buChar char="•"/>
                </a:pPr>
                <a:r>
                  <a:rPr lang="en-US" sz="1200" b="1" dirty="0">
                    <a:solidFill>
                      <a:srgbClr val="462AC2"/>
                    </a:solidFill>
                    <a:latin typeface="Rockwell" panose="02060603020205020403" pitchFamily="18" charset="77"/>
                  </a:rPr>
                  <a:t>Weakly NL regime    (</a:t>
                </a:r>
                <a14:m>
                  <m:oMath xmlns:m="http://schemas.openxmlformats.org/officeDocument/2006/math">
                    <m:sSub>
                      <m:sSubPr>
                        <m:ctrlPr>
                          <a:rPr lang="en-US" sz="1200" b="1" i="1" dirty="0">
                            <a:solidFill>
                              <a:srgbClr val="462AC2"/>
                            </a:solidFill>
                            <a:latin typeface="Cambria Math" panose="02040503050406030204" pitchFamily="18" charset="0"/>
                          </a:rPr>
                        </m:ctrlPr>
                      </m:sSubPr>
                      <m:e>
                        <m:r>
                          <a:rPr lang="it-IT" sz="1200" b="1" i="1" dirty="0">
                            <a:solidFill>
                              <a:srgbClr val="462AC2"/>
                            </a:solidFill>
                            <a:latin typeface="Cambria Math" panose="02040503050406030204" pitchFamily="18" charset="0"/>
                          </a:rPr>
                          <m:t>𝒏</m:t>
                        </m:r>
                      </m:e>
                      <m:sub>
                        <m:r>
                          <a:rPr lang="it-IT" sz="1200" b="1" i="1" dirty="0">
                            <a:solidFill>
                              <a:srgbClr val="462AC2"/>
                            </a:solidFill>
                            <a:latin typeface="Cambria Math" panose="02040503050406030204" pitchFamily="18" charset="0"/>
                          </a:rPr>
                          <m:t>𝒃𝒖𝒏𝒄𝒉</m:t>
                        </m:r>
                      </m:sub>
                    </m:sSub>
                  </m:oMath>
                </a14:m>
                <a:r>
                  <a:rPr lang="en-US" sz="1200" b="1" dirty="0">
                    <a:solidFill>
                      <a:srgbClr val="462AC2"/>
                    </a:solidFill>
                    <a:latin typeface="Rockwell" panose="02060603020205020403" pitchFamily="18" charset="77"/>
                  </a:rPr>
                  <a:t> = </a:t>
                </a:r>
                <a14:m>
                  <m:oMath xmlns:m="http://schemas.openxmlformats.org/officeDocument/2006/math">
                    <m:sSub>
                      <m:sSubPr>
                        <m:ctrlPr>
                          <a:rPr lang="en-US" sz="1200" b="1" i="1">
                            <a:solidFill>
                              <a:srgbClr val="462AC2"/>
                            </a:solidFill>
                            <a:latin typeface="Cambria Math" panose="02040503050406030204" pitchFamily="18" charset="0"/>
                          </a:rPr>
                        </m:ctrlPr>
                      </m:sSubPr>
                      <m:e>
                        <m:r>
                          <a:rPr lang="it-IT" sz="1200" b="1" i="1">
                            <a:solidFill>
                              <a:srgbClr val="462AC2"/>
                            </a:solidFill>
                            <a:latin typeface="Cambria Math" panose="02040503050406030204" pitchFamily="18" charset="0"/>
                          </a:rPr>
                          <m:t>𝒏</m:t>
                        </m:r>
                      </m:e>
                      <m:sub>
                        <m:r>
                          <a:rPr lang="it-IT" sz="1200" b="1" i="1" smtClean="0">
                            <a:solidFill>
                              <a:srgbClr val="462AC2"/>
                            </a:solidFill>
                            <a:latin typeface="Cambria Math" panose="02040503050406030204" pitchFamily="18" charset="0"/>
                          </a:rPr>
                          <m:t>𝒆</m:t>
                        </m:r>
                      </m:sub>
                    </m:sSub>
                  </m:oMath>
                </a14:m>
                <a:r>
                  <a:rPr lang="en-US" sz="1200" b="1" dirty="0">
                    <a:solidFill>
                      <a:srgbClr val="462AC2"/>
                    </a:solidFill>
                    <a:latin typeface="Rockwell" panose="02060603020205020403" pitchFamily="18" charset="77"/>
                  </a:rPr>
                  <a:t>)</a:t>
                </a:r>
              </a:p>
              <a:p>
                <a:pPr marL="171450" indent="-171450">
                  <a:buFont typeface="Arial" panose="020B0604020202020204" pitchFamily="34" charset="0"/>
                  <a:buChar char="•"/>
                </a:pPr>
                <a:r>
                  <a:rPr lang="en-US" sz="1200" b="1" dirty="0">
                    <a:solidFill>
                      <a:srgbClr val="462AC2"/>
                    </a:solidFill>
                    <a:latin typeface="Rockwell" panose="02060603020205020403" pitchFamily="18" charset="77"/>
                  </a:rPr>
                  <a:t>Non-linear regime    (</a:t>
                </a:r>
                <a14:m>
                  <m:oMath xmlns:m="http://schemas.openxmlformats.org/officeDocument/2006/math">
                    <m:sSub>
                      <m:sSubPr>
                        <m:ctrlPr>
                          <a:rPr lang="en-US" sz="1200" b="1" i="1" dirty="0">
                            <a:solidFill>
                              <a:srgbClr val="462AC2"/>
                            </a:solidFill>
                            <a:latin typeface="Cambria Math" panose="02040503050406030204" pitchFamily="18" charset="0"/>
                          </a:rPr>
                        </m:ctrlPr>
                      </m:sSubPr>
                      <m:e>
                        <m:r>
                          <a:rPr lang="it-IT" sz="1200" b="1" i="1" dirty="0">
                            <a:solidFill>
                              <a:srgbClr val="462AC2"/>
                            </a:solidFill>
                            <a:latin typeface="Cambria Math" panose="02040503050406030204" pitchFamily="18" charset="0"/>
                          </a:rPr>
                          <m:t>𝒏</m:t>
                        </m:r>
                      </m:e>
                      <m:sub>
                        <m:r>
                          <a:rPr lang="it-IT" sz="1200" b="1" i="1" dirty="0">
                            <a:solidFill>
                              <a:srgbClr val="462AC2"/>
                            </a:solidFill>
                            <a:latin typeface="Cambria Math" panose="02040503050406030204" pitchFamily="18" charset="0"/>
                          </a:rPr>
                          <m:t>𝒃𝒖𝒏𝒄𝒉</m:t>
                        </m:r>
                      </m:sub>
                    </m:sSub>
                  </m:oMath>
                </a14:m>
                <a:r>
                  <a:rPr lang="en-US" sz="1200" b="1" dirty="0">
                    <a:solidFill>
                      <a:srgbClr val="462AC2"/>
                    </a:solidFill>
                    <a:latin typeface="Rockwell" panose="02060603020205020403" pitchFamily="18" charset="77"/>
                  </a:rPr>
                  <a:t> &gt;&gt;</a:t>
                </a:r>
                <a:r>
                  <a:rPr lang="en-US" sz="1100" b="1" dirty="0">
                    <a:solidFill>
                      <a:srgbClr val="462AC2"/>
                    </a:solidFill>
                    <a:latin typeface="Rockwell" panose="02060603020205020403" pitchFamily="18" charset="77"/>
                  </a:rPr>
                  <a:t> </a:t>
                </a:r>
                <a14:m>
                  <m:oMath xmlns:m="http://schemas.openxmlformats.org/officeDocument/2006/math">
                    <m:sSub>
                      <m:sSubPr>
                        <m:ctrlPr>
                          <a:rPr lang="en-US" sz="1100" b="1" i="1">
                            <a:solidFill>
                              <a:srgbClr val="462AC2"/>
                            </a:solidFill>
                            <a:latin typeface="Cambria Math" panose="02040503050406030204" pitchFamily="18" charset="0"/>
                          </a:rPr>
                        </m:ctrlPr>
                      </m:sSubPr>
                      <m:e>
                        <m:r>
                          <a:rPr lang="it-IT" sz="1100" b="1" i="1">
                            <a:solidFill>
                              <a:srgbClr val="462AC2"/>
                            </a:solidFill>
                            <a:latin typeface="Cambria Math" panose="02040503050406030204" pitchFamily="18" charset="0"/>
                          </a:rPr>
                          <m:t>𝒏</m:t>
                        </m:r>
                      </m:e>
                      <m:sub>
                        <m:r>
                          <a:rPr lang="it-IT" sz="1100" b="1" i="1" smtClean="0">
                            <a:solidFill>
                              <a:srgbClr val="462AC2"/>
                            </a:solidFill>
                            <a:latin typeface="Cambria Math" panose="02040503050406030204" pitchFamily="18" charset="0"/>
                          </a:rPr>
                          <m:t>𝒆</m:t>
                        </m:r>
                      </m:sub>
                    </m:sSub>
                  </m:oMath>
                </a14:m>
                <a:r>
                  <a:rPr lang="en-US" sz="1100" b="1" dirty="0">
                    <a:latin typeface="Rockwell" panose="02060603020205020403" pitchFamily="18" charset="77"/>
                  </a:rPr>
                  <a:t>)</a:t>
                </a:r>
                <a:endParaRPr lang="it-IT" sz="1100" dirty="0">
                  <a:latin typeface="Rockwell" panose="02060603020205020403" pitchFamily="18" charset="77"/>
                </a:endParaRPr>
              </a:p>
            </p:txBody>
          </p:sp>
        </mc:Choice>
        <mc:Fallback xmlns="">
          <p:sp>
            <p:nvSpPr>
              <p:cNvPr id="39" name="Rectangle 38">
                <a:extLst>
                  <a:ext uri="{FF2B5EF4-FFF2-40B4-BE49-F238E27FC236}">
                    <a16:creationId xmlns:a16="http://schemas.microsoft.com/office/drawing/2014/main" id="{B9D92466-99A9-3905-A60C-2B1D51241CAD}"/>
                  </a:ext>
                </a:extLst>
              </p:cNvPr>
              <p:cNvSpPr>
                <a:spLocks noRot="1" noChangeAspect="1" noMove="1" noResize="1" noEditPoints="1" noAdjustHandles="1" noChangeArrowheads="1" noChangeShapeType="1" noTextEdit="1"/>
              </p:cNvSpPr>
              <p:nvPr/>
            </p:nvSpPr>
            <p:spPr>
              <a:xfrm>
                <a:off x="9252010" y="2900163"/>
                <a:ext cx="2877654" cy="646331"/>
              </a:xfrm>
              <a:prstGeom prst="rect">
                <a:avLst/>
              </a:prstGeom>
              <a:blipFill>
                <a:blip r:embed="rId11"/>
                <a:stretch>
                  <a:fillRect b="-3704"/>
                </a:stretch>
              </a:blipFill>
              <a:ln w="22225">
                <a:solidFill>
                  <a:srgbClr val="FF0000"/>
                </a:solidFill>
              </a:ln>
            </p:spPr>
            <p:txBody>
              <a:bodyPr/>
              <a:lstStyle/>
              <a:p>
                <a:r>
                  <a:rPr lang="en-IT">
                    <a:noFill/>
                  </a:rPr>
                  <a:t> </a:t>
                </a:r>
              </a:p>
            </p:txBody>
          </p:sp>
        </mc:Fallback>
      </mc:AlternateContent>
      <p:cxnSp>
        <p:nvCxnSpPr>
          <p:cNvPr id="40" name="Straight Connector 39">
            <a:extLst>
              <a:ext uri="{FF2B5EF4-FFF2-40B4-BE49-F238E27FC236}">
                <a16:creationId xmlns:a16="http://schemas.microsoft.com/office/drawing/2014/main" id="{7A29E92A-DCAD-2ED1-47A8-6DEE7F9B19D8}"/>
              </a:ext>
            </a:extLst>
          </p:cNvPr>
          <p:cNvCxnSpPr>
            <a:cxnSpLocks/>
          </p:cNvCxnSpPr>
          <p:nvPr/>
        </p:nvCxnSpPr>
        <p:spPr>
          <a:xfrm>
            <a:off x="6712304" y="4234223"/>
            <a:ext cx="0" cy="86636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FE7B8C4-F00B-7E6E-6A61-25939B7A8255}"/>
              </a:ext>
            </a:extLst>
          </p:cNvPr>
          <p:cNvCxnSpPr>
            <a:cxnSpLocks/>
          </p:cNvCxnSpPr>
          <p:nvPr/>
        </p:nvCxnSpPr>
        <p:spPr>
          <a:xfrm>
            <a:off x="8006325" y="4226952"/>
            <a:ext cx="0" cy="81935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080963A-A6A2-F885-7C96-C1AE2F3F78F9}"/>
              </a:ext>
            </a:extLst>
          </p:cNvPr>
          <p:cNvSpPr txBox="1"/>
          <p:nvPr/>
        </p:nvSpPr>
        <p:spPr>
          <a:xfrm>
            <a:off x="6180776" y="4795950"/>
            <a:ext cx="1390357" cy="369332"/>
          </a:xfrm>
          <a:prstGeom prst="rect">
            <a:avLst/>
          </a:prstGeom>
          <a:noFill/>
        </p:spPr>
        <p:txBody>
          <a:bodyPr wrap="square" rtlCol="0">
            <a:spAutoFit/>
          </a:bodyPr>
          <a:lstStyle/>
          <a:p>
            <a:r>
              <a:rPr lang="en-IT" b="1" dirty="0"/>
              <a:t>Bubble</a:t>
            </a:r>
          </a:p>
        </p:txBody>
      </p:sp>
      <p:cxnSp>
        <p:nvCxnSpPr>
          <p:cNvPr id="43" name="Straight Arrow Connector 42">
            <a:extLst>
              <a:ext uri="{FF2B5EF4-FFF2-40B4-BE49-F238E27FC236}">
                <a16:creationId xmlns:a16="http://schemas.microsoft.com/office/drawing/2014/main" id="{AF8032D3-8A95-0308-FDCC-C68CDB726108}"/>
              </a:ext>
            </a:extLst>
          </p:cNvPr>
          <p:cNvCxnSpPr>
            <a:cxnSpLocks/>
          </p:cNvCxnSpPr>
          <p:nvPr/>
        </p:nvCxnSpPr>
        <p:spPr>
          <a:xfrm>
            <a:off x="6826630" y="4774994"/>
            <a:ext cx="2635341"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A8A6D9E-4D70-8CFA-81E4-FFF3CBB4BF5B}"/>
              </a:ext>
            </a:extLst>
          </p:cNvPr>
          <p:cNvCxnSpPr>
            <a:cxnSpLocks/>
          </p:cNvCxnSpPr>
          <p:nvPr/>
        </p:nvCxnSpPr>
        <p:spPr>
          <a:xfrm>
            <a:off x="6712304" y="4245746"/>
            <a:ext cx="1294021"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7FA2EEFD-4EF4-B8D9-39FE-1EF42EFA2396}"/>
              </a:ext>
            </a:extLst>
          </p:cNvPr>
          <p:cNvSpPr/>
          <p:nvPr/>
        </p:nvSpPr>
        <p:spPr>
          <a:xfrm>
            <a:off x="2567683" y="645264"/>
            <a:ext cx="838245" cy="60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 45">
            <a:extLst>
              <a:ext uri="{FF2B5EF4-FFF2-40B4-BE49-F238E27FC236}">
                <a16:creationId xmlns:a16="http://schemas.microsoft.com/office/drawing/2014/main" id="{F3C6A166-4727-2265-E13D-156FB5053B55}"/>
              </a:ext>
            </a:extLst>
          </p:cNvPr>
          <p:cNvSpPr/>
          <p:nvPr/>
        </p:nvSpPr>
        <p:spPr>
          <a:xfrm>
            <a:off x="3442464" y="655488"/>
            <a:ext cx="838245" cy="605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TextBox 46">
            <a:extLst>
              <a:ext uri="{FF2B5EF4-FFF2-40B4-BE49-F238E27FC236}">
                <a16:creationId xmlns:a16="http://schemas.microsoft.com/office/drawing/2014/main" id="{10C4AB25-EBAA-5863-9F34-6C64A0D68706}"/>
              </a:ext>
            </a:extLst>
          </p:cNvPr>
          <p:cNvSpPr txBox="1"/>
          <p:nvPr/>
        </p:nvSpPr>
        <p:spPr>
          <a:xfrm>
            <a:off x="2576689" y="822213"/>
            <a:ext cx="758541" cy="307777"/>
          </a:xfrm>
          <a:prstGeom prst="rect">
            <a:avLst/>
          </a:prstGeom>
          <a:noFill/>
        </p:spPr>
        <p:txBody>
          <a:bodyPr wrap="none" rtlCol="0">
            <a:spAutoFit/>
          </a:bodyPr>
          <a:lstStyle/>
          <a:p>
            <a:r>
              <a:rPr lang="en-IT" sz="1400" b="1" dirty="0">
                <a:solidFill>
                  <a:srgbClr val="462AC2"/>
                </a:solidFill>
                <a:latin typeface="Rockwell" panose="02060603020205020403" pitchFamily="18" charset="77"/>
              </a:rPr>
              <a:t>Driver</a:t>
            </a:r>
          </a:p>
        </p:txBody>
      </p:sp>
      <p:sp>
        <p:nvSpPr>
          <p:cNvPr id="48" name="TextBox 47">
            <a:extLst>
              <a:ext uri="{FF2B5EF4-FFF2-40B4-BE49-F238E27FC236}">
                <a16:creationId xmlns:a16="http://schemas.microsoft.com/office/drawing/2014/main" id="{33C69E9C-F125-C2A1-2D53-F7C35CC3E83B}"/>
              </a:ext>
            </a:extLst>
          </p:cNvPr>
          <p:cNvSpPr txBox="1"/>
          <p:nvPr/>
        </p:nvSpPr>
        <p:spPr>
          <a:xfrm>
            <a:off x="148538" y="5072810"/>
            <a:ext cx="5652947" cy="478272"/>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IT" sz="1200" b="1" dirty="0">
                <a:solidFill>
                  <a:srgbClr val="462AC2"/>
                </a:solidFill>
                <a:latin typeface="Rockwell" panose="02060603020205020403" pitchFamily="18" charset="77"/>
              </a:rPr>
              <a:t>The higher is the density, the higher is accelerating gradient, the shorter is the plasma wavelength</a:t>
            </a:r>
          </a:p>
        </p:txBody>
      </p:sp>
      <p:sp>
        <p:nvSpPr>
          <p:cNvPr id="49" name="TextBox 48">
            <a:extLst>
              <a:ext uri="{FF2B5EF4-FFF2-40B4-BE49-F238E27FC236}">
                <a16:creationId xmlns:a16="http://schemas.microsoft.com/office/drawing/2014/main" id="{E879C6FB-E788-FB80-7E61-90F4E04ACEE8}"/>
              </a:ext>
            </a:extLst>
          </p:cNvPr>
          <p:cNvSpPr txBox="1"/>
          <p:nvPr/>
        </p:nvSpPr>
        <p:spPr>
          <a:xfrm>
            <a:off x="3419543" y="814475"/>
            <a:ext cx="884088" cy="307777"/>
          </a:xfrm>
          <a:prstGeom prst="rect">
            <a:avLst/>
          </a:prstGeom>
          <a:noFill/>
        </p:spPr>
        <p:txBody>
          <a:bodyPr wrap="none" rtlCol="0">
            <a:spAutoFit/>
          </a:bodyPr>
          <a:lstStyle/>
          <a:p>
            <a:r>
              <a:rPr lang="en-IT" sz="1400" b="1" dirty="0">
                <a:solidFill>
                  <a:srgbClr val="462AC2"/>
                </a:solidFill>
                <a:latin typeface="Rockwell" panose="02060603020205020403" pitchFamily="18" charset="77"/>
              </a:rPr>
              <a:t>Witness</a:t>
            </a:r>
          </a:p>
        </p:txBody>
      </p:sp>
      <p:pic>
        <p:nvPicPr>
          <p:cNvPr id="50" name="Picture 49" descr="A picture containing text, clipart&#10;&#10;Description automatically generated">
            <a:extLst>
              <a:ext uri="{FF2B5EF4-FFF2-40B4-BE49-F238E27FC236}">
                <a16:creationId xmlns:a16="http://schemas.microsoft.com/office/drawing/2014/main" id="{907E1D96-6B43-67F0-FB22-B6713BCCB92A}"/>
              </a:ext>
            </a:extLst>
          </p:cNvPr>
          <p:cNvPicPr>
            <a:picLocks noChangeAspect="1"/>
          </p:cNvPicPr>
          <p:nvPr/>
        </p:nvPicPr>
        <p:blipFill>
          <a:blip r:embed="rId12"/>
          <a:stretch>
            <a:fillRect/>
          </a:stretch>
        </p:blipFill>
        <p:spPr>
          <a:xfrm>
            <a:off x="5222788" y="6440278"/>
            <a:ext cx="792694" cy="302555"/>
          </a:xfrm>
          <a:prstGeom prst="rect">
            <a:avLst/>
          </a:prstGeom>
        </p:spPr>
      </p:pic>
      <p:pic>
        <p:nvPicPr>
          <p:cNvPr id="51" name="Picture 50">
            <a:extLst>
              <a:ext uri="{FF2B5EF4-FFF2-40B4-BE49-F238E27FC236}">
                <a16:creationId xmlns:a16="http://schemas.microsoft.com/office/drawing/2014/main" id="{0A189594-6EBB-2D70-74D4-ED133D5617B2}"/>
              </a:ext>
            </a:extLst>
          </p:cNvPr>
          <p:cNvPicPr>
            <a:picLocks noChangeAspect="1"/>
          </p:cNvPicPr>
          <p:nvPr/>
        </p:nvPicPr>
        <p:blipFill>
          <a:blip r:embed="rId13"/>
          <a:stretch>
            <a:fillRect/>
          </a:stretch>
        </p:blipFill>
        <p:spPr>
          <a:xfrm>
            <a:off x="5122082" y="6434925"/>
            <a:ext cx="986644" cy="369332"/>
          </a:xfrm>
          <a:prstGeom prst="rect">
            <a:avLst/>
          </a:prstGeom>
        </p:spPr>
      </p:pic>
      <p:sp>
        <p:nvSpPr>
          <p:cNvPr id="52" name="TextBox 51">
            <a:extLst>
              <a:ext uri="{FF2B5EF4-FFF2-40B4-BE49-F238E27FC236}">
                <a16:creationId xmlns:a16="http://schemas.microsoft.com/office/drawing/2014/main" id="{E106407F-9DF9-3AD0-F30A-B649C8074F84}"/>
              </a:ext>
            </a:extLst>
          </p:cNvPr>
          <p:cNvSpPr txBox="1"/>
          <p:nvPr/>
        </p:nvSpPr>
        <p:spPr>
          <a:xfrm>
            <a:off x="148537" y="3893584"/>
            <a:ext cx="5652947" cy="461665"/>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IT" sz="1200" b="1" dirty="0">
                <a:solidFill>
                  <a:srgbClr val="462AC2"/>
                </a:solidFill>
                <a:latin typeface="Rockwell" panose="02060603020205020403" pitchFamily="18" charset="77"/>
              </a:rPr>
              <a:t>A</a:t>
            </a:r>
            <a:r>
              <a:rPr lang="it-IT" sz="1200" b="1" dirty="0">
                <a:solidFill>
                  <a:srgbClr val="462AC2"/>
                </a:solidFill>
                <a:latin typeface="Rockwell" panose="02060603020205020403" pitchFamily="18" charset="77"/>
              </a:rPr>
              <a:t>cceleration achieved by placing the Witness at the right distance from the Driver </a:t>
            </a:r>
            <a:endParaRPr lang="en-IT" sz="1200" b="1" dirty="0">
              <a:solidFill>
                <a:srgbClr val="462AC2"/>
              </a:solidFill>
              <a:latin typeface="Rockwell" panose="02060603020205020403" pitchFamily="18" charset="77"/>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BB9948B-7DC8-EDC3-4AD3-2F83A8B559D0}"/>
                  </a:ext>
                </a:extLst>
              </p:cNvPr>
              <p:cNvSpPr txBox="1"/>
              <p:nvPr/>
            </p:nvSpPr>
            <p:spPr>
              <a:xfrm>
                <a:off x="158530" y="3416965"/>
                <a:ext cx="1974052" cy="357534"/>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IT" sz="1200" b="1" dirty="0">
                    <a:solidFill>
                      <a:srgbClr val="462AC2"/>
                    </a:solidFill>
                    <a:latin typeface="Rockwell" panose="02060603020205020403" pitchFamily="18" charset="77"/>
                  </a:rPr>
                  <a:t>Bubble length </a:t>
                </a:r>
                <a14:m>
                  <m:oMath xmlns:m="http://schemas.openxmlformats.org/officeDocument/2006/math">
                    <m:r>
                      <a:rPr lang="en-IT" sz="1200" b="1" i="1" smtClean="0">
                        <a:solidFill>
                          <a:srgbClr val="462AC2"/>
                        </a:solidFill>
                        <a:latin typeface="Cambria Math" panose="02040503050406030204" pitchFamily="18" charset="0"/>
                        <a:ea typeface="Cambria Math" panose="02040503050406030204" pitchFamily="18" charset="0"/>
                      </a:rPr>
                      <m:t>≈</m:t>
                    </m:r>
                  </m:oMath>
                </a14:m>
                <a:r>
                  <a:rPr lang="en-IT" sz="1200" b="1" dirty="0">
                    <a:solidFill>
                      <a:srgbClr val="462AC2"/>
                    </a:solidFill>
                    <a:latin typeface="Rockwell" panose="02060603020205020403" pitchFamily="18" charset="77"/>
                  </a:rPr>
                  <a:t> </a:t>
                </a:r>
                <a14:m>
                  <m:oMath xmlns:m="http://schemas.openxmlformats.org/officeDocument/2006/math">
                    <m:sSub>
                      <m:sSubPr>
                        <m:ctrlPr>
                          <a:rPr lang="en-IT" sz="1600" b="1" i="1" dirty="0" smtClean="0">
                            <a:solidFill>
                              <a:srgbClr val="462AC2"/>
                            </a:solidFill>
                            <a:latin typeface="Cambria Math" panose="02040503050406030204" pitchFamily="18" charset="0"/>
                          </a:rPr>
                        </m:ctrlPr>
                      </m:sSubPr>
                      <m:e>
                        <m:r>
                          <a:rPr lang="en-IT" sz="1600" b="1" i="1" dirty="0" smtClean="0">
                            <a:solidFill>
                              <a:srgbClr val="462AC2"/>
                            </a:solidFill>
                            <a:latin typeface="Cambria Math" panose="02040503050406030204" pitchFamily="18" charset="0"/>
                            <a:ea typeface="Cambria Math" panose="02040503050406030204" pitchFamily="18" charset="0"/>
                          </a:rPr>
                          <m:t>𝝀</m:t>
                        </m:r>
                      </m:e>
                      <m:sub>
                        <m:r>
                          <a:rPr lang="it-IT" sz="1600" b="1" i="1" dirty="0" smtClean="0">
                            <a:solidFill>
                              <a:srgbClr val="462AC2"/>
                            </a:solidFill>
                            <a:latin typeface="Cambria Math" panose="02040503050406030204" pitchFamily="18" charset="0"/>
                          </a:rPr>
                          <m:t>𝒑</m:t>
                        </m:r>
                      </m:sub>
                    </m:sSub>
                  </m:oMath>
                </a14:m>
                <a:endParaRPr lang="en-IT" sz="1200" b="1" dirty="0">
                  <a:solidFill>
                    <a:srgbClr val="462AC2"/>
                  </a:solidFill>
                  <a:latin typeface="Rockwell" panose="02060603020205020403" pitchFamily="18" charset="77"/>
                </a:endParaRPr>
              </a:p>
            </p:txBody>
          </p:sp>
        </mc:Choice>
        <mc:Fallback xmlns="">
          <p:sp>
            <p:nvSpPr>
              <p:cNvPr id="53" name="TextBox 52">
                <a:extLst>
                  <a:ext uri="{FF2B5EF4-FFF2-40B4-BE49-F238E27FC236}">
                    <a16:creationId xmlns:a16="http://schemas.microsoft.com/office/drawing/2014/main" id="{DBB9948B-7DC8-EDC3-4AD3-2F83A8B559D0}"/>
                  </a:ext>
                </a:extLst>
              </p:cNvPr>
              <p:cNvSpPr txBox="1">
                <a:spLocks noRot="1" noChangeAspect="1" noMove="1" noResize="1" noEditPoints="1" noAdjustHandles="1" noChangeArrowheads="1" noChangeShapeType="1" noTextEdit="1"/>
              </p:cNvSpPr>
              <p:nvPr/>
            </p:nvSpPr>
            <p:spPr>
              <a:xfrm>
                <a:off x="158530" y="3416965"/>
                <a:ext cx="1974052" cy="357534"/>
              </a:xfrm>
              <a:prstGeom prst="rect">
                <a:avLst/>
              </a:prstGeom>
              <a:blipFill>
                <a:blip r:embed="rId14"/>
                <a:stretch>
                  <a:fillRect b="-3333"/>
                </a:stretch>
              </a:blipFill>
              <a:ln>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7DE1ED1-9FC2-02AD-00EC-75C1551DB835}"/>
                  </a:ext>
                </a:extLst>
              </p:cNvPr>
              <p:cNvSpPr txBox="1"/>
              <p:nvPr/>
            </p:nvSpPr>
            <p:spPr>
              <a:xfrm>
                <a:off x="5504109" y="570292"/>
                <a:ext cx="1620059" cy="751552"/>
              </a:xfrm>
              <a:prstGeom prst="rect">
                <a:avLst/>
              </a:prstGeom>
              <a:noFill/>
              <a:ln w="22225">
                <a:solidFill>
                  <a:srgbClr val="FF0000"/>
                </a:solidFill>
              </a:ln>
            </p:spPr>
            <p:txBody>
              <a:bodyPr wrap="none" lIns="0" tIns="0" rIns="0" bIns="0" rtlCol="0">
                <a:spAutoFit/>
              </a:bodyPr>
              <a:lstStyle/>
              <a:p>
                <a:r>
                  <a:rPr lang="en-IT" sz="2400" dirty="0"/>
                  <a:t> </a:t>
                </a:r>
                <a14:m>
                  <m:oMath xmlns:m="http://schemas.openxmlformats.org/officeDocument/2006/math">
                    <m:sSub>
                      <m:sSubPr>
                        <m:ctrlPr>
                          <a:rPr lang="en-IT" sz="2400" i="1" smtClean="0">
                            <a:latin typeface="Cambria Math" panose="02040503050406030204" pitchFamily="18" charset="0"/>
                          </a:rPr>
                        </m:ctrlPr>
                      </m:sSubPr>
                      <m:e>
                        <m:r>
                          <a:rPr lang="en-IT" sz="2400" b="0" i="1" smtClean="0">
                            <a:latin typeface="Cambria Math" panose="02040503050406030204" pitchFamily="18" charset="0"/>
                            <a:ea typeface="Cambria Math" panose="02040503050406030204" pitchFamily="18" charset="0"/>
                          </a:rPr>
                          <m:t>𝜔</m:t>
                        </m:r>
                      </m:e>
                      <m:sub>
                        <m:r>
                          <a:rPr lang="it-IT" sz="2400" b="0" i="1" smtClean="0">
                            <a:latin typeface="Cambria Math" panose="02040503050406030204" pitchFamily="18" charset="0"/>
                          </a:rPr>
                          <m:t>𝑝</m:t>
                        </m:r>
                      </m:sub>
                    </m:sSub>
                  </m:oMath>
                </a14:m>
                <a:r>
                  <a:rPr lang="en-IT" sz="2400" dirty="0"/>
                  <a:t> = </a:t>
                </a:r>
                <a14:m>
                  <m:oMath xmlns:m="http://schemas.openxmlformats.org/officeDocument/2006/math">
                    <m:rad>
                      <m:radPr>
                        <m:degHide m:val="on"/>
                        <m:ctrlPr>
                          <a:rPr lang="en-IT" sz="2400" i="1" smtClean="0">
                            <a:latin typeface="Cambria Math" panose="02040503050406030204" pitchFamily="18" charset="0"/>
                          </a:rPr>
                        </m:ctrlPr>
                      </m:radPr>
                      <m:deg/>
                      <m:e>
                        <m:f>
                          <m:fPr>
                            <m:ctrlPr>
                              <a:rPr lang="en-IT" sz="2400" i="1" smtClean="0">
                                <a:latin typeface="Cambria Math" panose="02040503050406030204" pitchFamily="18" charset="0"/>
                              </a:rPr>
                            </m:ctrlPr>
                          </m:fPr>
                          <m:num>
                            <m:sSub>
                              <m:sSubPr>
                                <m:ctrlPr>
                                  <a:rPr lang="en-IT" sz="2400" i="1" smtClean="0">
                                    <a:latin typeface="Cambria Math" panose="02040503050406030204" pitchFamily="18" charset="0"/>
                                  </a:rPr>
                                </m:ctrlPr>
                              </m:sSubPr>
                              <m:e>
                                <m:r>
                                  <a:rPr lang="it-IT" sz="2400" b="0" i="1" smtClean="0">
                                    <a:latin typeface="Cambria Math" panose="02040503050406030204" pitchFamily="18" charset="0"/>
                                  </a:rPr>
                                  <m:t>𝑛</m:t>
                                </m:r>
                              </m:e>
                              <m:sub>
                                <m:r>
                                  <a:rPr lang="it-IT" sz="2400" b="0" i="1" smtClean="0">
                                    <a:latin typeface="Cambria Math" panose="02040503050406030204" pitchFamily="18" charset="0"/>
                                  </a:rPr>
                                  <m:t>𝑒</m:t>
                                </m:r>
                              </m:sub>
                            </m:sSub>
                            <m:r>
                              <a:rPr lang="it-IT" sz="2400" b="0" i="1" smtClean="0">
                                <a:latin typeface="Cambria Math" panose="02040503050406030204" pitchFamily="18" charset="0"/>
                              </a:rPr>
                              <m:t> </m:t>
                            </m:r>
                            <m:sSup>
                              <m:sSupPr>
                                <m:ctrlPr>
                                  <a:rPr lang="it-IT" sz="2400" i="1" smtClean="0">
                                    <a:latin typeface="Cambria Math" panose="02040503050406030204" pitchFamily="18" charset="0"/>
                                  </a:rPr>
                                </m:ctrlPr>
                              </m:sSupPr>
                              <m:e>
                                <m:r>
                                  <a:rPr lang="it-IT" sz="2400" b="0" i="1" smtClean="0">
                                    <a:latin typeface="Cambria Math" panose="02040503050406030204" pitchFamily="18" charset="0"/>
                                  </a:rPr>
                                  <m:t>𝑒</m:t>
                                </m:r>
                              </m:e>
                              <m:sup>
                                <m:r>
                                  <a:rPr lang="it-IT" sz="2400" b="0" i="1" smtClean="0">
                                    <a:latin typeface="Cambria Math" panose="02040503050406030204" pitchFamily="18" charset="0"/>
                                  </a:rPr>
                                  <m:t>2</m:t>
                                </m:r>
                              </m:sup>
                            </m:sSup>
                          </m:num>
                          <m:den>
                            <m:sSub>
                              <m:sSubPr>
                                <m:ctrlPr>
                                  <a:rPr lang="en-IT" sz="2400" i="1" smtClean="0">
                                    <a:latin typeface="Cambria Math" panose="02040503050406030204" pitchFamily="18" charset="0"/>
                                  </a:rPr>
                                </m:ctrlPr>
                              </m:sSubPr>
                              <m:e>
                                <m:r>
                                  <a:rPr lang="it-IT" sz="2400" b="0" i="1" smtClean="0">
                                    <a:latin typeface="Cambria Math" panose="02040503050406030204" pitchFamily="18" charset="0"/>
                                  </a:rPr>
                                  <m:t>𝑚</m:t>
                                </m:r>
                              </m:e>
                              <m:sub>
                                <m:r>
                                  <a:rPr lang="it-IT" sz="2400" b="0" i="1" smtClean="0">
                                    <a:latin typeface="Cambria Math" panose="02040503050406030204" pitchFamily="18" charset="0"/>
                                  </a:rPr>
                                  <m:t>𝑒</m:t>
                                </m:r>
                              </m:sub>
                            </m:sSub>
                            <m:sSub>
                              <m:sSubPr>
                                <m:ctrlPr>
                                  <a:rPr lang="en-IT" sz="2400" i="1" smtClean="0">
                                    <a:latin typeface="Cambria Math" panose="02040503050406030204" pitchFamily="18" charset="0"/>
                                  </a:rPr>
                                </m:ctrlPr>
                              </m:sSubPr>
                              <m:e>
                                <m:r>
                                  <a:rPr lang="en-IT" sz="2400" b="0" i="1" smtClean="0">
                                    <a:latin typeface="Cambria Math" panose="02040503050406030204" pitchFamily="18" charset="0"/>
                                    <a:ea typeface="Cambria Math" panose="02040503050406030204" pitchFamily="18" charset="0"/>
                                  </a:rPr>
                                  <m:t>𝜀</m:t>
                                </m:r>
                              </m:e>
                              <m:sub>
                                <m:r>
                                  <a:rPr lang="it-IT" sz="2400" b="0" i="1" smtClean="0">
                                    <a:latin typeface="Cambria Math" panose="02040503050406030204" pitchFamily="18" charset="0"/>
                                  </a:rPr>
                                  <m:t>0</m:t>
                                </m:r>
                              </m:sub>
                            </m:sSub>
                          </m:den>
                        </m:f>
                      </m:e>
                    </m:rad>
                  </m:oMath>
                </a14:m>
                <a:endParaRPr lang="en-IT" sz="2400" dirty="0"/>
              </a:p>
            </p:txBody>
          </p:sp>
        </mc:Choice>
        <mc:Fallback xmlns="">
          <p:sp>
            <p:nvSpPr>
              <p:cNvPr id="54" name="TextBox 53">
                <a:extLst>
                  <a:ext uri="{FF2B5EF4-FFF2-40B4-BE49-F238E27FC236}">
                    <a16:creationId xmlns:a16="http://schemas.microsoft.com/office/drawing/2014/main" id="{07DE1ED1-9FC2-02AD-00EC-75C1551DB835}"/>
                  </a:ext>
                </a:extLst>
              </p:cNvPr>
              <p:cNvSpPr txBox="1">
                <a:spLocks noRot="1" noChangeAspect="1" noMove="1" noResize="1" noEditPoints="1" noAdjustHandles="1" noChangeArrowheads="1" noChangeShapeType="1" noTextEdit="1"/>
              </p:cNvSpPr>
              <p:nvPr/>
            </p:nvSpPr>
            <p:spPr>
              <a:xfrm>
                <a:off x="5504109" y="570292"/>
                <a:ext cx="1620059" cy="751552"/>
              </a:xfrm>
              <a:prstGeom prst="rect">
                <a:avLst/>
              </a:prstGeom>
              <a:blipFill>
                <a:blip r:embed="rId15"/>
                <a:stretch>
                  <a:fillRect b="-1613"/>
                </a:stretch>
              </a:blipFill>
              <a:ln w="22225">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5388E96-C119-6EEF-130C-67D31C99BAA7}"/>
                  </a:ext>
                </a:extLst>
              </p:cNvPr>
              <p:cNvSpPr txBox="1"/>
              <p:nvPr/>
            </p:nvSpPr>
            <p:spPr>
              <a:xfrm>
                <a:off x="9359588" y="1742270"/>
                <a:ext cx="1645642" cy="700000"/>
              </a:xfrm>
              <a:prstGeom prst="rect">
                <a:avLst/>
              </a:prstGeom>
              <a:noFill/>
              <a:ln w="22225">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T" sz="2400" b="0" i="1" smtClean="0">
                          <a:latin typeface="Cambria Math" panose="02040503050406030204" pitchFamily="18" charset="0"/>
                          <a:ea typeface="Cambria Math" panose="02040503050406030204" pitchFamily="18" charset="0"/>
                        </a:rPr>
                        <m:t>𝛼</m:t>
                      </m:r>
                      <m:r>
                        <a:rPr lang="it-IT" sz="2400" b="0" i="1" smtClean="0">
                          <a:latin typeface="Cambria Math" panose="02040503050406030204" pitchFamily="18" charset="0"/>
                          <a:ea typeface="Cambria Math" panose="02040503050406030204" pitchFamily="18" charset="0"/>
                        </a:rPr>
                        <m:t>= </m:t>
                      </m:r>
                      <m:f>
                        <m:fPr>
                          <m:ctrlPr>
                            <a:rPr lang="it-IT" sz="2400" i="1" smtClean="0">
                              <a:latin typeface="Cambria Math" panose="02040503050406030204" pitchFamily="18" charset="0"/>
                              <a:ea typeface="Cambria Math" panose="02040503050406030204" pitchFamily="18" charset="0"/>
                            </a:rPr>
                          </m:ctrlPr>
                        </m:fPr>
                        <m:num>
                          <m:sSub>
                            <m:sSubPr>
                              <m:ctrlPr>
                                <a:rPr lang="it-IT" sz="240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𝑛</m:t>
                              </m:r>
                            </m:e>
                            <m:sub>
                              <m:r>
                                <a:rPr lang="it-IT" sz="2400" b="0" i="1" smtClean="0">
                                  <a:latin typeface="Cambria Math" panose="02040503050406030204" pitchFamily="18" charset="0"/>
                                  <a:ea typeface="Cambria Math" panose="02040503050406030204" pitchFamily="18" charset="0"/>
                                </a:rPr>
                                <m:t>𝑏𝑢𝑛𝑐h</m:t>
                              </m:r>
                            </m:sub>
                          </m:sSub>
                        </m:num>
                        <m:den>
                          <m:sSub>
                            <m:sSubPr>
                              <m:ctrlPr>
                                <a:rPr lang="it-IT" sz="240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𝑛</m:t>
                              </m:r>
                            </m:e>
                            <m:sub>
                              <m:r>
                                <a:rPr lang="it-IT" sz="2400" b="0" i="1" smtClean="0">
                                  <a:latin typeface="Cambria Math" panose="02040503050406030204" pitchFamily="18" charset="0"/>
                                  <a:ea typeface="Cambria Math" panose="02040503050406030204" pitchFamily="18" charset="0"/>
                                </a:rPr>
                                <m:t>𝑒</m:t>
                              </m:r>
                            </m:sub>
                          </m:sSub>
                        </m:den>
                      </m:f>
                    </m:oMath>
                  </m:oMathPara>
                </a14:m>
                <a:endParaRPr lang="en-IT" sz="2400" i="1" dirty="0"/>
              </a:p>
            </p:txBody>
          </p:sp>
        </mc:Choice>
        <mc:Fallback xmlns="">
          <p:sp>
            <p:nvSpPr>
              <p:cNvPr id="55" name="TextBox 54">
                <a:extLst>
                  <a:ext uri="{FF2B5EF4-FFF2-40B4-BE49-F238E27FC236}">
                    <a16:creationId xmlns:a16="http://schemas.microsoft.com/office/drawing/2014/main" id="{D5388E96-C119-6EEF-130C-67D31C99BAA7}"/>
                  </a:ext>
                </a:extLst>
              </p:cNvPr>
              <p:cNvSpPr txBox="1">
                <a:spLocks noRot="1" noChangeAspect="1" noMove="1" noResize="1" noEditPoints="1" noAdjustHandles="1" noChangeArrowheads="1" noChangeShapeType="1" noTextEdit="1"/>
              </p:cNvSpPr>
              <p:nvPr/>
            </p:nvSpPr>
            <p:spPr>
              <a:xfrm>
                <a:off x="9359588" y="1742270"/>
                <a:ext cx="1645642" cy="700000"/>
              </a:xfrm>
              <a:prstGeom prst="rect">
                <a:avLst/>
              </a:prstGeom>
              <a:blipFill>
                <a:blip r:embed="rId16"/>
                <a:stretch>
                  <a:fillRect b="-3448"/>
                </a:stretch>
              </a:blipFill>
              <a:ln w="22225">
                <a:solidFill>
                  <a:srgbClr val="FF0000"/>
                </a:solidFill>
              </a:ln>
            </p:spPr>
            <p:txBody>
              <a:bodyPr/>
              <a:lstStyle/>
              <a:p>
                <a:r>
                  <a:rPr lang="en-IT">
                    <a:noFill/>
                  </a:rPr>
                  <a:t> </a:t>
                </a:r>
              </a:p>
            </p:txBody>
          </p:sp>
        </mc:Fallback>
      </mc:AlternateContent>
      <p:sp>
        <p:nvSpPr>
          <p:cNvPr id="56" name="Oval 55">
            <a:extLst>
              <a:ext uri="{FF2B5EF4-FFF2-40B4-BE49-F238E27FC236}">
                <a16:creationId xmlns:a16="http://schemas.microsoft.com/office/drawing/2014/main" id="{A172C772-50A8-9688-A0A7-7D71FD880005}"/>
              </a:ext>
            </a:extLst>
          </p:cNvPr>
          <p:cNvSpPr/>
          <p:nvPr/>
        </p:nvSpPr>
        <p:spPr>
          <a:xfrm>
            <a:off x="5586887" y="789020"/>
            <a:ext cx="354513" cy="470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7" name="Picture 56" descr="Logo, company name&#10;&#10;Description automatically generated">
            <a:extLst>
              <a:ext uri="{FF2B5EF4-FFF2-40B4-BE49-F238E27FC236}">
                <a16:creationId xmlns:a16="http://schemas.microsoft.com/office/drawing/2014/main" id="{F5E461D3-61D2-641F-F45E-B4329A71ABC4}"/>
              </a:ext>
            </a:extLst>
          </p:cNvPr>
          <p:cNvPicPr>
            <a:picLocks noChangeAspect="1"/>
          </p:cNvPicPr>
          <p:nvPr/>
        </p:nvPicPr>
        <p:blipFill>
          <a:blip r:embed="rId17"/>
          <a:stretch>
            <a:fillRect/>
          </a:stretch>
        </p:blipFill>
        <p:spPr>
          <a:xfrm>
            <a:off x="21906" y="23909"/>
            <a:ext cx="1050159" cy="753743"/>
          </a:xfrm>
          <a:prstGeom prst="rect">
            <a:avLst/>
          </a:prstGeom>
        </p:spPr>
      </p:pic>
      <p:pic>
        <p:nvPicPr>
          <p:cNvPr id="58" name="Picture 57" descr="Logo, company name&#10;&#10;Description automatically generated">
            <a:extLst>
              <a:ext uri="{FF2B5EF4-FFF2-40B4-BE49-F238E27FC236}">
                <a16:creationId xmlns:a16="http://schemas.microsoft.com/office/drawing/2014/main" id="{A85C1BD9-FE74-0023-E114-C1FA9EE1C378}"/>
              </a:ext>
            </a:extLst>
          </p:cNvPr>
          <p:cNvPicPr>
            <a:picLocks noChangeAspect="1"/>
          </p:cNvPicPr>
          <p:nvPr/>
        </p:nvPicPr>
        <p:blipFill>
          <a:blip r:embed="rId18"/>
          <a:stretch>
            <a:fillRect/>
          </a:stretch>
        </p:blipFill>
        <p:spPr>
          <a:xfrm>
            <a:off x="11226800" y="0"/>
            <a:ext cx="965200" cy="1054100"/>
          </a:xfrm>
          <a:prstGeom prst="rect">
            <a:avLst/>
          </a:prstGeom>
        </p:spPr>
      </p:pic>
      <p:cxnSp>
        <p:nvCxnSpPr>
          <p:cNvPr id="59" name="Connettore 1 25">
            <a:extLst>
              <a:ext uri="{FF2B5EF4-FFF2-40B4-BE49-F238E27FC236}">
                <a16:creationId xmlns:a16="http://schemas.microsoft.com/office/drawing/2014/main" id="{871266E4-146D-4A77-BAA6-4A411BB67319}"/>
              </a:ext>
            </a:extLst>
          </p:cNvPr>
          <p:cNvCxnSpPr>
            <a:cxnSpLocks/>
          </p:cNvCxnSpPr>
          <p:nvPr/>
        </p:nvCxnSpPr>
        <p:spPr>
          <a:xfrm>
            <a:off x="235501" y="6405514"/>
            <a:ext cx="11172774" cy="11042"/>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0" name="Segnaposto data 3">
            <a:extLst>
              <a:ext uri="{FF2B5EF4-FFF2-40B4-BE49-F238E27FC236}">
                <a16:creationId xmlns:a16="http://schemas.microsoft.com/office/drawing/2014/main" id="{94AD2296-4203-8A9A-8540-F20557110AC4}"/>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Tree>
    <p:extLst>
      <p:ext uri="{BB962C8B-B14F-4D97-AF65-F5344CB8AC3E}">
        <p14:creationId xmlns:p14="http://schemas.microsoft.com/office/powerpoint/2010/main" val="3493927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0772" b="10009"/>
          <a:stretch/>
        </p:blipFill>
        <p:spPr>
          <a:xfrm>
            <a:off x="348466" y="1252336"/>
            <a:ext cx="5449758" cy="309676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260" y="839105"/>
            <a:ext cx="4680001" cy="3510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282" t="20191" r="3938" b="25015"/>
          <a:stretch/>
        </p:blipFill>
        <p:spPr>
          <a:xfrm>
            <a:off x="5951259" y="4380352"/>
            <a:ext cx="4680001" cy="1934017"/>
          </a:xfrm>
          <a:prstGeom prst="rect">
            <a:avLst/>
          </a:prstGeom>
        </p:spPr>
      </p:pic>
      <p:sp>
        <p:nvSpPr>
          <p:cNvPr id="7" name="Rounded Rectangle 6"/>
          <p:cNvSpPr/>
          <p:nvPr/>
        </p:nvSpPr>
        <p:spPr>
          <a:xfrm>
            <a:off x="1679759" y="1545277"/>
            <a:ext cx="1236518" cy="107721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Straight Arrow Connector 9"/>
          <p:cNvCxnSpPr>
            <a:cxnSpLocks/>
          </p:cNvCxnSpPr>
          <p:nvPr/>
        </p:nvCxnSpPr>
        <p:spPr>
          <a:xfrm flipV="1">
            <a:off x="3069313" y="1986588"/>
            <a:ext cx="4107443" cy="37203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829915" y="2504193"/>
            <a:ext cx="679845" cy="46928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CasellaDiTesto 23"/>
          <p:cNvSpPr txBox="1"/>
          <p:nvPr/>
        </p:nvSpPr>
        <p:spPr>
          <a:xfrm>
            <a:off x="10680254" y="5053023"/>
            <a:ext cx="1458858" cy="1077218"/>
          </a:xfrm>
          <a:prstGeom prst="rect">
            <a:avLst/>
          </a:prstGeom>
          <a:noFill/>
          <a:ln w="22225">
            <a:solidFill>
              <a:srgbClr val="FF0000"/>
            </a:solidFill>
          </a:ln>
        </p:spPr>
        <p:txBody>
          <a:bodyPr wrap="square" rtlCol="0">
            <a:spAutoFit/>
          </a:bodyPr>
          <a:lstStyle/>
          <a:p>
            <a:r>
              <a:rPr lang="it-IT" sz="1600" b="1" dirty="0">
                <a:solidFill>
                  <a:srgbClr val="462AC2"/>
                </a:solidFill>
                <a:latin typeface="Rockwell" panose="02060603020205020403" pitchFamily="18" charset="77"/>
                <a:cs typeface="Arial" panose="020B0604020202020204" pitchFamily="34" charset="0"/>
              </a:rPr>
              <a:t>Plasma source for particle acceleration</a:t>
            </a:r>
          </a:p>
        </p:txBody>
      </p:sp>
      <p:sp>
        <p:nvSpPr>
          <p:cNvPr id="23" name="CasellaDiTesto 23"/>
          <p:cNvSpPr txBox="1"/>
          <p:nvPr/>
        </p:nvSpPr>
        <p:spPr>
          <a:xfrm>
            <a:off x="374762" y="4549593"/>
            <a:ext cx="5449758" cy="1354217"/>
          </a:xfrm>
          <a:prstGeom prst="rect">
            <a:avLst/>
          </a:prstGeom>
          <a:noFill/>
          <a:ln w="22225">
            <a:solidFill>
              <a:srgbClr val="FF0000"/>
            </a:solidFill>
          </a:ln>
        </p:spPr>
        <p:txBody>
          <a:bodyPr wrap="square" rtlCol="0">
            <a:spAutoFit/>
          </a:bodyPr>
          <a:lstStyle/>
          <a:p>
            <a:pPr algn="just"/>
            <a:r>
              <a:rPr lang="it-IT" sz="1600" b="1" dirty="0">
                <a:solidFill>
                  <a:srgbClr val="462AC2"/>
                </a:solidFill>
                <a:latin typeface="Rockwell" panose="02060603020205020403" pitchFamily="18" charset="77"/>
              </a:rPr>
              <a:t>The Plasma_LAB is devoted to the research and technological development activities for designing and characterizing plasma sources needed to implement particle accelerators based on plasma technology.</a:t>
            </a:r>
            <a:endParaRPr lang="it-IT" b="1" dirty="0">
              <a:solidFill>
                <a:srgbClr val="462AC2"/>
              </a:solidFill>
              <a:latin typeface="Rockwell" panose="02060603020205020403" pitchFamily="18" charset="77"/>
            </a:endParaRPr>
          </a:p>
        </p:txBody>
      </p:sp>
      <p:sp>
        <p:nvSpPr>
          <p:cNvPr id="24" name="CasellaDiTesto 23"/>
          <p:cNvSpPr txBox="1"/>
          <p:nvPr/>
        </p:nvSpPr>
        <p:spPr>
          <a:xfrm>
            <a:off x="10680253" y="1531264"/>
            <a:ext cx="1458859" cy="1077218"/>
          </a:xfrm>
          <a:prstGeom prst="rect">
            <a:avLst/>
          </a:prstGeom>
          <a:noFill/>
          <a:ln w="22225">
            <a:solidFill>
              <a:srgbClr val="FF0000"/>
            </a:solidFill>
          </a:ln>
        </p:spPr>
        <p:txBody>
          <a:bodyPr wrap="square" rtlCol="0">
            <a:spAutoFit/>
          </a:bodyPr>
          <a:lstStyle/>
          <a:p>
            <a:r>
              <a:rPr lang="it-IT" sz="1600" b="1" dirty="0">
                <a:solidFill>
                  <a:srgbClr val="462AC2"/>
                </a:solidFill>
                <a:latin typeface="Rockwell" panose="02060603020205020403" pitchFamily="18" charset="77"/>
                <a:cs typeface="Arial" panose="020B0604020202020204" pitchFamily="34" charset="0"/>
              </a:rPr>
              <a:t>Plasma vacuum chamber to test devices</a:t>
            </a:r>
          </a:p>
        </p:txBody>
      </p:sp>
      <p:sp>
        <p:nvSpPr>
          <p:cNvPr id="26" name="CasellaDiTesto 23"/>
          <p:cNvSpPr txBox="1"/>
          <p:nvPr/>
        </p:nvSpPr>
        <p:spPr>
          <a:xfrm>
            <a:off x="344435" y="858849"/>
            <a:ext cx="5480086" cy="369332"/>
          </a:xfrm>
          <a:prstGeom prst="rect">
            <a:avLst/>
          </a:prstGeom>
          <a:solidFill>
            <a:srgbClr val="FFFF00"/>
          </a:solidFill>
          <a:ln w="22225">
            <a:solidFill>
              <a:srgbClr val="FF0000"/>
            </a:solidFill>
          </a:ln>
        </p:spPr>
        <p:txBody>
          <a:bodyPr wrap="square" rtlCol="0">
            <a:spAutoFit/>
          </a:bodyPr>
          <a:lstStyle/>
          <a:p>
            <a:r>
              <a:rPr lang="it-IT" b="1" dirty="0">
                <a:latin typeface="Rockwell" panose="02060603020205020403" pitchFamily="18" charset="77"/>
                <a:cs typeface="Arial" panose="020B0604020202020204" pitchFamily="34" charset="0"/>
              </a:rPr>
              <a:t>Plasma module to produce and confine plasma</a:t>
            </a:r>
          </a:p>
        </p:txBody>
      </p:sp>
      <p:sp>
        <p:nvSpPr>
          <p:cNvPr id="18" name="CasellaDiTesto 23">
            <a:extLst>
              <a:ext uri="{FF2B5EF4-FFF2-40B4-BE49-F238E27FC236}">
                <a16:creationId xmlns:a16="http://schemas.microsoft.com/office/drawing/2014/main" id="{8E4913A3-CA64-A408-491B-D837EABC4A5F}"/>
              </a:ext>
            </a:extLst>
          </p:cNvPr>
          <p:cNvSpPr txBox="1"/>
          <p:nvPr/>
        </p:nvSpPr>
        <p:spPr>
          <a:xfrm>
            <a:off x="1944079" y="-67631"/>
            <a:ext cx="7760882" cy="523220"/>
          </a:xfrm>
          <a:prstGeom prst="rect">
            <a:avLst/>
          </a:prstGeom>
          <a:noFill/>
        </p:spPr>
        <p:txBody>
          <a:bodyPr wrap="square" rtlCol="0">
            <a:spAutoFit/>
          </a:bodyPr>
          <a:lstStyle/>
          <a:p>
            <a:pPr algn="ctr"/>
            <a:r>
              <a:rPr lang="it-IT" sz="2800" b="1" dirty="0">
                <a:latin typeface="Rockwell" panose="02060603020205020403" pitchFamily="18" charset="77"/>
              </a:rPr>
              <a:t>Plasma_LAB of the SPARC_LAB</a:t>
            </a:r>
          </a:p>
        </p:txBody>
      </p:sp>
      <p:cxnSp>
        <p:nvCxnSpPr>
          <p:cNvPr id="19" name="Connettore 1 25">
            <a:extLst>
              <a:ext uri="{FF2B5EF4-FFF2-40B4-BE49-F238E27FC236}">
                <a16:creationId xmlns:a16="http://schemas.microsoft.com/office/drawing/2014/main" id="{F5F85B99-8FA3-2955-D2CB-E3CBE2FBE75F}"/>
              </a:ext>
            </a:extLst>
          </p:cNvPr>
          <p:cNvCxnSpPr>
            <a:cxnSpLocks/>
          </p:cNvCxnSpPr>
          <p:nvPr/>
        </p:nvCxnSpPr>
        <p:spPr>
          <a:xfrm>
            <a:off x="2215559" y="486836"/>
            <a:ext cx="7614772"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89DD7F72-33F3-5A2F-CED0-963B874FB8CD}"/>
              </a:ext>
            </a:extLst>
          </p:cNvPr>
          <p:cNvSpPr/>
          <p:nvPr/>
        </p:nvSpPr>
        <p:spPr>
          <a:xfrm>
            <a:off x="7176756" y="1849998"/>
            <a:ext cx="2653575" cy="10172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piè di pagina 4">
            <a:extLst>
              <a:ext uri="{FF2B5EF4-FFF2-40B4-BE49-F238E27FC236}">
                <a16:creationId xmlns:a16="http://schemas.microsoft.com/office/drawing/2014/main" id="{86C7AA2C-CB1C-C156-B942-8EC8F3675C41}"/>
              </a:ext>
            </a:extLst>
          </p:cNvPr>
          <p:cNvSpPr>
            <a:spLocks noGrp="1"/>
          </p:cNvSpPr>
          <p:nvPr>
            <p:ph type="ftr" sz="quarter" idx="11"/>
          </p:nvPr>
        </p:nvSpPr>
        <p:spPr>
          <a:xfrm>
            <a:off x="477288" y="6363759"/>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25" name="Segnaposto numero diapositiva 5">
            <a:extLst>
              <a:ext uri="{FF2B5EF4-FFF2-40B4-BE49-F238E27FC236}">
                <a16:creationId xmlns:a16="http://schemas.microsoft.com/office/drawing/2014/main" id="{BDF98191-0B86-2045-1EB9-D6CAAEEC340A}"/>
              </a:ext>
            </a:extLst>
          </p:cNvPr>
          <p:cNvSpPr>
            <a:spLocks noGrp="1"/>
          </p:cNvSpPr>
          <p:nvPr>
            <p:ph type="sldNum" sz="quarter" idx="12"/>
          </p:nvPr>
        </p:nvSpPr>
        <p:spPr>
          <a:xfrm>
            <a:off x="11311128" y="6283175"/>
            <a:ext cx="640080" cy="365125"/>
          </a:xfrm>
        </p:spPr>
        <p:txBody>
          <a:bodyPr/>
          <a:lstStyle/>
          <a:p>
            <a:fld id="{22C8C506-E08F-464A-AF85-27E4817C43F6}" type="slidenum">
              <a:rPr lang="en-GB" smtClean="0"/>
              <a:t>5</a:t>
            </a:fld>
            <a:endParaRPr lang="en-GB" dirty="0"/>
          </a:p>
        </p:txBody>
      </p:sp>
      <p:cxnSp>
        <p:nvCxnSpPr>
          <p:cNvPr id="21" name="Straight Arrow Connector 20">
            <a:extLst>
              <a:ext uri="{FF2B5EF4-FFF2-40B4-BE49-F238E27FC236}">
                <a16:creationId xmlns:a16="http://schemas.microsoft.com/office/drawing/2014/main" id="{300FFC93-18B7-3DE6-04E1-A869C591BD57}"/>
              </a:ext>
            </a:extLst>
          </p:cNvPr>
          <p:cNvCxnSpPr>
            <a:cxnSpLocks/>
            <a:endCxn id="24" idx="1"/>
          </p:cNvCxnSpPr>
          <p:nvPr/>
        </p:nvCxnSpPr>
        <p:spPr>
          <a:xfrm flipV="1">
            <a:off x="9900286" y="2069873"/>
            <a:ext cx="779967" cy="11402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ABE928E-9C0F-203A-0331-181868546F35}"/>
              </a:ext>
            </a:extLst>
          </p:cNvPr>
          <p:cNvCxnSpPr>
            <a:cxnSpLocks/>
          </p:cNvCxnSpPr>
          <p:nvPr/>
        </p:nvCxnSpPr>
        <p:spPr>
          <a:xfrm>
            <a:off x="9290543" y="2515327"/>
            <a:ext cx="1765284" cy="610895"/>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CasellaDiTesto 23">
            <a:extLst>
              <a:ext uri="{FF2B5EF4-FFF2-40B4-BE49-F238E27FC236}">
                <a16:creationId xmlns:a16="http://schemas.microsoft.com/office/drawing/2014/main" id="{5C737D14-2E48-535F-FC43-7A214607E285}"/>
              </a:ext>
            </a:extLst>
          </p:cNvPr>
          <p:cNvSpPr txBox="1"/>
          <p:nvPr/>
        </p:nvSpPr>
        <p:spPr>
          <a:xfrm>
            <a:off x="10727672" y="3206776"/>
            <a:ext cx="1166911" cy="338554"/>
          </a:xfrm>
          <a:prstGeom prst="rect">
            <a:avLst/>
          </a:prstGeom>
          <a:noFill/>
          <a:ln w="22225">
            <a:solidFill>
              <a:srgbClr val="FF0000"/>
            </a:solidFill>
          </a:ln>
        </p:spPr>
        <p:txBody>
          <a:bodyPr wrap="square" rtlCol="0">
            <a:spAutoFit/>
          </a:bodyPr>
          <a:lstStyle/>
          <a:p>
            <a:r>
              <a:rPr lang="it-IT" sz="1600" b="1" dirty="0">
                <a:solidFill>
                  <a:srgbClr val="462AC2"/>
                </a:solidFill>
                <a:latin typeface="Rockwell" panose="02060603020205020403" pitchFamily="18" charset="77"/>
                <a:cs typeface="Arial" panose="020B0604020202020204" pitchFamily="34" charset="0"/>
              </a:rPr>
              <a:t>Porthole </a:t>
            </a:r>
          </a:p>
        </p:txBody>
      </p:sp>
      <p:cxnSp>
        <p:nvCxnSpPr>
          <p:cNvPr id="29" name="Straight Arrow Connector 28">
            <a:extLst>
              <a:ext uri="{FF2B5EF4-FFF2-40B4-BE49-F238E27FC236}">
                <a16:creationId xmlns:a16="http://schemas.microsoft.com/office/drawing/2014/main" id="{D359399E-6F1E-049C-541B-7AF9A1AFE546}"/>
              </a:ext>
            </a:extLst>
          </p:cNvPr>
          <p:cNvCxnSpPr>
            <a:cxnSpLocks/>
          </p:cNvCxnSpPr>
          <p:nvPr/>
        </p:nvCxnSpPr>
        <p:spPr>
          <a:xfrm>
            <a:off x="10251238" y="5140239"/>
            <a:ext cx="458075" cy="38585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 name="Picture 29" descr="A picture containing text, clipart&#10;&#10;Description automatically generated">
            <a:extLst>
              <a:ext uri="{FF2B5EF4-FFF2-40B4-BE49-F238E27FC236}">
                <a16:creationId xmlns:a16="http://schemas.microsoft.com/office/drawing/2014/main" id="{796F5595-DC44-1B3A-8BB9-D550A255BEBF}"/>
              </a:ext>
            </a:extLst>
          </p:cNvPr>
          <p:cNvPicPr>
            <a:picLocks noChangeAspect="1"/>
          </p:cNvPicPr>
          <p:nvPr/>
        </p:nvPicPr>
        <p:blipFill>
          <a:blip r:embed="rId5"/>
          <a:stretch>
            <a:fillRect/>
          </a:stretch>
        </p:blipFill>
        <p:spPr>
          <a:xfrm>
            <a:off x="5222788" y="6440278"/>
            <a:ext cx="792694" cy="302555"/>
          </a:xfrm>
          <a:prstGeom prst="rect">
            <a:avLst/>
          </a:prstGeom>
        </p:spPr>
      </p:pic>
      <p:pic>
        <p:nvPicPr>
          <p:cNvPr id="33" name="Picture 32">
            <a:extLst>
              <a:ext uri="{FF2B5EF4-FFF2-40B4-BE49-F238E27FC236}">
                <a16:creationId xmlns:a16="http://schemas.microsoft.com/office/drawing/2014/main" id="{B199E5C8-0D69-AF6A-C3E0-78906183ECF3}"/>
              </a:ext>
            </a:extLst>
          </p:cNvPr>
          <p:cNvPicPr>
            <a:picLocks noChangeAspect="1"/>
          </p:cNvPicPr>
          <p:nvPr/>
        </p:nvPicPr>
        <p:blipFill>
          <a:blip r:embed="rId6"/>
          <a:stretch>
            <a:fillRect/>
          </a:stretch>
        </p:blipFill>
        <p:spPr>
          <a:xfrm>
            <a:off x="5122082" y="6434925"/>
            <a:ext cx="986644" cy="369332"/>
          </a:xfrm>
          <a:prstGeom prst="rect">
            <a:avLst/>
          </a:prstGeom>
        </p:spPr>
      </p:pic>
      <p:pic>
        <p:nvPicPr>
          <p:cNvPr id="34" name="Picture 33">
            <a:extLst>
              <a:ext uri="{FF2B5EF4-FFF2-40B4-BE49-F238E27FC236}">
                <a16:creationId xmlns:a16="http://schemas.microsoft.com/office/drawing/2014/main" id="{8415ABA7-F4DF-5D15-9746-19FD28100BBA}"/>
              </a:ext>
            </a:extLst>
          </p:cNvPr>
          <p:cNvPicPr>
            <a:picLocks noChangeAspect="1"/>
          </p:cNvPicPr>
          <p:nvPr/>
        </p:nvPicPr>
        <p:blipFill>
          <a:blip r:embed="rId6"/>
          <a:stretch>
            <a:fillRect/>
          </a:stretch>
        </p:blipFill>
        <p:spPr>
          <a:xfrm>
            <a:off x="5122082" y="6441413"/>
            <a:ext cx="986644" cy="369332"/>
          </a:xfrm>
          <a:prstGeom prst="rect">
            <a:avLst/>
          </a:prstGeom>
        </p:spPr>
      </p:pic>
      <p:pic>
        <p:nvPicPr>
          <p:cNvPr id="35" name="Picture 34">
            <a:extLst>
              <a:ext uri="{FF2B5EF4-FFF2-40B4-BE49-F238E27FC236}">
                <a16:creationId xmlns:a16="http://schemas.microsoft.com/office/drawing/2014/main" id="{6BBBC2F6-9783-719B-9F39-4EF92F25485C}"/>
              </a:ext>
            </a:extLst>
          </p:cNvPr>
          <p:cNvPicPr>
            <a:picLocks noChangeAspect="1"/>
          </p:cNvPicPr>
          <p:nvPr/>
        </p:nvPicPr>
        <p:blipFill>
          <a:blip r:embed="rId6"/>
          <a:stretch>
            <a:fillRect/>
          </a:stretch>
        </p:blipFill>
        <p:spPr>
          <a:xfrm>
            <a:off x="5222788" y="6419764"/>
            <a:ext cx="986644" cy="369332"/>
          </a:xfrm>
          <a:prstGeom prst="rect">
            <a:avLst/>
          </a:prstGeom>
        </p:spPr>
      </p:pic>
      <p:pic>
        <p:nvPicPr>
          <p:cNvPr id="36" name="Picture 35" descr="Logo, company name&#10;&#10;Description automatically generated">
            <a:extLst>
              <a:ext uri="{FF2B5EF4-FFF2-40B4-BE49-F238E27FC236}">
                <a16:creationId xmlns:a16="http://schemas.microsoft.com/office/drawing/2014/main" id="{9977E9D1-16E5-545A-643B-E88DF0B27734}"/>
              </a:ext>
            </a:extLst>
          </p:cNvPr>
          <p:cNvPicPr>
            <a:picLocks noChangeAspect="1"/>
          </p:cNvPicPr>
          <p:nvPr/>
        </p:nvPicPr>
        <p:blipFill>
          <a:blip r:embed="rId7"/>
          <a:stretch>
            <a:fillRect/>
          </a:stretch>
        </p:blipFill>
        <p:spPr>
          <a:xfrm>
            <a:off x="21906" y="23909"/>
            <a:ext cx="1050159" cy="753743"/>
          </a:xfrm>
          <a:prstGeom prst="rect">
            <a:avLst/>
          </a:prstGeom>
        </p:spPr>
      </p:pic>
      <p:pic>
        <p:nvPicPr>
          <p:cNvPr id="37" name="Picture 36" descr="Logo, company name&#10;&#10;Description automatically generated">
            <a:extLst>
              <a:ext uri="{FF2B5EF4-FFF2-40B4-BE49-F238E27FC236}">
                <a16:creationId xmlns:a16="http://schemas.microsoft.com/office/drawing/2014/main" id="{4A521D66-30B4-F33B-BD47-DF1587761B70}"/>
              </a:ext>
            </a:extLst>
          </p:cNvPr>
          <p:cNvPicPr>
            <a:picLocks noChangeAspect="1"/>
          </p:cNvPicPr>
          <p:nvPr/>
        </p:nvPicPr>
        <p:blipFill>
          <a:blip r:embed="rId8"/>
          <a:stretch>
            <a:fillRect/>
          </a:stretch>
        </p:blipFill>
        <p:spPr>
          <a:xfrm>
            <a:off x="11226800" y="0"/>
            <a:ext cx="965200" cy="1054100"/>
          </a:xfrm>
          <a:prstGeom prst="rect">
            <a:avLst/>
          </a:prstGeom>
        </p:spPr>
      </p:pic>
      <p:cxnSp>
        <p:nvCxnSpPr>
          <p:cNvPr id="38" name="Connettore 1 25">
            <a:extLst>
              <a:ext uri="{FF2B5EF4-FFF2-40B4-BE49-F238E27FC236}">
                <a16:creationId xmlns:a16="http://schemas.microsoft.com/office/drawing/2014/main" id="{BAFE8B8D-F8B5-4CFF-BD84-EF954CA78C34}"/>
              </a:ext>
            </a:extLst>
          </p:cNvPr>
          <p:cNvCxnSpPr>
            <a:cxnSpLocks/>
          </p:cNvCxnSpPr>
          <p:nvPr/>
        </p:nvCxnSpPr>
        <p:spPr>
          <a:xfrm>
            <a:off x="509613" y="6413108"/>
            <a:ext cx="10900069" cy="18405"/>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8" name="Segnaposto data 3">
            <a:extLst>
              <a:ext uri="{FF2B5EF4-FFF2-40B4-BE49-F238E27FC236}">
                <a16:creationId xmlns:a16="http://schemas.microsoft.com/office/drawing/2014/main" id="{8EF40B80-D68C-9241-6B88-6B87EA7DFF1C}"/>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Tree>
    <p:extLst>
      <p:ext uri="{BB962C8B-B14F-4D97-AF65-F5344CB8AC3E}">
        <p14:creationId xmlns:p14="http://schemas.microsoft.com/office/powerpoint/2010/main" val="2147856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piè di pagina 4">
            <a:extLst>
              <a:ext uri="{FF2B5EF4-FFF2-40B4-BE49-F238E27FC236}">
                <a16:creationId xmlns:a16="http://schemas.microsoft.com/office/drawing/2014/main" id="{EF1B7B56-9308-2AA7-6620-C88192F70217}"/>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6</a:t>
            </a:fld>
            <a:endParaRPr lang="en-GB" dirty="0"/>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524976" y="493743"/>
            <a:ext cx="9263866"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C22C28E-144D-CB4E-9552-B3AE159B478A}"/>
              </a:ext>
            </a:extLst>
          </p:cNvPr>
          <p:cNvCxnSpPr>
            <a:cxnSpLocks/>
          </p:cNvCxnSpPr>
          <p:nvPr/>
        </p:nvCxnSpPr>
        <p:spPr>
          <a:xfrm>
            <a:off x="7580196" y="1195615"/>
            <a:ext cx="500231" cy="0"/>
          </a:xfrm>
          <a:prstGeom prst="straightConnector1">
            <a:avLst/>
          </a:prstGeom>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B09216-51BF-CB41-918C-6AF7707B09F8}"/>
              </a:ext>
            </a:extLst>
          </p:cNvPr>
          <p:cNvCxnSpPr>
            <a:cxnSpLocks/>
          </p:cNvCxnSpPr>
          <p:nvPr/>
        </p:nvCxnSpPr>
        <p:spPr>
          <a:xfrm flipV="1">
            <a:off x="7021781" y="906708"/>
            <a:ext cx="1526044" cy="5136"/>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EFAA74-6834-3540-8EA7-8CDA46ED1BDD}"/>
              </a:ext>
            </a:extLst>
          </p:cNvPr>
          <p:cNvCxnSpPr>
            <a:cxnSpLocks/>
          </p:cNvCxnSpPr>
          <p:nvPr/>
        </p:nvCxnSpPr>
        <p:spPr>
          <a:xfrm flipV="1">
            <a:off x="6978744" y="1457409"/>
            <a:ext cx="1526044" cy="2844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18AB6A8-8879-4342-831D-156EA96A526A}"/>
              </a:ext>
            </a:extLst>
          </p:cNvPr>
          <p:cNvSpPr txBox="1"/>
          <p:nvPr/>
        </p:nvSpPr>
        <p:spPr>
          <a:xfrm>
            <a:off x="8547825" y="790495"/>
            <a:ext cx="740144"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solidFill>
                  <a:schemeClr val="bg1"/>
                </a:solidFill>
              </a:rPr>
              <a:t>Electrode</a:t>
            </a:r>
            <a:endParaRPr lang="it-IT" sz="900" b="1" dirty="0">
              <a:solidFill>
                <a:schemeClr val="bg1"/>
              </a:solidFill>
            </a:endParaRPr>
          </a:p>
        </p:txBody>
      </p:sp>
      <p:sp>
        <p:nvSpPr>
          <p:cNvPr id="33" name="TextBox 32">
            <a:extLst>
              <a:ext uri="{FF2B5EF4-FFF2-40B4-BE49-F238E27FC236}">
                <a16:creationId xmlns:a16="http://schemas.microsoft.com/office/drawing/2014/main" id="{EE107E69-20F2-A146-88BC-CC8630832892}"/>
              </a:ext>
            </a:extLst>
          </p:cNvPr>
          <p:cNvSpPr txBox="1"/>
          <p:nvPr/>
        </p:nvSpPr>
        <p:spPr>
          <a:xfrm>
            <a:off x="8587066" y="1343356"/>
            <a:ext cx="740144"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solidFill>
                  <a:schemeClr val="bg1"/>
                </a:solidFill>
              </a:rPr>
              <a:t>Electrode</a:t>
            </a:r>
            <a:endParaRPr lang="it-IT" sz="900" b="1" dirty="0">
              <a:solidFill>
                <a:schemeClr val="bg1"/>
              </a:solidFill>
            </a:endParaRPr>
          </a:p>
        </p:txBody>
      </p:sp>
      <p:sp>
        <p:nvSpPr>
          <p:cNvPr id="34" name="TextBox 33">
            <a:extLst>
              <a:ext uri="{FF2B5EF4-FFF2-40B4-BE49-F238E27FC236}">
                <a16:creationId xmlns:a16="http://schemas.microsoft.com/office/drawing/2014/main" id="{55AE3CC4-42C6-4C42-8417-BE4FE1BF9616}"/>
              </a:ext>
            </a:extLst>
          </p:cNvPr>
          <p:cNvSpPr txBox="1"/>
          <p:nvPr/>
        </p:nvSpPr>
        <p:spPr>
          <a:xfrm>
            <a:off x="6189331" y="1215620"/>
            <a:ext cx="718502"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solidFill>
                  <a:schemeClr val="bg1"/>
                </a:solidFill>
              </a:rPr>
              <a:t>H_alpha</a:t>
            </a:r>
          </a:p>
        </p:txBody>
      </p:sp>
      <p:sp>
        <p:nvSpPr>
          <p:cNvPr id="20" name="CasellaDiTesto 25">
            <a:extLst>
              <a:ext uri="{FF2B5EF4-FFF2-40B4-BE49-F238E27FC236}">
                <a16:creationId xmlns:a16="http://schemas.microsoft.com/office/drawing/2014/main" id="{0630D7F1-096F-E446-9B80-D192B2C91136}"/>
              </a:ext>
            </a:extLst>
          </p:cNvPr>
          <p:cNvSpPr txBox="1"/>
          <p:nvPr/>
        </p:nvSpPr>
        <p:spPr>
          <a:xfrm>
            <a:off x="1487703" y="-62803"/>
            <a:ext cx="9216593" cy="523220"/>
          </a:xfrm>
          <a:prstGeom prst="rect">
            <a:avLst/>
          </a:prstGeom>
          <a:noFill/>
        </p:spPr>
        <p:txBody>
          <a:bodyPr wrap="square" rtlCol="0">
            <a:spAutoFit/>
          </a:bodyPr>
          <a:lstStyle/>
          <a:p>
            <a:pPr algn="ctr"/>
            <a:r>
              <a:rPr lang="it-IT" sz="2800" b="1" dirty="0">
                <a:latin typeface="Rockwell" panose="02060603020205020403" pitchFamily="18" charset="77"/>
              </a:rPr>
              <a:t>Experimental Apparatus of Plasma_LAB@SPARC</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37E5614-5A0A-7D4C-AD1E-B8114F5E1E67}"/>
                  </a:ext>
                </a:extLst>
              </p:cNvPr>
              <p:cNvSpPr txBox="1"/>
              <p:nvPr/>
            </p:nvSpPr>
            <p:spPr>
              <a:xfrm>
                <a:off x="7956700" y="1035431"/>
                <a:ext cx="808589" cy="3815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1" i="1" dirty="0" smtClean="0">
                              <a:solidFill>
                                <a:schemeClr val="bg1"/>
                              </a:solidFill>
                              <a:latin typeface="Cambria Math" panose="02040503050406030204" pitchFamily="18" charset="0"/>
                            </a:rPr>
                          </m:ctrlPr>
                        </m:sSubPr>
                        <m:e>
                          <m:r>
                            <a:rPr lang="en-US" sz="1400" b="1" i="1" dirty="0" smtClean="0">
                              <a:solidFill>
                                <a:schemeClr val="bg1"/>
                              </a:solidFill>
                              <a:latin typeface="Cambria Math" panose="02040503050406030204" pitchFamily="18" charset="0"/>
                              <a:ea typeface="Cambria Math" panose="02040503050406030204" pitchFamily="18" charset="0"/>
                            </a:rPr>
                            <m:t>𝚫</m:t>
                          </m:r>
                          <m:r>
                            <a:rPr lang="en-US" sz="1400" b="1" i="1" dirty="0" smtClean="0">
                              <a:solidFill>
                                <a:schemeClr val="bg1"/>
                              </a:solidFill>
                              <a:latin typeface="Cambria Math" panose="02040503050406030204" pitchFamily="18" charset="0"/>
                              <a:ea typeface="Cambria Math" panose="02040503050406030204" pitchFamily="18" charset="0"/>
                            </a:rPr>
                            <m:t>𝝀</m:t>
                          </m:r>
                        </m:e>
                        <m:sub>
                          <m:f>
                            <m:fPr>
                              <m:type m:val="skw"/>
                              <m:ctrlPr>
                                <a:rPr lang="en-US" sz="1400" b="1" i="1" dirty="0" smtClean="0">
                                  <a:solidFill>
                                    <a:schemeClr val="bg1"/>
                                  </a:solidFill>
                                  <a:latin typeface="Cambria Math" panose="02040503050406030204" pitchFamily="18" charset="0"/>
                                </a:rPr>
                              </m:ctrlPr>
                            </m:fPr>
                            <m:num>
                              <m:r>
                                <a:rPr lang="it-IT" sz="1400" b="1" i="1" dirty="0" smtClean="0">
                                  <a:solidFill>
                                    <a:schemeClr val="bg1"/>
                                  </a:solidFill>
                                  <a:latin typeface="Cambria Math" panose="02040503050406030204" pitchFamily="18" charset="0"/>
                                </a:rPr>
                                <m:t>𝟏</m:t>
                              </m:r>
                            </m:num>
                            <m:den>
                              <m:r>
                                <a:rPr lang="it-IT" sz="1400" b="1" i="1" dirty="0" smtClean="0">
                                  <a:solidFill>
                                    <a:schemeClr val="bg1"/>
                                  </a:solidFill>
                                  <a:latin typeface="Cambria Math" panose="02040503050406030204" pitchFamily="18" charset="0"/>
                                </a:rPr>
                                <m:t>𝟐</m:t>
                              </m:r>
                            </m:den>
                          </m:f>
                        </m:sub>
                      </m:sSub>
                    </m:oMath>
                  </m:oMathPara>
                </a14:m>
                <a:endParaRPr lang="en-US" sz="1400" b="1" dirty="0">
                  <a:solidFill>
                    <a:schemeClr val="bg1"/>
                  </a:solidFill>
                </a:endParaRPr>
              </a:p>
            </p:txBody>
          </p:sp>
        </mc:Choice>
        <mc:Fallback xmlns="">
          <p:sp>
            <p:nvSpPr>
              <p:cNvPr id="40" name="TextBox 39">
                <a:extLst>
                  <a:ext uri="{FF2B5EF4-FFF2-40B4-BE49-F238E27FC236}">
                    <a16:creationId xmlns:a16="http://schemas.microsoft.com/office/drawing/2014/main" id="{537E5614-5A0A-7D4C-AD1E-B8114F5E1E67}"/>
                  </a:ext>
                </a:extLst>
              </p:cNvPr>
              <p:cNvSpPr txBox="1">
                <a:spLocks noRot="1" noChangeAspect="1" noMove="1" noResize="1" noEditPoints="1" noAdjustHandles="1" noChangeArrowheads="1" noChangeShapeType="1" noTextEdit="1"/>
              </p:cNvSpPr>
              <p:nvPr/>
            </p:nvSpPr>
            <p:spPr>
              <a:xfrm>
                <a:off x="7956700" y="1035431"/>
                <a:ext cx="808589" cy="381515"/>
              </a:xfrm>
              <a:prstGeom prst="rect">
                <a:avLst/>
              </a:prstGeom>
              <a:blipFill>
                <a:blip r:embed="rId4"/>
                <a:stretch>
                  <a:fillRect t="-45161" b="-109677"/>
                </a:stretch>
              </a:blipFill>
              <a:ln>
                <a:noFill/>
              </a:ln>
            </p:spPr>
            <p:txBody>
              <a:bodyPr/>
              <a:lstStyle/>
              <a:p>
                <a:r>
                  <a:rPr lang="en-IT">
                    <a:noFill/>
                  </a:rPr>
                  <a:t> </a:t>
                </a:r>
              </a:p>
            </p:txBody>
          </p:sp>
        </mc:Fallback>
      </mc:AlternateContent>
      <p:sp>
        <p:nvSpPr>
          <p:cNvPr id="55" name="TextBox 54">
            <a:extLst>
              <a:ext uri="{FF2B5EF4-FFF2-40B4-BE49-F238E27FC236}">
                <a16:creationId xmlns:a16="http://schemas.microsoft.com/office/drawing/2014/main" id="{F76CE9AB-3017-A44D-9D26-9140B6524427}"/>
              </a:ext>
            </a:extLst>
          </p:cNvPr>
          <p:cNvSpPr txBox="1"/>
          <p:nvPr/>
        </p:nvSpPr>
        <p:spPr>
          <a:xfrm>
            <a:off x="260662" y="5128833"/>
            <a:ext cx="268737" cy="369332"/>
          </a:xfrm>
          <a:prstGeom prst="rect">
            <a:avLst/>
          </a:prstGeom>
          <a:solidFill>
            <a:schemeClr val="bg1"/>
          </a:solidFill>
        </p:spPr>
        <p:txBody>
          <a:bodyPr wrap="square" rtlCol="0">
            <a:spAutoFit/>
          </a:bodyPr>
          <a:lstStyle/>
          <a:p>
            <a:endParaRPr lang="en-IT" dirty="0"/>
          </a:p>
        </p:txBody>
      </p:sp>
      <p:sp>
        <p:nvSpPr>
          <p:cNvPr id="59" name="TextBox 58">
            <a:extLst>
              <a:ext uri="{FF2B5EF4-FFF2-40B4-BE49-F238E27FC236}">
                <a16:creationId xmlns:a16="http://schemas.microsoft.com/office/drawing/2014/main" id="{140E3368-8C6E-7C47-82B1-B364139DF9B9}"/>
              </a:ext>
            </a:extLst>
          </p:cNvPr>
          <p:cNvSpPr txBox="1"/>
          <p:nvPr/>
        </p:nvSpPr>
        <p:spPr>
          <a:xfrm>
            <a:off x="1808115" y="4545843"/>
            <a:ext cx="1361210"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H_alpha Profile</a:t>
            </a:r>
            <a:endParaRPr lang="en-US" sz="1050" b="1" dirty="0">
              <a:solidFill>
                <a:schemeClr val="tx1"/>
              </a:solidFill>
            </a:endParaRPr>
          </a:p>
        </p:txBody>
      </p:sp>
      <p:pic>
        <p:nvPicPr>
          <p:cNvPr id="15" name="Picture 14" descr="Diagram&#10;&#10;Description automatically generated">
            <a:extLst>
              <a:ext uri="{FF2B5EF4-FFF2-40B4-BE49-F238E27FC236}">
                <a16:creationId xmlns:a16="http://schemas.microsoft.com/office/drawing/2014/main" id="{21A0AF2F-88CA-D343-9B5B-228E96924FAC}"/>
              </a:ext>
            </a:extLst>
          </p:cNvPr>
          <p:cNvPicPr>
            <a:picLocks noChangeAspect="1"/>
          </p:cNvPicPr>
          <p:nvPr/>
        </p:nvPicPr>
        <p:blipFill>
          <a:blip r:embed="rId5"/>
          <a:stretch>
            <a:fillRect/>
          </a:stretch>
        </p:blipFill>
        <p:spPr>
          <a:xfrm>
            <a:off x="741911" y="645603"/>
            <a:ext cx="10570405" cy="5238000"/>
          </a:xfrm>
          <a:prstGeom prst="rect">
            <a:avLst/>
          </a:prstGeom>
        </p:spPr>
      </p:pic>
      <p:sp>
        <p:nvSpPr>
          <p:cNvPr id="61" name="CasellaDiTesto 6">
            <a:extLst>
              <a:ext uri="{FF2B5EF4-FFF2-40B4-BE49-F238E27FC236}">
                <a16:creationId xmlns:a16="http://schemas.microsoft.com/office/drawing/2014/main" id="{28C785BF-38EA-8941-A9AF-366203393EA4}"/>
              </a:ext>
            </a:extLst>
          </p:cNvPr>
          <p:cNvSpPr txBox="1"/>
          <p:nvPr/>
        </p:nvSpPr>
        <p:spPr>
          <a:xfrm>
            <a:off x="3627839" y="5677649"/>
            <a:ext cx="1971473" cy="577081"/>
          </a:xfrm>
          <a:prstGeom prst="rect">
            <a:avLst/>
          </a:prstGeom>
          <a:noFill/>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050" b="1" dirty="0">
                <a:solidFill>
                  <a:srgbClr val="392FB6"/>
                </a:solidFill>
                <a:latin typeface="Rockwell" panose="02060603020205020403" pitchFamily="18" charset="77"/>
              </a:rPr>
              <a:t>Hydrogen  is highly ionized at reletively low temperatures</a:t>
            </a:r>
            <a:endParaRPr lang="en-GB" sz="1050" b="1" dirty="0">
              <a:solidFill>
                <a:srgbClr val="392FB6"/>
              </a:solidFill>
              <a:latin typeface="Rockwell" panose="02060603020205020403" pitchFamily="18" charset="77"/>
            </a:endParaRPr>
          </a:p>
        </p:txBody>
      </p:sp>
      <p:sp>
        <p:nvSpPr>
          <p:cNvPr id="63" name="TextBox 62">
            <a:extLst>
              <a:ext uri="{FF2B5EF4-FFF2-40B4-BE49-F238E27FC236}">
                <a16:creationId xmlns:a16="http://schemas.microsoft.com/office/drawing/2014/main" id="{77BA4B68-D671-A347-97FF-00974AA038E5}"/>
              </a:ext>
            </a:extLst>
          </p:cNvPr>
          <p:cNvSpPr txBox="1"/>
          <p:nvPr/>
        </p:nvSpPr>
        <p:spPr>
          <a:xfrm>
            <a:off x="1562503" y="6011082"/>
            <a:ext cx="640080" cy="243554"/>
          </a:xfrm>
          <a:prstGeom prst="rect">
            <a:avLst/>
          </a:prstGeom>
          <a:solidFill>
            <a:schemeClr val="bg1"/>
          </a:solidFill>
        </p:spPr>
        <p:txBody>
          <a:bodyPr wrap="square" rtlCol="0">
            <a:spAutoFit/>
          </a:bodyPr>
          <a:lstStyle/>
          <a:p>
            <a:endParaRPr lang="en-IT" dirty="0"/>
          </a:p>
        </p:txBody>
      </p:sp>
      <p:sp>
        <p:nvSpPr>
          <p:cNvPr id="64" name="TextBox 63">
            <a:extLst>
              <a:ext uri="{FF2B5EF4-FFF2-40B4-BE49-F238E27FC236}">
                <a16:creationId xmlns:a16="http://schemas.microsoft.com/office/drawing/2014/main" id="{2170980A-6110-BF44-9C84-36416DDCDF3E}"/>
              </a:ext>
            </a:extLst>
          </p:cNvPr>
          <p:cNvSpPr txBox="1"/>
          <p:nvPr/>
        </p:nvSpPr>
        <p:spPr>
          <a:xfrm rot="5400000">
            <a:off x="90955" y="5126422"/>
            <a:ext cx="486497" cy="105870"/>
          </a:xfrm>
          <a:prstGeom prst="rect">
            <a:avLst/>
          </a:prstGeom>
          <a:solidFill>
            <a:schemeClr val="bg1"/>
          </a:solidFill>
        </p:spPr>
        <p:txBody>
          <a:bodyPr wrap="square" rtlCol="0">
            <a:spAutoFit/>
          </a:bodyPr>
          <a:lstStyle/>
          <a:p>
            <a:endParaRPr lang="en-IT" dirty="0"/>
          </a:p>
        </p:txBody>
      </p:sp>
      <p:sp>
        <p:nvSpPr>
          <p:cNvPr id="68" name="Rectangle 67">
            <a:extLst>
              <a:ext uri="{FF2B5EF4-FFF2-40B4-BE49-F238E27FC236}">
                <a16:creationId xmlns:a16="http://schemas.microsoft.com/office/drawing/2014/main" id="{81F4C68A-9903-D14F-83C4-3D65DDDAAF34}"/>
              </a:ext>
            </a:extLst>
          </p:cNvPr>
          <p:cNvSpPr/>
          <p:nvPr/>
        </p:nvSpPr>
        <p:spPr>
          <a:xfrm>
            <a:off x="9052022" y="5652929"/>
            <a:ext cx="2086226" cy="707886"/>
          </a:xfrm>
          <a:prstGeom prst="rect">
            <a:avLst/>
          </a:prstGeom>
          <a:noFill/>
          <a:ln w="22225">
            <a:solidFill>
              <a:srgbClr val="FF0000"/>
            </a:solidFill>
          </a:ln>
        </p:spPr>
        <p:txBody>
          <a:bodyPr wrap="square">
            <a:spAutoFit/>
          </a:bodyPr>
          <a:lstStyle/>
          <a:p>
            <a:r>
              <a:rPr lang="it-IT" sz="1000" b="1" dirty="0">
                <a:solidFill>
                  <a:srgbClr val="392FB6"/>
                </a:solidFill>
                <a:latin typeface="Rockwell" panose="02060603020205020403" pitchFamily="18" charset="77"/>
              </a:rPr>
              <a:t>Synchronizes Timing:</a:t>
            </a:r>
          </a:p>
          <a:p>
            <a:pPr marL="214313" indent="-214313">
              <a:buFont typeface="Arial" panose="020B0604020202020204" pitchFamily="34" charset="0"/>
              <a:buChar char="•"/>
            </a:pPr>
            <a:r>
              <a:rPr lang="it-IT" sz="1000" b="1" dirty="0">
                <a:solidFill>
                  <a:srgbClr val="392FB6"/>
                </a:solidFill>
                <a:latin typeface="Rockwell" panose="02060603020205020403" pitchFamily="18" charset="77"/>
              </a:rPr>
              <a:t>Valve opening time</a:t>
            </a:r>
          </a:p>
          <a:p>
            <a:pPr marL="214313" indent="-214313">
              <a:buFont typeface="Arial" panose="020B0604020202020204" pitchFamily="34" charset="0"/>
              <a:buChar char="•"/>
            </a:pPr>
            <a:r>
              <a:rPr lang="it-IT" sz="1000" b="1" dirty="0">
                <a:solidFill>
                  <a:srgbClr val="392FB6"/>
                </a:solidFill>
                <a:latin typeface="Rockwell" panose="02060603020205020403" pitchFamily="18" charset="77"/>
              </a:rPr>
              <a:t>Voltage delay time</a:t>
            </a:r>
          </a:p>
          <a:p>
            <a:pPr marL="214313" indent="-214313">
              <a:buFont typeface="Arial" panose="020B0604020202020204" pitchFamily="34" charset="0"/>
              <a:buChar char="•"/>
            </a:pPr>
            <a:r>
              <a:rPr lang="it-IT" sz="1000" b="1" dirty="0">
                <a:solidFill>
                  <a:srgbClr val="392FB6"/>
                </a:solidFill>
                <a:latin typeface="Rockwell" panose="02060603020205020403" pitchFamily="18" charset="77"/>
              </a:rPr>
              <a:t>Trigger of ICCD camera</a:t>
            </a:r>
          </a:p>
        </p:txBody>
      </p:sp>
      <p:cxnSp>
        <p:nvCxnSpPr>
          <p:cNvPr id="69" name="Straight Arrow Connector 68">
            <a:extLst>
              <a:ext uri="{FF2B5EF4-FFF2-40B4-BE49-F238E27FC236}">
                <a16:creationId xmlns:a16="http://schemas.microsoft.com/office/drawing/2014/main" id="{9D954559-B91F-3A48-9164-374915AD8D39}"/>
              </a:ext>
            </a:extLst>
          </p:cNvPr>
          <p:cNvCxnSpPr>
            <a:cxnSpLocks/>
          </p:cNvCxnSpPr>
          <p:nvPr/>
        </p:nvCxnSpPr>
        <p:spPr>
          <a:xfrm>
            <a:off x="10738547" y="4678619"/>
            <a:ext cx="84546" cy="838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 Box 2">
            <a:extLst>
              <a:ext uri="{FF2B5EF4-FFF2-40B4-BE49-F238E27FC236}">
                <a16:creationId xmlns:a16="http://schemas.microsoft.com/office/drawing/2014/main" id="{8177B3C6-DFAD-D34D-BCE1-F9ADA71F9E76}"/>
              </a:ext>
            </a:extLst>
          </p:cNvPr>
          <p:cNvSpPr txBox="1">
            <a:spLocks noChangeArrowheads="1"/>
          </p:cNvSpPr>
          <p:nvPr/>
        </p:nvSpPr>
        <p:spPr bwMode="auto">
          <a:xfrm>
            <a:off x="7598653" y="4568892"/>
            <a:ext cx="1385335" cy="367216"/>
          </a:xfrm>
          <a:prstGeom prst="rect">
            <a:avLst/>
          </a:prstGeom>
          <a:noFill/>
          <a:ln w="19050">
            <a:solidFill>
              <a:srgbClr val="FF0000"/>
            </a:solidFill>
            <a:miter lim="800000"/>
            <a:headEnd/>
            <a:tailEnd/>
          </a:ln>
        </p:spPr>
        <p:txBody>
          <a:bodyPr rot="0" vert="horz" wrap="square" lIns="68580" tIns="34290" rIns="68580" bIns="34290" anchor="t" anchorCtr="0">
            <a:noAutofit/>
          </a:bodyPr>
          <a:lstStyle/>
          <a:p>
            <a:r>
              <a:rPr lang="it-IT" sz="1000" b="1" dirty="0">
                <a:solidFill>
                  <a:srgbClr val="392FB6"/>
                </a:solidFill>
                <a:ea typeface="Calibri" panose="020F0502020204030204" pitchFamily="34" charset="0"/>
                <a:cs typeface="Times New Roman" panose="02020603050405020304" pitchFamily="18" charset="0"/>
              </a:rPr>
              <a:t>Gas injection frequency 1-10 Hz </a:t>
            </a:r>
          </a:p>
        </p:txBody>
      </p:sp>
      <p:sp>
        <p:nvSpPr>
          <p:cNvPr id="72" name="Text Box 2">
            <a:extLst>
              <a:ext uri="{FF2B5EF4-FFF2-40B4-BE49-F238E27FC236}">
                <a16:creationId xmlns:a16="http://schemas.microsoft.com/office/drawing/2014/main" id="{50A16F7C-37FC-4442-B6CB-549557597AE4}"/>
              </a:ext>
            </a:extLst>
          </p:cNvPr>
          <p:cNvSpPr txBox="1">
            <a:spLocks noChangeArrowheads="1"/>
          </p:cNvSpPr>
          <p:nvPr/>
        </p:nvSpPr>
        <p:spPr bwMode="auto">
          <a:xfrm>
            <a:off x="5088903" y="3429000"/>
            <a:ext cx="908256" cy="271785"/>
          </a:xfrm>
          <a:prstGeom prst="rect">
            <a:avLst/>
          </a:prstGeom>
          <a:noFill/>
          <a:ln w="12700">
            <a:solidFill>
              <a:srgbClr val="FF0000"/>
            </a:solidFill>
            <a:miter lim="800000"/>
            <a:headEnd/>
            <a:tailEnd/>
          </a:ln>
        </p:spPr>
        <p:txBody>
          <a:bodyPr rot="0" vert="horz" wrap="square" lIns="68580" tIns="34290" rIns="68580" bIns="34290" anchor="t" anchorCtr="0">
            <a:noAutofit/>
          </a:bodyPr>
          <a:lstStyle/>
          <a:p>
            <a:r>
              <a:rPr lang="it-IT" sz="800" b="1" dirty="0">
                <a:solidFill>
                  <a:srgbClr val="392FB6"/>
                </a:solidFill>
                <a:ea typeface="Calibri" panose="020F0502020204030204" pitchFamily="34" charset="0"/>
                <a:cs typeface="Times New Roman" panose="02020603050405020304" pitchFamily="18" charset="0"/>
              </a:rPr>
              <a:t>Gas injection time:  3 ms</a:t>
            </a:r>
          </a:p>
        </p:txBody>
      </p:sp>
      <p:cxnSp>
        <p:nvCxnSpPr>
          <p:cNvPr id="77" name="Straight Arrow Connector 76">
            <a:extLst>
              <a:ext uri="{FF2B5EF4-FFF2-40B4-BE49-F238E27FC236}">
                <a16:creationId xmlns:a16="http://schemas.microsoft.com/office/drawing/2014/main" id="{9F9D473C-DEA9-3246-B42E-B60EA1A18A7C}"/>
              </a:ext>
            </a:extLst>
          </p:cNvPr>
          <p:cNvCxnSpPr>
            <a:cxnSpLocks/>
          </p:cNvCxnSpPr>
          <p:nvPr/>
        </p:nvCxnSpPr>
        <p:spPr>
          <a:xfrm flipH="1" flipV="1">
            <a:off x="10903027" y="2139699"/>
            <a:ext cx="567004" cy="1692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0A2B390A-4750-464D-BA8F-D987B6E423D7}"/>
              </a:ext>
            </a:extLst>
          </p:cNvPr>
          <p:cNvSpPr/>
          <p:nvPr/>
        </p:nvSpPr>
        <p:spPr>
          <a:xfrm>
            <a:off x="11113698" y="2350972"/>
            <a:ext cx="1045479" cy="338554"/>
          </a:xfrm>
          <a:prstGeom prst="rect">
            <a:avLst/>
          </a:prstGeom>
          <a:noFill/>
          <a:ln w="19050">
            <a:solidFill>
              <a:srgbClr val="FF0000"/>
            </a:solidFill>
          </a:ln>
        </p:spPr>
        <p:txBody>
          <a:bodyPr wrap="square">
            <a:spAutoFit/>
          </a:bodyPr>
          <a:lstStyle/>
          <a:p>
            <a:r>
              <a:rPr lang="en-US" sz="800" b="1" dirty="0">
                <a:solidFill>
                  <a:srgbClr val="392FB6"/>
                </a:solidFill>
                <a:latin typeface="Rockwell" panose="02060603020205020403" pitchFamily="18" charset="77"/>
              </a:rPr>
              <a:t>Resolution</a:t>
            </a:r>
          </a:p>
          <a:p>
            <a:r>
              <a:rPr lang="en-US" sz="800" b="1" dirty="0">
                <a:solidFill>
                  <a:srgbClr val="392FB6"/>
                </a:solidFill>
                <a:latin typeface="Rockwell" panose="02060603020205020403" pitchFamily="18" charset="77"/>
              </a:rPr>
              <a:t>1024 x  255 pixels</a:t>
            </a:r>
            <a:endParaRPr lang="en-IT" sz="800" dirty="0">
              <a:solidFill>
                <a:srgbClr val="392FB6"/>
              </a:solidFill>
              <a:latin typeface="Rockwell" panose="02060603020205020403" pitchFamily="18" charset="77"/>
            </a:endParaRPr>
          </a:p>
        </p:txBody>
      </p:sp>
      <p:cxnSp>
        <p:nvCxnSpPr>
          <p:cNvPr id="80" name="Straight Connector 79">
            <a:extLst>
              <a:ext uri="{FF2B5EF4-FFF2-40B4-BE49-F238E27FC236}">
                <a16:creationId xmlns:a16="http://schemas.microsoft.com/office/drawing/2014/main" id="{EC5BD105-E408-7242-A220-31EA4CFBC952}"/>
              </a:ext>
            </a:extLst>
          </p:cNvPr>
          <p:cNvCxnSpPr>
            <a:cxnSpLocks/>
          </p:cNvCxnSpPr>
          <p:nvPr/>
        </p:nvCxnSpPr>
        <p:spPr>
          <a:xfrm flipV="1">
            <a:off x="7319532" y="995096"/>
            <a:ext cx="1526044" cy="5136"/>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ACB2E8E-CC3B-9E40-B395-2F6BE59AD3FB}"/>
              </a:ext>
            </a:extLst>
          </p:cNvPr>
          <p:cNvCxnSpPr>
            <a:cxnSpLocks/>
          </p:cNvCxnSpPr>
          <p:nvPr/>
        </p:nvCxnSpPr>
        <p:spPr>
          <a:xfrm flipV="1">
            <a:off x="7351537" y="1571620"/>
            <a:ext cx="1526044" cy="5136"/>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627E1CA-616F-5646-8EF6-F5D6C8E41505}"/>
              </a:ext>
            </a:extLst>
          </p:cNvPr>
          <p:cNvCxnSpPr>
            <a:cxnSpLocks/>
          </p:cNvCxnSpPr>
          <p:nvPr/>
        </p:nvCxnSpPr>
        <p:spPr>
          <a:xfrm>
            <a:off x="7830311" y="1234565"/>
            <a:ext cx="500231" cy="0"/>
          </a:xfrm>
          <a:prstGeom prst="straightConnector1">
            <a:avLst/>
          </a:prstGeom>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D7C0001E-5F79-6C44-955E-D0ABC7461772}"/>
                  </a:ext>
                </a:extLst>
              </p:cNvPr>
              <p:cNvSpPr txBox="1"/>
              <p:nvPr/>
            </p:nvSpPr>
            <p:spPr>
              <a:xfrm>
                <a:off x="8206816" y="1103352"/>
                <a:ext cx="808589" cy="3815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1" i="1" dirty="0" smtClean="0">
                              <a:solidFill>
                                <a:schemeClr val="bg1"/>
                              </a:solidFill>
                              <a:latin typeface="Cambria Math" panose="02040503050406030204" pitchFamily="18" charset="0"/>
                            </a:rPr>
                          </m:ctrlPr>
                        </m:sSubPr>
                        <m:e>
                          <m:r>
                            <a:rPr lang="en-US" sz="1400" b="1" i="1" dirty="0" smtClean="0">
                              <a:solidFill>
                                <a:schemeClr val="bg1"/>
                              </a:solidFill>
                              <a:latin typeface="Cambria Math" panose="02040503050406030204" pitchFamily="18" charset="0"/>
                              <a:ea typeface="Cambria Math" panose="02040503050406030204" pitchFamily="18" charset="0"/>
                            </a:rPr>
                            <m:t>𝚫</m:t>
                          </m:r>
                          <m:r>
                            <a:rPr lang="en-US" sz="1400" b="1" i="1" dirty="0" smtClean="0">
                              <a:solidFill>
                                <a:schemeClr val="bg1"/>
                              </a:solidFill>
                              <a:latin typeface="Cambria Math" panose="02040503050406030204" pitchFamily="18" charset="0"/>
                              <a:ea typeface="Cambria Math" panose="02040503050406030204" pitchFamily="18" charset="0"/>
                            </a:rPr>
                            <m:t>𝝀</m:t>
                          </m:r>
                        </m:e>
                        <m:sub>
                          <m:f>
                            <m:fPr>
                              <m:type m:val="skw"/>
                              <m:ctrlPr>
                                <a:rPr lang="en-US" sz="1400" b="1" i="1" dirty="0" smtClean="0">
                                  <a:solidFill>
                                    <a:schemeClr val="bg1"/>
                                  </a:solidFill>
                                  <a:latin typeface="Cambria Math" panose="02040503050406030204" pitchFamily="18" charset="0"/>
                                </a:rPr>
                              </m:ctrlPr>
                            </m:fPr>
                            <m:num>
                              <m:r>
                                <a:rPr lang="it-IT" sz="1400" b="1" i="1" dirty="0" smtClean="0">
                                  <a:solidFill>
                                    <a:schemeClr val="bg1"/>
                                  </a:solidFill>
                                  <a:latin typeface="Cambria Math" panose="02040503050406030204" pitchFamily="18" charset="0"/>
                                </a:rPr>
                                <m:t>𝟏</m:t>
                              </m:r>
                            </m:num>
                            <m:den>
                              <m:r>
                                <a:rPr lang="it-IT" sz="1400" b="1" i="1" dirty="0" smtClean="0">
                                  <a:solidFill>
                                    <a:schemeClr val="bg1"/>
                                  </a:solidFill>
                                  <a:latin typeface="Cambria Math" panose="02040503050406030204" pitchFamily="18" charset="0"/>
                                </a:rPr>
                                <m:t>𝟐</m:t>
                              </m:r>
                            </m:den>
                          </m:f>
                        </m:sub>
                      </m:sSub>
                    </m:oMath>
                  </m:oMathPara>
                </a14:m>
                <a:endParaRPr lang="en-US" sz="1400" b="1" dirty="0">
                  <a:solidFill>
                    <a:schemeClr val="bg1"/>
                  </a:solidFill>
                </a:endParaRPr>
              </a:p>
            </p:txBody>
          </p:sp>
        </mc:Choice>
        <mc:Fallback xmlns="">
          <p:sp>
            <p:nvSpPr>
              <p:cNvPr id="83" name="TextBox 82">
                <a:extLst>
                  <a:ext uri="{FF2B5EF4-FFF2-40B4-BE49-F238E27FC236}">
                    <a16:creationId xmlns:a16="http://schemas.microsoft.com/office/drawing/2014/main" id="{D7C0001E-5F79-6C44-955E-D0ABC7461772}"/>
                  </a:ext>
                </a:extLst>
              </p:cNvPr>
              <p:cNvSpPr txBox="1">
                <a:spLocks noRot="1" noChangeAspect="1" noMove="1" noResize="1" noEditPoints="1" noAdjustHandles="1" noChangeArrowheads="1" noChangeShapeType="1" noTextEdit="1"/>
              </p:cNvSpPr>
              <p:nvPr/>
            </p:nvSpPr>
            <p:spPr>
              <a:xfrm>
                <a:off x="8206816" y="1103352"/>
                <a:ext cx="808589" cy="381515"/>
              </a:xfrm>
              <a:prstGeom prst="rect">
                <a:avLst/>
              </a:prstGeom>
              <a:blipFill>
                <a:blip r:embed="rId7"/>
                <a:stretch>
                  <a:fillRect t="-43750" b="-103125"/>
                </a:stretch>
              </a:blipFill>
              <a:ln>
                <a:noFill/>
              </a:ln>
            </p:spPr>
            <p:txBody>
              <a:bodyPr/>
              <a:lstStyle/>
              <a:p>
                <a:r>
                  <a:rPr lang="en-IT">
                    <a:noFill/>
                  </a:rPr>
                  <a:t> </a:t>
                </a:r>
              </a:p>
            </p:txBody>
          </p:sp>
        </mc:Fallback>
      </mc:AlternateContent>
      <p:sp>
        <p:nvSpPr>
          <p:cNvPr id="84" name="TextBox 83">
            <a:extLst>
              <a:ext uri="{FF2B5EF4-FFF2-40B4-BE49-F238E27FC236}">
                <a16:creationId xmlns:a16="http://schemas.microsoft.com/office/drawing/2014/main" id="{22A3D86C-07EE-EB42-AA0D-32C3501A54C8}"/>
              </a:ext>
            </a:extLst>
          </p:cNvPr>
          <p:cNvSpPr txBox="1"/>
          <p:nvPr/>
        </p:nvSpPr>
        <p:spPr>
          <a:xfrm>
            <a:off x="8826051" y="1454461"/>
            <a:ext cx="1115930" cy="25391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b="1" dirty="0">
                <a:solidFill>
                  <a:schemeClr val="bg1"/>
                </a:solidFill>
              </a:rPr>
              <a:t>Electrode</a:t>
            </a:r>
            <a:endParaRPr lang="it-IT" sz="1050" b="1" dirty="0">
              <a:solidFill>
                <a:schemeClr val="bg1"/>
              </a:solidFill>
            </a:endParaRPr>
          </a:p>
        </p:txBody>
      </p:sp>
      <p:sp>
        <p:nvSpPr>
          <p:cNvPr id="85" name="TextBox 84">
            <a:extLst>
              <a:ext uri="{FF2B5EF4-FFF2-40B4-BE49-F238E27FC236}">
                <a16:creationId xmlns:a16="http://schemas.microsoft.com/office/drawing/2014/main" id="{AAF2FD44-F4E6-EE4D-AFD6-CFDAC6C88F48}"/>
              </a:ext>
            </a:extLst>
          </p:cNvPr>
          <p:cNvSpPr txBox="1"/>
          <p:nvPr/>
        </p:nvSpPr>
        <p:spPr>
          <a:xfrm>
            <a:off x="8826051" y="879064"/>
            <a:ext cx="1058806" cy="25391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b="1" dirty="0">
                <a:solidFill>
                  <a:schemeClr val="bg1"/>
                </a:solidFill>
              </a:rPr>
              <a:t>Electrode</a:t>
            </a:r>
            <a:endParaRPr lang="it-IT" sz="900" b="1" dirty="0">
              <a:solidFill>
                <a:schemeClr val="bg1"/>
              </a:solidFill>
            </a:endParaRPr>
          </a:p>
        </p:txBody>
      </p:sp>
      <p:sp>
        <p:nvSpPr>
          <p:cNvPr id="86" name="TextBox 85">
            <a:extLst>
              <a:ext uri="{FF2B5EF4-FFF2-40B4-BE49-F238E27FC236}">
                <a16:creationId xmlns:a16="http://schemas.microsoft.com/office/drawing/2014/main" id="{529AB890-F325-B44C-B6B2-4E668DB7B1E2}"/>
              </a:ext>
            </a:extLst>
          </p:cNvPr>
          <p:cNvSpPr txBox="1"/>
          <p:nvPr/>
        </p:nvSpPr>
        <p:spPr>
          <a:xfrm>
            <a:off x="6257078" y="1416946"/>
            <a:ext cx="1019704"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bg1"/>
                </a:solidFill>
              </a:rPr>
              <a:t>(H_alpha)</a:t>
            </a:r>
          </a:p>
        </p:txBody>
      </p:sp>
      <p:sp>
        <p:nvSpPr>
          <p:cNvPr id="46" name="TextBox 45">
            <a:extLst>
              <a:ext uri="{FF2B5EF4-FFF2-40B4-BE49-F238E27FC236}">
                <a16:creationId xmlns:a16="http://schemas.microsoft.com/office/drawing/2014/main" id="{563ACEC9-3D36-65FC-B356-E003323939E3}"/>
              </a:ext>
            </a:extLst>
          </p:cNvPr>
          <p:cNvSpPr txBox="1"/>
          <p:nvPr/>
        </p:nvSpPr>
        <p:spPr>
          <a:xfrm>
            <a:off x="1882543" y="3881094"/>
            <a:ext cx="1404442" cy="261610"/>
          </a:xfrm>
          <a:prstGeom prst="rect">
            <a:avLst/>
          </a:prstGeom>
          <a:noFill/>
        </p:spPr>
        <p:txBody>
          <a:bodyPr wrap="square" rtlCol="0">
            <a:spAutoFit/>
          </a:bodyPr>
          <a:lstStyle/>
          <a:p>
            <a:r>
              <a:rPr lang="en-IT" sz="1100" b="1" dirty="0"/>
              <a:t>Plasma Channel</a:t>
            </a:r>
          </a:p>
        </p:txBody>
      </p:sp>
      <p:pic>
        <p:nvPicPr>
          <p:cNvPr id="8" name="Picture 7" descr="A close-up of a microscope&#10;&#10;Description automatically generated with medium confidence">
            <a:extLst>
              <a:ext uri="{FF2B5EF4-FFF2-40B4-BE49-F238E27FC236}">
                <a16:creationId xmlns:a16="http://schemas.microsoft.com/office/drawing/2014/main" id="{FED81415-9B5F-6A49-97CB-52D51D95B78C}"/>
              </a:ext>
            </a:extLst>
          </p:cNvPr>
          <p:cNvPicPr>
            <a:picLocks noChangeAspect="1"/>
          </p:cNvPicPr>
          <p:nvPr/>
        </p:nvPicPr>
        <p:blipFill>
          <a:blip r:embed="rId8"/>
          <a:stretch>
            <a:fillRect/>
          </a:stretch>
        </p:blipFill>
        <p:spPr>
          <a:xfrm>
            <a:off x="734807" y="2326627"/>
            <a:ext cx="2617603" cy="1883936"/>
          </a:xfrm>
          <a:prstGeom prst="rect">
            <a:avLst/>
          </a:prstGeom>
        </p:spPr>
      </p:pic>
      <p:cxnSp>
        <p:nvCxnSpPr>
          <p:cNvPr id="51" name="Straight Arrow Connector 50">
            <a:extLst>
              <a:ext uri="{FF2B5EF4-FFF2-40B4-BE49-F238E27FC236}">
                <a16:creationId xmlns:a16="http://schemas.microsoft.com/office/drawing/2014/main" id="{5F9C1608-B87C-7AC1-DD08-3F462A7DD888}"/>
              </a:ext>
            </a:extLst>
          </p:cNvPr>
          <p:cNvCxnSpPr>
            <a:cxnSpLocks/>
          </p:cNvCxnSpPr>
          <p:nvPr/>
        </p:nvCxnSpPr>
        <p:spPr>
          <a:xfrm>
            <a:off x="1882543" y="2246941"/>
            <a:ext cx="0" cy="952708"/>
          </a:xfrm>
          <a:prstGeom prst="straightConnector1">
            <a:avLst/>
          </a:prstGeom>
          <a:ln w="19050">
            <a:solidFill>
              <a:srgbClr val="462AC2"/>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F88A0D9-9C62-D0EE-5C51-A6CAA7A2B690}"/>
              </a:ext>
            </a:extLst>
          </p:cNvPr>
          <p:cNvSpPr txBox="1"/>
          <p:nvPr/>
        </p:nvSpPr>
        <p:spPr>
          <a:xfrm>
            <a:off x="590740" y="4179553"/>
            <a:ext cx="2768774" cy="430887"/>
          </a:xfrm>
          <a:prstGeom prst="rect">
            <a:avLst/>
          </a:prstGeom>
          <a:solidFill>
            <a:schemeClr val="bg1"/>
          </a:solidFill>
        </p:spPr>
        <p:txBody>
          <a:bodyPr wrap="square" rtlCol="0">
            <a:spAutoFit/>
          </a:bodyPr>
          <a:lstStyle/>
          <a:p>
            <a:r>
              <a:rPr lang="en-IT" sz="1100" dirty="0">
                <a:solidFill>
                  <a:schemeClr val="bg1"/>
                </a:solidFill>
              </a:rPr>
              <a:t>Accelerating Sectio</a:t>
            </a:r>
          </a:p>
          <a:p>
            <a:r>
              <a:rPr lang="en-IT" sz="1100" dirty="0">
                <a:solidFill>
                  <a:schemeClr val="bg1"/>
                </a:solidFill>
              </a:rPr>
              <a:t>n</a:t>
            </a:r>
          </a:p>
        </p:txBody>
      </p:sp>
      <p:pic>
        <p:nvPicPr>
          <p:cNvPr id="58" name="Picture 57">
            <a:extLst>
              <a:ext uri="{FF2B5EF4-FFF2-40B4-BE49-F238E27FC236}">
                <a16:creationId xmlns:a16="http://schemas.microsoft.com/office/drawing/2014/main" id="{1922F305-6612-A13C-D0BD-BE7DF0968DA3}"/>
              </a:ext>
            </a:extLst>
          </p:cNvPr>
          <p:cNvPicPr/>
          <p:nvPr/>
        </p:nvPicPr>
        <p:blipFill rotWithShape="1">
          <a:blip r:embed="rId9" cstate="print">
            <a:extLst>
              <a:ext uri="{28A0092B-C50C-407E-A947-70E740481C1C}">
                <a14:useLocalDpi xmlns:a14="http://schemas.microsoft.com/office/drawing/2010/main" val="0"/>
              </a:ext>
            </a:extLst>
          </a:blip>
          <a:srcRect l="6334" t="5077" r="12868" b="3700"/>
          <a:stretch/>
        </p:blipFill>
        <p:spPr bwMode="auto">
          <a:xfrm>
            <a:off x="145023" y="4213827"/>
            <a:ext cx="3241797" cy="2150430"/>
          </a:xfrm>
          <a:prstGeom prst="rect">
            <a:avLst/>
          </a:prstGeom>
          <a:ln>
            <a:solidFill>
              <a:srgbClr val="FF0000"/>
            </a:solidFill>
          </a:ln>
          <a:extLst>
            <a:ext uri="{53640926-AAD7-44D8-BBD7-CCE9431645EC}">
              <a14:shadowObscured xmlns:a14="http://schemas.microsoft.com/office/drawing/2010/main"/>
            </a:ext>
          </a:extLst>
        </p:spPr>
      </p:pic>
      <p:cxnSp>
        <p:nvCxnSpPr>
          <p:cNvPr id="71" name="Straight Arrow Connector 70">
            <a:extLst>
              <a:ext uri="{FF2B5EF4-FFF2-40B4-BE49-F238E27FC236}">
                <a16:creationId xmlns:a16="http://schemas.microsoft.com/office/drawing/2014/main" id="{9AB36108-BF7E-C0F7-5F1E-FE939B6156FD}"/>
              </a:ext>
            </a:extLst>
          </p:cNvPr>
          <p:cNvCxnSpPr>
            <a:cxnSpLocks/>
          </p:cNvCxnSpPr>
          <p:nvPr/>
        </p:nvCxnSpPr>
        <p:spPr>
          <a:xfrm flipH="1">
            <a:off x="3034431" y="1250936"/>
            <a:ext cx="1280907" cy="42298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8DF8C04-AEDB-F0A7-99A8-3829C364DAA1}"/>
              </a:ext>
            </a:extLst>
          </p:cNvPr>
          <p:cNvSpPr/>
          <p:nvPr/>
        </p:nvSpPr>
        <p:spPr>
          <a:xfrm>
            <a:off x="3872890" y="1656711"/>
            <a:ext cx="1670141" cy="369332"/>
          </a:xfrm>
          <a:prstGeom prst="rect">
            <a:avLst/>
          </a:prstGeom>
        </p:spPr>
        <p:txBody>
          <a:bodyPr wrap="square">
            <a:spAutoFit/>
          </a:bodyPr>
          <a:lstStyle/>
          <a:p>
            <a:pPr algn="ctr"/>
            <a:r>
              <a:rPr lang="en-GB" sz="900" b="1" dirty="0">
                <a:solidFill>
                  <a:srgbClr val="392FB6"/>
                </a:solidFill>
              </a:rPr>
              <a:t>Resistor Capacitor </a:t>
            </a:r>
          </a:p>
          <a:p>
            <a:pPr algn="ctr"/>
            <a:r>
              <a:rPr lang="en-GB" sz="900" b="1" dirty="0">
                <a:solidFill>
                  <a:srgbClr val="392FB6"/>
                </a:solidFill>
              </a:rPr>
              <a:t>Circuit</a:t>
            </a:r>
            <a:endParaRPr lang="en-IT" sz="900" dirty="0">
              <a:solidFill>
                <a:srgbClr val="392FB6"/>
              </a:solidFill>
            </a:endParaRPr>
          </a:p>
        </p:txBody>
      </p:sp>
      <p:sp>
        <p:nvSpPr>
          <p:cNvPr id="50" name="Rectangle 49">
            <a:extLst>
              <a:ext uri="{FF2B5EF4-FFF2-40B4-BE49-F238E27FC236}">
                <a16:creationId xmlns:a16="http://schemas.microsoft.com/office/drawing/2014/main" id="{5A65FF90-AF56-ECC3-068E-8BB134303FC2}"/>
              </a:ext>
            </a:extLst>
          </p:cNvPr>
          <p:cNvSpPr/>
          <p:nvPr/>
        </p:nvSpPr>
        <p:spPr>
          <a:xfrm>
            <a:off x="1462104" y="1375114"/>
            <a:ext cx="1670141" cy="276999"/>
          </a:xfrm>
          <a:prstGeom prst="rect">
            <a:avLst/>
          </a:prstGeom>
        </p:spPr>
        <p:txBody>
          <a:bodyPr wrap="square">
            <a:spAutoFit/>
          </a:bodyPr>
          <a:lstStyle/>
          <a:p>
            <a:pPr algn="ctr"/>
            <a:r>
              <a:rPr lang="en-GB" sz="1200" b="1" dirty="0">
                <a:latin typeface="Rockwell" panose="02060603020205020403" pitchFamily="18" charset="77"/>
              </a:rPr>
              <a:t>Vacuum Chamber</a:t>
            </a:r>
          </a:p>
        </p:txBody>
      </p:sp>
      <p:cxnSp>
        <p:nvCxnSpPr>
          <p:cNvPr id="12" name="Straight Arrow Connector 11">
            <a:extLst>
              <a:ext uri="{FF2B5EF4-FFF2-40B4-BE49-F238E27FC236}">
                <a16:creationId xmlns:a16="http://schemas.microsoft.com/office/drawing/2014/main" id="{ECA35FFE-F4B1-62F2-B74B-21D34D1B84A3}"/>
              </a:ext>
            </a:extLst>
          </p:cNvPr>
          <p:cNvCxnSpPr>
            <a:cxnSpLocks/>
          </p:cNvCxnSpPr>
          <p:nvPr/>
        </p:nvCxnSpPr>
        <p:spPr>
          <a:xfrm>
            <a:off x="1207586" y="3772325"/>
            <a:ext cx="1826845"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BCAF390-1F82-6FC5-8AFC-C05739602E10}"/>
              </a:ext>
            </a:extLst>
          </p:cNvPr>
          <p:cNvCxnSpPr>
            <a:cxnSpLocks/>
          </p:cNvCxnSpPr>
          <p:nvPr/>
        </p:nvCxnSpPr>
        <p:spPr>
          <a:xfrm>
            <a:off x="2609362" y="1734144"/>
            <a:ext cx="1528889" cy="96916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28FC8EE5-83EE-3A62-B261-06464F64253F}"/>
              </a:ext>
            </a:extLst>
          </p:cNvPr>
          <p:cNvPicPr>
            <a:picLocks noChangeAspect="1"/>
          </p:cNvPicPr>
          <p:nvPr/>
        </p:nvPicPr>
        <p:blipFill>
          <a:blip r:embed="rId10"/>
          <a:stretch>
            <a:fillRect/>
          </a:stretch>
        </p:blipFill>
        <p:spPr>
          <a:xfrm>
            <a:off x="-13645" y="26278"/>
            <a:ext cx="1221232" cy="692640"/>
          </a:xfrm>
          <a:prstGeom prst="rect">
            <a:avLst/>
          </a:prstGeom>
        </p:spPr>
      </p:pic>
      <p:sp>
        <p:nvSpPr>
          <p:cNvPr id="49" name="TextBox 48">
            <a:extLst>
              <a:ext uri="{FF2B5EF4-FFF2-40B4-BE49-F238E27FC236}">
                <a16:creationId xmlns:a16="http://schemas.microsoft.com/office/drawing/2014/main" id="{8F38348E-16A4-EE75-7D79-757AD05B704A}"/>
              </a:ext>
            </a:extLst>
          </p:cNvPr>
          <p:cNvSpPr txBox="1"/>
          <p:nvPr/>
        </p:nvSpPr>
        <p:spPr>
          <a:xfrm>
            <a:off x="6255076" y="1112857"/>
            <a:ext cx="1054029" cy="307777"/>
          </a:xfrm>
          <a:prstGeom prst="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IT" dirty="0">
              <a:solidFill>
                <a:srgbClr val="FF0000"/>
              </a:solidFill>
            </a:endParaRPr>
          </a:p>
        </p:txBody>
      </p:sp>
      <p:sp>
        <p:nvSpPr>
          <p:cNvPr id="53" name="TextBox 52">
            <a:extLst>
              <a:ext uri="{FF2B5EF4-FFF2-40B4-BE49-F238E27FC236}">
                <a16:creationId xmlns:a16="http://schemas.microsoft.com/office/drawing/2014/main" id="{0C4E414E-2DCE-A7E8-3E80-B92E46338753}"/>
              </a:ext>
            </a:extLst>
          </p:cNvPr>
          <p:cNvSpPr txBox="1"/>
          <p:nvPr/>
        </p:nvSpPr>
        <p:spPr>
          <a:xfrm>
            <a:off x="6120717" y="1163304"/>
            <a:ext cx="1551879"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chemeClr val="bg1"/>
                </a:solidFill>
              </a:rPr>
              <a:t>Spectral line</a:t>
            </a:r>
          </a:p>
        </p:txBody>
      </p:sp>
      <mc:AlternateContent xmlns:mc="http://schemas.openxmlformats.org/markup-compatibility/2006" xmlns:a14="http://schemas.microsoft.com/office/drawing/2010/main">
        <mc:Choice Requires="a14">
          <p:sp>
            <p:nvSpPr>
              <p:cNvPr id="57" name="CasellaDiTesto 6">
                <a:extLst>
                  <a:ext uri="{FF2B5EF4-FFF2-40B4-BE49-F238E27FC236}">
                    <a16:creationId xmlns:a16="http://schemas.microsoft.com/office/drawing/2014/main" id="{F591730A-FD0A-AA09-36CC-36A4F845F873}"/>
                  </a:ext>
                </a:extLst>
              </p:cNvPr>
              <p:cNvSpPr txBox="1"/>
              <p:nvPr/>
            </p:nvSpPr>
            <p:spPr>
              <a:xfrm>
                <a:off x="40659" y="1159697"/>
                <a:ext cx="1597385" cy="253916"/>
              </a:xfrm>
              <a:prstGeom prst="rect">
                <a:avLst/>
              </a:prstGeom>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050" b="1" dirty="0">
                    <a:solidFill>
                      <a:srgbClr val="462AC2"/>
                    </a:solidFill>
                    <a:latin typeface="Rockwell" panose="02060603020205020403" pitchFamily="18" charset="77"/>
                  </a:rPr>
                  <a:t>Plasma lasts 10-20 </a:t>
                </a:r>
                <a14:m>
                  <m:oMath xmlns:m="http://schemas.openxmlformats.org/officeDocument/2006/math">
                    <m:r>
                      <a:rPr lang="it-IT" sz="1050" b="1" i="1" smtClean="0">
                        <a:solidFill>
                          <a:srgbClr val="462AC2"/>
                        </a:solidFill>
                        <a:latin typeface="Cambria Math" panose="02040503050406030204" pitchFamily="18" charset="0"/>
                        <a:ea typeface="Cambria Math" panose="02040503050406030204" pitchFamily="18" charset="0"/>
                      </a:rPr>
                      <m:t>𝝁</m:t>
                    </m:r>
                  </m:oMath>
                </a14:m>
                <a:r>
                  <a:rPr lang="it-IT" sz="1050" b="1" dirty="0">
                    <a:solidFill>
                      <a:srgbClr val="462AC2"/>
                    </a:solidFill>
                    <a:latin typeface="Rockwell" panose="02060603020205020403" pitchFamily="18" charset="77"/>
                  </a:rPr>
                  <a:t>s</a:t>
                </a:r>
              </a:p>
            </p:txBody>
          </p:sp>
        </mc:Choice>
        <mc:Fallback xmlns="">
          <p:sp>
            <p:nvSpPr>
              <p:cNvPr id="57" name="CasellaDiTesto 6">
                <a:extLst>
                  <a:ext uri="{FF2B5EF4-FFF2-40B4-BE49-F238E27FC236}">
                    <a16:creationId xmlns:a16="http://schemas.microsoft.com/office/drawing/2014/main" id="{F591730A-FD0A-AA09-36CC-36A4F845F873}"/>
                  </a:ext>
                </a:extLst>
              </p:cNvPr>
              <p:cNvSpPr txBox="1">
                <a:spLocks noRot="1" noChangeAspect="1" noMove="1" noResize="1" noEditPoints="1" noAdjustHandles="1" noChangeArrowheads="1" noChangeShapeType="1" noTextEdit="1"/>
              </p:cNvSpPr>
              <p:nvPr/>
            </p:nvSpPr>
            <p:spPr>
              <a:xfrm>
                <a:off x="40659" y="1159697"/>
                <a:ext cx="1597385" cy="253916"/>
              </a:xfrm>
              <a:prstGeom prst="rect">
                <a:avLst/>
              </a:prstGeom>
              <a:blipFill>
                <a:blip r:embed="rId11"/>
                <a:stretch>
                  <a:fillRect b="-4348"/>
                </a:stretch>
              </a:blipFill>
              <a:ln w="22225">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E55E1E04-4D7E-0DC9-DDAA-9A3EA49F35C9}"/>
                  </a:ext>
                </a:extLst>
              </p:cNvPr>
              <p:cNvSpPr/>
              <p:nvPr/>
            </p:nvSpPr>
            <p:spPr>
              <a:xfrm>
                <a:off x="5141379" y="4369855"/>
                <a:ext cx="1530312" cy="634661"/>
              </a:xfrm>
              <a:prstGeom prst="rect">
                <a:avLst/>
              </a:prstGeom>
              <a:noFill/>
              <a:ln w="19050">
                <a:solidFill>
                  <a:srgbClr val="FF0000"/>
                </a:solidFill>
              </a:ln>
            </p:spPr>
            <p:txBody>
              <a:bodyPr wrap="square">
                <a:spAutoFit/>
              </a:bodyPr>
              <a:lstStyle/>
              <a:p>
                <a:pPr algn="ctr"/>
                <a:r>
                  <a:rPr lang="it-IT" sz="1400" b="1" dirty="0">
                    <a:solidFill>
                      <a:srgbClr val="392FB6"/>
                    </a:solidFill>
                    <a:latin typeface="Rockwell" panose="02060603020205020403" pitchFamily="18" charset="77"/>
                  </a:rPr>
                  <a:t> </a:t>
                </a:r>
                <a:r>
                  <a:rPr lang="it-IT" sz="1050" b="1" dirty="0">
                    <a:solidFill>
                      <a:srgbClr val="392FB6"/>
                    </a:solidFill>
                    <a:latin typeface="Rockwell" panose="02060603020205020403" pitchFamily="18" charset="77"/>
                  </a:rPr>
                  <a:t>10-50 </a:t>
                </a:r>
                <a:r>
                  <a:rPr lang="it-IT" sz="1050" b="1" dirty="0">
                    <a:solidFill>
                      <a:srgbClr val="392FB6"/>
                    </a:solidFill>
                    <a:latin typeface="Rockwell" panose="02060603020205020403" pitchFamily="18" charset="77"/>
                    <a:ea typeface="Calibri" panose="020F0502020204030204" pitchFamily="34" charset="0"/>
                    <a:cs typeface="Times New Roman" panose="02020603050405020304" pitchFamily="18" charset="0"/>
                  </a:rPr>
                  <a:t>mbar</a:t>
                </a:r>
              </a:p>
              <a:p>
                <a:pPr algn="ctr"/>
                <a:r>
                  <a:rPr lang="en-GB" sz="1050" b="1" dirty="0">
                    <a:solidFill>
                      <a:srgbClr val="392FB6"/>
                    </a:solidFill>
                    <a:latin typeface="Rockwell" panose="02060603020205020403" pitchFamily="18" charset="77"/>
                  </a:rPr>
                  <a:t>(</a:t>
                </a:r>
                <a:r>
                  <a:rPr lang="en-GB" sz="1050" b="1" dirty="0" err="1">
                    <a:solidFill>
                      <a:srgbClr val="392FB6"/>
                    </a:solidFill>
                    <a:latin typeface="Rockwell" panose="02060603020205020403" pitchFamily="18" charset="77"/>
                  </a:rPr>
                  <a:t>i</a:t>
                </a:r>
                <a:r>
                  <a:rPr lang="en-IT" sz="1050" b="1" dirty="0">
                    <a:solidFill>
                      <a:srgbClr val="392FB6"/>
                    </a:solidFill>
                    <a:latin typeface="Rockwell" panose="02060603020205020403" pitchFamily="18" charset="77"/>
                  </a:rPr>
                  <a:t>mposes the density </a:t>
                </a:r>
                <a14:m>
                  <m:oMath xmlns:m="http://schemas.openxmlformats.org/officeDocument/2006/math">
                    <m:sSup>
                      <m:sSupPr>
                        <m:ctrlPr>
                          <a:rPr lang="en-IT" sz="1050" b="1" i="1" smtClean="0">
                            <a:solidFill>
                              <a:srgbClr val="392FB6"/>
                            </a:solidFill>
                            <a:latin typeface="Cambria Math" panose="02040503050406030204" pitchFamily="18" charset="0"/>
                          </a:rPr>
                        </m:ctrlPr>
                      </m:sSupPr>
                      <m:e>
                        <m:r>
                          <a:rPr lang="it-IT" sz="1050" b="1" i="1" smtClean="0">
                            <a:solidFill>
                              <a:srgbClr val="392FB6"/>
                            </a:solidFill>
                            <a:latin typeface="Cambria Math" panose="02040503050406030204" pitchFamily="18" charset="0"/>
                          </a:rPr>
                          <m:t>𝟏𝟎</m:t>
                        </m:r>
                      </m:e>
                      <m:sup>
                        <m:r>
                          <a:rPr lang="it-IT" sz="1050" b="1" i="1" smtClean="0">
                            <a:solidFill>
                              <a:srgbClr val="392FB6"/>
                            </a:solidFill>
                            <a:latin typeface="Cambria Math" panose="02040503050406030204" pitchFamily="18" charset="0"/>
                          </a:rPr>
                          <m:t>𝟏𝟕</m:t>
                        </m:r>
                      </m:sup>
                    </m:sSup>
                  </m:oMath>
                </a14:m>
                <a:r>
                  <a:rPr lang="en-IT" sz="1050" b="1" dirty="0">
                    <a:solidFill>
                      <a:srgbClr val="392FB6"/>
                    </a:solidFill>
                    <a:latin typeface="Rockwell" panose="02060603020205020403" pitchFamily="18" charset="77"/>
                  </a:rPr>
                  <a:t> </a:t>
                </a:r>
                <a14:m>
                  <m:oMath xmlns:m="http://schemas.openxmlformats.org/officeDocument/2006/math">
                    <m:sSup>
                      <m:sSupPr>
                        <m:ctrlPr>
                          <a:rPr lang="en-IT" sz="1050" b="1" i="1">
                            <a:solidFill>
                              <a:srgbClr val="392FB6"/>
                            </a:solidFill>
                            <a:latin typeface="Cambria Math" panose="02040503050406030204" pitchFamily="18" charset="0"/>
                          </a:rPr>
                        </m:ctrlPr>
                      </m:sSupPr>
                      <m:e>
                        <m:r>
                          <a:rPr lang="it-IT" sz="1050" b="1" i="1" smtClean="0">
                            <a:solidFill>
                              <a:srgbClr val="392FB6"/>
                            </a:solidFill>
                            <a:latin typeface="Cambria Math" panose="02040503050406030204" pitchFamily="18" charset="0"/>
                          </a:rPr>
                          <m:t>𝒄𝒎</m:t>
                        </m:r>
                      </m:e>
                      <m:sup>
                        <m:r>
                          <a:rPr lang="it-IT" sz="1050" b="1" i="1" smtClean="0">
                            <a:solidFill>
                              <a:srgbClr val="392FB6"/>
                            </a:solidFill>
                            <a:latin typeface="Cambria Math" panose="02040503050406030204" pitchFamily="18" charset="0"/>
                          </a:rPr>
                          <m:t>−</m:t>
                        </m:r>
                        <m:r>
                          <a:rPr lang="it-IT" sz="1050" b="1" i="1" smtClean="0">
                            <a:solidFill>
                              <a:srgbClr val="392FB6"/>
                            </a:solidFill>
                            <a:latin typeface="Cambria Math" panose="02040503050406030204" pitchFamily="18" charset="0"/>
                          </a:rPr>
                          <m:t>𝟑</m:t>
                        </m:r>
                      </m:sup>
                    </m:sSup>
                    <m:r>
                      <a:rPr lang="it-IT" sz="1050" b="1" i="1" smtClean="0">
                        <a:solidFill>
                          <a:srgbClr val="392FB6"/>
                        </a:solidFill>
                        <a:latin typeface="Cambria Math" panose="02040503050406030204" pitchFamily="18" charset="0"/>
                      </a:rPr>
                      <m:t>)</m:t>
                    </m:r>
                  </m:oMath>
                </a14:m>
                <a:endParaRPr lang="en-IT" sz="1050" b="1" dirty="0">
                  <a:solidFill>
                    <a:srgbClr val="392FB6"/>
                  </a:solidFill>
                  <a:latin typeface="Rockwell" panose="02060603020205020403" pitchFamily="18" charset="77"/>
                </a:endParaRPr>
              </a:p>
            </p:txBody>
          </p:sp>
        </mc:Choice>
        <mc:Fallback xmlns="">
          <p:sp>
            <p:nvSpPr>
              <p:cNvPr id="65" name="Rectangle 64">
                <a:extLst>
                  <a:ext uri="{FF2B5EF4-FFF2-40B4-BE49-F238E27FC236}">
                    <a16:creationId xmlns:a16="http://schemas.microsoft.com/office/drawing/2014/main" id="{E55E1E04-4D7E-0DC9-DDAA-9A3EA49F35C9}"/>
                  </a:ext>
                </a:extLst>
              </p:cNvPr>
              <p:cNvSpPr>
                <a:spLocks noRot="1" noChangeAspect="1" noMove="1" noResize="1" noEditPoints="1" noAdjustHandles="1" noChangeArrowheads="1" noChangeShapeType="1" noTextEdit="1"/>
              </p:cNvSpPr>
              <p:nvPr/>
            </p:nvSpPr>
            <p:spPr>
              <a:xfrm>
                <a:off x="5141379" y="4369855"/>
                <a:ext cx="1530312" cy="634661"/>
              </a:xfrm>
              <a:prstGeom prst="rect">
                <a:avLst/>
              </a:prstGeom>
              <a:blipFill>
                <a:blip r:embed="rId12"/>
                <a:stretch>
                  <a:fillRect b="-1887"/>
                </a:stretch>
              </a:blipFill>
              <a:ln w="19050">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6" name="Text Box 2">
                <a:extLst>
                  <a:ext uri="{FF2B5EF4-FFF2-40B4-BE49-F238E27FC236}">
                    <a16:creationId xmlns:a16="http://schemas.microsoft.com/office/drawing/2014/main" id="{F2CC7940-0033-AC64-5366-01289035320B}"/>
                  </a:ext>
                </a:extLst>
              </p:cNvPr>
              <p:cNvSpPr txBox="1">
                <a:spLocks noChangeArrowheads="1"/>
              </p:cNvSpPr>
              <p:nvPr/>
            </p:nvSpPr>
            <p:spPr bwMode="auto">
              <a:xfrm>
                <a:off x="4339518" y="722979"/>
                <a:ext cx="1340320" cy="230832"/>
              </a:xfrm>
              <a:prstGeom prst="rect">
                <a:avLst/>
              </a:prstGeom>
              <a:noFill/>
              <a:ln w="19050">
                <a:solidFill>
                  <a:srgbClr val="FF0000"/>
                </a:solidFill>
                <a:miter lim="800000"/>
                <a:headEnd/>
                <a:tailEnd/>
              </a:ln>
            </p:spPr>
            <p:txBody>
              <a:bodyPr rot="0" vert="horz" wrap="square" lIns="68580" tIns="34290" rIns="68580" bIns="34290" anchor="t" anchorCtr="0">
                <a:noAutofit/>
              </a:bodyPr>
              <a:lstStyle/>
              <a:p>
                <a:pPr algn="ctr"/>
                <a:r>
                  <a:rPr lang="it-IT" sz="1000" b="1" dirty="0">
                    <a:solidFill>
                      <a:srgbClr val="392FB6"/>
                    </a:solidFill>
                    <a:latin typeface="Rockwell" panose="02060603020205020403" pitchFamily="18" charset="77"/>
                  </a:rPr>
                  <a:t>Voltage lasts  1 </a:t>
                </a:r>
                <a14:m>
                  <m:oMath xmlns:m="http://schemas.openxmlformats.org/officeDocument/2006/math">
                    <m:r>
                      <a:rPr lang="it-IT" sz="1000" b="1" i="1">
                        <a:solidFill>
                          <a:srgbClr val="392FB6"/>
                        </a:solidFill>
                        <a:latin typeface="Cambria Math" panose="02040503050406030204" pitchFamily="18" charset="0"/>
                        <a:ea typeface="Cambria Math" panose="02040503050406030204" pitchFamily="18" charset="0"/>
                      </a:rPr>
                      <m:t>𝝁</m:t>
                    </m:r>
                  </m:oMath>
                </a14:m>
                <a:r>
                  <a:rPr lang="it-IT" sz="1000" b="1" dirty="0">
                    <a:solidFill>
                      <a:srgbClr val="392FB6"/>
                    </a:solidFill>
                    <a:latin typeface="Rockwell" panose="02060603020205020403" pitchFamily="18" charset="77"/>
                  </a:rPr>
                  <a:t>s</a:t>
                </a:r>
              </a:p>
            </p:txBody>
          </p:sp>
        </mc:Choice>
        <mc:Fallback xmlns="">
          <p:sp>
            <p:nvSpPr>
              <p:cNvPr id="66" name="Text Box 2">
                <a:extLst>
                  <a:ext uri="{FF2B5EF4-FFF2-40B4-BE49-F238E27FC236}">
                    <a16:creationId xmlns:a16="http://schemas.microsoft.com/office/drawing/2014/main" id="{F2CC7940-0033-AC64-5366-01289035320B}"/>
                  </a:ext>
                </a:extLst>
              </p:cNvPr>
              <p:cNvSpPr txBox="1">
                <a:spLocks noRot="1" noChangeAspect="1" noMove="1" noResize="1" noEditPoints="1" noAdjustHandles="1" noChangeArrowheads="1" noChangeShapeType="1" noTextEdit="1"/>
              </p:cNvSpPr>
              <p:nvPr/>
            </p:nvSpPr>
            <p:spPr bwMode="auto">
              <a:xfrm>
                <a:off x="4339518" y="722979"/>
                <a:ext cx="1340320" cy="230832"/>
              </a:xfrm>
              <a:prstGeom prst="rect">
                <a:avLst/>
              </a:prstGeom>
              <a:blipFill>
                <a:blip r:embed="rId13"/>
                <a:stretch>
                  <a:fillRect b="-10000"/>
                </a:stretch>
              </a:blipFill>
              <a:ln w="19050">
                <a:solidFill>
                  <a:srgbClr val="FF0000"/>
                </a:solidFill>
                <a:miter lim="800000"/>
                <a:headEnd/>
                <a:tailEnd/>
              </a:ln>
            </p:spPr>
            <p:txBody>
              <a:bodyPr/>
              <a:lstStyle/>
              <a:p>
                <a:r>
                  <a:rPr lang="en-IT">
                    <a:noFill/>
                  </a:rPr>
                  <a:t> </a:t>
                </a:r>
              </a:p>
            </p:txBody>
          </p:sp>
        </mc:Fallback>
      </mc:AlternateContent>
      <p:sp>
        <p:nvSpPr>
          <p:cNvPr id="67" name="Text Box 2">
            <a:extLst>
              <a:ext uri="{FF2B5EF4-FFF2-40B4-BE49-F238E27FC236}">
                <a16:creationId xmlns:a16="http://schemas.microsoft.com/office/drawing/2014/main" id="{614625F4-B8D0-8226-EDEF-097002E004AC}"/>
              </a:ext>
            </a:extLst>
          </p:cNvPr>
          <p:cNvSpPr txBox="1">
            <a:spLocks noChangeArrowheads="1"/>
          </p:cNvSpPr>
          <p:nvPr/>
        </p:nvSpPr>
        <p:spPr bwMode="auto">
          <a:xfrm>
            <a:off x="1590353" y="1626178"/>
            <a:ext cx="975571" cy="271231"/>
          </a:xfrm>
          <a:prstGeom prst="rect">
            <a:avLst/>
          </a:prstGeom>
          <a:noFill/>
          <a:ln w="19050">
            <a:solidFill>
              <a:srgbClr val="FF0000"/>
            </a:solidFill>
            <a:miter lim="800000"/>
            <a:headEnd/>
            <a:tailEnd/>
          </a:ln>
        </p:spPr>
        <p:txBody>
          <a:bodyPr rot="0" vert="horz" wrap="square" lIns="68580" tIns="34290" rIns="68580" bIns="34290" anchor="t" anchorCtr="0">
            <a:noAutofit/>
          </a:bodyPr>
          <a:lstStyle/>
          <a:p>
            <a:pPr algn="ctr"/>
            <a:r>
              <a:rPr lang="it-IT" sz="1100" b="1" dirty="0">
                <a:solidFill>
                  <a:srgbClr val="392FB6"/>
                </a:solidFill>
                <a:ea typeface="Calibri" panose="020F0502020204030204" pitchFamily="34" charset="0"/>
                <a:cs typeface="Times New Roman" panose="02020603050405020304" pitchFamily="18" charset="0"/>
              </a:rPr>
              <a:t>(10</a:t>
            </a:r>
            <a:r>
              <a:rPr lang="it-IT" sz="1100" b="1" baseline="30000" dirty="0">
                <a:solidFill>
                  <a:srgbClr val="392FB6"/>
                </a:solidFill>
                <a:ea typeface="Calibri" panose="020F0502020204030204" pitchFamily="34" charset="0"/>
                <a:cs typeface="Times New Roman" panose="02020603050405020304" pitchFamily="18" charset="0"/>
              </a:rPr>
              <a:t>-7</a:t>
            </a:r>
            <a:r>
              <a:rPr lang="it-IT" sz="1100" b="1" dirty="0">
                <a:solidFill>
                  <a:srgbClr val="392FB6"/>
                </a:solidFill>
                <a:ea typeface="Calibri" panose="020F0502020204030204" pitchFamily="34" charset="0"/>
                <a:cs typeface="Times New Roman" panose="02020603050405020304" pitchFamily="18" charset="0"/>
              </a:rPr>
              <a:t> mbar)</a:t>
            </a:r>
            <a:endParaRPr lang="en-IT" sz="1100" dirty="0">
              <a:solidFill>
                <a:srgbClr val="392FB6"/>
              </a:solidFill>
            </a:endParaRPr>
          </a:p>
        </p:txBody>
      </p:sp>
      <p:pic>
        <p:nvPicPr>
          <p:cNvPr id="73" name="Picture 72" descr="A picture containing text, clipart&#10;&#10;Description automatically generated">
            <a:extLst>
              <a:ext uri="{FF2B5EF4-FFF2-40B4-BE49-F238E27FC236}">
                <a16:creationId xmlns:a16="http://schemas.microsoft.com/office/drawing/2014/main" id="{D104C266-13B3-CDE8-4EDE-1A53C7702632}"/>
              </a:ext>
            </a:extLst>
          </p:cNvPr>
          <p:cNvPicPr>
            <a:picLocks noChangeAspect="1"/>
          </p:cNvPicPr>
          <p:nvPr/>
        </p:nvPicPr>
        <p:blipFill>
          <a:blip r:embed="rId14"/>
          <a:stretch>
            <a:fillRect/>
          </a:stretch>
        </p:blipFill>
        <p:spPr>
          <a:xfrm>
            <a:off x="5222788" y="6440278"/>
            <a:ext cx="792694" cy="302555"/>
          </a:xfrm>
          <a:prstGeom prst="rect">
            <a:avLst/>
          </a:prstGeom>
        </p:spPr>
      </p:pic>
      <mc:AlternateContent xmlns:mc="http://schemas.openxmlformats.org/markup-compatibility/2006" xmlns:a14="http://schemas.microsoft.com/office/drawing/2010/main">
        <mc:Choice Requires="a14">
          <p:sp>
            <p:nvSpPr>
              <p:cNvPr id="74" name="CasellaDiTesto 6">
                <a:extLst>
                  <a:ext uri="{FF2B5EF4-FFF2-40B4-BE49-F238E27FC236}">
                    <a16:creationId xmlns:a16="http://schemas.microsoft.com/office/drawing/2014/main" id="{E9C3E906-3B68-FA1B-56A6-DB4D2A5D19E4}"/>
                  </a:ext>
                </a:extLst>
              </p:cNvPr>
              <p:cNvSpPr txBox="1"/>
              <p:nvPr/>
            </p:nvSpPr>
            <p:spPr>
              <a:xfrm>
                <a:off x="30642" y="853704"/>
                <a:ext cx="2013546" cy="265457"/>
              </a:xfrm>
              <a:prstGeom prst="rect">
                <a:avLst/>
              </a:prstGeom>
              <a:solidFill>
                <a:srgbClr val="FFFF00"/>
              </a:solidFill>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100" b="1" dirty="0">
                    <a:solidFill>
                      <a:srgbClr val="462AC2"/>
                    </a:solidFill>
                    <a:latin typeface="Rockwell" panose="02060603020205020403" pitchFamily="18" charset="77"/>
                  </a:rPr>
                  <a:t>Plasma Density </a:t>
                </a:r>
                <a14:m>
                  <m:oMath xmlns:m="http://schemas.openxmlformats.org/officeDocument/2006/math">
                    <m:sSup>
                      <m:sSupPr>
                        <m:ctrlPr>
                          <a:rPr lang="en-IT" sz="1100" b="1" i="1" smtClean="0">
                            <a:solidFill>
                              <a:srgbClr val="FF0000"/>
                            </a:solidFill>
                            <a:latin typeface="Cambria Math" panose="02040503050406030204" pitchFamily="18" charset="0"/>
                          </a:rPr>
                        </m:ctrlPr>
                      </m:sSupPr>
                      <m:e>
                        <m:r>
                          <a:rPr lang="it-IT" sz="1100" b="1" i="1">
                            <a:solidFill>
                              <a:srgbClr val="FF0000"/>
                            </a:solidFill>
                            <a:latin typeface="Cambria Math" panose="02040503050406030204" pitchFamily="18" charset="0"/>
                          </a:rPr>
                          <m:t>𝟏𝟎</m:t>
                        </m:r>
                      </m:e>
                      <m:sup>
                        <m:r>
                          <a:rPr lang="it-IT" sz="1100" b="1" i="1">
                            <a:solidFill>
                              <a:srgbClr val="FF0000"/>
                            </a:solidFill>
                            <a:latin typeface="Cambria Math" panose="02040503050406030204" pitchFamily="18" charset="0"/>
                          </a:rPr>
                          <m:t>𝟏𝟕</m:t>
                        </m:r>
                      </m:sup>
                    </m:sSup>
                  </m:oMath>
                </a14:m>
                <a:r>
                  <a:rPr lang="en-IT" sz="1100" b="1" dirty="0">
                    <a:solidFill>
                      <a:srgbClr val="462AC2"/>
                    </a:solidFill>
                    <a:latin typeface="Rockwell" panose="02060603020205020403" pitchFamily="18" charset="77"/>
                  </a:rPr>
                  <a:t> </a:t>
                </a:r>
                <a14:m>
                  <m:oMath xmlns:m="http://schemas.openxmlformats.org/officeDocument/2006/math">
                    <m:sSup>
                      <m:sSupPr>
                        <m:ctrlPr>
                          <a:rPr lang="en-IT" sz="1100" b="1" i="1">
                            <a:solidFill>
                              <a:srgbClr val="462AC2"/>
                            </a:solidFill>
                            <a:latin typeface="Cambria Math" panose="02040503050406030204" pitchFamily="18" charset="0"/>
                          </a:rPr>
                        </m:ctrlPr>
                      </m:sSupPr>
                      <m:e>
                        <m:r>
                          <a:rPr lang="it-IT" sz="1100" b="1" i="1">
                            <a:solidFill>
                              <a:srgbClr val="462AC2"/>
                            </a:solidFill>
                            <a:latin typeface="Cambria Math" panose="02040503050406030204" pitchFamily="18" charset="0"/>
                          </a:rPr>
                          <m:t>𝒄𝒎</m:t>
                        </m:r>
                      </m:e>
                      <m:sup>
                        <m:r>
                          <a:rPr lang="it-IT" sz="1100" b="1" i="1">
                            <a:solidFill>
                              <a:srgbClr val="462AC2"/>
                            </a:solidFill>
                            <a:latin typeface="Cambria Math" panose="02040503050406030204" pitchFamily="18" charset="0"/>
                          </a:rPr>
                          <m:t>−</m:t>
                        </m:r>
                        <m:r>
                          <a:rPr lang="it-IT" sz="1100" b="1" i="1">
                            <a:solidFill>
                              <a:srgbClr val="462AC2"/>
                            </a:solidFill>
                            <a:latin typeface="Cambria Math" panose="02040503050406030204" pitchFamily="18" charset="0"/>
                          </a:rPr>
                          <m:t>𝟑</m:t>
                        </m:r>
                      </m:sup>
                    </m:sSup>
                  </m:oMath>
                </a14:m>
                <a:r>
                  <a:rPr lang="it-IT" sz="1100" b="1" dirty="0">
                    <a:solidFill>
                      <a:srgbClr val="462AC2"/>
                    </a:solidFill>
                    <a:latin typeface="Rockwell" panose="02060603020205020403" pitchFamily="18" charset="77"/>
                  </a:rPr>
                  <a:t>  </a:t>
                </a:r>
              </a:p>
            </p:txBody>
          </p:sp>
        </mc:Choice>
        <mc:Fallback xmlns="">
          <p:sp>
            <p:nvSpPr>
              <p:cNvPr id="74" name="CasellaDiTesto 6">
                <a:extLst>
                  <a:ext uri="{FF2B5EF4-FFF2-40B4-BE49-F238E27FC236}">
                    <a16:creationId xmlns:a16="http://schemas.microsoft.com/office/drawing/2014/main" id="{E9C3E906-3B68-FA1B-56A6-DB4D2A5D19E4}"/>
                  </a:ext>
                </a:extLst>
              </p:cNvPr>
              <p:cNvSpPr txBox="1">
                <a:spLocks noRot="1" noChangeAspect="1" noMove="1" noResize="1" noEditPoints="1" noAdjustHandles="1" noChangeArrowheads="1" noChangeShapeType="1" noTextEdit="1"/>
              </p:cNvSpPr>
              <p:nvPr/>
            </p:nvSpPr>
            <p:spPr>
              <a:xfrm>
                <a:off x="30642" y="853704"/>
                <a:ext cx="2013546" cy="265457"/>
              </a:xfrm>
              <a:prstGeom prst="rect">
                <a:avLst/>
              </a:prstGeom>
              <a:blipFill>
                <a:blip r:embed="rId15"/>
                <a:stretch>
                  <a:fillRect b="-8333"/>
                </a:stretch>
              </a:blipFill>
              <a:ln w="22225">
                <a:solidFill>
                  <a:srgbClr val="FF0000"/>
                </a:solidFill>
              </a:ln>
            </p:spPr>
            <p:txBody>
              <a:bodyPr/>
              <a:lstStyle/>
              <a:p>
                <a:r>
                  <a:rPr lang="en-IT">
                    <a:noFill/>
                  </a:rPr>
                  <a:t> </a:t>
                </a:r>
              </a:p>
            </p:txBody>
          </p:sp>
        </mc:Fallback>
      </mc:AlternateContent>
      <p:sp>
        <p:nvSpPr>
          <p:cNvPr id="76" name="TextBox 75">
            <a:extLst>
              <a:ext uri="{FF2B5EF4-FFF2-40B4-BE49-F238E27FC236}">
                <a16:creationId xmlns:a16="http://schemas.microsoft.com/office/drawing/2014/main" id="{CDD52853-8DA6-EDB7-1C8F-F6BA5B18D83B}"/>
              </a:ext>
            </a:extLst>
          </p:cNvPr>
          <p:cNvSpPr txBox="1"/>
          <p:nvPr/>
        </p:nvSpPr>
        <p:spPr>
          <a:xfrm>
            <a:off x="2180476" y="1157277"/>
            <a:ext cx="278011" cy="259975"/>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2</a:t>
            </a:r>
          </a:p>
        </p:txBody>
      </p:sp>
      <p:sp>
        <p:nvSpPr>
          <p:cNvPr id="87" name="TextBox 86">
            <a:extLst>
              <a:ext uri="{FF2B5EF4-FFF2-40B4-BE49-F238E27FC236}">
                <a16:creationId xmlns:a16="http://schemas.microsoft.com/office/drawing/2014/main" id="{AAA5C7C9-4F4E-7D3F-D14B-46303ECB84DB}"/>
              </a:ext>
            </a:extLst>
          </p:cNvPr>
          <p:cNvSpPr txBox="1"/>
          <p:nvPr/>
        </p:nvSpPr>
        <p:spPr>
          <a:xfrm>
            <a:off x="3643600" y="573310"/>
            <a:ext cx="278011" cy="259975"/>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4</a:t>
            </a:r>
          </a:p>
        </p:txBody>
      </p:sp>
      <p:sp>
        <p:nvSpPr>
          <p:cNvPr id="88" name="TextBox 87">
            <a:extLst>
              <a:ext uri="{FF2B5EF4-FFF2-40B4-BE49-F238E27FC236}">
                <a16:creationId xmlns:a16="http://schemas.microsoft.com/office/drawing/2014/main" id="{F9443074-0D2A-DD5D-2F3C-5474B82EC05D}"/>
              </a:ext>
            </a:extLst>
          </p:cNvPr>
          <p:cNvSpPr txBox="1"/>
          <p:nvPr/>
        </p:nvSpPr>
        <p:spPr>
          <a:xfrm>
            <a:off x="5509106" y="3123838"/>
            <a:ext cx="278011" cy="259975"/>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5</a:t>
            </a:r>
          </a:p>
        </p:txBody>
      </p:sp>
      <p:sp>
        <p:nvSpPr>
          <p:cNvPr id="89" name="TextBox 88">
            <a:extLst>
              <a:ext uri="{FF2B5EF4-FFF2-40B4-BE49-F238E27FC236}">
                <a16:creationId xmlns:a16="http://schemas.microsoft.com/office/drawing/2014/main" id="{D8237262-D5E2-0034-5D55-62E589E84E42}"/>
              </a:ext>
            </a:extLst>
          </p:cNvPr>
          <p:cNvSpPr txBox="1"/>
          <p:nvPr/>
        </p:nvSpPr>
        <p:spPr>
          <a:xfrm>
            <a:off x="7598653" y="3905700"/>
            <a:ext cx="278011" cy="259975"/>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6</a:t>
            </a:r>
          </a:p>
        </p:txBody>
      </p:sp>
      <p:sp>
        <p:nvSpPr>
          <p:cNvPr id="90" name="TextBox 89">
            <a:extLst>
              <a:ext uri="{FF2B5EF4-FFF2-40B4-BE49-F238E27FC236}">
                <a16:creationId xmlns:a16="http://schemas.microsoft.com/office/drawing/2014/main" id="{DC6CFCEC-06E4-C47D-653E-859B77DE1344}"/>
              </a:ext>
            </a:extLst>
          </p:cNvPr>
          <p:cNvSpPr txBox="1"/>
          <p:nvPr/>
        </p:nvSpPr>
        <p:spPr>
          <a:xfrm>
            <a:off x="6718969" y="4379999"/>
            <a:ext cx="278011" cy="259975"/>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7</a:t>
            </a:r>
          </a:p>
        </p:txBody>
      </p:sp>
      <p:sp>
        <p:nvSpPr>
          <p:cNvPr id="91" name="TextBox 90">
            <a:extLst>
              <a:ext uri="{FF2B5EF4-FFF2-40B4-BE49-F238E27FC236}">
                <a16:creationId xmlns:a16="http://schemas.microsoft.com/office/drawing/2014/main" id="{6A321BAA-967A-5287-7B99-000584798249}"/>
              </a:ext>
            </a:extLst>
          </p:cNvPr>
          <p:cNvSpPr txBox="1"/>
          <p:nvPr/>
        </p:nvSpPr>
        <p:spPr>
          <a:xfrm>
            <a:off x="5046948" y="5291060"/>
            <a:ext cx="278011" cy="259975"/>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3</a:t>
            </a:r>
          </a:p>
        </p:txBody>
      </p:sp>
      <p:sp>
        <p:nvSpPr>
          <p:cNvPr id="92" name="TextBox 91">
            <a:extLst>
              <a:ext uri="{FF2B5EF4-FFF2-40B4-BE49-F238E27FC236}">
                <a16:creationId xmlns:a16="http://schemas.microsoft.com/office/drawing/2014/main" id="{4CA6E98E-90AB-8B44-F55A-0CF29A5183C0}"/>
              </a:ext>
            </a:extLst>
          </p:cNvPr>
          <p:cNvSpPr txBox="1"/>
          <p:nvPr/>
        </p:nvSpPr>
        <p:spPr>
          <a:xfrm>
            <a:off x="8284250" y="2047300"/>
            <a:ext cx="278011" cy="259975"/>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8</a:t>
            </a:r>
          </a:p>
        </p:txBody>
      </p:sp>
      <p:sp>
        <p:nvSpPr>
          <p:cNvPr id="93" name="TextBox 92">
            <a:extLst>
              <a:ext uri="{FF2B5EF4-FFF2-40B4-BE49-F238E27FC236}">
                <a16:creationId xmlns:a16="http://schemas.microsoft.com/office/drawing/2014/main" id="{D9953363-F136-A7F3-1CAE-2B6B6145A4FA}"/>
              </a:ext>
            </a:extLst>
          </p:cNvPr>
          <p:cNvSpPr txBox="1"/>
          <p:nvPr/>
        </p:nvSpPr>
        <p:spPr>
          <a:xfrm>
            <a:off x="11056024" y="1835674"/>
            <a:ext cx="278011" cy="259975"/>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9</a:t>
            </a:r>
          </a:p>
        </p:txBody>
      </p:sp>
      <p:sp>
        <p:nvSpPr>
          <p:cNvPr id="94" name="TextBox 93">
            <a:extLst>
              <a:ext uri="{FF2B5EF4-FFF2-40B4-BE49-F238E27FC236}">
                <a16:creationId xmlns:a16="http://schemas.microsoft.com/office/drawing/2014/main" id="{CBA1897D-A24A-0107-2F00-9C19741D1A97}"/>
              </a:ext>
            </a:extLst>
          </p:cNvPr>
          <p:cNvSpPr txBox="1"/>
          <p:nvPr/>
        </p:nvSpPr>
        <p:spPr>
          <a:xfrm>
            <a:off x="10058938" y="4255290"/>
            <a:ext cx="402150" cy="253916"/>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10</a:t>
            </a:r>
          </a:p>
        </p:txBody>
      </p:sp>
      <p:pic>
        <p:nvPicPr>
          <p:cNvPr id="95" name="Picture 94">
            <a:extLst>
              <a:ext uri="{FF2B5EF4-FFF2-40B4-BE49-F238E27FC236}">
                <a16:creationId xmlns:a16="http://schemas.microsoft.com/office/drawing/2014/main" id="{93B7E4E7-2DE6-B0D8-84F1-0A57D86F6C43}"/>
              </a:ext>
            </a:extLst>
          </p:cNvPr>
          <p:cNvPicPr>
            <a:picLocks noChangeAspect="1"/>
          </p:cNvPicPr>
          <p:nvPr/>
        </p:nvPicPr>
        <p:blipFill>
          <a:blip r:embed="rId16"/>
          <a:stretch>
            <a:fillRect/>
          </a:stretch>
        </p:blipFill>
        <p:spPr>
          <a:xfrm>
            <a:off x="5122082" y="6434925"/>
            <a:ext cx="986644" cy="369332"/>
          </a:xfrm>
          <a:prstGeom prst="rect">
            <a:avLst/>
          </a:prstGeom>
        </p:spPr>
      </p:pic>
      <p:pic>
        <p:nvPicPr>
          <p:cNvPr id="96" name="Picture 95" descr="Logo, company name&#10;&#10;Description automatically generated">
            <a:extLst>
              <a:ext uri="{FF2B5EF4-FFF2-40B4-BE49-F238E27FC236}">
                <a16:creationId xmlns:a16="http://schemas.microsoft.com/office/drawing/2014/main" id="{D7C73FEB-D3DD-D7A9-A695-190798052A81}"/>
              </a:ext>
            </a:extLst>
          </p:cNvPr>
          <p:cNvPicPr>
            <a:picLocks noChangeAspect="1"/>
          </p:cNvPicPr>
          <p:nvPr/>
        </p:nvPicPr>
        <p:blipFill>
          <a:blip r:embed="rId17"/>
          <a:stretch>
            <a:fillRect/>
          </a:stretch>
        </p:blipFill>
        <p:spPr>
          <a:xfrm>
            <a:off x="11450088" y="0"/>
            <a:ext cx="741911" cy="810245"/>
          </a:xfrm>
          <a:prstGeom prst="rect">
            <a:avLst/>
          </a:prstGeom>
        </p:spPr>
      </p:pic>
      <p:sp>
        <p:nvSpPr>
          <p:cNvPr id="97" name="Rectangle 96">
            <a:extLst>
              <a:ext uri="{FF2B5EF4-FFF2-40B4-BE49-F238E27FC236}">
                <a16:creationId xmlns:a16="http://schemas.microsoft.com/office/drawing/2014/main" id="{524F9FB7-D3D8-39C9-28FB-7FF5E5BB917F}"/>
              </a:ext>
            </a:extLst>
          </p:cNvPr>
          <p:cNvSpPr/>
          <p:nvPr/>
        </p:nvSpPr>
        <p:spPr>
          <a:xfrm>
            <a:off x="10808894" y="899370"/>
            <a:ext cx="1370335" cy="661720"/>
          </a:xfrm>
          <a:prstGeom prst="rect">
            <a:avLst/>
          </a:prstGeom>
          <a:noFill/>
          <a:ln>
            <a:solidFill>
              <a:srgbClr val="FF0000"/>
            </a:solidFill>
          </a:ln>
        </p:spPr>
        <p:txBody>
          <a:bodyPr wrap="square">
            <a:spAutoFit/>
          </a:bodyPr>
          <a:lstStyle/>
          <a:p>
            <a:r>
              <a:rPr lang="en-US" sz="700" b="1" dirty="0">
                <a:solidFill>
                  <a:srgbClr val="392FB6"/>
                </a:solidFill>
                <a:latin typeface="Rockwell" panose="02060603020205020403" pitchFamily="18" charset="77"/>
              </a:rPr>
              <a:t>Spectral resolution 0.1 nm</a:t>
            </a:r>
            <a:endParaRPr lang="en-IT" sz="700" dirty="0">
              <a:solidFill>
                <a:srgbClr val="392FB6"/>
              </a:solidFill>
              <a:latin typeface="Rockwell" panose="02060603020205020403" pitchFamily="18" charset="77"/>
            </a:endParaRPr>
          </a:p>
          <a:p>
            <a:r>
              <a:rPr lang="en-US" sz="700" b="1" dirty="0">
                <a:solidFill>
                  <a:srgbClr val="392FB6"/>
                </a:solidFill>
                <a:latin typeface="Rockwell" panose="02060603020205020403" pitchFamily="18" charset="77"/>
              </a:rPr>
              <a:t>Grating 1200 g/mm, 2400 g/mm </a:t>
            </a:r>
            <a:endParaRPr lang="en-IT" sz="700" dirty="0">
              <a:solidFill>
                <a:srgbClr val="392FB6"/>
              </a:solidFill>
              <a:latin typeface="Rockwell" panose="02060603020205020403" pitchFamily="18" charset="77"/>
            </a:endParaRPr>
          </a:p>
          <a:p>
            <a:r>
              <a:rPr lang="en-IT" sz="800" b="1" dirty="0">
                <a:solidFill>
                  <a:srgbClr val="392FB6"/>
                </a:solidFill>
                <a:latin typeface="Rockwell" panose="02060603020205020403" pitchFamily="18" charset="77"/>
              </a:rPr>
              <a:t> focal length: 275 mm</a:t>
            </a:r>
          </a:p>
          <a:p>
            <a:r>
              <a:rPr lang="en-IT" sz="800" b="1" dirty="0">
                <a:solidFill>
                  <a:srgbClr val="392FB6"/>
                </a:solidFill>
                <a:latin typeface="Rockwell" panose="02060603020205020403" pitchFamily="18" charset="77"/>
              </a:rPr>
              <a:t>Aperture ratio: f/3.8</a:t>
            </a:r>
          </a:p>
        </p:txBody>
      </p:sp>
      <p:cxnSp>
        <p:nvCxnSpPr>
          <p:cNvPr id="98" name="Straight Arrow Connector 97">
            <a:extLst>
              <a:ext uri="{FF2B5EF4-FFF2-40B4-BE49-F238E27FC236}">
                <a16:creationId xmlns:a16="http://schemas.microsoft.com/office/drawing/2014/main" id="{7CEC4DA1-3724-B677-607D-D3AF0D047482}"/>
              </a:ext>
            </a:extLst>
          </p:cNvPr>
          <p:cNvCxnSpPr>
            <a:cxnSpLocks/>
          </p:cNvCxnSpPr>
          <p:nvPr/>
        </p:nvCxnSpPr>
        <p:spPr>
          <a:xfrm flipH="1">
            <a:off x="9650480" y="1217665"/>
            <a:ext cx="1219066" cy="6386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ttore 1 25">
            <a:extLst>
              <a:ext uri="{FF2B5EF4-FFF2-40B4-BE49-F238E27FC236}">
                <a16:creationId xmlns:a16="http://schemas.microsoft.com/office/drawing/2014/main" id="{7D0F9B87-79D7-6636-10C9-D5D5AA597B48}"/>
              </a:ext>
            </a:extLst>
          </p:cNvPr>
          <p:cNvCxnSpPr>
            <a:cxnSpLocks/>
          </p:cNvCxnSpPr>
          <p:nvPr/>
        </p:nvCxnSpPr>
        <p:spPr>
          <a:xfrm>
            <a:off x="509612" y="6426292"/>
            <a:ext cx="10940476" cy="8633"/>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pic>
        <p:nvPicPr>
          <p:cNvPr id="75" name="Picture 74" descr="A picture containing text, indoor&#10;&#10;Description automatically generated">
            <a:extLst>
              <a:ext uri="{FF2B5EF4-FFF2-40B4-BE49-F238E27FC236}">
                <a16:creationId xmlns:a16="http://schemas.microsoft.com/office/drawing/2014/main" id="{07350126-CA7D-5424-683B-61E0C64562B2}"/>
              </a:ext>
            </a:extLst>
          </p:cNvPr>
          <p:cNvPicPr>
            <a:picLocks noChangeAspect="1"/>
          </p:cNvPicPr>
          <p:nvPr/>
        </p:nvPicPr>
        <p:blipFill>
          <a:blip r:embed="rId18"/>
          <a:stretch>
            <a:fillRect/>
          </a:stretch>
        </p:blipFill>
        <p:spPr>
          <a:xfrm>
            <a:off x="721683" y="2296267"/>
            <a:ext cx="2611015" cy="1868161"/>
          </a:xfrm>
          <a:prstGeom prst="rect">
            <a:avLst/>
          </a:prstGeom>
        </p:spPr>
      </p:pic>
      <p:cxnSp>
        <p:nvCxnSpPr>
          <p:cNvPr id="101" name="Straight Arrow Connector 100">
            <a:extLst>
              <a:ext uri="{FF2B5EF4-FFF2-40B4-BE49-F238E27FC236}">
                <a16:creationId xmlns:a16="http://schemas.microsoft.com/office/drawing/2014/main" id="{0015482B-61FE-210C-E6C8-048FE0DA8071}"/>
              </a:ext>
            </a:extLst>
          </p:cNvPr>
          <p:cNvCxnSpPr>
            <a:cxnSpLocks/>
          </p:cNvCxnSpPr>
          <p:nvPr/>
        </p:nvCxnSpPr>
        <p:spPr>
          <a:xfrm flipH="1">
            <a:off x="2780491" y="2684430"/>
            <a:ext cx="1533052" cy="46863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1B3942B6-F5E6-4862-A543-09A0C3591CD9}"/>
              </a:ext>
            </a:extLst>
          </p:cNvPr>
          <p:cNvSpPr/>
          <p:nvPr/>
        </p:nvSpPr>
        <p:spPr>
          <a:xfrm>
            <a:off x="-156271" y="3180156"/>
            <a:ext cx="1670141" cy="400110"/>
          </a:xfrm>
          <a:prstGeom prst="rect">
            <a:avLst/>
          </a:prstGeom>
        </p:spPr>
        <p:txBody>
          <a:bodyPr wrap="square">
            <a:spAutoFit/>
          </a:bodyPr>
          <a:lstStyle/>
          <a:p>
            <a:pPr algn="ctr"/>
            <a:r>
              <a:rPr lang="it-IT" sz="2000" b="1" dirty="0">
                <a:solidFill>
                  <a:srgbClr val="FF0000"/>
                </a:solidFill>
              </a:rPr>
              <a:t>Electrode</a:t>
            </a:r>
            <a:endParaRPr lang="en-IT" sz="1200" dirty="0">
              <a:solidFill>
                <a:srgbClr val="FF0000"/>
              </a:solidFill>
            </a:endParaRPr>
          </a:p>
        </p:txBody>
      </p:sp>
      <p:sp>
        <p:nvSpPr>
          <p:cNvPr id="10" name="Segnaposto data 3">
            <a:extLst>
              <a:ext uri="{FF2B5EF4-FFF2-40B4-BE49-F238E27FC236}">
                <a16:creationId xmlns:a16="http://schemas.microsoft.com/office/drawing/2014/main" id="{D6F35B71-0A75-861E-08A3-2DDE4F46EC40}"/>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4" name="TextBox 3">
            <a:extLst>
              <a:ext uri="{FF2B5EF4-FFF2-40B4-BE49-F238E27FC236}">
                <a16:creationId xmlns:a16="http://schemas.microsoft.com/office/drawing/2014/main" id="{46401D67-BF2E-EFE6-E37C-48F39AC26ED3}"/>
              </a:ext>
            </a:extLst>
          </p:cNvPr>
          <p:cNvSpPr txBox="1"/>
          <p:nvPr/>
        </p:nvSpPr>
        <p:spPr>
          <a:xfrm>
            <a:off x="3062449" y="2326278"/>
            <a:ext cx="284258" cy="352587"/>
          </a:xfrm>
          <a:prstGeom prst="rect">
            <a:avLst/>
          </a:prstGeom>
          <a:solidFill>
            <a:schemeClr val="bg2">
              <a:lumMod val="75000"/>
            </a:schemeClr>
          </a:solidFill>
        </p:spPr>
        <p:txBody>
          <a:bodyPr wrap="square" rtlCol="0">
            <a:spAutoFit/>
          </a:bodyPr>
          <a:lstStyle/>
          <a:p>
            <a:endParaRPr lang="en-IT" dirty="0"/>
          </a:p>
        </p:txBody>
      </p:sp>
      <p:sp>
        <p:nvSpPr>
          <p:cNvPr id="5" name="Rectangle 4">
            <a:extLst>
              <a:ext uri="{FF2B5EF4-FFF2-40B4-BE49-F238E27FC236}">
                <a16:creationId xmlns:a16="http://schemas.microsoft.com/office/drawing/2014/main" id="{08647F44-D0EA-8FA6-C534-EBBAAEDA1786}"/>
              </a:ext>
            </a:extLst>
          </p:cNvPr>
          <p:cNvSpPr/>
          <p:nvPr/>
        </p:nvSpPr>
        <p:spPr>
          <a:xfrm>
            <a:off x="1213004" y="2361621"/>
            <a:ext cx="1670141" cy="400110"/>
          </a:xfrm>
          <a:prstGeom prst="rect">
            <a:avLst/>
          </a:prstGeom>
        </p:spPr>
        <p:txBody>
          <a:bodyPr wrap="square">
            <a:spAutoFit/>
          </a:bodyPr>
          <a:lstStyle/>
          <a:p>
            <a:pPr algn="ctr"/>
            <a:r>
              <a:rPr lang="it-IT" sz="2000" b="1" dirty="0">
                <a:latin typeface="Rockwell" panose="02060603020205020403" pitchFamily="18" charset="77"/>
              </a:rPr>
              <a:t>Capillary</a:t>
            </a:r>
            <a:endParaRPr lang="en-IT" sz="1200" dirty="0">
              <a:latin typeface="Rockwell" panose="02060603020205020403" pitchFamily="18" charset="77"/>
            </a:endParaRPr>
          </a:p>
        </p:txBody>
      </p:sp>
      <p:sp>
        <p:nvSpPr>
          <p:cNvPr id="7" name="TextBox 6">
            <a:extLst>
              <a:ext uri="{FF2B5EF4-FFF2-40B4-BE49-F238E27FC236}">
                <a16:creationId xmlns:a16="http://schemas.microsoft.com/office/drawing/2014/main" id="{556B6DB8-5B86-4EBF-77E3-3D33A64185BE}"/>
              </a:ext>
            </a:extLst>
          </p:cNvPr>
          <p:cNvSpPr txBox="1"/>
          <p:nvPr/>
        </p:nvSpPr>
        <p:spPr>
          <a:xfrm>
            <a:off x="3028564" y="2328425"/>
            <a:ext cx="278011" cy="259975"/>
          </a:xfrm>
          <a:prstGeom prst="rect">
            <a:avLst/>
          </a:prstGeom>
          <a:solidFill>
            <a:srgbClr val="FFFF00"/>
          </a:solidFill>
          <a:ln>
            <a:solidFill>
              <a:schemeClr val="tx1"/>
            </a:solidFill>
          </a:ln>
        </p:spPr>
        <p:txBody>
          <a:bodyPr wrap="square" rtlCol="0">
            <a:spAutoFit/>
          </a:bodyPr>
          <a:lstStyle/>
          <a:p>
            <a:r>
              <a:rPr lang="en-IT" sz="1050" b="1" dirty="0">
                <a:solidFill>
                  <a:srgbClr val="FF0000"/>
                </a:solidFill>
              </a:rPr>
              <a:t>1</a:t>
            </a:r>
          </a:p>
        </p:txBody>
      </p:sp>
    </p:spTree>
    <p:extLst>
      <p:ext uri="{BB962C8B-B14F-4D97-AF65-F5344CB8AC3E}">
        <p14:creationId xmlns:p14="http://schemas.microsoft.com/office/powerpoint/2010/main" val="23860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4">
            <a:extLst>
              <a:ext uri="{FF2B5EF4-FFF2-40B4-BE49-F238E27FC236}">
                <a16:creationId xmlns:a16="http://schemas.microsoft.com/office/drawing/2014/main" id="{21D6C584-88B6-46CD-43A2-D6BFE3BD7021}"/>
              </a:ext>
            </a:extLst>
          </p:cNvPr>
          <p:cNvSpPr>
            <a:spLocks noGrp="1"/>
          </p:cNvSpPr>
          <p:nvPr>
            <p:ph type="ftr" sz="quarter" idx="11"/>
          </p:nvPr>
        </p:nvSpPr>
        <p:spPr>
          <a:xfrm>
            <a:off x="336132" y="651920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44" name="Segnaposto numero diapositiva 5">
            <a:extLst>
              <a:ext uri="{FF2B5EF4-FFF2-40B4-BE49-F238E27FC236}">
                <a16:creationId xmlns:a16="http://schemas.microsoft.com/office/drawing/2014/main" id="{3054D66A-E043-7E4D-8BE9-020A30FC207A}"/>
              </a:ext>
            </a:extLst>
          </p:cNvPr>
          <p:cNvSpPr>
            <a:spLocks noGrp="1"/>
          </p:cNvSpPr>
          <p:nvPr>
            <p:ph type="sldNum" sz="quarter" idx="12"/>
          </p:nvPr>
        </p:nvSpPr>
        <p:spPr/>
        <p:txBody>
          <a:bodyPr/>
          <a:lstStyle/>
          <a:p>
            <a:fld id="{22C8C506-E08F-464A-AF85-27E4817C43F6}" type="slidenum">
              <a:rPr lang="en-GB" smtClean="0"/>
              <a:t>7</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3252885" y="-20443"/>
            <a:ext cx="5225102" cy="523220"/>
          </a:xfrm>
          <a:prstGeom prst="rect">
            <a:avLst/>
          </a:prstGeom>
          <a:noFill/>
        </p:spPr>
        <p:txBody>
          <a:bodyPr wrap="square" rtlCol="0">
            <a:spAutoFit/>
          </a:bodyPr>
          <a:lstStyle/>
          <a:p>
            <a:pPr algn="ctr"/>
            <a:r>
              <a:rPr lang="it-IT" sz="2800" b="1" dirty="0">
                <a:latin typeface="Rockwell" panose="02060603020205020403" pitchFamily="18" charset="77"/>
              </a:rPr>
              <a:t>Plasma Diagnostic</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097629" y="475098"/>
            <a:ext cx="10559103" cy="1863"/>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888ECEE-C081-6F4E-9679-D3DF521C60FD}"/>
              </a:ext>
            </a:extLst>
          </p:cNvPr>
          <p:cNvCxnSpPr>
            <a:cxnSpLocks/>
          </p:cNvCxnSpPr>
          <p:nvPr/>
        </p:nvCxnSpPr>
        <p:spPr>
          <a:xfrm flipV="1">
            <a:off x="8299068" y="3160701"/>
            <a:ext cx="1455169" cy="5668"/>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394146-3BBA-1247-A746-5E3F8DDE8D0C}"/>
              </a:ext>
            </a:extLst>
          </p:cNvPr>
          <p:cNvCxnSpPr>
            <a:cxnSpLocks/>
          </p:cNvCxnSpPr>
          <p:nvPr/>
        </p:nvCxnSpPr>
        <p:spPr>
          <a:xfrm>
            <a:off x="7913670" y="4445876"/>
            <a:ext cx="1040483" cy="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A5C2B1B-5756-3943-8BB8-37DD4219D81C}"/>
              </a:ext>
            </a:extLst>
          </p:cNvPr>
          <p:cNvCxnSpPr>
            <a:cxnSpLocks/>
          </p:cNvCxnSpPr>
          <p:nvPr/>
        </p:nvCxnSpPr>
        <p:spPr>
          <a:xfrm>
            <a:off x="8636406" y="3572545"/>
            <a:ext cx="567559" cy="0"/>
          </a:xfrm>
          <a:prstGeom prst="straightConnector1">
            <a:avLst/>
          </a:prstGeom>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34F9C62-F0B8-9644-8E3F-C0E9B5918B29}"/>
              </a:ext>
            </a:extLst>
          </p:cNvPr>
          <p:cNvSpPr/>
          <p:nvPr/>
        </p:nvSpPr>
        <p:spPr>
          <a:xfrm>
            <a:off x="7450759" y="3035564"/>
            <a:ext cx="848309" cy="261610"/>
          </a:xfrm>
          <a:prstGeom prst="rect">
            <a:avLst/>
          </a:prstGeom>
        </p:spPr>
        <p:txBody>
          <a:bodyPr wrap="none">
            <a:spAutoFit/>
          </a:bodyPr>
          <a:lstStyle/>
          <a:p>
            <a:r>
              <a:rPr lang="en-US" sz="1100" b="1" dirty="0">
                <a:solidFill>
                  <a:schemeClr val="bg1"/>
                </a:solidFill>
              </a:rPr>
              <a:t>Electrode</a:t>
            </a:r>
            <a:endParaRPr lang="en-IT" sz="1100" dirty="0"/>
          </a:p>
        </p:txBody>
      </p:sp>
      <p:cxnSp>
        <p:nvCxnSpPr>
          <p:cNvPr id="8" name="Straight Arrow Connector 7">
            <a:extLst>
              <a:ext uri="{FF2B5EF4-FFF2-40B4-BE49-F238E27FC236}">
                <a16:creationId xmlns:a16="http://schemas.microsoft.com/office/drawing/2014/main" id="{6D0AFD8A-3704-1546-B44F-A92C6786C7D6}"/>
              </a:ext>
            </a:extLst>
          </p:cNvPr>
          <p:cNvCxnSpPr>
            <a:cxnSpLocks/>
          </p:cNvCxnSpPr>
          <p:nvPr/>
        </p:nvCxnSpPr>
        <p:spPr>
          <a:xfrm flipH="1" flipV="1">
            <a:off x="8992907" y="3057903"/>
            <a:ext cx="1035244" cy="6774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C080C4C-F4DE-BD4A-8FC5-95DC03F39262}"/>
              </a:ext>
            </a:extLst>
          </p:cNvPr>
          <p:cNvSpPr/>
          <p:nvPr/>
        </p:nvSpPr>
        <p:spPr>
          <a:xfrm>
            <a:off x="10058367" y="3061458"/>
            <a:ext cx="710451" cy="307777"/>
          </a:xfrm>
          <a:prstGeom prst="rect">
            <a:avLst/>
          </a:prstGeom>
        </p:spPr>
        <p:txBody>
          <a:bodyPr wrap="none">
            <a:spAutoFit/>
          </a:bodyPr>
          <a:lstStyle/>
          <a:p>
            <a:r>
              <a:rPr lang="en-US" sz="1400" b="1" dirty="0">
                <a:solidFill>
                  <a:schemeClr val="bg1"/>
                </a:solidFill>
              </a:rPr>
              <a:t>Ramp</a:t>
            </a:r>
            <a:endParaRPr lang="en-IT" sz="1400" dirty="0"/>
          </a:p>
        </p:txBody>
      </p:sp>
      <p:sp>
        <p:nvSpPr>
          <p:cNvPr id="37" name="Rectangle 36">
            <a:extLst>
              <a:ext uri="{FF2B5EF4-FFF2-40B4-BE49-F238E27FC236}">
                <a16:creationId xmlns:a16="http://schemas.microsoft.com/office/drawing/2014/main" id="{EAFC4C2C-FA8E-5941-8957-19C26C2F723F}"/>
              </a:ext>
            </a:extLst>
          </p:cNvPr>
          <p:cNvSpPr/>
          <p:nvPr/>
        </p:nvSpPr>
        <p:spPr>
          <a:xfrm>
            <a:off x="10231097" y="3827095"/>
            <a:ext cx="710451" cy="307777"/>
          </a:xfrm>
          <a:prstGeom prst="rect">
            <a:avLst/>
          </a:prstGeom>
        </p:spPr>
        <p:txBody>
          <a:bodyPr wrap="none">
            <a:spAutoFit/>
          </a:bodyPr>
          <a:lstStyle/>
          <a:p>
            <a:r>
              <a:rPr lang="en-US" sz="1400" b="1" dirty="0">
                <a:solidFill>
                  <a:schemeClr val="bg1"/>
                </a:solidFill>
              </a:rPr>
              <a:t>Ramp</a:t>
            </a:r>
            <a:endParaRPr lang="en-IT" sz="1100"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703EFA6-F0E9-E24C-B6D7-5E9E39026C4B}"/>
                  </a:ext>
                </a:extLst>
              </p:cNvPr>
              <p:cNvSpPr txBox="1"/>
              <p:nvPr/>
            </p:nvSpPr>
            <p:spPr>
              <a:xfrm>
                <a:off x="9106234" y="3413806"/>
                <a:ext cx="808589" cy="3815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1" i="1" dirty="0" smtClean="0">
                              <a:solidFill>
                                <a:schemeClr val="bg1"/>
                              </a:solidFill>
                              <a:latin typeface="Cambria Math" panose="02040503050406030204" pitchFamily="18" charset="0"/>
                            </a:rPr>
                          </m:ctrlPr>
                        </m:sSubPr>
                        <m:e>
                          <m:r>
                            <a:rPr lang="en-US" sz="1400" b="1" i="1" dirty="0" smtClean="0">
                              <a:solidFill>
                                <a:schemeClr val="bg1"/>
                              </a:solidFill>
                              <a:latin typeface="Cambria Math" panose="02040503050406030204" pitchFamily="18" charset="0"/>
                              <a:ea typeface="Cambria Math" panose="02040503050406030204" pitchFamily="18" charset="0"/>
                            </a:rPr>
                            <m:t>𝚫</m:t>
                          </m:r>
                          <m:r>
                            <a:rPr lang="en-US" sz="1400" b="1" i="1" dirty="0" smtClean="0">
                              <a:solidFill>
                                <a:schemeClr val="bg1"/>
                              </a:solidFill>
                              <a:latin typeface="Cambria Math" panose="02040503050406030204" pitchFamily="18" charset="0"/>
                              <a:ea typeface="Cambria Math" panose="02040503050406030204" pitchFamily="18" charset="0"/>
                            </a:rPr>
                            <m:t>𝝀</m:t>
                          </m:r>
                        </m:e>
                        <m:sub>
                          <m:f>
                            <m:fPr>
                              <m:type m:val="skw"/>
                              <m:ctrlPr>
                                <a:rPr lang="en-US" sz="1400" b="1" i="1" dirty="0" smtClean="0">
                                  <a:solidFill>
                                    <a:schemeClr val="bg1"/>
                                  </a:solidFill>
                                  <a:latin typeface="Cambria Math" panose="02040503050406030204" pitchFamily="18" charset="0"/>
                                </a:rPr>
                              </m:ctrlPr>
                            </m:fPr>
                            <m:num>
                              <m:r>
                                <a:rPr lang="it-IT" sz="1400" b="1" i="1" dirty="0" smtClean="0">
                                  <a:solidFill>
                                    <a:schemeClr val="bg1"/>
                                  </a:solidFill>
                                  <a:latin typeface="Cambria Math" panose="02040503050406030204" pitchFamily="18" charset="0"/>
                                </a:rPr>
                                <m:t>𝟏</m:t>
                              </m:r>
                            </m:num>
                            <m:den>
                              <m:r>
                                <a:rPr lang="it-IT" sz="1400" b="1" i="1" dirty="0" smtClean="0">
                                  <a:solidFill>
                                    <a:schemeClr val="bg1"/>
                                  </a:solidFill>
                                  <a:latin typeface="Cambria Math" panose="02040503050406030204" pitchFamily="18" charset="0"/>
                                </a:rPr>
                                <m:t>𝟐</m:t>
                              </m:r>
                            </m:den>
                          </m:f>
                        </m:sub>
                      </m:sSub>
                    </m:oMath>
                  </m:oMathPara>
                </a14:m>
                <a:endParaRPr lang="en-US" sz="1400" b="1" dirty="0">
                  <a:solidFill>
                    <a:schemeClr val="bg1"/>
                  </a:solidFill>
                </a:endParaRPr>
              </a:p>
            </p:txBody>
          </p:sp>
        </mc:Choice>
        <mc:Fallback xmlns="">
          <p:sp>
            <p:nvSpPr>
              <p:cNvPr id="28" name="TextBox 27">
                <a:extLst>
                  <a:ext uri="{FF2B5EF4-FFF2-40B4-BE49-F238E27FC236}">
                    <a16:creationId xmlns:a16="http://schemas.microsoft.com/office/drawing/2014/main" id="{2703EFA6-F0E9-E24C-B6D7-5E9E39026C4B}"/>
                  </a:ext>
                </a:extLst>
              </p:cNvPr>
              <p:cNvSpPr txBox="1">
                <a:spLocks noRot="1" noChangeAspect="1" noMove="1" noResize="1" noEditPoints="1" noAdjustHandles="1" noChangeArrowheads="1" noChangeShapeType="1" noTextEdit="1"/>
              </p:cNvSpPr>
              <p:nvPr/>
            </p:nvSpPr>
            <p:spPr>
              <a:xfrm>
                <a:off x="9106234" y="3413806"/>
                <a:ext cx="808589" cy="381515"/>
              </a:xfrm>
              <a:prstGeom prst="rect">
                <a:avLst/>
              </a:prstGeom>
              <a:blipFill>
                <a:blip r:embed="rId6"/>
                <a:stretch>
                  <a:fillRect t="-43750" b="-103125"/>
                </a:stretch>
              </a:blipFill>
              <a:ln>
                <a:noFill/>
              </a:ln>
            </p:spPr>
            <p:txBody>
              <a:bodyPr/>
              <a:lstStyle/>
              <a:p>
                <a:r>
                  <a:rPr lang="en-IT">
                    <a:noFill/>
                  </a:rPr>
                  <a:t> </a:t>
                </a:r>
              </a:p>
            </p:txBody>
          </p:sp>
        </mc:Fallback>
      </mc:AlternateContent>
      <p:sp>
        <p:nvSpPr>
          <p:cNvPr id="34" name="TextBox 33">
            <a:extLst>
              <a:ext uri="{FF2B5EF4-FFF2-40B4-BE49-F238E27FC236}">
                <a16:creationId xmlns:a16="http://schemas.microsoft.com/office/drawing/2014/main" id="{15836101-B615-5B48-A75F-7A1F11DE74BA}"/>
              </a:ext>
            </a:extLst>
          </p:cNvPr>
          <p:cNvSpPr txBox="1"/>
          <p:nvPr/>
        </p:nvSpPr>
        <p:spPr>
          <a:xfrm>
            <a:off x="38705" y="859800"/>
            <a:ext cx="4719577" cy="26161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a:solidFill>
                  <a:srgbClr val="462AC2"/>
                </a:solidFill>
                <a:latin typeface="Rockwell" panose="02060603020205020403" pitchFamily="18" charset="77"/>
              </a:rPr>
              <a:t>Ionized Hydrogen emits in </a:t>
            </a:r>
            <a:r>
              <a:rPr lang="en-GB" sz="1100" b="1" dirty="0">
                <a:solidFill>
                  <a:srgbClr val="FF0000"/>
                </a:solidFill>
                <a:latin typeface="Rockwell" panose="02060603020205020403" pitchFamily="18" charset="77"/>
              </a:rPr>
              <a:t>visible range </a:t>
            </a:r>
            <a:r>
              <a:rPr lang="en-GB" sz="1100" b="1" dirty="0">
                <a:solidFill>
                  <a:srgbClr val="462AC2"/>
                </a:solidFill>
                <a:latin typeface="Rockwell" panose="02060603020205020403" pitchFamily="18" charset="77"/>
              </a:rPr>
              <a:t>four lines (</a:t>
            </a:r>
            <a:r>
              <a:rPr lang="en-GB" sz="1100" b="1" dirty="0">
                <a:solidFill>
                  <a:srgbClr val="FF0000"/>
                </a:solidFill>
                <a:latin typeface="Rockwell" panose="02060603020205020403" pitchFamily="18" charset="77"/>
              </a:rPr>
              <a:t>Balmer</a:t>
            </a:r>
            <a:r>
              <a:rPr lang="en-GB" sz="1100" b="1" dirty="0">
                <a:solidFill>
                  <a:srgbClr val="462AC2"/>
                </a:solidFill>
                <a:latin typeface="Rockwell" panose="02060603020205020403" pitchFamily="18" charset="77"/>
              </a:rPr>
              <a:t> </a:t>
            </a:r>
            <a:r>
              <a:rPr lang="en-GB" sz="1050" b="1" dirty="0">
                <a:solidFill>
                  <a:srgbClr val="462AC2"/>
                </a:solidFill>
                <a:latin typeface="Rockwell" panose="02060603020205020403" pitchFamily="18" charset="77"/>
              </a:rPr>
              <a:t>series)</a:t>
            </a:r>
            <a:r>
              <a:rPr lang="en-GB" sz="1100" b="1" dirty="0">
                <a:solidFill>
                  <a:srgbClr val="462AC2"/>
                </a:solidFill>
                <a:latin typeface="Rockwell" panose="02060603020205020403" pitchFamily="18" charset="77"/>
              </a:rPr>
              <a:t> </a:t>
            </a:r>
            <a:endParaRPr lang="en-GB" sz="1000" b="1" dirty="0">
              <a:solidFill>
                <a:srgbClr val="462AC2"/>
              </a:solidFill>
              <a:effectLst/>
              <a:latin typeface="Rockwell" panose="02060603020205020403" pitchFamily="18" charset="77"/>
            </a:endParaRPr>
          </a:p>
        </p:txBody>
      </p:sp>
      <p:sp>
        <p:nvSpPr>
          <p:cNvPr id="39" name="TextBox 38">
            <a:extLst>
              <a:ext uri="{FF2B5EF4-FFF2-40B4-BE49-F238E27FC236}">
                <a16:creationId xmlns:a16="http://schemas.microsoft.com/office/drawing/2014/main" id="{0024AC67-94B8-3F4B-90A4-7A98526604A6}"/>
              </a:ext>
            </a:extLst>
          </p:cNvPr>
          <p:cNvSpPr txBox="1"/>
          <p:nvPr/>
        </p:nvSpPr>
        <p:spPr>
          <a:xfrm>
            <a:off x="45364" y="1186995"/>
            <a:ext cx="3178621"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solidFill>
                  <a:srgbClr val="462AC2"/>
                </a:solidFill>
                <a:latin typeface="Rockwell" panose="02060603020205020403" pitchFamily="18" charset="77"/>
              </a:rPr>
              <a:t>Broadening </a:t>
            </a:r>
            <a:r>
              <a:rPr lang="en-GB" b="1" dirty="0">
                <a:solidFill>
                  <a:srgbClr val="462AC2"/>
                </a:solidFill>
                <a:latin typeface="Rockwell" panose="02060603020205020403" pitchFamily="18" charset="77"/>
              </a:rPr>
              <a:t>Mechanisms </a:t>
            </a:r>
            <a:endParaRPr lang="it-IT" b="1" dirty="0">
              <a:solidFill>
                <a:srgbClr val="462AC2"/>
              </a:solidFill>
              <a:latin typeface="Rockwell" panose="02060603020205020403" pitchFamily="18" charset="77"/>
            </a:endParaRPr>
          </a:p>
        </p:txBody>
      </p:sp>
      <p:sp>
        <p:nvSpPr>
          <p:cNvPr id="40" name="TextBox 39">
            <a:extLst>
              <a:ext uri="{FF2B5EF4-FFF2-40B4-BE49-F238E27FC236}">
                <a16:creationId xmlns:a16="http://schemas.microsoft.com/office/drawing/2014/main" id="{03C4AFB5-9671-2744-92C6-25864E3BB994}"/>
              </a:ext>
            </a:extLst>
          </p:cNvPr>
          <p:cNvSpPr txBox="1"/>
          <p:nvPr/>
        </p:nvSpPr>
        <p:spPr>
          <a:xfrm>
            <a:off x="38085" y="2395858"/>
            <a:ext cx="5912870" cy="1846659"/>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rgbClr val="FF0000"/>
                </a:solidFill>
                <a:latin typeface="Rockwell" panose="02060603020205020403" pitchFamily="18" charset="77"/>
              </a:rPr>
              <a:t>Doppler Broadening:</a:t>
            </a:r>
          </a:p>
          <a:p>
            <a:r>
              <a:rPr lang="en-GB" sz="1200" b="1" dirty="0">
                <a:solidFill>
                  <a:srgbClr val="462AC2"/>
                </a:solidFill>
                <a:latin typeface="Rockwell" panose="02060603020205020403" pitchFamily="18" charset="77"/>
              </a:rPr>
              <a:t>caused by thermal particle motion, depends on plasma temperature.</a:t>
            </a:r>
            <a:endParaRPr lang="en-GB" sz="1200" dirty="0">
              <a:solidFill>
                <a:srgbClr val="462AC2"/>
              </a:solidFill>
            </a:endParaRPr>
          </a:p>
          <a:p>
            <a:endParaRPr lang="en-GB" sz="1100" dirty="0">
              <a:solidFill>
                <a:srgbClr val="462AC2"/>
              </a:solidFill>
            </a:endParaRPr>
          </a:p>
          <a:p>
            <a:endParaRPr lang="en-GB" sz="1100" dirty="0">
              <a:solidFill>
                <a:srgbClr val="462AC2"/>
              </a:solidFill>
            </a:endParaRPr>
          </a:p>
          <a:p>
            <a:endParaRPr lang="en-GB" sz="1100" dirty="0">
              <a:solidFill>
                <a:srgbClr val="462AC2"/>
              </a:solidFill>
            </a:endParaRPr>
          </a:p>
          <a:p>
            <a:endParaRPr lang="en-GB" sz="1100" dirty="0">
              <a:solidFill>
                <a:srgbClr val="462AC2"/>
              </a:solidFill>
            </a:endParaRPr>
          </a:p>
          <a:p>
            <a:endParaRPr lang="en-GB" sz="1100" dirty="0">
              <a:solidFill>
                <a:srgbClr val="462AC2"/>
              </a:solidFill>
            </a:endParaRPr>
          </a:p>
          <a:p>
            <a:endParaRPr lang="en-GB" sz="1100" dirty="0">
              <a:solidFill>
                <a:srgbClr val="462AC2"/>
              </a:solidFill>
            </a:endParaRPr>
          </a:p>
          <a:p>
            <a:endParaRPr lang="en-GB" sz="1100" dirty="0">
              <a:solidFill>
                <a:srgbClr val="462AC2"/>
              </a:solidFill>
            </a:endParaRPr>
          </a:p>
          <a:p>
            <a:r>
              <a:rPr lang="en-GB" sz="1100" dirty="0">
                <a:solidFill>
                  <a:srgbClr val="462AC2"/>
                </a:solidFill>
              </a:rPr>
              <a:t>  </a:t>
            </a:r>
            <a:endParaRPr lang="en-GB" sz="1000" dirty="0">
              <a:solidFill>
                <a:srgbClr val="462AC2"/>
              </a:solidFil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2B08E3F-C0A5-B747-938D-2D79201F6A8D}"/>
                  </a:ext>
                </a:extLst>
              </p:cNvPr>
              <p:cNvSpPr txBox="1"/>
              <p:nvPr/>
            </p:nvSpPr>
            <p:spPr>
              <a:xfrm>
                <a:off x="35235" y="4282580"/>
                <a:ext cx="7263248" cy="220060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rgbClr val="FF0000"/>
                    </a:solidFill>
                    <a:latin typeface="Rockwell" panose="02060603020205020403" pitchFamily="18" charset="77"/>
                  </a:rPr>
                  <a:t>Stark Broadening:</a:t>
                </a:r>
              </a:p>
              <a:p>
                <a:r>
                  <a:rPr lang="en-GB" sz="1200" b="1" dirty="0">
                    <a:solidFill>
                      <a:srgbClr val="462AC2"/>
                    </a:solidFill>
                    <a:latin typeface="Rockwell" panose="02060603020205020403" pitchFamily="18" charset="77"/>
                  </a:rPr>
                  <a:t>caused by the </a:t>
                </a:r>
                <a:r>
                  <a:rPr lang="en-GB" sz="900" b="1" dirty="0">
                    <a:solidFill>
                      <a:srgbClr val="462AC2"/>
                    </a:solidFill>
                    <a:latin typeface="Rockwell" panose="02060603020205020403" pitchFamily="18" charset="77"/>
                  </a:rPr>
                  <a:t> </a:t>
                </a:r>
                <a:r>
                  <a:rPr lang="en-GB" sz="1200" b="1" dirty="0">
                    <a:solidFill>
                      <a:srgbClr val="462AC2"/>
                    </a:solidFill>
                    <a:latin typeface="Rockwell" panose="02060603020205020403" pitchFamily="18" charset="77"/>
                  </a:rPr>
                  <a:t>emitter interaction with the electric field produced by nearby charges</a:t>
                </a:r>
                <a:r>
                  <a:rPr lang="en-GB" sz="900" b="1" dirty="0">
                    <a:solidFill>
                      <a:srgbClr val="462AC2"/>
                    </a:solidFill>
                    <a:latin typeface="Rockwell" panose="02060603020205020403" pitchFamily="18" charset="77"/>
                  </a:rPr>
                  <a:t> (measured </a:t>
                </a:r>
                <a14:m>
                  <m:oMath xmlns:m="http://schemas.openxmlformats.org/officeDocument/2006/math">
                    <m:r>
                      <a:rPr lang="en-GB" sz="1050" b="1" i="1" dirty="0" smtClean="0">
                        <a:solidFill>
                          <a:srgbClr val="462AC2"/>
                        </a:solidFill>
                        <a:latin typeface="Cambria Math" panose="02040503050406030204" pitchFamily="18" charset="0"/>
                        <a:ea typeface="Cambria Math" panose="02040503050406030204" pitchFamily="18" charset="0"/>
                      </a:rPr>
                      <m:t>≥</m:t>
                    </m:r>
                  </m:oMath>
                </a14:m>
                <a:r>
                  <a:rPr lang="en-GB" sz="1050" b="1" dirty="0">
                    <a:solidFill>
                      <a:srgbClr val="462AC2"/>
                    </a:solidFill>
                    <a:latin typeface="Rockwell" panose="02060603020205020403" pitchFamily="18" charset="77"/>
                  </a:rPr>
                  <a:t> </a:t>
                </a:r>
                <a:r>
                  <a:rPr lang="en-GB" sz="1200" b="1" dirty="0">
                    <a:solidFill>
                      <a:srgbClr val="462AC2"/>
                    </a:solidFill>
                    <a:latin typeface="Rockwell" panose="02060603020205020403" pitchFamily="18" charset="77"/>
                  </a:rPr>
                  <a:t>23 nm</a:t>
                </a:r>
                <a:r>
                  <a:rPr lang="en-GB" sz="900" b="1" dirty="0">
                    <a:solidFill>
                      <a:srgbClr val="462AC2"/>
                    </a:solidFill>
                    <a:latin typeface="Rockwell" panose="02060603020205020403" pitchFamily="18" charset="77"/>
                  </a:rPr>
                  <a:t>).</a:t>
                </a:r>
              </a:p>
              <a:p>
                <a:endParaRPr lang="en-GB" sz="900" dirty="0">
                  <a:solidFill>
                    <a:srgbClr val="462AC2"/>
                  </a:solidFill>
                  <a:effectLst/>
                </a:endParaRPr>
              </a:p>
              <a:p>
                <a:endParaRPr lang="en-GB" sz="900" dirty="0">
                  <a:solidFill>
                    <a:srgbClr val="462AC2"/>
                  </a:solidFill>
                </a:endParaRPr>
              </a:p>
              <a:p>
                <a:endParaRPr lang="en-GB" sz="900" dirty="0">
                  <a:solidFill>
                    <a:srgbClr val="462AC2"/>
                  </a:solidFill>
                  <a:effectLst/>
                </a:endParaRPr>
              </a:p>
              <a:p>
                <a:endParaRPr lang="en-GB" sz="900" dirty="0">
                  <a:solidFill>
                    <a:srgbClr val="462AC2"/>
                  </a:solidFill>
                </a:endParaRPr>
              </a:p>
              <a:p>
                <a:endParaRPr lang="en-GB" sz="900" dirty="0">
                  <a:solidFill>
                    <a:srgbClr val="462AC2"/>
                  </a:solidFill>
                </a:endParaRPr>
              </a:p>
              <a:p>
                <a:endParaRPr lang="en-GB" sz="900" dirty="0">
                  <a:solidFill>
                    <a:srgbClr val="462AC2"/>
                  </a:solidFill>
                </a:endParaRPr>
              </a:p>
              <a:p>
                <a:endParaRPr lang="en-GB" sz="900" dirty="0">
                  <a:solidFill>
                    <a:srgbClr val="462AC2"/>
                  </a:solidFill>
                </a:endParaRPr>
              </a:p>
              <a:p>
                <a:endParaRPr lang="en-GB" sz="900" dirty="0">
                  <a:solidFill>
                    <a:srgbClr val="462AC2"/>
                  </a:solidFill>
                </a:endParaRPr>
              </a:p>
              <a:p>
                <a:endParaRPr lang="en-GB" sz="900" dirty="0">
                  <a:solidFill>
                    <a:srgbClr val="462AC2"/>
                  </a:solidFill>
                  <a:effectLst/>
                </a:endParaRPr>
              </a:p>
              <a:p>
                <a:endParaRPr lang="en-GB" sz="900" dirty="0">
                  <a:solidFill>
                    <a:srgbClr val="462AC2"/>
                  </a:solidFill>
                  <a:effectLst/>
                </a:endParaRPr>
              </a:p>
              <a:p>
                <a:endParaRPr lang="en-GB" sz="900" dirty="0">
                  <a:solidFill>
                    <a:srgbClr val="462AC2"/>
                  </a:solidFill>
                  <a:effectLst/>
                </a:endParaRPr>
              </a:p>
            </p:txBody>
          </p:sp>
        </mc:Choice>
        <mc:Fallback xmlns="">
          <p:sp>
            <p:nvSpPr>
              <p:cNvPr id="41" name="TextBox 40">
                <a:extLst>
                  <a:ext uri="{FF2B5EF4-FFF2-40B4-BE49-F238E27FC236}">
                    <a16:creationId xmlns:a16="http://schemas.microsoft.com/office/drawing/2014/main" id="{62B08E3F-C0A5-B747-938D-2D79201F6A8D}"/>
                  </a:ext>
                </a:extLst>
              </p:cNvPr>
              <p:cNvSpPr txBox="1">
                <a:spLocks noRot="1" noChangeAspect="1" noMove="1" noResize="1" noEditPoints="1" noAdjustHandles="1" noChangeArrowheads="1" noChangeShapeType="1" noTextEdit="1"/>
              </p:cNvSpPr>
              <p:nvPr/>
            </p:nvSpPr>
            <p:spPr>
              <a:xfrm>
                <a:off x="35235" y="4282580"/>
                <a:ext cx="7263248" cy="2200602"/>
              </a:xfrm>
              <a:prstGeom prst="rect">
                <a:avLst/>
              </a:prstGeom>
              <a:blipFill>
                <a:blip r:embed="rId7"/>
                <a:stretch>
                  <a:fillRect l="-174"/>
                </a:stretch>
              </a:blipFill>
              <a:ln>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124E9D6-01B4-3143-B2C6-20EE706AC695}"/>
                  </a:ext>
                </a:extLst>
              </p:cNvPr>
              <p:cNvSpPr txBox="1"/>
              <p:nvPr/>
            </p:nvSpPr>
            <p:spPr>
              <a:xfrm>
                <a:off x="45364" y="1698646"/>
                <a:ext cx="5735950" cy="63094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rgbClr val="FF0000"/>
                    </a:solidFill>
                    <a:latin typeface="Rockwell" panose="02060603020205020403" pitchFamily="18" charset="77"/>
                  </a:rPr>
                  <a:t>Natural Broadening: </a:t>
                </a:r>
                <a:r>
                  <a:rPr lang="en-US" sz="900" b="1" dirty="0">
                    <a:solidFill>
                      <a:srgbClr val="462AC2"/>
                    </a:solidFill>
                    <a:latin typeface="Rockwell" panose="02060603020205020403" pitchFamily="18" charset="77"/>
                  </a:rPr>
                  <a:t>energy transition between two states at the most elemental level results in the absorbing or emitting light of a single wavelength.</a:t>
                </a:r>
              </a:p>
              <a:p>
                <a:r>
                  <a:rPr lang="en-GB" sz="900" b="1" dirty="0">
                    <a:solidFill>
                      <a:srgbClr val="462AC2"/>
                    </a:solidFill>
                    <a:latin typeface="Rockwell" panose="02060603020205020403" pitchFamily="18" charset="77"/>
                  </a:rPr>
                  <a:t>But for visible light, at temperatures of the order of 1- 4 eV is </a:t>
                </a:r>
                <a14:m>
                  <m:oMath xmlns:m="http://schemas.openxmlformats.org/officeDocument/2006/math">
                    <m:r>
                      <a:rPr lang="en-GB" sz="900" b="1" i="1" smtClean="0">
                        <a:solidFill>
                          <a:srgbClr val="462AC2"/>
                        </a:solidFill>
                        <a:latin typeface="Cambria Math" panose="02040503050406030204" pitchFamily="18" charset="0"/>
                        <a:ea typeface="Cambria Math" panose="02040503050406030204" pitchFamily="18" charset="0"/>
                      </a:rPr>
                      <m:t>≈</m:t>
                    </m:r>
                    <m:r>
                      <a:rPr lang="it-IT" sz="900" b="1" i="1" smtClean="0">
                        <a:solidFill>
                          <a:srgbClr val="462AC2"/>
                        </a:solidFill>
                        <a:latin typeface="Cambria Math" panose="02040503050406030204" pitchFamily="18" charset="0"/>
                        <a:ea typeface="Cambria Math" panose="02040503050406030204" pitchFamily="18" charset="0"/>
                      </a:rPr>
                      <m:t> </m:t>
                    </m:r>
                  </m:oMath>
                </a14:m>
                <a:r>
                  <a:rPr lang="en-GB" sz="1200" b="1" dirty="0">
                    <a:solidFill>
                      <a:srgbClr val="FF0000"/>
                    </a:solidFill>
                    <a:latin typeface="Rockwell" panose="02060603020205020403" pitchFamily="18" charset="77"/>
                  </a:rPr>
                  <a:t>0.3 nm </a:t>
                </a:r>
                <a:r>
                  <a:rPr lang="en-GB" sz="1000" b="1" dirty="0">
                    <a:solidFill>
                      <a:srgbClr val="FF0000"/>
                    </a:solidFill>
                    <a:latin typeface="Rockwell" panose="02060603020205020403" pitchFamily="18" charset="77"/>
                  </a:rPr>
                  <a:t>    </a:t>
                </a:r>
                <a:r>
                  <a:rPr lang="en-GB" sz="1200" b="1" dirty="0">
                    <a:solidFill>
                      <a:srgbClr val="462AC2"/>
                    </a:solidFill>
                    <a:latin typeface="Rockwell" panose="02060603020205020403" pitchFamily="18" charset="77"/>
                  </a:rPr>
                  <a:t>(</a:t>
                </a:r>
                <a:r>
                  <a:rPr lang="en-GB" sz="1200" b="1" dirty="0">
                    <a:solidFill>
                      <a:srgbClr val="FF0000"/>
                    </a:solidFill>
                    <a:latin typeface="Rockwell" panose="02060603020205020403" pitchFamily="18" charset="77"/>
                  </a:rPr>
                  <a:t>negligible</a:t>
                </a:r>
                <a:r>
                  <a:rPr lang="en-GB" sz="1200" b="1" dirty="0">
                    <a:solidFill>
                      <a:srgbClr val="462AC2"/>
                    </a:solidFill>
                    <a:latin typeface="Rockwell" panose="02060603020205020403" pitchFamily="18" charset="77"/>
                  </a:rPr>
                  <a:t>) </a:t>
                </a:r>
                <a:endParaRPr lang="en-GB" sz="900" b="1" dirty="0">
                  <a:solidFill>
                    <a:srgbClr val="462AC2"/>
                  </a:solidFill>
                  <a:effectLst/>
                  <a:latin typeface="Rockwell" panose="02060603020205020403" pitchFamily="18" charset="77"/>
                </a:endParaRPr>
              </a:p>
            </p:txBody>
          </p:sp>
        </mc:Choice>
        <mc:Fallback xmlns="">
          <p:sp>
            <p:nvSpPr>
              <p:cNvPr id="42" name="TextBox 41">
                <a:extLst>
                  <a:ext uri="{FF2B5EF4-FFF2-40B4-BE49-F238E27FC236}">
                    <a16:creationId xmlns:a16="http://schemas.microsoft.com/office/drawing/2014/main" id="{3124E9D6-01B4-3143-B2C6-20EE706AC695}"/>
                  </a:ext>
                </a:extLst>
              </p:cNvPr>
              <p:cNvSpPr txBox="1">
                <a:spLocks noRot="1" noChangeAspect="1" noMove="1" noResize="1" noEditPoints="1" noAdjustHandles="1" noChangeArrowheads="1" noChangeShapeType="1" noTextEdit="1"/>
              </p:cNvSpPr>
              <p:nvPr/>
            </p:nvSpPr>
            <p:spPr>
              <a:xfrm>
                <a:off x="45364" y="1698646"/>
                <a:ext cx="5735950" cy="630942"/>
              </a:xfrm>
              <a:prstGeom prst="rect">
                <a:avLst/>
              </a:prstGeom>
              <a:blipFill>
                <a:blip r:embed="rId8"/>
                <a:stretch>
                  <a:fillRect l="-220" t="-1961" b="-5882"/>
                </a:stretch>
              </a:blipFill>
              <a:ln>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74DADF4-000B-C243-8068-0BEFDAF45CC5}"/>
                  </a:ext>
                </a:extLst>
              </p:cNvPr>
              <p:cNvSpPr txBox="1"/>
              <p:nvPr/>
            </p:nvSpPr>
            <p:spPr>
              <a:xfrm>
                <a:off x="1538603" y="3881888"/>
                <a:ext cx="4006355" cy="293607"/>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14:m>
                  <m:oMath xmlns:m="http://schemas.openxmlformats.org/officeDocument/2006/math">
                    <m:sSub>
                      <m:sSubPr>
                        <m:ctrlPr>
                          <a:rPr lang="en-US" sz="1200" b="1" i="1" smtClean="0">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𝑻</m:t>
                        </m:r>
                      </m:e>
                      <m:sub>
                        <m:r>
                          <a:rPr lang="it-IT" sz="1200" b="1" i="1" smtClean="0">
                            <a:solidFill>
                              <a:srgbClr val="462AC2"/>
                            </a:solidFill>
                            <a:latin typeface="Cambria Math" panose="02040503050406030204" pitchFamily="18" charset="0"/>
                          </a:rPr>
                          <m:t>𝒆</m:t>
                        </m:r>
                        <m:r>
                          <a:rPr lang="it-IT" sz="1200" b="1" i="1" smtClean="0">
                            <a:solidFill>
                              <a:srgbClr val="462AC2"/>
                            </a:solidFill>
                            <a:latin typeface="Cambria Math" panose="02040503050406030204" pitchFamily="18" charset="0"/>
                          </a:rPr>
                          <m:t> </m:t>
                        </m:r>
                      </m:sub>
                    </m:sSub>
                    <m:r>
                      <a:rPr lang="it-IT" sz="1200" b="1" i="1" smtClean="0">
                        <a:solidFill>
                          <a:srgbClr val="462AC2"/>
                        </a:solidFill>
                        <a:latin typeface="Cambria Math" panose="02040503050406030204" pitchFamily="18" charset="0"/>
                      </a:rPr>
                      <m:t>= </m:t>
                    </m:r>
                  </m:oMath>
                </a14:m>
                <a:r>
                  <a:rPr lang="en-US" sz="1200" b="1" dirty="0">
                    <a:solidFill>
                      <a:srgbClr val="462AC2"/>
                    </a:solidFill>
                  </a:rPr>
                  <a:t>3 eV    </a:t>
                </a:r>
                <a14:m>
                  <m:oMath xmlns:m="http://schemas.openxmlformats.org/officeDocument/2006/math">
                    <m:sSub>
                      <m:sSubPr>
                        <m:ctrlPr>
                          <a:rPr lang="en-GB" sz="1200" b="1" i="1">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            </m:t>
                        </m:r>
                        <m:r>
                          <a:rPr lang="el-GR" sz="1200" b="1" i="1">
                            <a:solidFill>
                              <a:srgbClr val="462AC2"/>
                            </a:solidFill>
                            <a:latin typeface="Cambria Math" panose="02040503050406030204" pitchFamily="18" charset="0"/>
                            <a:ea typeface="Cambria Math" panose="02040503050406030204" pitchFamily="18" charset="0"/>
                          </a:rPr>
                          <m:t>𝜟𝝀</m:t>
                        </m:r>
                      </m:e>
                      <m:sub>
                        <m:r>
                          <a:rPr lang="it-IT" sz="1200" b="1" i="1">
                            <a:solidFill>
                              <a:srgbClr val="462AC2"/>
                            </a:solidFill>
                            <a:latin typeface="Cambria Math" panose="02040503050406030204" pitchFamily="18" charset="0"/>
                          </a:rPr>
                          <m:t>𝑫𝒐𝒑𝒑𝒍𝒆𝒓</m:t>
                        </m:r>
                        <m:r>
                          <a:rPr lang="it-IT" sz="1200" b="1" i="1">
                            <a:solidFill>
                              <a:srgbClr val="462AC2"/>
                            </a:solidFill>
                            <a:latin typeface="Cambria Math" panose="02040503050406030204" pitchFamily="18" charset="0"/>
                          </a:rPr>
                          <m:t> </m:t>
                        </m:r>
                      </m:sub>
                    </m:sSub>
                    <m:r>
                      <a:rPr lang="en-US" sz="1200" b="1" i="1" smtClean="0">
                        <a:solidFill>
                          <a:srgbClr val="FF0000"/>
                        </a:solidFill>
                        <a:latin typeface="Cambria Math" panose="02040503050406030204" pitchFamily="18" charset="0"/>
                        <a:ea typeface="Cambria Math" panose="02040503050406030204" pitchFamily="18" charset="0"/>
                      </a:rPr>
                      <m:t>≈</m:t>
                    </m:r>
                    <m:r>
                      <m:rPr>
                        <m:nor/>
                      </m:rPr>
                      <a:rPr lang="it-IT" sz="1200" b="1" i="0" smtClean="0">
                        <a:solidFill>
                          <a:srgbClr val="FF0000"/>
                        </a:solidFill>
                        <a:ea typeface="Cambria Math" panose="02040503050406030204" pitchFamily="18" charset="0"/>
                      </a:rPr>
                      <m:t> </m:t>
                    </m:r>
                    <m:r>
                      <m:rPr>
                        <m:nor/>
                      </m:rPr>
                      <a:rPr lang="en-GB" sz="1200" b="1" dirty="0">
                        <a:solidFill>
                          <a:srgbClr val="FF0000"/>
                        </a:solidFill>
                      </a:rPr>
                      <m:t>0.06 </m:t>
                    </m:r>
                    <m:r>
                      <m:rPr>
                        <m:nor/>
                      </m:rPr>
                      <a:rPr lang="en-GB" sz="1200" b="1" dirty="0">
                        <a:solidFill>
                          <a:srgbClr val="FF0000"/>
                        </a:solidFill>
                      </a:rPr>
                      <m:t>nm</m:t>
                    </m:r>
                    <m:r>
                      <m:rPr>
                        <m:nor/>
                      </m:rPr>
                      <a:rPr lang="it-IT" sz="1200" b="1" i="0" dirty="0" smtClean="0">
                        <a:solidFill>
                          <a:srgbClr val="FF0000"/>
                        </a:solidFill>
                      </a:rPr>
                      <m:t>    </m:t>
                    </m:r>
                  </m:oMath>
                </a14:m>
                <a:r>
                  <a:rPr lang="en-GB" sz="1200" b="1" dirty="0">
                    <a:solidFill>
                      <a:srgbClr val="FF0000"/>
                    </a:solidFill>
                  </a:rPr>
                  <a:t>  </a:t>
                </a:r>
                <a:r>
                  <a:rPr lang="en-GB" sz="1200" b="1" dirty="0">
                    <a:solidFill>
                      <a:srgbClr val="462AC2"/>
                    </a:solidFill>
                  </a:rPr>
                  <a:t>(</a:t>
                </a:r>
                <a:r>
                  <a:rPr lang="en-GB" sz="1200" b="1" dirty="0">
                    <a:solidFill>
                      <a:srgbClr val="FF0000"/>
                    </a:solidFill>
                  </a:rPr>
                  <a:t>negligible</a:t>
                </a:r>
                <a:r>
                  <a:rPr lang="en-GB" sz="1200" b="1" dirty="0">
                    <a:solidFill>
                      <a:srgbClr val="462AC2"/>
                    </a:solidFill>
                  </a:rPr>
                  <a:t>)</a:t>
                </a:r>
              </a:p>
            </p:txBody>
          </p:sp>
        </mc:Choice>
        <mc:Fallback xmlns="">
          <p:sp>
            <p:nvSpPr>
              <p:cNvPr id="43" name="TextBox 42">
                <a:extLst>
                  <a:ext uri="{FF2B5EF4-FFF2-40B4-BE49-F238E27FC236}">
                    <a16:creationId xmlns:a16="http://schemas.microsoft.com/office/drawing/2014/main" id="{474DADF4-000B-C243-8068-0BEFDAF45CC5}"/>
                  </a:ext>
                </a:extLst>
              </p:cNvPr>
              <p:cNvSpPr txBox="1">
                <a:spLocks noRot="1" noChangeAspect="1" noMove="1" noResize="1" noEditPoints="1" noAdjustHandles="1" noChangeArrowheads="1" noChangeShapeType="1" noTextEdit="1"/>
              </p:cNvSpPr>
              <p:nvPr/>
            </p:nvSpPr>
            <p:spPr>
              <a:xfrm>
                <a:off x="1538603" y="3881888"/>
                <a:ext cx="4006355" cy="293607"/>
              </a:xfrm>
              <a:prstGeom prst="rect">
                <a:avLst/>
              </a:prstGeom>
              <a:blipFill>
                <a:blip r:embed="rId9"/>
                <a:stretch>
                  <a:fillRect t="-4000" b="-4000"/>
                </a:stretch>
              </a:blipFill>
              <a:ln>
                <a:solidFill>
                  <a:srgbClr val="FF0000"/>
                </a:solidFill>
              </a:ln>
            </p:spPr>
            <p:txBody>
              <a:bodyPr/>
              <a:lstStyle/>
              <a:p>
                <a:r>
                  <a:rPr lang="en-IT">
                    <a:noFill/>
                  </a:rPr>
                  <a:t> </a:t>
                </a:r>
              </a:p>
            </p:txBody>
          </p:sp>
        </mc:Fallback>
      </mc:AlternateContent>
      <p:sp>
        <p:nvSpPr>
          <p:cNvPr id="9" name="Left Brace 8">
            <a:extLst>
              <a:ext uri="{FF2B5EF4-FFF2-40B4-BE49-F238E27FC236}">
                <a16:creationId xmlns:a16="http://schemas.microsoft.com/office/drawing/2014/main" id="{DB31DE19-D738-F742-9D8B-40364F497602}"/>
              </a:ext>
            </a:extLst>
          </p:cNvPr>
          <p:cNvSpPr/>
          <p:nvPr/>
        </p:nvSpPr>
        <p:spPr>
          <a:xfrm>
            <a:off x="4807193" y="565411"/>
            <a:ext cx="155448" cy="914400"/>
          </a:xfrm>
          <a:prstGeom prst="leftBrace">
            <a:avLst/>
          </a:prstGeom>
          <a:ln w="28575">
            <a:solidFill>
              <a:srgbClr val="392F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solidFill>
                <a:srgbClr val="00B050"/>
              </a:solidFill>
            </a:endParaRPr>
          </a:p>
        </p:txBody>
      </p:sp>
      <p:cxnSp>
        <p:nvCxnSpPr>
          <p:cNvPr id="47" name="Straight Connector 46">
            <a:extLst>
              <a:ext uri="{FF2B5EF4-FFF2-40B4-BE49-F238E27FC236}">
                <a16:creationId xmlns:a16="http://schemas.microsoft.com/office/drawing/2014/main" id="{8BFDA3D8-268C-5C4A-AB81-C63DFB8E9AD6}"/>
              </a:ext>
            </a:extLst>
          </p:cNvPr>
          <p:cNvCxnSpPr>
            <a:cxnSpLocks/>
          </p:cNvCxnSpPr>
          <p:nvPr/>
        </p:nvCxnSpPr>
        <p:spPr>
          <a:xfrm>
            <a:off x="8299068" y="3971425"/>
            <a:ext cx="1501591" cy="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2C9ED7E-D237-C14D-976E-BA93FD68525E}"/>
              </a:ext>
            </a:extLst>
          </p:cNvPr>
          <p:cNvCxnSpPr>
            <a:cxnSpLocks/>
          </p:cNvCxnSpPr>
          <p:nvPr/>
        </p:nvCxnSpPr>
        <p:spPr>
          <a:xfrm flipH="1">
            <a:off x="9283665" y="4175495"/>
            <a:ext cx="744486" cy="9419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9DE202E-EDA6-CF4A-94D0-DC4DD6F6B295}"/>
              </a:ext>
            </a:extLst>
          </p:cNvPr>
          <p:cNvCxnSpPr>
            <a:cxnSpLocks/>
          </p:cNvCxnSpPr>
          <p:nvPr/>
        </p:nvCxnSpPr>
        <p:spPr>
          <a:xfrm flipH="1">
            <a:off x="9056890" y="4034033"/>
            <a:ext cx="950679" cy="813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C06B6AC-7371-594F-B9D1-CC0EED0E0A74}"/>
                  </a:ext>
                </a:extLst>
              </p:cNvPr>
              <p:cNvSpPr txBox="1"/>
              <p:nvPr/>
            </p:nvSpPr>
            <p:spPr>
              <a:xfrm>
                <a:off x="68104" y="5041902"/>
                <a:ext cx="3158382" cy="619208"/>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400" b="1" i="1" dirty="0" smtClean="0">
                              <a:solidFill>
                                <a:srgbClr val="462AC2"/>
                              </a:solidFill>
                              <a:latin typeface="Cambria Math" panose="02040503050406030204" pitchFamily="18" charset="0"/>
                            </a:rPr>
                          </m:ctrlPr>
                        </m:sSubPr>
                        <m:e>
                          <m:r>
                            <a:rPr lang="it-IT" sz="1400" b="1" i="1" dirty="0" smtClean="0">
                              <a:solidFill>
                                <a:srgbClr val="462AC2"/>
                              </a:solidFill>
                              <a:latin typeface="Cambria Math" panose="02040503050406030204" pitchFamily="18" charset="0"/>
                            </a:rPr>
                            <m:t>𝒏</m:t>
                          </m:r>
                        </m:e>
                        <m:sub>
                          <m:r>
                            <a:rPr lang="it-IT" sz="1400" b="1" i="1" dirty="0" smtClean="0">
                              <a:solidFill>
                                <a:srgbClr val="462AC2"/>
                              </a:solidFill>
                              <a:latin typeface="Cambria Math" panose="02040503050406030204" pitchFamily="18" charset="0"/>
                            </a:rPr>
                            <m:t>𝒆</m:t>
                          </m:r>
                        </m:sub>
                      </m:sSub>
                      <m:r>
                        <a:rPr lang="it-IT" sz="1400" b="1" i="1">
                          <a:solidFill>
                            <a:srgbClr val="462AC2"/>
                          </a:solidFill>
                          <a:latin typeface="Cambria Math" panose="02040503050406030204" pitchFamily="18" charset="0"/>
                        </a:rPr>
                        <m:t>=</m:t>
                      </m:r>
                      <m:r>
                        <a:rPr lang="it-IT" sz="1400" b="1" i="1" smtClean="0">
                          <a:solidFill>
                            <a:srgbClr val="462AC2"/>
                          </a:solidFill>
                          <a:latin typeface="Cambria Math" panose="02040503050406030204" pitchFamily="18" charset="0"/>
                        </a:rPr>
                        <m:t>𝟖</m:t>
                      </m:r>
                      <m:r>
                        <a:rPr lang="it-IT" sz="1400" b="1" i="1" smtClean="0">
                          <a:solidFill>
                            <a:srgbClr val="462AC2"/>
                          </a:solidFill>
                          <a:latin typeface="Cambria Math" panose="02040503050406030204" pitchFamily="18" charset="0"/>
                        </a:rPr>
                        <m:t>.</m:t>
                      </m:r>
                      <m:r>
                        <a:rPr lang="it-IT" sz="1400" b="1" i="1" smtClean="0">
                          <a:solidFill>
                            <a:srgbClr val="462AC2"/>
                          </a:solidFill>
                          <a:latin typeface="Cambria Math" panose="02040503050406030204" pitchFamily="18" charset="0"/>
                        </a:rPr>
                        <m:t>𝟎𝟐</m:t>
                      </m:r>
                      <m:r>
                        <a:rPr lang="it-IT" sz="1400" b="1" i="1" smtClean="0">
                          <a:solidFill>
                            <a:srgbClr val="462AC2"/>
                          </a:solidFill>
                          <a:latin typeface="Cambria Math" panose="02040503050406030204" pitchFamily="18" charset="0"/>
                        </a:rPr>
                        <m:t> × </m:t>
                      </m:r>
                      <m:sSup>
                        <m:sSupPr>
                          <m:ctrlPr>
                            <a:rPr lang="it-IT" sz="1400" b="1" i="1" smtClean="0">
                              <a:solidFill>
                                <a:srgbClr val="462AC2"/>
                              </a:solidFill>
                              <a:latin typeface="Cambria Math" panose="02040503050406030204" pitchFamily="18" charset="0"/>
                              <a:ea typeface="Cambria Math" panose="02040503050406030204" pitchFamily="18" charset="0"/>
                            </a:rPr>
                          </m:ctrlPr>
                        </m:sSupPr>
                        <m:e>
                          <m:r>
                            <a:rPr lang="it-IT" sz="1400" b="1" i="1" smtClean="0">
                              <a:solidFill>
                                <a:srgbClr val="462AC2"/>
                              </a:solidFill>
                              <a:latin typeface="Cambria Math" panose="02040503050406030204" pitchFamily="18" charset="0"/>
                              <a:ea typeface="Cambria Math" panose="02040503050406030204" pitchFamily="18" charset="0"/>
                            </a:rPr>
                            <m:t>𝟏𝟎</m:t>
                          </m:r>
                        </m:e>
                        <m:sup>
                          <m:r>
                            <a:rPr lang="it-IT" sz="1400" b="1" i="1" smtClean="0">
                              <a:solidFill>
                                <a:srgbClr val="462AC2"/>
                              </a:solidFill>
                              <a:latin typeface="Cambria Math" panose="02040503050406030204" pitchFamily="18" charset="0"/>
                              <a:ea typeface="Cambria Math" panose="02040503050406030204" pitchFamily="18" charset="0"/>
                            </a:rPr>
                            <m:t>𝟏𝟐</m:t>
                          </m:r>
                        </m:sup>
                      </m:sSup>
                      <m:r>
                        <a:rPr lang="it-IT" sz="1400" b="1" i="1">
                          <a:solidFill>
                            <a:srgbClr val="462AC2"/>
                          </a:solidFill>
                          <a:latin typeface="Cambria Math" panose="02040503050406030204" pitchFamily="18" charset="0"/>
                        </a:rPr>
                        <m:t>(</m:t>
                      </m:r>
                      <m:r>
                        <a:rPr lang="it-IT" sz="1400" b="1" i="1" smtClean="0">
                          <a:solidFill>
                            <a:srgbClr val="462AC2"/>
                          </a:solidFill>
                          <a:latin typeface="Cambria Math" panose="02040503050406030204" pitchFamily="18" charset="0"/>
                        </a:rPr>
                        <m:t> </m:t>
                      </m:r>
                      <m:f>
                        <m:fPr>
                          <m:ctrlPr>
                            <a:rPr lang="en-GB" sz="1400" b="1" i="1">
                              <a:solidFill>
                                <a:srgbClr val="462AC2"/>
                              </a:solidFill>
                              <a:latin typeface="Cambria Math" panose="02040503050406030204" pitchFamily="18" charset="0"/>
                            </a:rPr>
                          </m:ctrlPr>
                        </m:fPr>
                        <m:num>
                          <m:r>
                            <m:rPr>
                              <m:nor/>
                            </m:rPr>
                            <a:rPr lang="el-GR" sz="1400" b="1" dirty="0">
                              <a:solidFill>
                                <a:srgbClr val="462AC2"/>
                              </a:solidFill>
                              <a:ea typeface="Cambria Math" panose="02040503050406030204" pitchFamily="18" charset="0"/>
                            </a:rPr>
                            <m:t>Δ</m:t>
                          </m:r>
                          <m:sSub>
                            <m:sSubPr>
                              <m:ctrlPr>
                                <a:rPr lang="el-GR" sz="1400" b="1" i="1" dirty="0">
                                  <a:solidFill>
                                    <a:srgbClr val="462AC2"/>
                                  </a:solidFill>
                                  <a:latin typeface="Cambria Math" panose="02040503050406030204" pitchFamily="18" charset="0"/>
                                  <a:ea typeface="Cambria Math" panose="02040503050406030204" pitchFamily="18" charset="0"/>
                                </a:rPr>
                              </m:ctrlPr>
                            </m:sSubPr>
                            <m:e>
                              <m:r>
                                <a:rPr lang="el-GR" sz="1400" b="1" i="1" dirty="0">
                                  <a:solidFill>
                                    <a:srgbClr val="462AC2"/>
                                  </a:solidFill>
                                  <a:latin typeface="Cambria Math" panose="02040503050406030204" pitchFamily="18" charset="0"/>
                                  <a:ea typeface="Cambria Math" panose="02040503050406030204" pitchFamily="18" charset="0"/>
                                </a:rPr>
                                <m:t>𝝀</m:t>
                              </m:r>
                            </m:e>
                            <m:sub>
                              <m:r>
                                <a:rPr lang="it-IT" sz="1400" b="1" i="1" dirty="0">
                                  <a:solidFill>
                                    <a:srgbClr val="462AC2"/>
                                  </a:solidFill>
                                  <a:latin typeface="Cambria Math" panose="02040503050406030204" pitchFamily="18" charset="0"/>
                                </a:rPr>
                                <m:t>𝑺𝒕𝒂𝒓𝒌</m:t>
                              </m:r>
                            </m:sub>
                          </m:sSub>
                        </m:num>
                        <m:den>
                          <m:sSub>
                            <m:sSubPr>
                              <m:ctrlPr>
                                <a:rPr lang="it-IT" sz="1400" b="1" i="1">
                                  <a:solidFill>
                                    <a:srgbClr val="462AC2"/>
                                  </a:solidFill>
                                  <a:latin typeface="Cambria Math" panose="02040503050406030204" pitchFamily="18" charset="0"/>
                                  <a:ea typeface="Cambria Math" panose="02040503050406030204" pitchFamily="18" charset="0"/>
                                </a:rPr>
                              </m:ctrlPr>
                            </m:sSubPr>
                            <m:e>
                              <m:r>
                                <a:rPr lang="it-IT" sz="1400" b="1" i="1">
                                  <a:solidFill>
                                    <a:srgbClr val="462AC2"/>
                                  </a:solidFill>
                                  <a:latin typeface="Cambria Math" panose="02040503050406030204" pitchFamily="18" charset="0"/>
                                  <a:ea typeface="Cambria Math" panose="02040503050406030204" pitchFamily="18" charset="0"/>
                                </a:rPr>
                                <m:t>𝜶</m:t>
                              </m:r>
                            </m:e>
                            <m:sub>
                              <m:f>
                                <m:fPr>
                                  <m:type m:val="skw"/>
                                  <m:ctrlPr>
                                    <a:rPr lang="it-IT" sz="1400" b="1" i="1">
                                      <a:solidFill>
                                        <a:srgbClr val="462AC2"/>
                                      </a:solidFill>
                                      <a:latin typeface="Cambria Math" panose="02040503050406030204" pitchFamily="18" charset="0"/>
                                      <a:ea typeface="Cambria Math" panose="02040503050406030204" pitchFamily="18" charset="0"/>
                                    </a:rPr>
                                  </m:ctrlPr>
                                </m:fPr>
                                <m:num>
                                  <m:r>
                                    <a:rPr lang="it-IT" sz="1400" b="1" i="1">
                                      <a:solidFill>
                                        <a:srgbClr val="462AC2"/>
                                      </a:solidFill>
                                      <a:latin typeface="Cambria Math" panose="02040503050406030204" pitchFamily="18" charset="0"/>
                                      <a:ea typeface="Cambria Math" panose="02040503050406030204" pitchFamily="18" charset="0"/>
                                    </a:rPr>
                                    <m:t>𝟏</m:t>
                                  </m:r>
                                </m:num>
                                <m:den>
                                  <m:r>
                                    <a:rPr lang="it-IT" sz="1400" b="1" i="1">
                                      <a:solidFill>
                                        <a:srgbClr val="462AC2"/>
                                      </a:solidFill>
                                      <a:latin typeface="Cambria Math" panose="02040503050406030204" pitchFamily="18" charset="0"/>
                                      <a:ea typeface="Cambria Math" panose="02040503050406030204" pitchFamily="18" charset="0"/>
                                    </a:rPr>
                                    <m:t>𝟐</m:t>
                                  </m:r>
                                </m:den>
                              </m:f>
                            </m:sub>
                          </m:sSub>
                        </m:den>
                      </m:f>
                      <m:sSup>
                        <m:sSupPr>
                          <m:ctrlPr>
                            <a:rPr lang="it-IT" sz="1400" b="1" i="1">
                              <a:solidFill>
                                <a:srgbClr val="462AC2"/>
                              </a:solidFill>
                              <a:latin typeface="Cambria Math" panose="02040503050406030204" pitchFamily="18" charset="0"/>
                              <a:ea typeface="Cambria Math" panose="02040503050406030204" pitchFamily="18" charset="0"/>
                            </a:rPr>
                          </m:ctrlPr>
                        </m:sSupPr>
                        <m:e>
                          <m:r>
                            <a:rPr lang="it-IT" sz="1400" b="1" i="1" smtClean="0">
                              <a:solidFill>
                                <a:srgbClr val="462AC2"/>
                              </a:solidFill>
                              <a:latin typeface="Cambria Math" panose="02040503050406030204" pitchFamily="18" charset="0"/>
                              <a:ea typeface="Cambria Math" panose="02040503050406030204" pitchFamily="18" charset="0"/>
                            </a:rPr>
                            <m:t> </m:t>
                          </m:r>
                          <m:r>
                            <a:rPr lang="it-IT" sz="1400" b="1" i="1">
                              <a:solidFill>
                                <a:srgbClr val="462AC2"/>
                              </a:solidFill>
                              <a:latin typeface="Cambria Math" panose="02040503050406030204" pitchFamily="18" charset="0"/>
                              <a:ea typeface="Cambria Math" panose="02040503050406030204" pitchFamily="18" charset="0"/>
                            </a:rPr>
                            <m:t>)</m:t>
                          </m:r>
                        </m:e>
                        <m:sup>
                          <m:f>
                            <m:fPr>
                              <m:type m:val="skw"/>
                              <m:ctrlPr>
                                <a:rPr lang="it-IT" sz="1400" b="1" i="1">
                                  <a:solidFill>
                                    <a:srgbClr val="462AC2"/>
                                  </a:solidFill>
                                  <a:latin typeface="Cambria Math" panose="02040503050406030204" pitchFamily="18" charset="0"/>
                                  <a:ea typeface="Cambria Math" panose="02040503050406030204" pitchFamily="18" charset="0"/>
                                </a:rPr>
                              </m:ctrlPr>
                            </m:fPr>
                            <m:num>
                              <m:r>
                                <a:rPr lang="it-IT" sz="1400" b="1" i="1">
                                  <a:solidFill>
                                    <a:srgbClr val="462AC2"/>
                                  </a:solidFill>
                                  <a:latin typeface="Cambria Math" panose="02040503050406030204" pitchFamily="18" charset="0"/>
                                  <a:ea typeface="Cambria Math" panose="02040503050406030204" pitchFamily="18" charset="0"/>
                                </a:rPr>
                                <m:t>𝟑</m:t>
                              </m:r>
                            </m:num>
                            <m:den>
                              <m:r>
                                <a:rPr lang="it-IT" sz="1400" b="1" i="1">
                                  <a:solidFill>
                                    <a:srgbClr val="462AC2"/>
                                  </a:solidFill>
                                  <a:latin typeface="Cambria Math" panose="02040503050406030204" pitchFamily="18" charset="0"/>
                                  <a:ea typeface="Cambria Math" panose="02040503050406030204" pitchFamily="18" charset="0"/>
                                </a:rPr>
                                <m:t>𝟐</m:t>
                              </m:r>
                            </m:den>
                          </m:f>
                        </m:sup>
                      </m:sSup>
                      <m:r>
                        <a:rPr lang="it-IT" sz="1400" b="1" i="1">
                          <a:solidFill>
                            <a:srgbClr val="462AC2"/>
                          </a:solidFill>
                          <a:latin typeface="Cambria Math" panose="02040503050406030204" pitchFamily="18" charset="0"/>
                          <a:ea typeface="Cambria Math" panose="02040503050406030204" pitchFamily="18" charset="0"/>
                        </a:rPr>
                        <m:t>  </m:t>
                      </m:r>
                      <m:sSup>
                        <m:sSupPr>
                          <m:ctrlPr>
                            <a:rPr lang="it-IT" sz="1400" b="1" i="1">
                              <a:solidFill>
                                <a:srgbClr val="462AC2"/>
                              </a:solidFill>
                              <a:latin typeface="Cambria Math" panose="02040503050406030204" pitchFamily="18" charset="0"/>
                              <a:ea typeface="Cambria Math" panose="02040503050406030204" pitchFamily="18" charset="0"/>
                            </a:rPr>
                          </m:ctrlPr>
                        </m:sSupPr>
                        <m:e>
                          <m:r>
                            <a:rPr lang="it-IT" sz="1400" b="1" i="1">
                              <a:solidFill>
                                <a:srgbClr val="462AC2"/>
                              </a:solidFill>
                              <a:latin typeface="Cambria Math" panose="02040503050406030204" pitchFamily="18" charset="0"/>
                              <a:ea typeface="Cambria Math" panose="02040503050406030204" pitchFamily="18" charset="0"/>
                            </a:rPr>
                            <m:t>𝒄𝒎</m:t>
                          </m:r>
                        </m:e>
                        <m:sup>
                          <m:r>
                            <a:rPr lang="it-IT" sz="1400" b="1" i="1">
                              <a:solidFill>
                                <a:srgbClr val="462AC2"/>
                              </a:solidFill>
                              <a:latin typeface="Cambria Math" panose="02040503050406030204" pitchFamily="18" charset="0"/>
                              <a:ea typeface="Cambria Math" panose="02040503050406030204" pitchFamily="18" charset="0"/>
                            </a:rPr>
                            <m:t>−</m:t>
                          </m:r>
                          <m:r>
                            <a:rPr lang="it-IT" sz="1400" b="1" i="1">
                              <a:solidFill>
                                <a:srgbClr val="462AC2"/>
                              </a:solidFill>
                              <a:latin typeface="Cambria Math" panose="02040503050406030204" pitchFamily="18" charset="0"/>
                              <a:ea typeface="Cambria Math" panose="02040503050406030204" pitchFamily="18" charset="0"/>
                            </a:rPr>
                            <m:t>𝟑</m:t>
                          </m:r>
                        </m:sup>
                      </m:sSup>
                    </m:oMath>
                  </m:oMathPara>
                </a14:m>
                <a:endParaRPr lang="en-GB" sz="1200" b="1" dirty="0">
                  <a:solidFill>
                    <a:srgbClr val="462AC2"/>
                  </a:solidFill>
                </a:endParaRPr>
              </a:p>
            </p:txBody>
          </p:sp>
        </mc:Choice>
        <mc:Fallback xmlns="">
          <p:sp>
            <p:nvSpPr>
              <p:cNvPr id="55" name="TextBox 54">
                <a:extLst>
                  <a:ext uri="{FF2B5EF4-FFF2-40B4-BE49-F238E27FC236}">
                    <a16:creationId xmlns:a16="http://schemas.microsoft.com/office/drawing/2014/main" id="{4C06B6AC-7371-594F-B9D1-CC0EED0E0A74}"/>
                  </a:ext>
                </a:extLst>
              </p:cNvPr>
              <p:cNvSpPr txBox="1">
                <a:spLocks noRot="1" noChangeAspect="1" noMove="1" noResize="1" noEditPoints="1" noAdjustHandles="1" noChangeArrowheads="1" noChangeShapeType="1" noTextEdit="1"/>
              </p:cNvSpPr>
              <p:nvPr/>
            </p:nvSpPr>
            <p:spPr>
              <a:xfrm>
                <a:off x="68104" y="5041902"/>
                <a:ext cx="3158382" cy="619208"/>
              </a:xfrm>
              <a:prstGeom prst="rect">
                <a:avLst/>
              </a:prstGeom>
              <a:blipFill>
                <a:blip r:embed="rId10"/>
                <a:stretch>
                  <a:fillRect t="-29412" b="-64706"/>
                </a:stretch>
              </a:blipFill>
              <a:ln>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7754B1D-4D02-A640-8A01-F9114C14453F}"/>
                  </a:ext>
                </a:extLst>
              </p:cNvPr>
              <p:cNvSpPr txBox="1"/>
              <p:nvPr/>
            </p:nvSpPr>
            <p:spPr>
              <a:xfrm>
                <a:off x="60720" y="5717591"/>
                <a:ext cx="5258931" cy="718915"/>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14:m>
                  <m:oMath xmlns:m="http://schemas.openxmlformats.org/officeDocument/2006/math">
                    <m:r>
                      <a:rPr lang="it-IT" sz="1200" b="1" smtClean="0">
                        <a:solidFill>
                          <a:srgbClr val="462AC2"/>
                        </a:solidFill>
                        <a:latin typeface="Cambria Math" panose="02040503050406030204" pitchFamily="18" charset="0"/>
                      </a:rPr>
                      <m:t>𝐓𝐡𝐞</m:t>
                    </m:r>
                    <m:sSub>
                      <m:sSubPr>
                        <m:ctrlPr>
                          <a:rPr lang="it-IT" sz="1200" b="1" i="1" smtClean="0">
                            <a:solidFill>
                              <a:srgbClr val="FF0000"/>
                            </a:solidFill>
                            <a:latin typeface="Cambria Math" panose="02040503050406030204" pitchFamily="18" charset="0"/>
                            <a:ea typeface="Cambria Math" panose="02040503050406030204" pitchFamily="18" charset="0"/>
                          </a:rPr>
                        </m:ctrlPr>
                      </m:sSubPr>
                      <m:e>
                        <m:r>
                          <a:rPr lang="it-IT" sz="1200" b="1">
                            <a:solidFill>
                              <a:srgbClr val="FF0000"/>
                            </a:solidFill>
                            <a:latin typeface="Cambria Math" panose="02040503050406030204" pitchFamily="18" charset="0"/>
                            <a:ea typeface="Cambria Math" panose="02040503050406030204" pitchFamily="18" charset="0"/>
                          </a:rPr>
                          <m:t> </m:t>
                        </m:r>
                        <m:r>
                          <a:rPr lang="it-IT" sz="1200" b="1">
                            <a:solidFill>
                              <a:srgbClr val="FF0000"/>
                            </a:solidFill>
                            <a:latin typeface="Cambria Math" panose="02040503050406030204" pitchFamily="18" charset="0"/>
                            <a:ea typeface="Cambria Math" panose="02040503050406030204" pitchFamily="18" charset="0"/>
                          </a:rPr>
                          <m:t>𝛂</m:t>
                        </m:r>
                      </m:e>
                      <m:sub>
                        <m:f>
                          <m:fPr>
                            <m:type m:val="skw"/>
                            <m:ctrlPr>
                              <a:rPr lang="it-IT" sz="1200" b="1" i="1">
                                <a:solidFill>
                                  <a:srgbClr val="FF0000"/>
                                </a:solidFill>
                                <a:latin typeface="Cambria Math" panose="02040503050406030204" pitchFamily="18" charset="0"/>
                                <a:ea typeface="Cambria Math" panose="02040503050406030204" pitchFamily="18" charset="0"/>
                              </a:rPr>
                            </m:ctrlPr>
                          </m:fPr>
                          <m:num>
                            <m:r>
                              <a:rPr lang="it-IT" sz="1200" b="1">
                                <a:solidFill>
                                  <a:srgbClr val="FF0000"/>
                                </a:solidFill>
                                <a:latin typeface="Cambria Math" panose="02040503050406030204" pitchFamily="18" charset="0"/>
                                <a:ea typeface="Cambria Math" panose="02040503050406030204" pitchFamily="18" charset="0"/>
                              </a:rPr>
                              <m:t>𝟏</m:t>
                            </m:r>
                          </m:num>
                          <m:den>
                            <m:r>
                              <a:rPr lang="it-IT" sz="1200" b="1">
                                <a:solidFill>
                                  <a:srgbClr val="FF0000"/>
                                </a:solidFill>
                                <a:latin typeface="Cambria Math" panose="02040503050406030204" pitchFamily="18" charset="0"/>
                                <a:ea typeface="Cambria Math" panose="02040503050406030204" pitchFamily="18" charset="0"/>
                              </a:rPr>
                              <m:t>𝟐</m:t>
                            </m:r>
                          </m:den>
                        </m:f>
                      </m:sub>
                    </m:sSub>
                    <m:r>
                      <a:rPr lang="it-IT" sz="1200" b="1">
                        <a:solidFill>
                          <a:srgbClr val="462AC2"/>
                        </a:solidFill>
                        <a:latin typeface="Cambria Math" panose="02040503050406030204" pitchFamily="18" charset="0"/>
                        <a:ea typeface="Cambria Math" panose="02040503050406030204" pitchFamily="18" charset="0"/>
                      </a:rPr>
                      <m:t> </m:t>
                    </m:r>
                    <m:r>
                      <a:rPr lang="it-IT" sz="1200" b="1">
                        <a:solidFill>
                          <a:srgbClr val="462AC2"/>
                        </a:solidFill>
                        <a:latin typeface="Cambria Math" panose="02040503050406030204" pitchFamily="18" charset="0"/>
                      </a:rPr>
                      <m:t>𝐟𝐨𝐫</m:t>
                    </m:r>
                    <m:r>
                      <a:rPr lang="it-IT" sz="1200" b="1">
                        <a:solidFill>
                          <a:srgbClr val="462AC2"/>
                        </a:solidFill>
                        <a:latin typeface="Cambria Math" panose="02040503050406030204" pitchFamily="18" charset="0"/>
                      </a:rPr>
                      <m:t> </m:t>
                    </m:r>
                    <m:r>
                      <a:rPr lang="it-IT" sz="1200" b="1" i="0" smtClean="0">
                        <a:solidFill>
                          <a:srgbClr val="462AC2"/>
                        </a:solidFill>
                        <a:latin typeface="Cambria Math" panose="02040503050406030204" pitchFamily="18" charset="0"/>
                      </a:rPr>
                      <m:t>𝐭𝐡𝐞</m:t>
                    </m:r>
                    <m:r>
                      <a:rPr lang="it-IT" sz="1200" b="1" i="0" smtClean="0">
                        <a:solidFill>
                          <a:srgbClr val="462AC2"/>
                        </a:solidFill>
                        <a:latin typeface="Cambria Math" panose="02040503050406030204" pitchFamily="18" charset="0"/>
                      </a:rPr>
                      <m:t> </m:t>
                    </m:r>
                    <m:r>
                      <a:rPr lang="it-IT" sz="1200" b="1">
                        <a:solidFill>
                          <a:srgbClr val="462AC2"/>
                        </a:solidFill>
                        <a:latin typeface="Cambria Math" panose="02040503050406030204" pitchFamily="18" charset="0"/>
                      </a:rPr>
                      <m:t>𝐩𝐥𝐚𝐬𝐦𝐚</m:t>
                    </m:r>
                    <m:r>
                      <a:rPr lang="it-IT" sz="1200" b="1">
                        <a:solidFill>
                          <a:srgbClr val="462AC2"/>
                        </a:solidFill>
                        <a:latin typeface="Cambria Math" panose="02040503050406030204" pitchFamily="18" charset="0"/>
                      </a:rPr>
                      <m:t> </m:t>
                    </m:r>
                    <m:r>
                      <a:rPr lang="it-IT" sz="1200" b="1">
                        <a:solidFill>
                          <a:srgbClr val="462AC2"/>
                        </a:solidFill>
                        <a:latin typeface="Cambria Math" panose="02040503050406030204" pitchFamily="18" charset="0"/>
                      </a:rPr>
                      <m:t>𝐢𝐧</m:t>
                    </m:r>
                    <m:r>
                      <a:rPr lang="it-IT" sz="1200" b="1">
                        <a:solidFill>
                          <a:srgbClr val="462AC2"/>
                        </a:solidFill>
                        <a:latin typeface="Cambria Math" panose="02040503050406030204" pitchFamily="18" charset="0"/>
                      </a:rPr>
                      <m:t> </m:t>
                    </m:r>
                    <m:r>
                      <a:rPr lang="it-IT" sz="1200" b="1">
                        <a:solidFill>
                          <a:srgbClr val="462AC2"/>
                        </a:solidFill>
                        <a:latin typeface="Cambria Math" panose="02040503050406030204" pitchFamily="18" charset="0"/>
                      </a:rPr>
                      <m:t>𝐭𝐡𝐞</m:t>
                    </m:r>
                    <m:r>
                      <a:rPr lang="it-IT" sz="1200" b="1">
                        <a:solidFill>
                          <a:srgbClr val="462AC2"/>
                        </a:solidFill>
                        <a:latin typeface="Cambria Math" panose="02040503050406030204" pitchFamily="18" charset="0"/>
                      </a:rPr>
                      <m:t> </m:t>
                    </m:r>
                    <m:r>
                      <a:rPr lang="it-IT" sz="1200" b="1">
                        <a:solidFill>
                          <a:srgbClr val="462AC2"/>
                        </a:solidFill>
                        <a:latin typeface="Cambria Math" panose="02040503050406030204" pitchFamily="18" charset="0"/>
                      </a:rPr>
                      <m:t>𝐫𝐚𝐧𝐠𝐞</m:t>
                    </m:r>
                    <m:r>
                      <a:rPr lang="it-IT" sz="1200" b="1">
                        <a:solidFill>
                          <a:srgbClr val="462AC2"/>
                        </a:solidFill>
                        <a:latin typeface="Cambria Math" panose="02040503050406030204" pitchFamily="18" charset="0"/>
                      </a:rPr>
                      <m:t> </m:t>
                    </m:r>
                    <m:r>
                      <a:rPr lang="it-IT" sz="1200" b="1">
                        <a:solidFill>
                          <a:srgbClr val="462AC2"/>
                        </a:solidFill>
                        <a:latin typeface="Cambria Math" panose="02040503050406030204" pitchFamily="18" charset="0"/>
                      </a:rPr>
                      <m:t>𝐨𝐟</m:t>
                    </m:r>
                    <m:r>
                      <a:rPr lang="it-IT" sz="1200" b="1">
                        <a:solidFill>
                          <a:srgbClr val="462AC2"/>
                        </a:solidFill>
                        <a:latin typeface="Cambria Math" panose="02040503050406030204" pitchFamily="18" charset="0"/>
                      </a:rPr>
                      <m:t>:</m:t>
                    </m:r>
                  </m:oMath>
                </a14:m>
                <a:r>
                  <a:rPr lang="it-IT" sz="1200" b="1" i="0" dirty="0">
                    <a:solidFill>
                      <a:srgbClr val="462AC2"/>
                    </a:solidFill>
                    <a:latin typeface="Cambria Math" panose="02040503050406030204" pitchFamily="18" charset="0"/>
                  </a:rPr>
                  <a:t> </a:t>
                </a:r>
                <a14:m>
                  <m:oMath xmlns:m="http://schemas.openxmlformats.org/officeDocument/2006/math">
                    <m:sSup>
                      <m:sSupPr>
                        <m:ctrlPr>
                          <a:rPr lang="it-IT" sz="1200" b="1" i="1" smtClean="0">
                            <a:solidFill>
                              <a:srgbClr val="FF0000"/>
                            </a:solidFill>
                            <a:latin typeface="Cambria Math" panose="02040503050406030204" pitchFamily="18" charset="0"/>
                          </a:rPr>
                        </m:ctrlPr>
                      </m:sSupPr>
                      <m:e>
                        <m:r>
                          <a:rPr lang="it-IT" sz="1200" b="1" i="1">
                            <a:solidFill>
                              <a:srgbClr val="FF0000"/>
                            </a:solidFill>
                            <a:latin typeface="Cambria Math" panose="02040503050406030204" pitchFamily="18" charset="0"/>
                          </a:rPr>
                          <m:t>𝟏𝟎</m:t>
                        </m:r>
                      </m:e>
                      <m:sup>
                        <m:r>
                          <a:rPr lang="it-IT" sz="1200" b="1" i="1">
                            <a:solidFill>
                              <a:srgbClr val="FF0000"/>
                            </a:solidFill>
                            <a:latin typeface="Cambria Math" panose="02040503050406030204" pitchFamily="18" charset="0"/>
                          </a:rPr>
                          <m:t>𝟏𝟕</m:t>
                        </m:r>
                      </m:sup>
                    </m:sSup>
                    <m:sSup>
                      <m:sSupPr>
                        <m:ctrlPr>
                          <a:rPr lang="it-IT" sz="1200" b="1" i="1">
                            <a:solidFill>
                              <a:srgbClr val="FF0000"/>
                            </a:solidFill>
                            <a:latin typeface="Cambria Math" panose="02040503050406030204" pitchFamily="18" charset="0"/>
                          </a:rPr>
                        </m:ctrlPr>
                      </m:sSupPr>
                      <m:e>
                        <m:r>
                          <a:rPr lang="it-IT" sz="1200" b="1" i="1">
                            <a:solidFill>
                              <a:srgbClr val="FF0000"/>
                            </a:solidFill>
                            <a:latin typeface="Cambria Math" panose="02040503050406030204" pitchFamily="18" charset="0"/>
                          </a:rPr>
                          <m:t>𝒄𝒎</m:t>
                        </m:r>
                      </m:e>
                      <m:sup>
                        <m:r>
                          <a:rPr lang="it-IT" sz="1200" b="1" i="1">
                            <a:solidFill>
                              <a:srgbClr val="FF0000"/>
                            </a:solidFill>
                            <a:latin typeface="Cambria Math" panose="02040503050406030204" pitchFamily="18" charset="0"/>
                          </a:rPr>
                          <m:t>−</m:t>
                        </m:r>
                        <m:r>
                          <a:rPr lang="it-IT" sz="1200" b="1" i="1">
                            <a:solidFill>
                              <a:srgbClr val="FF0000"/>
                            </a:solidFill>
                            <a:latin typeface="Cambria Math" panose="02040503050406030204" pitchFamily="18" charset="0"/>
                          </a:rPr>
                          <m:t>𝟑</m:t>
                        </m:r>
                      </m:sup>
                    </m:sSup>
                    <m:r>
                      <a:rPr lang="it-IT" sz="1200" b="1">
                        <a:solidFill>
                          <a:srgbClr val="462AC2"/>
                        </a:solidFill>
                        <a:latin typeface="Cambria Math" panose="02040503050406030204" pitchFamily="18" charset="0"/>
                      </a:rPr>
                      <m:t>  </m:t>
                    </m:r>
                    <m:r>
                      <a:rPr lang="it-IT" sz="1200" b="1">
                        <a:solidFill>
                          <a:srgbClr val="462AC2"/>
                        </a:solidFill>
                        <a:latin typeface="Cambria Math" panose="02040503050406030204" pitchFamily="18" charset="0"/>
                      </a:rPr>
                      <m:t>𝐚𝐧𝐝</m:t>
                    </m:r>
                    <m:r>
                      <a:rPr lang="it-IT" sz="1200" b="1">
                        <a:solidFill>
                          <a:srgbClr val="462AC2"/>
                        </a:solidFill>
                        <a:latin typeface="Cambria Math" panose="02040503050406030204" pitchFamily="18" charset="0"/>
                      </a:rPr>
                      <m:t> </m:t>
                    </m:r>
                  </m:oMath>
                </a14:m>
                <a:r>
                  <a:rPr lang="it-IT" sz="1200" b="1" dirty="0">
                    <a:solidFill>
                      <a:srgbClr val="462AC2"/>
                    </a:solidFill>
                    <a:latin typeface="Rockwell" panose="02060603020205020403" pitchFamily="18" charset="77"/>
                  </a:rPr>
                  <a:t> </a:t>
                </a:r>
                <a:r>
                  <a:rPr lang="it-IT" sz="1200" b="1" dirty="0">
                    <a:solidFill>
                      <a:srgbClr val="FF0000"/>
                    </a:solidFill>
                    <a:latin typeface="Rockwell" panose="02060603020205020403" pitchFamily="18" charset="77"/>
                  </a:rPr>
                  <a:t>2-4  eV </a:t>
                </a:r>
                <a:r>
                  <a:rPr lang="it-IT" sz="1200" b="1" dirty="0">
                    <a:solidFill>
                      <a:srgbClr val="462AC2"/>
                    </a:solidFill>
                    <a:latin typeface="Rockwell" panose="02060603020205020403" pitchFamily="18" charset="77"/>
                  </a:rPr>
                  <a:t>(</a:t>
                </a:r>
                <a:r>
                  <a:rPr lang="it-IT" sz="1200" b="1" dirty="0">
                    <a:solidFill>
                      <a:srgbClr val="FF0000"/>
                    </a:solidFill>
                    <a:latin typeface="Rockwell" panose="02060603020205020403" pitchFamily="18" charset="77"/>
                  </a:rPr>
                  <a:t>almost constant</a:t>
                </a:r>
                <a:r>
                  <a:rPr lang="it-IT" sz="1200" b="1" dirty="0">
                    <a:solidFill>
                      <a:srgbClr val="462AC2"/>
                    </a:solidFill>
                    <a:latin typeface="Rockwell" panose="02060603020205020403" pitchFamily="18" charset="77"/>
                  </a:rPr>
                  <a:t>) </a:t>
                </a:r>
                <a:endParaRPr lang="it-IT" sz="1200" b="1" i="0" dirty="0">
                  <a:solidFill>
                    <a:srgbClr val="462AC2"/>
                  </a:solidFill>
                  <a:latin typeface="Cambria Math" panose="02040503050406030204" pitchFamily="18" charset="0"/>
                </a:endParaRPr>
              </a:p>
              <a:p>
                <a14:m>
                  <m:oMath xmlns:m="http://schemas.openxmlformats.org/officeDocument/2006/math">
                    <m:sSub>
                      <m:sSubPr>
                        <m:ctrlPr>
                          <a:rPr lang="it-IT" sz="1200" b="1" i="1">
                            <a:solidFill>
                              <a:srgbClr val="462AC2"/>
                            </a:solidFill>
                            <a:latin typeface="Cambria Math" panose="02040503050406030204" pitchFamily="18" charset="0"/>
                            <a:ea typeface="Cambria Math" panose="02040503050406030204" pitchFamily="18" charset="0"/>
                          </a:rPr>
                        </m:ctrlPr>
                      </m:sSubPr>
                      <m:e>
                        <m:r>
                          <a:rPr lang="it-IT" sz="1200" b="1" i="1">
                            <a:solidFill>
                              <a:srgbClr val="462AC2"/>
                            </a:solidFill>
                            <a:latin typeface="Cambria Math" panose="02040503050406030204" pitchFamily="18" charset="0"/>
                            <a:ea typeface="Cambria Math" panose="02040503050406030204" pitchFamily="18" charset="0"/>
                          </a:rPr>
                          <m:t>𝜶</m:t>
                        </m:r>
                      </m:e>
                      <m:sub>
                        <m:f>
                          <m:fPr>
                            <m:type m:val="skw"/>
                            <m:ctrlPr>
                              <a:rPr lang="it-IT" sz="1200" b="1" i="1">
                                <a:solidFill>
                                  <a:srgbClr val="462AC2"/>
                                </a:solidFill>
                                <a:latin typeface="Cambria Math" panose="02040503050406030204" pitchFamily="18" charset="0"/>
                                <a:ea typeface="Cambria Math" panose="02040503050406030204" pitchFamily="18" charset="0"/>
                              </a:rPr>
                            </m:ctrlPr>
                          </m:fPr>
                          <m:num>
                            <m:r>
                              <a:rPr lang="it-IT" sz="1200" b="1" i="1">
                                <a:solidFill>
                                  <a:srgbClr val="462AC2"/>
                                </a:solidFill>
                                <a:latin typeface="Cambria Math" panose="02040503050406030204" pitchFamily="18" charset="0"/>
                                <a:ea typeface="Cambria Math" panose="02040503050406030204" pitchFamily="18" charset="0"/>
                              </a:rPr>
                              <m:t>𝟏</m:t>
                            </m:r>
                          </m:num>
                          <m:den>
                            <m:r>
                              <a:rPr lang="it-IT" sz="1200" b="1" i="1">
                                <a:solidFill>
                                  <a:srgbClr val="462AC2"/>
                                </a:solidFill>
                                <a:latin typeface="Cambria Math" panose="02040503050406030204" pitchFamily="18" charset="0"/>
                                <a:ea typeface="Cambria Math" panose="02040503050406030204" pitchFamily="18" charset="0"/>
                              </a:rPr>
                              <m:t>𝟐</m:t>
                            </m:r>
                          </m:den>
                        </m:f>
                      </m:sub>
                    </m:sSub>
                    <m:r>
                      <a:rPr lang="it-IT" sz="1200" b="1" i="1">
                        <a:solidFill>
                          <a:srgbClr val="462AC2"/>
                        </a:solidFill>
                        <a:latin typeface="Cambria Math" panose="02040503050406030204" pitchFamily="18" charset="0"/>
                        <a:ea typeface="Cambria Math" panose="02040503050406030204" pitchFamily="18" charset="0"/>
                      </a:rPr>
                      <m:t> </m:t>
                    </m:r>
                  </m:oMath>
                </a14:m>
                <a:r>
                  <a:rPr lang="it-IT" sz="1200" b="1" dirty="0">
                    <a:solidFill>
                      <a:srgbClr val="462AC2"/>
                    </a:solidFill>
                    <a:latin typeface="Rockwell" panose="02060603020205020403" pitchFamily="18" charset="77"/>
                    <a:ea typeface="Calibri" panose="020F0502020204030204" pitchFamily="34" charset="0"/>
                    <a:cs typeface="Times New Roman" panose="02020603050405020304" pitchFamily="18" charset="0"/>
                  </a:rPr>
                  <a:t>for </a:t>
                </a:r>
                <a:r>
                  <a:rPr lang="it-IT" sz="1200" b="1" dirty="0">
                    <a:solidFill>
                      <a:srgbClr val="FF0000"/>
                    </a:solidFill>
                    <a:latin typeface="Rockwell" panose="02060603020205020403" pitchFamily="18" charset="77"/>
                    <a:ea typeface="Calibri" panose="020F0502020204030204" pitchFamily="34" charset="0"/>
                    <a:cs typeface="Times New Roman" panose="02020603050405020304" pitchFamily="18" charset="0"/>
                  </a:rPr>
                  <a:t>alpha line </a:t>
                </a:r>
                <a:r>
                  <a:rPr lang="it-IT" sz="1200" b="1" dirty="0">
                    <a:solidFill>
                      <a:srgbClr val="462AC2"/>
                    </a:solidFill>
                    <a:latin typeface="Rockwell" panose="02060603020205020403" pitchFamily="18" charset="77"/>
                    <a:ea typeface="Calibri" panose="020F0502020204030204" pitchFamily="34" charset="0"/>
                    <a:cs typeface="Times New Roman" panose="02020603050405020304" pitchFamily="18" charset="0"/>
                  </a:rPr>
                  <a:t>= </a:t>
                </a:r>
                <a:r>
                  <a:rPr lang="en-IT" sz="1200" b="1" dirty="0">
                    <a:solidFill>
                      <a:srgbClr val="462AC2"/>
                    </a:solidFill>
                    <a:latin typeface="Rockwell" panose="02060603020205020403" pitchFamily="18" charset="77"/>
                  </a:rPr>
                  <a:t>0.0166 nm</a:t>
                </a:r>
                <a:r>
                  <a:rPr lang="it-IT" sz="1200" b="1" dirty="0">
                    <a:solidFill>
                      <a:srgbClr val="462AC2"/>
                    </a:solidFill>
                    <a:latin typeface="Rockwell" panose="02060603020205020403" pitchFamily="18" charset="77"/>
                    <a:cs typeface="Times New Roman" panose="02020603050405020304" pitchFamily="18" charset="0"/>
                  </a:rPr>
                  <a:t>                 </a:t>
                </a:r>
                <a14:m>
                  <m:oMath xmlns:m="http://schemas.openxmlformats.org/officeDocument/2006/math">
                    <m:sSub>
                      <m:sSubPr>
                        <m:ctrlPr>
                          <a:rPr lang="it-IT" sz="1200" b="1" i="1">
                            <a:solidFill>
                              <a:srgbClr val="462AC2"/>
                            </a:solidFill>
                            <a:latin typeface="Cambria Math" panose="02040503050406030204" pitchFamily="18" charset="0"/>
                            <a:ea typeface="Cambria Math" panose="02040503050406030204" pitchFamily="18" charset="0"/>
                          </a:rPr>
                        </m:ctrlPr>
                      </m:sSubPr>
                      <m:e>
                        <m:r>
                          <a:rPr lang="it-IT" sz="1200" b="1" i="1">
                            <a:solidFill>
                              <a:srgbClr val="462AC2"/>
                            </a:solidFill>
                            <a:latin typeface="Cambria Math" panose="02040503050406030204" pitchFamily="18" charset="0"/>
                            <a:ea typeface="Cambria Math" panose="02040503050406030204" pitchFamily="18" charset="0"/>
                          </a:rPr>
                          <m:t>𝜶</m:t>
                        </m:r>
                      </m:e>
                      <m:sub>
                        <m:f>
                          <m:fPr>
                            <m:type m:val="skw"/>
                            <m:ctrlPr>
                              <a:rPr lang="it-IT" sz="1200" b="1" i="1">
                                <a:solidFill>
                                  <a:srgbClr val="462AC2"/>
                                </a:solidFill>
                                <a:latin typeface="Cambria Math" panose="02040503050406030204" pitchFamily="18" charset="0"/>
                                <a:ea typeface="Cambria Math" panose="02040503050406030204" pitchFamily="18" charset="0"/>
                              </a:rPr>
                            </m:ctrlPr>
                          </m:fPr>
                          <m:num>
                            <m:r>
                              <a:rPr lang="it-IT" sz="1200" b="1" i="1">
                                <a:solidFill>
                                  <a:srgbClr val="462AC2"/>
                                </a:solidFill>
                                <a:latin typeface="Cambria Math" panose="02040503050406030204" pitchFamily="18" charset="0"/>
                                <a:ea typeface="Cambria Math" panose="02040503050406030204" pitchFamily="18" charset="0"/>
                              </a:rPr>
                              <m:t>𝟏</m:t>
                            </m:r>
                          </m:num>
                          <m:den>
                            <m:r>
                              <a:rPr lang="it-IT" sz="1200" b="1" i="1">
                                <a:solidFill>
                                  <a:srgbClr val="462AC2"/>
                                </a:solidFill>
                                <a:latin typeface="Cambria Math" panose="02040503050406030204" pitchFamily="18" charset="0"/>
                                <a:ea typeface="Cambria Math" panose="02040503050406030204" pitchFamily="18" charset="0"/>
                              </a:rPr>
                              <m:t>𝟐</m:t>
                            </m:r>
                          </m:den>
                        </m:f>
                      </m:sub>
                    </m:sSub>
                    <m:r>
                      <a:rPr lang="it-IT" sz="1200" b="1" i="1">
                        <a:solidFill>
                          <a:srgbClr val="462AC2"/>
                        </a:solidFill>
                        <a:latin typeface="Cambria Math" panose="02040503050406030204" pitchFamily="18" charset="0"/>
                        <a:ea typeface="Cambria Math" panose="02040503050406030204" pitchFamily="18" charset="0"/>
                      </a:rPr>
                      <m:t> </m:t>
                    </m:r>
                  </m:oMath>
                </a14:m>
                <a:r>
                  <a:rPr lang="it-IT" sz="1200" b="1" dirty="0">
                    <a:solidFill>
                      <a:srgbClr val="462AC2"/>
                    </a:solidFill>
                    <a:latin typeface="Rockwell" panose="02060603020205020403" pitchFamily="18" charset="77"/>
                    <a:ea typeface="Calibri" panose="020F0502020204030204" pitchFamily="34" charset="0"/>
                    <a:cs typeface="Times New Roman" panose="02020603050405020304" pitchFamily="18" charset="0"/>
                  </a:rPr>
                  <a:t>for </a:t>
                </a:r>
                <a:r>
                  <a:rPr lang="it-IT" sz="1200" b="1" dirty="0">
                    <a:solidFill>
                      <a:srgbClr val="FF0000"/>
                    </a:solidFill>
                    <a:latin typeface="Rockwell" panose="02060603020205020403" pitchFamily="18" charset="77"/>
                    <a:ea typeface="Calibri" panose="020F0502020204030204" pitchFamily="34" charset="0"/>
                    <a:cs typeface="Times New Roman" panose="02020603050405020304" pitchFamily="18" charset="0"/>
                  </a:rPr>
                  <a:t>beta line </a:t>
                </a:r>
                <a:r>
                  <a:rPr lang="it-IT" sz="1200" b="1" dirty="0">
                    <a:solidFill>
                      <a:srgbClr val="462AC2"/>
                    </a:solidFill>
                    <a:latin typeface="Rockwell" panose="02060603020205020403" pitchFamily="18" charset="77"/>
                    <a:ea typeface="Calibri" panose="020F0502020204030204" pitchFamily="34" charset="0"/>
                    <a:cs typeface="Times New Roman" panose="02020603050405020304" pitchFamily="18" charset="0"/>
                  </a:rPr>
                  <a:t>= </a:t>
                </a:r>
                <a:r>
                  <a:rPr lang="en-IT" sz="1200" b="1" dirty="0">
                    <a:latin typeface="Rockwell" panose="02060603020205020403" pitchFamily="18" charset="77"/>
                  </a:rPr>
                  <a:t> </a:t>
                </a:r>
                <a:r>
                  <a:rPr lang="en-IT" sz="1200" b="1" dirty="0">
                    <a:solidFill>
                      <a:srgbClr val="462AC2"/>
                    </a:solidFill>
                    <a:latin typeface="Rockwell" panose="02060603020205020403" pitchFamily="18" charset="77"/>
                  </a:rPr>
                  <a:t>0.0919 nm</a:t>
                </a:r>
              </a:p>
            </p:txBody>
          </p:sp>
        </mc:Choice>
        <mc:Fallback xmlns="">
          <p:sp>
            <p:nvSpPr>
              <p:cNvPr id="56" name="TextBox 55">
                <a:extLst>
                  <a:ext uri="{FF2B5EF4-FFF2-40B4-BE49-F238E27FC236}">
                    <a16:creationId xmlns:a16="http://schemas.microsoft.com/office/drawing/2014/main" id="{97754B1D-4D02-A640-8A01-F9114C14453F}"/>
                  </a:ext>
                </a:extLst>
              </p:cNvPr>
              <p:cNvSpPr txBox="1">
                <a:spLocks noRot="1" noChangeAspect="1" noMove="1" noResize="1" noEditPoints="1" noAdjustHandles="1" noChangeArrowheads="1" noChangeShapeType="1" noTextEdit="1"/>
              </p:cNvSpPr>
              <p:nvPr/>
            </p:nvSpPr>
            <p:spPr>
              <a:xfrm>
                <a:off x="60720" y="5717591"/>
                <a:ext cx="5258931" cy="718915"/>
              </a:xfrm>
              <a:prstGeom prst="rect">
                <a:avLst/>
              </a:prstGeom>
              <a:blipFill>
                <a:blip r:embed="rId11"/>
                <a:stretch>
                  <a:fillRect l="-240" t="-23729" b="-50847"/>
                </a:stretch>
              </a:blipFill>
              <a:ln>
                <a:solidFill>
                  <a:srgbClr val="FF0000"/>
                </a:solidFill>
              </a:ln>
            </p:spPr>
            <p:txBody>
              <a:bodyPr/>
              <a:lstStyle/>
              <a:p>
                <a:r>
                  <a:rPr lang="en-IT">
                    <a:noFill/>
                  </a:rPr>
                  <a:t> </a:t>
                </a:r>
              </a:p>
            </p:txBody>
          </p:sp>
        </mc:Fallback>
      </mc:AlternateContent>
      <p:sp>
        <p:nvSpPr>
          <p:cNvPr id="21" name="TextBox 20">
            <a:extLst>
              <a:ext uri="{FF2B5EF4-FFF2-40B4-BE49-F238E27FC236}">
                <a16:creationId xmlns:a16="http://schemas.microsoft.com/office/drawing/2014/main" id="{F68E2FFB-8DB2-F44D-8729-0C02C4AE383A}"/>
              </a:ext>
            </a:extLst>
          </p:cNvPr>
          <p:cNvSpPr txBox="1"/>
          <p:nvPr/>
        </p:nvSpPr>
        <p:spPr>
          <a:xfrm>
            <a:off x="3376946" y="5028369"/>
            <a:ext cx="3289586" cy="415498"/>
          </a:xfrm>
          <a:prstGeom prst="rect">
            <a:avLst/>
          </a:prstGeom>
          <a:noFill/>
        </p:spPr>
        <p:txBody>
          <a:bodyPr wrap="square" rtlCol="0">
            <a:spAutoFit/>
          </a:bodyPr>
          <a:lstStyle/>
          <a:p>
            <a:pPr algn="just"/>
            <a:r>
              <a:rPr lang="en-GB" sz="1050" b="1" dirty="0">
                <a:latin typeface="Rockwell" panose="02060603020205020403" pitchFamily="18" charset="77"/>
              </a:rPr>
              <a:t>is a function of the electron density and the temperature (tabulated by </a:t>
            </a:r>
            <a:r>
              <a:rPr lang="en-GB" sz="1050" b="1" dirty="0">
                <a:solidFill>
                  <a:srgbClr val="FF0000"/>
                </a:solidFill>
                <a:latin typeface="Rockwell" panose="02060603020205020403" pitchFamily="18" charset="77"/>
              </a:rPr>
              <a:t>Griem</a:t>
            </a:r>
            <a:r>
              <a:rPr lang="en-GB" sz="1050" b="1" dirty="0">
                <a:latin typeface="Rockwell" panose="02060603020205020403" pitchFamily="18" charset="77"/>
              </a:rPr>
              <a:t>)</a:t>
            </a:r>
          </a:p>
        </p:txBody>
      </p:sp>
      <p:sp>
        <p:nvSpPr>
          <p:cNvPr id="57" name="Oval 56">
            <a:extLst>
              <a:ext uri="{FF2B5EF4-FFF2-40B4-BE49-F238E27FC236}">
                <a16:creationId xmlns:a16="http://schemas.microsoft.com/office/drawing/2014/main" id="{94E4820B-1A17-AE48-A167-9E48E4AFF42A}"/>
              </a:ext>
            </a:extLst>
          </p:cNvPr>
          <p:cNvSpPr/>
          <p:nvPr/>
        </p:nvSpPr>
        <p:spPr>
          <a:xfrm>
            <a:off x="1642097" y="5361746"/>
            <a:ext cx="613186" cy="292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TextBox 61">
            <a:extLst>
              <a:ext uri="{FF2B5EF4-FFF2-40B4-BE49-F238E27FC236}">
                <a16:creationId xmlns:a16="http://schemas.microsoft.com/office/drawing/2014/main" id="{1B733107-F56E-E3B0-7194-38253A65DE69}"/>
              </a:ext>
            </a:extLst>
          </p:cNvPr>
          <p:cNvSpPr txBox="1"/>
          <p:nvPr/>
        </p:nvSpPr>
        <p:spPr>
          <a:xfrm>
            <a:off x="7826324" y="5072091"/>
            <a:ext cx="268737" cy="369332"/>
          </a:xfrm>
          <a:prstGeom prst="rect">
            <a:avLst/>
          </a:prstGeom>
          <a:solidFill>
            <a:schemeClr val="bg1"/>
          </a:solidFill>
        </p:spPr>
        <p:txBody>
          <a:bodyPr wrap="square" rtlCol="0">
            <a:spAutoFit/>
          </a:bodyPr>
          <a:lstStyle/>
          <a:p>
            <a:endParaRPr lang="en-IT" dirty="0"/>
          </a:p>
        </p:txBody>
      </p:sp>
      <p:sp>
        <p:nvSpPr>
          <p:cNvPr id="65" name="TextBox 64">
            <a:extLst>
              <a:ext uri="{FF2B5EF4-FFF2-40B4-BE49-F238E27FC236}">
                <a16:creationId xmlns:a16="http://schemas.microsoft.com/office/drawing/2014/main" id="{69C82343-456B-CDD3-8746-6413D23BE2AA}"/>
              </a:ext>
            </a:extLst>
          </p:cNvPr>
          <p:cNvSpPr txBox="1"/>
          <p:nvPr/>
        </p:nvSpPr>
        <p:spPr>
          <a:xfrm>
            <a:off x="9128165" y="5954340"/>
            <a:ext cx="640080" cy="243554"/>
          </a:xfrm>
          <a:prstGeom prst="rect">
            <a:avLst/>
          </a:prstGeom>
          <a:solidFill>
            <a:schemeClr val="bg1"/>
          </a:solidFill>
        </p:spPr>
        <p:txBody>
          <a:bodyPr wrap="square" rtlCol="0">
            <a:spAutoFit/>
          </a:bodyPr>
          <a:lstStyle/>
          <a:p>
            <a:endParaRPr lang="en-IT" dirty="0"/>
          </a:p>
        </p:txBody>
      </p:sp>
      <p:sp>
        <p:nvSpPr>
          <p:cNvPr id="66" name="TextBox 65">
            <a:extLst>
              <a:ext uri="{FF2B5EF4-FFF2-40B4-BE49-F238E27FC236}">
                <a16:creationId xmlns:a16="http://schemas.microsoft.com/office/drawing/2014/main" id="{31CE9549-8EC4-DB76-F6B6-B9D60002F7A1}"/>
              </a:ext>
            </a:extLst>
          </p:cNvPr>
          <p:cNvSpPr txBox="1"/>
          <p:nvPr/>
        </p:nvSpPr>
        <p:spPr>
          <a:xfrm rot="5400000">
            <a:off x="7702939" y="5083791"/>
            <a:ext cx="486497" cy="105870"/>
          </a:xfrm>
          <a:prstGeom prst="rect">
            <a:avLst/>
          </a:prstGeom>
          <a:solidFill>
            <a:schemeClr val="bg1"/>
          </a:solidFill>
        </p:spPr>
        <p:txBody>
          <a:bodyPr wrap="square" rtlCol="0">
            <a:spAutoFit/>
          </a:bodyPr>
          <a:lstStyle/>
          <a:p>
            <a:endParaRPr lang="en-IT" dirty="0"/>
          </a:p>
        </p:txBody>
      </p:sp>
      <p:sp>
        <p:nvSpPr>
          <p:cNvPr id="13" name="TextBox 12">
            <a:extLst>
              <a:ext uri="{FF2B5EF4-FFF2-40B4-BE49-F238E27FC236}">
                <a16:creationId xmlns:a16="http://schemas.microsoft.com/office/drawing/2014/main" id="{72EFDDEE-98FD-0256-B64F-5D805E27B6F7}"/>
              </a:ext>
            </a:extLst>
          </p:cNvPr>
          <p:cNvSpPr txBox="1"/>
          <p:nvPr/>
        </p:nvSpPr>
        <p:spPr>
          <a:xfrm>
            <a:off x="9708061" y="6054165"/>
            <a:ext cx="386135" cy="105590"/>
          </a:xfrm>
          <a:prstGeom prst="rect">
            <a:avLst/>
          </a:prstGeom>
          <a:solidFill>
            <a:schemeClr val="bg1"/>
          </a:solidFill>
        </p:spPr>
        <p:txBody>
          <a:bodyPr wrap="square" rtlCol="0">
            <a:spAutoFit/>
          </a:bodyPr>
          <a:lstStyle/>
          <a:p>
            <a:endParaRPr lang="en-IT" dirty="0"/>
          </a:p>
        </p:txBody>
      </p:sp>
      <p:cxnSp>
        <p:nvCxnSpPr>
          <p:cNvPr id="74" name="Straight Connector 73">
            <a:extLst>
              <a:ext uri="{FF2B5EF4-FFF2-40B4-BE49-F238E27FC236}">
                <a16:creationId xmlns:a16="http://schemas.microsoft.com/office/drawing/2014/main" id="{8E74EDAA-3A49-2B7B-77AC-E341FA27EA58}"/>
              </a:ext>
            </a:extLst>
          </p:cNvPr>
          <p:cNvCxnSpPr>
            <a:cxnSpLocks/>
          </p:cNvCxnSpPr>
          <p:nvPr/>
        </p:nvCxnSpPr>
        <p:spPr>
          <a:xfrm flipV="1">
            <a:off x="7847936" y="2387921"/>
            <a:ext cx="1881271" cy="28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F43A467D-E536-FEFA-F088-534EB560183C}"/>
              </a:ext>
            </a:extLst>
          </p:cNvPr>
          <p:cNvSpPr/>
          <p:nvPr/>
        </p:nvSpPr>
        <p:spPr>
          <a:xfrm>
            <a:off x="9396099" y="2417334"/>
            <a:ext cx="1032655" cy="307777"/>
          </a:xfrm>
          <a:prstGeom prst="rect">
            <a:avLst/>
          </a:prstGeom>
        </p:spPr>
        <p:txBody>
          <a:bodyPr wrap="none">
            <a:spAutoFit/>
          </a:bodyPr>
          <a:lstStyle/>
          <a:p>
            <a:r>
              <a:rPr lang="en-US" sz="1400" b="1" dirty="0">
                <a:solidFill>
                  <a:schemeClr val="bg1"/>
                </a:solidFill>
              </a:rPr>
              <a:t>Electrode</a:t>
            </a:r>
            <a:endParaRPr lang="en-IT" sz="1100" dirty="0"/>
          </a:p>
        </p:txBody>
      </p:sp>
      <p:sp>
        <p:nvSpPr>
          <p:cNvPr id="78" name="Rectangle 77">
            <a:extLst>
              <a:ext uri="{FF2B5EF4-FFF2-40B4-BE49-F238E27FC236}">
                <a16:creationId xmlns:a16="http://schemas.microsoft.com/office/drawing/2014/main" id="{F29C9FB7-0C9F-6414-C7AE-8D54D6A5F9AB}"/>
              </a:ext>
            </a:extLst>
          </p:cNvPr>
          <p:cNvSpPr/>
          <p:nvPr/>
        </p:nvSpPr>
        <p:spPr>
          <a:xfrm>
            <a:off x="9545904" y="522645"/>
            <a:ext cx="710451" cy="307777"/>
          </a:xfrm>
          <a:prstGeom prst="rect">
            <a:avLst/>
          </a:prstGeom>
        </p:spPr>
        <p:txBody>
          <a:bodyPr wrap="none">
            <a:spAutoFit/>
          </a:bodyPr>
          <a:lstStyle/>
          <a:p>
            <a:r>
              <a:rPr lang="en-US" sz="1400" b="1" dirty="0">
                <a:solidFill>
                  <a:schemeClr val="bg1"/>
                </a:solidFill>
              </a:rPr>
              <a:t>Ramp</a:t>
            </a:r>
            <a:endParaRPr lang="en-IT" sz="1400" dirty="0"/>
          </a:p>
        </p:txBody>
      </p:sp>
      <p:sp>
        <p:nvSpPr>
          <p:cNvPr id="79" name="Rectangle 78">
            <a:extLst>
              <a:ext uri="{FF2B5EF4-FFF2-40B4-BE49-F238E27FC236}">
                <a16:creationId xmlns:a16="http://schemas.microsoft.com/office/drawing/2014/main" id="{FCE58EC1-A746-09C5-6CD1-40DE91D59A00}"/>
              </a:ext>
            </a:extLst>
          </p:cNvPr>
          <p:cNvSpPr/>
          <p:nvPr/>
        </p:nvSpPr>
        <p:spPr>
          <a:xfrm>
            <a:off x="8111269" y="2445453"/>
            <a:ext cx="710451" cy="307777"/>
          </a:xfrm>
          <a:prstGeom prst="rect">
            <a:avLst/>
          </a:prstGeom>
        </p:spPr>
        <p:txBody>
          <a:bodyPr wrap="none">
            <a:spAutoFit/>
          </a:bodyPr>
          <a:lstStyle/>
          <a:p>
            <a:r>
              <a:rPr lang="en-US" sz="1400" b="1" dirty="0">
                <a:solidFill>
                  <a:schemeClr val="bg1"/>
                </a:solidFill>
              </a:rPr>
              <a:t>Ramp</a:t>
            </a:r>
            <a:endParaRPr lang="en-IT" sz="1400" dirty="0"/>
          </a:p>
        </p:txBody>
      </p:sp>
      <p:cxnSp>
        <p:nvCxnSpPr>
          <p:cNvPr id="80" name="Straight Connector 79">
            <a:extLst>
              <a:ext uri="{FF2B5EF4-FFF2-40B4-BE49-F238E27FC236}">
                <a16:creationId xmlns:a16="http://schemas.microsoft.com/office/drawing/2014/main" id="{FA53570B-6DC2-433C-C360-60D8A70ECD38}"/>
              </a:ext>
            </a:extLst>
          </p:cNvPr>
          <p:cNvCxnSpPr>
            <a:cxnSpLocks/>
          </p:cNvCxnSpPr>
          <p:nvPr/>
        </p:nvCxnSpPr>
        <p:spPr>
          <a:xfrm flipV="1">
            <a:off x="7837763" y="1044251"/>
            <a:ext cx="1881271" cy="283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7E0BA3CE-C11E-7AC7-5128-F098D1BCB518}"/>
              </a:ext>
            </a:extLst>
          </p:cNvPr>
          <p:cNvSpPr/>
          <p:nvPr/>
        </p:nvSpPr>
        <p:spPr>
          <a:xfrm>
            <a:off x="7552056" y="783101"/>
            <a:ext cx="1032655" cy="307777"/>
          </a:xfrm>
          <a:prstGeom prst="rect">
            <a:avLst/>
          </a:prstGeom>
        </p:spPr>
        <p:txBody>
          <a:bodyPr wrap="none">
            <a:spAutoFit/>
          </a:bodyPr>
          <a:lstStyle/>
          <a:p>
            <a:r>
              <a:rPr lang="en-US" sz="1400" b="1" dirty="0">
                <a:solidFill>
                  <a:schemeClr val="bg1"/>
                </a:solidFill>
              </a:rPr>
              <a:t>Electrode</a:t>
            </a:r>
            <a:endParaRPr lang="en-IT" sz="1100" dirty="0"/>
          </a:p>
        </p:txBody>
      </p:sp>
      <p:sp>
        <p:nvSpPr>
          <p:cNvPr id="85" name="Rectangle 84">
            <a:extLst>
              <a:ext uri="{FF2B5EF4-FFF2-40B4-BE49-F238E27FC236}">
                <a16:creationId xmlns:a16="http://schemas.microsoft.com/office/drawing/2014/main" id="{8C542A2B-9CC5-B91D-70E0-35828C3D5C5D}"/>
              </a:ext>
            </a:extLst>
          </p:cNvPr>
          <p:cNvSpPr/>
          <p:nvPr/>
        </p:nvSpPr>
        <p:spPr>
          <a:xfrm>
            <a:off x="1976879" y="2395248"/>
            <a:ext cx="1488036" cy="276999"/>
          </a:xfrm>
          <a:prstGeom prst="rect">
            <a:avLst/>
          </a:prstGeom>
        </p:spPr>
        <p:txBody>
          <a:bodyPr wrap="none">
            <a:spAutoFit/>
          </a:bodyPr>
          <a:lstStyle/>
          <a:p>
            <a:r>
              <a:rPr lang="en-GB" sz="1200" b="1" dirty="0">
                <a:latin typeface="Rockwell" panose="02060603020205020403" pitchFamily="18" charset="77"/>
                <a:cs typeface="Calibri"/>
              </a:rPr>
              <a:t>(Gaussian shape)</a:t>
            </a:r>
            <a:endParaRPr lang="en-IT" sz="1200" dirty="0">
              <a:latin typeface="Rockwell" panose="02060603020205020403" pitchFamily="18" charset="77"/>
            </a:endParaRPr>
          </a:p>
        </p:txBody>
      </p:sp>
      <p:sp>
        <p:nvSpPr>
          <p:cNvPr id="86" name="Rectangle 85">
            <a:extLst>
              <a:ext uri="{FF2B5EF4-FFF2-40B4-BE49-F238E27FC236}">
                <a16:creationId xmlns:a16="http://schemas.microsoft.com/office/drawing/2014/main" id="{E02DF55C-0C02-3A16-862C-76CDA2BBF980}"/>
              </a:ext>
            </a:extLst>
          </p:cNvPr>
          <p:cNvSpPr/>
          <p:nvPr/>
        </p:nvSpPr>
        <p:spPr>
          <a:xfrm>
            <a:off x="1671674" y="4293305"/>
            <a:ext cx="1592231" cy="276999"/>
          </a:xfrm>
          <a:prstGeom prst="rect">
            <a:avLst/>
          </a:prstGeom>
        </p:spPr>
        <p:txBody>
          <a:bodyPr wrap="none">
            <a:spAutoFit/>
          </a:bodyPr>
          <a:lstStyle/>
          <a:p>
            <a:r>
              <a:rPr lang="en-GB" sz="1200" b="1" dirty="0">
                <a:latin typeface="Rockwell" panose="02060603020205020403" pitchFamily="18" charset="77"/>
                <a:cs typeface="Calibri"/>
              </a:rPr>
              <a:t>(Lorentzian shape)</a:t>
            </a:r>
            <a:endParaRPr lang="en-IT" sz="1200" dirty="0">
              <a:latin typeface="Rockwell" panose="02060603020205020403" pitchFamily="18" charset="77"/>
            </a:endParaRPr>
          </a:p>
        </p:txBody>
      </p:sp>
      <p:sp>
        <p:nvSpPr>
          <p:cNvPr id="88" name="Rectangle 87">
            <a:extLst>
              <a:ext uri="{FF2B5EF4-FFF2-40B4-BE49-F238E27FC236}">
                <a16:creationId xmlns:a16="http://schemas.microsoft.com/office/drawing/2014/main" id="{405C26F9-44F3-1E20-3993-3BB9276C69BA}"/>
              </a:ext>
            </a:extLst>
          </p:cNvPr>
          <p:cNvSpPr/>
          <p:nvPr/>
        </p:nvSpPr>
        <p:spPr>
          <a:xfrm>
            <a:off x="1872684" y="1634973"/>
            <a:ext cx="1592231" cy="276999"/>
          </a:xfrm>
          <a:prstGeom prst="rect">
            <a:avLst/>
          </a:prstGeom>
        </p:spPr>
        <p:txBody>
          <a:bodyPr wrap="none">
            <a:spAutoFit/>
          </a:bodyPr>
          <a:lstStyle/>
          <a:p>
            <a:r>
              <a:rPr lang="en-GB" sz="1200" b="1" dirty="0">
                <a:cs typeface="Calibri"/>
              </a:rPr>
              <a:t>(Lorentzian shape)</a:t>
            </a:r>
            <a:endParaRPr lang="en-IT" sz="1200" dirty="0"/>
          </a:p>
        </p:txBody>
      </p:sp>
      <mc:AlternateContent xmlns:mc="http://schemas.openxmlformats.org/markup-compatibility/2006" xmlns:a14="http://schemas.microsoft.com/office/drawing/2010/main">
        <mc:Choice Requires="a14">
          <p:sp>
            <p:nvSpPr>
              <p:cNvPr id="83" name="CasellaDiTesto 6">
                <a:extLst>
                  <a:ext uri="{FF2B5EF4-FFF2-40B4-BE49-F238E27FC236}">
                    <a16:creationId xmlns:a16="http://schemas.microsoft.com/office/drawing/2014/main" id="{8973926A-5C2B-32A2-17B6-303C3A3B6F45}"/>
                  </a:ext>
                </a:extLst>
              </p:cNvPr>
              <p:cNvSpPr txBox="1"/>
              <p:nvPr/>
            </p:nvSpPr>
            <p:spPr>
              <a:xfrm>
                <a:off x="1289821" y="556706"/>
                <a:ext cx="3362740" cy="249684"/>
              </a:xfrm>
              <a:prstGeom prst="rect">
                <a:avLst/>
              </a:prstGeom>
              <a:solidFill>
                <a:srgbClr val="FFFF00"/>
              </a:solidFill>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000" b="1" dirty="0">
                    <a:solidFill>
                      <a:srgbClr val="462AC2"/>
                    </a:solidFill>
                    <a:latin typeface="Rockwell" panose="02060603020205020403" pitchFamily="18" charset="77"/>
                  </a:rPr>
                  <a:t>Plasma Density </a:t>
                </a:r>
                <a14:m>
                  <m:oMath xmlns:m="http://schemas.openxmlformats.org/officeDocument/2006/math">
                    <m:sSup>
                      <m:sSupPr>
                        <m:ctrlPr>
                          <a:rPr lang="en-IT" sz="1000" b="1" i="1" smtClean="0">
                            <a:solidFill>
                              <a:srgbClr val="FF0000"/>
                            </a:solidFill>
                            <a:latin typeface="Cambria Math" panose="02040503050406030204" pitchFamily="18" charset="0"/>
                          </a:rPr>
                        </m:ctrlPr>
                      </m:sSupPr>
                      <m:e>
                        <m:r>
                          <a:rPr lang="it-IT" sz="1000" b="1" i="1">
                            <a:solidFill>
                              <a:srgbClr val="FF0000"/>
                            </a:solidFill>
                            <a:latin typeface="Cambria Math" panose="02040503050406030204" pitchFamily="18" charset="0"/>
                          </a:rPr>
                          <m:t>𝟏𝟎</m:t>
                        </m:r>
                      </m:e>
                      <m:sup>
                        <m:r>
                          <a:rPr lang="it-IT" sz="1000" b="1" i="1">
                            <a:solidFill>
                              <a:srgbClr val="FF0000"/>
                            </a:solidFill>
                            <a:latin typeface="Cambria Math" panose="02040503050406030204" pitchFamily="18" charset="0"/>
                          </a:rPr>
                          <m:t>𝟏𝟕</m:t>
                        </m:r>
                      </m:sup>
                    </m:sSup>
                  </m:oMath>
                </a14:m>
                <a:r>
                  <a:rPr lang="en-IT" sz="1000" b="1" dirty="0">
                    <a:solidFill>
                      <a:srgbClr val="462AC2"/>
                    </a:solidFill>
                    <a:latin typeface="Rockwell" panose="02060603020205020403" pitchFamily="18" charset="77"/>
                  </a:rPr>
                  <a:t> </a:t>
                </a:r>
                <a14:m>
                  <m:oMath xmlns:m="http://schemas.openxmlformats.org/officeDocument/2006/math">
                    <m:sSup>
                      <m:sSupPr>
                        <m:ctrlPr>
                          <a:rPr lang="en-IT" sz="1000" b="1" i="1">
                            <a:solidFill>
                              <a:srgbClr val="462AC2"/>
                            </a:solidFill>
                            <a:latin typeface="Cambria Math" panose="02040503050406030204" pitchFamily="18" charset="0"/>
                          </a:rPr>
                        </m:ctrlPr>
                      </m:sSupPr>
                      <m:e>
                        <m:r>
                          <a:rPr lang="it-IT" sz="1000" b="1" i="1">
                            <a:solidFill>
                              <a:srgbClr val="462AC2"/>
                            </a:solidFill>
                            <a:latin typeface="Cambria Math" panose="02040503050406030204" pitchFamily="18" charset="0"/>
                          </a:rPr>
                          <m:t>𝒄𝒎</m:t>
                        </m:r>
                      </m:e>
                      <m:sup>
                        <m:r>
                          <a:rPr lang="it-IT" sz="1000" b="1" i="1">
                            <a:solidFill>
                              <a:srgbClr val="462AC2"/>
                            </a:solidFill>
                            <a:latin typeface="Cambria Math" panose="02040503050406030204" pitchFamily="18" charset="0"/>
                          </a:rPr>
                          <m:t>−</m:t>
                        </m:r>
                        <m:r>
                          <a:rPr lang="it-IT" sz="1000" b="1" i="1">
                            <a:solidFill>
                              <a:srgbClr val="462AC2"/>
                            </a:solidFill>
                            <a:latin typeface="Cambria Math" panose="02040503050406030204" pitchFamily="18" charset="0"/>
                          </a:rPr>
                          <m:t>𝟑</m:t>
                        </m:r>
                      </m:sup>
                    </m:sSup>
                  </m:oMath>
                </a14:m>
                <a:r>
                  <a:rPr lang="it-IT" sz="1000" b="1" dirty="0">
                    <a:solidFill>
                      <a:srgbClr val="462AC2"/>
                    </a:solidFill>
                    <a:latin typeface="Rockwell" panose="02060603020205020403" pitchFamily="18" charset="77"/>
                  </a:rPr>
                  <a:t>       Temperature </a:t>
                </a:r>
                <a:r>
                  <a:rPr lang="it-IT" sz="1000" b="1" dirty="0">
                    <a:solidFill>
                      <a:srgbClr val="FF0000"/>
                    </a:solidFill>
                    <a:latin typeface="Rockwell" panose="02060603020205020403" pitchFamily="18" charset="77"/>
                  </a:rPr>
                  <a:t>1-4</a:t>
                </a:r>
                <a:r>
                  <a:rPr lang="it-IT" sz="1000" b="1" dirty="0">
                    <a:solidFill>
                      <a:srgbClr val="462AC2"/>
                    </a:solidFill>
                    <a:latin typeface="Rockwell" panose="02060603020205020403" pitchFamily="18" charset="77"/>
                  </a:rPr>
                  <a:t> eV  </a:t>
                </a:r>
              </a:p>
            </p:txBody>
          </p:sp>
        </mc:Choice>
        <mc:Fallback xmlns="">
          <p:sp>
            <p:nvSpPr>
              <p:cNvPr id="83" name="CasellaDiTesto 6">
                <a:extLst>
                  <a:ext uri="{FF2B5EF4-FFF2-40B4-BE49-F238E27FC236}">
                    <a16:creationId xmlns:a16="http://schemas.microsoft.com/office/drawing/2014/main" id="{8973926A-5C2B-32A2-17B6-303C3A3B6F45}"/>
                  </a:ext>
                </a:extLst>
              </p:cNvPr>
              <p:cNvSpPr txBox="1">
                <a:spLocks noRot="1" noChangeAspect="1" noMove="1" noResize="1" noEditPoints="1" noAdjustHandles="1" noChangeArrowheads="1" noChangeShapeType="1" noTextEdit="1"/>
              </p:cNvSpPr>
              <p:nvPr/>
            </p:nvSpPr>
            <p:spPr>
              <a:xfrm>
                <a:off x="1289821" y="556706"/>
                <a:ext cx="3362740" cy="249684"/>
              </a:xfrm>
              <a:prstGeom prst="rect">
                <a:avLst/>
              </a:prstGeom>
              <a:blipFill>
                <a:blip r:embed="rId12"/>
                <a:stretch>
                  <a:fillRect b="-4348"/>
                </a:stretch>
              </a:blipFill>
              <a:ln w="22225">
                <a:solidFill>
                  <a:srgbClr val="FF0000"/>
                </a:solidFill>
              </a:ln>
            </p:spPr>
            <p:txBody>
              <a:bodyPr/>
              <a:lstStyle/>
              <a:p>
                <a:r>
                  <a:rPr lang="en-IT">
                    <a:noFill/>
                  </a:rPr>
                  <a:t> </a:t>
                </a:r>
              </a:p>
            </p:txBody>
          </p:sp>
        </mc:Fallback>
      </mc:AlternateContent>
      <p:pic>
        <p:nvPicPr>
          <p:cNvPr id="89" name="Picture 88">
            <a:extLst>
              <a:ext uri="{FF2B5EF4-FFF2-40B4-BE49-F238E27FC236}">
                <a16:creationId xmlns:a16="http://schemas.microsoft.com/office/drawing/2014/main" id="{91115B35-B663-C7E1-0715-E0090E56F859}"/>
              </a:ext>
            </a:extLst>
          </p:cNvPr>
          <p:cNvPicPr>
            <a:picLocks noChangeAspect="1"/>
          </p:cNvPicPr>
          <p:nvPr/>
        </p:nvPicPr>
        <p:blipFill>
          <a:blip r:embed="rId13"/>
          <a:stretch>
            <a:fillRect/>
          </a:stretch>
        </p:blipFill>
        <p:spPr>
          <a:xfrm>
            <a:off x="5213961" y="6539663"/>
            <a:ext cx="846054" cy="316705"/>
          </a:xfrm>
          <a:prstGeom prst="rect">
            <a:avLst/>
          </a:prstGeom>
        </p:spPr>
      </p:pic>
      <p:pic>
        <p:nvPicPr>
          <p:cNvPr id="71" name="Picture 70" descr="Logo, company name&#10;&#10;Description automatically generated">
            <a:extLst>
              <a:ext uri="{FF2B5EF4-FFF2-40B4-BE49-F238E27FC236}">
                <a16:creationId xmlns:a16="http://schemas.microsoft.com/office/drawing/2014/main" id="{569E969A-2E94-8D68-D1DC-D767407D02BC}"/>
              </a:ext>
            </a:extLst>
          </p:cNvPr>
          <p:cNvPicPr>
            <a:picLocks noChangeAspect="1"/>
          </p:cNvPicPr>
          <p:nvPr/>
        </p:nvPicPr>
        <p:blipFill>
          <a:blip r:embed="rId14"/>
          <a:stretch>
            <a:fillRect/>
          </a:stretch>
        </p:blipFill>
        <p:spPr>
          <a:xfrm>
            <a:off x="21906" y="23909"/>
            <a:ext cx="1050159" cy="753743"/>
          </a:xfrm>
          <a:prstGeom prst="rect">
            <a:avLst/>
          </a:prstGeom>
        </p:spPr>
      </p:pic>
      <p:pic>
        <p:nvPicPr>
          <p:cNvPr id="72" name="Picture 71" descr="Logo, company name&#10;&#10;Description automatically generated">
            <a:extLst>
              <a:ext uri="{FF2B5EF4-FFF2-40B4-BE49-F238E27FC236}">
                <a16:creationId xmlns:a16="http://schemas.microsoft.com/office/drawing/2014/main" id="{17D0007F-D405-B46C-7707-2588B2B8BEA2}"/>
              </a:ext>
            </a:extLst>
          </p:cNvPr>
          <p:cNvPicPr>
            <a:picLocks noChangeAspect="1"/>
          </p:cNvPicPr>
          <p:nvPr/>
        </p:nvPicPr>
        <p:blipFill>
          <a:blip r:embed="rId15"/>
          <a:stretch>
            <a:fillRect/>
          </a:stretch>
        </p:blipFill>
        <p:spPr>
          <a:xfrm>
            <a:off x="11682296" y="0"/>
            <a:ext cx="509703" cy="556649"/>
          </a:xfrm>
          <a:prstGeom prst="rect">
            <a:avLst/>
          </a:prstGeom>
        </p:spPr>
      </p:pic>
      <p:cxnSp>
        <p:nvCxnSpPr>
          <p:cNvPr id="90" name="Connettore 1 25">
            <a:extLst>
              <a:ext uri="{FF2B5EF4-FFF2-40B4-BE49-F238E27FC236}">
                <a16:creationId xmlns:a16="http://schemas.microsoft.com/office/drawing/2014/main" id="{7DBA9FF3-C448-1F8C-31F7-67D27F45D2DD}"/>
              </a:ext>
            </a:extLst>
          </p:cNvPr>
          <p:cNvCxnSpPr>
            <a:cxnSpLocks/>
          </p:cNvCxnSpPr>
          <p:nvPr/>
        </p:nvCxnSpPr>
        <p:spPr>
          <a:xfrm>
            <a:off x="176603" y="6550150"/>
            <a:ext cx="11263336" cy="0"/>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7030CDB2-8D9E-FC0E-90D5-BB1B28BF0ECF}"/>
                  </a:ext>
                </a:extLst>
              </p:cNvPr>
              <p:cNvSpPr txBox="1"/>
              <p:nvPr/>
            </p:nvSpPr>
            <p:spPr>
              <a:xfrm>
                <a:off x="1276581" y="2833956"/>
                <a:ext cx="2281228" cy="637995"/>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200" b="1" i="1" smtClean="0">
                              <a:solidFill>
                                <a:srgbClr val="462AC2"/>
                              </a:solidFill>
                              <a:latin typeface="Cambria Math" panose="02040503050406030204" pitchFamily="18" charset="0"/>
                            </a:rPr>
                          </m:ctrlPr>
                        </m:sSubPr>
                        <m:e>
                          <m:r>
                            <a:rPr lang="el-GR" sz="1200" b="1" i="1">
                              <a:solidFill>
                                <a:srgbClr val="462AC2"/>
                              </a:solidFill>
                              <a:latin typeface="Cambria Math" panose="02040503050406030204" pitchFamily="18" charset="0"/>
                              <a:ea typeface="Cambria Math" panose="02040503050406030204" pitchFamily="18" charset="0"/>
                            </a:rPr>
                            <m:t>𝜟𝝀</m:t>
                          </m:r>
                        </m:e>
                        <m:sub>
                          <m:r>
                            <a:rPr lang="it-IT" sz="1200" b="1" i="1">
                              <a:solidFill>
                                <a:srgbClr val="462AC2"/>
                              </a:solidFill>
                              <a:latin typeface="Cambria Math" panose="02040503050406030204" pitchFamily="18" charset="0"/>
                            </a:rPr>
                            <m:t>𝑫𝒐𝒑𝒑𝒍𝒆𝒓</m:t>
                          </m:r>
                          <m:r>
                            <a:rPr lang="it-IT" sz="1200" b="1" i="1">
                              <a:solidFill>
                                <a:srgbClr val="462AC2"/>
                              </a:solidFill>
                              <a:latin typeface="Cambria Math" panose="02040503050406030204" pitchFamily="18" charset="0"/>
                            </a:rPr>
                            <m:t> </m:t>
                          </m:r>
                        </m:sub>
                      </m:sSub>
                      <m:r>
                        <a:rPr lang="it-IT" sz="1200" b="1" i="1">
                          <a:solidFill>
                            <a:srgbClr val="462AC2"/>
                          </a:solidFill>
                          <a:latin typeface="Cambria Math" panose="02040503050406030204" pitchFamily="18" charset="0"/>
                        </a:rPr>
                        <m:t>=</m:t>
                      </m:r>
                      <m:f>
                        <m:fPr>
                          <m:ctrlPr>
                            <a:rPr lang="it-IT" sz="1200" b="1" i="1">
                              <a:solidFill>
                                <a:srgbClr val="462AC2"/>
                              </a:solidFill>
                              <a:latin typeface="Cambria Math" panose="02040503050406030204" pitchFamily="18" charset="0"/>
                            </a:rPr>
                          </m:ctrlPr>
                        </m:fPr>
                        <m:num>
                          <m:r>
                            <a:rPr lang="it-IT" sz="1200" b="1" i="1">
                              <a:solidFill>
                                <a:srgbClr val="462AC2"/>
                              </a:solidFill>
                              <a:latin typeface="Cambria Math" panose="02040503050406030204" pitchFamily="18" charset="0"/>
                            </a:rPr>
                            <m:t>𝟐</m:t>
                          </m:r>
                          <m:sSub>
                            <m:sSubPr>
                              <m:ctrlPr>
                                <a:rPr lang="it-IT" sz="1200" b="1" i="1">
                                  <a:solidFill>
                                    <a:srgbClr val="462AC2"/>
                                  </a:solidFill>
                                  <a:latin typeface="Cambria Math" panose="02040503050406030204" pitchFamily="18" charset="0"/>
                                </a:rPr>
                              </m:ctrlPr>
                            </m:sSubPr>
                            <m:e>
                              <m:r>
                                <a:rPr lang="it-IT" sz="1200" b="1" i="1">
                                  <a:solidFill>
                                    <a:srgbClr val="462AC2"/>
                                  </a:solidFill>
                                  <a:latin typeface="Cambria Math" panose="02040503050406030204" pitchFamily="18" charset="0"/>
                                  <a:ea typeface="Cambria Math" panose="02040503050406030204" pitchFamily="18" charset="0"/>
                                </a:rPr>
                                <m:t>𝝀</m:t>
                              </m:r>
                            </m:e>
                            <m:sub>
                              <m:r>
                                <a:rPr lang="it-IT" sz="1200" b="1" i="1">
                                  <a:solidFill>
                                    <a:srgbClr val="462AC2"/>
                                  </a:solidFill>
                                  <a:latin typeface="Cambria Math" panose="02040503050406030204" pitchFamily="18" charset="0"/>
                                </a:rPr>
                                <m:t>𝟎</m:t>
                              </m:r>
                            </m:sub>
                          </m:sSub>
                        </m:num>
                        <m:den>
                          <m:r>
                            <a:rPr lang="it-IT" sz="1200" b="1" i="1">
                              <a:solidFill>
                                <a:srgbClr val="462AC2"/>
                              </a:solidFill>
                              <a:latin typeface="Cambria Math" panose="02040503050406030204" pitchFamily="18" charset="0"/>
                            </a:rPr>
                            <m:t>𝒄</m:t>
                          </m:r>
                        </m:den>
                      </m:f>
                      <m:rad>
                        <m:radPr>
                          <m:degHide m:val="on"/>
                          <m:ctrlPr>
                            <a:rPr lang="it-IT" sz="1200" b="1" i="1">
                              <a:solidFill>
                                <a:srgbClr val="462AC2"/>
                              </a:solidFill>
                              <a:latin typeface="Cambria Math" panose="02040503050406030204" pitchFamily="18" charset="0"/>
                            </a:rPr>
                          </m:ctrlPr>
                        </m:radPr>
                        <m:deg/>
                        <m:e>
                          <m:f>
                            <m:fPr>
                              <m:ctrlPr>
                                <a:rPr lang="it-IT" sz="1200" b="1" i="1">
                                  <a:solidFill>
                                    <a:srgbClr val="462AC2"/>
                                  </a:solidFill>
                                  <a:latin typeface="Cambria Math" panose="02040503050406030204" pitchFamily="18" charset="0"/>
                                </a:rPr>
                              </m:ctrlPr>
                            </m:fPr>
                            <m:num>
                              <m:r>
                                <a:rPr lang="it-IT" sz="1200" b="1" i="1">
                                  <a:solidFill>
                                    <a:srgbClr val="462AC2"/>
                                  </a:solidFill>
                                  <a:latin typeface="Cambria Math" panose="02040503050406030204" pitchFamily="18" charset="0"/>
                                </a:rPr>
                                <m:t>𝟐</m:t>
                              </m:r>
                              <m:r>
                                <a:rPr lang="it-IT" sz="1200" b="1" i="1">
                                  <a:solidFill>
                                    <a:srgbClr val="462AC2"/>
                                  </a:solidFill>
                                  <a:latin typeface="Cambria Math" panose="02040503050406030204" pitchFamily="18" charset="0"/>
                                </a:rPr>
                                <m:t>𝒌</m:t>
                              </m:r>
                              <m:r>
                                <a:rPr lang="it-IT" sz="1200" b="1" i="1" smtClean="0">
                                  <a:solidFill>
                                    <a:srgbClr val="462AC2"/>
                                  </a:solidFill>
                                  <a:latin typeface="Cambria Math" panose="02040503050406030204" pitchFamily="18" charset="0"/>
                                </a:rPr>
                                <m:t> </m:t>
                              </m:r>
                              <m:sSub>
                                <m:sSubPr>
                                  <m:ctrlPr>
                                    <a:rPr lang="en-US" sz="1200" b="1" i="1">
                                      <a:solidFill>
                                        <a:srgbClr val="462AC2"/>
                                      </a:solidFill>
                                      <a:latin typeface="Cambria Math" panose="02040503050406030204" pitchFamily="18" charset="0"/>
                                    </a:rPr>
                                  </m:ctrlPr>
                                </m:sSubPr>
                                <m:e>
                                  <m:r>
                                    <a:rPr lang="it-IT" sz="1200" b="1" i="1">
                                      <a:solidFill>
                                        <a:srgbClr val="462AC2"/>
                                      </a:solidFill>
                                      <a:latin typeface="Cambria Math" panose="02040503050406030204" pitchFamily="18" charset="0"/>
                                    </a:rPr>
                                    <m:t>𝑻</m:t>
                                  </m:r>
                                </m:e>
                                <m:sub>
                                  <m:r>
                                    <a:rPr lang="it-IT" sz="1200" b="1" i="1">
                                      <a:solidFill>
                                        <a:srgbClr val="462AC2"/>
                                      </a:solidFill>
                                      <a:latin typeface="Cambria Math" panose="02040503050406030204" pitchFamily="18" charset="0"/>
                                    </a:rPr>
                                    <m:t>𝒆</m:t>
                                  </m:r>
                                  <m:r>
                                    <a:rPr lang="it-IT" sz="1200" b="1" i="1">
                                      <a:solidFill>
                                        <a:srgbClr val="462AC2"/>
                                      </a:solidFill>
                                      <a:latin typeface="Cambria Math" panose="02040503050406030204" pitchFamily="18" charset="0"/>
                                    </a:rPr>
                                    <m:t> </m:t>
                                  </m:r>
                                </m:sub>
                              </m:sSub>
                              <m:r>
                                <a:rPr lang="it-IT" sz="1200" b="1" i="1">
                                  <a:solidFill>
                                    <a:srgbClr val="462AC2"/>
                                  </a:solidFill>
                                  <a:latin typeface="Cambria Math" panose="02040503050406030204" pitchFamily="18" charset="0"/>
                                </a:rPr>
                                <m:t>𝒍𝒏</m:t>
                              </m:r>
                              <m:r>
                                <a:rPr lang="it-IT" sz="1200" b="1" i="1" smtClean="0">
                                  <a:solidFill>
                                    <a:srgbClr val="462AC2"/>
                                  </a:solidFill>
                                  <a:latin typeface="Cambria Math" panose="02040503050406030204" pitchFamily="18" charset="0"/>
                                </a:rPr>
                                <m:t>(</m:t>
                              </m:r>
                              <m:r>
                                <a:rPr lang="it-IT" sz="1200" b="1" i="1">
                                  <a:solidFill>
                                    <a:srgbClr val="462AC2"/>
                                  </a:solidFill>
                                  <a:latin typeface="Cambria Math" panose="02040503050406030204" pitchFamily="18" charset="0"/>
                                </a:rPr>
                                <m:t>𝟐</m:t>
                              </m:r>
                              <m:r>
                                <a:rPr lang="it-IT" sz="1200" b="1" i="1" smtClean="0">
                                  <a:solidFill>
                                    <a:srgbClr val="462AC2"/>
                                  </a:solidFill>
                                  <a:latin typeface="Cambria Math" panose="02040503050406030204" pitchFamily="18" charset="0"/>
                                </a:rPr>
                                <m:t>)</m:t>
                              </m:r>
                            </m:num>
                            <m:den>
                              <m:sSub>
                                <m:sSubPr>
                                  <m:ctrlPr>
                                    <a:rPr lang="it-IT" sz="1200" b="1" i="1">
                                      <a:solidFill>
                                        <a:srgbClr val="462AC2"/>
                                      </a:solidFill>
                                      <a:latin typeface="Cambria Math" panose="02040503050406030204" pitchFamily="18" charset="0"/>
                                    </a:rPr>
                                  </m:ctrlPr>
                                </m:sSubPr>
                                <m:e>
                                  <m:r>
                                    <a:rPr lang="it-IT" sz="1200" b="1" i="1">
                                      <a:solidFill>
                                        <a:srgbClr val="462AC2"/>
                                      </a:solidFill>
                                      <a:latin typeface="Cambria Math" panose="02040503050406030204" pitchFamily="18" charset="0"/>
                                    </a:rPr>
                                    <m:t>𝑴</m:t>
                                  </m:r>
                                </m:e>
                                <m:sub>
                                  <m:r>
                                    <a:rPr lang="it-IT" sz="1200" b="1" i="1">
                                      <a:solidFill>
                                        <a:srgbClr val="462AC2"/>
                                      </a:solidFill>
                                      <a:latin typeface="Cambria Math" panose="02040503050406030204" pitchFamily="18" charset="0"/>
                                    </a:rPr>
                                    <m:t>𝒂</m:t>
                                  </m:r>
                                </m:sub>
                              </m:sSub>
                            </m:den>
                          </m:f>
                        </m:e>
                      </m:rad>
                    </m:oMath>
                  </m:oMathPara>
                </a14:m>
                <a:endParaRPr lang="it-IT" sz="1200" b="1" dirty="0">
                  <a:solidFill>
                    <a:srgbClr val="462AC2"/>
                  </a:solidFill>
                </a:endParaRPr>
              </a:p>
            </p:txBody>
          </p:sp>
        </mc:Choice>
        <mc:Fallback xmlns="">
          <p:sp>
            <p:nvSpPr>
              <p:cNvPr id="91" name="TextBox 90">
                <a:extLst>
                  <a:ext uri="{FF2B5EF4-FFF2-40B4-BE49-F238E27FC236}">
                    <a16:creationId xmlns:a16="http://schemas.microsoft.com/office/drawing/2014/main" id="{7030CDB2-8D9E-FC0E-90D5-BB1B28BF0ECF}"/>
                  </a:ext>
                </a:extLst>
              </p:cNvPr>
              <p:cNvSpPr txBox="1">
                <a:spLocks noRot="1" noChangeAspect="1" noMove="1" noResize="1" noEditPoints="1" noAdjustHandles="1" noChangeArrowheads="1" noChangeShapeType="1" noTextEdit="1"/>
              </p:cNvSpPr>
              <p:nvPr/>
            </p:nvSpPr>
            <p:spPr>
              <a:xfrm>
                <a:off x="1276581" y="2833956"/>
                <a:ext cx="2281228" cy="637995"/>
              </a:xfrm>
              <a:prstGeom prst="rect">
                <a:avLst/>
              </a:prstGeom>
              <a:blipFill>
                <a:blip r:embed="rId16"/>
                <a:stretch>
                  <a:fillRect/>
                </a:stretch>
              </a:blipFill>
              <a:ln>
                <a:solidFill>
                  <a:srgbClr val="FF0000"/>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E9AFA3C-2568-615D-C297-418CCEF46918}"/>
                  </a:ext>
                </a:extLst>
              </p:cNvPr>
              <p:cNvSpPr txBox="1"/>
              <p:nvPr/>
            </p:nvSpPr>
            <p:spPr>
              <a:xfrm>
                <a:off x="1413815" y="3537611"/>
                <a:ext cx="3471102" cy="281167"/>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14:m>
                  <m:oMath xmlns:m="http://schemas.openxmlformats.org/officeDocument/2006/math">
                    <m:sSub>
                      <m:sSubPr>
                        <m:ctrlPr>
                          <a:rPr lang="en-US" sz="1200" b="1" i="1" smtClean="0">
                            <a:solidFill>
                              <a:srgbClr val="462AC2"/>
                            </a:solidFill>
                            <a:latin typeface="Cambria Math" panose="02040503050406030204" pitchFamily="18" charset="0"/>
                          </a:rPr>
                        </m:ctrlPr>
                      </m:sSubPr>
                      <m:e>
                        <m:r>
                          <a:rPr lang="it-IT" sz="1200" b="1" i="1">
                            <a:solidFill>
                              <a:srgbClr val="462AC2"/>
                            </a:solidFill>
                            <a:latin typeface="Cambria Math" panose="02040503050406030204" pitchFamily="18" charset="0"/>
                          </a:rPr>
                          <m:t>𝑻</m:t>
                        </m:r>
                      </m:e>
                      <m:sub>
                        <m:r>
                          <a:rPr lang="it-IT" sz="1200" b="1" i="1">
                            <a:solidFill>
                              <a:srgbClr val="462AC2"/>
                            </a:solidFill>
                            <a:latin typeface="Cambria Math" panose="02040503050406030204" pitchFamily="18" charset="0"/>
                          </a:rPr>
                          <m:t>𝒆</m:t>
                        </m:r>
                        <m:r>
                          <a:rPr lang="it-IT" sz="1200" b="1" i="1">
                            <a:solidFill>
                              <a:srgbClr val="462AC2"/>
                            </a:solidFill>
                            <a:latin typeface="Cambria Math" panose="02040503050406030204" pitchFamily="18" charset="0"/>
                          </a:rPr>
                          <m:t> </m:t>
                        </m:r>
                      </m:sub>
                    </m:sSub>
                  </m:oMath>
                </a14:m>
                <a:r>
                  <a:rPr lang="en-US" sz="1200" b="1" dirty="0">
                    <a:solidFill>
                      <a:srgbClr val="462AC2"/>
                    </a:solidFill>
                  </a:rPr>
                  <a:t>= 1 – 4 eV    </a:t>
                </a:r>
                <a14:m>
                  <m:oMath xmlns:m="http://schemas.openxmlformats.org/officeDocument/2006/math">
                    <m:r>
                      <a:rPr lang="it-IT" sz="1200" b="1" i="1" smtClean="0">
                        <a:solidFill>
                          <a:srgbClr val="462AC2"/>
                        </a:solidFill>
                        <a:latin typeface="Cambria Math" panose="02040503050406030204" pitchFamily="18" charset="0"/>
                        <a:ea typeface="Cambria Math" panose="02040503050406030204" pitchFamily="18" charset="0"/>
                      </a:rPr>
                      <m:t>        </m:t>
                    </m:r>
                    <m:sSup>
                      <m:sSupPr>
                        <m:ctrlPr>
                          <a:rPr lang="it-IT" sz="1200" b="1" i="1" smtClean="0">
                            <a:solidFill>
                              <a:srgbClr val="462AC2"/>
                            </a:solidFill>
                            <a:latin typeface="Cambria Math" panose="02040503050406030204" pitchFamily="18" charset="0"/>
                            <a:ea typeface="Cambria Math" panose="02040503050406030204" pitchFamily="18" charset="0"/>
                          </a:rPr>
                        </m:ctrlPr>
                      </m:sSupPr>
                      <m:e>
                        <m:sSub>
                          <m:sSubPr>
                            <m:ctrlPr>
                              <a:rPr lang="en-US" sz="1200" b="1" i="1">
                                <a:solidFill>
                                  <a:srgbClr val="462AC2"/>
                                </a:solidFill>
                                <a:latin typeface="Cambria Math" panose="02040503050406030204" pitchFamily="18" charset="0"/>
                              </a:rPr>
                            </m:ctrlPr>
                          </m:sSubPr>
                          <m:e>
                            <m:r>
                              <a:rPr lang="it-IT" sz="1200" b="1" i="1" smtClean="0">
                                <a:solidFill>
                                  <a:srgbClr val="462AC2"/>
                                </a:solidFill>
                                <a:latin typeface="Cambria Math" panose="02040503050406030204" pitchFamily="18" charset="0"/>
                              </a:rPr>
                              <m:t>     </m:t>
                            </m:r>
                            <m:r>
                              <a:rPr lang="it-IT" sz="1200" b="1" i="1" smtClean="0">
                                <a:solidFill>
                                  <a:srgbClr val="462AC2"/>
                                </a:solidFill>
                                <a:latin typeface="Cambria Math" panose="02040503050406030204" pitchFamily="18" charset="0"/>
                              </a:rPr>
                              <m:t>𝒏</m:t>
                            </m:r>
                          </m:e>
                          <m:sub>
                            <m:r>
                              <a:rPr lang="it-IT" sz="1200" b="1" i="1">
                                <a:solidFill>
                                  <a:srgbClr val="462AC2"/>
                                </a:solidFill>
                                <a:latin typeface="Cambria Math" panose="02040503050406030204" pitchFamily="18" charset="0"/>
                              </a:rPr>
                              <m:t>𝒆</m:t>
                            </m:r>
                            <m:r>
                              <a:rPr lang="it-IT" sz="1200" b="1" i="1">
                                <a:solidFill>
                                  <a:srgbClr val="462AC2"/>
                                </a:solidFill>
                                <a:latin typeface="Cambria Math" panose="02040503050406030204" pitchFamily="18" charset="0"/>
                              </a:rPr>
                              <m:t> </m:t>
                            </m:r>
                          </m:sub>
                        </m:sSub>
                        <m:r>
                          <m:rPr>
                            <m:nor/>
                          </m:rPr>
                          <a:rPr lang="en-US" sz="1200" b="1" dirty="0">
                            <a:solidFill>
                              <a:srgbClr val="462AC2"/>
                            </a:solidFill>
                          </a:rPr>
                          <m:t>=</m:t>
                        </m:r>
                        <m:r>
                          <a:rPr lang="it-IT" sz="1200" b="1" i="1" dirty="0" smtClean="0">
                            <a:solidFill>
                              <a:srgbClr val="462AC2"/>
                            </a:solidFill>
                            <a:latin typeface="Cambria Math" panose="02040503050406030204" pitchFamily="18" charset="0"/>
                          </a:rPr>
                          <m:t> </m:t>
                        </m:r>
                        <m:r>
                          <a:rPr lang="it-IT" sz="1200" b="1" i="1" smtClean="0">
                            <a:solidFill>
                              <a:srgbClr val="462AC2"/>
                            </a:solidFill>
                            <a:latin typeface="Cambria Math" panose="02040503050406030204" pitchFamily="18" charset="0"/>
                            <a:ea typeface="Cambria Math" panose="02040503050406030204" pitchFamily="18" charset="0"/>
                          </a:rPr>
                          <m:t>𝟏𝟎</m:t>
                        </m:r>
                      </m:e>
                      <m:sup>
                        <m:r>
                          <a:rPr lang="it-IT" sz="1200" b="1" i="1" smtClean="0">
                            <a:solidFill>
                              <a:srgbClr val="462AC2"/>
                            </a:solidFill>
                            <a:latin typeface="Cambria Math" panose="02040503050406030204" pitchFamily="18" charset="0"/>
                            <a:ea typeface="Cambria Math" panose="02040503050406030204" pitchFamily="18" charset="0"/>
                          </a:rPr>
                          <m:t>𝟏𝟔</m:t>
                        </m:r>
                      </m:sup>
                    </m:sSup>
                  </m:oMath>
                </a14:m>
                <a:r>
                  <a:rPr lang="it-IT" sz="1200" b="1" dirty="0">
                    <a:solidFill>
                      <a:srgbClr val="462AC2"/>
                    </a:solidFill>
                  </a:rPr>
                  <a:t> - </a:t>
                </a:r>
                <a14:m>
                  <m:oMath xmlns:m="http://schemas.openxmlformats.org/officeDocument/2006/math">
                    <m:sSup>
                      <m:sSupPr>
                        <m:ctrlPr>
                          <a:rPr lang="it-IT" sz="1200" b="1" i="1" smtClean="0">
                            <a:solidFill>
                              <a:srgbClr val="462AC2"/>
                            </a:solidFill>
                            <a:latin typeface="Cambria Math" panose="02040503050406030204" pitchFamily="18" charset="0"/>
                          </a:rPr>
                        </m:ctrlPr>
                      </m:sSupPr>
                      <m:e>
                        <m:r>
                          <a:rPr lang="it-IT" sz="1200" b="1" i="1" smtClean="0">
                            <a:solidFill>
                              <a:srgbClr val="462AC2"/>
                            </a:solidFill>
                            <a:latin typeface="Cambria Math" panose="02040503050406030204" pitchFamily="18" charset="0"/>
                          </a:rPr>
                          <m:t>𝟏𝟎</m:t>
                        </m:r>
                      </m:e>
                      <m:sup>
                        <m:r>
                          <a:rPr lang="it-IT" sz="1200" b="1" i="1" smtClean="0">
                            <a:solidFill>
                              <a:srgbClr val="462AC2"/>
                            </a:solidFill>
                            <a:latin typeface="Cambria Math" panose="02040503050406030204" pitchFamily="18" charset="0"/>
                          </a:rPr>
                          <m:t>𝟏𝟕</m:t>
                        </m:r>
                      </m:sup>
                    </m:sSup>
                    <m:r>
                      <a:rPr lang="it-IT" sz="1200" b="1" i="1" smtClean="0">
                        <a:solidFill>
                          <a:srgbClr val="462AC2"/>
                        </a:solidFill>
                        <a:latin typeface="Cambria Math" panose="02040503050406030204" pitchFamily="18" charset="0"/>
                      </a:rPr>
                      <m:t> </m:t>
                    </m:r>
                    <m:sSup>
                      <m:sSupPr>
                        <m:ctrlPr>
                          <a:rPr lang="it-IT" sz="1200" b="1" i="1" smtClean="0">
                            <a:solidFill>
                              <a:srgbClr val="462AC2"/>
                            </a:solidFill>
                            <a:latin typeface="Cambria Math" panose="02040503050406030204" pitchFamily="18" charset="0"/>
                          </a:rPr>
                        </m:ctrlPr>
                      </m:sSupPr>
                      <m:e>
                        <m:r>
                          <a:rPr lang="it-IT" sz="1200" b="1" i="1" smtClean="0">
                            <a:solidFill>
                              <a:srgbClr val="462AC2"/>
                            </a:solidFill>
                            <a:latin typeface="Cambria Math" panose="02040503050406030204" pitchFamily="18" charset="0"/>
                          </a:rPr>
                          <m:t>𝒄𝒎</m:t>
                        </m:r>
                        <m:r>
                          <a:rPr lang="it-IT" sz="1200" b="1" i="1" smtClean="0">
                            <a:solidFill>
                              <a:srgbClr val="462AC2"/>
                            </a:solidFill>
                            <a:latin typeface="Cambria Math" panose="02040503050406030204" pitchFamily="18" charset="0"/>
                          </a:rPr>
                          <m:t> </m:t>
                        </m:r>
                      </m:e>
                      <m:sup>
                        <m:r>
                          <a:rPr lang="it-IT" sz="1200" b="1" i="1" smtClean="0">
                            <a:solidFill>
                              <a:srgbClr val="462AC2"/>
                            </a:solidFill>
                            <a:latin typeface="Cambria Math" panose="02040503050406030204" pitchFamily="18" charset="0"/>
                          </a:rPr>
                          <m:t>−</m:t>
                        </m:r>
                        <m:r>
                          <a:rPr lang="it-IT" sz="1200" b="1" i="1" smtClean="0">
                            <a:solidFill>
                              <a:srgbClr val="462AC2"/>
                            </a:solidFill>
                            <a:latin typeface="Cambria Math" panose="02040503050406030204" pitchFamily="18" charset="0"/>
                          </a:rPr>
                          <m:t>𝟑</m:t>
                        </m:r>
                      </m:sup>
                    </m:sSup>
                  </m:oMath>
                </a14:m>
                <a:endParaRPr lang="it-IT" sz="1200" b="1" dirty="0">
                  <a:solidFill>
                    <a:srgbClr val="462AC2"/>
                  </a:solidFill>
                </a:endParaRPr>
              </a:p>
            </p:txBody>
          </p:sp>
        </mc:Choice>
        <mc:Fallback xmlns="">
          <p:sp>
            <p:nvSpPr>
              <p:cNvPr id="92" name="TextBox 91">
                <a:extLst>
                  <a:ext uri="{FF2B5EF4-FFF2-40B4-BE49-F238E27FC236}">
                    <a16:creationId xmlns:a16="http://schemas.microsoft.com/office/drawing/2014/main" id="{BE9AFA3C-2568-615D-C297-418CCEF46918}"/>
                  </a:ext>
                </a:extLst>
              </p:cNvPr>
              <p:cNvSpPr txBox="1">
                <a:spLocks noRot="1" noChangeAspect="1" noMove="1" noResize="1" noEditPoints="1" noAdjustHandles="1" noChangeArrowheads="1" noChangeShapeType="1" noTextEdit="1"/>
              </p:cNvSpPr>
              <p:nvPr/>
            </p:nvSpPr>
            <p:spPr>
              <a:xfrm>
                <a:off x="1413815" y="3537611"/>
                <a:ext cx="3471102" cy="281167"/>
              </a:xfrm>
              <a:prstGeom prst="rect">
                <a:avLst/>
              </a:prstGeom>
              <a:blipFill>
                <a:blip r:embed="rId17"/>
                <a:stretch>
                  <a:fillRect b="-16667"/>
                </a:stretch>
              </a:blipFill>
              <a:ln>
                <a:solidFill>
                  <a:srgbClr val="FF0000"/>
                </a:solidFill>
              </a:ln>
            </p:spPr>
            <p:txBody>
              <a:bodyPr/>
              <a:lstStyle/>
              <a:p>
                <a:r>
                  <a:rPr lang="en-IT">
                    <a:noFill/>
                  </a:rPr>
                  <a:t> </a:t>
                </a:r>
              </a:p>
            </p:txBody>
          </p:sp>
        </mc:Fallback>
      </mc:AlternateContent>
      <p:cxnSp>
        <p:nvCxnSpPr>
          <p:cNvPr id="93" name="Straight Arrow Connector 92">
            <a:extLst>
              <a:ext uri="{FF2B5EF4-FFF2-40B4-BE49-F238E27FC236}">
                <a16:creationId xmlns:a16="http://schemas.microsoft.com/office/drawing/2014/main" id="{2327DFB7-BEB3-6AB6-B836-63D1F5781457}"/>
              </a:ext>
            </a:extLst>
          </p:cNvPr>
          <p:cNvCxnSpPr>
            <a:cxnSpLocks/>
          </p:cNvCxnSpPr>
          <p:nvPr/>
        </p:nvCxnSpPr>
        <p:spPr>
          <a:xfrm>
            <a:off x="2467789" y="4064435"/>
            <a:ext cx="32211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26C50EC0-4FD4-680A-6382-614394E33271}"/>
              </a:ext>
            </a:extLst>
          </p:cNvPr>
          <p:cNvCxnSpPr>
            <a:cxnSpLocks/>
          </p:cNvCxnSpPr>
          <p:nvPr/>
        </p:nvCxnSpPr>
        <p:spPr>
          <a:xfrm>
            <a:off x="2517817" y="3725532"/>
            <a:ext cx="32211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CasellaDiTesto 6">
            <a:extLst>
              <a:ext uri="{FF2B5EF4-FFF2-40B4-BE49-F238E27FC236}">
                <a16:creationId xmlns:a16="http://schemas.microsoft.com/office/drawing/2014/main" id="{5DB0C16E-866E-5A1F-F54D-9B6E1182316A}"/>
              </a:ext>
            </a:extLst>
          </p:cNvPr>
          <p:cNvSpPr txBox="1"/>
          <p:nvPr/>
        </p:nvSpPr>
        <p:spPr>
          <a:xfrm>
            <a:off x="3102321" y="1365485"/>
            <a:ext cx="1326015" cy="261610"/>
          </a:xfrm>
          <a:prstGeom prst="rect">
            <a:avLst/>
          </a:prstGeom>
          <a:solidFill>
            <a:srgbClr val="FFFF00"/>
          </a:solidFill>
          <a:ln w="2222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100" b="1" dirty="0">
                <a:solidFill>
                  <a:srgbClr val="462AC2"/>
                </a:solidFill>
              </a:rPr>
              <a:t>For beta line:</a:t>
            </a:r>
          </a:p>
        </p:txBody>
      </p:sp>
      <p:sp>
        <p:nvSpPr>
          <p:cNvPr id="6" name="Segnaposto data 3">
            <a:extLst>
              <a:ext uri="{FF2B5EF4-FFF2-40B4-BE49-F238E27FC236}">
                <a16:creationId xmlns:a16="http://schemas.microsoft.com/office/drawing/2014/main" id="{23E1EA5F-34C2-41F9-1B2A-A871FFFC2F3C}"/>
              </a:ext>
            </a:extLst>
          </p:cNvPr>
          <p:cNvSpPr>
            <a:spLocks noGrp="1"/>
          </p:cNvSpPr>
          <p:nvPr>
            <p:ph type="dt" sz="half" idx="10"/>
          </p:nvPr>
        </p:nvSpPr>
        <p:spPr>
          <a:xfrm>
            <a:off x="9298418" y="6490771"/>
            <a:ext cx="2008692" cy="365125"/>
          </a:xfrm>
        </p:spPr>
        <p:txBody>
          <a:bodyPr/>
          <a:lstStyle/>
          <a:p>
            <a:r>
              <a:rPr lang="it-IT" sz="1200" b="1" dirty="0">
                <a:solidFill>
                  <a:schemeClr val="tx1"/>
                </a:solidFill>
              </a:rPr>
              <a:t>6 September 2022</a:t>
            </a:r>
            <a:endParaRPr lang="en-GB" sz="1200" b="1" dirty="0">
              <a:solidFill>
                <a:schemeClr val="tx1"/>
              </a:solidFill>
            </a:endParaRPr>
          </a:p>
        </p:txBody>
      </p:sp>
      <p:cxnSp>
        <p:nvCxnSpPr>
          <p:cNvPr id="22" name="Connettore 1 25">
            <a:extLst>
              <a:ext uri="{FF2B5EF4-FFF2-40B4-BE49-F238E27FC236}">
                <a16:creationId xmlns:a16="http://schemas.microsoft.com/office/drawing/2014/main" id="{A7B04919-7DB5-9996-939A-C8456D8BFA91}"/>
              </a:ext>
            </a:extLst>
          </p:cNvPr>
          <p:cNvCxnSpPr>
            <a:cxnSpLocks/>
          </p:cNvCxnSpPr>
          <p:nvPr/>
        </p:nvCxnSpPr>
        <p:spPr>
          <a:xfrm>
            <a:off x="3102321" y="671195"/>
            <a:ext cx="100871" cy="0"/>
          </a:xfrm>
          <a:prstGeom prst="line">
            <a:avLst/>
          </a:prstGeom>
          <a:ln w="19050" cap="rnd">
            <a:solidFill>
              <a:srgbClr val="392FB6"/>
            </a:solidFill>
            <a:beve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CBA145-F6F5-257C-2096-3C4C039E6A7F}"/>
              </a:ext>
            </a:extLst>
          </p:cNvPr>
          <p:cNvCxnSpPr>
            <a:cxnSpLocks/>
          </p:cNvCxnSpPr>
          <p:nvPr/>
        </p:nvCxnSpPr>
        <p:spPr>
          <a:xfrm flipV="1">
            <a:off x="2306549" y="5243385"/>
            <a:ext cx="1176932" cy="342886"/>
          </a:xfrm>
          <a:prstGeom prst="straightConnector1">
            <a:avLst/>
          </a:prstGeom>
          <a:ln w="22225">
            <a:solidFill>
              <a:srgbClr val="FF27E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Graphical user interface&#10;&#10;Description automatically generated with medium confidence">
            <a:extLst>
              <a:ext uri="{FF2B5EF4-FFF2-40B4-BE49-F238E27FC236}">
                <a16:creationId xmlns:a16="http://schemas.microsoft.com/office/drawing/2014/main" id="{1694B5BD-1DBD-C4E0-EDA5-DC98B4B9D77D}"/>
              </a:ext>
            </a:extLst>
          </p:cNvPr>
          <p:cNvPicPr>
            <a:picLocks noChangeAspect="1"/>
          </p:cNvPicPr>
          <p:nvPr/>
        </p:nvPicPr>
        <p:blipFill>
          <a:blip r:embed="rId18"/>
          <a:stretch>
            <a:fillRect/>
          </a:stretch>
        </p:blipFill>
        <p:spPr>
          <a:xfrm>
            <a:off x="7594083" y="502778"/>
            <a:ext cx="4597935" cy="2794396"/>
          </a:xfrm>
          <a:prstGeom prst="rect">
            <a:avLst/>
          </a:prstGeom>
        </p:spPr>
      </p:pic>
      <p:sp>
        <p:nvSpPr>
          <p:cNvPr id="38" name="TextBox 37">
            <a:extLst>
              <a:ext uri="{FF2B5EF4-FFF2-40B4-BE49-F238E27FC236}">
                <a16:creationId xmlns:a16="http://schemas.microsoft.com/office/drawing/2014/main" id="{56EAFE18-0F3E-CCD2-E9E4-F7F71096E3F0}"/>
              </a:ext>
            </a:extLst>
          </p:cNvPr>
          <p:cNvSpPr txBox="1"/>
          <p:nvPr/>
        </p:nvSpPr>
        <p:spPr>
          <a:xfrm rot="16200000">
            <a:off x="6127477" y="1666305"/>
            <a:ext cx="2788726"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T" sz="2400" b="1" dirty="0">
                <a:solidFill>
                  <a:schemeClr val="tx1"/>
                </a:solidFill>
                <a:latin typeface="Rockwell" panose="02060603020205020403" pitchFamily="18" charset="77"/>
              </a:rPr>
              <a:t>Spectral   Lines</a:t>
            </a:r>
          </a:p>
        </p:txBody>
      </p:sp>
      <p:sp>
        <p:nvSpPr>
          <p:cNvPr id="45" name="TextBox 44">
            <a:extLst>
              <a:ext uri="{FF2B5EF4-FFF2-40B4-BE49-F238E27FC236}">
                <a16:creationId xmlns:a16="http://schemas.microsoft.com/office/drawing/2014/main" id="{0763061E-EEDF-1AB3-E12B-4EA3F52B5A45}"/>
              </a:ext>
            </a:extLst>
          </p:cNvPr>
          <p:cNvSpPr txBox="1"/>
          <p:nvPr/>
        </p:nvSpPr>
        <p:spPr>
          <a:xfrm>
            <a:off x="4931948" y="671195"/>
            <a:ext cx="2256135" cy="677108"/>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solidFill>
                  <a:srgbClr val="462AC2"/>
                </a:solidFill>
                <a:latin typeface="Rockwell" panose="02060603020205020403" pitchFamily="18" charset="77"/>
                <a:ea typeface="Calibri" panose="020F0502020204030204" pitchFamily="34" charset="0"/>
                <a:cs typeface="Times New Roman" panose="02020603050405020304" pitchFamily="18" charset="0"/>
              </a:rPr>
              <a:t>Research intrest: </a:t>
            </a:r>
          </a:p>
          <a:p>
            <a:r>
              <a:rPr lang="it-IT" sz="1100" b="1" dirty="0">
                <a:solidFill>
                  <a:srgbClr val="FF0000"/>
                </a:solidFill>
                <a:latin typeface="Rockwell" panose="02060603020205020403" pitchFamily="18" charset="77"/>
                <a:ea typeface="Calibri" panose="020F0502020204030204" pitchFamily="34" charset="0"/>
                <a:cs typeface="Times New Roman" panose="02020603050405020304" pitchFamily="18" charset="0"/>
              </a:rPr>
              <a:t>alpha</a:t>
            </a:r>
            <a:r>
              <a:rPr lang="it-IT" sz="1100" b="1" dirty="0">
                <a:solidFill>
                  <a:srgbClr val="462AC2"/>
                </a:solidFill>
                <a:latin typeface="Rockwell" panose="02060603020205020403" pitchFamily="18" charset="77"/>
                <a:ea typeface="Calibri" panose="020F0502020204030204" pitchFamily="34" charset="0"/>
                <a:cs typeface="Times New Roman" panose="02020603050405020304" pitchFamily="18" charset="0"/>
              </a:rPr>
              <a:t>:  n 3    </a:t>
            </a:r>
            <a:r>
              <a:rPr lang="it-IT" sz="1100" b="1" dirty="0">
                <a:solidFill>
                  <a:srgbClr val="462AC2"/>
                </a:solidFill>
                <a:latin typeface="Rockwell" panose="02060603020205020403" pitchFamily="18" charset="77"/>
                <a:ea typeface="Calibri" panose="020F0502020204030204" pitchFamily="34" charset="0"/>
                <a:cs typeface="Times New Roman" panose="02020603050405020304" pitchFamily="18" charset="0"/>
                <a:sym typeface="Wingdings" pitchFamily="2" charset="2"/>
              </a:rPr>
              <a:t></a:t>
            </a:r>
            <a:r>
              <a:rPr lang="it-IT" sz="1100" b="1" dirty="0">
                <a:solidFill>
                  <a:srgbClr val="462AC2"/>
                </a:solidFill>
                <a:latin typeface="Rockwell" panose="02060603020205020403" pitchFamily="18" charset="77"/>
                <a:ea typeface="Calibri" panose="020F0502020204030204" pitchFamily="34" charset="0"/>
                <a:cs typeface="Times New Roman" panose="02020603050405020304" pitchFamily="18" charset="0"/>
              </a:rPr>
              <a:t>   2    </a:t>
            </a:r>
            <a:r>
              <a:rPr lang="it-IT" sz="1200" b="1" dirty="0">
                <a:solidFill>
                  <a:srgbClr val="FF0000"/>
                </a:solidFill>
                <a:latin typeface="Rockwell" panose="02060603020205020403" pitchFamily="18" charset="77"/>
                <a:ea typeface="Calibri" panose="020F0502020204030204" pitchFamily="34" charset="0"/>
                <a:cs typeface="Times New Roman" panose="02020603050405020304" pitchFamily="18" charset="0"/>
              </a:rPr>
              <a:t>656.2  nm</a:t>
            </a:r>
            <a:endParaRPr lang="it-IT" sz="1100" b="1" dirty="0">
              <a:solidFill>
                <a:srgbClr val="FF0000"/>
              </a:solidFill>
              <a:latin typeface="Rockwell" panose="02060603020205020403" pitchFamily="18" charset="77"/>
              <a:ea typeface="Calibri" panose="020F0502020204030204" pitchFamily="34" charset="0"/>
              <a:cs typeface="Times New Roman" panose="02020603050405020304" pitchFamily="18" charset="0"/>
            </a:endParaRPr>
          </a:p>
          <a:p>
            <a:r>
              <a:rPr lang="it-IT" sz="1100" b="1" dirty="0">
                <a:solidFill>
                  <a:srgbClr val="FF0000"/>
                </a:solidFill>
                <a:latin typeface="Rockwell" panose="02060603020205020403" pitchFamily="18" charset="77"/>
                <a:ea typeface="Calibri" panose="020F0502020204030204" pitchFamily="34" charset="0"/>
                <a:cs typeface="Times New Roman" panose="02020603050405020304" pitchFamily="18" charset="0"/>
              </a:rPr>
              <a:t>beta</a:t>
            </a:r>
            <a:r>
              <a:rPr lang="it-IT" sz="1100" b="1" dirty="0">
                <a:solidFill>
                  <a:srgbClr val="462AC2"/>
                </a:solidFill>
                <a:latin typeface="Rockwell" panose="02060603020205020403" pitchFamily="18" charset="77"/>
                <a:ea typeface="Calibri" panose="020F0502020204030204" pitchFamily="34" charset="0"/>
                <a:cs typeface="Times New Roman" panose="02020603050405020304" pitchFamily="18" charset="0"/>
              </a:rPr>
              <a:t>:    n 4   </a:t>
            </a:r>
            <a:r>
              <a:rPr lang="it-IT" sz="1100" b="1" dirty="0">
                <a:solidFill>
                  <a:srgbClr val="462AC2"/>
                </a:solidFill>
                <a:latin typeface="Rockwell" panose="02060603020205020403" pitchFamily="18" charset="77"/>
                <a:ea typeface="Calibri" panose="020F0502020204030204" pitchFamily="34" charset="0"/>
                <a:cs typeface="Times New Roman" panose="02020603050405020304" pitchFamily="18" charset="0"/>
                <a:sym typeface="Wingdings" pitchFamily="2" charset="2"/>
              </a:rPr>
              <a:t></a:t>
            </a:r>
            <a:r>
              <a:rPr lang="it-IT" sz="1100" b="1" dirty="0">
                <a:solidFill>
                  <a:srgbClr val="462AC2"/>
                </a:solidFill>
                <a:latin typeface="Rockwell" panose="02060603020205020403" pitchFamily="18" charset="77"/>
                <a:ea typeface="Calibri" panose="020F0502020204030204" pitchFamily="34" charset="0"/>
                <a:cs typeface="Times New Roman" panose="02020603050405020304" pitchFamily="18" charset="0"/>
              </a:rPr>
              <a:t>    2    </a:t>
            </a:r>
            <a:r>
              <a:rPr lang="it-IT" sz="1200" b="1" dirty="0">
                <a:solidFill>
                  <a:srgbClr val="FF0000"/>
                </a:solidFill>
                <a:latin typeface="Rockwell" panose="02060603020205020403" pitchFamily="18" charset="77"/>
                <a:ea typeface="Calibri" panose="020F0502020204030204" pitchFamily="34" charset="0"/>
                <a:cs typeface="Times New Roman" panose="02020603050405020304" pitchFamily="18" charset="0"/>
              </a:rPr>
              <a:t>486.1  nm </a:t>
            </a:r>
            <a:endParaRPr lang="it-IT" sz="1100" b="1" dirty="0">
              <a:solidFill>
                <a:srgbClr val="FF0000"/>
              </a:solidFill>
              <a:latin typeface="Rockwell" panose="02060603020205020403" pitchFamily="18" charset="77"/>
              <a:ea typeface="Calibri" panose="020F0502020204030204"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67C4BFE3-072E-DEEE-D12F-EB6142713435}"/>
              </a:ext>
            </a:extLst>
          </p:cNvPr>
          <p:cNvSpPr txBox="1"/>
          <p:nvPr/>
        </p:nvSpPr>
        <p:spPr>
          <a:xfrm>
            <a:off x="805798" y="4760436"/>
            <a:ext cx="3424038" cy="246221"/>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000" b="1" dirty="0">
                <a:solidFill>
                  <a:schemeClr val="tx1"/>
                </a:solidFill>
              </a:rPr>
              <a:t>D. G. Jang et al., Appl. Phys. Lett. 99, 141502 (2011)</a:t>
            </a:r>
          </a:p>
        </p:txBody>
      </p:sp>
      <p:pic>
        <p:nvPicPr>
          <p:cNvPr id="98" name="Picture 97" descr="Chart, histogram&#10;&#10;Description automatically generated">
            <a:extLst>
              <a:ext uri="{FF2B5EF4-FFF2-40B4-BE49-F238E27FC236}">
                <a16:creationId xmlns:a16="http://schemas.microsoft.com/office/drawing/2014/main" id="{F5941854-7033-1030-E01B-818055B1BDE3}"/>
              </a:ext>
            </a:extLst>
          </p:cNvPr>
          <p:cNvPicPr>
            <a:picLocks noChangeAspect="1"/>
          </p:cNvPicPr>
          <p:nvPr/>
        </p:nvPicPr>
        <p:blipFill>
          <a:blip r:embed="rId19"/>
          <a:stretch>
            <a:fillRect/>
          </a:stretch>
        </p:blipFill>
        <p:spPr>
          <a:xfrm>
            <a:off x="7349749" y="3346199"/>
            <a:ext cx="4705780" cy="2869776"/>
          </a:xfrm>
          <a:prstGeom prst="rect">
            <a:avLst/>
          </a:prstGeom>
        </p:spPr>
      </p:pic>
      <p:sp>
        <p:nvSpPr>
          <p:cNvPr id="99" name="TextBox 98">
            <a:extLst>
              <a:ext uri="{FF2B5EF4-FFF2-40B4-BE49-F238E27FC236}">
                <a16:creationId xmlns:a16="http://schemas.microsoft.com/office/drawing/2014/main" id="{0E009F32-02E1-32F2-36B2-8EE6487AB2B2}"/>
              </a:ext>
            </a:extLst>
          </p:cNvPr>
          <p:cNvSpPr txBox="1"/>
          <p:nvPr/>
        </p:nvSpPr>
        <p:spPr>
          <a:xfrm>
            <a:off x="4085140" y="5409740"/>
            <a:ext cx="3158382" cy="246221"/>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000" b="1" dirty="0">
                <a:solidFill>
                  <a:schemeClr val="tx1"/>
                </a:solidFill>
              </a:rPr>
              <a:t>HR Griem, Academic Press Inc, App. III  (1974)</a:t>
            </a:r>
          </a:p>
        </p:txBody>
      </p:sp>
      <p:cxnSp>
        <p:nvCxnSpPr>
          <p:cNvPr id="102" name="Straight Arrow Connector 101">
            <a:extLst>
              <a:ext uri="{FF2B5EF4-FFF2-40B4-BE49-F238E27FC236}">
                <a16:creationId xmlns:a16="http://schemas.microsoft.com/office/drawing/2014/main" id="{6E329E8A-94B2-EE58-1DA9-289D682D4375}"/>
              </a:ext>
            </a:extLst>
          </p:cNvPr>
          <p:cNvCxnSpPr>
            <a:cxnSpLocks/>
          </p:cNvCxnSpPr>
          <p:nvPr/>
        </p:nvCxnSpPr>
        <p:spPr>
          <a:xfrm>
            <a:off x="9657230" y="4910154"/>
            <a:ext cx="644629"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CD275071-AB6D-C1E6-7D3F-F21A669846A5}"/>
              </a:ext>
            </a:extLst>
          </p:cNvPr>
          <p:cNvSpPr txBox="1"/>
          <p:nvPr/>
        </p:nvSpPr>
        <p:spPr>
          <a:xfrm>
            <a:off x="9595775" y="4582891"/>
            <a:ext cx="881410"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chemeClr val="tx1"/>
                </a:solidFill>
              </a:rPr>
              <a:t>FWHM</a:t>
            </a:r>
          </a:p>
        </p:txBody>
      </p:sp>
      <p:sp>
        <p:nvSpPr>
          <p:cNvPr id="107" name="TextBox 106">
            <a:extLst>
              <a:ext uri="{FF2B5EF4-FFF2-40B4-BE49-F238E27FC236}">
                <a16:creationId xmlns:a16="http://schemas.microsoft.com/office/drawing/2014/main" id="{44C9EF0E-3917-A0F4-E406-B0BC7C28CDCC}"/>
              </a:ext>
            </a:extLst>
          </p:cNvPr>
          <p:cNvSpPr txBox="1"/>
          <p:nvPr/>
        </p:nvSpPr>
        <p:spPr>
          <a:xfrm>
            <a:off x="11129395" y="3380412"/>
            <a:ext cx="710452" cy="26161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100" b="1" dirty="0">
              <a:solidFill>
                <a:srgbClr val="392FB6"/>
              </a:solidFill>
            </a:endParaRPr>
          </a:p>
        </p:txBody>
      </p:sp>
      <p:sp>
        <p:nvSpPr>
          <p:cNvPr id="108" name="TextBox 107">
            <a:extLst>
              <a:ext uri="{FF2B5EF4-FFF2-40B4-BE49-F238E27FC236}">
                <a16:creationId xmlns:a16="http://schemas.microsoft.com/office/drawing/2014/main" id="{02BFF629-AA3C-B695-E381-D4376A92C682}"/>
              </a:ext>
            </a:extLst>
          </p:cNvPr>
          <p:cNvSpPr txBox="1"/>
          <p:nvPr/>
        </p:nvSpPr>
        <p:spPr>
          <a:xfrm>
            <a:off x="10586322" y="3587222"/>
            <a:ext cx="1515197" cy="307777"/>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srgbClr val="392FB6"/>
                </a:solidFill>
              </a:rPr>
              <a:t>H_beta Profile</a:t>
            </a:r>
            <a:endParaRPr lang="en-US" sz="1100" b="1" dirty="0">
              <a:solidFill>
                <a:srgbClr val="392FB6"/>
              </a:solidFill>
            </a:endParaRPr>
          </a:p>
        </p:txBody>
      </p:sp>
      <p:sp>
        <p:nvSpPr>
          <p:cNvPr id="2" name="TextBox 1">
            <a:extLst>
              <a:ext uri="{FF2B5EF4-FFF2-40B4-BE49-F238E27FC236}">
                <a16:creationId xmlns:a16="http://schemas.microsoft.com/office/drawing/2014/main" id="{16D8F2F9-24FE-D9E8-4569-1EBBF844EA30}"/>
              </a:ext>
            </a:extLst>
          </p:cNvPr>
          <p:cNvSpPr txBox="1"/>
          <p:nvPr/>
        </p:nvSpPr>
        <p:spPr>
          <a:xfrm>
            <a:off x="9579283" y="4898758"/>
            <a:ext cx="88141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solidFill>
                  <a:schemeClr val="tx1"/>
                </a:solidFill>
              </a:rPr>
              <a:t>Broadening</a:t>
            </a:r>
          </a:p>
        </p:txBody>
      </p:sp>
    </p:spTree>
    <p:extLst>
      <p:ext uri="{BB962C8B-B14F-4D97-AF65-F5344CB8AC3E}">
        <p14:creationId xmlns:p14="http://schemas.microsoft.com/office/powerpoint/2010/main" val="3935079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4">
            <a:extLst>
              <a:ext uri="{FF2B5EF4-FFF2-40B4-BE49-F238E27FC236}">
                <a16:creationId xmlns:a16="http://schemas.microsoft.com/office/drawing/2014/main" id="{3507481B-901B-7C63-426B-9D4C8DA8AFA9}"/>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8</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3019806" y="33772"/>
            <a:ext cx="6152387" cy="523220"/>
          </a:xfrm>
          <a:prstGeom prst="rect">
            <a:avLst/>
          </a:prstGeom>
          <a:noFill/>
        </p:spPr>
        <p:txBody>
          <a:bodyPr wrap="square" rtlCol="0">
            <a:spAutoFit/>
          </a:bodyPr>
          <a:lstStyle/>
          <a:p>
            <a:pPr algn="ctr"/>
            <a:r>
              <a:rPr lang="it-IT" sz="2800" b="1" dirty="0">
                <a:latin typeface="Rockwell" panose="02060603020205020403" pitchFamily="18" charset="77"/>
              </a:rPr>
              <a:t>Plasma Sources Charecterization</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480158" y="529781"/>
            <a:ext cx="9105747"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863B8AE-47BC-5FF0-B44B-CC91997BD0F8}"/>
              </a:ext>
            </a:extLst>
          </p:cNvPr>
          <p:cNvSpPr/>
          <p:nvPr/>
        </p:nvSpPr>
        <p:spPr>
          <a:xfrm>
            <a:off x="267182" y="3793941"/>
            <a:ext cx="2745994" cy="1754326"/>
          </a:xfrm>
          <a:prstGeom prst="rect">
            <a:avLst/>
          </a:prstGeom>
          <a:ln w="19050">
            <a:noFill/>
          </a:ln>
        </p:spPr>
        <p:txBody>
          <a:bodyPr wrap="square">
            <a:spAutoFit/>
          </a:bodyPr>
          <a:lstStyle/>
          <a:p>
            <a:pPr marL="285750" indent="-285750">
              <a:buFont typeface="Arial" panose="020B0604020202020204" pitchFamily="34" charset="0"/>
              <a:buChar char="•"/>
            </a:pPr>
            <a:r>
              <a:rPr lang="en-US" b="1" dirty="0">
                <a:cs typeface="Calibri" panose="020F0502020204030204" pitchFamily="34" charset="0"/>
              </a:rPr>
              <a:t>Capillary Length</a:t>
            </a:r>
          </a:p>
          <a:p>
            <a:pPr marL="285750" indent="-285750">
              <a:buFont typeface="Arial" panose="020B0604020202020204" pitchFamily="34" charset="0"/>
              <a:buChar char="•"/>
            </a:pPr>
            <a:r>
              <a:rPr lang="en-US" b="1" dirty="0">
                <a:cs typeface="Calibri" panose="020F0502020204030204" pitchFamily="34" charset="0"/>
              </a:rPr>
              <a:t>Capillary Diameter</a:t>
            </a:r>
          </a:p>
          <a:p>
            <a:pPr marL="285750" indent="-285750">
              <a:buFont typeface="Arial" panose="020B0604020202020204" pitchFamily="34" charset="0"/>
              <a:buChar char="•"/>
            </a:pPr>
            <a:r>
              <a:rPr lang="en-US" b="1" dirty="0">
                <a:cs typeface="Calibri" panose="020F0502020204030204" pitchFamily="34" charset="0"/>
              </a:rPr>
              <a:t>Inlet Number</a:t>
            </a:r>
          </a:p>
          <a:p>
            <a:pPr marL="285750" indent="-285750">
              <a:buFont typeface="Arial" panose="020B0604020202020204" pitchFamily="34" charset="0"/>
              <a:buChar char="•"/>
            </a:pPr>
            <a:r>
              <a:rPr lang="en-US" b="1" dirty="0">
                <a:cs typeface="Calibri" panose="020F0502020204030204" pitchFamily="34" charset="0"/>
              </a:rPr>
              <a:t>Inlets Distance</a:t>
            </a:r>
          </a:p>
          <a:p>
            <a:pPr marL="285750" indent="-285750">
              <a:buFont typeface="Arial" panose="020B0604020202020204" pitchFamily="34" charset="0"/>
              <a:buChar char="•"/>
            </a:pPr>
            <a:r>
              <a:rPr lang="en-US" b="1" dirty="0">
                <a:cs typeface="Calibri" panose="020F0502020204030204" pitchFamily="34" charset="0"/>
              </a:rPr>
              <a:t>Channel Shape (Tapered/Enlarged)</a:t>
            </a:r>
          </a:p>
        </p:txBody>
      </p:sp>
      <p:sp>
        <p:nvSpPr>
          <p:cNvPr id="33" name="Rectangle 32">
            <a:extLst>
              <a:ext uri="{FF2B5EF4-FFF2-40B4-BE49-F238E27FC236}">
                <a16:creationId xmlns:a16="http://schemas.microsoft.com/office/drawing/2014/main" id="{51202BF3-2605-E3C3-1A6D-9665B5AAB129}"/>
              </a:ext>
            </a:extLst>
          </p:cNvPr>
          <p:cNvSpPr/>
          <p:nvPr/>
        </p:nvSpPr>
        <p:spPr>
          <a:xfrm>
            <a:off x="3730094" y="619069"/>
            <a:ext cx="4848372" cy="584775"/>
          </a:xfrm>
          <a:prstGeom prst="rect">
            <a:avLst/>
          </a:prstGeom>
          <a:solidFill>
            <a:srgbClr val="FFFF00"/>
          </a:solidFill>
          <a:ln w="31750">
            <a:solidFill>
              <a:srgbClr val="462AC2"/>
            </a:solidFill>
          </a:ln>
        </p:spPr>
        <p:txBody>
          <a:bodyPr wrap="square">
            <a:spAutoFit/>
          </a:bodyPr>
          <a:lstStyle/>
          <a:p>
            <a:pPr algn="ctr"/>
            <a:r>
              <a:rPr lang="en-US" sz="3200" b="1" dirty="0">
                <a:solidFill>
                  <a:srgbClr val="462AC2"/>
                </a:solidFill>
                <a:latin typeface="Rockwell" panose="02060603020205020403" pitchFamily="18" charset="77"/>
                <a:cs typeface="Calibri" panose="020F0502020204030204" pitchFamily="34" charset="0"/>
              </a:rPr>
              <a:t>Studied Parameters</a:t>
            </a:r>
          </a:p>
        </p:txBody>
      </p:sp>
      <p:cxnSp>
        <p:nvCxnSpPr>
          <p:cNvPr id="34" name="Connettore 1 25">
            <a:extLst>
              <a:ext uri="{FF2B5EF4-FFF2-40B4-BE49-F238E27FC236}">
                <a16:creationId xmlns:a16="http://schemas.microsoft.com/office/drawing/2014/main" id="{33602D47-616B-E957-D420-36F444A20CB3}"/>
              </a:ext>
            </a:extLst>
          </p:cNvPr>
          <p:cNvCxnSpPr>
            <a:cxnSpLocks/>
          </p:cNvCxnSpPr>
          <p:nvPr/>
        </p:nvCxnSpPr>
        <p:spPr>
          <a:xfrm>
            <a:off x="1261017" y="1383490"/>
            <a:ext cx="9703323" cy="0"/>
          </a:xfrm>
          <a:prstGeom prst="line">
            <a:avLst/>
          </a:prstGeom>
          <a:ln w="41275"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65" name="Connettore 1 25">
            <a:extLst>
              <a:ext uri="{FF2B5EF4-FFF2-40B4-BE49-F238E27FC236}">
                <a16:creationId xmlns:a16="http://schemas.microsoft.com/office/drawing/2014/main" id="{5238A12C-3AAB-8A91-98EC-9848CB1F21BF}"/>
              </a:ext>
            </a:extLst>
          </p:cNvPr>
          <p:cNvCxnSpPr>
            <a:cxnSpLocks/>
          </p:cNvCxnSpPr>
          <p:nvPr/>
        </p:nvCxnSpPr>
        <p:spPr>
          <a:xfrm flipV="1">
            <a:off x="1238339" y="1383490"/>
            <a:ext cx="12065" cy="1733576"/>
          </a:xfrm>
          <a:prstGeom prst="line">
            <a:avLst/>
          </a:prstGeom>
          <a:ln w="31750"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70" name="Connettore 1 25">
            <a:extLst>
              <a:ext uri="{FF2B5EF4-FFF2-40B4-BE49-F238E27FC236}">
                <a16:creationId xmlns:a16="http://schemas.microsoft.com/office/drawing/2014/main" id="{2DD67862-6CF7-1578-012F-9ED66511555F}"/>
              </a:ext>
            </a:extLst>
          </p:cNvPr>
          <p:cNvCxnSpPr>
            <a:cxnSpLocks/>
            <a:stCxn id="139" idx="0"/>
          </p:cNvCxnSpPr>
          <p:nvPr/>
        </p:nvCxnSpPr>
        <p:spPr>
          <a:xfrm flipV="1">
            <a:off x="10964340" y="1394391"/>
            <a:ext cx="0" cy="3562876"/>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432C1D79-A88E-668B-64CE-65F31C05AB6D}"/>
              </a:ext>
            </a:extLst>
          </p:cNvPr>
          <p:cNvSpPr/>
          <p:nvPr/>
        </p:nvSpPr>
        <p:spPr>
          <a:xfrm>
            <a:off x="96904" y="3120581"/>
            <a:ext cx="2511035" cy="369332"/>
          </a:xfrm>
          <a:prstGeom prst="rect">
            <a:avLst/>
          </a:prstGeom>
          <a:solidFill>
            <a:srgbClr val="FFFF00"/>
          </a:solidFill>
          <a:ln w="28575">
            <a:solidFill>
              <a:srgbClr val="FF0000"/>
            </a:solidFill>
          </a:ln>
        </p:spPr>
        <p:txBody>
          <a:bodyPr wrap="square">
            <a:spAutoFit/>
          </a:bodyPr>
          <a:lstStyle/>
          <a:p>
            <a:r>
              <a:rPr lang="en-US" b="1" dirty="0">
                <a:solidFill>
                  <a:srgbClr val="0C12AE"/>
                </a:solidFill>
                <a:latin typeface="Rockwell" panose="02060603020205020403" pitchFamily="18" charset="77"/>
                <a:cs typeface="Calibri" panose="020F0502020204030204" pitchFamily="34" charset="0"/>
              </a:rPr>
              <a:t>Different Geometry</a:t>
            </a:r>
          </a:p>
        </p:txBody>
      </p:sp>
      <p:sp>
        <p:nvSpPr>
          <p:cNvPr id="122" name="Left Brace 121">
            <a:extLst>
              <a:ext uri="{FF2B5EF4-FFF2-40B4-BE49-F238E27FC236}">
                <a16:creationId xmlns:a16="http://schemas.microsoft.com/office/drawing/2014/main" id="{C46974C9-1581-5594-2756-CC54978FF85A}"/>
              </a:ext>
            </a:extLst>
          </p:cNvPr>
          <p:cNvSpPr/>
          <p:nvPr/>
        </p:nvSpPr>
        <p:spPr>
          <a:xfrm>
            <a:off x="91483" y="3605735"/>
            <a:ext cx="266117" cy="1781356"/>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cxnSp>
        <p:nvCxnSpPr>
          <p:cNvPr id="125" name="Connettore 1 25">
            <a:extLst>
              <a:ext uri="{FF2B5EF4-FFF2-40B4-BE49-F238E27FC236}">
                <a16:creationId xmlns:a16="http://schemas.microsoft.com/office/drawing/2014/main" id="{28FFBB55-CD7B-755A-5BF6-01AA605DBD43}"/>
              </a:ext>
            </a:extLst>
          </p:cNvPr>
          <p:cNvCxnSpPr>
            <a:cxnSpLocks/>
          </p:cNvCxnSpPr>
          <p:nvPr/>
        </p:nvCxnSpPr>
        <p:spPr>
          <a:xfrm flipV="1">
            <a:off x="7473528" y="1358520"/>
            <a:ext cx="0" cy="2524079"/>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129" name="Connettore 1 25">
            <a:extLst>
              <a:ext uri="{FF2B5EF4-FFF2-40B4-BE49-F238E27FC236}">
                <a16:creationId xmlns:a16="http://schemas.microsoft.com/office/drawing/2014/main" id="{ADECB800-35FF-6824-5A08-3EF9D4CB5A48}"/>
              </a:ext>
            </a:extLst>
          </p:cNvPr>
          <p:cNvCxnSpPr>
            <a:cxnSpLocks/>
          </p:cNvCxnSpPr>
          <p:nvPr/>
        </p:nvCxnSpPr>
        <p:spPr>
          <a:xfrm flipV="1">
            <a:off x="9264011" y="1394391"/>
            <a:ext cx="0" cy="598965"/>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68BE2E5C-F911-CF74-A1BD-DA802EB76CCA}"/>
              </a:ext>
            </a:extLst>
          </p:cNvPr>
          <p:cNvSpPr/>
          <p:nvPr/>
        </p:nvSpPr>
        <p:spPr>
          <a:xfrm>
            <a:off x="8335478" y="2029151"/>
            <a:ext cx="1886316" cy="369332"/>
          </a:xfrm>
          <a:prstGeom prst="rect">
            <a:avLst/>
          </a:prstGeom>
          <a:solidFill>
            <a:srgbClr val="FFFF00"/>
          </a:solidFill>
          <a:ln w="28575">
            <a:solidFill>
              <a:srgbClr val="FF0000"/>
            </a:solidFill>
          </a:ln>
        </p:spPr>
        <p:txBody>
          <a:bodyPr wrap="square">
            <a:spAutoFit/>
          </a:bodyPr>
          <a:lstStyle/>
          <a:p>
            <a:r>
              <a:rPr lang="en-US" b="1" dirty="0">
                <a:solidFill>
                  <a:srgbClr val="0C12AE"/>
                </a:solidFill>
                <a:cs typeface="Calibri" panose="020F0502020204030204" pitchFamily="34" charset="0"/>
              </a:rPr>
              <a:t>Plasma Ramp</a:t>
            </a:r>
          </a:p>
        </p:txBody>
      </p:sp>
      <p:sp>
        <p:nvSpPr>
          <p:cNvPr id="131" name="Rectangle 130">
            <a:extLst>
              <a:ext uri="{FF2B5EF4-FFF2-40B4-BE49-F238E27FC236}">
                <a16:creationId xmlns:a16="http://schemas.microsoft.com/office/drawing/2014/main" id="{A55F319F-4A66-0345-3023-04BE5476F8B4}"/>
              </a:ext>
            </a:extLst>
          </p:cNvPr>
          <p:cNvSpPr/>
          <p:nvPr/>
        </p:nvSpPr>
        <p:spPr>
          <a:xfrm>
            <a:off x="2971375" y="2077513"/>
            <a:ext cx="3366211" cy="369332"/>
          </a:xfrm>
          <a:prstGeom prst="rect">
            <a:avLst/>
          </a:prstGeom>
          <a:solidFill>
            <a:srgbClr val="FFFF00"/>
          </a:solidFill>
          <a:ln w="28575">
            <a:solidFill>
              <a:srgbClr val="FF0000"/>
            </a:solidFill>
          </a:ln>
        </p:spPr>
        <p:txBody>
          <a:bodyPr wrap="square">
            <a:spAutoFit/>
          </a:bodyPr>
          <a:lstStyle/>
          <a:p>
            <a:r>
              <a:rPr lang="en-US" b="1" dirty="0">
                <a:solidFill>
                  <a:srgbClr val="0C12AE"/>
                </a:solidFill>
                <a:cs typeface="Calibri" panose="020F0502020204030204" pitchFamily="34" charset="0"/>
              </a:rPr>
              <a:t>Temperature Measurement</a:t>
            </a:r>
          </a:p>
        </p:txBody>
      </p:sp>
      <p:sp>
        <p:nvSpPr>
          <p:cNvPr id="138" name="Rectangle 137">
            <a:extLst>
              <a:ext uri="{FF2B5EF4-FFF2-40B4-BE49-F238E27FC236}">
                <a16:creationId xmlns:a16="http://schemas.microsoft.com/office/drawing/2014/main" id="{0B4D425C-C636-0C99-9D35-C6974D5245CE}"/>
              </a:ext>
            </a:extLst>
          </p:cNvPr>
          <p:cNvSpPr/>
          <p:nvPr/>
        </p:nvSpPr>
        <p:spPr>
          <a:xfrm>
            <a:off x="8578466" y="5348163"/>
            <a:ext cx="4109661" cy="646331"/>
          </a:xfrm>
          <a:prstGeom prst="rect">
            <a:avLst/>
          </a:prstGeom>
          <a:ln w="19050">
            <a:noFill/>
          </a:ln>
        </p:spPr>
        <p:txBody>
          <a:bodyPr wrap="square">
            <a:spAutoFit/>
          </a:bodyPr>
          <a:lstStyle/>
          <a:p>
            <a:pPr marL="285750" indent="-285750">
              <a:buFont typeface="Arial" panose="020B0604020202020204" pitchFamily="34" charset="0"/>
              <a:buChar char="•"/>
            </a:pPr>
            <a:r>
              <a:rPr lang="en-US" b="1" dirty="0">
                <a:cs typeface="Calibri" panose="020F0502020204030204" pitchFamily="34" charset="0"/>
              </a:rPr>
              <a:t>Shot-to-shot Stability </a:t>
            </a:r>
          </a:p>
          <a:p>
            <a:pPr marL="285750" indent="-285750">
              <a:buFont typeface="Arial" panose="020B0604020202020204" pitchFamily="34" charset="0"/>
              <a:buChar char="•"/>
            </a:pPr>
            <a:r>
              <a:rPr lang="en-US" b="1" dirty="0">
                <a:cs typeface="Calibri" panose="020F0502020204030204" pitchFamily="34" charset="0"/>
              </a:rPr>
              <a:t>Plasma Density Stabilization </a:t>
            </a:r>
          </a:p>
        </p:txBody>
      </p:sp>
      <p:sp>
        <p:nvSpPr>
          <p:cNvPr id="139" name="Rectangle 138">
            <a:extLst>
              <a:ext uri="{FF2B5EF4-FFF2-40B4-BE49-F238E27FC236}">
                <a16:creationId xmlns:a16="http://schemas.microsoft.com/office/drawing/2014/main" id="{F23A45A1-CA1D-5E39-C02C-32B519B0634E}"/>
              </a:ext>
            </a:extLst>
          </p:cNvPr>
          <p:cNvSpPr/>
          <p:nvPr/>
        </p:nvSpPr>
        <p:spPr>
          <a:xfrm>
            <a:off x="9884143" y="4957267"/>
            <a:ext cx="2160394" cy="369332"/>
          </a:xfrm>
          <a:prstGeom prst="rect">
            <a:avLst/>
          </a:prstGeom>
          <a:solidFill>
            <a:srgbClr val="FFFF00"/>
          </a:solidFill>
          <a:ln w="28575">
            <a:solidFill>
              <a:srgbClr val="FF0000"/>
            </a:solidFill>
          </a:ln>
        </p:spPr>
        <p:txBody>
          <a:bodyPr wrap="square">
            <a:spAutoFit/>
          </a:bodyPr>
          <a:lstStyle/>
          <a:p>
            <a:r>
              <a:rPr lang="en-US" b="1" dirty="0">
                <a:solidFill>
                  <a:srgbClr val="0C12AE"/>
                </a:solidFill>
                <a:cs typeface="Calibri" panose="020F0502020204030204" pitchFamily="34" charset="0"/>
              </a:rPr>
              <a:t>Plasma Stability</a:t>
            </a:r>
          </a:p>
        </p:txBody>
      </p:sp>
      <p:sp>
        <p:nvSpPr>
          <p:cNvPr id="140" name="Left Brace 139">
            <a:extLst>
              <a:ext uri="{FF2B5EF4-FFF2-40B4-BE49-F238E27FC236}">
                <a16:creationId xmlns:a16="http://schemas.microsoft.com/office/drawing/2014/main" id="{3BF830EF-62B8-C07E-2A6D-ADB4EBA88EE2}"/>
              </a:ext>
            </a:extLst>
          </p:cNvPr>
          <p:cNvSpPr/>
          <p:nvPr/>
        </p:nvSpPr>
        <p:spPr>
          <a:xfrm>
            <a:off x="7932036" y="2326227"/>
            <a:ext cx="191928" cy="83237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48" name="Rectangle 47">
            <a:extLst>
              <a:ext uri="{FF2B5EF4-FFF2-40B4-BE49-F238E27FC236}">
                <a16:creationId xmlns:a16="http://schemas.microsoft.com/office/drawing/2014/main" id="{F292A03E-4662-5F15-9F21-F76D552C627F}"/>
              </a:ext>
            </a:extLst>
          </p:cNvPr>
          <p:cNvSpPr/>
          <p:nvPr/>
        </p:nvSpPr>
        <p:spPr>
          <a:xfrm>
            <a:off x="8061034" y="2369397"/>
            <a:ext cx="2986153" cy="646331"/>
          </a:xfrm>
          <a:prstGeom prst="rect">
            <a:avLst/>
          </a:prstGeom>
        </p:spPr>
        <p:txBody>
          <a:bodyPr wrap="square">
            <a:spAutoFit/>
          </a:bodyPr>
          <a:lstStyle/>
          <a:p>
            <a:pPr marL="285750" indent="-285750">
              <a:buFont typeface="Arial" panose="020B0604020202020204" pitchFamily="34" charset="0"/>
              <a:buChar char="•"/>
            </a:pPr>
            <a:r>
              <a:rPr lang="en-US" b="1" dirty="0">
                <a:cs typeface="Calibri" panose="020F0502020204030204" pitchFamily="34" charset="0"/>
              </a:rPr>
              <a:t>Ramp Formation</a:t>
            </a:r>
          </a:p>
          <a:p>
            <a:pPr marL="285750" indent="-285750">
              <a:buFont typeface="Arial" panose="020B0604020202020204" pitchFamily="34" charset="0"/>
              <a:buChar char="•"/>
            </a:pPr>
            <a:r>
              <a:rPr lang="en-US" b="1" dirty="0">
                <a:cs typeface="Calibri" panose="020F0502020204030204" pitchFamily="34" charset="0"/>
              </a:rPr>
              <a:t>Ramp Stabilization</a:t>
            </a:r>
          </a:p>
        </p:txBody>
      </p:sp>
      <p:sp>
        <p:nvSpPr>
          <p:cNvPr id="141" name="TextBox 140">
            <a:extLst>
              <a:ext uri="{FF2B5EF4-FFF2-40B4-BE49-F238E27FC236}">
                <a16:creationId xmlns:a16="http://schemas.microsoft.com/office/drawing/2014/main" id="{415EE8D6-6B8D-F5F1-E7B6-CCCCF9FBC71A}"/>
              </a:ext>
            </a:extLst>
          </p:cNvPr>
          <p:cNvSpPr txBox="1"/>
          <p:nvPr/>
        </p:nvSpPr>
        <p:spPr>
          <a:xfrm>
            <a:off x="914612" y="2699536"/>
            <a:ext cx="354584" cy="461665"/>
          </a:xfrm>
          <a:prstGeom prst="rect">
            <a:avLst/>
          </a:prstGeom>
          <a:noFill/>
        </p:spPr>
        <p:txBody>
          <a:bodyPr wrap="none" rtlCol="0">
            <a:spAutoFit/>
          </a:bodyPr>
          <a:lstStyle/>
          <a:p>
            <a:r>
              <a:rPr lang="en-IT" sz="2400" b="1" dirty="0"/>
              <a:t>1</a:t>
            </a:r>
            <a:endParaRPr lang="en-IT" sz="1600" b="1" dirty="0"/>
          </a:p>
        </p:txBody>
      </p:sp>
      <p:sp>
        <p:nvSpPr>
          <p:cNvPr id="142" name="TextBox 141">
            <a:extLst>
              <a:ext uri="{FF2B5EF4-FFF2-40B4-BE49-F238E27FC236}">
                <a16:creationId xmlns:a16="http://schemas.microsoft.com/office/drawing/2014/main" id="{795625DB-B852-F370-77AD-2EF51CF6542B}"/>
              </a:ext>
            </a:extLst>
          </p:cNvPr>
          <p:cNvSpPr txBox="1"/>
          <p:nvPr/>
        </p:nvSpPr>
        <p:spPr>
          <a:xfrm>
            <a:off x="4159851" y="1656511"/>
            <a:ext cx="354584" cy="461665"/>
          </a:xfrm>
          <a:prstGeom prst="rect">
            <a:avLst/>
          </a:prstGeom>
          <a:noFill/>
        </p:spPr>
        <p:txBody>
          <a:bodyPr wrap="none" rtlCol="0">
            <a:spAutoFit/>
          </a:bodyPr>
          <a:lstStyle/>
          <a:p>
            <a:r>
              <a:rPr lang="en-IT" sz="2400" b="1" dirty="0"/>
              <a:t>2</a:t>
            </a:r>
            <a:endParaRPr lang="en-IT" sz="1600" b="1" dirty="0"/>
          </a:p>
        </p:txBody>
      </p:sp>
      <p:sp>
        <p:nvSpPr>
          <p:cNvPr id="143" name="TextBox 142">
            <a:extLst>
              <a:ext uri="{FF2B5EF4-FFF2-40B4-BE49-F238E27FC236}">
                <a16:creationId xmlns:a16="http://schemas.microsoft.com/office/drawing/2014/main" id="{CB2CB903-8590-724B-14CC-6C2CE76D622E}"/>
              </a:ext>
            </a:extLst>
          </p:cNvPr>
          <p:cNvSpPr txBox="1"/>
          <p:nvPr/>
        </p:nvSpPr>
        <p:spPr>
          <a:xfrm>
            <a:off x="7083183" y="3453761"/>
            <a:ext cx="354584" cy="461665"/>
          </a:xfrm>
          <a:prstGeom prst="rect">
            <a:avLst/>
          </a:prstGeom>
          <a:noFill/>
        </p:spPr>
        <p:txBody>
          <a:bodyPr wrap="square" rtlCol="0">
            <a:spAutoFit/>
          </a:bodyPr>
          <a:lstStyle/>
          <a:p>
            <a:r>
              <a:rPr lang="en-IT" sz="2400" b="1" dirty="0"/>
              <a:t>3</a:t>
            </a:r>
          </a:p>
        </p:txBody>
      </p:sp>
      <p:sp>
        <p:nvSpPr>
          <p:cNvPr id="144" name="TextBox 143">
            <a:extLst>
              <a:ext uri="{FF2B5EF4-FFF2-40B4-BE49-F238E27FC236}">
                <a16:creationId xmlns:a16="http://schemas.microsoft.com/office/drawing/2014/main" id="{9474918D-DD0F-EAEC-6ADC-C44E793A883C}"/>
              </a:ext>
            </a:extLst>
          </p:cNvPr>
          <p:cNvSpPr txBox="1"/>
          <p:nvPr/>
        </p:nvSpPr>
        <p:spPr>
          <a:xfrm>
            <a:off x="8878616" y="1610841"/>
            <a:ext cx="354584" cy="461665"/>
          </a:xfrm>
          <a:prstGeom prst="rect">
            <a:avLst/>
          </a:prstGeom>
          <a:noFill/>
        </p:spPr>
        <p:txBody>
          <a:bodyPr wrap="none" rtlCol="0">
            <a:spAutoFit/>
          </a:bodyPr>
          <a:lstStyle/>
          <a:p>
            <a:r>
              <a:rPr lang="en-IT" sz="2400" b="1" dirty="0"/>
              <a:t>4</a:t>
            </a:r>
          </a:p>
        </p:txBody>
      </p:sp>
      <p:sp>
        <p:nvSpPr>
          <p:cNvPr id="145" name="TextBox 144">
            <a:extLst>
              <a:ext uri="{FF2B5EF4-FFF2-40B4-BE49-F238E27FC236}">
                <a16:creationId xmlns:a16="http://schemas.microsoft.com/office/drawing/2014/main" id="{B2347AC0-027D-EC2D-50E1-94ADF3D15123}"/>
              </a:ext>
            </a:extLst>
          </p:cNvPr>
          <p:cNvSpPr txBox="1"/>
          <p:nvPr/>
        </p:nvSpPr>
        <p:spPr>
          <a:xfrm>
            <a:off x="10581365" y="4507953"/>
            <a:ext cx="354584" cy="461665"/>
          </a:xfrm>
          <a:prstGeom prst="rect">
            <a:avLst/>
          </a:prstGeom>
          <a:noFill/>
        </p:spPr>
        <p:txBody>
          <a:bodyPr wrap="none" rtlCol="0">
            <a:spAutoFit/>
          </a:bodyPr>
          <a:lstStyle/>
          <a:p>
            <a:r>
              <a:rPr lang="en-IT" sz="2400" b="1" dirty="0"/>
              <a:t>5</a:t>
            </a:r>
            <a:endParaRPr lang="en-IT" sz="1600" b="1" dirty="0"/>
          </a:p>
        </p:txBody>
      </p:sp>
      <p:pic>
        <p:nvPicPr>
          <p:cNvPr id="31" name="Picture 30" descr="A picture containing text, clipart&#10;&#10;Description automatically generated">
            <a:extLst>
              <a:ext uri="{FF2B5EF4-FFF2-40B4-BE49-F238E27FC236}">
                <a16:creationId xmlns:a16="http://schemas.microsoft.com/office/drawing/2014/main" id="{0559AF65-0E4C-1E90-8014-5AC4F76F45E3}"/>
              </a:ext>
            </a:extLst>
          </p:cNvPr>
          <p:cNvPicPr>
            <a:picLocks noChangeAspect="1"/>
          </p:cNvPicPr>
          <p:nvPr/>
        </p:nvPicPr>
        <p:blipFill>
          <a:blip r:embed="rId3"/>
          <a:stretch>
            <a:fillRect/>
          </a:stretch>
        </p:blipFill>
        <p:spPr>
          <a:xfrm>
            <a:off x="5222788" y="6440278"/>
            <a:ext cx="792694" cy="302555"/>
          </a:xfrm>
          <a:prstGeom prst="rect">
            <a:avLst/>
          </a:prstGeom>
        </p:spPr>
      </p:pic>
      <p:pic>
        <p:nvPicPr>
          <p:cNvPr id="32" name="Picture 31">
            <a:extLst>
              <a:ext uri="{FF2B5EF4-FFF2-40B4-BE49-F238E27FC236}">
                <a16:creationId xmlns:a16="http://schemas.microsoft.com/office/drawing/2014/main" id="{E81B9002-6EFE-F727-96FE-38497729B62F}"/>
              </a:ext>
            </a:extLst>
          </p:cNvPr>
          <p:cNvPicPr>
            <a:picLocks noChangeAspect="1"/>
          </p:cNvPicPr>
          <p:nvPr/>
        </p:nvPicPr>
        <p:blipFill>
          <a:blip r:embed="rId4"/>
          <a:stretch>
            <a:fillRect/>
          </a:stretch>
        </p:blipFill>
        <p:spPr>
          <a:xfrm>
            <a:off x="5122082" y="6434925"/>
            <a:ext cx="986644" cy="369332"/>
          </a:xfrm>
          <a:prstGeom prst="rect">
            <a:avLst/>
          </a:prstGeom>
        </p:spPr>
      </p:pic>
      <p:pic>
        <p:nvPicPr>
          <p:cNvPr id="35" name="Picture 34" descr="Logo, company name&#10;&#10;Description automatically generated">
            <a:extLst>
              <a:ext uri="{FF2B5EF4-FFF2-40B4-BE49-F238E27FC236}">
                <a16:creationId xmlns:a16="http://schemas.microsoft.com/office/drawing/2014/main" id="{64AA107C-6EB3-7EC0-BDFD-C5E14891ECB8}"/>
              </a:ext>
            </a:extLst>
          </p:cNvPr>
          <p:cNvPicPr>
            <a:picLocks noChangeAspect="1"/>
          </p:cNvPicPr>
          <p:nvPr/>
        </p:nvPicPr>
        <p:blipFill>
          <a:blip r:embed="rId5"/>
          <a:stretch>
            <a:fillRect/>
          </a:stretch>
        </p:blipFill>
        <p:spPr>
          <a:xfrm>
            <a:off x="21906" y="23909"/>
            <a:ext cx="1185284" cy="850728"/>
          </a:xfrm>
          <a:prstGeom prst="rect">
            <a:avLst/>
          </a:prstGeom>
        </p:spPr>
      </p:pic>
      <p:pic>
        <p:nvPicPr>
          <p:cNvPr id="36" name="Picture 35" descr="Logo, company name&#10;&#10;Description automatically generated">
            <a:extLst>
              <a:ext uri="{FF2B5EF4-FFF2-40B4-BE49-F238E27FC236}">
                <a16:creationId xmlns:a16="http://schemas.microsoft.com/office/drawing/2014/main" id="{3B08DD37-D5DB-E44B-8B24-20BD69D7EEB7}"/>
              </a:ext>
            </a:extLst>
          </p:cNvPr>
          <p:cNvPicPr>
            <a:picLocks noChangeAspect="1"/>
          </p:cNvPicPr>
          <p:nvPr/>
        </p:nvPicPr>
        <p:blipFill>
          <a:blip r:embed="rId6"/>
          <a:stretch>
            <a:fillRect/>
          </a:stretch>
        </p:blipFill>
        <p:spPr>
          <a:xfrm>
            <a:off x="11226800" y="0"/>
            <a:ext cx="965200" cy="1054100"/>
          </a:xfrm>
          <a:prstGeom prst="rect">
            <a:avLst/>
          </a:prstGeom>
        </p:spPr>
      </p:pic>
      <p:cxnSp>
        <p:nvCxnSpPr>
          <p:cNvPr id="37" name="Connettore 1 25">
            <a:extLst>
              <a:ext uri="{FF2B5EF4-FFF2-40B4-BE49-F238E27FC236}">
                <a16:creationId xmlns:a16="http://schemas.microsoft.com/office/drawing/2014/main" id="{7CBAC525-A0D1-B832-4C69-E8CC2C9A1C8B}"/>
              </a:ext>
            </a:extLst>
          </p:cNvPr>
          <p:cNvCxnSpPr>
            <a:cxnSpLocks/>
          </p:cNvCxnSpPr>
          <p:nvPr/>
        </p:nvCxnSpPr>
        <p:spPr>
          <a:xfrm>
            <a:off x="492511" y="6392764"/>
            <a:ext cx="10900509" cy="10904"/>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7" name="Segnaposto data 3">
            <a:extLst>
              <a:ext uri="{FF2B5EF4-FFF2-40B4-BE49-F238E27FC236}">
                <a16:creationId xmlns:a16="http://schemas.microsoft.com/office/drawing/2014/main" id="{949243E1-AB89-CFD8-C7F3-E78A8672639C}"/>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9" name="Rectangle 8">
            <a:extLst>
              <a:ext uri="{FF2B5EF4-FFF2-40B4-BE49-F238E27FC236}">
                <a16:creationId xmlns:a16="http://schemas.microsoft.com/office/drawing/2014/main" id="{4A80540C-A256-96D9-3CDD-207E80836890}"/>
              </a:ext>
            </a:extLst>
          </p:cNvPr>
          <p:cNvSpPr/>
          <p:nvPr/>
        </p:nvSpPr>
        <p:spPr>
          <a:xfrm>
            <a:off x="3231900" y="2740458"/>
            <a:ext cx="3914335" cy="923330"/>
          </a:xfrm>
          <a:prstGeom prst="rect">
            <a:avLst/>
          </a:prstGeom>
        </p:spPr>
        <p:txBody>
          <a:bodyPr wrap="square">
            <a:spAutoFit/>
          </a:bodyPr>
          <a:lstStyle/>
          <a:p>
            <a:pPr marL="285750" indent="-285750">
              <a:buFont typeface="Arial" panose="020B0604020202020204" pitchFamily="34" charset="0"/>
              <a:buChar char="•"/>
            </a:pPr>
            <a:r>
              <a:rPr lang="en-US" b="1" dirty="0">
                <a:cs typeface="Calibri" panose="020F0502020204030204" pitchFamily="34" charset="0"/>
              </a:rPr>
              <a:t>Oxygen Element (O II, O III)</a:t>
            </a:r>
          </a:p>
          <a:p>
            <a:pPr marL="285750" indent="-285750">
              <a:buFont typeface="Arial" panose="020B0604020202020204" pitchFamily="34" charset="0"/>
              <a:buChar char="•"/>
            </a:pPr>
            <a:r>
              <a:rPr lang="en-US" b="1" dirty="0">
                <a:cs typeface="Calibri" panose="020F0502020204030204" pitchFamily="34" charset="0"/>
              </a:rPr>
              <a:t>Nitrogen Element (N II, N III)</a:t>
            </a:r>
          </a:p>
          <a:p>
            <a:pPr marL="285750" indent="-285750">
              <a:buFont typeface="Arial" panose="020B0604020202020204" pitchFamily="34" charset="0"/>
              <a:buChar char="•"/>
            </a:pPr>
            <a:endParaRPr lang="en-US" b="1" dirty="0">
              <a:cs typeface="Calibri" panose="020F0502020204030204" pitchFamily="34" charset="0"/>
            </a:endParaRPr>
          </a:p>
        </p:txBody>
      </p:sp>
      <p:sp>
        <p:nvSpPr>
          <p:cNvPr id="12" name="Left Brace 11">
            <a:extLst>
              <a:ext uri="{FF2B5EF4-FFF2-40B4-BE49-F238E27FC236}">
                <a16:creationId xmlns:a16="http://schemas.microsoft.com/office/drawing/2014/main" id="{A22923A3-31EF-E3FE-D4E7-EBD334DC7CCE}"/>
              </a:ext>
            </a:extLst>
          </p:cNvPr>
          <p:cNvSpPr/>
          <p:nvPr/>
        </p:nvSpPr>
        <p:spPr>
          <a:xfrm>
            <a:off x="3097316" y="2542346"/>
            <a:ext cx="171499" cy="1010835"/>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sp>
        <p:nvSpPr>
          <p:cNvPr id="13" name="Rectangle 12">
            <a:extLst>
              <a:ext uri="{FF2B5EF4-FFF2-40B4-BE49-F238E27FC236}">
                <a16:creationId xmlns:a16="http://schemas.microsoft.com/office/drawing/2014/main" id="{61E2AFF1-503C-C5D7-D157-4A64CE5C4824}"/>
              </a:ext>
            </a:extLst>
          </p:cNvPr>
          <p:cNvSpPr/>
          <p:nvPr/>
        </p:nvSpPr>
        <p:spPr>
          <a:xfrm>
            <a:off x="4794240" y="4329933"/>
            <a:ext cx="2986153" cy="646331"/>
          </a:xfrm>
          <a:prstGeom prst="rect">
            <a:avLst/>
          </a:prstGeom>
        </p:spPr>
        <p:txBody>
          <a:bodyPr wrap="square">
            <a:spAutoFit/>
          </a:bodyPr>
          <a:lstStyle/>
          <a:p>
            <a:pPr marL="285750" indent="-285750">
              <a:buFont typeface="Arial" panose="020B0604020202020204" pitchFamily="34" charset="0"/>
              <a:buChar char="•"/>
            </a:pPr>
            <a:r>
              <a:rPr lang="en-US" b="1" dirty="0">
                <a:cs typeface="Calibri" panose="020F0502020204030204" pitchFamily="34" charset="0"/>
              </a:rPr>
              <a:t>VeroClear Material</a:t>
            </a:r>
          </a:p>
          <a:p>
            <a:pPr marL="285750" indent="-285750">
              <a:buFont typeface="Arial" panose="020B0604020202020204" pitchFamily="34" charset="0"/>
              <a:buChar char="•"/>
            </a:pPr>
            <a:r>
              <a:rPr lang="en-US" b="1" dirty="0">
                <a:cs typeface="Calibri" panose="020F0502020204030204" pitchFamily="34" charset="0"/>
              </a:rPr>
              <a:t>Sapphire Material</a:t>
            </a:r>
          </a:p>
        </p:txBody>
      </p:sp>
      <p:cxnSp>
        <p:nvCxnSpPr>
          <p:cNvPr id="14" name="Connettore 1 25">
            <a:extLst>
              <a:ext uri="{FF2B5EF4-FFF2-40B4-BE49-F238E27FC236}">
                <a16:creationId xmlns:a16="http://schemas.microsoft.com/office/drawing/2014/main" id="{6070C300-06CF-F73E-2252-A44AB3ACEB6D}"/>
              </a:ext>
            </a:extLst>
          </p:cNvPr>
          <p:cNvCxnSpPr>
            <a:cxnSpLocks/>
          </p:cNvCxnSpPr>
          <p:nvPr/>
        </p:nvCxnSpPr>
        <p:spPr>
          <a:xfrm flipV="1">
            <a:off x="3730094" y="1201017"/>
            <a:ext cx="0" cy="177409"/>
          </a:xfrm>
          <a:prstGeom prst="line">
            <a:avLst/>
          </a:prstGeom>
          <a:ln w="19050"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16" name="Connettore 1 25">
            <a:extLst>
              <a:ext uri="{FF2B5EF4-FFF2-40B4-BE49-F238E27FC236}">
                <a16:creationId xmlns:a16="http://schemas.microsoft.com/office/drawing/2014/main" id="{BF87D8CF-0419-109E-7BBC-3ADCAAD7E3D5}"/>
              </a:ext>
            </a:extLst>
          </p:cNvPr>
          <p:cNvCxnSpPr>
            <a:cxnSpLocks/>
          </p:cNvCxnSpPr>
          <p:nvPr/>
        </p:nvCxnSpPr>
        <p:spPr>
          <a:xfrm flipV="1">
            <a:off x="8578466" y="1201017"/>
            <a:ext cx="0" cy="177409"/>
          </a:xfrm>
          <a:prstGeom prst="line">
            <a:avLst/>
          </a:prstGeom>
          <a:ln w="19050"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0FB4259-A9F3-14F9-2646-EDB582EDFD27}"/>
              </a:ext>
            </a:extLst>
          </p:cNvPr>
          <p:cNvSpPr/>
          <p:nvPr/>
        </p:nvSpPr>
        <p:spPr>
          <a:xfrm>
            <a:off x="3730092" y="1216982"/>
            <a:ext cx="4837761" cy="177409"/>
          </a:xfrm>
          <a:prstGeom prst="rect">
            <a:avLst/>
          </a:prstGeom>
          <a:solidFill>
            <a:srgbClr val="392FB6"/>
          </a:solidFill>
          <a:ln w="19050">
            <a:solidFill>
              <a:srgbClr val="462AC2"/>
            </a:solidFill>
          </a:ln>
        </p:spPr>
        <p:txBody>
          <a:bodyPr wrap="square">
            <a:spAutoFit/>
          </a:bodyPr>
          <a:lstStyle/>
          <a:p>
            <a:endParaRPr lang="en-US" b="1" dirty="0">
              <a:solidFill>
                <a:srgbClr val="462AC2"/>
              </a:solidFill>
              <a:latin typeface="Rockwell" panose="02060603020205020403" pitchFamily="18" charset="77"/>
              <a:cs typeface="Calibri" panose="020F0502020204030204" pitchFamily="34" charset="0"/>
            </a:endParaRPr>
          </a:p>
        </p:txBody>
      </p:sp>
      <p:sp>
        <p:nvSpPr>
          <p:cNvPr id="45" name="Left Brace 44">
            <a:extLst>
              <a:ext uri="{FF2B5EF4-FFF2-40B4-BE49-F238E27FC236}">
                <a16:creationId xmlns:a16="http://schemas.microsoft.com/office/drawing/2014/main" id="{F2AFACC3-6223-75D6-721E-775C2A8E173C}"/>
              </a:ext>
            </a:extLst>
          </p:cNvPr>
          <p:cNvSpPr/>
          <p:nvPr/>
        </p:nvSpPr>
        <p:spPr>
          <a:xfrm>
            <a:off x="4675025" y="4316671"/>
            <a:ext cx="191928" cy="83237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
        <p:nvSpPr>
          <p:cNvPr id="46" name="Left Brace 45">
            <a:extLst>
              <a:ext uri="{FF2B5EF4-FFF2-40B4-BE49-F238E27FC236}">
                <a16:creationId xmlns:a16="http://schemas.microsoft.com/office/drawing/2014/main" id="{DE8DBC89-DCCB-51CB-CC4F-052AD8AE9916}"/>
              </a:ext>
            </a:extLst>
          </p:cNvPr>
          <p:cNvSpPr/>
          <p:nvPr/>
        </p:nvSpPr>
        <p:spPr>
          <a:xfrm>
            <a:off x="8519154" y="5305034"/>
            <a:ext cx="191928" cy="83237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cxnSp>
        <p:nvCxnSpPr>
          <p:cNvPr id="2" name="Connettore 1 25">
            <a:extLst>
              <a:ext uri="{FF2B5EF4-FFF2-40B4-BE49-F238E27FC236}">
                <a16:creationId xmlns:a16="http://schemas.microsoft.com/office/drawing/2014/main" id="{2B686A63-6211-C3D0-011E-06037ACBC847}"/>
              </a:ext>
            </a:extLst>
          </p:cNvPr>
          <p:cNvCxnSpPr>
            <a:cxnSpLocks/>
          </p:cNvCxnSpPr>
          <p:nvPr/>
        </p:nvCxnSpPr>
        <p:spPr>
          <a:xfrm flipV="1">
            <a:off x="4510345" y="1369261"/>
            <a:ext cx="0" cy="703245"/>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CD3652F-5E1A-8B2B-682F-BFBF35640B6B}"/>
              </a:ext>
            </a:extLst>
          </p:cNvPr>
          <p:cNvSpPr/>
          <p:nvPr/>
        </p:nvSpPr>
        <p:spPr>
          <a:xfrm>
            <a:off x="4794240" y="3871399"/>
            <a:ext cx="4059987" cy="338554"/>
          </a:xfrm>
          <a:prstGeom prst="rect">
            <a:avLst/>
          </a:prstGeom>
          <a:solidFill>
            <a:srgbClr val="FFFF00"/>
          </a:solidFill>
          <a:ln w="28575">
            <a:solidFill>
              <a:srgbClr val="FF0000"/>
            </a:solidFill>
          </a:ln>
        </p:spPr>
        <p:txBody>
          <a:bodyPr wrap="square">
            <a:spAutoFit/>
          </a:bodyPr>
          <a:lstStyle/>
          <a:p>
            <a:r>
              <a:rPr lang="en-US" sz="1600" b="1" dirty="0">
                <a:solidFill>
                  <a:srgbClr val="0C12AE"/>
                </a:solidFill>
                <a:cs typeface="Calibri" panose="020F0502020204030204" pitchFamily="34" charset="0"/>
              </a:rPr>
              <a:t>Capillary Aging and  Wall Deformation</a:t>
            </a:r>
          </a:p>
        </p:txBody>
      </p:sp>
    </p:spTree>
    <p:extLst>
      <p:ext uri="{BB962C8B-B14F-4D97-AF65-F5344CB8AC3E}">
        <p14:creationId xmlns:p14="http://schemas.microsoft.com/office/powerpoint/2010/main" val="45126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4">
            <a:extLst>
              <a:ext uri="{FF2B5EF4-FFF2-40B4-BE49-F238E27FC236}">
                <a16:creationId xmlns:a16="http://schemas.microsoft.com/office/drawing/2014/main" id="{C6F86684-45C3-B0DD-B380-F7F892DC80AC}"/>
              </a:ext>
            </a:extLst>
          </p:cNvPr>
          <p:cNvSpPr>
            <a:spLocks noGrp="1"/>
          </p:cNvSpPr>
          <p:nvPr>
            <p:ph type="ftr" sz="quarter" idx="11"/>
          </p:nvPr>
        </p:nvSpPr>
        <p:spPr>
          <a:xfrm>
            <a:off x="481440" y="6363760"/>
            <a:ext cx="1202471" cy="365125"/>
          </a:xfrm>
        </p:spPr>
        <p:txBody>
          <a:bodyPr/>
          <a:lstStyle/>
          <a:p>
            <a:r>
              <a:rPr lang="en-GB" sz="1200" b="1" dirty="0">
                <a:solidFill>
                  <a:schemeClr val="tx1"/>
                </a:solidFill>
              </a:rPr>
              <a:t>S. </a:t>
            </a:r>
            <a:r>
              <a:rPr lang="en-GB" sz="1200" b="1" dirty="0">
                <a:solidFill>
                  <a:schemeClr val="tx1"/>
                </a:solidFill>
                <a:latin typeface="Rockwell" panose="02060603020205020403" pitchFamily="18" charset="77"/>
              </a:rPr>
              <a:t>Arjmand</a:t>
            </a:r>
          </a:p>
        </p:txBody>
      </p:sp>
      <p:sp>
        <p:nvSpPr>
          <p:cNvPr id="6" name="Segnaposto numero diapositiva 5">
            <a:extLst>
              <a:ext uri="{FF2B5EF4-FFF2-40B4-BE49-F238E27FC236}">
                <a16:creationId xmlns:a16="http://schemas.microsoft.com/office/drawing/2014/main" id="{268A40E1-B70E-1F4C-8949-E138674DB306}"/>
              </a:ext>
            </a:extLst>
          </p:cNvPr>
          <p:cNvSpPr>
            <a:spLocks noGrp="1"/>
          </p:cNvSpPr>
          <p:nvPr>
            <p:ph type="sldNum" sz="quarter" idx="12"/>
          </p:nvPr>
        </p:nvSpPr>
        <p:spPr/>
        <p:txBody>
          <a:bodyPr/>
          <a:lstStyle/>
          <a:p>
            <a:fld id="{22C8C506-E08F-464A-AF85-27E4817C43F6}" type="slidenum">
              <a:rPr lang="en-GB" smtClean="0"/>
              <a:t>9</a:t>
            </a:fld>
            <a:endParaRPr lang="en-GB" dirty="0"/>
          </a:p>
        </p:txBody>
      </p:sp>
      <p:sp>
        <p:nvSpPr>
          <p:cNvPr id="29" name="CasellaDiTesto 17">
            <a:extLst>
              <a:ext uri="{FF2B5EF4-FFF2-40B4-BE49-F238E27FC236}">
                <a16:creationId xmlns:a16="http://schemas.microsoft.com/office/drawing/2014/main" id="{079C8F16-AE65-3B4B-9EE5-CA0DE80CF45F}"/>
              </a:ext>
            </a:extLst>
          </p:cNvPr>
          <p:cNvSpPr txBox="1"/>
          <p:nvPr/>
        </p:nvSpPr>
        <p:spPr>
          <a:xfrm>
            <a:off x="1367560" y="-117065"/>
            <a:ext cx="9073862" cy="542011"/>
          </a:xfrm>
          <a:prstGeom prst="rect">
            <a:avLst/>
          </a:prstGeom>
          <a:noFill/>
        </p:spPr>
        <p:txBody>
          <a:bodyPr wrap="square" rtlCol="0">
            <a:spAutoFit/>
          </a:bodyPr>
          <a:lstStyle/>
          <a:p>
            <a:pPr algn="ctr"/>
            <a:r>
              <a:rPr lang="it-IT" sz="2800" b="1" dirty="0">
                <a:latin typeface="Rockwell" panose="02060603020205020403" pitchFamily="18" charset="77"/>
              </a:rPr>
              <a:t>Study on Capillaries with Different Geometry</a:t>
            </a:r>
          </a:p>
        </p:txBody>
      </p:sp>
      <p:cxnSp>
        <p:nvCxnSpPr>
          <p:cNvPr id="30" name="Connettore 1 25">
            <a:extLst>
              <a:ext uri="{FF2B5EF4-FFF2-40B4-BE49-F238E27FC236}">
                <a16:creationId xmlns:a16="http://schemas.microsoft.com/office/drawing/2014/main" id="{E1689E95-DBDD-1B4A-8073-D454631AF7DD}"/>
              </a:ext>
            </a:extLst>
          </p:cNvPr>
          <p:cNvCxnSpPr>
            <a:cxnSpLocks/>
          </p:cNvCxnSpPr>
          <p:nvPr/>
        </p:nvCxnSpPr>
        <p:spPr>
          <a:xfrm>
            <a:off x="1425830" y="361972"/>
            <a:ext cx="9105747" cy="0"/>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pic>
        <p:nvPicPr>
          <p:cNvPr id="3" name="Picture 2" descr="A picture containing indoor, tube, electronics&#10;&#10;Description automatically generated">
            <a:extLst>
              <a:ext uri="{FF2B5EF4-FFF2-40B4-BE49-F238E27FC236}">
                <a16:creationId xmlns:a16="http://schemas.microsoft.com/office/drawing/2014/main" id="{62D99540-D3A0-E0E6-0E38-EBE76C044721}"/>
              </a:ext>
            </a:extLst>
          </p:cNvPr>
          <p:cNvPicPr>
            <a:picLocks noChangeAspect="1"/>
          </p:cNvPicPr>
          <p:nvPr/>
        </p:nvPicPr>
        <p:blipFill>
          <a:blip r:embed="rId3"/>
          <a:stretch>
            <a:fillRect/>
          </a:stretch>
        </p:blipFill>
        <p:spPr>
          <a:xfrm>
            <a:off x="2748608" y="3407151"/>
            <a:ext cx="1153332" cy="1288013"/>
          </a:xfrm>
          <a:prstGeom prst="rect">
            <a:avLst/>
          </a:prstGeom>
        </p:spPr>
      </p:pic>
      <p:sp>
        <p:nvSpPr>
          <p:cNvPr id="11" name="Rectangle 10">
            <a:extLst>
              <a:ext uri="{FF2B5EF4-FFF2-40B4-BE49-F238E27FC236}">
                <a16:creationId xmlns:a16="http://schemas.microsoft.com/office/drawing/2014/main" id="{422547E1-4DBD-70DF-E560-0922DE650049}"/>
              </a:ext>
            </a:extLst>
          </p:cNvPr>
          <p:cNvSpPr/>
          <p:nvPr/>
        </p:nvSpPr>
        <p:spPr>
          <a:xfrm>
            <a:off x="2556859" y="3147718"/>
            <a:ext cx="1705916" cy="307777"/>
          </a:xfrm>
          <a:prstGeom prst="rect">
            <a:avLst/>
          </a:prstGeom>
        </p:spPr>
        <p:txBody>
          <a:bodyPr wrap="none">
            <a:spAutoFit/>
          </a:bodyPr>
          <a:lstStyle/>
          <a:p>
            <a:r>
              <a:rPr lang="en-GB" sz="1400" b="1" dirty="0">
                <a:solidFill>
                  <a:srgbClr val="FF0000"/>
                </a:solidFill>
                <a:latin typeface="Rockwell" panose="02060603020205020403" pitchFamily="18" charset="77"/>
                <a:cs typeface="Calibri"/>
              </a:rPr>
              <a:t>2cm/1mm/1inlet</a:t>
            </a:r>
            <a:endParaRPr lang="en-IT" sz="1400" dirty="0">
              <a:solidFill>
                <a:srgbClr val="FF0000"/>
              </a:solidFill>
              <a:latin typeface="Rockwell" panose="02060603020205020403" pitchFamily="18" charset="77"/>
            </a:endParaRPr>
          </a:p>
        </p:txBody>
      </p:sp>
      <p:pic>
        <p:nvPicPr>
          <p:cNvPr id="8" name="Picture 7" descr="A picture containing tree, outdoor, black, old&#10;&#10;Description automatically generated">
            <a:extLst>
              <a:ext uri="{FF2B5EF4-FFF2-40B4-BE49-F238E27FC236}">
                <a16:creationId xmlns:a16="http://schemas.microsoft.com/office/drawing/2014/main" id="{59317000-15D2-6F9E-47A2-01EAB8748EDE}"/>
              </a:ext>
            </a:extLst>
          </p:cNvPr>
          <p:cNvPicPr>
            <a:picLocks noChangeAspect="1"/>
          </p:cNvPicPr>
          <p:nvPr/>
        </p:nvPicPr>
        <p:blipFill>
          <a:blip r:embed="rId4"/>
          <a:stretch>
            <a:fillRect/>
          </a:stretch>
        </p:blipFill>
        <p:spPr>
          <a:xfrm>
            <a:off x="2748608" y="4738664"/>
            <a:ext cx="1166891" cy="1349788"/>
          </a:xfrm>
          <a:prstGeom prst="rect">
            <a:avLst/>
          </a:prstGeom>
        </p:spPr>
      </p:pic>
      <p:sp>
        <p:nvSpPr>
          <p:cNvPr id="13" name="Rectangle 12">
            <a:extLst>
              <a:ext uri="{FF2B5EF4-FFF2-40B4-BE49-F238E27FC236}">
                <a16:creationId xmlns:a16="http://schemas.microsoft.com/office/drawing/2014/main" id="{E9BB32A2-1900-6F62-7982-1CB56B9DFF3A}"/>
              </a:ext>
            </a:extLst>
          </p:cNvPr>
          <p:cNvSpPr/>
          <p:nvPr/>
        </p:nvSpPr>
        <p:spPr>
          <a:xfrm>
            <a:off x="2584110" y="6130925"/>
            <a:ext cx="1705916" cy="307777"/>
          </a:xfrm>
          <a:prstGeom prst="rect">
            <a:avLst/>
          </a:prstGeom>
        </p:spPr>
        <p:txBody>
          <a:bodyPr wrap="none">
            <a:spAutoFit/>
          </a:bodyPr>
          <a:lstStyle/>
          <a:p>
            <a:r>
              <a:rPr lang="en-GB" sz="1400" b="1" dirty="0">
                <a:solidFill>
                  <a:srgbClr val="FF0000"/>
                </a:solidFill>
                <a:latin typeface="Rockwell" panose="02060603020205020403" pitchFamily="18" charset="77"/>
                <a:cs typeface="Calibri"/>
              </a:rPr>
              <a:t>2cm/2mm/1inlet</a:t>
            </a:r>
            <a:endParaRPr lang="en-IT" sz="1400" dirty="0">
              <a:solidFill>
                <a:srgbClr val="FF0000"/>
              </a:solidFill>
              <a:latin typeface="Rockwell" panose="02060603020205020403" pitchFamily="18" charset="77"/>
            </a:endParaRPr>
          </a:p>
        </p:txBody>
      </p:sp>
      <p:pic>
        <p:nvPicPr>
          <p:cNvPr id="12" name="Picture 11">
            <a:extLst>
              <a:ext uri="{FF2B5EF4-FFF2-40B4-BE49-F238E27FC236}">
                <a16:creationId xmlns:a16="http://schemas.microsoft.com/office/drawing/2014/main" id="{6D4D05BB-37E5-C510-81E9-ACF44D7F5FD6}"/>
              </a:ext>
            </a:extLst>
          </p:cNvPr>
          <p:cNvPicPr>
            <a:picLocks noChangeAspect="1"/>
          </p:cNvPicPr>
          <p:nvPr/>
        </p:nvPicPr>
        <p:blipFill>
          <a:blip r:embed="rId5"/>
          <a:stretch>
            <a:fillRect/>
          </a:stretch>
        </p:blipFill>
        <p:spPr>
          <a:xfrm>
            <a:off x="5233703" y="3436351"/>
            <a:ext cx="1241377" cy="1302314"/>
          </a:xfrm>
          <a:prstGeom prst="rect">
            <a:avLst/>
          </a:prstGeom>
        </p:spPr>
      </p:pic>
      <p:sp>
        <p:nvSpPr>
          <p:cNvPr id="16" name="Rectangle 15">
            <a:extLst>
              <a:ext uri="{FF2B5EF4-FFF2-40B4-BE49-F238E27FC236}">
                <a16:creationId xmlns:a16="http://schemas.microsoft.com/office/drawing/2014/main" id="{63694F5C-5CD8-CE63-6E20-020EB8E02C3B}"/>
              </a:ext>
            </a:extLst>
          </p:cNvPr>
          <p:cNvSpPr/>
          <p:nvPr/>
        </p:nvSpPr>
        <p:spPr>
          <a:xfrm>
            <a:off x="5026242" y="3186104"/>
            <a:ext cx="1782860" cy="307777"/>
          </a:xfrm>
          <a:prstGeom prst="rect">
            <a:avLst/>
          </a:prstGeom>
        </p:spPr>
        <p:txBody>
          <a:bodyPr wrap="none">
            <a:spAutoFit/>
          </a:bodyPr>
          <a:lstStyle/>
          <a:p>
            <a:r>
              <a:rPr lang="en-GB" sz="1400" b="1" dirty="0">
                <a:solidFill>
                  <a:srgbClr val="FF0000"/>
                </a:solidFill>
                <a:latin typeface="Rockwell" panose="02060603020205020403" pitchFamily="18" charset="77"/>
                <a:cs typeface="Calibri"/>
              </a:rPr>
              <a:t>3mm/1mm/1inlet</a:t>
            </a:r>
            <a:endParaRPr lang="en-IT" sz="1400" dirty="0">
              <a:solidFill>
                <a:srgbClr val="FF0000"/>
              </a:solidFill>
              <a:latin typeface="Rockwell" panose="02060603020205020403" pitchFamily="18" charset="77"/>
            </a:endParaRPr>
          </a:p>
        </p:txBody>
      </p:sp>
      <p:pic>
        <p:nvPicPr>
          <p:cNvPr id="15" name="Picture 14" descr="A close-up of a microscope&#10;&#10;Description automatically generated with medium confidence">
            <a:extLst>
              <a:ext uri="{FF2B5EF4-FFF2-40B4-BE49-F238E27FC236}">
                <a16:creationId xmlns:a16="http://schemas.microsoft.com/office/drawing/2014/main" id="{90490DE2-29D6-F270-5286-69A1989DCA5A}"/>
              </a:ext>
            </a:extLst>
          </p:cNvPr>
          <p:cNvPicPr>
            <a:picLocks noChangeAspect="1"/>
          </p:cNvPicPr>
          <p:nvPr/>
        </p:nvPicPr>
        <p:blipFill>
          <a:blip r:embed="rId6"/>
          <a:stretch>
            <a:fillRect/>
          </a:stretch>
        </p:blipFill>
        <p:spPr>
          <a:xfrm>
            <a:off x="5233704" y="4774750"/>
            <a:ext cx="1241377" cy="1309565"/>
          </a:xfrm>
          <a:prstGeom prst="rect">
            <a:avLst/>
          </a:prstGeom>
        </p:spPr>
      </p:pic>
      <p:sp>
        <p:nvSpPr>
          <p:cNvPr id="19" name="Rectangle 18">
            <a:extLst>
              <a:ext uri="{FF2B5EF4-FFF2-40B4-BE49-F238E27FC236}">
                <a16:creationId xmlns:a16="http://schemas.microsoft.com/office/drawing/2014/main" id="{3658911E-8696-D2A9-7FC2-964240149F61}"/>
              </a:ext>
            </a:extLst>
          </p:cNvPr>
          <p:cNvSpPr/>
          <p:nvPr/>
        </p:nvSpPr>
        <p:spPr>
          <a:xfrm>
            <a:off x="5026242" y="6130925"/>
            <a:ext cx="1874231" cy="307777"/>
          </a:xfrm>
          <a:prstGeom prst="rect">
            <a:avLst/>
          </a:prstGeom>
        </p:spPr>
        <p:txBody>
          <a:bodyPr wrap="none">
            <a:spAutoFit/>
          </a:bodyPr>
          <a:lstStyle/>
          <a:p>
            <a:r>
              <a:rPr lang="en-GB" sz="1400" b="1" dirty="0">
                <a:solidFill>
                  <a:srgbClr val="FF0000"/>
                </a:solidFill>
                <a:latin typeface="Rockwell" panose="02060603020205020403" pitchFamily="18" charset="77"/>
                <a:cs typeface="Calibri"/>
              </a:rPr>
              <a:t>3mm/1mm/2inlets</a:t>
            </a:r>
            <a:endParaRPr lang="en-IT" sz="1400" dirty="0">
              <a:solidFill>
                <a:srgbClr val="FF0000"/>
              </a:solidFill>
              <a:latin typeface="Rockwell" panose="02060603020205020403" pitchFamily="18" charset="77"/>
            </a:endParaRPr>
          </a:p>
        </p:txBody>
      </p:sp>
      <p:sp>
        <p:nvSpPr>
          <p:cNvPr id="24" name="Rectangle 23">
            <a:extLst>
              <a:ext uri="{FF2B5EF4-FFF2-40B4-BE49-F238E27FC236}">
                <a16:creationId xmlns:a16="http://schemas.microsoft.com/office/drawing/2014/main" id="{D863B8AE-47BC-5FF0-B44B-CC91997BD0F8}"/>
              </a:ext>
            </a:extLst>
          </p:cNvPr>
          <p:cNvSpPr/>
          <p:nvPr/>
        </p:nvSpPr>
        <p:spPr>
          <a:xfrm>
            <a:off x="24814" y="1457600"/>
            <a:ext cx="2160398" cy="369332"/>
          </a:xfrm>
          <a:prstGeom prst="rect">
            <a:avLst/>
          </a:prstGeom>
          <a:ln w="19050">
            <a:solidFill>
              <a:srgbClr val="462AC2"/>
            </a:solidFill>
          </a:ln>
        </p:spPr>
        <p:txBody>
          <a:bodyPr wrap="square">
            <a:spAutoFit/>
          </a:bodyPr>
          <a:lstStyle/>
          <a:p>
            <a:r>
              <a:rPr lang="en-US" b="1" dirty="0">
                <a:solidFill>
                  <a:srgbClr val="462AC2"/>
                </a:solidFill>
                <a:latin typeface="Rockwell" panose="02060603020205020403" pitchFamily="18" charset="77"/>
                <a:cs typeface="Calibri" panose="020F0502020204030204" pitchFamily="34" charset="0"/>
              </a:rPr>
              <a:t>Capillary Length</a:t>
            </a:r>
          </a:p>
        </p:txBody>
      </p:sp>
      <p:sp>
        <p:nvSpPr>
          <p:cNvPr id="25" name="Rectangle 24">
            <a:extLst>
              <a:ext uri="{FF2B5EF4-FFF2-40B4-BE49-F238E27FC236}">
                <a16:creationId xmlns:a16="http://schemas.microsoft.com/office/drawing/2014/main" id="{4C096A93-F95C-1177-55F7-5DEAB4C64598}"/>
              </a:ext>
            </a:extLst>
          </p:cNvPr>
          <p:cNvSpPr/>
          <p:nvPr/>
        </p:nvSpPr>
        <p:spPr>
          <a:xfrm>
            <a:off x="2289151" y="1475664"/>
            <a:ext cx="2472959" cy="369332"/>
          </a:xfrm>
          <a:prstGeom prst="rect">
            <a:avLst/>
          </a:prstGeom>
          <a:ln w="19050">
            <a:solidFill>
              <a:srgbClr val="462AC2"/>
            </a:solidFill>
          </a:ln>
        </p:spPr>
        <p:txBody>
          <a:bodyPr wrap="square">
            <a:spAutoFit/>
          </a:bodyPr>
          <a:lstStyle/>
          <a:p>
            <a:r>
              <a:rPr lang="en-US" b="1" dirty="0">
                <a:solidFill>
                  <a:srgbClr val="462AC2"/>
                </a:solidFill>
                <a:latin typeface="Rockwell" panose="02060603020205020403" pitchFamily="18" charset="77"/>
                <a:cs typeface="Calibri" panose="020F0502020204030204" pitchFamily="34" charset="0"/>
              </a:rPr>
              <a:t>Capillary Diameter</a:t>
            </a:r>
          </a:p>
        </p:txBody>
      </p:sp>
      <p:sp>
        <p:nvSpPr>
          <p:cNvPr id="26" name="Rectangle 25">
            <a:extLst>
              <a:ext uri="{FF2B5EF4-FFF2-40B4-BE49-F238E27FC236}">
                <a16:creationId xmlns:a16="http://schemas.microsoft.com/office/drawing/2014/main" id="{4CBDFAD6-2E4C-A87C-6CC2-656F02F98DF4}"/>
              </a:ext>
            </a:extLst>
          </p:cNvPr>
          <p:cNvSpPr/>
          <p:nvPr/>
        </p:nvSpPr>
        <p:spPr>
          <a:xfrm>
            <a:off x="4946130" y="1473950"/>
            <a:ext cx="1763007" cy="369332"/>
          </a:xfrm>
          <a:prstGeom prst="rect">
            <a:avLst/>
          </a:prstGeom>
          <a:ln w="19050">
            <a:solidFill>
              <a:srgbClr val="462AC2"/>
            </a:solidFill>
          </a:ln>
        </p:spPr>
        <p:txBody>
          <a:bodyPr wrap="square">
            <a:spAutoFit/>
          </a:bodyPr>
          <a:lstStyle/>
          <a:p>
            <a:r>
              <a:rPr lang="en-US" b="1" dirty="0">
                <a:solidFill>
                  <a:srgbClr val="462AC2"/>
                </a:solidFill>
                <a:latin typeface="Rockwell" panose="02060603020205020403" pitchFamily="18" charset="77"/>
                <a:cs typeface="Calibri" panose="020F0502020204030204" pitchFamily="34" charset="0"/>
              </a:rPr>
              <a:t>Inlet Number</a:t>
            </a:r>
          </a:p>
        </p:txBody>
      </p:sp>
      <p:sp>
        <p:nvSpPr>
          <p:cNvPr id="28" name="Rectangle 27">
            <a:extLst>
              <a:ext uri="{FF2B5EF4-FFF2-40B4-BE49-F238E27FC236}">
                <a16:creationId xmlns:a16="http://schemas.microsoft.com/office/drawing/2014/main" id="{7F79958F-4F39-EDF4-AA46-C86C9E24A20E}"/>
              </a:ext>
            </a:extLst>
          </p:cNvPr>
          <p:cNvSpPr/>
          <p:nvPr/>
        </p:nvSpPr>
        <p:spPr>
          <a:xfrm>
            <a:off x="7147573" y="1461094"/>
            <a:ext cx="1954153" cy="369332"/>
          </a:xfrm>
          <a:prstGeom prst="rect">
            <a:avLst/>
          </a:prstGeom>
          <a:ln w="19050">
            <a:solidFill>
              <a:srgbClr val="462AC2"/>
            </a:solidFill>
          </a:ln>
        </p:spPr>
        <p:txBody>
          <a:bodyPr wrap="square">
            <a:spAutoFit/>
          </a:bodyPr>
          <a:lstStyle/>
          <a:p>
            <a:r>
              <a:rPr lang="en-US" b="1" dirty="0">
                <a:solidFill>
                  <a:srgbClr val="462AC2"/>
                </a:solidFill>
                <a:latin typeface="Rockwell" panose="02060603020205020403" pitchFamily="18" charset="77"/>
                <a:cs typeface="Calibri" panose="020F0502020204030204" pitchFamily="34" charset="0"/>
              </a:rPr>
              <a:t>Inlets Distance</a:t>
            </a:r>
          </a:p>
        </p:txBody>
      </p:sp>
      <p:sp>
        <p:nvSpPr>
          <p:cNvPr id="31" name="Rectangle 30">
            <a:extLst>
              <a:ext uri="{FF2B5EF4-FFF2-40B4-BE49-F238E27FC236}">
                <a16:creationId xmlns:a16="http://schemas.microsoft.com/office/drawing/2014/main" id="{2A449F6E-F2CB-66A9-FC8A-9C5F10E8938D}"/>
              </a:ext>
            </a:extLst>
          </p:cNvPr>
          <p:cNvSpPr/>
          <p:nvPr/>
        </p:nvSpPr>
        <p:spPr>
          <a:xfrm>
            <a:off x="9762907" y="1450994"/>
            <a:ext cx="1922419" cy="369332"/>
          </a:xfrm>
          <a:prstGeom prst="rect">
            <a:avLst/>
          </a:prstGeom>
          <a:ln w="19050">
            <a:solidFill>
              <a:srgbClr val="462AC2"/>
            </a:solidFill>
          </a:ln>
        </p:spPr>
        <p:txBody>
          <a:bodyPr wrap="square">
            <a:spAutoFit/>
          </a:bodyPr>
          <a:lstStyle/>
          <a:p>
            <a:r>
              <a:rPr lang="en-US" b="1" dirty="0">
                <a:solidFill>
                  <a:srgbClr val="462AC2"/>
                </a:solidFill>
                <a:latin typeface="Rockwell" panose="02060603020205020403" pitchFamily="18" charset="77"/>
                <a:cs typeface="Calibri" panose="020F0502020204030204" pitchFamily="34" charset="0"/>
              </a:rPr>
              <a:t>Channel Shape</a:t>
            </a:r>
          </a:p>
        </p:txBody>
      </p:sp>
      <p:sp>
        <p:nvSpPr>
          <p:cNvPr id="33" name="Rectangle 32">
            <a:extLst>
              <a:ext uri="{FF2B5EF4-FFF2-40B4-BE49-F238E27FC236}">
                <a16:creationId xmlns:a16="http://schemas.microsoft.com/office/drawing/2014/main" id="{51202BF3-2605-E3C3-1A6D-9665B5AAB129}"/>
              </a:ext>
            </a:extLst>
          </p:cNvPr>
          <p:cNvSpPr/>
          <p:nvPr/>
        </p:nvSpPr>
        <p:spPr>
          <a:xfrm>
            <a:off x="3915512" y="662450"/>
            <a:ext cx="3232061" cy="400110"/>
          </a:xfrm>
          <a:prstGeom prst="rect">
            <a:avLst/>
          </a:prstGeom>
          <a:ln w="15875">
            <a:solidFill>
              <a:srgbClr val="462AC2"/>
            </a:solidFill>
          </a:ln>
        </p:spPr>
        <p:txBody>
          <a:bodyPr wrap="square">
            <a:spAutoFit/>
          </a:bodyPr>
          <a:lstStyle/>
          <a:p>
            <a:pPr algn="ctr"/>
            <a:r>
              <a:rPr lang="en-US" sz="2000" b="1" dirty="0">
                <a:solidFill>
                  <a:srgbClr val="462AC2"/>
                </a:solidFill>
                <a:latin typeface="Rockwell" panose="02060603020205020403" pitchFamily="18" charset="77"/>
                <a:cs typeface="Calibri" panose="020F0502020204030204" pitchFamily="34" charset="0"/>
              </a:rPr>
              <a:t>Tested Capillaries</a:t>
            </a:r>
          </a:p>
        </p:txBody>
      </p:sp>
      <p:cxnSp>
        <p:nvCxnSpPr>
          <p:cNvPr id="34" name="Connettore 1 25">
            <a:extLst>
              <a:ext uri="{FF2B5EF4-FFF2-40B4-BE49-F238E27FC236}">
                <a16:creationId xmlns:a16="http://schemas.microsoft.com/office/drawing/2014/main" id="{33602D47-616B-E957-D420-36F444A20CB3}"/>
              </a:ext>
            </a:extLst>
          </p:cNvPr>
          <p:cNvCxnSpPr>
            <a:cxnSpLocks/>
          </p:cNvCxnSpPr>
          <p:nvPr/>
        </p:nvCxnSpPr>
        <p:spPr>
          <a:xfrm flipV="1">
            <a:off x="991884" y="1048640"/>
            <a:ext cx="10105724" cy="17845"/>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45" name="Connettore 1 25">
            <a:extLst>
              <a:ext uri="{FF2B5EF4-FFF2-40B4-BE49-F238E27FC236}">
                <a16:creationId xmlns:a16="http://schemas.microsoft.com/office/drawing/2014/main" id="{9E1BDD5E-B7BF-4C2E-B203-B374165BC845}"/>
              </a:ext>
            </a:extLst>
          </p:cNvPr>
          <p:cNvCxnSpPr>
            <a:cxnSpLocks/>
          </p:cNvCxnSpPr>
          <p:nvPr/>
        </p:nvCxnSpPr>
        <p:spPr>
          <a:xfrm>
            <a:off x="963257" y="1852566"/>
            <a:ext cx="324156" cy="694315"/>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47" name="Connettore 1 25">
            <a:extLst>
              <a:ext uri="{FF2B5EF4-FFF2-40B4-BE49-F238E27FC236}">
                <a16:creationId xmlns:a16="http://schemas.microsoft.com/office/drawing/2014/main" id="{E0B0B781-7FAF-455E-94D5-3B9DB168A188}"/>
              </a:ext>
            </a:extLst>
          </p:cNvPr>
          <p:cNvCxnSpPr>
            <a:cxnSpLocks/>
          </p:cNvCxnSpPr>
          <p:nvPr/>
        </p:nvCxnSpPr>
        <p:spPr>
          <a:xfrm flipV="1">
            <a:off x="550791" y="1852977"/>
            <a:ext cx="343068" cy="464589"/>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1FAF451-3C94-2183-01B5-651CDC0F5CC1}"/>
              </a:ext>
            </a:extLst>
          </p:cNvPr>
          <p:cNvSpPr txBox="1"/>
          <p:nvPr/>
        </p:nvSpPr>
        <p:spPr>
          <a:xfrm>
            <a:off x="174131" y="2243969"/>
            <a:ext cx="668773" cy="338554"/>
          </a:xfrm>
          <a:prstGeom prst="rect">
            <a:avLst/>
          </a:prstGeom>
          <a:noFill/>
        </p:spPr>
        <p:txBody>
          <a:bodyPr wrap="none" rtlCol="0">
            <a:spAutoFit/>
          </a:bodyPr>
          <a:lstStyle/>
          <a:p>
            <a:r>
              <a:rPr lang="en-IT" sz="1600" b="1" dirty="0">
                <a:solidFill>
                  <a:srgbClr val="462AC2"/>
                </a:solidFill>
                <a:latin typeface="Rockwell" panose="02060603020205020403" pitchFamily="18" charset="77"/>
              </a:rPr>
              <a:t>2 cm</a:t>
            </a:r>
          </a:p>
        </p:txBody>
      </p:sp>
      <p:sp>
        <p:nvSpPr>
          <p:cNvPr id="50" name="TextBox 49">
            <a:extLst>
              <a:ext uri="{FF2B5EF4-FFF2-40B4-BE49-F238E27FC236}">
                <a16:creationId xmlns:a16="http://schemas.microsoft.com/office/drawing/2014/main" id="{AB373129-5AAB-959C-85C4-DC30244051E2}"/>
              </a:ext>
            </a:extLst>
          </p:cNvPr>
          <p:cNvSpPr txBox="1"/>
          <p:nvPr/>
        </p:nvSpPr>
        <p:spPr>
          <a:xfrm>
            <a:off x="917159" y="2493413"/>
            <a:ext cx="668773" cy="338554"/>
          </a:xfrm>
          <a:prstGeom prst="rect">
            <a:avLst/>
          </a:prstGeom>
          <a:noFill/>
        </p:spPr>
        <p:txBody>
          <a:bodyPr wrap="none" rtlCol="0">
            <a:spAutoFit/>
          </a:bodyPr>
          <a:lstStyle/>
          <a:p>
            <a:r>
              <a:rPr lang="en-IT" sz="1600" b="1" dirty="0">
                <a:solidFill>
                  <a:srgbClr val="462AC2"/>
                </a:solidFill>
                <a:latin typeface="Rockwell" panose="02060603020205020403" pitchFamily="18" charset="77"/>
              </a:rPr>
              <a:t>3 cm</a:t>
            </a:r>
          </a:p>
        </p:txBody>
      </p:sp>
      <p:cxnSp>
        <p:nvCxnSpPr>
          <p:cNvPr id="52" name="Connettore 1 25">
            <a:extLst>
              <a:ext uri="{FF2B5EF4-FFF2-40B4-BE49-F238E27FC236}">
                <a16:creationId xmlns:a16="http://schemas.microsoft.com/office/drawing/2014/main" id="{0CDB4DC7-953F-49B6-9028-275DA39FF875}"/>
              </a:ext>
            </a:extLst>
          </p:cNvPr>
          <p:cNvCxnSpPr>
            <a:cxnSpLocks/>
          </p:cNvCxnSpPr>
          <p:nvPr/>
        </p:nvCxnSpPr>
        <p:spPr>
          <a:xfrm flipV="1">
            <a:off x="2940904" y="1884660"/>
            <a:ext cx="365744" cy="563062"/>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53" name="Connettore 1 25">
            <a:extLst>
              <a:ext uri="{FF2B5EF4-FFF2-40B4-BE49-F238E27FC236}">
                <a16:creationId xmlns:a16="http://schemas.microsoft.com/office/drawing/2014/main" id="{1A49BB47-3439-BE62-AC81-C27E4D286F88}"/>
              </a:ext>
            </a:extLst>
          </p:cNvPr>
          <p:cNvCxnSpPr>
            <a:cxnSpLocks/>
          </p:cNvCxnSpPr>
          <p:nvPr/>
        </p:nvCxnSpPr>
        <p:spPr>
          <a:xfrm>
            <a:off x="3348921" y="1880006"/>
            <a:ext cx="455448" cy="785668"/>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54" name="Connettore 1 25">
            <a:extLst>
              <a:ext uri="{FF2B5EF4-FFF2-40B4-BE49-F238E27FC236}">
                <a16:creationId xmlns:a16="http://schemas.microsoft.com/office/drawing/2014/main" id="{682DD2FC-2787-63B8-FD4F-FD1A81037C27}"/>
              </a:ext>
            </a:extLst>
          </p:cNvPr>
          <p:cNvCxnSpPr>
            <a:cxnSpLocks/>
          </p:cNvCxnSpPr>
          <p:nvPr/>
        </p:nvCxnSpPr>
        <p:spPr>
          <a:xfrm>
            <a:off x="5741672" y="1860567"/>
            <a:ext cx="332540" cy="742654"/>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55" name="Connettore 1 25">
            <a:extLst>
              <a:ext uri="{FF2B5EF4-FFF2-40B4-BE49-F238E27FC236}">
                <a16:creationId xmlns:a16="http://schemas.microsoft.com/office/drawing/2014/main" id="{C0316589-6BC3-CBF0-E64C-FA32579C1DA9}"/>
              </a:ext>
            </a:extLst>
          </p:cNvPr>
          <p:cNvCxnSpPr>
            <a:cxnSpLocks/>
          </p:cNvCxnSpPr>
          <p:nvPr/>
        </p:nvCxnSpPr>
        <p:spPr>
          <a:xfrm flipV="1">
            <a:off x="5449686" y="1872886"/>
            <a:ext cx="265055" cy="494642"/>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BF32914-1A70-C5B4-E277-B5D8B28E4FB8}"/>
              </a:ext>
            </a:extLst>
          </p:cNvPr>
          <p:cNvSpPr txBox="1"/>
          <p:nvPr/>
        </p:nvSpPr>
        <p:spPr>
          <a:xfrm>
            <a:off x="2487927" y="2412138"/>
            <a:ext cx="756938" cy="338554"/>
          </a:xfrm>
          <a:prstGeom prst="rect">
            <a:avLst/>
          </a:prstGeom>
          <a:noFill/>
        </p:spPr>
        <p:txBody>
          <a:bodyPr wrap="none" rtlCol="0">
            <a:spAutoFit/>
          </a:bodyPr>
          <a:lstStyle/>
          <a:p>
            <a:r>
              <a:rPr lang="en-IT" sz="1600" b="1" dirty="0">
                <a:solidFill>
                  <a:srgbClr val="462AC2"/>
                </a:solidFill>
                <a:latin typeface="Rockwell" panose="02060603020205020403" pitchFamily="18" charset="77"/>
              </a:rPr>
              <a:t>1 mm</a:t>
            </a:r>
          </a:p>
        </p:txBody>
      </p:sp>
      <p:sp>
        <p:nvSpPr>
          <p:cNvPr id="57" name="TextBox 56">
            <a:extLst>
              <a:ext uri="{FF2B5EF4-FFF2-40B4-BE49-F238E27FC236}">
                <a16:creationId xmlns:a16="http://schemas.microsoft.com/office/drawing/2014/main" id="{CA8DCE5D-5F1A-6D96-15E9-CF46B88E397A}"/>
              </a:ext>
            </a:extLst>
          </p:cNvPr>
          <p:cNvSpPr txBox="1"/>
          <p:nvPr/>
        </p:nvSpPr>
        <p:spPr>
          <a:xfrm>
            <a:off x="3427288" y="2570448"/>
            <a:ext cx="756938" cy="338554"/>
          </a:xfrm>
          <a:prstGeom prst="rect">
            <a:avLst/>
          </a:prstGeom>
          <a:noFill/>
        </p:spPr>
        <p:txBody>
          <a:bodyPr wrap="none" rtlCol="0">
            <a:spAutoFit/>
          </a:bodyPr>
          <a:lstStyle/>
          <a:p>
            <a:r>
              <a:rPr lang="en-IT" sz="1600" b="1" dirty="0">
                <a:solidFill>
                  <a:srgbClr val="462AC2"/>
                </a:solidFill>
                <a:latin typeface="Rockwell" panose="02060603020205020403" pitchFamily="18" charset="77"/>
              </a:rPr>
              <a:t>2 mm</a:t>
            </a:r>
          </a:p>
        </p:txBody>
      </p:sp>
      <p:sp>
        <p:nvSpPr>
          <p:cNvPr id="58" name="TextBox 57">
            <a:extLst>
              <a:ext uri="{FF2B5EF4-FFF2-40B4-BE49-F238E27FC236}">
                <a16:creationId xmlns:a16="http://schemas.microsoft.com/office/drawing/2014/main" id="{BA64FF42-ACFE-521F-9989-CFB3AD5B647A}"/>
              </a:ext>
            </a:extLst>
          </p:cNvPr>
          <p:cNvSpPr txBox="1"/>
          <p:nvPr/>
        </p:nvSpPr>
        <p:spPr>
          <a:xfrm>
            <a:off x="4906712" y="2334884"/>
            <a:ext cx="811441" cy="338554"/>
          </a:xfrm>
          <a:prstGeom prst="rect">
            <a:avLst/>
          </a:prstGeom>
          <a:noFill/>
        </p:spPr>
        <p:txBody>
          <a:bodyPr wrap="none" rtlCol="0">
            <a:spAutoFit/>
          </a:bodyPr>
          <a:lstStyle/>
          <a:p>
            <a:r>
              <a:rPr lang="en-IT" sz="1600" b="1" dirty="0">
                <a:solidFill>
                  <a:srgbClr val="462AC2"/>
                </a:solidFill>
                <a:latin typeface="Rockwell" panose="02060603020205020403" pitchFamily="18" charset="77"/>
              </a:rPr>
              <a:t>Single</a:t>
            </a:r>
          </a:p>
        </p:txBody>
      </p:sp>
      <p:sp>
        <p:nvSpPr>
          <p:cNvPr id="59" name="TextBox 58">
            <a:extLst>
              <a:ext uri="{FF2B5EF4-FFF2-40B4-BE49-F238E27FC236}">
                <a16:creationId xmlns:a16="http://schemas.microsoft.com/office/drawing/2014/main" id="{247FF912-D3C6-A262-C66D-35AA1216B595}"/>
              </a:ext>
            </a:extLst>
          </p:cNvPr>
          <p:cNvSpPr txBox="1"/>
          <p:nvPr/>
        </p:nvSpPr>
        <p:spPr>
          <a:xfrm>
            <a:off x="5714741" y="2574173"/>
            <a:ext cx="907300" cy="338554"/>
          </a:xfrm>
          <a:prstGeom prst="rect">
            <a:avLst/>
          </a:prstGeom>
          <a:noFill/>
        </p:spPr>
        <p:txBody>
          <a:bodyPr wrap="none" rtlCol="0">
            <a:spAutoFit/>
          </a:bodyPr>
          <a:lstStyle/>
          <a:p>
            <a:r>
              <a:rPr lang="en-IT" sz="1600" b="1" dirty="0">
                <a:solidFill>
                  <a:srgbClr val="462AC2"/>
                </a:solidFill>
                <a:latin typeface="Rockwell" panose="02060603020205020403" pitchFamily="18" charset="77"/>
              </a:rPr>
              <a:t>Double</a:t>
            </a:r>
          </a:p>
        </p:txBody>
      </p:sp>
      <p:cxnSp>
        <p:nvCxnSpPr>
          <p:cNvPr id="60" name="Connettore 1 25">
            <a:extLst>
              <a:ext uri="{FF2B5EF4-FFF2-40B4-BE49-F238E27FC236}">
                <a16:creationId xmlns:a16="http://schemas.microsoft.com/office/drawing/2014/main" id="{02B3FBC4-2F5E-7514-B8C4-759BE2F39C4A}"/>
              </a:ext>
            </a:extLst>
          </p:cNvPr>
          <p:cNvCxnSpPr>
            <a:cxnSpLocks/>
          </p:cNvCxnSpPr>
          <p:nvPr/>
        </p:nvCxnSpPr>
        <p:spPr>
          <a:xfrm>
            <a:off x="8123146" y="1844847"/>
            <a:ext cx="142440" cy="556174"/>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61" name="Connettore 1 25">
            <a:extLst>
              <a:ext uri="{FF2B5EF4-FFF2-40B4-BE49-F238E27FC236}">
                <a16:creationId xmlns:a16="http://schemas.microsoft.com/office/drawing/2014/main" id="{B782951D-08B5-0C07-32D7-3A5E5D7CE9CA}"/>
              </a:ext>
            </a:extLst>
          </p:cNvPr>
          <p:cNvCxnSpPr>
            <a:cxnSpLocks/>
          </p:cNvCxnSpPr>
          <p:nvPr/>
        </p:nvCxnSpPr>
        <p:spPr>
          <a:xfrm flipV="1">
            <a:off x="7574873" y="1826932"/>
            <a:ext cx="377411" cy="406516"/>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62" name="Connettore 1 25">
            <a:extLst>
              <a:ext uri="{FF2B5EF4-FFF2-40B4-BE49-F238E27FC236}">
                <a16:creationId xmlns:a16="http://schemas.microsoft.com/office/drawing/2014/main" id="{42206DF9-31EF-C6AE-AA64-C1D2081DAD23}"/>
              </a:ext>
            </a:extLst>
          </p:cNvPr>
          <p:cNvCxnSpPr>
            <a:cxnSpLocks/>
          </p:cNvCxnSpPr>
          <p:nvPr/>
        </p:nvCxnSpPr>
        <p:spPr>
          <a:xfrm flipV="1">
            <a:off x="7895461" y="1833579"/>
            <a:ext cx="120876" cy="1029256"/>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65" name="Connettore 1 25">
            <a:extLst>
              <a:ext uri="{FF2B5EF4-FFF2-40B4-BE49-F238E27FC236}">
                <a16:creationId xmlns:a16="http://schemas.microsoft.com/office/drawing/2014/main" id="{5238A12C-3AAB-8A91-98EC-9848CB1F21BF}"/>
              </a:ext>
            </a:extLst>
          </p:cNvPr>
          <p:cNvCxnSpPr>
            <a:cxnSpLocks/>
          </p:cNvCxnSpPr>
          <p:nvPr/>
        </p:nvCxnSpPr>
        <p:spPr>
          <a:xfrm flipV="1">
            <a:off x="991884" y="1061852"/>
            <a:ext cx="0" cy="389142"/>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67" name="Connettore 1 25">
            <a:extLst>
              <a:ext uri="{FF2B5EF4-FFF2-40B4-BE49-F238E27FC236}">
                <a16:creationId xmlns:a16="http://schemas.microsoft.com/office/drawing/2014/main" id="{D574EEC3-BF11-BF5F-56A5-F8BDA23D2668}"/>
              </a:ext>
            </a:extLst>
          </p:cNvPr>
          <p:cNvCxnSpPr>
            <a:cxnSpLocks/>
          </p:cNvCxnSpPr>
          <p:nvPr/>
        </p:nvCxnSpPr>
        <p:spPr>
          <a:xfrm flipV="1">
            <a:off x="3353563" y="1061852"/>
            <a:ext cx="0" cy="389142"/>
          </a:xfrm>
          <a:prstGeom prst="line">
            <a:avLst/>
          </a:prstGeom>
          <a:ln w="19050"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68" name="Connettore 1 25">
            <a:extLst>
              <a:ext uri="{FF2B5EF4-FFF2-40B4-BE49-F238E27FC236}">
                <a16:creationId xmlns:a16="http://schemas.microsoft.com/office/drawing/2014/main" id="{E413E64B-5EE4-0002-E846-DDEE21B94B54}"/>
              </a:ext>
            </a:extLst>
          </p:cNvPr>
          <p:cNvCxnSpPr>
            <a:cxnSpLocks/>
          </p:cNvCxnSpPr>
          <p:nvPr/>
        </p:nvCxnSpPr>
        <p:spPr>
          <a:xfrm flipV="1">
            <a:off x="5741672" y="1068458"/>
            <a:ext cx="0" cy="389142"/>
          </a:xfrm>
          <a:prstGeom prst="line">
            <a:avLst/>
          </a:prstGeom>
          <a:ln w="19050"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69" name="Connettore 1 25">
            <a:extLst>
              <a:ext uri="{FF2B5EF4-FFF2-40B4-BE49-F238E27FC236}">
                <a16:creationId xmlns:a16="http://schemas.microsoft.com/office/drawing/2014/main" id="{9CDE92E4-D436-1D66-821D-1381461AF30F}"/>
              </a:ext>
            </a:extLst>
          </p:cNvPr>
          <p:cNvCxnSpPr>
            <a:cxnSpLocks/>
          </p:cNvCxnSpPr>
          <p:nvPr/>
        </p:nvCxnSpPr>
        <p:spPr>
          <a:xfrm flipV="1">
            <a:off x="8025493" y="1061852"/>
            <a:ext cx="0" cy="389142"/>
          </a:xfrm>
          <a:prstGeom prst="line">
            <a:avLst/>
          </a:prstGeom>
          <a:ln w="19050" cap="rnd">
            <a:solidFill>
              <a:srgbClr val="462AC2"/>
            </a:solidFill>
            <a:bevel/>
          </a:ln>
        </p:spPr>
        <p:style>
          <a:lnRef idx="1">
            <a:schemeClr val="accent1"/>
          </a:lnRef>
          <a:fillRef idx="0">
            <a:schemeClr val="accent1"/>
          </a:fillRef>
          <a:effectRef idx="0">
            <a:schemeClr val="accent1"/>
          </a:effectRef>
          <a:fontRef idx="minor">
            <a:schemeClr val="tx1"/>
          </a:fontRef>
        </p:style>
      </p:cxnSp>
      <p:cxnSp>
        <p:nvCxnSpPr>
          <p:cNvPr id="70" name="Connettore 1 25">
            <a:extLst>
              <a:ext uri="{FF2B5EF4-FFF2-40B4-BE49-F238E27FC236}">
                <a16:creationId xmlns:a16="http://schemas.microsoft.com/office/drawing/2014/main" id="{2DD67862-6CF7-1578-012F-9ED66511555F}"/>
              </a:ext>
            </a:extLst>
          </p:cNvPr>
          <p:cNvCxnSpPr>
            <a:cxnSpLocks/>
          </p:cNvCxnSpPr>
          <p:nvPr/>
        </p:nvCxnSpPr>
        <p:spPr>
          <a:xfrm flipV="1">
            <a:off x="11101130" y="1055246"/>
            <a:ext cx="0" cy="389142"/>
          </a:xfrm>
          <a:prstGeom prst="line">
            <a:avLst/>
          </a:prstGeom>
          <a:ln w="28575" cap="rnd">
            <a:solidFill>
              <a:srgbClr val="462AC2"/>
            </a:solidFill>
            <a:beve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846A63A-D049-6CDC-509A-854196055C67}"/>
              </a:ext>
            </a:extLst>
          </p:cNvPr>
          <p:cNvSpPr txBox="1"/>
          <p:nvPr/>
        </p:nvSpPr>
        <p:spPr>
          <a:xfrm>
            <a:off x="7984697" y="2385319"/>
            <a:ext cx="870751" cy="338554"/>
          </a:xfrm>
          <a:prstGeom prst="rect">
            <a:avLst/>
          </a:prstGeom>
          <a:noFill/>
        </p:spPr>
        <p:txBody>
          <a:bodyPr wrap="none" rtlCol="0">
            <a:spAutoFit/>
          </a:bodyPr>
          <a:lstStyle/>
          <a:p>
            <a:r>
              <a:rPr lang="en-IT" sz="1600" b="1" dirty="0">
                <a:solidFill>
                  <a:srgbClr val="462AC2"/>
                </a:solidFill>
                <a:latin typeface="Rockwell" panose="02060603020205020403" pitchFamily="18" charset="77"/>
              </a:rPr>
              <a:t>24 mm</a:t>
            </a:r>
          </a:p>
        </p:txBody>
      </p:sp>
      <p:sp>
        <p:nvSpPr>
          <p:cNvPr id="72" name="TextBox 71">
            <a:extLst>
              <a:ext uri="{FF2B5EF4-FFF2-40B4-BE49-F238E27FC236}">
                <a16:creationId xmlns:a16="http://schemas.microsoft.com/office/drawing/2014/main" id="{4C6C9748-32FB-7893-1F75-094921D1F5E9}"/>
              </a:ext>
            </a:extLst>
          </p:cNvPr>
          <p:cNvSpPr txBox="1"/>
          <p:nvPr/>
        </p:nvSpPr>
        <p:spPr>
          <a:xfrm>
            <a:off x="7490742" y="2902141"/>
            <a:ext cx="870751" cy="338554"/>
          </a:xfrm>
          <a:prstGeom prst="rect">
            <a:avLst/>
          </a:prstGeom>
          <a:noFill/>
        </p:spPr>
        <p:txBody>
          <a:bodyPr wrap="none" rtlCol="0">
            <a:spAutoFit/>
          </a:bodyPr>
          <a:lstStyle/>
          <a:p>
            <a:r>
              <a:rPr lang="en-IT" sz="1600" b="1" dirty="0">
                <a:solidFill>
                  <a:srgbClr val="462AC2"/>
                </a:solidFill>
                <a:latin typeface="Rockwell" panose="02060603020205020403" pitchFamily="18" charset="77"/>
              </a:rPr>
              <a:t>15 mm</a:t>
            </a:r>
          </a:p>
        </p:txBody>
      </p:sp>
      <p:sp>
        <p:nvSpPr>
          <p:cNvPr id="73" name="TextBox 72">
            <a:extLst>
              <a:ext uri="{FF2B5EF4-FFF2-40B4-BE49-F238E27FC236}">
                <a16:creationId xmlns:a16="http://schemas.microsoft.com/office/drawing/2014/main" id="{B43D3819-3FDF-53A9-15AC-908249539E6D}"/>
              </a:ext>
            </a:extLst>
          </p:cNvPr>
          <p:cNvSpPr txBox="1"/>
          <p:nvPr/>
        </p:nvSpPr>
        <p:spPr>
          <a:xfrm>
            <a:off x="7010388" y="2172273"/>
            <a:ext cx="870751" cy="338554"/>
          </a:xfrm>
          <a:prstGeom prst="rect">
            <a:avLst/>
          </a:prstGeom>
          <a:noFill/>
        </p:spPr>
        <p:txBody>
          <a:bodyPr wrap="none" rtlCol="0">
            <a:spAutoFit/>
          </a:bodyPr>
          <a:lstStyle/>
          <a:p>
            <a:r>
              <a:rPr lang="en-IT" sz="1600" b="1" dirty="0">
                <a:solidFill>
                  <a:srgbClr val="462AC2"/>
                </a:solidFill>
                <a:latin typeface="Rockwell" panose="02060603020205020403" pitchFamily="18" charset="77"/>
              </a:rPr>
              <a:t>12 mm</a:t>
            </a:r>
          </a:p>
        </p:txBody>
      </p:sp>
      <p:cxnSp>
        <p:nvCxnSpPr>
          <p:cNvPr id="78" name="Connettore 1 25">
            <a:extLst>
              <a:ext uri="{FF2B5EF4-FFF2-40B4-BE49-F238E27FC236}">
                <a16:creationId xmlns:a16="http://schemas.microsoft.com/office/drawing/2014/main" id="{3A72540D-7377-0B3B-F82A-7274243EF9DD}"/>
              </a:ext>
            </a:extLst>
          </p:cNvPr>
          <p:cNvCxnSpPr>
            <a:cxnSpLocks/>
          </p:cNvCxnSpPr>
          <p:nvPr/>
        </p:nvCxnSpPr>
        <p:spPr>
          <a:xfrm flipV="1">
            <a:off x="9949793" y="1854296"/>
            <a:ext cx="366501" cy="393322"/>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79" name="Connettore 1 25">
            <a:extLst>
              <a:ext uri="{FF2B5EF4-FFF2-40B4-BE49-F238E27FC236}">
                <a16:creationId xmlns:a16="http://schemas.microsoft.com/office/drawing/2014/main" id="{D385D6CF-08E0-5247-7223-300617558497}"/>
              </a:ext>
            </a:extLst>
          </p:cNvPr>
          <p:cNvCxnSpPr>
            <a:cxnSpLocks/>
          </p:cNvCxnSpPr>
          <p:nvPr/>
        </p:nvCxnSpPr>
        <p:spPr>
          <a:xfrm>
            <a:off x="10834498" y="1851967"/>
            <a:ext cx="507536" cy="517906"/>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80" name="Connettore 1 25">
            <a:extLst>
              <a:ext uri="{FF2B5EF4-FFF2-40B4-BE49-F238E27FC236}">
                <a16:creationId xmlns:a16="http://schemas.microsoft.com/office/drawing/2014/main" id="{17C29230-5517-4DE0-9EB9-C454FCBBC1F5}"/>
              </a:ext>
            </a:extLst>
          </p:cNvPr>
          <p:cNvCxnSpPr>
            <a:cxnSpLocks/>
          </p:cNvCxnSpPr>
          <p:nvPr/>
        </p:nvCxnSpPr>
        <p:spPr>
          <a:xfrm flipV="1">
            <a:off x="9901997" y="1844688"/>
            <a:ext cx="633940" cy="1321174"/>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B31EBC6-D613-94C4-17C9-FE14D2C398A3}"/>
              </a:ext>
            </a:extLst>
          </p:cNvPr>
          <p:cNvSpPr txBox="1"/>
          <p:nvPr/>
        </p:nvSpPr>
        <p:spPr>
          <a:xfrm>
            <a:off x="9279591" y="2210962"/>
            <a:ext cx="940797" cy="338554"/>
          </a:xfrm>
          <a:prstGeom prst="rect">
            <a:avLst/>
          </a:prstGeom>
          <a:noFill/>
        </p:spPr>
        <p:txBody>
          <a:bodyPr wrap="square" rtlCol="0">
            <a:spAutoFit/>
          </a:bodyPr>
          <a:lstStyle/>
          <a:p>
            <a:r>
              <a:rPr lang="en-IT" sz="1600" b="1" dirty="0">
                <a:solidFill>
                  <a:srgbClr val="462AC2"/>
                </a:solidFill>
                <a:latin typeface="Rockwell" panose="02060603020205020403" pitchFamily="18" charset="77"/>
              </a:rPr>
              <a:t>Linear</a:t>
            </a:r>
          </a:p>
        </p:txBody>
      </p:sp>
      <p:sp>
        <p:nvSpPr>
          <p:cNvPr id="89" name="TextBox 88">
            <a:extLst>
              <a:ext uri="{FF2B5EF4-FFF2-40B4-BE49-F238E27FC236}">
                <a16:creationId xmlns:a16="http://schemas.microsoft.com/office/drawing/2014/main" id="{C2BF2C52-74A7-14F2-FF1F-05C10CCD1DAF}"/>
              </a:ext>
            </a:extLst>
          </p:cNvPr>
          <p:cNvSpPr txBox="1"/>
          <p:nvPr/>
        </p:nvSpPr>
        <p:spPr>
          <a:xfrm>
            <a:off x="8862540" y="3085514"/>
            <a:ext cx="1335622" cy="584775"/>
          </a:xfrm>
          <a:prstGeom prst="rect">
            <a:avLst/>
          </a:prstGeom>
          <a:noFill/>
        </p:spPr>
        <p:txBody>
          <a:bodyPr wrap="none" rtlCol="0">
            <a:spAutoFit/>
          </a:bodyPr>
          <a:lstStyle/>
          <a:p>
            <a:r>
              <a:rPr lang="en-IT" sz="1600" b="1" dirty="0">
                <a:solidFill>
                  <a:srgbClr val="462AC2"/>
                </a:solidFill>
                <a:latin typeface="Rockwell" panose="02060603020205020403" pitchFamily="18" charset="77"/>
              </a:rPr>
              <a:t>Funnel-end</a:t>
            </a:r>
          </a:p>
          <a:p>
            <a:r>
              <a:rPr lang="en-IT" sz="1600" b="1" dirty="0">
                <a:solidFill>
                  <a:srgbClr val="462AC2"/>
                </a:solidFill>
                <a:latin typeface="Rockwell" panose="02060603020205020403" pitchFamily="18" charset="77"/>
              </a:rPr>
              <a:t>(Enlarged)</a:t>
            </a:r>
          </a:p>
        </p:txBody>
      </p:sp>
      <p:sp>
        <p:nvSpPr>
          <p:cNvPr id="90" name="TextBox 89">
            <a:extLst>
              <a:ext uri="{FF2B5EF4-FFF2-40B4-BE49-F238E27FC236}">
                <a16:creationId xmlns:a16="http://schemas.microsoft.com/office/drawing/2014/main" id="{4EEC654D-49F0-996E-34AB-5D55AFCFAAB0}"/>
              </a:ext>
            </a:extLst>
          </p:cNvPr>
          <p:cNvSpPr txBox="1"/>
          <p:nvPr/>
        </p:nvSpPr>
        <p:spPr>
          <a:xfrm>
            <a:off x="10783690" y="2278060"/>
            <a:ext cx="1215717" cy="584775"/>
          </a:xfrm>
          <a:prstGeom prst="rect">
            <a:avLst/>
          </a:prstGeom>
          <a:noFill/>
        </p:spPr>
        <p:txBody>
          <a:bodyPr wrap="none" rtlCol="0">
            <a:spAutoFit/>
          </a:bodyPr>
          <a:lstStyle/>
          <a:p>
            <a:r>
              <a:rPr lang="en-IT" sz="1600" b="1" dirty="0">
                <a:solidFill>
                  <a:srgbClr val="462AC2"/>
                </a:solidFill>
                <a:latin typeface="Rockwell" panose="02060603020205020403" pitchFamily="18" charset="77"/>
              </a:rPr>
              <a:t>Cigar-like</a:t>
            </a:r>
          </a:p>
          <a:p>
            <a:pPr algn="ctr"/>
            <a:r>
              <a:rPr lang="en-IT" sz="1600" b="1" dirty="0">
                <a:solidFill>
                  <a:srgbClr val="462AC2"/>
                </a:solidFill>
                <a:latin typeface="Rockwell" panose="02060603020205020403" pitchFamily="18" charset="77"/>
              </a:rPr>
              <a:t>(Tapered)</a:t>
            </a:r>
          </a:p>
        </p:txBody>
      </p:sp>
      <p:sp>
        <p:nvSpPr>
          <p:cNvPr id="92" name="TextBox 91">
            <a:extLst>
              <a:ext uri="{FF2B5EF4-FFF2-40B4-BE49-F238E27FC236}">
                <a16:creationId xmlns:a16="http://schemas.microsoft.com/office/drawing/2014/main" id="{1601DA6E-2A37-4BC8-2A90-BA4E99C0611B}"/>
              </a:ext>
            </a:extLst>
          </p:cNvPr>
          <p:cNvSpPr txBox="1"/>
          <p:nvPr/>
        </p:nvSpPr>
        <p:spPr>
          <a:xfrm>
            <a:off x="10008761" y="3768407"/>
            <a:ext cx="1906419" cy="584775"/>
          </a:xfrm>
          <a:prstGeom prst="rect">
            <a:avLst/>
          </a:prstGeom>
          <a:noFill/>
        </p:spPr>
        <p:txBody>
          <a:bodyPr wrap="none" rtlCol="0">
            <a:spAutoFit/>
          </a:bodyPr>
          <a:lstStyle/>
          <a:p>
            <a:r>
              <a:rPr lang="en-IT" sz="1600" b="1" dirty="0">
                <a:solidFill>
                  <a:srgbClr val="462AC2"/>
                </a:solidFill>
                <a:latin typeface="Rockwell" panose="02060603020205020403" pitchFamily="18" charset="77"/>
              </a:rPr>
              <a:t>Wide-square-end</a:t>
            </a:r>
          </a:p>
          <a:p>
            <a:pPr algn="ctr"/>
            <a:r>
              <a:rPr lang="en-IT" sz="1600" b="1" dirty="0">
                <a:solidFill>
                  <a:srgbClr val="462AC2"/>
                </a:solidFill>
                <a:latin typeface="Rockwell" panose="02060603020205020403" pitchFamily="18" charset="77"/>
              </a:rPr>
              <a:t>(Enlarged)</a:t>
            </a:r>
          </a:p>
        </p:txBody>
      </p:sp>
      <p:sp>
        <p:nvSpPr>
          <p:cNvPr id="102" name="TextBox 101">
            <a:extLst>
              <a:ext uri="{FF2B5EF4-FFF2-40B4-BE49-F238E27FC236}">
                <a16:creationId xmlns:a16="http://schemas.microsoft.com/office/drawing/2014/main" id="{F034D5C4-F7AD-EE28-3F15-E50CEA8B0C01}"/>
              </a:ext>
            </a:extLst>
          </p:cNvPr>
          <p:cNvSpPr txBox="1"/>
          <p:nvPr/>
        </p:nvSpPr>
        <p:spPr>
          <a:xfrm>
            <a:off x="9389382" y="2454836"/>
            <a:ext cx="752129" cy="276999"/>
          </a:xfrm>
          <a:prstGeom prst="rect">
            <a:avLst/>
          </a:prstGeom>
          <a:noFill/>
        </p:spPr>
        <p:txBody>
          <a:bodyPr wrap="none" rtlCol="0">
            <a:spAutoFit/>
          </a:bodyPr>
          <a:lstStyle/>
          <a:p>
            <a:r>
              <a:rPr lang="en-IT" sz="1200" b="1" dirty="0">
                <a:solidFill>
                  <a:srgbClr val="FF0000"/>
                </a:solidFill>
                <a:latin typeface="Rockwell" panose="02060603020205020403" pitchFamily="18" charset="77"/>
              </a:rPr>
              <a:t>0.9 mm</a:t>
            </a:r>
          </a:p>
        </p:txBody>
      </p:sp>
      <p:sp>
        <p:nvSpPr>
          <p:cNvPr id="103" name="TextBox 102">
            <a:extLst>
              <a:ext uri="{FF2B5EF4-FFF2-40B4-BE49-F238E27FC236}">
                <a16:creationId xmlns:a16="http://schemas.microsoft.com/office/drawing/2014/main" id="{DF67CACC-7A9A-F27E-E972-D860016F21CF}"/>
              </a:ext>
            </a:extLst>
          </p:cNvPr>
          <p:cNvSpPr txBox="1"/>
          <p:nvPr/>
        </p:nvSpPr>
        <p:spPr>
          <a:xfrm>
            <a:off x="9073102" y="3593004"/>
            <a:ext cx="752129" cy="276999"/>
          </a:xfrm>
          <a:prstGeom prst="rect">
            <a:avLst/>
          </a:prstGeom>
          <a:noFill/>
        </p:spPr>
        <p:txBody>
          <a:bodyPr wrap="none" rtlCol="0">
            <a:spAutoFit/>
          </a:bodyPr>
          <a:lstStyle/>
          <a:p>
            <a:r>
              <a:rPr lang="en-IT" sz="1200" b="1" dirty="0">
                <a:solidFill>
                  <a:srgbClr val="FF0000"/>
                </a:solidFill>
                <a:latin typeface="Rockwell" panose="02060603020205020403" pitchFamily="18" charset="77"/>
              </a:rPr>
              <a:t>1.3 mm</a:t>
            </a:r>
          </a:p>
        </p:txBody>
      </p:sp>
      <p:sp>
        <p:nvSpPr>
          <p:cNvPr id="104" name="TextBox 103">
            <a:extLst>
              <a:ext uri="{FF2B5EF4-FFF2-40B4-BE49-F238E27FC236}">
                <a16:creationId xmlns:a16="http://schemas.microsoft.com/office/drawing/2014/main" id="{25B5EE7F-8819-3946-EA0A-BD7FCA52987C}"/>
              </a:ext>
            </a:extLst>
          </p:cNvPr>
          <p:cNvSpPr txBox="1"/>
          <p:nvPr/>
        </p:nvSpPr>
        <p:spPr>
          <a:xfrm>
            <a:off x="10585905" y="4214682"/>
            <a:ext cx="752129" cy="276999"/>
          </a:xfrm>
          <a:prstGeom prst="rect">
            <a:avLst/>
          </a:prstGeom>
          <a:noFill/>
        </p:spPr>
        <p:txBody>
          <a:bodyPr wrap="none" rtlCol="0">
            <a:spAutoFit/>
          </a:bodyPr>
          <a:lstStyle/>
          <a:p>
            <a:r>
              <a:rPr lang="en-IT" sz="1200" b="1" dirty="0">
                <a:solidFill>
                  <a:srgbClr val="FF0000"/>
                </a:solidFill>
                <a:latin typeface="Rockwell" panose="02060603020205020403" pitchFamily="18" charset="77"/>
              </a:rPr>
              <a:t>1.3 mm</a:t>
            </a:r>
          </a:p>
        </p:txBody>
      </p:sp>
      <p:sp>
        <p:nvSpPr>
          <p:cNvPr id="105" name="TextBox 104">
            <a:extLst>
              <a:ext uri="{FF2B5EF4-FFF2-40B4-BE49-F238E27FC236}">
                <a16:creationId xmlns:a16="http://schemas.microsoft.com/office/drawing/2014/main" id="{330DF926-6A92-38F2-5296-882A3656C45F}"/>
              </a:ext>
            </a:extLst>
          </p:cNvPr>
          <p:cNvSpPr txBox="1"/>
          <p:nvPr/>
        </p:nvSpPr>
        <p:spPr>
          <a:xfrm>
            <a:off x="11093593" y="2804027"/>
            <a:ext cx="752129" cy="276999"/>
          </a:xfrm>
          <a:prstGeom prst="rect">
            <a:avLst/>
          </a:prstGeom>
          <a:noFill/>
        </p:spPr>
        <p:txBody>
          <a:bodyPr wrap="none" rtlCol="0">
            <a:spAutoFit/>
          </a:bodyPr>
          <a:lstStyle/>
          <a:p>
            <a:r>
              <a:rPr lang="en-IT" sz="1200" b="1" dirty="0">
                <a:solidFill>
                  <a:srgbClr val="FF0000"/>
                </a:solidFill>
                <a:latin typeface="Rockwell" panose="02060603020205020403" pitchFamily="18" charset="77"/>
              </a:rPr>
              <a:t>1.4 mm</a:t>
            </a:r>
          </a:p>
        </p:txBody>
      </p:sp>
      <p:cxnSp>
        <p:nvCxnSpPr>
          <p:cNvPr id="128" name="Connettore 1 25">
            <a:extLst>
              <a:ext uri="{FF2B5EF4-FFF2-40B4-BE49-F238E27FC236}">
                <a16:creationId xmlns:a16="http://schemas.microsoft.com/office/drawing/2014/main" id="{13081169-3E3E-CB60-E8F3-8F569236FBA5}"/>
              </a:ext>
            </a:extLst>
          </p:cNvPr>
          <p:cNvCxnSpPr>
            <a:cxnSpLocks/>
          </p:cNvCxnSpPr>
          <p:nvPr/>
        </p:nvCxnSpPr>
        <p:spPr>
          <a:xfrm flipV="1">
            <a:off x="10724116" y="1843282"/>
            <a:ext cx="0" cy="1937878"/>
          </a:xfrm>
          <a:prstGeom prst="line">
            <a:avLst/>
          </a:prstGeom>
          <a:ln w="19050" cap="rnd">
            <a:solidFill>
              <a:srgbClr val="FF0000"/>
            </a:solidFill>
            <a:bevel/>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005DEAB8-7975-ACD0-1765-93D58F2C1696}"/>
              </a:ext>
            </a:extLst>
          </p:cNvPr>
          <p:cNvSpPr/>
          <p:nvPr/>
        </p:nvSpPr>
        <p:spPr>
          <a:xfrm>
            <a:off x="121066" y="1836792"/>
            <a:ext cx="1733457" cy="1190722"/>
          </a:xfrm>
          <a:prstGeom prst="ellipse">
            <a:avLst/>
          </a:prstGeom>
          <a:noFill/>
          <a:ln>
            <a:solidFill>
              <a:srgbClr val="462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 name="Oval 132">
            <a:extLst>
              <a:ext uri="{FF2B5EF4-FFF2-40B4-BE49-F238E27FC236}">
                <a16:creationId xmlns:a16="http://schemas.microsoft.com/office/drawing/2014/main" id="{5774BE6C-9CE5-CA1B-E4C2-17DA26700A90}"/>
              </a:ext>
            </a:extLst>
          </p:cNvPr>
          <p:cNvSpPr/>
          <p:nvPr/>
        </p:nvSpPr>
        <p:spPr>
          <a:xfrm>
            <a:off x="2389273" y="1854296"/>
            <a:ext cx="1928579" cy="1236465"/>
          </a:xfrm>
          <a:prstGeom prst="ellipse">
            <a:avLst/>
          </a:prstGeom>
          <a:noFill/>
          <a:ln>
            <a:solidFill>
              <a:srgbClr val="462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 name="Oval 133">
            <a:extLst>
              <a:ext uri="{FF2B5EF4-FFF2-40B4-BE49-F238E27FC236}">
                <a16:creationId xmlns:a16="http://schemas.microsoft.com/office/drawing/2014/main" id="{6D25E5AB-D891-E9BA-9DB4-1885A36CAC7A}"/>
              </a:ext>
            </a:extLst>
          </p:cNvPr>
          <p:cNvSpPr/>
          <p:nvPr/>
        </p:nvSpPr>
        <p:spPr>
          <a:xfrm>
            <a:off x="4845245" y="1843671"/>
            <a:ext cx="1914023" cy="1302106"/>
          </a:xfrm>
          <a:prstGeom prst="ellipse">
            <a:avLst/>
          </a:prstGeom>
          <a:noFill/>
          <a:ln>
            <a:solidFill>
              <a:srgbClr val="462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5" name="Oval 134">
            <a:extLst>
              <a:ext uri="{FF2B5EF4-FFF2-40B4-BE49-F238E27FC236}">
                <a16:creationId xmlns:a16="http://schemas.microsoft.com/office/drawing/2014/main" id="{FDD65A22-DAAE-C3C2-1126-F2A4F94E2568}"/>
              </a:ext>
            </a:extLst>
          </p:cNvPr>
          <p:cNvSpPr/>
          <p:nvPr/>
        </p:nvSpPr>
        <p:spPr>
          <a:xfrm>
            <a:off x="6977860" y="1826932"/>
            <a:ext cx="2000898" cy="1548513"/>
          </a:xfrm>
          <a:prstGeom prst="ellipse">
            <a:avLst/>
          </a:prstGeom>
          <a:noFill/>
          <a:ln>
            <a:solidFill>
              <a:srgbClr val="462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 name="Oval 135">
            <a:extLst>
              <a:ext uri="{FF2B5EF4-FFF2-40B4-BE49-F238E27FC236}">
                <a16:creationId xmlns:a16="http://schemas.microsoft.com/office/drawing/2014/main" id="{841922CA-9971-2E7E-2CEB-2892351579E6}"/>
              </a:ext>
            </a:extLst>
          </p:cNvPr>
          <p:cNvSpPr/>
          <p:nvPr/>
        </p:nvSpPr>
        <p:spPr>
          <a:xfrm>
            <a:off x="8903233" y="1809463"/>
            <a:ext cx="3265407" cy="2952783"/>
          </a:xfrm>
          <a:prstGeom prst="ellipse">
            <a:avLst/>
          </a:prstGeom>
          <a:noFill/>
          <a:ln>
            <a:solidFill>
              <a:srgbClr val="462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Picture 19">
            <a:extLst>
              <a:ext uri="{FF2B5EF4-FFF2-40B4-BE49-F238E27FC236}">
                <a16:creationId xmlns:a16="http://schemas.microsoft.com/office/drawing/2014/main" id="{D7364E15-1910-5F24-BD02-073D13374E9A}"/>
              </a:ext>
            </a:extLst>
          </p:cNvPr>
          <p:cNvPicPr>
            <a:picLocks noChangeAspect="1"/>
          </p:cNvPicPr>
          <p:nvPr/>
        </p:nvPicPr>
        <p:blipFill>
          <a:blip r:embed="rId7"/>
          <a:stretch>
            <a:fillRect/>
          </a:stretch>
        </p:blipFill>
        <p:spPr>
          <a:xfrm>
            <a:off x="7444259" y="3400913"/>
            <a:ext cx="917234" cy="960913"/>
          </a:xfrm>
          <a:prstGeom prst="rect">
            <a:avLst/>
          </a:prstGeom>
        </p:spPr>
      </p:pic>
      <p:pic>
        <p:nvPicPr>
          <p:cNvPr id="22" name="Picture 21">
            <a:extLst>
              <a:ext uri="{FF2B5EF4-FFF2-40B4-BE49-F238E27FC236}">
                <a16:creationId xmlns:a16="http://schemas.microsoft.com/office/drawing/2014/main" id="{3340CAD4-C4AD-87FD-27A0-89A88A64C731}"/>
              </a:ext>
            </a:extLst>
          </p:cNvPr>
          <p:cNvPicPr>
            <a:picLocks noChangeAspect="1"/>
          </p:cNvPicPr>
          <p:nvPr/>
        </p:nvPicPr>
        <p:blipFill>
          <a:blip r:embed="rId8"/>
          <a:stretch>
            <a:fillRect/>
          </a:stretch>
        </p:blipFill>
        <p:spPr>
          <a:xfrm>
            <a:off x="7454070" y="4387294"/>
            <a:ext cx="917234" cy="960913"/>
          </a:xfrm>
          <a:prstGeom prst="rect">
            <a:avLst/>
          </a:prstGeom>
        </p:spPr>
      </p:pic>
      <p:pic>
        <p:nvPicPr>
          <p:cNvPr id="27" name="Picture 26">
            <a:extLst>
              <a:ext uri="{FF2B5EF4-FFF2-40B4-BE49-F238E27FC236}">
                <a16:creationId xmlns:a16="http://schemas.microsoft.com/office/drawing/2014/main" id="{274D8B13-4611-5377-0524-CDBE33F41676}"/>
              </a:ext>
            </a:extLst>
          </p:cNvPr>
          <p:cNvPicPr>
            <a:picLocks noChangeAspect="1"/>
          </p:cNvPicPr>
          <p:nvPr/>
        </p:nvPicPr>
        <p:blipFill>
          <a:blip r:embed="rId9"/>
          <a:stretch>
            <a:fillRect/>
          </a:stretch>
        </p:blipFill>
        <p:spPr>
          <a:xfrm>
            <a:off x="7457464" y="5382314"/>
            <a:ext cx="942312" cy="945905"/>
          </a:xfrm>
          <a:prstGeom prst="rect">
            <a:avLst/>
          </a:prstGeom>
        </p:spPr>
      </p:pic>
      <p:pic>
        <p:nvPicPr>
          <p:cNvPr id="37" name="Picture 36">
            <a:extLst>
              <a:ext uri="{FF2B5EF4-FFF2-40B4-BE49-F238E27FC236}">
                <a16:creationId xmlns:a16="http://schemas.microsoft.com/office/drawing/2014/main" id="{2D10FC4B-C741-DD04-9824-1776979BB3B1}"/>
              </a:ext>
            </a:extLst>
          </p:cNvPr>
          <p:cNvPicPr>
            <a:picLocks noChangeAspect="1"/>
          </p:cNvPicPr>
          <p:nvPr/>
        </p:nvPicPr>
        <p:blipFill>
          <a:blip r:embed="rId10"/>
          <a:stretch>
            <a:fillRect/>
          </a:stretch>
        </p:blipFill>
        <p:spPr>
          <a:xfrm>
            <a:off x="10349193" y="5532651"/>
            <a:ext cx="822335" cy="836636"/>
          </a:xfrm>
          <a:prstGeom prst="rect">
            <a:avLst/>
          </a:prstGeom>
        </p:spPr>
      </p:pic>
      <p:pic>
        <p:nvPicPr>
          <p:cNvPr id="39" name="Picture 38">
            <a:extLst>
              <a:ext uri="{FF2B5EF4-FFF2-40B4-BE49-F238E27FC236}">
                <a16:creationId xmlns:a16="http://schemas.microsoft.com/office/drawing/2014/main" id="{04B0320F-D32F-263F-A495-EC3BDED1957E}"/>
              </a:ext>
            </a:extLst>
          </p:cNvPr>
          <p:cNvPicPr>
            <a:picLocks noChangeAspect="1"/>
          </p:cNvPicPr>
          <p:nvPr/>
        </p:nvPicPr>
        <p:blipFill>
          <a:blip r:embed="rId11"/>
          <a:stretch>
            <a:fillRect/>
          </a:stretch>
        </p:blipFill>
        <p:spPr>
          <a:xfrm>
            <a:off x="9396831" y="5548169"/>
            <a:ext cx="835438" cy="825724"/>
          </a:xfrm>
          <a:prstGeom prst="rect">
            <a:avLst/>
          </a:prstGeom>
        </p:spPr>
      </p:pic>
      <p:pic>
        <p:nvPicPr>
          <p:cNvPr id="84" name="Picture 83">
            <a:extLst>
              <a:ext uri="{FF2B5EF4-FFF2-40B4-BE49-F238E27FC236}">
                <a16:creationId xmlns:a16="http://schemas.microsoft.com/office/drawing/2014/main" id="{03B90F4F-8783-94F6-00EF-43558C753C1A}"/>
              </a:ext>
            </a:extLst>
          </p:cNvPr>
          <p:cNvPicPr>
            <a:picLocks noChangeAspect="1"/>
          </p:cNvPicPr>
          <p:nvPr/>
        </p:nvPicPr>
        <p:blipFill>
          <a:blip r:embed="rId5"/>
          <a:stretch>
            <a:fillRect/>
          </a:stretch>
        </p:blipFill>
        <p:spPr>
          <a:xfrm>
            <a:off x="9071513" y="4655926"/>
            <a:ext cx="835437" cy="861759"/>
          </a:xfrm>
          <a:prstGeom prst="rect">
            <a:avLst/>
          </a:prstGeom>
        </p:spPr>
      </p:pic>
      <p:pic>
        <p:nvPicPr>
          <p:cNvPr id="85" name="Picture 84" descr="A picture containing indoor, tube, electronics&#10;&#10;Description automatically generated">
            <a:extLst>
              <a:ext uri="{FF2B5EF4-FFF2-40B4-BE49-F238E27FC236}">
                <a16:creationId xmlns:a16="http://schemas.microsoft.com/office/drawing/2014/main" id="{4DCBE62E-CD08-D322-C8EC-75377C623966}"/>
              </a:ext>
            </a:extLst>
          </p:cNvPr>
          <p:cNvPicPr>
            <a:picLocks noChangeAspect="1"/>
          </p:cNvPicPr>
          <p:nvPr/>
        </p:nvPicPr>
        <p:blipFill>
          <a:blip r:embed="rId3"/>
          <a:stretch>
            <a:fillRect/>
          </a:stretch>
        </p:blipFill>
        <p:spPr>
          <a:xfrm>
            <a:off x="433509" y="3378153"/>
            <a:ext cx="1091628" cy="1270858"/>
          </a:xfrm>
          <a:prstGeom prst="rect">
            <a:avLst/>
          </a:prstGeom>
        </p:spPr>
      </p:pic>
      <p:pic>
        <p:nvPicPr>
          <p:cNvPr id="87" name="Picture 86">
            <a:extLst>
              <a:ext uri="{FF2B5EF4-FFF2-40B4-BE49-F238E27FC236}">
                <a16:creationId xmlns:a16="http://schemas.microsoft.com/office/drawing/2014/main" id="{7AE2ADE2-68C1-D2D9-F74D-B1AADE5ECFA5}"/>
              </a:ext>
            </a:extLst>
          </p:cNvPr>
          <p:cNvPicPr>
            <a:picLocks noChangeAspect="1"/>
          </p:cNvPicPr>
          <p:nvPr/>
        </p:nvPicPr>
        <p:blipFill>
          <a:blip r:embed="rId5"/>
          <a:stretch>
            <a:fillRect/>
          </a:stretch>
        </p:blipFill>
        <p:spPr>
          <a:xfrm>
            <a:off x="310761" y="4704805"/>
            <a:ext cx="1372013" cy="1426120"/>
          </a:xfrm>
          <a:prstGeom prst="rect">
            <a:avLst/>
          </a:prstGeom>
        </p:spPr>
      </p:pic>
      <p:sp>
        <p:nvSpPr>
          <p:cNvPr id="88" name="Rectangle 87">
            <a:extLst>
              <a:ext uri="{FF2B5EF4-FFF2-40B4-BE49-F238E27FC236}">
                <a16:creationId xmlns:a16="http://schemas.microsoft.com/office/drawing/2014/main" id="{99046287-86BA-9965-8B0E-8A1FC1E844A7}"/>
              </a:ext>
            </a:extLst>
          </p:cNvPr>
          <p:cNvSpPr/>
          <p:nvPr/>
        </p:nvSpPr>
        <p:spPr>
          <a:xfrm>
            <a:off x="128314" y="3071418"/>
            <a:ext cx="1705916" cy="307777"/>
          </a:xfrm>
          <a:prstGeom prst="rect">
            <a:avLst/>
          </a:prstGeom>
        </p:spPr>
        <p:txBody>
          <a:bodyPr wrap="none">
            <a:spAutoFit/>
          </a:bodyPr>
          <a:lstStyle/>
          <a:p>
            <a:r>
              <a:rPr lang="en-GB" sz="1400" b="1" dirty="0">
                <a:solidFill>
                  <a:srgbClr val="FF0000"/>
                </a:solidFill>
                <a:latin typeface="Rockwell" panose="02060603020205020403" pitchFamily="18" charset="77"/>
                <a:cs typeface="Calibri"/>
              </a:rPr>
              <a:t>2cm/1mm/1inlet</a:t>
            </a:r>
            <a:endParaRPr lang="en-IT" sz="1400" dirty="0">
              <a:solidFill>
                <a:srgbClr val="FF0000"/>
              </a:solidFill>
              <a:latin typeface="Rockwell" panose="02060603020205020403" pitchFamily="18" charset="77"/>
            </a:endParaRPr>
          </a:p>
        </p:txBody>
      </p:sp>
      <p:sp>
        <p:nvSpPr>
          <p:cNvPr id="91" name="Rectangle 90">
            <a:extLst>
              <a:ext uri="{FF2B5EF4-FFF2-40B4-BE49-F238E27FC236}">
                <a16:creationId xmlns:a16="http://schemas.microsoft.com/office/drawing/2014/main" id="{48667F0F-5C22-0980-C48B-94047709750B}"/>
              </a:ext>
            </a:extLst>
          </p:cNvPr>
          <p:cNvSpPr/>
          <p:nvPr/>
        </p:nvSpPr>
        <p:spPr>
          <a:xfrm>
            <a:off x="138458" y="6121818"/>
            <a:ext cx="1705916" cy="307777"/>
          </a:xfrm>
          <a:prstGeom prst="rect">
            <a:avLst/>
          </a:prstGeom>
        </p:spPr>
        <p:txBody>
          <a:bodyPr wrap="none">
            <a:spAutoFit/>
          </a:bodyPr>
          <a:lstStyle/>
          <a:p>
            <a:r>
              <a:rPr lang="en-GB" sz="1400" b="1" dirty="0">
                <a:solidFill>
                  <a:srgbClr val="FF0000"/>
                </a:solidFill>
                <a:latin typeface="Rockwell" panose="02060603020205020403" pitchFamily="18" charset="77"/>
                <a:cs typeface="Calibri"/>
              </a:rPr>
              <a:t>3cm/1mm/1inlet</a:t>
            </a:r>
            <a:endParaRPr lang="en-IT" sz="1400" dirty="0">
              <a:solidFill>
                <a:srgbClr val="FF0000"/>
              </a:solidFill>
              <a:latin typeface="Rockwell" panose="02060603020205020403" pitchFamily="18" charset="77"/>
            </a:endParaRPr>
          </a:p>
        </p:txBody>
      </p:sp>
      <p:pic>
        <p:nvPicPr>
          <p:cNvPr id="43" name="Picture 42">
            <a:extLst>
              <a:ext uri="{FF2B5EF4-FFF2-40B4-BE49-F238E27FC236}">
                <a16:creationId xmlns:a16="http://schemas.microsoft.com/office/drawing/2014/main" id="{7BCD75EC-2A87-88F0-E84B-233E52A49322}"/>
              </a:ext>
            </a:extLst>
          </p:cNvPr>
          <p:cNvPicPr>
            <a:picLocks noChangeAspect="1"/>
          </p:cNvPicPr>
          <p:nvPr/>
        </p:nvPicPr>
        <p:blipFill>
          <a:blip r:embed="rId12"/>
          <a:stretch>
            <a:fillRect/>
          </a:stretch>
        </p:blipFill>
        <p:spPr>
          <a:xfrm>
            <a:off x="11101130" y="4695164"/>
            <a:ext cx="777703" cy="809171"/>
          </a:xfrm>
          <a:prstGeom prst="rect">
            <a:avLst/>
          </a:prstGeom>
        </p:spPr>
      </p:pic>
      <p:sp>
        <p:nvSpPr>
          <p:cNvPr id="93" name="TextBox 92">
            <a:extLst>
              <a:ext uri="{FF2B5EF4-FFF2-40B4-BE49-F238E27FC236}">
                <a16:creationId xmlns:a16="http://schemas.microsoft.com/office/drawing/2014/main" id="{0C94BE6F-A83B-1450-ED1E-64851374DB34}"/>
              </a:ext>
            </a:extLst>
          </p:cNvPr>
          <p:cNvSpPr txBox="1"/>
          <p:nvPr/>
        </p:nvSpPr>
        <p:spPr>
          <a:xfrm>
            <a:off x="9163123" y="4300645"/>
            <a:ext cx="298480" cy="338554"/>
          </a:xfrm>
          <a:prstGeom prst="rect">
            <a:avLst/>
          </a:prstGeom>
          <a:noFill/>
        </p:spPr>
        <p:txBody>
          <a:bodyPr wrap="none" rtlCol="0">
            <a:spAutoFit/>
          </a:bodyPr>
          <a:lstStyle/>
          <a:p>
            <a:r>
              <a:rPr lang="en-IT" sz="1600" b="1" dirty="0"/>
              <a:t>1</a:t>
            </a:r>
          </a:p>
        </p:txBody>
      </p:sp>
      <p:sp>
        <p:nvSpPr>
          <p:cNvPr id="94" name="TextBox 93">
            <a:extLst>
              <a:ext uri="{FF2B5EF4-FFF2-40B4-BE49-F238E27FC236}">
                <a16:creationId xmlns:a16="http://schemas.microsoft.com/office/drawing/2014/main" id="{D12B8B01-0D3D-6E3F-F1E3-45F9E942E201}"/>
              </a:ext>
            </a:extLst>
          </p:cNvPr>
          <p:cNvSpPr txBox="1"/>
          <p:nvPr/>
        </p:nvSpPr>
        <p:spPr>
          <a:xfrm>
            <a:off x="9101726" y="5749964"/>
            <a:ext cx="298480" cy="338554"/>
          </a:xfrm>
          <a:prstGeom prst="rect">
            <a:avLst/>
          </a:prstGeom>
          <a:noFill/>
        </p:spPr>
        <p:txBody>
          <a:bodyPr wrap="none" rtlCol="0">
            <a:spAutoFit/>
          </a:bodyPr>
          <a:lstStyle/>
          <a:p>
            <a:r>
              <a:rPr lang="en-IT" sz="1600" b="1" dirty="0"/>
              <a:t>2</a:t>
            </a:r>
          </a:p>
        </p:txBody>
      </p:sp>
      <p:sp>
        <p:nvSpPr>
          <p:cNvPr id="95" name="TextBox 94">
            <a:extLst>
              <a:ext uri="{FF2B5EF4-FFF2-40B4-BE49-F238E27FC236}">
                <a16:creationId xmlns:a16="http://schemas.microsoft.com/office/drawing/2014/main" id="{6EFAAB6B-633C-57FE-6964-3F52CE45921B}"/>
              </a:ext>
            </a:extLst>
          </p:cNvPr>
          <p:cNvSpPr txBox="1"/>
          <p:nvPr/>
        </p:nvSpPr>
        <p:spPr>
          <a:xfrm>
            <a:off x="11489981" y="4383322"/>
            <a:ext cx="298480" cy="338554"/>
          </a:xfrm>
          <a:prstGeom prst="rect">
            <a:avLst/>
          </a:prstGeom>
          <a:noFill/>
        </p:spPr>
        <p:txBody>
          <a:bodyPr wrap="none" rtlCol="0">
            <a:spAutoFit/>
          </a:bodyPr>
          <a:lstStyle/>
          <a:p>
            <a:r>
              <a:rPr lang="en-IT" sz="1600" b="1" dirty="0"/>
              <a:t>3</a:t>
            </a:r>
          </a:p>
        </p:txBody>
      </p:sp>
      <p:sp>
        <p:nvSpPr>
          <p:cNvPr id="96" name="TextBox 95">
            <a:extLst>
              <a:ext uri="{FF2B5EF4-FFF2-40B4-BE49-F238E27FC236}">
                <a16:creationId xmlns:a16="http://schemas.microsoft.com/office/drawing/2014/main" id="{BAD4F36E-555D-8B0C-1B32-00881A2776E1}"/>
              </a:ext>
            </a:extLst>
          </p:cNvPr>
          <p:cNvSpPr txBox="1"/>
          <p:nvPr/>
        </p:nvSpPr>
        <p:spPr>
          <a:xfrm>
            <a:off x="11179289" y="5749760"/>
            <a:ext cx="298480" cy="338554"/>
          </a:xfrm>
          <a:prstGeom prst="rect">
            <a:avLst/>
          </a:prstGeom>
          <a:noFill/>
        </p:spPr>
        <p:txBody>
          <a:bodyPr wrap="none" rtlCol="0">
            <a:spAutoFit/>
          </a:bodyPr>
          <a:lstStyle/>
          <a:p>
            <a:r>
              <a:rPr lang="en-IT" sz="1600" b="1" dirty="0"/>
              <a:t>4</a:t>
            </a:r>
          </a:p>
        </p:txBody>
      </p:sp>
      <p:sp>
        <p:nvSpPr>
          <p:cNvPr id="97" name="TextBox 96">
            <a:extLst>
              <a:ext uri="{FF2B5EF4-FFF2-40B4-BE49-F238E27FC236}">
                <a16:creationId xmlns:a16="http://schemas.microsoft.com/office/drawing/2014/main" id="{2DBB1D80-AEA1-6DBD-B52B-FFC4D2E06634}"/>
              </a:ext>
            </a:extLst>
          </p:cNvPr>
          <p:cNvSpPr txBox="1"/>
          <p:nvPr/>
        </p:nvSpPr>
        <p:spPr>
          <a:xfrm>
            <a:off x="9630784" y="2912190"/>
            <a:ext cx="298480" cy="338554"/>
          </a:xfrm>
          <a:prstGeom prst="rect">
            <a:avLst/>
          </a:prstGeom>
          <a:noFill/>
        </p:spPr>
        <p:txBody>
          <a:bodyPr wrap="none" rtlCol="0">
            <a:spAutoFit/>
          </a:bodyPr>
          <a:lstStyle/>
          <a:p>
            <a:r>
              <a:rPr lang="en-IT" sz="1600" b="1" dirty="0"/>
              <a:t>2</a:t>
            </a:r>
          </a:p>
        </p:txBody>
      </p:sp>
      <p:sp>
        <p:nvSpPr>
          <p:cNvPr id="98" name="TextBox 97">
            <a:extLst>
              <a:ext uri="{FF2B5EF4-FFF2-40B4-BE49-F238E27FC236}">
                <a16:creationId xmlns:a16="http://schemas.microsoft.com/office/drawing/2014/main" id="{A6BE9972-6EEC-6F8A-6CBE-C36F95750DA9}"/>
              </a:ext>
            </a:extLst>
          </p:cNvPr>
          <p:cNvSpPr txBox="1"/>
          <p:nvPr/>
        </p:nvSpPr>
        <p:spPr>
          <a:xfrm>
            <a:off x="9722572" y="2017770"/>
            <a:ext cx="298480" cy="338554"/>
          </a:xfrm>
          <a:prstGeom prst="rect">
            <a:avLst/>
          </a:prstGeom>
          <a:noFill/>
        </p:spPr>
        <p:txBody>
          <a:bodyPr wrap="none" rtlCol="0">
            <a:spAutoFit/>
          </a:bodyPr>
          <a:lstStyle/>
          <a:p>
            <a:r>
              <a:rPr lang="en-IT" sz="1600" b="1" dirty="0"/>
              <a:t>1</a:t>
            </a:r>
          </a:p>
        </p:txBody>
      </p:sp>
      <p:sp>
        <p:nvSpPr>
          <p:cNvPr id="99" name="TextBox 98">
            <a:extLst>
              <a:ext uri="{FF2B5EF4-FFF2-40B4-BE49-F238E27FC236}">
                <a16:creationId xmlns:a16="http://schemas.microsoft.com/office/drawing/2014/main" id="{0B7128DA-F225-992F-CE71-E62F07A43CAB}"/>
              </a:ext>
            </a:extLst>
          </p:cNvPr>
          <p:cNvSpPr txBox="1"/>
          <p:nvPr/>
        </p:nvSpPr>
        <p:spPr>
          <a:xfrm>
            <a:off x="10441422" y="3534146"/>
            <a:ext cx="298480" cy="338554"/>
          </a:xfrm>
          <a:prstGeom prst="rect">
            <a:avLst/>
          </a:prstGeom>
          <a:noFill/>
        </p:spPr>
        <p:txBody>
          <a:bodyPr wrap="none" rtlCol="0">
            <a:spAutoFit/>
          </a:bodyPr>
          <a:lstStyle/>
          <a:p>
            <a:r>
              <a:rPr lang="en-IT" sz="1600" b="1" dirty="0"/>
              <a:t>3</a:t>
            </a:r>
          </a:p>
        </p:txBody>
      </p:sp>
      <p:sp>
        <p:nvSpPr>
          <p:cNvPr id="100" name="TextBox 99">
            <a:extLst>
              <a:ext uri="{FF2B5EF4-FFF2-40B4-BE49-F238E27FC236}">
                <a16:creationId xmlns:a16="http://schemas.microsoft.com/office/drawing/2014/main" id="{DAB65F55-AE5B-B2BE-AD12-69F07BF9D6AB}"/>
              </a:ext>
            </a:extLst>
          </p:cNvPr>
          <p:cNvSpPr txBox="1"/>
          <p:nvPr/>
        </p:nvSpPr>
        <p:spPr>
          <a:xfrm>
            <a:off x="11228743" y="2082030"/>
            <a:ext cx="298480" cy="338554"/>
          </a:xfrm>
          <a:prstGeom prst="rect">
            <a:avLst/>
          </a:prstGeom>
          <a:noFill/>
        </p:spPr>
        <p:txBody>
          <a:bodyPr wrap="none" rtlCol="0">
            <a:spAutoFit/>
          </a:bodyPr>
          <a:lstStyle/>
          <a:p>
            <a:r>
              <a:rPr lang="en-IT" sz="1600" b="1" dirty="0"/>
              <a:t>4</a:t>
            </a:r>
          </a:p>
        </p:txBody>
      </p:sp>
      <p:sp>
        <p:nvSpPr>
          <p:cNvPr id="101" name="TextBox 100">
            <a:extLst>
              <a:ext uri="{FF2B5EF4-FFF2-40B4-BE49-F238E27FC236}">
                <a16:creationId xmlns:a16="http://schemas.microsoft.com/office/drawing/2014/main" id="{46329721-C975-571A-1E09-5DBDB447EE53}"/>
              </a:ext>
            </a:extLst>
          </p:cNvPr>
          <p:cNvSpPr txBox="1"/>
          <p:nvPr/>
        </p:nvSpPr>
        <p:spPr>
          <a:xfrm>
            <a:off x="7340352" y="1975842"/>
            <a:ext cx="298480" cy="338554"/>
          </a:xfrm>
          <a:prstGeom prst="rect">
            <a:avLst/>
          </a:prstGeom>
          <a:noFill/>
        </p:spPr>
        <p:txBody>
          <a:bodyPr wrap="none" rtlCol="0">
            <a:spAutoFit/>
          </a:bodyPr>
          <a:lstStyle/>
          <a:p>
            <a:r>
              <a:rPr lang="en-IT" sz="1600" b="1" dirty="0"/>
              <a:t>1</a:t>
            </a:r>
          </a:p>
        </p:txBody>
      </p:sp>
      <p:sp>
        <p:nvSpPr>
          <p:cNvPr id="106" name="TextBox 105">
            <a:extLst>
              <a:ext uri="{FF2B5EF4-FFF2-40B4-BE49-F238E27FC236}">
                <a16:creationId xmlns:a16="http://schemas.microsoft.com/office/drawing/2014/main" id="{D96736CF-267B-93C0-4F69-E1E7120AA9C0}"/>
              </a:ext>
            </a:extLst>
          </p:cNvPr>
          <p:cNvSpPr txBox="1"/>
          <p:nvPr/>
        </p:nvSpPr>
        <p:spPr>
          <a:xfrm>
            <a:off x="7619571" y="2630106"/>
            <a:ext cx="298480" cy="338554"/>
          </a:xfrm>
          <a:prstGeom prst="rect">
            <a:avLst/>
          </a:prstGeom>
          <a:noFill/>
        </p:spPr>
        <p:txBody>
          <a:bodyPr wrap="none" rtlCol="0">
            <a:spAutoFit/>
          </a:bodyPr>
          <a:lstStyle/>
          <a:p>
            <a:r>
              <a:rPr lang="en-IT" sz="1600" b="1" dirty="0"/>
              <a:t>2</a:t>
            </a:r>
          </a:p>
        </p:txBody>
      </p:sp>
      <p:sp>
        <p:nvSpPr>
          <p:cNvPr id="107" name="TextBox 106">
            <a:extLst>
              <a:ext uri="{FF2B5EF4-FFF2-40B4-BE49-F238E27FC236}">
                <a16:creationId xmlns:a16="http://schemas.microsoft.com/office/drawing/2014/main" id="{2EBDA97B-08A5-2893-904E-2F4870289078}"/>
              </a:ext>
            </a:extLst>
          </p:cNvPr>
          <p:cNvSpPr txBox="1"/>
          <p:nvPr/>
        </p:nvSpPr>
        <p:spPr>
          <a:xfrm>
            <a:off x="8212253" y="2139408"/>
            <a:ext cx="298480" cy="338554"/>
          </a:xfrm>
          <a:prstGeom prst="rect">
            <a:avLst/>
          </a:prstGeom>
          <a:noFill/>
        </p:spPr>
        <p:txBody>
          <a:bodyPr wrap="none" rtlCol="0">
            <a:spAutoFit/>
          </a:bodyPr>
          <a:lstStyle/>
          <a:p>
            <a:r>
              <a:rPr lang="en-IT" sz="1600" b="1" dirty="0"/>
              <a:t>3</a:t>
            </a:r>
          </a:p>
        </p:txBody>
      </p:sp>
      <p:sp>
        <p:nvSpPr>
          <p:cNvPr id="108" name="TextBox 107">
            <a:extLst>
              <a:ext uri="{FF2B5EF4-FFF2-40B4-BE49-F238E27FC236}">
                <a16:creationId xmlns:a16="http://schemas.microsoft.com/office/drawing/2014/main" id="{55E8A0F9-7C2C-33E1-1D9B-E96234DB88CB}"/>
              </a:ext>
            </a:extLst>
          </p:cNvPr>
          <p:cNvSpPr txBox="1"/>
          <p:nvPr/>
        </p:nvSpPr>
        <p:spPr>
          <a:xfrm>
            <a:off x="7119537" y="3761146"/>
            <a:ext cx="298480" cy="338554"/>
          </a:xfrm>
          <a:prstGeom prst="rect">
            <a:avLst/>
          </a:prstGeom>
          <a:noFill/>
        </p:spPr>
        <p:txBody>
          <a:bodyPr wrap="none" rtlCol="0">
            <a:spAutoFit/>
          </a:bodyPr>
          <a:lstStyle/>
          <a:p>
            <a:r>
              <a:rPr lang="en-IT" sz="1600" b="1" dirty="0"/>
              <a:t>1</a:t>
            </a:r>
          </a:p>
        </p:txBody>
      </p:sp>
      <p:sp>
        <p:nvSpPr>
          <p:cNvPr id="109" name="TextBox 108">
            <a:extLst>
              <a:ext uri="{FF2B5EF4-FFF2-40B4-BE49-F238E27FC236}">
                <a16:creationId xmlns:a16="http://schemas.microsoft.com/office/drawing/2014/main" id="{7B6547D3-3C49-1A49-937C-D238C9672754}"/>
              </a:ext>
            </a:extLst>
          </p:cNvPr>
          <p:cNvSpPr txBox="1"/>
          <p:nvPr/>
        </p:nvSpPr>
        <p:spPr>
          <a:xfrm>
            <a:off x="7131311" y="4781022"/>
            <a:ext cx="298480" cy="338554"/>
          </a:xfrm>
          <a:prstGeom prst="rect">
            <a:avLst/>
          </a:prstGeom>
          <a:noFill/>
        </p:spPr>
        <p:txBody>
          <a:bodyPr wrap="none" rtlCol="0">
            <a:spAutoFit/>
          </a:bodyPr>
          <a:lstStyle/>
          <a:p>
            <a:r>
              <a:rPr lang="en-IT" sz="1600" b="1" dirty="0"/>
              <a:t>2</a:t>
            </a:r>
          </a:p>
        </p:txBody>
      </p:sp>
      <p:sp>
        <p:nvSpPr>
          <p:cNvPr id="110" name="TextBox 109">
            <a:extLst>
              <a:ext uri="{FF2B5EF4-FFF2-40B4-BE49-F238E27FC236}">
                <a16:creationId xmlns:a16="http://schemas.microsoft.com/office/drawing/2014/main" id="{065490E6-FB01-4AE7-E958-2B9AB87CDE81}"/>
              </a:ext>
            </a:extLst>
          </p:cNvPr>
          <p:cNvSpPr txBox="1"/>
          <p:nvPr/>
        </p:nvSpPr>
        <p:spPr>
          <a:xfrm>
            <a:off x="7153139" y="5721969"/>
            <a:ext cx="298480" cy="338554"/>
          </a:xfrm>
          <a:prstGeom prst="rect">
            <a:avLst/>
          </a:prstGeom>
          <a:noFill/>
        </p:spPr>
        <p:txBody>
          <a:bodyPr wrap="none" rtlCol="0">
            <a:spAutoFit/>
          </a:bodyPr>
          <a:lstStyle/>
          <a:p>
            <a:r>
              <a:rPr lang="en-IT" sz="1600" b="1" dirty="0"/>
              <a:t>3</a:t>
            </a:r>
          </a:p>
        </p:txBody>
      </p:sp>
      <p:sp>
        <p:nvSpPr>
          <p:cNvPr id="111" name="TextBox 110">
            <a:extLst>
              <a:ext uri="{FF2B5EF4-FFF2-40B4-BE49-F238E27FC236}">
                <a16:creationId xmlns:a16="http://schemas.microsoft.com/office/drawing/2014/main" id="{0E122D9D-5DD8-7F1D-ED87-F8DAE70045AD}"/>
              </a:ext>
            </a:extLst>
          </p:cNvPr>
          <p:cNvSpPr txBox="1"/>
          <p:nvPr/>
        </p:nvSpPr>
        <p:spPr>
          <a:xfrm>
            <a:off x="5220525" y="2148289"/>
            <a:ext cx="298480" cy="338554"/>
          </a:xfrm>
          <a:prstGeom prst="rect">
            <a:avLst/>
          </a:prstGeom>
          <a:noFill/>
        </p:spPr>
        <p:txBody>
          <a:bodyPr wrap="none" rtlCol="0">
            <a:spAutoFit/>
          </a:bodyPr>
          <a:lstStyle/>
          <a:p>
            <a:r>
              <a:rPr lang="en-IT" sz="1600" b="1" dirty="0"/>
              <a:t>1</a:t>
            </a:r>
          </a:p>
        </p:txBody>
      </p:sp>
      <p:sp>
        <p:nvSpPr>
          <p:cNvPr id="112" name="TextBox 111">
            <a:extLst>
              <a:ext uri="{FF2B5EF4-FFF2-40B4-BE49-F238E27FC236}">
                <a16:creationId xmlns:a16="http://schemas.microsoft.com/office/drawing/2014/main" id="{1212B1B8-E3DF-794A-2B82-250DEC77D735}"/>
              </a:ext>
            </a:extLst>
          </p:cNvPr>
          <p:cNvSpPr txBox="1"/>
          <p:nvPr/>
        </p:nvSpPr>
        <p:spPr>
          <a:xfrm>
            <a:off x="4908982" y="3799410"/>
            <a:ext cx="298480" cy="338554"/>
          </a:xfrm>
          <a:prstGeom prst="rect">
            <a:avLst/>
          </a:prstGeom>
          <a:noFill/>
        </p:spPr>
        <p:txBody>
          <a:bodyPr wrap="none" rtlCol="0">
            <a:spAutoFit/>
          </a:bodyPr>
          <a:lstStyle/>
          <a:p>
            <a:r>
              <a:rPr lang="en-IT" sz="1600" b="1" dirty="0"/>
              <a:t>1</a:t>
            </a:r>
          </a:p>
        </p:txBody>
      </p:sp>
      <p:sp>
        <p:nvSpPr>
          <p:cNvPr id="113" name="TextBox 112">
            <a:extLst>
              <a:ext uri="{FF2B5EF4-FFF2-40B4-BE49-F238E27FC236}">
                <a16:creationId xmlns:a16="http://schemas.microsoft.com/office/drawing/2014/main" id="{8AC51FA6-B340-9B2F-FB4D-D3B3DBB2E1FA}"/>
              </a:ext>
            </a:extLst>
          </p:cNvPr>
          <p:cNvSpPr txBox="1"/>
          <p:nvPr/>
        </p:nvSpPr>
        <p:spPr>
          <a:xfrm>
            <a:off x="6039795" y="2314396"/>
            <a:ext cx="298480" cy="338554"/>
          </a:xfrm>
          <a:prstGeom prst="rect">
            <a:avLst/>
          </a:prstGeom>
          <a:noFill/>
        </p:spPr>
        <p:txBody>
          <a:bodyPr wrap="none" rtlCol="0">
            <a:spAutoFit/>
          </a:bodyPr>
          <a:lstStyle/>
          <a:p>
            <a:r>
              <a:rPr lang="en-IT" sz="1600" b="1" dirty="0"/>
              <a:t>2</a:t>
            </a:r>
          </a:p>
        </p:txBody>
      </p:sp>
      <p:sp>
        <p:nvSpPr>
          <p:cNvPr id="114" name="TextBox 113">
            <a:extLst>
              <a:ext uri="{FF2B5EF4-FFF2-40B4-BE49-F238E27FC236}">
                <a16:creationId xmlns:a16="http://schemas.microsoft.com/office/drawing/2014/main" id="{EC3DB269-3841-0F5D-779F-8943B15C2AF8}"/>
              </a:ext>
            </a:extLst>
          </p:cNvPr>
          <p:cNvSpPr txBox="1"/>
          <p:nvPr/>
        </p:nvSpPr>
        <p:spPr>
          <a:xfrm>
            <a:off x="4936912" y="5348408"/>
            <a:ext cx="298480" cy="338554"/>
          </a:xfrm>
          <a:prstGeom prst="rect">
            <a:avLst/>
          </a:prstGeom>
          <a:noFill/>
        </p:spPr>
        <p:txBody>
          <a:bodyPr wrap="none" rtlCol="0">
            <a:spAutoFit/>
          </a:bodyPr>
          <a:lstStyle/>
          <a:p>
            <a:r>
              <a:rPr lang="en-IT" sz="1600" b="1" dirty="0"/>
              <a:t>2</a:t>
            </a:r>
          </a:p>
        </p:txBody>
      </p:sp>
      <p:sp>
        <p:nvSpPr>
          <p:cNvPr id="115" name="TextBox 114">
            <a:extLst>
              <a:ext uri="{FF2B5EF4-FFF2-40B4-BE49-F238E27FC236}">
                <a16:creationId xmlns:a16="http://schemas.microsoft.com/office/drawing/2014/main" id="{4AD504D3-D22C-FD95-A1C9-C6A48028B81E}"/>
              </a:ext>
            </a:extLst>
          </p:cNvPr>
          <p:cNvSpPr txBox="1"/>
          <p:nvPr/>
        </p:nvSpPr>
        <p:spPr>
          <a:xfrm>
            <a:off x="2727155" y="2163003"/>
            <a:ext cx="298480" cy="338554"/>
          </a:xfrm>
          <a:prstGeom prst="rect">
            <a:avLst/>
          </a:prstGeom>
          <a:noFill/>
        </p:spPr>
        <p:txBody>
          <a:bodyPr wrap="none" rtlCol="0">
            <a:spAutoFit/>
          </a:bodyPr>
          <a:lstStyle/>
          <a:p>
            <a:r>
              <a:rPr lang="en-IT" sz="1600" b="1" dirty="0"/>
              <a:t>1</a:t>
            </a:r>
          </a:p>
        </p:txBody>
      </p:sp>
      <p:sp>
        <p:nvSpPr>
          <p:cNvPr id="116" name="TextBox 115">
            <a:extLst>
              <a:ext uri="{FF2B5EF4-FFF2-40B4-BE49-F238E27FC236}">
                <a16:creationId xmlns:a16="http://schemas.microsoft.com/office/drawing/2014/main" id="{7B97573C-1D4D-9462-65CD-310C902950AC}"/>
              </a:ext>
            </a:extLst>
          </p:cNvPr>
          <p:cNvSpPr txBox="1"/>
          <p:nvPr/>
        </p:nvSpPr>
        <p:spPr>
          <a:xfrm>
            <a:off x="3708534" y="2352830"/>
            <a:ext cx="298480" cy="338554"/>
          </a:xfrm>
          <a:prstGeom prst="rect">
            <a:avLst/>
          </a:prstGeom>
          <a:noFill/>
        </p:spPr>
        <p:txBody>
          <a:bodyPr wrap="none" rtlCol="0">
            <a:spAutoFit/>
          </a:bodyPr>
          <a:lstStyle/>
          <a:p>
            <a:r>
              <a:rPr lang="en-IT" sz="1600" b="1" dirty="0"/>
              <a:t>2</a:t>
            </a:r>
          </a:p>
        </p:txBody>
      </p:sp>
      <p:sp>
        <p:nvSpPr>
          <p:cNvPr id="117" name="TextBox 116">
            <a:extLst>
              <a:ext uri="{FF2B5EF4-FFF2-40B4-BE49-F238E27FC236}">
                <a16:creationId xmlns:a16="http://schemas.microsoft.com/office/drawing/2014/main" id="{471736A7-CA37-68D5-17CF-A895EF253300}"/>
              </a:ext>
            </a:extLst>
          </p:cNvPr>
          <p:cNvSpPr txBox="1"/>
          <p:nvPr/>
        </p:nvSpPr>
        <p:spPr>
          <a:xfrm>
            <a:off x="1194245" y="2249439"/>
            <a:ext cx="298480" cy="338554"/>
          </a:xfrm>
          <a:prstGeom prst="rect">
            <a:avLst/>
          </a:prstGeom>
          <a:noFill/>
        </p:spPr>
        <p:txBody>
          <a:bodyPr wrap="none" rtlCol="0">
            <a:spAutoFit/>
          </a:bodyPr>
          <a:lstStyle/>
          <a:p>
            <a:r>
              <a:rPr lang="en-IT" sz="1600" b="1" dirty="0"/>
              <a:t>2</a:t>
            </a:r>
          </a:p>
        </p:txBody>
      </p:sp>
      <p:sp>
        <p:nvSpPr>
          <p:cNvPr id="118" name="TextBox 117">
            <a:extLst>
              <a:ext uri="{FF2B5EF4-FFF2-40B4-BE49-F238E27FC236}">
                <a16:creationId xmlns:a16="http://schemas.microsoft.com/office/drawing/2014/main" id="{0F3D9EAA-E6D6-E630-13B7-62CC8C1B91BC}"/>
              </a:ext>
            </a:extLst>
          </p:cNvPr>
          <p:cNvSpPr txBox="1"/>
          <p:nvPr/>
        </p:nvSpPr>
        <p:spPr>
          <a:xfrm>
            <a:off x="31285" y="5275027"/>
            <a:ext cx="298480" cy="338554"/>
          </a:xfrm>
          <a:prstGeom prst="rect">
            <a:avLst/>
          </a:prstGeom>
          <a:noFill/>
        </p:spPr>
        <p:txBody>
          <a:bodyPr wrap="none" rtlCol="0">
            <a:spAutoFit/>
          </a:bodyPr>
          <a:lstStyle/>
          <a:p>
            <a:r>
              <a:rPr lang="en-IT" sz="1600" b="1" dirty="0"/>
              <a:t>2</a:t>
            </a:r>
          </a:p>
        </p:txBody>
      </p:sp>
      <p:sp>
        <p:nvSpPr>
          <p:cNvPr id="119" name="TextBox 118">
            <a:extLst>
              <a:ext uri="{FF2B5EF4-FFF2-40B4-BE49-F238E27FC236}">
                <a16:creationId xmlns:a16="http://schemas.microsoft.com/office/drawing/2014/main" id="{DA70DAE0-625C-CC57-0888-5C18A525D007}"/>
              </a:ext>
            </a:extLst>
          </p:cNvPr>
          <p:cNvSpPr txBox="1"/>
          <p:nvPr/>
        </p:nvSpPr>
        <p:spPr>
          <a:xfrm>
            <a:off x="394958" y="1941643"/>
            <a:ext cx="298480" cy="338554"/>
          </a:xfrm>
          <a:prstGeom prst="rect">
            <a:avLst/>
          </a:prstGeom>
          <a:noFill/>
        </p:spPr>
        <p:txBody>
          <a:bodyPr wrap="none" rtlCol="0">
            <a:spAutoFit/>
          </a:bodyPr>
          <a:lstStyle/>
          <a:p>
            <a:r>
              <a:rPr lang="en-IT" sz="1600" b="1" dirty="0"/>
              <a:t>1</a:t>
            </a:r>
          </a:p>
        </p:txBody>
      </p:sp>
      <p:sp>
        <p:nvSpPr>
          <p:cNvPr id="120" name="TextBox 119">
            <a:extLst>
              <a:ext uri="{FF2B5EF4-FFF2-40B4-BE49-F238E27FC236}">
                <a16:creationId xmlns:a16="http://schemas.microsoft.com/office/drawing/2014/main" id="{6F2C5EAB-76C5-A83D-7305-D32A29B71D57}"/>
              </a:ext>
            </a:extLst>
          </p:cNvPr>
          <p:cNvSpPr txBox="1"/>
          <p:nvPr/>
        </p:nvSpPr>
        <p:spPr>
          <a:xfrm>
            <a:off x="77175" y="3799410"/>
            <a:ext cx="298480" cy="338554"/>
          </a:xfrm>
          <a:prstGeom prst="rect">
            <a:avLst/>
          </a:prstGeom>
          <a:noFill/>
        </p:spPr>
        <p:txBody>
          <a:bodyPr wrap="none" rtlCol="0">
            <a:spAutoFit/>
          </a:bodyPr>
          <a:lstStyle/>
          <a:p>
            <a:r>
              <a:rPr lang="en-IT" sz="1600" b="1" dirty="0"/>
              <a:t>1</a:t>
            </a:r>
          </a:p>
        </p:txBody>
      </p:sp>
      <p:pic>
        <p:nvPicPr>
          <p:cNvPr id="121" name="Picture 120" descr="A picture containing text, clipart&#10;&#10;Description automatically generated">
            <a:extLst>
              <a:ext uri="{FF2B5EF4-FFF2-40B4-BE49-F238E27FC236}">
                <a16:creationId xmlns:a16="http://schemas.microsoft.com/office/drawing/2014/main" id="{67F2A59E-587E-7341-453C-E8376B1DC882}"/>
              </a:ext>
            </a:extLst>
          </p:cNvPr>
          <p:cNvPicPr>
            <a:picLocks noChangeAspect="1"/>
          </p:cNvPicPr>
          <p:nvPr/>
        </p:nvPicPr>
        <p:blipFill>
          <a:blip r:embed="rId13"/>
          <a:stretch>
            <a:fillRect/>
          </a:stretch>
        </p:blipFill>
        <p:spPr>
          <a:xfrm>
            <a:off x="5222788" y="6440278"/>
            <a:ext cx="792694" cy="302555"/>
          </a:xfrm>
          <a:prstGeom prst="rect">
            <a:avLst/>
          </a:prstGeom>
        </p:spPr>
      </p:pic>
      <p:pic>
        <p:nvPicPr>
          <p:cNvPr id="122" name="Picture 121">
            <a:extLst>
              <a:ext uri="{FF2B5EF4-FFF2-40B4-BE49-F238E27FC236}">
                <a16:creationId xmlns:a16="http://schemas.microsoft.com/office/drawing/2014/main" id="{93A5F9D0-B1B1-D0D7-2E8A-2B6017624922}"/>
              </a:ext>
            </a:extLst>
          </p:cNvPr>
          <p:cNvPicPr>
            <a:picLocks noChangeAspect="1"/>
          </p:cNvPicPr>
          <p:nvPr/>
        </p:nvPicPr>
        <p:blipFill>
          <a:blip r:embed="rId14"/>
          <a:stretch>
            <a:fillRect/>
          </a:stretch>
        </p:blipFill>
        <p:spPr>
          <a:xfrm>
            <a:off x="5122082" y="6434925"/>
            <a:ext cx="986644" cy="369332"/>
          </a:xfrm>
          <a:prstGeom prst="rect">
            <a:avLst/>
          </a:prstGeom>
        </p:spPr>
      </p:pic>
      <p:pic>
        <p:nvPicPr>
          <p:cNvPr id="123" name="Picture 122" descr="Logo, company name&#10;&#10;Description automatically generated">
            <a:extLst>
              <a:ext uri="{FF2B5EF4-FFF2-40B4-BE49-F238E27FC236}">
                <a16:creationId xmlns:a16="http://schemas.microsoft.com/office/drawing/2014/main" id="{673C0090-CBA2-89DD-E530-0DAC2F8391C7}"/>
              </a:ext>
            </a:extLst>
          </p:cNvPr>
          <p:cNvPicPr>
            <a:picLocks noChangeAspect="1"/>
          </p:cNvPicPr>
          <p:nvPr/>
        </p:nvPicPr>
        <p:blipFill>
          <a:blip r:embed="rId15"/>
          <a:stretch>
            <a:fillRect/>
          </a:stretch>
        </p:blipFill>
        <p:spPr>
          <a:xfrm>
            <a:off x="21906" y="23909"/>
            <a:ext cx="1203319" cy="863672"/>
          </a:xfrm>
          <a:prstGeom prst="rect">
            <a:avLst/>
          </a:prstGeom>
        </p:spPr>
      </p:pic>
      <p:pic>
        <p:nvPicPr>
          <p:cNvPr id="124" name="Picture 123" descr="Logo, company name&#10;&#10;Description automatically generated">
            <a:extLst>
              <a:ext uri="{FF2B5EF4-FFF2-40B4-BE49-F238E27FC236}">
                <a16:creationId xmlns:a16="http://schemas.microsoft.com/office/drawing/2014/main" id="{939E82C8-B755-60A5-AD77-E52EEEE678F4}"/>
              </a:ext>
            </a:extLst>
          </p:cNvPr>
          <p:cNvPicPr>
            <a:picLocks noChangeAspect="1"/>
          </p:cNvPicPr>
          <p:nvPr/>
        </p:nvPicPr>
        <p:blipFill>
          <a:blip r:embed="rId16"/>
          <a:stretch>
            <a:fillRect/>
          </a:stretch>
        </p:blipFill>
        <p:spPr>
          <a:xfrm>
            <a:off x="11226800" y="0"/>
            <a:ext cx="965200" cy="1054100"/>
          </a:xfrm>
          <a:prstGeom prst="rect">
            <a:avLst/>
          </a:prstGeom>
        </p:spPr>
      </p:pic>
      <p:cxnSp>
        <p:nvCxnSpPr>
          <p:cNvPr id="125" name="Connettore 1 25">
            <a:extLst>
              <a:ext uri="{FF2B5EF4-FFF2-40B4-BE49-F238E27FC236}">
                <a16:creationId xmlns:a16="http://schemas.microsoft.com/office/drawing/2014/main" id="{09678545-3E05-C662-E65D-F47D870F66F6}"/>
              </a:ext>
            </a:extLst>
          </p:cNvPr>
          <p:cNvCxnSpPr>
            <a:cxnSpLocks/>
          </p:cNvCxnSpPr>
          <p:nvPr/>
        </p:nvCxnSpPr>
        <p:spPr>
          <a:xfrm>
            <a:off x="268004" y="6453252"/>
            <a:ext cx="11172774" cy="11042"/>
          </a:xfrm>
          <a:prstGeom prst="line">
            <a:avLst/>
          </a:prstGeom>
          <a:ln w="0" cap="rnd">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7" name="Segnaposto data 3">
            <a:extLst>
              <a:ext uri="{FF2B5EF4-FFF2-40B4-BE49-F238E27FC236}">
                <a16:creationId xmlns:a16="http://schemas.microsoft.com/office/drawing/2014/main" id="{A9E98D2E-70CD-2F32-CA0E-E993AD9C710F}"/>
              </a:ext>
            </a:extLst>
          </p:cNvPr>
          <p:cNvSpPr>
            <a:spLocks noGrp="1"/>
          </p:cNvSpPr>
          <p:nvPr>
            <p:ph type="dt" sz="half" idx="10"/>
          </p:nvPr>
        </p:nvSpPr>
        <p:spPr>
          <a:xfrm>
            <a:off x="9264011" y="6363759"/>
            <a:ext cx="2008692" cy="365125"/>
          </a:xfrm>
        </p:spPr>
        <p:txBody>
          <a:bodyPr/>
          <a:lstStyle/>
          <a:p>
            <a:r>
              <a:rPr lang="it-IT" sz="1200" b="1" dirty="0">
                <a:solidFill>
                  <a:schemeClr val="tx1"/>
                </a:solidFill>
              </a:rPr>
              <a:t>6 September 2022</a:t>
            </a:r>
            <a:endParaRPr lang="en-GB" sz="1200" b="1" dirty="0">
              <a:solidFill>
                <a:schemeClr val="tx1"/>
              </a:solidFill>
            </a:endParaRPr>
          </a:p>
        </p:txBody>
      </p:sp>
      <p:sp>
        <p:nvSpPr>
          <p:cNvPr id="4" name="TextBox 3">
            <a:extLst>
              <a:ext uri="{FF2B5EF4-FFF2-40B4-BE49-F238E27FC236}">
                <a16:creationId xmlns:a16="http://schemas.microsoft.com/office/drawing/2014/main" id="{928C752E-38C1-DDC7-C674-98F0F84D3B4F}"/>
              </a:ext>
            </a:extLst>
          </p:cNvPr>
          <p:cNvSpPr txBox="1"/>
          <p:nvPr/>
        </p:nvSpPr>
        <p:spPr>
          <a:xfrm>
            <a:off x="2471070" y="3768232"/>
            <a:ext cx="298480" cy="338554"/>
          </a:xfrm>
          <a:prstGeom prst="rect">
            <a:avLst/>
          </a:prstGeom>
          <a:noFill/>
        </p:spPr>
        <p:txBody>
          <a:bodyPr wrap="none" rtlCol="0">
            <a:spAutoFit/>
          </a:bodyPr>
          <a:lstStyle/>
          <a:p>
            <a:r>
              <a:rPr lang="en-IT" sz="1600" b="1" dirty="0"/>
              <a:t>1</a:t>
            </a:r>
          </a:p>
        </p:txBody>
      </p:sp>
      <p:sp>
        <p:nvSpPr>
          <p:cNvPr id="5" name="TextBox 4">
            <a:extLst>
              <a:ext uri="{FF2B5EF4-FFF2-40B4-BE49-F238E27FC236}">
                <a16:creationId xmlns:a16="http://schemas.microsoft.com/office/drawing/2014/main" id="{8B13145A-6FEF-F2CC-4DAA-554DB0E19BB9}"/>
              </a:ext>
            </a:extLst>
          </p:cNvPr>
          <p:cNvSpPr txBox="1"/>
          <p:nvPr/>
        </p:nvSpPr>
        <p:spPr>
          <a:xfrm>
            <a:off x="2482444" y="5277061"/>
            <a:ext cx="298480" cy="338554"/>
          </a:xfrm>
          <a:prstGeom prst="rect">
            <a:avLst/>
          </a:prstGeom>
          <a:noFill/>
        </p:spPr>
        <p:txBody>
          <a:bodyPr wrap="none" rtlCol="0">
            <a:spAutoFit/>
          </a:bodyPr>
          <a:lstStyle/>
          <a:p>
            <a:r>
              <a:rPr lang="en-IT" sz="1600" b="1" dirty="0"/>
              <a:t>2</a:t>
            </a:r>
          </a:p>
        </p:txBody>
      </p:sp>
      <p:sp>
        <p:nvSpPr>
          <p:cNvPr id="9" name="TextBox 8">
            <a:extLst>
              <a:ext uri="{FF2B5EF4-FFF2-40B4-BE49-F238E27FC236}">
                <a16:creationId xmlns:a16="http://schemas.microsoft.com/office/drawing/2014/main" id="{83501501-4985-7ED2-3138-BDC45F5F4E0B}"/>
              </a:ext>
            </a:extLst>
          </p:cNvPr>
          <p:cNvSpPr txBox="1"/>
          <p:nvPr/>
        </p:nvSpPr>
        <p:spPr>
          <a:xfrm>
            <a:off x="1608695" y="380482"/>
            <a:ext cx="8818693" cy="276999"/>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200" b="1" dirty="0">
                <a:solidFill>
                  <a:srgbClr val="3B36B6"/>
                </a:solidFill>
                <a:highlight>
                  <a:srgbClr val="FFFF00"/>
                </a:highlight>
                <a:latin typeface="Rockwell" panose="02060603020205020403" pitchFamily="18" charset="77"/>
              </a:rPr>
              <a:t>The principal goal of changing the Capillary geometry is to have the plasma and electron bunch with a same phase. </a:t>
            </a:r>
          </a:p>
        </p:txBody>
      </p:sp>
    </p:spTree>
    <p:extLst>
      <p:ext uri="{BB962C8B-B14F-4D97-AF65-F5344CB8AC3E}">
        <p14:creationId xmlns:p14="http://schemas.microsoft.com/office/powerpoint/2010/main" val="36161687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{3138862F-8486-864F-BEE8-5D3C05451634}tf10001070</Template>
  <TotalTime>4100</TotalTime>
  <Words>3298</Words>
  <Application>Microsoft Macintosh PowerPoint</Application>
  <PresentationFormat>Widescreen</PresentationFormat>
  <Paragraphs>754</Paragraphs>
  <Slides>29</Slides>
  <Notes>26</Notes>
  <HiddenSlides>0</HiddenSlides>
  <MMClips>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9" baseType="lpstr">
      <vt:lpstr>Arial</vt:lpstr>
      <vt:lpstr>Calibri</vt:lpstr>
      <vt:lpstr>Cambria</vt:lpstr>
      <vt:lpstr>Cambria Math</vt:lpstr>
      <vt:lpstr>Rockwell</vt:lpstr>
      <vt:lpstr>Rockwell Condensed</vt:lpstr>
      <vt:lpstr>Rockwell Extra Bold</vt:lpstr>
      <vt:lpstr>Wingdings</vt:lpstr>
      <vt:lpstr>Wood Type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Sahar Arjmand</dc:creator>
  <cp:lastModifiedBy>Sahar Arjmand</cp:lastModifiedBy>
  <cp:revision>497</cp:revision>
  <dcterms:created xsi:type="dcterms:W3CDTF">2022-06-09T11:07:42Z</dcterms:created>
  <dcterms:modified xsi:type="dcterms:W3CDTF">2022-09-05T19:51:07Z</dcterms:modified>
</cp:coreProperties>
</file>