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418" r:id="rId6"/>
    <p:sldId id="419" r:id="rId7"/>
    <p:sldId id="42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9D9"/>
    <a:srgbClr val="909091"/>
    <a:srgbClr val="CAD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6F1CD-12E4-4889-98D9-47E1B7332F83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84C78-D199-4038-8B6E-5563B8CE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47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周进展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\20220824_</a:t>
            </a:r>
            <a:r>
              <a:rPr lang="zh-CN" altLang="en-US" dirty="0"/>
              <a:t>第一块束流测试板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4C78-D199-4038-8B6E-5563B8CE42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59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\2022_</a:t>
            </a:r>
            <a:r>
              <a:rPr lang="zh-CN" altLang="en-US" dirty="0"/>
              <a:t>卢若思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\220825_</a:t>
            </a:r>
            <a:r>
              <a:rPr lang="zh-CN" altLang="en-US" dirty="0"/>
              <a:t>粘好硅后测试</a:t>
            </a:r>
            <a:r>
              <a:rPr lang="en-US" altLang="zh-CN" dirty="0"/>
              <a:t>IV</a:t>
            </a:r>
            <a:r>
              <a:rPr lang="zh-CN" altLang="en-US" dirty="0"/>
              <a:t>和基线</a:t>
            </a:r>
            <a:r>
              <a:rPr lang="en-US" altLang="zh-CN" dirty="0"/>
              <a:t>.pptx</a:t>
            </a:r>
          </a:p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周进展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\20220824_</a:t>
            </a:r>
            <a:r>
              <a:rPr lang="zh-CN" altLang="en-US" dirty="0"/>
              <a:t>第一块束流测试板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4C78-D199-4038-8B6E-5563B8CE42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96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\2022_</a:t>
            </a:r>
            <a:r>
              <a:rPr lang="zh-CN" altLang="en-US" dirty="0"/>
              <a:t>卢若思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\220825_</a:t>
            </a:r>
            <a:r>
              <a:rPr lang="zh-CN" altLang="en-US" dirty="0"/>
              <a:t>粘好硅后测试</a:t>
            </a:r>
            <a:r>
              <a:rPr lang="en-US" altLang="zh-CN" dirty="0"/>
              <a:t>IV</a:t>
            </a:r>
            <a:r>
              <a:rPr lang="zh-CN" altLang="en-US" dirty="0"/>
              <a:t>和基线</a:t>
            </a:r>
            <a:r>
              <a:rPr lang="en-US" altLang="zh-CN" dirty="0"/>
              <a:t>.pptx</a:t>
            </a:r>
          </a:p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周进展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\20220824_</a:t>
            </a:r>
            <a:r>
              <a:rPr lang="zh-CN" altLang="en-US" dirty="0"/>
              <a:t>第一块束流测试板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4C78-D199-4038-8B6E-5563B8CE42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73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\2022_</a:t>
            </a:r>
            <a:r>
              <a:rPr lang="zh-CN" altLang="en-US" dirty="0"/>
              <a:t>卢若思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\220825_</a:t>
            </a:r>
            <a:r>
              <a:rPr lang="zh-CN" altLang="en-US" dirty="0"/>
              <a:t>粘好硅后测试</a:t>
            </a:r>
            <a:r>
              <a:rPr lang="en-US" altLang="zh-CN" dirty="0"/>
              <a:t>IV</a:t>
            </a:r>
            <a:r>
              <a:rPr lang="zh-CN" altLang="en-US" dirty="0"/>
              <a:t>和基线</a:t>
            </a:r>
            <a:r>
              <a:rPr lang="en-US" altLang="zh-CN" dirty="0"/>
              <a:t>.pptx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4C78-D199-4038-8B6E-5563B8CE42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9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周进展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\20220824_</a:t>
            </a:r>
            <a:r>
              <a:rPr lang="zh-CN" altLang="en-US" dirty="0"/>
              <a:t>第一块束流测试板</a:t>
            </a:r>
            <a:r>
              <a:rPr lang="en-US" altLang="zh-CN" dirty="0"/>
              <a:t>\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4C78-D199-4038-8B6E-5563B8CE42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6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\2022</a:t>
            </a:r>
            <a:r>
              <a:rPr lang="zh-CN" altLang="en-US" dirty="0"/>
              <a:t>年束流实验</a:t>
            </a:r>
            <a:r>
              <a:rPr lang="en-US" altLang="zh-CN" dirty="0"/>
              <a:t>\</a:t>
            </a:r>
            <a:r>
              <a:rPr lang="zh-CN" altLang="en-US" dirty="0"/>
              <a:t>结构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4C78-D199-4038-8B6E-5563B8CE42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FE825-7DF3-4229-9782-20532B749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7E3D19-DD55-4EAF-B95A-5F16004B2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67D32B-5AEE-4BA2-8C44-0E389B5B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996AAD-6856-488A-BF6C-6025E215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567851-B01F-41F6-B118-694C714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11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E1C2C-C055-435F-9A7F-B1886E53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E7DE5E-F256-45FA-BBE4-4C75BD24B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D0D03B-8E0A-4108-AE32-D085016D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937EE5-9CD2-4126-9259-55C37DCF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F24948-A931-4F87-8D0B-FA297D73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0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7E02E0-4C19-4A23-A5F0-2B6539D52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6C9902-36BF-496F-B172-9BFCA28F3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1324C-8692-499A-9D1B-2DE14E89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398A02-649E-4660-B0DC-7F869C32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2DE11E-96C8-4556-B9EB-AA9A22C4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0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4A5F1-6708-4CFB-9FE9-AF5B5EDC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8E069-6CD9-44A4-B55E-986ADA56D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962BB-2164-4E15-9F4B-D60FCAC8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A65675-9543-4AAD-9BBB-D5E31EB1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791A93-4E14-4921-BEC5-C042259C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8026B-9438-4AFC-B3CD-87287A19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06A317-41BE-4469-BFD6-859373187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11903-C028-46D4-95D4-43B8E50D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D1875-F338-404B-9598-FA349560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178322-2EC8-4D1C-969D-13469482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9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6B266-63F0-490E-BBE8-9E3BED7B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7C0C0A-227B-40F7-9B3C-375B44039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E6CE4A-E74F-44C1-A7F6-946993EF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359D2E-F685-4D06-9D08-A9BF048D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E7D17-6A05-405D-8721-32CC5984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3EB203-7AEF-4C13-AFC5-776E77DA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1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0A733-23DA-42BA-83DA-E72A7249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4ACDD9-5618-481E-9E0B-F12B65C17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9A335E-79CF-4537-89DA-2439D3FF7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E5C2AF-B44C-4E21-8F08-A674048E7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44FF44-F5E3-47EC-900E-93EA0CD95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DB1B06-D788-4D26-A45E-6CDEC136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3283BE-A3E1-44C8-9ACD-1A2F304F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5A89C3-D1DB-4D1D-BB9C-4B9A2765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3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E1745-A9DD-4B49-B248-8BF9F114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F269CA-2DB6-4596-B515-3E9C1B44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D418F5-2168-4A4D-9029-E8E47868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82A7E2-EB27-4885-81A6-981C2866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67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CA40D3-1014-4366-922E-08E31B1D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F9893B-C1C4-4914-BB33-8650841D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9ED666-0946-4BAC-89A5-1ABCB050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36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B44A75-269A-411D-9473-B88BF581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ACCDC0-F4D3-42A2-8D0B-C7140F61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143993-5C25-45E8-88F5-DC6D5730F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A3B18-5A52-463C-ACC3-3131E8B7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636E57-4AC6-44E1-9885-4C053E72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4C46C1-78DD-492A-A783-FCB86F5C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2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9A9FE-79C5-4A9F-A746-D9277CE5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8DE89B-CEEC-4084-A26A-151B879E7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905858-766C-41C0-8910-08CD369E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5C4115-5013-4AD7-AE43-0ACEA01C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C29277-35D8-405C-8FD1-9D0EE417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DC7868-84C6-425A-8D22-83E0EF6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69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AD36793-36B7-468C-A74F-33D7B7ED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8797C6-E29A-4F85-B490-D6883C9A3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512F86-2B1E-4AA2-8268-E1B14EC66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A085-6118-44B0-9DEA-FD2CD86674E4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E9E28D-77EA-4228-9AFC-7E392713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E8E38B-5A7A-4A9C-927A-CF185A020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E0F5-0087-4C99-B133-803746DBE6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C9D1C-D468-4465-9CA4-66FF33DCD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IHEP SCD beamtest preparation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F9C94F-B07B-4256-B11C-79E479D00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Ke</a:t>
            </a:r>
            <a:r>
              <a:rPr lang="en-US" altLang="zh-CN" dirty="0"/>
              <a:t> Gong; Wen-Xi Peng; Bing Lu; </a:t>
            </a:r>
            <a:r>
              <a:rPr lang="en-US" altLang="zh-CN" dirty="0" err="1"/>
              <a:t>Ruo</a:t>
            </a:r>
            <a:r>
              <a:rPr lang="en-US" altLang="zh-CN" dirty="0"/>
              <a:t>-Si Lu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36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CFB9B-5AC2-4011-988A-DCFCB9C4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ladder preparation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FE11C8-6395-40E7-8870-911A4CFE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795" y="4350058"/>
            <a:ext cx="4279038" cy="2077375"/>
          </a:xfrm>
        </p:spPr>
        <p:txBody>
          <a:bodyPr/>
          <a:lstStyle/>
          <a:p>
            <a:r>
              <a:rPr lang="en-US" altLang="zh-CN" dirty="0"/>
              <a:t>Based on DAMPE. Used 4 VA140 to read 200 channels. </a:t>
            </a:r>
          </a:p>
          <a:p>
            <a:r>
              <a:rPr lang="en-US" altLang="zh-CN" dirty="0"/>
              <a:t>External capacitors.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1080B53-D3CF-4176-9DAF-DB42B08EE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01710"/>
              </p:ext>
            </p:extLst>
          </p:nvPr>
        </p:nvGraphicFramePr>
        <p:xfrm>
          <a:off x="7634796" y="228275"/>
          <a:ext cx="4158696" cy="3005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9348">
                  <a:extLst>
                    <a:ext uri="{9D8B030D-6E8A-4147-A177-3AD203B41FA5}">
                      <a16:colId xmlns:a16="http://schemas.microsoft.com/office/drawing/2014/main" val="574244356"/>
                    </a:ext>
                  </a:extLst>
                </a:gridCol>
                <a:gridCol w="2079348">
                  <a:extLst>
                    <a:ext uri="{9D8B030D-6E8A-4147-A177-3AD203B41FA5}">
                      <a16:colId xmlns:a16="http://schemas.microsoft.com/office/drawing/2014/main" val="233241128"/>
                    </a:ext>
                  </a:extLst>
                </a:gridCol>
              </a:tblGrid>
              <a:tr h="375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Parameter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Value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767610"/>
                  </a:ext>
                </a:extLst>
              </a:tr>
              <a:tr h="375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Thickness [um]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31398"/>
                  </a:ext>
                </a:extLst>
              </a:tr>
              <a:tr h="375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Length [cm]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579575"/>
                  </a:ext>
                </a:extLst>
              </a:tr>
              <a:tr h="375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Dep. Volt. [V]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33566"/>
                  </a:ext>
                </a:extLst>
              </a:tr>
              <a:tr h="375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Strip pitch [um]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384799"/>
                  </a:ext>
                </a:extLst>
              </a:tr>
              <a:tr h="375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Strip width [um]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25/60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014816"/>
                  </a:ext>
                </a:extLst>
              </a:tr>
              <a:tr h="375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Num. of strips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44580"/>
                  </a:ext>
                </a:extLst>
              </a:tr>
              <a:tr h="375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Num. of channels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5643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1673CCEB-A22D-4BDC-8ADC-32383CAC44D4}"/>
              </a:ext>
            </a:extLst>
          </p:cNvPr>
          <p:cNvSpPr txBox="1"/>
          <p:nvPr/>
        </p:nvSpPr>
        <p:spPr>
          <a:xfrm>
            <a:off x="8556615" y="3244334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Sensor specifications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A65F05-B1F5-45C6-AFC7-72E6ECC20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4" t="1552" r="18635" b="6406"/>
          <a:stretch/>
        </p:blipFill>
        <p:spPr>
          <a:xfrm rot="5400000">
            <a:off x="1947355" y="-165529"/>
            <a:ext cx="3138766" cy="685120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24F66C9-9083-42A0-9CDF-63CF0BFAEB25}"/>
              </a:ext>
            </a:extLst>
          </p:cNvPr>
          <p:cNvSpPr txBox="1"/>
          <p:nvPr/>
        </p:nvSpPr>
        <p:spPr>
          <a:xfrm>
            <a:off x="781618" y="4829455"/>
            <a:ext cx="156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Sensor with two zooms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3D2BA5-11DB-49A1-84ED-45B6D4558360}"/>
              </a:ext>
            </a:extLst>
          </p:cNvPr>
          <p:cNvSpPr/>
          <p:nvPr/>
        </p:nvSpPr>
        <p:spPr>
          <a:xfrm>
            <a:off x="612751" y="2787588"/>
            <a:ext cx="1899821" cy="10830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FA2470-7EE0-4A1A-8559-6E4EE4D6D987}"/>
              </a:ext>
            </a:extLst>
          </p:cNvPr>
          <p:cNvSpPr/>
          <p:nvPr/>
        </p:nvSpPr>
        <p:spPr>
          <a:xfrm>
            <a:off x="3466000" y="1766980"/>
            <a:ext cx="630315" cy="295594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376301-B638-47E4-9910-80FCD7E8EEC0}"/>
              </a:ext>
            </a:extLst>
          </p:cNvPr>
          <p:cNvSpPr/>
          <p:nvPr/>
        </p:nvSpPr>
        <p:spPr>
          <a:xfrm>
            <a:off x="4694888" y="1833281"/>
            <a:ext cx="1192547" cy="275857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ACD574-7D5B-4919-BD4F-1C7B7897A034}"/>
              </a:ext>
            </a:extLst>
          </p:cNvPr>
          <p:cNvSpPr txBox="1"/>
          <p:nvPr/>
        </p:nvSpPr>
        <p:spPr>
          <a:xfrm>
            <a:off x="3244250" y="4860773"/>
            <a:ext cx="107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Ext. cap.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B244053-DD43-4D08-AE34-E06837893DE2}"/>
              </a:ext>
            </a:extLst>
          </p:cNvPr>
          <p:cNvSpPr txBox="1"/>
          <p:nvPr/>
        </p:nvSpPr>
        <p:spPr>
          <a:xfrm>
            <a:off x="4591314" y="4826420"/>
            <a:ext cx="139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Front-end</a:t>
            </a:r>
          </a:p>
          <a:p>
            <a:pPr algn="ctr"/>
            <a:r>
              <a:rPr lang="en-US" altLang="zh-CN" dirty="0"/>
              <a:t>electronics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39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94751-1C16-41FA-9B4C-1404052B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73"/>
            <a:ext cx="10515600" cy="1325563"/>
          </a:xfrm>
        </p:spPr>
        <p:txBody>
          <a:bodyPr/>
          <a:lstStyle/>
          <a:p>
            <a:r>
              <a:rPr lang="en-US" altLang="zh-CN" dirty="0"/>
              <a:t>Ladder test: I-V curve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72339C-AB7E-48D0-9B80-50FCAD17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3404"/>
            <a:ext cx="10515600" cy="17345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The MICRON leakage current is </a:t>
            </a:r>
            <a:r>
              <a:rPr lang="en-US" altLang="zh-CN" b="1" dirty="0">
                <a:solidFill>
                  <a:srgbClr val="0070C0"/>
                </a:solidFill>
              </a:rPr>
              <a:t>300 </a:t>
            </a:r>
            <a:r>
              <a:rPr lang="en-US" altLang="zh-CN" b="1" dirty="0" err="1">
                <a:solidFill>
                  <a:srgbClr val="0070C0"/>
                </a:solidFill>
              </a:rPr>
              <a:t>nA</a:t>
            </a:r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with 35V. </a:t>
            </a:r>
          </a:p>
          <a:p>
            <a:r>
              <a:rPr lang="en-US" altLang="zh-CN" dirty="0"/>
              <a:t>After gluing and bonding, the leakage current is </a:t>
            </a:r>
            <a:r>
              <a:rPr lang="en-US" altLang="zh-CN" b="1" dirty="0">
                <a:solidFill>
                  <a:srgbClr val="FF0000"/>
                </a:solidFill>
              </a:rPr>
              <a:t>5 </a:t>
            </a:r>
            <a:r>
              <a:rPr lang="en-US" altLang="zh-CN" b="1" dirty="0" err="1">
                <a:solidFill>
                  <a:srgbClr val="FF0000"/>
                </a:solidFill>
              </a:rPr>
              <a:t>uA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There were some problems during bonding, so that the engineer </a:t>
            </a:r>
            <a:r>
              <a:rPr lang="en-US" altLang="zh-CN" b="1" dirty="0">
                <a:solidFill>
                  <a:srgbClr val="FF0000"/>
                </a:solidFill>
              </a:rPr>
              <a:t>removed and re-bond half </a:t>
            </a:r>
            <a:r>
              <a:rPr lang="en-US" altLang="zh-CN" dirty="0"/>
              <a:t>wires.</a:t>
            </a:r>
            <a:endParaRPr lang="zh-CN" altLang="en-US" dirty="0"/>
          </a:p>
        </p:txBody>
      </p:sp>
      <p:pic>
        <p:nvPicPr>
          <p:cNvPr id="4" name="图片 3" descr="微信图片_20220825102447">
            <a:extLst>
              <a:ext uri="{FF2B5EF4-FFF2-40B4-BE49-F238E27FC236}">
                <a16:creationId xmlns:a16="http://schemas.microsoft.com/office/drawing/2014/main" id="{2A8633AC-3095-4988-962F-72D1BE073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0" t="11576" r="9936" b="2713"/>
          <a:stretch/>
        </p:blipFill>
        <p:spPr>
          <a:xfrm>
            <a:off x="594803" y="1418270"/>
            <a:ext cx="4199138" cy="284793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5F5BF68-89D3-485B-9DB7-95C49BDEFF79}"/>
              </a:ext>
            </a:extLst>
          </p:cNvPr>
          <p:cNvSpPr txBox="1"/>
          <p:nvPr/>
        </p:nvSpPr>
        <p:spPr>
          <a:xfrm>
            <a:off x="1281966" y="4266201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IHEP</a:t>
            </a:r>
            <a:r>
              <a:rPr lang="en-US" altLang="zh-CN" sz="2400" dirty="0"/>
              <a:t> measurements</a:t>
            </a:r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069763B-0660-4D83-A7B2-44FF9AF31F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6"/>
          <a:stretch/>
        </p:blipFill>
        <p:spPr>
          <a:xfrm rot="16200000">
            <a:off x="7778815" y="551629"/>
            <a:ext cx="2870932" cy="427903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15E5467-AED0-4BFB-932E-36E245E03FB0}"/>
              </a:ext>
            </a:extLst>
          </p:cNvPr>
          <p:cNvSpPr txBox="1"/>
          <p:nvPr/>
        </p:nvSpPr>
        <p:spPr>
          <a:xfrm>
            <a:off x="7525357" y="4266201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MICRON</a:t>
            </a:r>
            <a:r>
              <a:rPr lang="en-US" altLang="zh-CN" sz="2400" dirty="0"/>
              <a:t> measurements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A1B10A-C554-49FD-9BC0-18AB79AFDC8F}"/>
              </a:ext>
            </a:extLst>
          </p:cNvPr>
          <p:cNvSpPr txBox="1"/>
          <p:nvPr/>
        </p:nvSpPr>
        <p:spPr>
          <a:xfrm>
            <a:off x="5495770" y="2290439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VS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4608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C9017-74DB-4DD9-9AAC-A2442C95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Ladder test: noise test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0EA4152-9B10-4C3A-A2C4-B8C615E61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6" b="20359"/>
          <a:stretch/>
        </p:blipFill>
        <p:spPr>
          <a:xfrm>
            <a:off x="362944" y="1136343"/>
            <a:ext cx="5819914" cy="217503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B5C8CF-B973-4D34-A3E9-C9927D357C11}"/>
              </a:ext>
            </a:extLst>
          </p:cNvPr>
          <p:cNvSpPr txBox="1"/>
          <p:nvPr/>
        </p:nvSpPr>
        <p:spPr>
          <a:xfrm>
            <a:off x="792895" y="3361962"/>
            <a:ext cx="496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Use periodic triggers to measure the noise level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5BB771-9FC3-43A9-838F-A22BBCFCA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494"/>
          <a:stretch/>
        </p:blipFill>
        <p:spPr>
          <a:xfrm>
            <a:off x="268938" y="4279280"/>
            <a:ext cx="5659755" cy="2175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8F1631-EA98-4A70-B06A-B6D5685917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567"/>
          <a:stretch/>
        </p:blipFill>
        <p:spPr>
          <a:xfrm>
            <a:off x="6333071" y="4279280"/>
            <a:ext cx="5652135" cy="2175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5F43620-651E-4F7C-A75E-115D7D46FE1D}"/>
              </a:ext>
            </a:extLst>
          </p:cNvPr>
          <p:cNvSpPr txBox="1"/>
          <p:nvPr/>
        </p:nvSpPr>
        <p:spPr>
          <a:xfrm>
            <a:off x="987499" y="5057842"/>
            <a:ext cx="430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Raw noise level </a:t>
            </a:r>
            <a:r>
              <a:rPr lang="en-US" altLang="zh-CN" sz="2400" b="1" dirty="0">
                <a:solidFill>
                  <a:srgbClr val="0070C0"/>
                </a:solidFill>
              </a:rPr>
              <a:t>without</a:t>
            </a:r>
            <a:r>
              <a:rPr lang="en-US" altLang="zh-CN" sz="2400" dirty="0"/>
              <a:t> sensor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EC589E-9615-4866-A584-B72429460CEB}"/>
              </a:ext>
            </a:extLst>
          </p:cNvPr>
          <p:cNvSpPr txBox="1"/>
          <p:nvPr/>
        </p:nvSpPr>
        <p:spPr>
          <a:xfrm>
            <a:off x="7244190" y="5057842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Raw noise level </a:t>
            </a:r>
            <a:r>
              <a:rPr lang="en-US" altLang="zh-CN" sz="2400" b="1" dirty="0">
                <a:solidFill>
                  <a:srgbClr val="FF0000"/>
                </a:solidFill>
              </a:rPr>
              <a:t>with</a:t>
            </a:r>
            <a:r>
              <a:rPr lang="en-US" altLang="zh-CN" sz="2400" dirty="0"/>
              <a:t> sensor</a:t>
            </a:r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30F4435-95D6-498E-942D-D081A7827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11697" r="8731" b="3735"/>
          <a:stretch/>
        </p:blipFill>
        <p:spPr>
          <a:xfrm>
            <a:off x="7119891" y="100047"/>
            <a:ext cx="5072109" cy="338583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23C51FF-12B4-493E-AC9D-09689438EA6A}"/>
              </a:ext>
            </a:extLst>
          </p:cNvPr>
          <p:cNvSpPr txBox="1"/>
          <p:nvPr/>
        </p:nvSpPr>
        <p:spPr>
          <a:xfrm>
            <a:off x="7242464" y="3477128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Comparison of noise level with/without sensor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991476-236B-4D3B-88E2-CA81A0A077D7}"/>
              </a:ext>
            </a:extLst>
          </p:cNvPr>
          <p:cNvSpPr txBox="1"/>
          <p:nvPr/>
        </p:nvSpPr>
        <p:spPr>
          <a:xfrm>
            <a:off x="2163779" y="5709909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No ASIC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99842C-8E86-42F1-AE04-56C73030A9D7}"/>
              </a:ext>
            </a:extLst>
          </p:cNvPr>
          <p:cNvSpPr txBox="1"/>
          <p:nvPr/>
        </p:nvSpPr>
        <p:spPr>
          <a:xfrm>
            <a:off x="4200808" y="5709909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No ASIC</a:t>
            </a:r>
            <a:endParaRPr lang="zh-CN" altLang="en-US" sz="12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602D73D-44A5-4382-BAB5-D53315F50A5E}"/>
              </a:ext>
            </a:extLst>
          </p:cNvPr>
          <p:cNvSpPr txBox="1"/>
          <p:nvPr/>
        </p:nvSpPr>
        <p:spPr>
          <a:xfrm>
            <a:off x="9062520" y="252542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No ASIC</a:t>
            </a:r>
            <a:endParaRPr lang="zh-CN" altLang="en-US" sz="12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F128D6-5AC8-4681-874D-759377FFCA65}"/>
              </a:ext>
            </a:extLst>
          </p:cNvPr>
          <p:cNvSpPr txBox="1"/>
          <p:nvPr/>
        </p:nvSpPr>
        <p:spPr>
          <a:xfrm>
            <a:off x="11199317" y="252542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No ASIC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572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240" y="600075"/>
            <a:ext cx="5316855" cy="2931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3805555"/>
            <a:ext cx="5487035" cy="3018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245" y="3805555"/>
            <a:ext cx="5250815" cy="2889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 descr="C:\Users\15222\Desktop\图片1.png图片1"/>
          <p:cNvPicPr>
            <a:picLocks noChangeAspect="1"/>
          </p:cNvPicPr>
          <p:nvPr/>
        </p:nvPicPr>
        <p:blipFill rotWithShape="1">
          <a:blip r:embed="rId7"/>
          <a:srcRect t="50769"/>
          <a:stretch/>
        </p:blipFill>
        <p:spPr>
          <a:xfrm>
            <a:off x="241300" y="425525"/>
            <a:ext cx="4955389" cy="2065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8CEA0C4-4A92-4CD6-8916-A620B788E562}"/>
              </a:ext>
            </a:extLst>
          </p:cNvPr>
          <p:cNvSpPr/>
          <p:nvPr/>
        </p:nvSpPr>
        <p:spPr>
          <a:xfrm>
            <a:off x="2845165" y="630043"/>
            <a:ext cx="459350" cy="429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1066FB-1900-4C48-AA74-B6A40D6E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test plans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CF2BA7-EB72-465E-A3AC-A95C7E73C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5" y="1825624"/>
            <a:ext cx="6113814" cy="3438834"/>
          </a:xfrm>
        </p:spPr>
        <p:txBody>
          <a:bodyPr>
            <a:normAutofit/>
          </a:bodyPr>
          <a:lstStyle/>
          <a:p>
            <a:r>
              <a:rPr lang="en-US" altLang="zh-CN" dirty="0"/>
              <a:t>Qualification test:</a:t>
            </a:r>
          </a:p>
          <a:p>
            <a:pPr lvl="1"/>
            <a:r>
              <a:rPr lang="en-US" altLang="zh-CN" dirty="0"/>
              <a:t>Laser scan to qualify each channels</a:t>
            </a:r>
          </a:p>
          <a:p>
            <a:pPr lvl="1"/>
            <a:r>
              <a:rPr lang="en-US" altLang="zh-CN" dirty="0"/>
              <a:t>Cosmic-ray test.</a:t>
            </a:r>
          </a:p>
          <a:p>
            <a:r>
              <a:rPr lang="en-US" altLang="zh-CN" dirty="0"/>
              <a:t>Charge sharing test:</a:t>
            </a:r>
          </a:p>
          <a:p>
            <a:pPr lvl="1"/>
            <a:r>
              <a:rPr lang="en-US" altLang="zh-CN" dirty="0"/>
              <a:t>Use laser to measure the charge sharing coefficients with various external capacitors.</a:t>
            </a:r>
          </a:p>
          <a:p>
            <a:pPr lvl="1"/>
            <a:r>
              <a:rPr lang="en-US" altLang="zh-CN" dirty="0"/>
              <a:t>Charge injection with probe.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A759EC-CC3D-488D-A72A-15D728071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59" y="0"/>
            <a:ext cx="4750732" cy="63475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C5047C-7599-476B-830A-CCB42AFB34A6}"/>
              </a:ext>
            </a:extLst>
          </p:cNvPr>
          <p:cNvSpPr txBox="1"/>
          <p:nvPr/>
        </p:nvSpPr>
        <p:spPr>
          <a:xfrm>
            <a:off x="7648052" y="6350832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Particulars Pulse Laser (red/infra-red)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39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270681-A2DE-43AC-8934-8B122280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325563"/>
          </a:xfrm>
        </p:spPr>
        <p:txBody>
          <a:bodyPr/>
          <a:lstStyle/>
          <a:p>
            <a:r>
              <a:rPr lang="en-US" altLang="zh-CN" dirty="0"/>
              <a:t>Mechanical design of the test beam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62769-3DF0-4BAE-A39D-D0FE9053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3113"/>
            <a:ext cx="10515600" cy="1134435"/>
          </a:xfrm>
        </p:spPr>
        <p:txBody>
          <a:bodyPr/>
          <a:lstStyle/>
          <a:p>
            <a:r>
              <a:rPr lang="en-US" altLang="zh-CN" dirty="0"/>
              <a:t>Total dimension: 30cm </a:t>
            </a:r>
            <a:r>
              <a:rPr lang="en-US" altLang="zh-CN"/>
              <a:t>* 15cm </a:t>
            </a:r>
            <a:r>
              <a:rPr lang="en-US" altLang="zh-CN" dirty="0"/>
              <a:t>* 2.5cm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22FE27-0EE8-4D18-BA7C-132ACF7361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63" y="1209889"/>
            <a:ext cx="4388222" cy="292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0C284B-5C75-4DFA-A837-340EB17E84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4418"/>
            <a:ext cx="4323996" cy="29330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C42B06-B3AD-40B3-B41B-B53332AC476C}"/>
              </a:ext>
            </a:extLst>
          </p:cNvPr>
          <p:cNvSpPr txBox="1"/>
          <p:nvPr/>
        </p:nvSpPr>
        <p:spPr>
          <a:xfrm>
            <a:off x="3067022" y="1108644"/>
            <a:ext cx="321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cover (top/bot) to protect the sensor during transportation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A35263-108B-482C-9D70-527B2C99CC86}"/>
              </a:ext>
            </a:extLst>
          </p:cNvPr>
          <p:cNvSpPr txBox="1"/>
          <p:nvPr/>
        </p:nvSpPr>
        <p:spPr>
          <a:xfrm>
            <a:off x="1414062" y="3316371"/>
            <a:ext cx="957947" cy="369332"/>
          </a:xfrm>
          <a:prstGeom prst="rect">
            <a:avLst/>
          </a:prstGeom>
          <a:solidFill>
            <a:srgbClr val="CAD6E8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support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2CEF27-25A8-4B3B-97CE-996D098EE780}"/>
              </a:ext>
            </a:extLst>
          </p:cNvPr>
          <p:cNvSpPr txBox="1"/>
          <p:nvPr/>
        </p:nvSpPr>
        <p:spPr>
          <a:xfrm>
            <a:off x="3342696" y="2601381"/>
            <a:ext cx="957947" cy="369332"/>
          </a:xfrm>
          <a:prstGeom prst="rect">
            <a:avLst/>
          </a:prstGeom>
          <a:solidFill>
            <a:srgbClr val="90909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cover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5AAC61C-90A3-45BE-913F-3CE3FB095DDB}"/>
              </a:ext>
            </a:extLst>
          </p:cNvPr>
          <p:cNvCxnSpPr/>
          <p:nvPr/>
        </p:nvCxnSpPr>
        <p:spPr>
          <a:xfrm flipH="1">
            <a:off x="2480650" y="1756372"/>
            <a:ext cx="1240324" cy="416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677E503-8757-4119-B8E5-C0F4398C84CC}"/>
              </a:ext>
            </a:extLst>
          </p:cNvPr>
          <p:cNvCxnSpPr>
            <a:cxnSpLocks/>
          </p:cNvCxnSpPr>
          <p:nvPr/>
        </p:nvCxnSpPr>
        <p:spPr>
          <a:xfrm flipH="1" flipV="1">
            <a:off x="4359876" y="3468086"/>
            <a:ext cx="565209" cy="2176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B10FC09-1C3E-4DA8-A424-F61A6E5683A4}"/>
              </a:ext>
            </a:extLst>
          </p:cNvPr>
          <p:cNvSpPr txBox="1"/>
          <p:nvPr/>
        </p:nvSpPr>
        <p:spPr>
          <a:xfrm>
            <a:off x="4306645" y="3623854"/>
            <a:ext cx="197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Window for cable</a:t>
            </a:r>
            <a:endParaRPr lang="zh-CN" altLang="en-US" dirty="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3B84D70C-0267-4B44-8FCB-79B80B7726E1}"/>
              </a:ext>
            </a:extLst>
          </p:cNvPr>
          <p:cNvSpPr/>
          <p:nvPr/>
        </p:nvSpPr>
        <p:spPr>
          <a:xfrm>
            <a:off x="5565003" y="2330389"/>
            <a:ext cx="1149529" cy="759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F26764-2CA4-4C76-9092-0B26A1F54E8D}"/>
              </a:ext>
            </a:extLst>
          </p:cNvPr>
          <p:cNvSpPr txBox="1"/>
          <p:nvPr/>
        </p:nvSpPr>
        <p:spPr>
          <a:xfrm>
            <a:off x="9344174" y="2670926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TFH</a:t>
            </a:r>
            <a:endParaRPr lang="zh-CN" altLang="en-US" sz="3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C52BF80-2778-4663-B3A3-24ABA5692A7D}"/>
              </a:ext>
            </a:extLst>
          </p:cNvPr>
          <p:cNvSpPr txBox="1"/>
          <p:nvPr/>
        </p:nvSpPr>
        <p:spPr>
          <a:xfrm>
            <a:off x="9541113" y="887384"/>
            <a:ext cx="2683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Pins and a bar</a:t>
            </a:r>
          </a:p>
          <a:p>
            <a:r>
              <a:rPr lang="en-US" altLang="zh-CN" sz="3200" dirty="0"/>
              <a:t>To fix the TFH</a:t>
            </a:r>
            <a:endParaRPr lang="zh-CN" altLang="en-US" sz="3200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13153ED-D1CB-49D7-A8EF-428B2722EF33}"/>
              </a:ext>
            </a:extLst>
          </p:cNvPr>
          <p:cNvCxnSpPr>
            <a:stCxn id="17" idx="1"/>
          </p:cNvCxnSpPr>
          <p:nvPr/>
        </p:nvCxnSpPr>
        <p:spPr>
          <a:xfrm flipH="1">
            <a:off x="8754701" y="1425993"/>
            <a:ext cx="786412" cy="53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5FD04F2-0A1A-44FE-B4D5-BBB920A3E30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8733203" y="1425993"/>
            <a:ext cx="807910" cy="1240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EFA819F-934E-4CF8-B2D9-EC8572BA19BF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9304581" y="1425993"/>
            <a:ext cx="236532" cy="950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FC076E5-DD59-4C94-978C-EB4263204D9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10230757" y="1964602"/>
            <a:ext cx="652230" cy="7760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E4FEE74D-E212-4D3B-9562-33D263D20170}"/>
              </a:ext>
            </a:extLst>
          </p:cNvPr>
          <p:cNvSpPr txBox="1"/>
          <p:nvPr/>
        </p:nvSpPr>
        <p:spPr>
          <a:xfrm>
            <a:off x="10283838" y="3814268"/>
            <a:ext cx="175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rubber bar for light shielding</a:t>
            </a:r>
            <a:endParaRPr lang="zh-CN" altLang="en-US" sz="32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D30316E-8DEF-444C-B8BB-250B99770AC1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10666288" y="3483190"/>
            <a:ext cx="495270" cy="331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02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466</Words>
  <Application>Microsoft Office PowerPoint</Application>
  <PresentationFormat>宽屏</PresentationFormat>
  <Paragraphs>74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IHEP SCD beamtest preparation</vt:lpstr>
      <vt:lpstr>ladder preparation</vt:lpstr>
      <vt:lpstr>Ladder test: I-V curve</vt:lpstr>
      <vt:lpstr>Ladder test: noise test</vt:lpstr>
      <vt:lpstr>PowerPoint 演示文稿</vt:lpstr>
      <vt:lpstr>Future test plans</vt:lpstr>
      <vt:lpstr>Mechanical design of the test beam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IHEP SCD beamtest preparation</dc:title>
  <dc:creator>Yuodaa220729</dc:creator>
  <cp:lastModifiedBy>Yuodaa220729</cp:lastModifiedBy>
  <cp:revision>44</cp:revision>
  <dcterms:created xsi:type="dcterms:W3CDTF">2022-08-29T05:31:49Z</dcterms:created>
  <dcterms:modified xsi:type="dcterms:W3CDTF">2022-08-29T09:07:04Z</dcterms:modified>
</cp:coreProperties>
</file>