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70" r:id="rId11"/>
    <p:sldId id="268" r:id="rId12"/>
    <p:sldId id="267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8" autoAdjust="0"/>
  </p:normalViewPr>
  <p:slideViewPr>
    <p:cSldViewPr snapToGrid="0">
      <p:cViewPr>
        <p:scale>
          <a:sx n="100" d="100"/>
          <a:sy n="100" d="100"/>
        </p:scale>
        <p:origin x="-86" y="-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2009-D6A9-4499-83A0-038CC6A78D4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36187-496A-4F61-A368-257D3500BA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99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\220705——AMS02</a:t>
            </a:r>
            <a:r>
              <a:rPr lang="zh-CN" altLang="en-US" dirty="0"/>
              <a:t>正入射和斜入射</a:t>
            </a:r>
            <a:r>
              <a:rPr lang="en-US" altLang="zh-CN" dirty="0"/>
              <a:t>\sim\*.</a:t>
            </a:r>
            <a:r>
              <a:rPr lang="en-US" altLang="zh-CN" dirty="0" err="1"/>
              <a:t>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36187-496A-4F61-A368-257D3500BA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7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\220708——FOOT</a:t>
            </a:r>
            <a:r>
              <a:rPr lang="zh-CN" altLang="en-US" dirty="0"/>
              <a:t>正入射和斜入射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</a:t>
            </a:r>
            <a:r>
              <a:rPr lang="zh-CN" altLang="en-US" dirty="0"/>
              <a:t>比较各</a:t>
            </a:r>
            <a:r>
              <a:rPr lang="en-US" altLang="zh-CN" dirty="0"/>
              <a:t>setup</a:t>
            </a:r>
            <a:r>
              <a:rPr lang="zh-CN" altLang="en-US" dirty="0"/>
              <a:t>的</a:t>
            </a:r>
            <a:r>
              <a:rPr lang="en-US" altLang="zh-CN" dirty="0"/>
              <a:t>CCE\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\220708——FOOT</a:t>
            </a:r>
            <a:r>
              <a:rPr lang="zh-CN" altLang="en-US" dirty="0"/>
              <a:t>正入射和斜入射</a:t>
            </a:r>
            <a:r>
              <a:rPr lang="en-US" altLang="zh-CN" dirty="0"/>
              <a:t>\sim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36187-496A-4F61-A368-257D3500BA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37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\220705——AMS02</a:t>
            </a:r>
            <a:r>
              <a:rPr lang="zh-CN" altLang="en-US" dirty="0"/>
              <a:t>正入射和斜入射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</a:t>
            </a:r>
            <a:r>
              <a:rPr lang="zh-CN" altLang="en-US" dirty="0"/>
              <a:t>所有电容</a:t>
            </a:r>
            <a:r>
              <a:rPr lang="en-US" altLang="zh-CN" dirty="0"/>
              <a:t>.txt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\220705——AMS02</a:t>
            </a:r>
            <a:r>
              <a:rPr lang="zh-CN" altLang="en-US" dirty="0"/>
              <a:t>正入射和斜入射</a:t>
            </a:r>
            <a:r>
              <a:rPr lang="en-US" altLang="zh-CN" dirty="0"/>
              <a:t>\</a:t>
            </a:r>
            <a:r>
              <a:rPr lang="zh-CN" altLang="en-US" dirty="0"/>
              <a:t>绘制示意图</a:t>
            </a:r>
            <a:r>
              <a:rPr lang="en-US" altLang="zh-CN" dirty="0"/>
              <a:t>\SPICE</a:t>
            </a:r>
            <a:r>
              <a:rPr lang="zh-CN" altLang="en-US" dirty="0"/>
              <a:t>示意图</a:t>
            </a:r>
            <a:r>
              <a:rPr lang="en-US" altLang="zh-CN" dirty="0"/>
              <a:t>.</a:t>
            </a:r>
            <a:r>
              <a:rPr lang="en-US" altLang="zh-CN" dirty="0" err="1"/>
              <a:t>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36187-496A-4F61-A368-257D3500BA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\220705——AMS02</a:t>
            </a:r>
            <a:r>
              <a:rPr lang="zh-CN" altLang="en-US" dirty="0"/>
              <a:t>正入射和斜入射</a:t>
            </a:r>
            <a:r>
              <a:rPr lang="en-US" altLang="zh-CN" dirty="0"/>
              <a:t>\sim\*.</a:t>
            </a:r>
            <a:r>
              <a:rPr lang="en-US" altLang="zh-CN" dirty="0" err="1"/>
              <a:t>png</a:t>
            </a:r>
            <a:endParaRPr lang="en-US" altLang="zh-CN" dirty="0"/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\220705——AMS02</a:t>
            </a:r>
            <a:r>
              <a:rPr lang="zh-CN" altLang="en-US" dirty="0"/>
              <a:t>正入射和斜入射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</a:t>
            </a:r>
            <a:r>
              <a:rPr lang="zh-CN" altLang="en-US" dirty="0"/>
              <a:t>比较各</a:t>
            </a:r>
            <a:r>
              <a:rPr lang="en-US" altLang="zh-CN" dirty="0"/>
              <a:t>setup</a:t>
            </a:r>
            <a:r>
              <a:rPr lang="zh-CN" altLang="en-US" dirty="0"/>
              <a:t>的</a:t>
            </a:r>
            <a:r>
              <a:rPr lang="en-US" altLang="zh-CN" dirty="0"/>
              <a:t>CCE\*.</a:t>
            </a:r>
            <a:r>
              <a:rPr lang="en-US" altLang="zh-CN" dirty="0" err="1"/>
              <a:t>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36187-496A-4F61-A368-257D3500BA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80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\220705——AMS02</a:t>
            </a:r>
            <a:r>
              <a:rPr lang="zh-CN" altLang="en-US" dirty="0"/>
              <a:t>正入射和斜入射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</a:t>
            </a:r>
            <a:r>
              <a:rPr lang="zh-CN" altLang="en-US" dirty="0"/>
              <a:t>比较</a:t>
            </a:r>
            <a:r>
              <a:rPr lang="en-US" altLang="zh-CN" dirty="0"/>
              <a:t>4</a:t>
            </a:r>
            <a:r>
              <a:rPr lang="zh-CN" altLang="en-US" dirty="0"/>
              <a:t>种模拟方法</a:t>
            </a:r>
            <a:r>
              <a:rPr lang="en-US" altLang="zh-CN" dirty="0"/>
              <a:t>.</a:t>
            </a:r>
            <a:r>
              <a:rPr lang="en-US" altLang="zh-CN" dirty="0" err="1"/>
              <a:t>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36187-496A-4F61-A368-257D3500BA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26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\220705——AMS02</a:t>
            </a:r>
            <a:r>
              <a:rPr lang="zh-CN" altLang="en-US" dirty="0"/>
              <a:t>正入射和斜入射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</a:t>
            </a:r>
            <a:r>
              <a:rPr lang="zh-CN" altLang="en-US" dirty="0"/>
              <a:t>比较各</a:t>
            </a:r>
            <a:r>
              <a:rPr lang="en-US" altLang="zh-CN" dirty="0"/>
              <a:t>setup</a:t>
            </a:r>
            <a:r>
              <a:rPr lang="zh-CN" altLang="en-US" dirty="0"/>
              <a:t>的</a:t>
            </a:r>
            <a:r>
              <a:rPr lang="en-US" altLang="zh-CN" dirty="0"/>
              <a:t>CCE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\220705——AMS02</a:t>
            </a:r>
            <a:r>
              <a:rPr lang="zh-CN" altLang="en-US" dirty="0"/>
              <a:t>正入射和斜入射</a:t>
            </a:r>
            <a:r>
              <a:rPr lang="en-US" altLang="zh-CN" dirty="0"/>
              <a:t>\sim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36187-496A-4F61-A368-257D3500BA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86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\220705——AMS02</a:t>
            </a:r>
            <a:r>
              <a:rPr lang="zh-CN" altLang="en-US" dirty="0"/>
              <a:t>正入射和斜入射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</a:t>
            </a:r>
            <a:r>
              <a:rPr lang="zh-CN" altLang="en-US" dirty="0"/>
              <a:t>比较各</a:t>
            </a:r>
            <a:r>
              <a:rPr lang="en-US" altLang="zh-CN" dirty="0"/>
              <a:t>setup</a:t>
            </a:r>
            <a:r>
              <a:rPr lang="zh-CN" altLang="en-US" dirty="0"/>
              <a:t>的</a:t>
            </a:r>
            <a:r>
              <a:rPr lang="en-US" altLang="zh-CN" dirty="0"/>
              <a:t>CCE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\220705——AMS02</a:t>
            </a:r>
            <a:r>
              <a:rPr lang="zh-CN" altLang="en-US" dirty="0"/>
              <a:t>正入射和斜入射</a:t>
            </a:r>
            <a:r>
              <a:rPr lang="en-US" altLang="zh-CN" dirty="0"/>
              <a:t>\sim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36187-496A-4F61-A368-257D3500BA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38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\220708——FOOT</a:t>
            </a:r>
            <a:r>
              <a:rPr lang="zh-CN" altLang="en-US" dirty="0"/>
              <a:t>正入射和斜入射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</a:t>
            </a:r>
            <a:r>
              <a:rPr lang="zh-CN" altLang="en-US" dirty="0"/>
              <a:t>所有电容</a:t>
            </a:r>
            <a:r>
              <a:rPr lang="en-US" altLang="zh-CN" dirty="0"/>
              <a:t>.txt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\220708——FOOT</a:t>
            </a:r>
            <a:r>
              <a:rPr lang="zh-CN" altLang="en-US" dirty="0"/>
              <a:t>正入射和斜入射</a:t>
            </a:r>
            <a:r>
              <a:rPr lang="en-US" altLang="zh-CN" dirty="0"/>
              <a:t>\sim\</a:t>
            </a:r>
            <a:r>
              <a:rPr lang="zh-CN" altLang="en-US" dirty="0"/>
              <a:t>结构图</a:t>
            </a:r>
            <a:r>
              <a:rPr lang="en-US" altLang="zh-CN" dirty="0"/>
              <a:t>.</a:t>
            </a:r>
            <a:r>
              <a:rPr lang="en-US" altLang="zh-CN" dirty="0" err="1"/>
              <a:t>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36187-496A-4F61-A368-257D3500BA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93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\220708——FOOT</a:t>
            </a:r>
            <a:r>
              <a:rPr lang="zh-CN" altLang="en-US" dirty="0"/>
              <a:t>正入射和斜入射</a:t>
            </a:r>
            <a:r>
              <a:rPr lang="en-US" altLang="zh-CN" dirty="0"/>
              <a:t>\sim\*.</a:t>
            </a:r>
            <a:r>
              <a:rPr lang="en-US" altLang="zh-CN" dirty="0" err="1"/>
              <a:t>png</a:t>
            </a:r>
            <a:endParaRPr lang="en-US" altLang="zh-CN" dirty="0"/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\220708——FOOT</a:t>
            </a:r>
            <a:r>
              <a:rPr lang="zh-CN" altLang="en-US" dirty="0"/>
              <a:t>正入射和斜入射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</a:t>
            </a:r>
            <a:r>
              <a:rPr lang="zh-CN" altLang="en-US" dirty="0"/>
              <a:t>比较各</a:t>
            </a:r>
            <a:r>
              <a:rPr lang="en-US" altLang="zh-CN" dirty="0"/>
              <a:t>setup</a:t>
            </a:r>
            <a:r>
              <a:rPr lang="zh-CN" altLang="en-US" dirty="0"/>
              <a:t>的</a:t>
            </a:r>
            <a:r>
              <a:rPr lang="en-US" altLang="zh-CN" dirty="0"/>
              <a:t>CCE\*.</a:t>
            </a:r>
            <a:r>
              <a:rPr lang="en-US" altLang="zh-CN" dirty="0" err="1"/>
              <a:t>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36187-496A-4F61-A368-257D3500BA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84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\220708——FOOT</a:t>
            </a:r>
            <a:r>
              <a:rPr lang="zh-CN" altLang="en-US" dirty="0"/>
              <a:t>正入射和斜入射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</a:t>
            </a:r>
            <a:r>
              <a:rPr lang="zh-CN" altLang="en-US" dirty="0"/>
              <a:t>比较各</a:t>
            </a:r>
            <a:r>
              <a:rPr lang="en-US" altLang="zh-CN" dirty="0"/>
              <a:t>setup</a:t>
            </a:r>
            <a:r>
              <a:rPr lang="zh-CN" altLang="en-US" dirty="0"/>
              <a:t>的</a:t>
            </a:r>
            <a:r>
              <a:rPr lang="en-US" altLang="zh-CN" dirty="0"/>
              <a:t>CCE\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\220708——FOOT</a:t>
            </a:r>
            <a:r>
              <a:rPr lang="zh-CN" altLang="en-US" dirty="0"/>
              <a:t>正入射和斜入射</a:t>
            </a:r>
            <a:r>
              <a:rPr lang="en-US" altLang="zh-CN" dirty="0"/>
              <a:t>\sim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36187-496A-4F61-A368-257D3500BA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6C754-2908-4DC5-A90E-71D3BF413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84DC5-4EB1-4EF6-8D40-33FD13D11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F70E4-18B7-4E77-8AF1-721B1272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89B0D4-8AD9-4B6C-94AC-5731A3C3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1CEB57-3341-4C99-86E9-3C0DC29F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81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20A07E-4DC0-4539-A711-30491379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7F09A3-96D8-4980-8F1D-35908DB6C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F7E902-57F4-430C-BFA7-F493388C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8276A6-0C9C-4389-B48E-EA7836452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B63B01-641B-4211-B684-1710A5E1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04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2D5BAF-7FF8-491F-8ED9-ADC017619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81FF06-4348-4689-81A0-5C0D0C6DC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E3C6E-9D72-4F9C-B1C3-BCD6DC65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662602-E2AA-46A8-808F-07BA5F0E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186D0F-EDA9-4C43-BABC-0E86DCF3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4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36D7DB-60CC-41F5-9F7C-C425E525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225611-6C36-4FE3-A997-E0C73879F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F334AA-AFFD-45C5-87FE-B982904E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810D8D-D390-4E30-AD43-FF4F04F5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B1CD5C-70CB-4528-9F53-C61471DF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64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37EB9-387A-4317-82F2-0ACF5C35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701B6F-39EE-4214-A582-AC8954255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2BEEC0-DFDA-4DB3-9D30-2BD220CE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62510A-D158-4D9E-AE52-BBD48736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8496CB-EBED-4F05-BA0C-27946F8B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4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70F43-F0E1-4718-B2FA-B5E2D3ED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7C47A5-C649-4F21-8AED-5C3B9479F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82873A-BFE3-4ADD-9A10-36598A96D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2688D9-4C17-4C2E-8D56-7B61FAC3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EC05F1-9385-4FAC-99C2-D60D9092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97761F-271F-4DB5-B74A-9F43B53E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46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43A85-023C-4D54-8930-8E0DB5E4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D0F7B6-8A69-406E-9893-F33328067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F6541B-A8C0-4EE2-AC3F-B90F6CED3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CDDC15C-B1BF-41B2-BF9A-85EB99BBA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FC1E73-61BE-4FC3-BA17-D36010789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81A73D5-F77F-4D60-97BF-3C42038A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311711-8736-49C1-A33B-CFAC9D23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77406E-E369-40B2-A20B-DC29C262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68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085C3B-1917-453B-A5C8-3831FA72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937F81-D3F3-4B46-9334-3B5761CE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C74B3D-E5A5-473E-B90B-C1308F7B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DCC068-9BBA-4BB6-B6A7-EC9C5058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83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B3E440D-3F15-486E-9464-45CD375D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B5D244F-BBB0-4B70-97C9-867A92D2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10EBF5-1390-46F8-A304-7356CE0C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77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8E8ED7-D617-4843-B114-87F15FE2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3EACB0-4B5F-43AF-86FE-A397889AE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B93200-665A-4778-9010-BF333152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40B0FC-9D59-47B1-BB2E-1BE91C76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BE22F0-163C-486C-A776-26CDF783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840204-1657-4DD3-B3EB-2869B5F1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3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679E4-1EDE-48CE-B6EA-59BD0E87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CB8BA75-F4FD-418F-8A38-04CA842ED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20EBB4-6A4D-4BFC-BEBF-A53359BD2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3541EE-2538-41AC-B71F-E5449C65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C2844E-BB76-4E2F-A279-ED49A383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ADF7D8-F351-4F34-846E-762A4956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73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66B3884-E0D0-459D-A66E-D9306686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D64738-F941-43B4-859F-816E59466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CEFA4B-70DB-4819-81FC-54E320481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510B-F4EE-4E8E-923C-A130465E4700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FC9F3-132B-40C7-9381-CE5487978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392691-1B44-4ECD-8486-A3C7ACF32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D2B3-A2E2-4D13-97F8-4B946D83AA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19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02AC3-CEE6-44D4-AC5E-A1997434E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Verification of four simulation tools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1B6887-A55C-411A-9CCB-13F71CF51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Rui </a:t>
            </a:r>
            <a:r>
              <a:rPr lang="en-US" altLang="zh-CN" dirty="0" err="1"/>
              <a:t>Qiao</a:t>
            </a:r>
            <a:r>
              <a:rPr lang="en-US" altLang="zh-CN" dirty="0"/>
              <a:t>; </a:t>
            </a:r>
            <a:r>
              <a:rPr lang="en-US" altLang="zh-CN" dirty="0" err="1"/>
              <a:t>WenXi</a:t>
            </a:r>
            <a:r>
              <a:rPr lang="en-US" altLang="zh-CN" dirty="0"/>
              <a:t> Peng; </a:t>
            </a:r>
            <a:r>
              <a:rPr lang="en-US" altLang="zh-CN" dirty="0" err="1"/>
              <a:t>Ke</a:t>
            </a:r>
            <a:r>
              <a:rPr lang="en-US" altLang="zh-CN" dirty="0"/>
              <a:t> Gong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996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A1B751-FD03-4F67-A687-95C295E6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710248"/>
          </a:xfrm>
        </p:spPr>
        <p:txBody>
          <a:bodyPr/>
          <a:lstStyle/>
          <a:p>
            <a:r>
              <a:rPr lang="en-US" altLang="zh-CN" dirty="0"/>
              <a:t>Comparison of CCE with vertical incidence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D4E68E-5924-4497-AADE-D0E3C2E02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628" y="3895808"/>
            <a:ext cx="3456372" cy="2995714"/>
          </a:xfrm>
        </p:spPr>
        <p:txBody>
          <a:bodyPr/>
          <a:lstStyle/>
          <a:p>
            <a:r>
              <a:rPr lang="en-US" altLang="zh-CN" dirty="0"/>
              <a:t>SPICE &amp; TCAD results </a:t>
            </a:r>
            <a:r>
              <a:rPr lang="en-US" altLang="zh-CN" b="1" dirty="0">
                <a:solidFill>
                  <a:srgbClr val="00B050"/>
                </a:solidFill>
              </a:rPr>
              <a:t>match</a:t>
            </a:r>
            <a:r>
              <a:rPr lang="en-US" altLang="zh-CN" dirty="0"/>
              <a:t> each other.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CA1E83-4A1A-480C-A49C-0F2971E79FD5}"/>
              </a:ext>
            </a:extLst>
          </p:cNvPr>
          <p:cNvSpPr txBox="1"/>
          <p:nvPr/>
        </p:nvSpPr>
        <p:spPr>
          <a:xfrm>
            <a:off x="2880000" y="1350229"/>
            <a:ext cx="204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IP=0</a:t>
            </a:r>
          </a:p>
          <a:p>
            <a:r>
              <a:rPr lang="en-US" altLang="zh-CN" sz="2400" dirty="0"/>
              <a:t>Angle=0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4DD255-30D9-4AEC-822C-F2A9213E7C7D}"/>
              </a:ext>
            </a:extLst>
          </p:cNvPr>
          <p:cNvSpPr txBox="1"/>
          <p:nvPr/>
        </p:nvSpPr>
        <p:spPr>
          <a:xfrm>
            <a:off x="2880000" y="3377753"/>
            <a:ext cx="204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IP=1/3</a:t>
            </a:r>
          </a:p>
          <a:p>
            <a:r>
              <a:rPr lang="en-US" altLang="zh-CN" sz="2400" dirty="0"/>
              <a:t>Angle=0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C2402A-2F12-49A7-9256-8FD7DEB363C7}"/>
              </a:ext>
            </a:extLst>
          </p:cNvPr>
          <p:cNvSpPr txBox="1"/>
          <p:nvPr/>
        </p:nvSpPr>
        <p:spPr>
          <a:xfrm>
            <a:off x="2880000" y="5362488"/>
            <a:ext cx="204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IP=2/3</a:t>
            </a:r>
          </a:p>
          <a:p>
            <a:r>
              <a:rPr lang="en-US" altLang="zh-CN" sz="2400" dirty="0"/>
              <a:t>Angle=0</a:t>
            </a:r>
            <a:endParaRPr lang="zh-CN" altLang="en-US" sz="2400" dirty="0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845171E9-C627-4CB2-AE9D-B7E61446BA0D}"/>
              </a:ext>
            </a:extLst>
          </p:cNvPr>
          <p:cNvSpPr/>
          <p:nvPr/>
        </p:nvSpPr>
        <p:spPr>
          <a:xfrm>
            <a:off x="4404848" y="1572745"/>
            <a:ext cx="1047565" cy="3286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00F2F8ED-07CE-4C5B-8E33-1E6B7A3794B6}"/>
              </a:ext>
            </a:extLst>
          </p:cNvPr>
          <p:cNvSpPr/>
          <p:nvPr/>
        </p:nvSpPr>
        <p:spPr>
          <a:xfrm>
            <a:off x="4404848" y="3628926"/>
            <a:ext cx="1047565" cy="3286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21E7EF42-F8A6-4848-AEF5-AD165FD5BF1B}"/>
              </a:ext>
            </a:extLst>
          </p:cNvPr>
          <p:cNvSpPr/>
          <p:nvPr/>
        </p:nvSpPr>
        <p:spPr>
          <a:xfrm>
            <a:off x="4404848" y="5656450"/>
            <a:ext cx="1047565" cy="3286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95BBCEB-4635-4CB8-AEC0-20B74AB8D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226"/>
            <a:ext cx="2880000" cy="21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4AE3CE3-15D7-4FC8-9E5A-29C9B8F6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2708874"/>
            <a:ext cx="2880000" cy="216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3EB5B0-E608-4934-8735-DC4C3C4A6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4731522"/>
            <a:ext cx="2880000" cy="216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A21466A-56C8-46ED-804F-B8A584507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38" y="710689"/>
            <a:ext cx="3024000" cy="20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345EC9A-DA95-4895-ADE0-A83A3E25F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38" y="2775287"/>
            <a:ext cx="3024000" cy="20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FE32932-6689-457A-BE73-82F841AA3F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38" y="4839886"/>
            <a:ext cx="3024000" cy="201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452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459E9-5643-4627-84E0-E9628149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Larger incident angle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80B7C-5648-414C-A926-332C1A8D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44" y="3505028"/>
            <a:ext cx="2438755" cy="2117252"/>
          </a:xfrm>
        </p:spPr>
        <p:txBody>
          <a:bodyPr/>
          <a:lstStyle/>
          <a:p>
            <a:r>
              <a:rPr lang="en-US" altLang="zh-CN" dirty="0"/>
              <a:t>TCAD </a:t>
            </a:r>
            <a:r>
              <a:rPr lang="en-US" altLang="zh-CN" b="1" dirty="0">
                <a:solidFill>
                  <a:srgbClr val="00B050"/>
                </a:solidFill>
              </a:rPr>
              <a:t>match</a:t>
            </a:r>
            <a:r>
              <a:rPr lang="en-US" altLang="zh-CN" dirty="0"/>
              <a:t> SPICE</a:t>
            </a:r>
            <a:endParaRPr lang="zh-CN" altLang="en-US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313C470-929F-479F-A8F0-58894EA14C8F}"/>
              </a:ext>
            </a:extLst>
          </p:cNvPr>
          <p:cNvSpPr/>
          <p:nvPr/>
        </p:nvSpPr>
        <p:spPr>
          <a:xfrm>
            <a:off x="4163437" y="2208179"/>
            <a:ext cx="1050588" cy="4085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4EA68AD6-710C-43C0-A568-6FD9D5CB7585}"/>
              </a:ext>
            </a:extLst>
          </p:cNvPr>
          <p:cNvSpPr/>
          <p:nvPr/>
        </p:nvSpPr>
        <p:spPr>
          <a:xfrm>
            <a:off x="4163437" y="5213719"/>
            <a:ext cx="1050588" cy="4085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04808A8-7A44-410B-926E-D0F635B71D8A}"/>
              </a:ext>
            </a:extLst>
          </p:cNvPr>
          <p:cNvSpPr txBox="1"/>
          <p:nvPr/>
        </p:nvSpPr>
        <p:spPr>
          <a:xfrm>
            <a:off x="4084227" y="1746514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20 deg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EE79C9-62C9-4FEA-9DF1-7C3A920512AF}"/>
              </a:ext>
            </a:extLst>
          </p:cNvPr>
          <p:cNvSpPr txBox="1"/>
          <p:nvPr/>
        </p:nvSpPr>
        <p:spPr>
          <a:xfrm>
            <a:off x="4084227" y="4752054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30 deg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95480B-B2E7-420F-B26A-75BB4CA9C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" y="972459"/>
            <a:ext cx="3840000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CC6CE-0870-4237-94F3-360C069CB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8000"/>
            <a:ext cx="3840000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84C9F3-5416-4763-BA60-89EFF0BBB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44" y="972459"/>
            <a:ext cx="432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121937C-E95F-4F36-B1E9-2883DFA62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44" y="3982241"/>
            <a:ext cx="432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389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459E9-5643-4627-84E0-E9628149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Larger incident angle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80B7C-5648-414C-A926-332C1A8D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44" y="3505028"/>
            <a:ext cx="2438755" cy="2117252"/>
          </a:xfrm>
        </p:spPr>
        <p:txBody>
          <a:bodyPr/>
          <a:lstStyle/>
          <a:p>
            <a:r>
              <a:rPr lang="en-US" altLang="zh-CN" dirty="0"/>
              <a:t>TCAD </a:t>
            </a:r>
            <a:r>
              <a:rPr lang="en-US" altLang="zh-CN" b="1" dirty="0">
                <a:solidFill>
                  <a:srgbClr val="00B050"/>
                </a:solidFill>
              </a:rPr>
              <a:t>match</a:t>
            </a:r>
            <a:r>
              <a:rPr lang="en-US" altLang="zh-CN" dirty="0"/>
              <a:t> SPICE</a:t>
            </a:r>
            <a:endParaRPr lang="zh-CN" altLang="en-US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313C470-929F-479F-A8F0-58894EA14C8F}"/>
              </a:ext>
            </a:extLst>
          </p:cNvPr>
          <p:cNvSpPr/>
          <p:nvPr/>
        </p:nvSpPr>
        <p:spPr>
          <a:xfrm>
            <a:off x="4163437" y="2208179"/>
            <a:ext cx="1050588" cy="4085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4EA68AD6-710C-43C0-A568-6FD9D5CB7585}"/>
              </a:ext>
            </a:extLst>
          </p:cNvPr>
          <p:cNvSpPr/>
          <p:nvPr/>
        </p:nvSpPr>
        <p:spPr>
          <a:xfrm>
            <a:off x="4163437" y="5213719"/>
            <a:ext cx="1050588" cy="4085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04808A8-7A44-410B-926E-D0F635B71D8A}"/>
              </a:ext>
            </a:extLst>
          </p:cNvPr>
          <p:cNvSpPr txBox="1"/>
          <p:nvPr/>
        </p:nvSpPr>
        <p:spPr>
          <a:xfrm>
            <a:off x="4084227" y="1746514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40 deg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EE79C9-62C9-4FEA-9DF1-7C3A920512AF}"/>
              </a:ext>
            </a:extLst>
          </p:cNvPr>
          <p:cNvSpPr txBox="1"/>
          <p:nvPr/>
        </p:nvSpPr>
        <p:spPr>
          <a:xfrm>
            <a:off x="4084227" y="4752054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50 deg</a:t>
            </a:r>
            <a:endParaRPr lang="zh-CN" altLang="en-US" sz="24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90253FE-4B1B-4783-BC85-D51FCD2C4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459"/>
            <a:ext cx="3840000" cy="2880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E77F05B-FC91-4838-9E86-FFB055F13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2241"/>
            <a:ext cx="3840000" cy="288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5B125C6-E61D-4790-8FA4-9B815DBE3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44" y="972459"/>
            <a:ext cx="432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EEC1295-E939-4F28-A1F8-BB259969AE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44" y="3978000"/>
            <a:ext cx="432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955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FC5DD-B612-4F45-BEB9-706E7E4F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9E123E-9323-4267-91D0-7EA3FC55D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four simulation methods </a:t>
            </a:r>
            <a:r>
              <a:rPr lang="en-US" altLang="zh-CN" b="1" dirty="0">
                <a:solidFill>
                  <a:srgbClr val="00B050"/>
                </a:solidFill>
              </a:rPr>
              <a:t>match</a:t>
            </a:r>
            <a:r>
              <a:rPr lang="en-US" altLang="zh-CN" dirty="0"/>
              <a:t> AMS-02 result (IP=0.3, Angle=10).</a:t>
            </a:r>
          </a:p>
          <a:p>
            <a:r>
              <a:rPr lang="en-US" altLang="zh-CN" dirty="0"/>
              <a:t>For AMS-02 detector, the TCAD &amp; SPICE </a:t>
            </a:r>
            <a:r>
              <a:rPr lang="en-US" altLang="zh-CN" b="1" dirty="0">
                <a:solidFill>
                  <a:srgbClr val="FF0000"/>
                </a:solidFill>
              </a:rPr>
              <a:t>not match</a:t>
            </a:r>
            <a:r>
              <a:rPr lang="en-US" altLang="zh-CN" dirty="0"/>
              <a:t> at 40~50 degree, maybe due to the border effect.</a:t>
            </a:r>
          </a:p>
          <a:p>
            <a:r>
              <a:rPr lang="en-US" altLang="zh-CN" dirty="0"/>
              <a:t>For FOOT-like detector, the four simulation methods </a:t>
            </a:r>
            <a:r>
              <a:rPr lang="en-US" altLang="zh-CN" b="1" dirty="0">
                <a:solidFill>
                  <a:srgbClr val="00B050"/>
                </a:solidFill>
              </a:rPr>
              <a:t>match</a:t>
            </a:r>
            <a:r>
              <a:rPr lang="en-US" altLang="zh-CN" dirty="0"/>
              <a:t> each other for 0~50 degree.</a:t>
            </a:r>
            <a:r>
              <a:rPr lang="zh-CN" altLang="en-US" dirty="0"/>
              <a:t> </a:t>
            </a:r>
            <a:r>
              <a:rPr lang="en-US" altLang="zh-CN" dirty="0"/>
              <a:t>no border effect 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244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7E9CE-7B38-40A9-B10F-3507BFCE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Background: the four simulation methods</a:t>
            </a:r>
            <a:endParaRPr lang="zh-CN" altLang="en-US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5A3B8085-DC69-4079-965A-6BD900967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889649"/>
              </p:ext>
            </p:extLst>
          </p:nvPr>
        </p:nvGraphicFramePr>
        <p:xfrm>
          <a:off x="98763" y="2054672"/>
          <a:ext cx="2135819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5819">
                  <a:extLst>
                    <a:ext uri="{9D8B030D-6E8A-4147-A177-3AD203B41FA5}">
                      <a16:colId xmlns:a16="http://schemas.microsoft.com/office/drawing/2014/main" val="1474626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Method 1a)</a:t>
                      </a:r>
                      <a:endParaRPr lang="en-US" alt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0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TCAD injection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6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Inclined</a:t>
                      </a:r>
                      <a:r>
                        <a:rPr lang="en-US" altLang="zh-CN" dirty="0"/>
                        <a:t> incidence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96921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B280E5DF-403F-4E56-9219-B85383261200}"/>
              </a:ext>
            </a:extLst>
          </p:cNvPr>
          <p:cNvSpPr/>
          <p:nvPr/>
        </p:nvSpPr>
        <p:spPr>
          <a:xfrm>
            <a:off x="2911875" y="3698658"/>
            <a:ext cx="1367162" cy="721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AMS-02 results</a:t>
            </a:r>
            <a:endParaRPr lang="zh-CN" altLang="en-US" sz="2000" dirty="0"/>
          </a:p>
        </p:txBody>
      </p:sp>
      <p:graphicFrame>
        <p:nvGraphicFramePr>
          <p:cNvPr id="8" name="内容占位符 6">
            <a:extLst>
              <a:ext uri="{FF2B5EF4-FFF2-40B4-BE49-F238E27FC236}">
                <a16:creationId xmlns:a16="http://schemas.microsoft.com/office/drawing/2014/main" id="{0F3B20D9-97D2-4C5A-9237-4F1A6F666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101635"/>
              </p:ext>
            </p:extLst>
          </p:nvPr>
        </p:nvGraphicFramePr>
        <p:xfrm>
          <a:off x="4949485" y="2054672"/>
          <a:ext cx="2135819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5819">
                  <a:extLst>
                    <a:ext uri="{9D8B030D-6E8A-4147-A177-3AD203B41FA5}">
                      <a16:colId xmlns:a16="http://schemas.microsoft.com/office/drawing/2014/main" val="1474626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Method 2a)</a:t>
                      </a:r>
                      <a:endParaRPr lang="en-US" alt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0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SPICE injection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6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Inclined</a:t>
                      </a:r>
                      <a:r>
                        <a:rPr lang="en-US" altLang="zh-CN" dirty="0"/>
                        <a:t> incidence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96921"/>
                  </a:ext>
                </a:extLst>
              </a:tr>
            </a:tbl>
          </a:graphicData>
        </a:graphic>
      </p:graphicFrame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62EE4AC-6096-436A-8516-BDE49CBBE4FB}"/>
              </a:ext>
            </a:extLst>
          </p:cNvPr>
          <p:cNvCxnSpPr>
            <a:stCxn id="4" idx="1"/>
            <a:endCxn id="7" idx="2"/>
          </p:cNvCxnSpPr>
          <p:nvPr/>
        </p:nvCxnSpPr>
        <p:spPr>
          <a:xfrm flipH="1" flipV="1">
            <a:off x="1166672" y="3167192"/>
            <a:ext cx="1745203" cy="892122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837A3EA-5526-4ED6-9468-FAF9A840D5BA}"/>
              </a:ext>
            </a:extLst>
          </p:cNvPr>
          <p:cNvCxnSpPr>
            <a:cxnSpLocks/>
            <a:stCxn id="8" idx="2"/>
            <a:endCxn id="4" idx="3"/>
          </p:cNvCxnSpPr>
          <p:nvPr/>
        </p:nvCxnSpPr>
        <p:spPr>
          <a:xfrm flipH="1">
            <a:off x="4279037" y="3167192"/>
            <a:ext cx="1738357" cy="892122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77B1E52-ABBA-4433-A73C-DD0854005298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>
            <a:off x="2234582" y="2610932"/>
            <a:ext cx="2714903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内容占位符 6">
            <a:extLst>
              <a:ext uri="{FF2B5EF4-FFF2-40B4-BE49-F238E27FC236}">
                <a16:creationId xmlns:a16="http://schemas.microsoft.com/office/drawing/2014/main" id="{E34062F5-9A04-4BF0-863D-F91100501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404100"/>
              </p:ext>
            </p:extLst>
          </p:nvPr>
        </p:nvGraphicFramePr>
        <p:xfrm>
          <a:off x="98763" y="4949299"/>
          <a:ext cx="2135819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5819">
                  <a:extLst>
                    <a:ext uri="{9D8B030D-6E8A-4147-A177-3AD203B41FA5}">
                      <a16:colId xmlns:a16="http://schemas.microsoft.com/office/drawing/2014/main" val="1474626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Method 1b)</a:t>
                      </a:r>
                      <a:endParaRPr lang="en-US" alt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0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TCAD injection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6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Vertical</a:t>
                      </a:r>
                      <a:r>
                        <a:rPr lang="en-US" altLang="zh-CN" dirty="0"/>
                        <a:t> incidence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96921"/>
                  </a:ext>
                </a:extLst>
              </a:tr>
            </a:tbl>
          </a:graphicData>
        </a:graphic>
      </p:graphicFrame>
      <p:graphicFrame>
        <p:nvGraphicFramePr>
          <p:cNvPr id="21" name="内容占位符 6">
            <a:extLst>
              <a:ext uri="{FF2B5EF4-FFF2-40B4-BE49-F238E27FC236}">
                <a16:creationId xmlns:a16="http://schemas.microsoft.com/office/drawing/2014/main" id="{D16AB209-B2AE-42F3-97A3-95CCD965D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831708"/>
              </p:ext>
            </p:extLst>
          </p:nvPr>
        </p:nvGraphicFramePr>
        <p:xfrm>
          <a:off x="4949485" y="4949299"/>
          <a:ext cx="2135819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5819">
                  <a:extLst>
                    <a:ext uri="{9D8B030D-6E8A-4147-A177-3AD203B41FA5}">
                      <a16:colId xmlns:a16="http://schemas.microsoft.com/office/drawing/2014/main" val="1474626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Method 2b)</a:t>
                      </a:r>
                      <a:endParaRPr lang="en-US" altLang="zh-C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0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SPICE injection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16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70C0"/>
                          </a:solidFill>
                        </a:rPr>
                        <a:t>Vertical</a:t>
                      </a:r>
                      <a:r>
                        <a:rPr lang="en-US" altLang="zh-CN" dirty="0"/>
                        <a:t> incidence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96921"/>
                  </a:ext>
                </a:extLst>
              </a:tr>
            </a:tbl>
          </a:graphicData>
        </a:graphic>
      </p:graphicFrame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6A0261D-AB43-4EC7-B5F2-79BFD7CCEAF2}"/>
              </a:ext>
            </a:extLst>
          </p:cNvPr>
          <p:cNvCxnSpPr>
            <a:cxnSpLocks/>
            <a:stCxn id="4" idx="1"/>
            <a:endCxn id="20" idx="0"/>
          </p:cNvCxnSpPr>
          <p:nvPr/>
        </p:nvCxnSpPr>
        <p:spPr>
          <a:xfrm flipH="1">
            <a:off x="1166672" y="4059314"/>
            <a:ext cx="1745203" cy="88998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18F4240-65F8-4CB8-B5E8-CD446F9847C1}"/>
              </a:ext>
            </a:extLst>
          </p:cNvPr>
          <p:cNvCxnSpPr>
            <a:cxnSpLocks/>
            <a:stCxn id="4" idx="3"/>
            <a:endCxn id="21" idx="0"/>
          </p:cNvCxnSpPr>
          <p:nvPr/>
        </p:nvCxnSpPr>
        <p:spPr>
          <a:xfrm>
            <a:off x="4279037" y="4059314"/>
            <a:ext cx="1738357" cy="88998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7358636D-2391-476E-A0EC-CE20916FAB3A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6017394" y="3167192"/>
            <a:ext cx="0" cy="178210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1EDD5811-C299-49A5-8C29-E975A235A2FC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2234582" y="5505559"/>
            <a:ext cx="2714903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EC5DE8B9-D5CE-4D7A-9203-F9098102DDAD}"/>
              </a:ext>
            </a:extLst>
          </p:cNvPr>
          <p:cNvCxnSpPr>
            <a:cxnSpLocks/>
            <a:stCxn id="20" idx="0"/>
            <a:endCxn id="7" idx="2"/>
          </p:cNvCxnSpPr>
          <p:nvPr/>
        </p:nvCxnSpPr>
        <p:spPr>
          <a:xfrm flipV="1">
            <a:off x="1166672" y="3167192"/>
            <a:ext cx="0" cy="178210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51F790AA-BC23-46A1-9FF3-9227FEAAAB66}"/>
              </a:ext>
            </a:extLst>
          </p:cNvPr>
          <p:cNvSpPr/>
          <p:nvPr/>
        </p:nvSpPr>
        <p:spPr>
          <a:xfrm>
            <a:off x="4949485" y="4949299"/>
            <a:ext cx="2135812" cy="111246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5F1B8BBA-515C-42F6-A8F3-E3E0F197B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56" y="2334826"/>
            <a:ext cx="4708676" cy="31363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133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388E92-D3AA-4FF8-A198-4978807A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41483"/>
          </a:xfrm>
        </p:spPr>
        <p:txBody>
          <a:bodyPr/>
          <a:lstStyle/>
          <a:p>
            <a:pPr algn="ctr"/>
            <a:r>
              <a:rPr lang="en-US" altLang="zh-CN" dirty="0"/>
              <a:t>TCAD charge injection: vertical vs inclined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05CFDC-AA93-4A36-8CEE-C44B2188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229"/>
            <a:ext cx="5917349" cy="44380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905E182-C68A-4ADC-BA8F-FC005BF7FD1D}"/>
              </a:ext>
            </a:extLst>
          </p:cNvPr>
          <p:cNvSpPr txBox="1"/>
          <p:nvPr/>
        </p:nvSpPr>
        <p:spPr>
          <a:xfrm>
            <a:off x="934547" y="2957674"/>
            <a:ext cx="43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Readout Channels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414DD5-21D4-4965-9F92-560EC790F104}"/>
              </a:ext>
            </a:extLst>
          </p:cNvPr>
          <p:cNvSpPr txBox="1"/>
          <p:nvPr/>
        </p:nvSpPr>
        <p:spPr>
          <a:xfrm>
            <a:off x="0" y="5788241"/>
            <a:ext cx="591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IP=0.3, Angle=10</a:t>
            </a:r>
            <a:endParaRPr lang="zh-CN" altLang="en-US" sz="24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9A5EB00-8E16-4EAB-8612-90B09C721918}"/>
              </a:ext>
            </a:extLst>
          </p:cNvPr>
          <p:cNvCxnSpPr/>
          <p:nvPr/>
        </p:nvCxnSpPr>
        <p:spPr>
          <a:xfrm flipV="1">
            <a:off x="3118454" y="2003166"/>
            <a:ext cx="0" cy="9499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E1478AD-C126-4F6B-BAF3-E1018C339978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049958" y="2003168"/>
            <a:ext cx="2068496" cy="954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0D0EC39-C029-4568-91BC-0B7758B47A9B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2079768" y="2003168"/>
            <a:ext cx="1038686" cy="954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66B62A5-C4BA-46E7-BAD9-854B993AB04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118454" y="2003168"/>
            <a:ext cx="1029810" cy="954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6121DE8-BA64-48ED-8F59-C33D97A962D2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118454" y="2003168"/>
            <a:ext cx="2059620" cy="954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D6EFBC91-7970-4168-A06D-1A3BD2680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69" y="4698000"/>
            <a:ext cx="2880000" cy="2160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6C607DA-13A8-40C2-AA06-52E3B483F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69" y="2713252"/>
            <a:ext cx="2880000" cy="2160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D6B8645-1969-474F-8048-7373FD9F8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69" y="728503"/>
            <a:ext cx="2880000" cy="216000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48419229-F09E-4421-A6D9-A94DB6A45B6E}"/>
              </a:ext>
            </a:extLst>
          </p:cNvPr>
          <p:cNvSpPr txBox="1"/>
          <p:nvPr/>
        </p:nvSpPr>
        <p:spPr>
          <a:xfrm>
            <a:off x="6107694" y="3107570"/>
            <a:ext cx="965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/>
              <a:t>VS</a:t>
            </a:r>
            <a:endParaRPr lang="zh-CN" altLang="en-US" sz="54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DE80111-46D8-4183-8CC5-13FB279DEE93}"/>
              </a:ext>
            </a:extLst>
          </p:cNvPr>
          <p:cNvSpPr txBox="1"/>
          <p:nvPr/>
        </p:nvSpPr>
        <p:spPr>
          <a:xfrm>
            <a:off x="10143369" y="1350229"/>
            <a:ext cx="204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IP=0</a:t>
            </a:r>
          </a:p>
          <a:p>
            <a:r>
              <a:rPr lang="en-US" altLang="zh-CN" sz="2400" dirty="0"/>
              <a:t>Angle=0</a:t>
            </a:r>
          </a:p>
          <a:p>
            <a:r>
              <a:rPr lang="en-US" altLang="zh-CN" sz="2400" dirty="0"/>
              <a:t>Weight=13.6%</a:t>
            </a:r>
            <a:endParaRPr lang="zh-CN" altLang="en-US" sz="2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F8CC446-4217-4A31-9BF6-B5B67922DCD3}"/>
              </a:ext>
            </a:extLst>
          </p:cNvPr>
          <p:cNvSpPr txBox="1"/>
          <p:nvPr/>
        </p:nvSpPr>
        <p:spPr>
          <a:xfrm>
            <a:off x="10143369" y="3377753"/>
            <a:ext cx="204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IP=0.25</a:t>
            </a:r>
          </a:p>
          <a:p>
            <a:r>
              <a:rPr lang="en-US" altLang="zh-CN" sz="2400" dirty="0"/>
              <a:t>Angle=0</a:t>
            </a:r>
          </a:p>
          <a:p>
            <a:r>
              <a:rPr lang="en-US" altLang="zh-CN" sz="2400" dirty="0"/>
              <a:t>Weight=52.0%</a:t>
            </a:r>
            <a:endParaRPr lang="zh-CN" altLang="en-US" sz="24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2B558AB-AB18-4CEA-BCB4-EBFBF595A083}"/>
              </a:ext>
            </a:extLst>
          </p:cNvPr>
          <p:cNvSpPr txBox="1"/>
          <p:nvPr/>
        </p:nvSpPr>
        <p:spPr>
          <a:xfrm>
            <a:off x="10143369" y="5362488"/>
            <a:ext cx="204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IP=0.5</a:t>
            </a:r>
          </a:p>
          <a:p>
            <a:r>
              <a:rPr lang="en-US" altLang="zh-CN" sz="2400" dirty="0"/>
              <a:t>Angle=0</a:t>
            </a:r>
          </a:p>
          <a:p>
            <a:r>
              <a:rPr lang="en-US" altLang="zh-CN" sz="2400" dirty="0"/>
              <a:t>Weight=34.4%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46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C393F-BD93-45AE-9185-B548BE41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SPICE charge injection: vertical vs inclined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0DC316B-781C-4A30-A394-5572D4824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070189"/>
              </p:ext>
            </p:extLst>
          </p:nvPr>
        </p:nvGraphicFramePr>
        <p:xfrm>
          <a:off x="550414" y="1027653"/>
          <a:ext cx="3568824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4412">
                  <a:extLst>
                    <a:ext uri="{9D8B030D-6E8A-4147-A177-3AD203B41FA5}">
                      <a16:colId xmlns:a16="http://schemas.microsoft.com/office/drawing/2014/main" val="1961451715"/>
                    </a:ext>
                  </a:extLst>
                </a:gridCol>
                <a:gridCol w="1784412">
                  <a:extLst>
                    <a:ext uri="{9D8B030D-6E8A-4147-A177-3AD203B41FA5}">
                      <a16:colId xmlns:a16="http://schemas.microsoft.com/office/drawing/2014/main" val="129938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Capacitance Type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Value [pF] </a:t>
                      </a:r>
                    </a:p>
                    <a:p>
                      <a:pPr algn="ctr"/>
                      <a:r>
                        <a:rPr lang="en-US" altLang="zh-CN" dirty="0"/>
                        <a:t>@ 10 sensor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27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Bulk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4.23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43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Coupling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700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84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Interstrip_1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69.76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10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Interstrip_2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3.86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4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Interstrip_3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1.53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9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Interstrip_4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0.80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52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Interstrip_5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382868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95654C58-BBE2-4E1A-8571-2EBF30D0D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80" y="1325563"/>
            <a:ext cx="5669830" cy="2819466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75C4BE4-EC07-4C2B-B19C-0DEEAE2D0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34264"/>
              </p:ext>
            </p:extLst>
          </p:nvPr>
        </p:nvGraphicFramePr>
        <p:xfrm>
          <a:off x="426128" y="4561524"/>
          <a:ext cx="526446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892">
                  <a:extLst>
                    <a:ext uri="{9D8B030D-6E8A-4147-A177-3AD203B41FA5}">
                      <a16:colId xmlns:a16="http://schemas.microsoft.com/office/drawing/2014/main" val="2493634533"/>
                    </a:ext>
                  </a:extLst>
                </a:gridCol>
                <a:gridCol w="1052892">
                  <a:extLst>
                    <a:ext uri="{9D8B030D-6E8A-4147-A177-3AD203B41FA5}">
                      <a16:colId xmlns:a16="http://schemas.microsoft.com/office/drawing/2014/main" val="3316209601"/>
                    </a:ext>
                  </a:extLst>
                </a:gridCol>
                <a:gridCol w="1052892">
                  <a:extLst>
                    <a:ext uri="{9D8B030D-6E8A-4147-A177-3AD203B41FA5}">
                      <a16:colId xmlns:a16="http://schemas.microsoft.com/office/drawing/2014/main" val="1970123927"/>
                    </a:ext>
                  </a:extLst>
                </a:gridCol>
                <a:gridCol w="1052892">
                  <a:extLst>
                    <a:ext uri="{9D8B030D-6E8A-4147-A177-3AD203B41FA5}">
                      <a16:colId xmlns:a16="http://schemas.microsoft.com/office/drawing/2014/main" val="3336697464"/>
                    </a:ext>
                  </a:extLst>
                </a:gridCol>
                <a:gridCol w="1052892">
                  <a:extLst>
                    <a:ext uri="{9D8B030D-6E8A-4147-A177-3AD203B41FA5}">
                      <a16:colId xmlns:a16="http://schemas.microsoft.com/office/drawing/2014/main" val="1612227496"/>
                    </a:ext>
                  </a:extLst>
                </a:gridCol>
              </a:tblGrid>
              <a:tr h="32033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Charge injection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Amplitude of current sources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96238"/>
                  </a:ext>
                </a:extLst>
              </a:tr>
              <a:tr h="320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Angle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4565075"/>
                  </a:ext>
                </a:extLst>
              </a:tr>
              <a:tr h="320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0.136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0.520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0.344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88597"/>
                  </a:ext>
                </a:extLst>
              </a:tr>
              <a:tr h="320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07651"/>
                  </a:ext>
                </a:extLst>
              </a:tr>
              <a:tr h="320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0.25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11258"/>
                  </a:ext>
                </a:extLst>
              </a:tr>
              <a:tr h="320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1136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F54E08CB-902A-4507-8EA0-51BFA7F4EF07}"/>
              </a:ext>
            </a:extLst>
          </p:cNvPr>
          <p:cNvSpPr txBox="1"/>
          <p:nvPr/>
        </p:nvSpPr>
        <p:spPr>
          <a:xfrm>
            <a:off x="6847538" y="4397401"/>
            <a:ext cx="4918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SPICE circuit. </a:t>
            </a:r>
          </a:p>
          <a:p>
            <a:pPr algn="ctr"/>
            <a:r>
              <a:rPr lang="en-US" altLang="zh-CN" dirty="0"/>
              <a:t>Only 7/17 strips are shown.</a:t>
            </a:r>
          </a:p>
          <a:p>
            <a:pPr algn="ctr"/>
            <a:r>
              <a:rPr lang="en-US" altLang="zh-CN" dirty="0"/>
              <a:t>Interstrip cap. whose distance&gt;2 are not shown.</a:t>
            </a:r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432E969-7F21-4947-9276-2152C2C27A15}"/>
              </a:ext>
            </a:extLst>
          </p:cNvPr>
          <p:cNvSpPr/>
          <p:nvPr/>
        </p:nvSpPr>
        <p:spPr>
          <a:xfrm>
            <a:off x="7332980" y="3338016"/>
            <a:ext cx="240844" cy="24084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058030B-B3E5-42E9-A873-D5DFC995E80F}"/>
              </a:ext>
            </a:extLst>
          </p:cNvPr>
          <p:cNvSpPr/>
          <p:nvPr/>
        </p:nvSpPr>
        <p:spPr>
          <a:xfrm>
            <a:off x="8237220" y="3338016"/>
            <a:ext cx="240844" cy="24084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9C87C38-445C-41A8-B90B-F3D693614494}"/>
              </a:ext>
            </a:extLst>
          </p:cNvPr>
          <p:cNvSpPr/>
          <p:nvPr/>
        </p:nvSpPr>
        <p:spPr>
          <a:xfrm>
            <a:off x="9151599" y="3338016"/>
            <a:ext cx="240844" cy="24084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8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A1B751-FD03-4F67-A687-95C295E6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710248"/>
          </a:xfrm>
        </p:spPr>
        <p:txBody>
          <a:bodyPr/>
          <a:lstStyle/>
          <a:p>
            <a:r>
              <a:rPr lang="en-US" altLang="zh-CN" dirty="0"/>
              <a:t>Comparison of CCE with vertical incidence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D4E68E-5924-4497-AADE-D0E3C2E02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628" y="3844031"/>
            <a:ext cx="3456372" cy="2995714"/>
          </a:xfrm>
        </p:spPr>
        <p:txBody>
          <a:bodyPr/>
          <a:lstStyle/>
          <a:p>
            <a:r>
              <a:rPr lang="en-US" altLang="zh-CN" dirty="0"/>
              <a:t>SPICE &amp; TCAD results </a:t>
            </a:r>
            <a:r>
              <a:rPr lang="en-US" altLang="zh-CN" b="1" dirty="0">
                <a:solidFill>
                  <a:srgbClr val="00B050"/>
                </a:solidFill>
              </a:rPr>
              <a:t>match</a:t>
            </a:r>
            <a:r>
              <a:rPr lang="en-US" altLang="zh-CN" dirty="0"/>
              <a:t> each other.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0D6530-F985-4839-8DC6-B6A282255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8000"/>
            <a:ext cx="2880000" cy="21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0B42D4-8777-4678-81E9-D7C671AD5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252"/>
            <a:ext cx="2880000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A234C0-97EB-4F14-80BD-E664D2C01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503"/>
            <a:ext cx="2880000" cy="216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8CA1E83-4A1A-480C-A49C-0F2971E79FD5}"/>
              </a:ext>
            </a:extLst>
          </p:cNvPr>
          <p:cNvSpPr txBox="1"/>
          <p:nvPr/>
        </p:nvSpPr>
        <p:spPr>
          <a:xfrm>
            <a:off x="2880000" y="1350229"/>
            <a:ext cx="204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IP=0</a:t>
            </a:r>
          </a:p>
          <a:p>
            <a:r>
              <a:rPr lang="en-US" altLang="zh-CN" sz="2400" dirty="0"/>
              <a:t>Angle=0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4DD255-30D9-4AEC-822C-F2A9213E7C7D}"/>
              </a:ext>
            </a:extLst>
          </p:cNvPr>
          <p:cNvSpPr txBox="1"/>
          <p:nvPr/>
        </p:nvSpPr>
        <p:spPr>
          <a:xfrm>
            <a:off x="2880000" y="3377753"/>
            <a:ext cx="204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IP=0.25</a:t>
            </a:r>
          </a:p>
          <a:p>
            <a:r>
              <a:rPr lang="en-US" altLang="zh-CN" sz="2400" dirty="0"/>
              <a:t>Angle=0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C2402A-2F12-49A7-9256-8FD7DEB363C7}"/>
              </a:ext>
            </a:extLst>
          </p:cNvPr>
          <p:cNvSpPr txBox="1"/>
          <p:nvPr/>
        </p:nvSpPr>
        <p:spPr>
          <a:xfrm>
            <a:off x="2880000" y="5362488"/>
            <a:ext cx="204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IP=0.5</a:t>
            </a:r>
          </a:p>
          <a:p>
            <a:r>
              <a:rPr lang="en-US" altLang="zh-CN" sz="2400" dirty="0"/>
              <a:t>Angle=0</a:t>
            </a:r>
            <a:endParaRPr lang="zh-CN" altLang="en-US" sz="2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F6FCE4D-70F3-4530-940D-974C56702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38" y="729070"/>
            <a:ext cx="3024000" cy="20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2AD87F-6EAF-4DD3-AF8D-9B211F6BDD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38" y="2785535"/>
            <a:ext cx="3024000" cy="20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B95C66D-62A5-4DD9-8F44-1805AF289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38" y="4842000"/>
            <a:ext cx="3024000" cy="201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845171E9-C627-4CB2-AE9D-B7E61446BA0D}"/>
              </a:ext>
            </a:extLst>
          </p:cNvPr>
          <p:cNvSpPr/>
          <p:nvPr/>
        </p:nvSpPr>
        <p:spPr>
          <a:xfrm>
            <a:off x="4404848" y="1572745"/>
            <a:ext cx="1047565" cy="3286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00F2F8ED-07CE-4C5B-8E33-1E6B7A3794B6}"/>
              </a:ext>
            </a:extLst>
          </p:cNvPr>
          <p:cNvSpPr/>
          <p:nvPr/>
        </p:nvSpPr>
        <p:spPr>
          <a:xfrm>
            <a:off x="4404848" y="3628926"/>
            <a:ext cx="1047565" cy="3286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21E7EF42-F8A6-4848-AEF5-AD165FD5BF1B}"/>
              </a:ext>
            </a:extLst>
          </p:cNvPr>
          <p:cNvSpPr/>
          <p:nvPr/>
        </p:nvSpPr>
        <p:spPr>
          <a:xfrm>
            <a:off x="4404848" y="5656450"/>
            <a:ext cx="1047565" cy="3286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36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F3D9CE-24A5-4E83-867E-C0A2A6BE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/>
              <a:t>Comparison of CCE with AMS-02 incidence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740609-4A05-44F3-AAC8-D5B8BAAA0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4571"/>
            <a:ext cx="10515600" cy="78517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The four methods </a:t>
            </a:r>
            <a:r>
              <a:rPr lang="en-US" altLang="zh-CN" b="1" dirty="0">
                <a:solidFill>
                  <a:srgbClr val="00B050"/>
                </a:solidFill>
              </a:rPr>
              <a:t>match</a:t>
            </a:r>
            <a:r>
              <a:rPr lang="en-US" altLang="zh-CN" dirty="0"/>
              <a:t> each other for AMS-02 incidence (IP=0.3, Angle=10)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596437-DE08-4699-B39E-95B09C28C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73" y="953237"/>
            <a:ext cx="7427289" cy="4951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271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459E9-5643-4627-84E0-E9628149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Larger incident angle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80B7C-5648-414C-A926-332C1A8D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44" y="3505028"/>
            <a:ext cx="2438755" cy="2117252"/>
          </a:xfrm>
        </p:spPr>
        <p:txBody>
          <a:bodyPr/>
          <a:lstStyle/>
          <a:p>
            <a:r>
              <a:rPr lang="en-US" altLang="zh-CN" dirty="0"/>
              <a:t>TCAD </a:t>
            </a:r>
            <a:r>
              <a:rPr lang="en-US" altLang="zh-CN" b="1" dirty="0">
                <a:solidFill>
                  <a:srgbClr val="00B050"/>
                </a:solidFill>
              </a:rPr>
              <a:t>match</a:t>
            </a:r>
            <a:r>
              <a:rPr lang="en-US" altLang="zh-CN" dirty="0"/>
              <a:t> SPICE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9A7F90A-7C05-48E0-9CEC-B25ACC66A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709"/>
            <a:ext cx="3840000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FBDA49-B6DA-43E6-AA55-1F0FCBEB0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8000"/>
            <a:ext cx="3840000" cy="2880000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A313C470-929F-479F-A8F0-58894EA14C8F}"/>
              </a:ext>
            </a:extLst>
          </p:cNvPr>
          <p:cNvSpPr/>
          <p:nvPr/>
        </p:nvSpPr>
        <p:spPr>
          <a:xfrm>
            <a:off x="4163437" y="2208179"/>
            <a:ext cx="1050588" cy="4085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4EA68AD6-710C-43C0-A568-6FD9D5CB7585}"/>
              </a:ext>
            </a:extLst>
          </p:cNvPr>
          <p:cNvSpPr/>
          <p:nvPr/>
        </p:nvSpPr>
        <p:spPr>
          <a:xfrm>
            <a:off x="4163437" y="5213719"/>
            <a:ext cx="1050588" cy="4085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BBE36A7-B484-466B-9D6D-EF4E1D65A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44" y="993709"/>
            <a:ext cx="432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484EB7-6C59-417B-A958-D69819633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44" y="3977999"/>
            <a:ext cx="432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04808A8-7A44-410B-926E-D0F635B71D8A}"/>
              </a:ext>
            </a:extLst>
          </p:cNvPr>
          <p:cNvSpPr txBox="1"/>
          <p:nvPr/>
        </p:nvSpPr>
        <p:spPr>
          <a:xfrm>
            <a:off x="4084227" y="1746514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20 deg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EE79C9-62C9-4FEA-9DF1-7C3A920512AF}"/>
              </a:ext>
            </a:extLst>
          </p:cNvPr>
          <p:cNvSpPr txBox="1"/>
          <p:nvPr/>
        </p:nvSpPr>
        <p:spPr>
          <a:xfrm>
            <a:off x="4084227" y="4752054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30 deg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645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459E9-5643-4627-84E0-E9628149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Larger incident angle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80B7C-5648-414C-A926-332C1A8D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782" y="3253902"/>
            <a:ext cx="2583047" cy="2010248"/>
          </a:xfrm>
        </p:spPr>
        <p:txBody>
          <a:bodyPr/>
          <a:lstStyle/>
          <a:p>
            <a:r>
              <a:rPr lang="en-US" altLang="zh-CN" dirty="0"/>
              <a:t>TCAD </a:t>
            </a:r>
            <a:r>
              <a:rPr lang="en-US" altLang="zh-CN" b="1" dirty="0">
                <a:solidFill>
                  <a:srgbClr val="FF0000"/>
                </a:solidFill>
              </a:rPr>
              <a:t>not match </a:t>
            </a:r>
            <a:r>
              <a:rPr lang="en-US" altLang="zh-CN" dirty="0"/>
              <a:t>SPICE</a:t>
            </a:r>
          </a:p>
          <a:p>
            <a:r>
              <a:rPr lang="en-US" altLang="zh-CN" b="1" dirty="0">
                <a:solidFill>
                  <a:srgbClr val="FFC000"/>
                </a:solidFill>
              </a:rPr>
              <a:t>Border effect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313C470-929F-479F-A8F0-58894EA14C8F}"/>
              </a:ext>
            </a:extLst>
          </p:cNvPr>
          <p:cNvSpPr/>
          <p:nvPr/>
        </p:nvSpPr>
        <p:spPr>
          <a:xfrm>
            <a:off x="4046706" y="2208179"/>
            <a:ext cx="1050588" cy="4085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4EA68AD6-710C-43C0-A568-6FD9D5CB7585}"/>
              </a:ext>
            </a:extLst>
          </p:cNvPr>
          <p:cNvSpPr/>
          <p:nvPr/>
        </p:nvSpPr>
        <p:spPr>
          <a:xfrm>
            <a:off x="4046706" y="5213719"/>
            <a:ext cx="1050588" cy="40856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04808A8-7A44-410B-926E-D0F635B71D8A}"/>
              </a:ext>
            </a:extLst>
          </p:cNvPr>
          <p:cNvSpPr txBox="1"/>
          <p:nvPr/>
        </p:nvSpPr>
        <p:spPr>
          <a:xfrm>
            <a:off x="3967496" y="1746514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40 deg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EE79C9-62C9-4FEA-9DF1-7C3A920512AF}"/>
              </a:ext>
            </a:extLst>
          </p:cNvPr>
          <p:cNvSpPr txBox="1"/>
          <p:nvPr/>
        </p:nvSpPr>
        <p:spPr>
          <a:xfrm>
            <a:off x="3967496" y="4752054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50 deg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91DC67-7D25-4CCD-B4E6-697A24EB7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459"/>
            <a:ext cx="3840000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4473598-47D8-4E88-A904-497175181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999"/>
            <a:ext cx="3840000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A61B537-6D7D-48B9-9B6D-7E3D5238B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82" y="972459"/>
            <a:ext cx="432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7F7CC99-D24F-4146-AF62-C28299F49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82" y="3977999"/>
            <a:ext cx="4320000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1714366-673E-4C3A-BD1C-322550E2294F}"/>
              </a:ext>
            </a:extLst>
          </p:cNvPr>
          <p:cNvSpPr/>
          <p:nvPr/>
        </p:nvSpPr>
        <p:spPr>
          <a:xfrm>
            <a:off x="2966936" y="2840477"/>
            <a:ext cx="564204" cy="82685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79A234B-9710-4940-AD5F-1C679D28F991}"/>
              </a:ext>
            </a:extLst>
          </p:cNvPr>
          <p:cNvSpPr/>
          <p:nvPr/>
        </p:nvSpPr>
        <p:spPr>
          <a:xfrm>
            <a:off x="3133479" y="5904997"/>
            <a:ext cx="564204" cy="82685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0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D555B-C250-44AD-9A22-AC7EF1F0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Use larger detector to avoid border effect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896618-0856-47F8-A8DF-A530E81C5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452563"/>
            <a:ext cx="6299200" cy="4724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91B421F-3B2D-4C66-B252-EC4EED5A94F1}"/>
              </a:ext>
            </a:extLst>
          </p:cNvPr>
          <p:cNvSpPr txBox="1"/>
          <p:nvPr/>
        </p:nvSpPr>
        <p:spPr>
          <a:xfrm>
            <a:off x="1775886" y="6104915"/>
            <a:ext cx="316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FOOT-like detector</a:t>
            </a:r>
            <a:endParaRPr lang="zh-CN" altLang="en-US" sz="2800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C28AD8F-3D2C-4630-8DE6-976015D05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41416"/>
              </p:ext>
            </p:extLst>
          </p:nvPr>
        </p:nvGraphicFramePr>
        <p:xfrm>
          <a:off x="6858000" y="1072659"/>
          <a:ext cx="4878912" cy="2505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54216">
                  <a:extLst>
                    <a:ext uri="{9D8B030D-6E8A-4147-A177-3AD203B41FA5}">
                      <a16:colId xmlns:a16="http://schemas.microsoft.com/office/drawing/2014/main" val="1913541308"/>
                    </a:ext>
                  </a:extLst>
                </a:gridCol>
                <a:gridCol w="1924696">
                  <a:extLst>
                    <a:ext uri="{9D8B030D-6E8A-4147-A177-3AD203B41FA5}">
                      <a16:colId xmlns:a16="http://schemas.microsoft.com/office/drawing/2014/main" val="2424242938"/>
                    </a:ext>
                  </a:extLst>
                </a:gridCol>
              </a:tblGrid>
              <a:tr h="501162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Length</a:t>
                      </a:r>
                      <a:r>
                        <a:rPr lang="zh-CN" sz="2000" kern="100" dirty="0">
                          <a:effectLst/>
                        </a:rPr>
                        <a:t> </a:t>
                      </a:r>
                      <a:r>
                        <a:rPr lang="en-US" sz="2000" kern="100" dirty="0">
                          <a:effectLst/>
                        </a:rPr>
                        <a:t>[cm]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619769"/>
                  </a:ext>
                </a:extLst>
              </a:tr>
              <a:tr h="501162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Thickness</a:t>
                      </a:r>
                      <a:r>
                        <a:rPr lang="zh-CN" sz="2000" kern="100" dirty="0">
                          <a:effectLst/>
                        </a:rPr>
                        <a:t> </a:t>
                      </a:r>
                      <a:r>
                        <a:rPr lang="en-US" sz="2000" kern="100" dirty="0">
                          <a:effectLst/>
                        </a:rPr>
                        <a:t>[um]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320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136304"/>
                  </a:ext>
                </a:extLst>
              </a:tr>
              <a:tr h="501162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Implant Width</a:t>
                      </a:r>
                      <a:r>
                        <a:rPr lang="zh-CN" sz="2000" kern="100" dirty="0">
                          <a:effectLst/>
                        </a:rPr>
                        <a:t> </a:t>
                      </a:r>
                      <a:r>
                        <a:rPr lang="en-US" sz="2000" kern="100" dirty="0">
                          <a:effectLst/>
                        </a:rPr>
                        <a:t>[um]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2898117"/>
                  </a:ext>
                </a:extLst>
              </a:tr>
              <a:tr h="501162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Implant pitch [um]</a:t>
                      </a: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zh-CN" altLang="en-US" sz="20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8433134"/>
                  </a:ext>
                </a:extLst>
              </a:tr>
              <a:tr h="501162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Readout pitch [um]</a:t>
                      </a:r>
                      <a:endParaRPr lang="zh-CN" altLang="en-US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zh-CN" altLang="en-US" sz="2000" b="1" kern="1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8412556"/>
                  </a:ext>
                </a:extLst>
              </a:tr>
            </a:tbl>
          </a:graphicData>
        </a:graphic>
      </p:graphicFrame>
      <p:graphicFrame>
        <p:nvGraphicFramePr>
          <p:cNvPr id="10" name="内容占位符 3">
            <a:extLst>
              <a:ext uri="{FF2B5EF4-FFF2-40B4-BE49-F238E27FC236}">
                <a16:creationId xmlns:a16="http://schemas.microsoft.com/office/drawing/2014/main" id="{AC85A473-285A-4733-8210-7C9743275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128799"/>
              </p:ext>
            </p:extLst>
          </p:nvPr>
        </p:nvGraphicFramePr>
        <p:xfrm>
          <a:off x="7408414" y="3688080"/>
          <a:ext cx="3568824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4412">
                  <a:extLst>
                    <a:ext uri="{9D8B030D-6E8A-4147-A177-3AD203B41FA5}">
                      <a16:colId xmlns:a16="http://schemas.microsoft.com/office/drawing/2014/main" val="1961451715"/>
                    </a:ext>
                  </a:extLst>
                </a:gridCol>
                <a:gridCol w="1784412">
                  <a:extLst>
                    <a:ext uri="{9D8B030D-6E8A-4147-A177-3AD203B41FA5}">
                      <a16:colId xmlns:a16="http://schemas.microsoft.com/office/drawing/2014/main" val="129938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Capacitance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Value [pF]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27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Bulk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8.66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43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Coupling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500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84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Interstrip_1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56.23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10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Interstrip_2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4.43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4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Interstrip_3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1.64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9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Interstrip_4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0.78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52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Interstrip_5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0.41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382868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7292FA8B-B74F-4D54-B638-042CF55C447A}"/>
              </a:ext>
            </a:extLst>
          </p:cNvPr>
          <p:cNvSpPr txBox="1"/>
          <p:nvPr/>
        </p:nvSpPr>
        <p:spPr>
          <a:xfrm>
            <a:off x="1344853" y="3209137"/>
            <a:ext cx="436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Readout Channels</a:t>
            </a:r>
            <a:endParaRPr lang="zh-CN" altLang="en-US" b="1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452DE8C-B86F-47CE-B9C1-E9A49F7479D9}"/>
              </a:ext>
            </a:extLst>
          </p:cNvPr>
          <p:cNvCxnSpPr/>
          <p:nvPr/>
        </p:nvCxnSpPr>
        <p:spPr>
          <a:xfrm flipV="1">
            <a:off x="3528760" y="2254629"/>
            <a:ext cx="0" cy="9499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E89F1FF-08C5-409C-B720-281FE13BEFBE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460264" y="2254631"/>
            <a:ext cx="2068496" cy="954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FEB7DFC-078F-4AB4-B784-0AAE66548F3A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2490074" y="2254631"/>
            <a:ext cx="1038686" cy="954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3707CE1-6932-4EEF-87CD-296F2C093D1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528760" y="2254631"/>
            <a:ext cx="1029810" cy="954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C0D0052-320C-4380-94C4-F31D35770D5E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528760" y="2254631"/>
            <a:ext cx="2059620" cy="954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92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989</Words>
  <Application>Microsoft Office PowerPoint</Application>
  <PresentationFormat>宽屏</PresentationFormat>
  <Paragraphs>165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宋体</vt:lpstr>
      <vt:lpstr>Arial</vt:lpstr>
      <vt:lpstr>Times New Roman</vt:lpstr>
      <vt:lpstr>Office 主题​​</vt:lpstr>
      <vt:lpstr>Verification of four simulation tools</vt:lpstr>
      <vt:lpstr>Background: the four simulation methods</vt:lpstr>
      <vt:lpstr>TCAD charge injection: vertical vs inclined</vt:lpstr>
      <vt:lpstr>SPICE charge injection: vertical vs inclined</vt:lpstr>
      <vt:lpstr>Comparison of CCE with vertical incidence</vt:lpstr>
      <vt:lpstr>Comparison of CCE with AMS-02 incidence</vt:lpstr>
      <vt:lpstr>Larger incident angle</vt:lpstr>
      <vt:lpstr>Larger incident angle</vt:lpstr>
      <vt:lpstr>Use larger detector to avoid border effect</vt:lpstr>
      <vt:lpstr>Comparison of CCE with vertical incidence</vt:lpstr>
      <vt:lpstr>Larger incident angle</vt:lpstr>
      <vt:lpstr>Larger incident angle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of four simulation tools</dc:title>
  <dc:creator>Yuodaa220531</dc:creator>
  <cp:lastModifiedBy>乔锐</cp:lastModifiedBy>
  <cp:revision>53</cp:revision>
  <dcterms:created xsi:type="dcterms:W3CDTF">2022-07-06T02:54:07Z</dcterms:created>
  <dcterms:modified xsi:type="dcterms:W3CDTF">2022-07-13T15:38:38Z</dcterms:modified>
</cp:coreProperties>
</file>