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5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A42F-020C-4648-9AF5-6CC627CCDBB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5ECF-2827-4997-B5FC-F9E699E7664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8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A42F-020C-4648-9AF5-6CC627CCDBB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5ECF-2827-4997-B5FC-F9E699E7664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0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A42F-020C-4648-9AF5-6CC627CCDBB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5ECF-2827-4997-B5FC-F9E699E7664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A42F-020C-4648-9AF5-6CC627CCDBB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5ECF-2827-4997-B5FC-F9E699E7664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2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A42F-020C-4648-9AF5-6CC627CCDBB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5ECF-2827-4997-B5FC-F9E699E7664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7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A42F-020C-4648-9AF5-6CC627CCDBB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5ECF-2827-4997-B5FC-F9E699E7664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9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A42F-020C-4648-9AF5-6CC627CCDBB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5ECF-2827-4997-B5FC-F9E699E7664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8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A42F-020C-4648-9AF5-6CC627CCDBB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5ECF-2827-4997-B5FC-F9E699E7664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0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A42F-020C-4648-9AF5-6CC627CCDBB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5ECF-2827-4997-B5FC-F9E699E7664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8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A42F-020C-4648-9AF5-6CC627CCDBB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5ECF-2827-4997-B5FC-F9E699E7664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7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A42F-020C-4648-9AF5-6CC627CCDBB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5ECF-2827-4997-B5FC-F9E699E7664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1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CA42F-020C-4648-9AF5-6CC627CCDBB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5ECF-2827-4997-B5FC-F9E699E7664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3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" y="2379217"/>
            <a:ext cx="6301186" cy="44787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0" r="1" b="2431"/>
          <a:stretch/>
        </p:blipFill>
        <p:spPr>
          <a:xfrm rot="5400000">
            <a:off x="7067421" y="2785567"/>
            <a:ext cx="3397675" cy="5062857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9076590" y="6660"/>
            <a:ext cx="3052455" cy="2159491"/>
            <a:chOff x="7134231" y="2201663"/>
            <a:chExt cx="4906037" cy="342234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231" y="2201663"/>
              <a:ext cx="4906037" cy="34223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" name="Rettangolo 6"/>
            <p:cNvSpPr/>
            <p:nvPr/>
          </p:nvSpPr>
          <p:spPr>
            <a:xfrm>
              <a:off x="9046346" y="2317072"/>
              <a:ext cx="1198485" cy="967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7910005" y="3222594"/>
              <a:ext cx="1136342" cy="1127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0182685" y="3227285"/>
              <a:ext cx="1127171" cy="11138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0" t="8597" r="12974"/>
          <a:stretch/>
        </p:blipFill>
        <p:spPr>
          <a:xfrm rot="5400000">
            <a:off x="1208095" y="827198"/>
            <a:ext cx="1600197" cy="2444874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085492" y="5316995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34.5</a:t>
            </a:r>
            <a:r>
              <a:rPr lang="it-IT" baseline="30000" dirty="0" smtClean="0">
                <a:solidFill>
                  <a:srgbClr val="FF0000"/>
                </a:solidFill>
              </a:rPr>
              <a:t>o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931849" y="401347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34.5</a:t>
            </a:r>
            <a:r>
              <a:rPr lang="it-IT" baseline="30000" dirty="0" smtClean="0">
                <a:solidFill>
                  <a:srgbClr val="FF0000"/>
                </a:solidFill>
              </a:rPr>
              <a:t>o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0003438" y="4019165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34.5</a:t>
            </a:r>
            <a:r>
              <a:rPr lang="it-IT" baseline="30000" dirty="0" smtClean="0">
                <a:solidFill>
                  <a:srgbClr val="FF0000"/>
                </a:solidFill>
              </a:rPr>
              <a:t>o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0771840" y="5316995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34.5</a:t>
            </a:r>
            <a:r>
              <a:rPr lang="it-IT" baseline="30000" dirty="0" smtClean="0">
                <a:solidFill>
                  <a:srgbClr val="FF0000"/>
                </a:solidFill>
              </a:rPr>
              <a:t>o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516029" y="351338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38</a:t>
            </a:r>
            <a:r>
              <a:rPr lang="it-IT" baseline="30000" dirty="0" smtClean="0">
                <a:solidFill>
                  <a:srgbClr val="FF0000"/>
                </a:solidFill>
              </a:rPr>
              <a:t>o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 flipH="1" flipV="1">
            <a:off x="2008194" y="2379218"/>
            <a:ext cx="515742" cy="5124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2523936" y="2891644"/>
            <a:ext cx="288947" cy="7119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87429" y="758615"/>
            <a:ext cx="262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Misure fatte con il </a:t>
            </a:r>
            <a:r>
              <a:rPr lang="it-IT" dirty="0" err="1" smtClean="0"/>
              <a:t>Gantry</a:t>
            </a:r>
            <a:endParaRPr lang="en-US" dirty="0"/>
          </a:p>
        </p:txBody>
      </p:sp>
      <p:sp>
        <p:nvSpPr>
          <p:cNvPr id="31" name="Ovale 30"/>
          <p:cNvSpPr/>
          <p:nvPr/>
        </p:nvSpPr>
        <p:spPr>
          <a:xfrm>
            <a:off x="3217857" y="3930220"/>
            <a:ext cx="1190301" cy="9051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59"/>
          <a:stretch/>
        </p:blipFill>
        <p:spPr>
          <a:xfrm rot="15667084">
            <a:off x="4496017" y="-27373"/>
            <a:ext cx="2549295" cy="3500025"/>
          </a:xfrm>
          <a:prstGeom prst="rect">
            <a:avLst/>
          </a:prstGeom>
        </p:spPr>
      </p:pic>
      <p:cxnSp>
        <p:nvCxnSpPr>
          <p:cNvPr id="36" name="Connettore 1 35"/>
          <p:cNvCxnSpPr/>
          <p:nvPr/>
        </p:nvCxnSpPr>
        <p:spPr>
          <a:xfrm flipH="1">
            <a:off x="1944210" y="1625155"/>
            <a:ext cx="2864529" cy="6443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H="1">
            <a:off x="5257060" y="2049635"/>
            <a:ext cx="70636" cy="21990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327696" y="1249536"/>
            <a:ext cx="266956" cy="799546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V="1">
            <a:off x="3848154" y="2262191"/>
            <a:ext cx="1320711" cy="1880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5498024" y="153797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 mm</a:t>
            </a:r>
            <a:endParaRPr lang="en-US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5340409" y="213603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0.5mm</a:t>
            </a:r>
            <a:endParaRPr lang="en-US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3217857" y="3220074"/>
            <a:ext cx="293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Raggio atteso circa 320.3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10198838" y="1331308"/>
            <a:ext cx="807957" cy="717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olo 1"/>
          <p:cNvSpPr txBox="1">
            <a:spLocks/>
          </p:cNvSpPr>
          <p:nvPr/>
        </p:nvSpPr>
        <p:spPr>
          <a:xfrm>
            <a:off x="137901" y="626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err="1" smtClean="0"/>
              <a:t>HRPre</a:t>
            </a:r>
            <a:endParaRPr lang="it-IT" dirty="0" smtClean="0"/>
          </a:p>
          <a:p>
            <a:pPr algn="l"/>
            <a:r>
              <a:rPr lang="it-IT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231" y="134306"/>
            <a:ext cx="10515600" cy="1325563"/>
          </a:xfrm>
        </p:spPr>
        <p:txBody>
          <a:bodyPr/>
          <a:lstStyle/>
          <a:p>
            <a:r>
              <a:rPr lang="it-IT" dirty="0" smtClean="0"/>
              <a:t>HRPre_O1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" y="1265301"/>
            <a:ext cx="11623963" cy="4105689"/>
          </a:xfrm>
        </p:spPr>
      </p:pic>
      <p:sp>
        <p:nvSpPr>
          <p:cNvPr id="5" name="CasellaDiTesto 4"/>
          <p:cNvSpPr txBox="1"/>
          <p:nvPr/>
        </p:nvSpPr>
        <p:spPr>
          <a:xfrm>
            <a:off x="719091" y="5539666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Fit</a:t>
            </a:r>
            <a:r>
              <a:rPr lang="it-IT" dirty="0" smtClean="0"/>
              <a:t> </a:t>
            </a:r>
            <a:r>
              <a:rPr lang="it-IT" dirty="0" err="1" smtClean="0"/>
              <a:t>Radius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320.376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86579" y="5578655"/>
            <a:ext cx="5485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Residui Posizioni rispetto a </a:t>
            </a:r>
            <a:r>
              <a:rPr lang="it-IT" dirty="0" err="1" smtClean="0"/>
              <a:t>Fit</a:t>
            </a:r>
            <a:r>
              <a:rPr lang="it-IT" dirty="0" smtClean="0"/>
              <a:t> Cerchio  RMS </a:t>
            </a:r>
            <a:r>
              <a:rPr lang="it-IT" dirty="0" smtClean="0">
                <a:solidFill>
                  <a:srgbClr val="FF0000"/>
                </a:solidFill>
              </a:rPr>
              <a:t>0.1346 mm</a:t>
            </a:r>
          </a:p>
          <a:p>
            <a:r>
              <a:rPr lang="it-IT" dirty="0" smtClean="0"/>
              <a:t>Residui Angoli rispetto a Progetto  RMS </a:t>
            </a:r>
            <a:r>
              <a:rPr lang="it-IT" dirty="0" smtClean="0">
                <a:solidFill>
                  <a:srgbClr val="FF0000"/>
                </a:solidFill>
              </a:rPr>
              <a:t>0.108 mm</a:t>
            </a:r>
          </a:p>
          <a:p>
            <a:r>
              <a:rPr lang="it-IT" dirty="0" smtClean="0"/>
              <a:t>(angoli calcolati per differenza a partire dalla posizione 6)</a:t>
            </a:r>
          </a:p>
          <a:p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46477" y="31180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81489" y="314882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79430" y="230434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39504" y="176474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44375" y="178262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60987" y="231559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31503" y="5539666"/>
            <a:ext cx="2329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Fit</a:t>
            </a:r>
            <a:r>
              <a:rPr lang="it-IT" dirty="0" smtClean="0"/>
              <a:t> </a:t>
            </a:r>
            <a:r>
              <a:rPr lang="it-IT" dirty="0" err="1" smtClean="0"/>
              <a:t>Radius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320.376 mm</a:t>
            </a:r>
          </a:p>
          <a:p>
            <a:r>
              <a:rPr lang="it-IT" dirty="0">
                <a:solidFill>
                  <a:srgbClr val="FF0000"/>
                </a:solidFill>
              </a:rPr>
              <a:t>	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00B050"/>
                </a:solidFill>
              </a:rPr>
              <a:t>320.3 mm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6863" y="0"/>
            <a:ext cx="10515600" cy="1325563"/>
          </a:xfrm>
        </p:spPr>
        <p:txBody>
          <a:bodyPr/>
          <a:lstStyle/>
          <a:p>
            <a:r>
              <a:rPr lang="it-IT" dirty="0" smtClean="0"/>
              <a:t>HRPre_O2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6" y="989351"/>
            <a:ext cx="11052168" cy="4076077"/>
          </a:xfrm>
        </p:spPr>
      </p:pic>
      <p:sp>
        <p:nvSpPr>
          <p:cNvPr id="5" name="CasellaDiTesto 4"/>
          <p:cNvSpPr txBox="1"/>
          <p:nvPr/>
        </p:nvSpPr>
        <p:spPr>
          <a:xfrm>
            <a:off x="3586579" y="5578655"/>
            <a:ext cx="5485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Residui Posizioni rispetto a </a:t>
            </a:r>
            <a:r>
              <a:rPr lang="it-IT" dirty="0" err="1" smtClean="0"/>
              <a:t>Fit</a:t>
            </a:r>
            <a:r>
              <a:rPr lang="it-IT" dirty="0" smtClean="0"/>
              <a:t> Cerchio  RMS </a:t>
            </a:r>
            <a:r>
              <a:rPr lang="it-IT" dirty="0" smtClean="0">
                <a:solidFill>
                  <a:srgbClr val="FF0000"/>
                </a:solidFill>
              </a:rPr>
              <a:t>0.280 mm</a:t>
            </a:r>
          </a:p>
          <a:p>
            <a:r>
              <a:rPr lang="it-IT" dirty="0" smtClean="0"/>
              <a:t>Residui Angoli rispetto a Progetto  RMS </a:t>
            </a:r>
            <a:r>
              <a:rPr lang="it-IT" dirty="0" smtClean="0">
                <a:solidFill>
                  <a:srgbClr val="FF0000"/>
                </a:solidFill>
              </a:rPr>
              <a:t>0.932 mm</a:t>
            </a:r>
          </a:p>
          <a:p>
            <a:r>
              <a:rPr lang="it-IT" dirty="0" smtClean="0"/>
              <a:t>(angoli calcolati per differenza a partire dalla posizione 6)</a:t>
            </a:r>
          </a:p>
          <a:p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31503" y="5539666"/>
            <a:ext cx="2329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Fit</a:t>
            </a:r>
            <a:r>
              <a:rPr lang="it-IT" dirty="0" smtClean="0"/>
              <a:t> </a:t>
            </a:r>
            <a:r>
              <a:rPr lang="it-IT" dirty="0" err="1" smtClean="0"/>
              <a:t>Radius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319.031 mm</a:t>
            </a:r>
          </a:p>
          <a:p>
            <a:r>
              <a:rPr lang="it-IT" dirty="0">
                <a:solidFill>
                  <a:srgbClr val="FF0000"/>
                </a:solidFill>
              </a:rPr>
              <a:t>	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00B050"/>
                </a:solidFill>
              </a:rPr>
              <a:t>320.3 mm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295" y="0"/>
            <a:ext cx="10515600" cy="1325563"/>
          </a:xfrm>
        </p:spPr>
        <p:txBody>
          <a:bodyPr/>
          <a:lstStyle/>
          <a:p>
            <a:r>
              <a:rPr lang="it-IT" dirty="0" smtClean="0"/>
              <a:t>HRPre_O3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9" y="1026034"/>
            <a:ext cx="11504200" cy="4255518"/>
          </a:xfrm>
        </p:spPr>
      </p:pic>
      <p:sp>
        <p:nvSpPr>
          <p:cNvPr id="5" name="CasellaDiTesto 4"/>
          <p:cNvSpPr txBox="1"/>
          <p:nvPr/>
        </p:nvSpPr>
        <p:spPr>
          <a:xfrm>
            <a:off x="3586579" y="5578655"/>
            <a:ext cx="5485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Residui Posizioni rispetto a </a:t>
            </a:r>
            <a:r>
              <a:rPr lang="it-IT" dirty="0" err="1" smtClean="0"/>
              <a:t>Fit</a:t>
            </a:r>
            <a:r>
              <a:rPr lang="it-IT" dirty="0" smtClean="0"/>
              <a:t> Cerchio  RMS </a:t>
            </a:r>
            <a:r>
              <a:rPr lang="it-IT" dirty="0" smtClean="0">
                <a:solidFill>
                  <a:srgbClr val="FF0000"/>
                </a:solidFill>
              </a:rPr>
              <a:t>0.373 mm</a:t>
            </a:r>
          </a:p>
          <a:p>
            <a:r>
              <a:rPr lang="it-IT" dirty="0" smtClean="0"/>
              <a:t>Residui Angoli rispetto a Progetto  RMS </a:t>
            </a:r>
            <a:r>
              <a:rPr lang="it-IT" dirty="0" smtClean="0">
                <a:solidFill>
                  <a:srgbClr val="FF0000"/>
                </a:solidFill>
              </a:rPr>
              <a:t>0.94 mm</a:t>
            </a:r>
          </a:p>
          <a:p>
            <a:r>
              <a:rPr lang="it-IT" dirty="0" smtClean="0"/>
              <a:t>(angoli calcolati per differenza a partire dalla posizione 6)</a:t>
            </a:r>
          </a:p>
          <a:p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31503" y="5539666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Fit</a:t>
            </a:r>
            <a:r>
              <a:rPr lang="it-IT" dirty="0" smtClean="0"/>
              <a:t> </a:t>
            </a:r>
            <a:r>
              <a:rPr lang="it-IT" dirty="0" err="1" smtClean="0"/>
              <a:t>Radius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318.979mm</a:t>
            </a:r>
          </a:p>
          <a:p>
            <a:r>
              <a:rPr lang="it-IT" dirty="0">
                <a:solidFill>
                  <a:srgbClr val="FF0000"/>
                </a:solidFill>
              </a:rPr>
              <a:t>	 </a:t>
            </a:r>
            <a:r>
              <a:rPr lang="it-IT" dirty="0" smtClean="0">
                <a:solidFill>
                  <a:srgbClr val="00B050"/>
                </a:solidFill>
              </a:rPr>
              <a:t>320.3 mm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Half</a:t>
            </a:r>
            <a:r>
              <a:rPr lang="it-IT" dirty="0" smtClean="0"/>
              <a:t>-Ring </a:t>
            </a:r>
            <a:r>
              <a:rPr lang="it-IT" dirty="0" err="1" smtClean="0"/>
              <a:t>Preproduction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HRPre_O1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Outer:	 	O1_1 	O2_1	O3_1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Inner:	 	 I1_1	I2_1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HRPre_O2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Outer:		O1_3	O2_2	O3_2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Inner:		I3_1	I2_2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HRPre_O3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Outer:		O1_2	O2_3	O3_3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Inner:		I1_2	I3_2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9929" y="-239864"/>
            <a:ext cx="10515600" cy="1325563"/>
          </a:xfrm>
        </p:spPr>
        <p:txBody>
          <a:bodyPr/>
          <a:lstStyle/>
          <a:p>
            <a:r>
              <a:rPr lang="it-IT" dirty="0" smtClean="0"/>
              <a:t>Pacco Bologna: HRPre_O1, HRPre_O3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3073" y="764051"/>
            <a:ext cx="4064000" cy="3048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6527" y="3813738"/>
            <a:ext cx="3848201" cy="288615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6628" y="1378219"/>
            <a:ext cx="4064000" cy="3048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2183" y="3143889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0235" y="890972"/>
            <a:ext cx="6320903" cy="474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5267</TotalTime>
  <Words>139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HRPre_O1</vt:lpstr>
      <vt:lpstr>HRPre_O2</vt:lpstr>
      <vt:lpstr>HRPre_O3</vt:lpstr>
      <vt:lpstr>Half-Ring Preproduction </vt:lpstr>
      <vt:lpstr>Pacco Bologna: HRPre_O1, HRPre_O3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rita</dc:creator>
  <cp:lastModifiedBy>maria rita</cp:lastModifiedBy>
  <cp:revision>23</cp:revision>
  <dcterms:created xsi:type="dcterms:W3CDTF">2022-07-21T14:01:40Z</dcterms:created>
  <dcterms:modified xsi:type="dcterms:W3CDTF">2022-07-25T07:27:48Z</dcterms:modified>
</cp:coreProperties>
</file>