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9" r:id="rId2"/>
    <p:sldId id="276" r:id="rId3"/>
    <p:sldId id="280" r:id="rId4"/>
    <p:sldId id="288" r:id="rId5"/>
    <p:sldId id="284" r:id="rId6"/>
    <p:sldId id="285" r:id="rId7"/>
    <p:sldId id="282" r:id="rId8"/>
    <p:sldId id="301" r:id="rId9"/>
    <p:sldId id="277" r:id="rId10"/>
    <p:sldId id="289" r:id="rId11"/>
    <p:sldId id="291" r:id="rId12"/>
    <p:sldId id="286" r:id="rId13"/>
    <p:sldId id="304" r:id="rId14"/>
    <p:sldId id="290" r:id="rId15"/>
    <p:sldId id="293" r:id="rId16"/>
    <p:sldId id="292" r:id="rId17"/>
    <p:sldId id="303" r:id="rId18"/>
    <p:sldId id="295" r:id="rId19"/>
    <p:sldId id="296" r:id="rId20"/>
    <p:sldId id="308" r:id="rId21"/>
    <p:sldId id="297" r:id="rId22"/>
    <p:sldId id="298" r:id="rId23"/>
    <p:sldId id="294" r:id="rId24"/>
    <p:sldId id="309" r:id="rId25"/>
    <p:sldId id="299" r:id="rId26"/>
    <p:sldId id="305" r:id="rId27"/>
    <p:sldId id="279" r:id="rId28"/>
    <p:sldId id="306" r:id="rId29"/>
    <p:sldId id="300" r:id="rId30"/>
    <p:sldId id="287" r:id="rId31"/>
    <p:sldId id="312" r:id="rId32"/>
    <p:sldId id="311" r:id="rId33"/>
    <p:sldId id="310" r:id="rId34"/>
    <p:sldId id="316" r:id="rId35"/>
    <p:sldId id="307" r:id="rId36"/>
    <p:sldId id="313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38F3C-71FF-4AE8-B203-BFD9D177FBE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CC272-114F-4293-9379-418A31DC4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82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</p:spTree>
    <p:extLst>
      <p:ext uri="{BB962C8B-B14F-4D97-AF65-F5344CB8AC3E}">
        <p14:creationId xmlns:p14="http://schemas.microsoft.com/office/powerpoint/2010/main" val="377813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63500"/>
            <a:ext cx="1129453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22433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1420813"/>
            <a:ext cx="1038013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8534" y="6438900"/>
            <a:ext cx="276013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 altLang="en-US"/>
              <a:t>M. Diemoz -INFN Roma</a:t>
            </a: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5410200" y="2633664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61434" y="141289"/>
            <a:ext cx="11267017" cy="644525"/>
          </a:xfrm>
          <a:prstGeom prst="rect">
            <a:avLst/>
          </a:prstGeom>
          <a:gradFill rotWithShape="1">
            <a:gsLst>
              <a:gs pos="0">
                <a:schemeClr val="accent2">
                  <a:alpha val="30000"/>
                </a:schemeClr>
              </a:gs>
              <a:gs pos="50000">
                <a:srgbClr val="FFFF00">
                  <a:alpha val="70000"/>
                </a:srgbClr>
              </a:gs>
              <a:gs pos="100000">
                <a:schemeClr val="accent2"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937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oleObject" Target="../embeddings/oleObject3.bin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openxmlformats.org/officeDocument/2006/relationships/image" Target="../media/image22.wmf"/><Relationship Id="rId4" Type="http://schemas.openxmlformats.org/officeDocument/2006/relationships/image" Target="../media/image18.jpe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Compact Muon Solenoid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en-US"/>
              <a:t>M. Diemoz -INFN Roma</a:t>
            </a:r>
          </a:p>
        </p:txBody>
      </p:sp>
      <p:pic>
        <p:nvPicPr>
          <p:cNvPr id="5" name="Picture 5" descr="YB0_Serv_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5" y="902353"/>
            <a:ext cx="11267016" cy="58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125" y="6377955"/>
            <a:ext cx="6537032" cy="400110"/>
          </a:xfrm>
          <a:prstGeom prst="rect">
            <a:avLst/>
          </a:prstGeom>
          <a:solidFill>
            <a:srgbClr val="0070C0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M. Diemoz - INFN Roma - Higgs &amp; </a:t>
            </a:r>
            <a:r>
              <a:rPr lang="en-US" sz="2000" b="1" dirty="0" err="1">
                <a:solidFill>
                  <a:srgbClr val="FFFF00"/>
                </a:solidFill>
              </a:rPr>
              <a:t>Fichi</a:t>
            </a:r>
            <a:r>
              <a:rPr lang="en-US" sz="2000" b="1" dirty="0">
                <a:solidFill>
                  <a:srgbClr val="FFFF00"/>
                </a:solidFill>
              </a:rPr>
              <a:t> 29/09/2022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0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formidabile</a:t>
            </a:r>
            <a:r>
              <a:rPr lang="en-US" dirty="0"/>
              <a:t> </a:t>
            </a:r>
            <a:r>
              <a:rPr lang="en-US" dirty="0" err="1"/>
              <a:t>tracciatore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161" y="1030932"/>
            <a:ext cx="104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Interamente</a:t>
            </a:r>
            <a:r>
              <a:rPr lang="en-US" b="1" dirty="0">
                <a:solidFill>
                  <a:srgbClr val="FFFF00"/>
                </a:solidFill>
              </a:rPr>
              <a:t> di </a:t>
            </a:r>
            <a:r>
              <a:rPr lang="en-US" b="1" dirty="0" err="1">
                <a:solidFill>
                  <a:srgbClr val="FFFF00"/>
                </a:solidFill>
              </a:rPr>
              <a:t>silicio</a:t>
            </a:r>
            <a:r>
              <a:rPr lang="en-US" b="1" dirty="0">
                <a:solidFill>
                  <a:srgbClr val="FFFF00"/>
                </a:solidFill>
              </a:rPr>
              <a:t> (</a:t>
            </a:r>
            <a:r>
              <a:rPr lang="en-US" b="1" dirty="0" err="1">
                <a:solidFill>
                  <a:srgbClr val="FFFF00"/>
                </a:solidFill>
              </a:rPr>
              <a:t>precisione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tipica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sul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punto</a:t>
            </a:r>
            <a:r>
              <a:rPr lang="en-US" b="1" dirty="0">
                <a:solidFill>
                  <a:srgbClr val="FFFF00"/>
                </a:solidFill>
              </a:rPr>
              <a:t> 10 </a:t>
            </a:r>
            <a:r>
              <a:rPr lang="en-US" b="1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FFFF00"/>
                </a:solidFill>
              </a:rPr>
              <a:t>)! 220 </a:t>
            </a:r>
            <a:r>
              <a:rPr lang="en-US" b="1" dirty="0" err="1">
                <a:solidFill>
                  <a:srgbClr val="FFFF00"/>
                </a:solidFill>
              </a:rPr>
              <a:t>mq</a:t>
            </a:r>
            <a:r>
              <a:rPr lang="en-US" b="1" dirty="0">
                <a:solidFill>
                  <a:srgbClr val="FFFF00"/>
                </a:solidFill>
              </a:rPr>
              <a:t> (</a:t>
            </a:r>
            <a:r>
              <a:rPr lang="en-US" b="1" dirty="0" err="1">
                <a:solidFill>
                  <a:srgbClr val="FFFF00"/>
                </a:solidFill>
              </a:rPr>
              <a:t>esperimenti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precedenti</a:t>
            </a:r>
            <a:r>
              <a:rPr lang="en-US" b="1" dirty="0">
                <a:solidFill>
                  <a:srgbClr val="FFFF00"/>
                </a:solidFill>
              </a:rPr>
              <a:t> 1 </a:t>
            </a:r>
            <a:r>
              <a:rPr lang="en-US" b="1" dirty="0" err="1">
                <a:solidFill>
                  <a:srgbClr val="FFFF00"/>
                </a:solidFill>
              </a:rPr>
              <a:t>mq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78549" y="1764794"/>
            <a:ext cx="6355336" cy="1412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02" tIns="45702" rIns="91402" bIns="45702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it-IT" b="1" dirty="0">
                <a:solidFill>
                  <a:srgbClr val="FFFF00"/>
                </a:solidFill>
              </a:rPr>
              <a:t>Densità di tracce per unità di rapidità a distanza r (cm) dal vertice: a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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=0</a:t>
            </a:r>
            <a:r>
              <a:rPr lang="en-US" dirty="0"/>
              <a:t> </a:t>
            </a:r>
            <a:r>
              <a:rPr lang="it-IT" b="1" dirty="0">
                <a:solidFill>
                  <a:srgbClr val="FFFF00"/>
                </a:solidFill>
              </a:rPr>
              <a:t>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30 / r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</a:p>
          <a:p>
            <a:pPr>
              <a:lnSpc>
                <a:spcPct val="110000"/>
              </a:lnSpc>
              <a:defRPr/>
            </a:pPr>
            <a:endParaRPr lang="it-IT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defRPr/>
            </a:pPr>
            <a:r>
              <a:rPr lang="it-IT" b="1" dirty="0">
                <a:solidFill>
                  <a:srgbClr val="FFFF00"/>
                </a:solidFill>
              </a:rPr>
              <a:t>PILE UP: oltre 25 eventi sovrapposti </a:t>
            </a:r>
          </a:p>
          <a:p>
            <a:pPr>
              <a:lnSpc>
                <a:spcPct val="110000"/>
              </a:lnSpc>
              <a:defRPr/>
            </a:pPr>
            <a:endParaRPr lang="it-IT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70969" y="3389406"/>
            <a:ext cx="6722889" cy="105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1800" b="1" dirty="0" err="1">
                <a:solidFill>
                  <a:schemeClr val="bg1"/>
                </a:solidFill>
              </a:rPr>
              <a:t>Concetto</a:t>
            </a:r>
            <a:r>
              <a:rPr lang="en-US" altLang="it-IT" sz="1800" b="1" dirty="0">
                <a:solidFill>
                  <a:schemeClr val="bg1"/>
                </a:solidFill>
              </a:rPr>
              <a:t>: </a:t>
            </a:r>
            <a:r>
              <a:rPr lang="en-US" altLang="it-IT" sz="1800" b="1" dirty="0" err="1">
                <a:solidFill>
                  <a:schemeClr val="bg1"/>
                </a:solidFill>
              </a:rPr>
              <a:t>pochi</a:t>
            </a:r>
            <a:r>
              <a:rPr lang="en-US" altLang="it-IT" sz="1800" b="1" dirty="0">
                <a:solidFill>
                  <a:schemeClr val="bg1"/>
                </a:solidFill>
              </a:rPr>
              <a:t> strati di </a:t>
            </a:r>
            <a:r>
              <a:rPr lang="en-US" altLang="it-IT" sz="1800" b="1" dirty="0" err="1">
                <a:solidFill>
                  <a:schemeClr val="bg1"/>
                </a:solidFill>
              </a:rPr>
              <a:t>misura</a:t>
            </a:r>
            <a:r>
              <a:rPr lang="en-US" altLang="it-IT" sz="1800" b="1" dirty="0">
                <a:solidFill>
                  <a:schemeClr val="bg1"/>
                </a:solidFill>
              </a:rPr>
              <a:t> molto </a:t>
            </a:r>
            <a:r>
              <a:rPr lang="en-US" altLang="it-IT" sz="1800" b="1" dirty="0" err="1">
                <a:solidFill>
                  <a:schemeClr val="bg1"/>
                </a:solidFill>
              </a:rPr>
              <a:t>precisi</a:t>
            </a:r>
            <a:r>
              <a:rPr lang="en-US" altLang="it-IT" sz="1800" b="1" dirty="0">
                <a:solidFill>
                  <a:schemeClr val="bg1"/>
                </a:solidFill>
              </a:rPr>
              <a:t> e </a:t>
            </a:r>
            <a:r>
              <a:rPr lang="en-US" altLang="it-IT" sz="1800" b="1" dirty="0" err="1">
                <a:solidFill>
                  <a:schemeClr val="bg1"/>
                </a:solidFill>
              </a:rPr>
              <a:t>puliti</a:t>
            </a:r>
            <a:r>
              <a:rPr lang="en-US" altLang="it-IT" sz="1800" b="1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n-US" altLang="it-IT" sz="1800" b="1" dirty="0">
                <a:solidFill>
                  <a:schemeClr val="bg1"/>
                </a:solidFill>
              </a:rPr>
              <a:t> 3 Strati a Pixel di </a:t>
            </a:r>
            <a:r>
              <a:rPr lang="en-US" altLang="it-IT" sz="1800" b="1" dirty="0" err="1">
                <a:solidFill>
                  <a:schemeClr val="bg1"/>
                </a:solidFill>
              </a:rPr>
              <a:t>Silicio</a:t>
            </a:r>
            <a:r>
              <a:rPr lang="en-US" altLang="it-IT" sz="1800" b="1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altLang="it-IT" sz="1800" b="1" dirty="0">
                <a:solidFill>
                  <a:schemeClr val="bg1"/>
                </a:solidFill>
              </a:rPr>
              <a:t>10-14 Strati di </a:t>
            </a:r>
            <a:r>
              <a:rPr lang="en-US" altLang="it-IT" sz="1800" b="1" dirty="0" err="1">
                <a:solidFill>
                  <a:schemeClr val="bg1"/>
                </a:solidFill>
              </a:rPr>
              <a:t>misura</a:t>
            </a:r>
            <a:r>
              <a:rPr lang="en-US" altLang="it-IT" sz="1800" b="1" dirty="0">
                <a:solidFill>
                  <a:schemeClr val="bg1"/>
                </a:solidFill>
              </a:rPr>
              <a:t> a </a:t>
            </a:r>
            <a:r>
              <a:rPr lang="en-US" altLang="it-IT" sz="1800" b="1" dirty="0" err="1">
                <a:solidFill>
                  <a:schemeClr val="bg1"/>
                </a:solidFill>
              </a:rPr>
              <a:t>Strisce</a:t>
            </a:r>
            <a:r>
              <a:rPr lang="en-US" altLang="it-IT" sz="1800" b="1" dirty="0">
                <a:solidFill>
                  <a:schemeClr val="bg1"/>
                </a:solidFill>
              </a:rPr>
              <a:t> di </a:t>
            </a:r>
            <a:r>
              <a:rPr lang="en-US" altLang="it-IT" sz="1800" b="1" dirty="0" err="1">
                <a:solidFill>
                  <a:schemeClr val="bg1"/>
                </a:solidFill>
              </a:rPr>
              <a:t>Silicio</a:t>
            </a:r>
            <a:r>
              <a:rPr lang="en-US" altLang="it-IT" sz="1800" b="1" dirty="0">
                <a:solidFill>
                  <a:schemeClr val="bg1"/>
                </a:solidFill>
              </a:rPr>
              <a:t>.</a:t>
            </a:r>
            <a:endParaRPr lang="el-GR" altLang="it-IT" sz="1800" b="1" dirty="0">
              <a:solidFill>
                <a:schemeClr val="bg1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2319" y="4816218"/>
            <a:ext cx="63115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Pixels: ~ 1 m</a:t>
            </a:r>
            <a:r>
              <a:rPr kumimoji="0" lang="en-US" altLang="it-IT" sz="1600" b="1" baseline="30000" dirty="0">
                <a:solidFill>
                  <a:schemeClr val="bg1"/>
                </a:solidFill>
                <a:latin typeface="Helvetica" panose="020B0604020202020204" pitchFamily="34" charset="0"/>
              </a:rPr>
              <a:t>2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di </a:t>
            </a:r>
            <a:r>
              <a:rPr lang="en-US" altLang="it-IT" sz="1600" b="1" dirty="0" err="1">
                <a:solidFill>
                  <a:schemeClr val="bg1"/>
                </a:solidFill>
                <a:latin typeface="Helvetica" panose="020B0604020202020204" pitchFamily="34" charset="0"/>
              </a:rPr>
              <a:t>sensori</a:t>
            </a:r>
            <a:r>
              <a:rPr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chemeClr val="bg1"/>
                </a:solidFill>
                <a:latin typeface="Helvetica" panose="020B0604020202020204" pitchFamily="34" charset="0"/>
              </a:rPr>
              <a:t>silicio</a:t>
            </a:r>
            <a:r>
              <a:rPr kumimoji="0" lang="en-GB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, 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65 M pixels, 100x150 </a:t>
            </a:r>
            <a:r>
              <a:rPr kumimoji="0" lang="en-US" altLang="it-IT" sz="1600" b="1" dirty="0">
                <a:solidFill>
                  <a:schemeClr val="bg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m</a:t>
            </a:r>
            <a:r>
              <a:rPr kumimoji="0" lang="en-US" altLang="it-IT" sz="1600" b="1" baseline="30000" dirty="0">
                <a:solidFill>
                  <a:schemeClr val="bg1"/>
                </a:solidFill>
                <a:latin typeface="Helvetica" panose="020B0604020202020204" pitchFamily="34" charset="0"/>
              </a:rPr>
              <a:t>2</a:t>
            </a:r>
            <a:r>
              <a:rPr kumimoji="0" lang="en-GB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, </a:t>
            </a:r>
          </a:p>
          <a:p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r = 4, 7, 11 cm</a:t>
            </a:r>
          </a:p>
          <a:p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Si</a:t>
            </a:r>
            <a:r>
              <a:rPr kumimoji="0" lang="en-US" altLang="it-IT" sz="1600" b="1" dirty="0">
                <a:solidFill>
                  <a:schemeClr val="bg1"/>
                </a:solidFill>
              </a:rPr>
              <a:t> </a:t>
            </a:r>
            <a:r>
              <a:rPr kumimoji="0" lang="en-US" altLang="it-IT" sz="1600" b="1" dirty="0">
                <a:solidFill>
                  <a:schemeClr val="bg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strips : 223 m</a:t>
            </a:r>
            <a:r>
              <a:rPr kumimoji="0" lang="en-US" altLang="it-IT" sz="1600" b="1" baseline="30000" dirty="0">
                <a:solidFill>
                  <a:schemeClr val="bg1"/>
                </a:solidFill>
                <a:latin typeface="Helvetica" panose="020B0604020202020204" pitchFamily="34" charset="0"/>
              </a:rPr>
              <a:t>2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di </a:t>
            </a:r>
            <a:r>
              <a:rPr lang="en-US" altLang="it-IT" sz="1600" b="1" dirty="0" err="1">
                <a:solidFill>
                  <a:schemeClr val="bg1"/>
                </a:solidFill>
                <a:latin typeface="Helvetica" panose="020B0604020202020204" pitchFamily="34" charset="0"/>
              </a:rPr>
              <a:t>sensori</a:t>
            </a:r>
            <a:r>
              <a:rPr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chemeClr val="bg1"/>
                </a:solidFill>
                <a:latin typeface="Helvetica" panose="020B0604020202020204" pitchFamily="34" charset="0"/>
              </a:rPr>
              <a:t>silicio</a:t>
            </a:r>
            <a:r>
              <a:rPr kumimoji="0" lang="en-GB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, </a:t>
            </a:r>
            <a:r>
              <a:rPr kumimoji="0" lang="en-US" altLang="it-IT" sz="1600" b="1" dirty="0">
                <a:solidFill>
                  <a:schemeClr val="bg1"/>
                </a:solidFill>
                <a:latin typeface="Helvetica" panose="020B0604020202020204" pitchFamily="34" charset="0"/>
              </a:rPr>
              <a:t>10 M strips</a:t>
            </a:r>
            <a:r>
              <a:rPr kumimoji="0" lang="en-GB" altLang="it-IT" sz="1600" b="1" dirty="0">
                <a:solidFill>
                  <a:schemeClr val="bg1"/>
                </a:solidFill>
              </a:rPr>
              <a:t>, </a:t>
            </a:r>
          </a:p>
          <a:p>
            <a:r>
              <a:rPr kumimoji="0" lang="en-GB" altLang="it-IT" sz="1600" b="1" dirty="0">
                <a:solidFill>
                  <a:schemeClr val="bg1"/>
                </a:solidFill>
              </a:rPr>
              <a:t>10 </a:t>
            </a:r>
            <a:r>
              <a:rPr kumimoji="0" lang="en-GB" altLang="it-IT" sz="1600" b="1" dirty="0" err="1">
                <a:solidFill>
                  <a:schemeClr val="bg1"/>
                </a:solidFill>
              </a:rPr>
              <a:t>punti</a:t>
            </a:r>
            <a:r>
              <a:rPr lang="en-GB" altLang="it-IT" sz="1600" b="1" dirty="0">
                <a:solidFill>
                  <a:schemeClr val="bg1"/>
                </a:solidFill>
              </a:rPr>
              <a:t> </a:t>
            </a:r>
            <a:r>
              <a:rPr lang="en-GB" altLang="it-IT" sz="1600" b="1" dirty="0" err="1">
                <a:solidFill>
                  <a:schemeClr val="bg1"/>
                </a:solidFill>
              </a:rPr>
              <a:t>tra</a:t>
            </a:r>
            <a:r>
              <a:rPr kumimoji="0" lang="en-GB" altLang="it-IT" sz="1600" b="1" dirty="0">
                <a:solidFill>
                  <a:schemeClr val="bg1"/>
                </a:solidFill>
              </a:rPr>
              <a:t> r = 20 – 120 cm</a:t>
            </a:r>
            <a:endParaRPr kumimoji="0" lang="en-US" altLang="it-IT" sz="16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34090" y="2255642"/>
            <a:ext cx="5065059" cy="4321162"/>
            <a:chOff x="6122893" y="2519779"/>
            <a:chExt cx="5065059" cy="4321162"/>
          </a:xfrm>
        </p:grpSpPr>
        <p:grpSp>
          <p:nvGrpSpPr>
            <p:cNvPr id="13" name="Group 12"/>
            <p:cNvGrpSpPr/>
            <p:nvPr/>
          </p:nvGrpSpPr>
          <p:grpSpPr>
            <a:xfrm>
              <a:off x="6122893" y="2519779"/>
              <a:ext cx="5065059" cy="4321162"/>
              <a:chOff x="6122893" y="2511615"/>
              <a:chExt cx="5065059" cy="432116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22893" y="4618314"/>
                <a:ext cx="5065059" cy="221446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8" name="Picture 4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893" y="2511615"/>
                <a:ext cx="5065059" cy="32139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9723664" y="5598465"/>
              <a:ext cx="378468" cy="10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29350" y="6400800"/>
              <a:ext cx="955221" cy="338554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PIXELS</a:t>
              </a:r>
              <a:endParaRPr lang="it-IT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7533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costruzione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5" descr="dscn0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0600" r="28551" b="12801"/>
          <a:stretch>
            <a:fillRect/>
          </a:stretch>
        </p:blipFill>
        <p:spPr bwMode="auto">
          <a:xfrm>
            <a:off x="118534" y="936533"/>
            <a:ext cx="38354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nCMS_2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46" y="1003300"/>
            <a:ext cx="3617912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79" y="936533"/>
            <a:ext cx="4337904" cy="42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31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prestazione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34" y="989350"/>
            <a:ext cx="6059882" cy="466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1840803"/>
            <a:ext cx="5708842" cy="497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51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Spettacolare</a:t>
            </a:r>
            <a:r>
              <a:rPr lang="en-US" dirty="0"/>
              <a:t>!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34" descr="verti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72" y="1510986"/>
            <a:ext cx="9166036" cy="460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327240" y="1821836"/>
            <a:ext cx="255707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b="1" i="1" dirty="0">
                <a:solidFill>
                  <a:srgbClr val="FFFF00"/>
                </a:solidFill>
              </a:rPr>
              <a:t>Raw </a:t>
            </a:r>
            <a:r>
              <a:rPr lang="en-US" altLang="it-IT" b="1" i="1" dirty="0">
                <a:solidFill>
                  <a:srgbClr val="FFFF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S</a:t>
            </a:r>
            <a:r>
              <a:rPr lang="en-US" altLang="it-IT" b="1" i="1" dirty="0">
                <a:solidFill>
                  <a:srgbClr val="FFFF00"/>
                </a:solidFill>
              </a:rPr>
              <a:t>E</a:t>
            </a:r>
            <a:r>
              <a:rPr lang="en-US" altLang="it-IT" b="1" i="1" baseline="-25000" dirty="0">
                <a:solidFill>
                  <a:srgbClr val="FFFF00"/>
                </a:solidFill>
              </a:rPr>
              <a:t>T</a:t>
            </a:r>
            <a:r>
              <a:rPr lang="en-US" altLang="it-IT" b="1" i="1" dirty="0">
                <a:solidFill>
                  <a:srgbClr val="FFFF00"/>
                </a:solidFill>
              </a:rPr>
              <a:t>~2 </a:t>
            </a:r>
            <a:r>
              <a:rPr lang="en-US" altLang="it-IT" b="1" i="1" dirty="0" err="1">
                <a:solidFill>
                  <a:srgbClr val="FFFF00"/>
                </a:solidFill>
              </a:rPr>
              <a:t>TeV</a:t>
            </a:r>
            <a:endParaRPr lang="en-US" altLang="it-IT" b="1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it-IT" b="1" i="1" dirty="0">
                <a:solidFill>
                  <a:srgbClr val="FFFF00"/>
                </a:solidFill>
              </a:rPr>
              <a:t>14 jets with E</a:t>
            </a:r>
            <a:r>
              <a:rPr lang="en-US" altLang="it-IT" b="1" i="1" baseline="-25000" dirty="0">
                <a:solidFill>
                  <a:srgbClr val="FFFF00"/>
                </a:solidFill>
              </a:rPr>
              <a:t>T</a:t>
            </a:r>
            <a:r>
              <a:rPr lang="en-US" altLang="it-IT" b="1" i="1" dirty="0">
                <a:solidFill>
                  <a:srgbClr val="FFFF00"/>
                </a:solidFill>
              </a:rPr>
              <a:t>&gt;40</a:t>
            </a:r>
          </a:p>
          <a:p>
            <a:pPr eaLnBrk="1" hangingPunct="1"/>
            <a:r>
              <a:rPr lang="en-US" altLang="it-IT" b="1" i="1" dirty="0">
                <a:solidFill>
                  <a:srgbClr val="FFFF00"/>
                </a:solidFill>
              </a:rPr>
              <a:t>Estimated  PU~50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0674" y="4651045"/>
            <a:ext cx="276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L_z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totale</a:t>
            </a:r>
            <a:r>
              <a:rPr lang="en-US" b="1" dirty="0">
                <a:solidFill>
                  <a:schemeClr val="bg1"/>
                </a:solidFill>
              </a:rPr>
              <a:t> circa 10 cm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9616" y="5445224"/>
            <a:ext cx="3924472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LHC </a:t>
            </a:r>
            <a:r>
              <a:rPr lang="en-US" dirty="0">
                <a:sym typeface="Wingdings" panose="05000000000000000000" pitchFamily="2" charset="2"/>
              </a:rPr>
              <a:t> in media circa 0.3 </a:t>
            </a:r>
            <a:r>
              <a:rPr lang="en-US" dirty="0" err="1">
                <a:sym typeface="Wingdings" panose="05000000000000000000" pitchFamily="2" charset="2"/>
              </a:rPr>
              <a:t>vertici</a:t>
            </a:r>
            <a:r>
              <a:rPr lang="en-US" dirty="0">
                <a:sym typeface="Wingdings" panose="05000000000000000000" pitchFamily="2" charset="2"/>
              </a:rPr>
              <a:t>/mm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8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Calorimetro</a:t>
            </a:r>
            <a:r>
              <a:rPr lang="en-US" dirty="0"/>
              <a:t> </a:t>
            </a:r>
            <a:r>
              <a:rPr lang="en-US" dirty="0" err="1"/>
              <a:t>elettromagnetico</a:t>
            </a:r>
            <a:r>
              <a:rPr lang="en-US" dirty="0"/>
              <a:t> ECAL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34134" y="5738210"/>
            <a:ext cx="6854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rgbClr val="0000FF"/>
                </a:solidFill>
                <a:sym typeface="Symbol" panose="05050102010706020507" pitchFamily="18" charset="2"/>
              </a:rPr>
              <a:t>Calorimetro omogeneo costituito da cristalli scintillanti PWO:</a:t>
            </a:r>
          </a:p>
          <a:p>
            <a:r>
              <a:rPr lang="en-US" altLang="it-IT" b="1" dirty="0">
                <a:solidFill>
                  <a:srgbClr val="0000FF"/>
                </a:solidFill>
                <a:sym typeface="Symbol" panose="05050102010706020507" pitchFamily="18" charset="2"/>
              </a:rPr>
              <a:t>	</a:t>
            </a:r>
            <a:r>
              <a:rPr lang="en-US" alt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assorbimento</a:t>
            </a:r>
            <a:r>
              <a:rPr lang="en-US" altLang="it-IT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sciami</a:t>
            </a:r>
            <a:r>
              <a:rPr lang="en-US" altLang="it-IT" b="1" dirty="0">
                <a:solidFill>
                  <a:srgbClr val="FF0000"/>
                </a:solidFill>
                <a:sym typeface="Symbol" panose="05050102010706020507" pitchFamily="18" charset="2"/>
              </a:rPr>
              <a:t> di </a:t>
            </a:r>
            <a:r>
              <a:rPr lang="en-US" alt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alta</a:t>
            </a:r>
            <a:r>
              <a:rPr lang="en-US" altLang="it-IT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energia</a:t>
            </a:r>
            <a:r>
              <a:rPr lang="en-US" altLang="it-IT" b="1" dirty="0">
                <a:solidFill>
                  <a:srgbClr val="FF0000"/>
                </a:solidFill>
                <a:sym typeface="Symbol" panose="05050102010706020507" pitchFamily="18" charset="2"/>
              </a:rPr>
              <a:t> in 23 cm</a:t>
            </a:r>
            <a:endParaRPr lang="it-IT" altLang="it-IT" b="1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8435014" y="2313959"/>
            <a:ext cx="3540673" cy="16588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it-IT" sz="1600" b="1" dirty="0"/>
              <a:t> Compatto</a:t>
            </a:r>
          </a:p>
          <a:p>
            <a:pPr>
              <a:lnSpc>
                <a:spcPct val="90000"/>
              </a:lnSpc>
            </a:pPr>
            <a:r>
              <a:rPr lang="it-IT" altLang="it-IT" sz="1600" b="1" dirty="0">
                <a:solidFill>
                  <a:srgbClr val="FF0000"/>
                </a:solidFill>
              </a:rPr>
              <a:t> Eccellente risoluzione in energia </a:t>
            </a:r>
          </a:p>
          <a:p>
            <a:pPr>
              <a:lnSpc>
                <a:spcPct val="90000"/>
              </a:lnSpc>
            </a:pPr>
            <a:r>
              <a:rPr lang="it-IT" altLang="it-IT" sz="1600" b="1" dirty="0"/>
              <a:t> Veloce </a:t>
            </a:r>
          </a:p>
          <a:p>
            <a:pPr>
              <a:lnSpc>
                <a:spcPct val="90000"/>
              </a:lnSpc>
            </a:pPr>
            <a:r>
              <a:rPr lang="it-IT" altLang="it-IT" sz="1600" b="1" dirty="0"/>
              <a:t> Alta granularità</a:t>
            </a:r>
          </a:p>
          <a:p>
            <a:pPr>
              <a:lnSpc>
                <a:spcPct val="90000"/>
              </a:lnSpc>
            </a:pPr>
            <a:r>
              <a:rPr lang="it-IT" altLang="it-IT" sz="1600" b="1" dirty="0"/>
              <a:t> Resistanza alla radiazione</a:t>
            </a:r>
          </a:p>
          <a:p>
            <a:pPr>
              <a:lnSpc>
                <a:spcPct val="90000"/>
              </a:lnSpc>
            </a:pPr>
            <a:r>
              <a:rPr lang="it-IT" altLang="it-IT" sz="1600" b="1" dirty="0"/>
              <a:t> E range MIP </a:t>
            </a:r>
            <a:r>
              <a:rPr lang="it-IT" altLang="it-IT" sz="1600" b="1" dirty="0">
                <a:cs typeface="Arial" panose="020B0604020202020204" pitchFamily="34" charset="0"/>
              </a:rPr>
              <a:t>→ TeV</a:t>
            </a:r>
            <a:endParaRPr lang="it-IT" altLang="it-IT" sz="16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altLang="it-IT" sz="1600" b="1" dirty="0"/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-12700" y="1031875"/>
            <a:ext cx="9120188" cy="4513263"/>
            <a:chOff x="-8" y="650"/>
            <a:chExt cx="5745" cy="2843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-8" y="650"/>
              <a:ext cx="5745" cy="2843"/>
              <a:chOff x="-33" y="1410"/>
              <a:chExt cx="5745" cy="2843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683" y="1438"/>
                <a:ext cx="4270" cy="2815"/>
                <a:chOff x="758" y="655"/>
                <a:chExt cx="5342" cy="3540"/>
              </a:xfrm>
            </p:grpSpPr>
            <p:sp>
              <p:nvSpPr>
                <p:cNvPr id="15" name="Line 8"/>
                <p:cNvSpPr>
                  <a:spLocks noChangeShapeType="1"/>
                </p:cNvSpPr>
                <p:nvPr/>
              </p:nvSpPr>
              <p:spPr bwMode="auto">
                <a:xfrm>
                  <a:off x="1104" y="3696"/>
                  <a:ext cx="475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104" y="720"/>
                  <a:ext cx="0" cy="29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29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53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9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77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01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25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2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49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73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97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21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45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369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93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17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41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65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89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513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537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5616" y="36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" name="Text Box 2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78" y="3804"/>
                  <a:ext cx="505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1972</a:t>
                  </a:r>
                  <a:endParaRPr lang="en-US" altLang="it-IT" sz="2000"/>
                </a:p>
              </p:txBody>
            </p:sp>
            <p:sp>
              <p:nvSpPr>
                <p:cNvPr id="37" name="Text Box 3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629" y="3804"/>
                  <a:ext cx="505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1985</a:t>
                  </a:r>
                  <a:endParaRPr lang="en-US" altLang="it-IT" sz="2000"/>
                </a:p>
              </p:txBody>
            </p:sp>
            <p:sp>
              <p:nvSpPr>
                <p:cNvPr id="38" name="Text Box 3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125" y="3810"/>
                  <a:ext cx="504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1989</a:t>
                  </a:r>
                  <a:endParaRPr lang="en-US" altLang="it-IT" sz="2000"/>
                </a:p>
              </p:txBody>
            </p:sp>
            <p:sp>
              <p:nvSpPr>
                <p:cNvPr id="39" name="Text Box 3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768" y="3802"/>
                  <a:ext cx="504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1986</a:t>
                  </a:r>
                  <a:endParaRPr lang="en-US" altLang="it-IT" sz="2000"/>
                </a:p>
              </p:txBody>
            </p:sp>
            <p:sp>
              <p:nvSpPr>
                <p:cNvPr id="40" name="Text Box 3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265" y="3809"/>
                  <a:ext cx="505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1990</a:t>
                  </a:r>
                  <a:endParaRPr lang="en-US" altLang="it-IT" sz="2000"/>
                </a:p>
              </p:txBody>
            </p:sp>
            <p:sp>
              <p:nvSpPr>
                <p:cNvPr id="41" name="Text Box 3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324" y="3810"/>
                  <a:ext cx="504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1999</a:t>
                  </a:r>
                  <a:endParaRPr lang="en-US" altLang="it-IT" sz="2000"/>
                </a:p>
              </p:txBody>
            </p:sp>
            <p:sp>
              <p:nvSpPr>
                <p:cNvPr id="42" name="Text Box 3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378" y="3805"/>
                  <a:ext cx="504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600"/>
                    <a:t>2008</a:t>
                  </a:r>
                  <a:endParaRPr lang="en-US" altLang="it-IT" sz="2000"/>
                </a:p>
              </p:txBody>
            </p:sp>
            <p:sp>
              <p:nvSpPr>
                <p:cNvPr id="43" name="Line 3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340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4" name="Line 3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31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5" name="Line 3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2880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6" name="Line 3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261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" name="Line 4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235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8" name="Line 4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208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9" name="Line 42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182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" name="Line 43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1560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1" name="Line 44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129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2" name="Line 4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28" y="103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3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758" y="758"/>
                  <a:ext cx="384" cy="3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2000"/>
                    <a:t>m</a:t>
                  </a:r>
                  <a:r>
                    <a:rPr lang="en-US" altLang="it-IT" sz="2000" baseline="30000"/>
                    <a:t>3</a:t>
                  </a:r>
                  <a:endParaRPr lang="en-US" altLang="it-IT" sz="2000"/>
                </a:p>
              </p:txBody>
            </p:sp>
            <p:sp>
              <p:nvSpPr>
                <p:cNvPr id="54" name="AutoShape 47"/>
                <p:cNvSpPr>
                  <a:spLocks noChangeArrowheads="1"/>
                </p:cNvSpPr>
                <p:nvPr/>
              </p:nvSpPr>
              <p:spPr bwMode="auto">
                <a:xfrm>
                  <a:off x="1221" y="3312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5" name="AutoShape 48"/>
                <p:cNvSpPr>
                  <a:spLocks noChangeArrowheads="1"/>
                </p:cNvSpPr>
                <p:nvPr/>
              </p:nvSpPr>
              <p:spPr bwMode="auto">
                <a:xfrm>
                  <a:off x="2784" y="2112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6" name="AutoShape 49"/>
                <p:cNvSpPr>
                  <a:spLocks noChangeArrowheads="1"/>
                </p:cNvSpPr>
                <p:nvPr/>
              </p:nvSpPr>
              <p:spPr bwMode="auto">
                <a:xfrm>
                  <a:off x="2880" y="3216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7" name="AutoShape 50"/>
                <p:cNvSpPr>
                  <a:spLocks noChangeArrowheads="1"/>
                </p:cNvSpPr>
                <p:nvPr/>
              </p:nvSpPr>
              <p:spPr bwMode="auto">
                <a:xfrm>
                  <a:off x="3264" y="3312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8" name="AutoShape 51"/>
                <p:cNvSpPr>
                  <a:spLocks noChangeArrowheads="1"/>
                </p:cNvSpPr>
                <p:nvPr/>
              </p:nvSpPr>
              <p:spPr bwMode="auto">
                <a:xfrm>
                  <a:off x="3387" y="3456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9" name="AutoShape 52"/>
                <p:cNvSpPr>
                  <a:spLocks noChangeArrowheads="1"/>
                </p:cNvSpPr>
                <p:nvPr/>
              </p:nvSpPr>
              <p:spPr bwMode="auto">
                <a:xfrm>
                  <a:off x="4464" y="3092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0" name="AutoShape 53"/>
                <p:cNvSpPr>
                  <a:spLocks noChangeArrowheads="1"/>
                </p:cNvSpPr>
                <p:nvPr/>
              </p:nvSpPr>
              <p:spPr bwMode="auto">
                <a:xfrm>
                  <a:off x="4464" y="2304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1" name="AutoShape 54"/>
                <p:cNvSpPr>
                  <a:spLocks noChangeArrowheads="1"/>
                </p:cNvSpPr>
                <p:nvPr/>
              </p:nvSpPr>
              <p:spPr bwMode="auto">
                <a:xfrm>
                  <a:off x="4464" y="1488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" name="AutoShape 55"/>
                <p:cNvSpPr>
                  <a:spLocks noChangeArrowheads="1"/>
                </p:cNvSpPr>
                <p:nvPr/>
              </p:nvSpPr>
              <p:spPr bwMode="auto">
                <a:xfrm>
                  <a:off x="5533" y="3237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it-IT" altLang="it-IT" sz="2000"/>
                </a:p>
              </p:txBody>
            </p:sp>
            <p:sp>
              <p:nvSpPr>
                <p:cNvPr id="63" name="AutoShape 56"/>
                <p:cNvSpPr>
                  <a:spLocks noChangeArrowheads="1"/>
                </p:cNvSpPr>
                <p:nvPr/>
              </p:nvSpPr>
              <p:spPr bwMode="auto">
                <a:xfrm>
                  <a:off x="5520" y="960"/>
                  <a:ext cx="144" cy="144"/>
                </a:xfrm>
                <a:prstGeom prst="star5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it-IT" altLang="it-IT" sz="2000"/>
                </a:p>
              </p:txBody>
            </p:sp>
            <p:sp>
              <p:nvSpPr>
                <p:cNvPr id="64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130" y="2976"/>
                  <a:ext cx="789" cy="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Crystal Ball</a:t>
                  </a:r>
                </a:p>
                <a:p>
                  <a:pPr algn="ctr" eaLnBrk="0" hangingPunct="0"/>
                  <a:r>
                    <a:rPr lang="en-US" altLang="it-IT" sz="1200"/>
                    <a:t>672 NaI(Tl)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65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397" y="1777"/>
                  <a:ext cx="849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Cleo II</a:t>
                  </a:r>
                </a:p>
                <a:p>
                  <a:pPr algn="ctr" eaLnBrk="0" hangingPunct="0"/>
                  <a:r>
                    <a:rPr lang="en-US" altLang="it-IT" sz="1200"/>
                    <a:t>7800 CsI(Tl)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66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235" y="3217"/>
                  <a:ext cx="824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L3</a:t>
                  </a:r>
                </a:p>
                <a:p>
                  <a:pPr algn="ctr" eaLnBrk="0" hangingPunct="0"/>
                  <a:r>
                    <a:rPr lang="en-US" altLang="it-IT" sz="1200"/>
                    <a:t>12000 BGO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67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151" y="3024"/>
                  <a:ext cx="871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Crystal Barrel</a:t>
                  </a:r>
                </a:p>
                <a:p>
                  <a:pPr algn="ctr" eaLnBrk="0" hangingPunct="0"/>
                  <a:r>
                    <a:rPr lang="en-US" altLang="it-IT" sz="1200"/>
                    <a:t>1380 CsI(Tl)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68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434" y="3361"/>
                  <a:ext cx="709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TAPS</a:t>
                  </a:r>
                </a:p>
                <a:p>
                  <a:pPr algn="ctr" eaLnBrk="0" hangingPunct="0"/>
                  <a:r>
                    <a:rPr lang="en-US" altLang="it-IT" sz="1200"/>
                    <a:t>600 BaF2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69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547" y="3102"/>
                  <a:ext cx="670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KTeV</a:t>
                  </a:r>
                </a:p>
                <a:p>
                  <a:pPr algn="ctr" eaLnBrk="0" hangingPunct="0"/>
                  <a:r>
                    <a:rPr lang="en-US" altLang="it-IT" sz="1200"/>
                    <a:t>3100 CsI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70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4471" y="2335"/>
                  <a:ext cx="850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Babar</a:t>
                  </a:r>
                </a:p>
                <a:p>
                  <a:pPr algn="ctr" eaLnBrk="0" hangingPunct="0"/>
                  <a:r>
                    <a:rPr lang="en-US" altLang="it-IT" sz="1200"/>
                    <a:t>6580 CsI(Tl)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71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4477" y="1519"/>
                  <a:ext cx="839" cy="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Belle</a:t>
                  </a:r>
                </a:p>
                <a:p>
                  <a:pPr algn="ctr" eaLnBrk="0" hangingPunct="0"/>
                  <a:r>
                    <a:rPr lang="en-US" altLang="it-IT" sz="1200"/>
                    <a:t>8816 CsI(Tl) </a:t>
                  </a:r>
                </a:p>
              </p:txBody>
            </p:sp>
            <p:sp>
              <p:nvSpPr>
                <p:cNvPr id="72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257" y="2911"/>
                  <a:ext cx="843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Alice</a:t>
                  </a:r>
                </a:p>
                <a:p>
                  <a:pPr algn="ctr" eaLnBrk="0" hangingPunct="0"/>
                  <a:r>
                    <a:rPr lang="en-US" altLang="it-IT" sz="1200"/>
                    <a:t>17920 PWO</a:t>
                  </a:r>
                  <a:r>
                    <a:rPr lang="en-US" altLang="it-IT" sz="1600"/>
                    <a:t> </a:t>
                  </a:r>
                </a:p>
              </p:txBody>
            </p:sp>
            <p:sp>
              <p:nvSpPr>
                <p:cNvPr id="73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257" y="655"/>
                  <a:ext cx="832" cy="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altLang="it-IT" sz="1200"/>
                    <a:t>CMS</a:t>
                  </a:r>
                </a:p>
                <a:p>
                  <a:pPr algn="ctr" eaLnBrk="0" hangingPunct="0"/>
                  <a:r>
                    <a:rPr lang="en-US" altLang="it-IT" sz="1200"/>
                    <a:t>75000 PWO </a:t>
                  </a:r>
                </a:p>
              </p:txBody>
            </p:sp>
          </p:grpSp>
          <p:pic>
            <p:nvPicPr>
              <p:cNvPr id="10" name="Picture 67" descr="bareball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03" r="9119" b="4739"/>
              <a:stretch>
                <a:fillRect/>
              </a:stretch>
            </p:blipFill>
            <p:spPr bwMode="auto">
              <a:xfrm>
                <a:off x="163" y="3083"/>
                <a:ext cx="654" cy="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68"/>
              <p:cNvSpPr txBox="1">
                <a:spLocks noChangeArrowheads="1"/>
              </p:cNvSpPr>
              <p:nvPr/>
            </p:nvSpPr>
            <p:spPr bwMode="auto">
              <a:xfrm>
                <a:off x="-33" y="2918"/>
                <a:ext cx="104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it-IT" sz="1400" b="1">
                    <a:solidFill>
                      <a:srgbClr val="FF0000"/>
                    </a:solidFill>
                  </a:rPr>
                  <a:t>From Crystal Ball</a:t>
                </a:r>
                <a:endParaRPr lang="en-US" altLang="it-IT" sz="1600" b="1"/>
              </a:p>
            </p:txBody>
          </p:sp>
          <p:pic>
            <p:nvPicPr>
              <p:cNvPr id="12" name="Picture 69" descr="0707039_07-A4-at-144-dp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2" y="1410"/>
                <a:ext cx="820" cy="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70"/>
              <p:cNvSpPr>
                <a:spLocks noChangeArrowheads="1"/>
              </p:cNvSpPr>
              <p:nvPr/>
            </p:nvSpPr>
            <p:spPr bwMode="auto">
              <a:xfrm>
                <a:off x="1010" y="2668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it-IT"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5</a:t>
                </a:r>
              </a:p>
            </p:txBody>
          </p:sp>
          <p:sp>
            <p:nvSpPr>
              <p:cNvPr id="14" name="Rectangle 71"/>
              <p:cNvSpPr>
                <a:spLocks noChangeArrowheads="1"/>
              </p:cNvSpPr>
              <p:nvPr/>
            </p:nvSpPr>
            <p:spPr bwMode="auto">
              <a:xfrm>
                <a:off x="990" y="1645"/>
                <a:ext cx="29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it-IT"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10</a:t>
                </a:r>
              </a:p>
            </p:txBody>
          </p:sp>
        </p:grpSp>
        <p:sp>
          <p:nvSpPr>
            <p:cNvPr id="8" name="Rectangle 73"/>
            <p:cNvSpPr>
              <a:spLocks noChangeArrowheads="1"/>
            </p:cNvSpPr>
            <p:nvPr/>
          </p:nvSpPr>
          <p:spPr bwMode="auto">
            <a:xfrm>
              <a:off x="5039" y="1218"/>
              <a:ext cx="5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sz="1400" b="1">
                  <a:solidFill>
                    <a:srgbClr val="FF0000"/>
                  </a:solidFill>
                </a:rPr>
                <a:t>To CMS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9303391" y="1197961"/>
            <a:ext cx="23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La </a:t>
            </a:r>
            <a:r>
              <a:rPr lang="en-US" b="1" dirty="0" err="1">
                <a:solidFill>
                  <a:schemeClr val="accent2"/>
                </a:solidFill>
              </a:rPr>
              <a:t>scala</a:t>
            </a:r>
            <a:r>
              <a:rPr lang="en-US" b="1" dirty="0">
                <a:solidFill>
                  <a:schemeClr val="accent2"/>
                </a:solidFill>
              </a:rPr>
              <a:t> è </a:t>
            </a:r>
            <a:r>
              <a:rPr lang="en-US" b="1" dirty="0" err="1">
                <a:solidFill>
                  <a:schemeClr val="accent2"/>
                </a:solidFill>
              </a:rPr>
              <a:t>una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sfida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di per </a:t>
            </a:r>
            <a:r>
              <a:rPr lang="en-US" b="1" dirty="0" err="1">
                <a:solidFill>
                  <a:schemeClr val="accent2"/>
                </a:solidFill>
              </a:rPr>
              <a:t>sè</a:t>
            </a:r>
            <a:r>
              <a:rPr lang="en-US" b="1" dirty="0">
                <a:solidFill>
                  <a:schemeClr val="accent2"/>
                </a:solidFill>
              </a:rPr>
              <a:t>!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75" name="Picture 7" descr="t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654" y="4083050"/>
            <a:ext cx="385286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21"/>
          <p:cNvSpPr txBox="1">
            <a:spLocks noChangeArrowheads="1"/>
          </p:cNvSpPr>
          <p:nvPr/>
        </p:nvSpPr>
        <p:spPr bwMode="auto">
          <a:xfrm rot="1113775">
            <a:off x="9043217" y="5741590"/>
            <a:ext cx="2608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FF"/>
                </a:solidFill>
              </a:rPr>
              <a:t>75848 cristalli scintillanti</a:t>
            </a:r>
            <a:endParaRPr lang="en-US" altLang="it-IT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1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R&amp;D: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cristallo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695825" y="1046163"/>
            <a:ext cx="4152900" cy="3244850"/>
            <a:chOff x="2402" y="574"/>
            <a:chExt cx="3072" cy="262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" y="574"/>
              <a:ext cx="3072" cy="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569" y="900"/>
              <a:ext cx="939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b="1">
                  <a:solidFill>
                    <a:srgbClr val="FF9933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it-IT" b="1">
                  <a:solidFill>
                    <a:srgbClr val="FF9933"/>
                  </a:solidFill>
                  <a:latin typeface="Times" panose="02020603050405020304" pitchFamily="18" charset="0"/>
                </a:rPr>
                <a:t> = 32 mm</a:t>
              </a:r>
              <a:endParaRPr lang="it-IT" altLang="it-IT" b="1">
                <a:solidFill>
                  <a:srgbClr val="FF9933"/>
                </a:solidFill>
                <a:latin typeface="Times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4454"/>
          <a:stretch>
            <a:fillRect/>
          </a:stretch>
        </p:blipFill>
        <p:spPr bwMode="auto">
          <a:xfrm>
            <a:off x="173038" y="1030288"/>
            <a:ext cx="444023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6038" y="4405313"/>
            <a:ext cx="5357438" cy="2265184"/>
            <a:chOff x="84138" y="4405313"/>
            <a:chExt cx="5357438" cy="2265184"/>
          </a:xfrm>
        </p:grpSpPr>
        <p:grpSp>
          <p:nvGrpSpPr>
            <p:cNvPr id="18" name="Group 11"/>
            <p:cNvGrpSpPr>
              <a:grpSpLocks/>
            </p:cNvGrpSpPr>
            <p:nvPr/>
          </p:nvGrpSpPr>
          <p:grpSpPr bwMode="auto">
            <a:xfrm>
              <a:off x="84138" y="4405313"/>
              <a:ext cx="3657600" cy="2114550"/>
              <a:chOff x="360" y="1200"/>
              <a:chExt cx="2448" cy="1500"/>
            </a:xfrm>
          </p:grpSpPr>
          <p:pic>
            <p:nvPicPr>
              <p:cNvPr id="20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200"/>
                <a:ext cx="2448" cy="1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13"/>
              <p:cNvSpPr>
                <a:spLocks noChangeArrowheads="1"/>
              </p:cNvSpPr>
              <p:nvPr/>
            </p:nvSpPr>
            <p:spPr bwMode="auto">
              <a:xfrm>
                <a:off x="2176" y="1440"/>
                <a:ext cx="480" cy="19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</p:grp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2845267" y="6074398"/>
              <a:ext cx="585694" cy="270662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941762" y="6019622"/>
              <a:ext cx="688975" cy="65087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3333FF"/>
                  </a:solidFill>
                </a:rPr>
                <a:t>poca</a:t>
              </a:r>
            </a:p>
            <a:p>
              <a:pPr eaLnBrk="1" hangingPunct="1"/>
              <a:r>
                <a:rPr lang="it-IT" altLang="it-IT">
                  <a:solidFill>
                    <a:srgbClr val="3333FF"/>
                  </a:solidFill>
                </a:rPr>
                <a:t>luce</a:t>
              </a: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3525838" y="4743641"/>
              <a:ext cx="320021" cy="1188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3845859" y="4408344"/>
              <a:ext cx="1595717" cy="92333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rgbClr val="3333FF"/>
                  </a:solidFill>
                </a:rPr>
                <a:t>contenimento</a:t>
              </a:r>
            </a:p>
            <a:p>
              <a:pPr eaLnBrk="1" hangingPunct="1"/>
              <a:r>
                <a:rPr lang="it-IT" altLang="it-IT" dirty="0">
                  <a:solidFill>
                    <a:srgbClr val="3333FF"/>
                  </a:solidFill>
                </a:rPr>
                <a:t>molto efficace</a:t>
              </a:r>
            </a:p>
            <a:p>
              <a:pPr eaLnBrk="1" hangingPunct="1"/>
              <a:r>
                <a:rPr lang="en-US" altLang="it-IT" dirty="0">
                  <a:solidFill>
                    <a:srgbClr val="3333FF"/>
                  </a:solidFill>
                </a:rPr>
                <a:t>per </a:t>
              </a:r>
              <a:r>
                <a:rPr lang="it-IT" altLang="it-IT" dirty="0">
                  <a:solidFill>
                    <a:srgbClr val="3333FF"/>
                  </a:solidFill>
                  <a:latin typeface="Symbol" panose="05050102010706020507" pitchFamily="18" charset="2"/>
                </a:rPr>
                <a:t>g</a:t>
              </a:r>
              <a:r>
                <a:rPr lang="it-IT" altLang="it-IT" dirty="0">
                  <a:solidFill>
                    <a:srgbClr val="3333FF"/>
                  </a:solidFill>
                </a:rPr>
                <a:t>/e</a:t>
              </a: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3436938" y="6174411"/>
              <a:ext cx="480638" cy="216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3977901" y="5485925"/>
              <a:ext cx="854075" cy="37623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rgbClr val="3333FF"/>
                  </a:solidFill>
                </a:rPr>
                <a:t>veloce</a:t>
              </a:r>
            </a:p>
          </p:txBody>
        </p:sp>
        <p:sp>
          <p:nvSpPr>
            <p:cNvPr id="16" name="Oval 21"/>
            <p:cNvSpPr>
              <a:spLocks noChangeArrowheads="1"/>
            </p:cNvSpPr>
            <p:nvPr/>
          </p:nvSpPr>
          <p:spPr bwMode="auto">
            <a:xfrm>
              <a:off x="2844800" y="5829300"/>
              <a:ext cx="558800" cy="2540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it-IT" sz="2800">
                <a:solidFill>
                  <a:srgbClr val="FF0000"/>
                </a:solidFill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V="1">
              <a:off x="3411538" y="5770563"/>
              <a:ext cx="506038" cy="1587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572499" y="2992438"/>
            <a:ext cx="3598863" cy="3705225"/>
            <a:chOff x="3082" y="548"/>
            <a:chExt cx="2547" cy="2726"/>
          </a:xfrm>
        </p:grpSpPr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3390" y="548"/>
              <a:ext cx="2079" cy="1152"/>
              <a:chOff x="1152" y="1680"/>
              <a:chExt cx="2079" cy="1152"/>
            </a:xfrm>
          </p:grpSpPr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08" t="12373" r="6793" b="3479"/>
              <a:stretch>
                <a:fillRect/>
              </a:stretch>
            </p:blipFill>
            <p:spPr bwMode="auto">
              <a:xfrm>
                <a:off x="1152" y="1680"/>
                <a:ext cx="2079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7"/>
              <p:cNvSpPr txBox="1">
                <a:spLocks noChangeArrowheads="1"/>
              </p:cNvSpPr>
              <p:nvPr/>
            </p:nvSpPr>
            <p:spPr bwMode="auto">
              <a:xfrm>
                <a:off x="1776" y="2544"/>
                <a:ext cx="46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600" b="1" dirty="0">
                    <a:solidFill>
                      <a:srgbClr val="F9FFC9"/>
                    </a:solidFill>
                  </a:rPr>
                  <a:t>1995</a:t>
                </a: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2400" y="2528"/>
                <a:ext cx="46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600" b="1" dirty="0">
                    <a:solidFill>
                      <a:srgbClr val="F9FFC9"/>
                    </a:solidFill>
                  </a:rPr>
                  <a:t>1998</a:t>
                </a:r>
              </a:p>
            </p:txBody>
          </p:sp>
        </p:grpSp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1614"/>
              <a:ext cx="2547" cy="1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93" descr="C:\Ioan\ArtMeetConfSem\Como2001\ArticleAndTransp\Figures\Big_f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998077"/>
            <a:ext cx="2937810" cy="19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7"/>
          <p:cNvGrpSpPr>
            <a:grpSpLocks/>
          </p:cNvGrpSpPr>
          <p:nvPr/>
        </p:nvGrpSpPr>
        <p:grpSpPr bwMode="auto">
          <a:xfrm>
            <a:off x="5409382" y="4363234"/>
            <a:ext cx="3224255" cy="2333713"/>
            <a:chOff x="44" y="1161"/>
            <a:chExt cx="3287" cy="2685"/>
          </a:xfrm>
          <a:solidFill>
            <a:schemeClr val="bg1"/>
          </a:solidFill>
        </p:grpSpPr>
        <p:grpSp>
          <p:nvGrpSpPr>
            <p:cNvPr id="100" name="Group 8"/>
            <p:cNvGrpSpPr>
              <a:grpSpLocks/>
            </p:cNvGrpSpPr>
            <p:nvPr/>
          </p:nvGrpSpPr>
          <p:grpSpPr bwMode="auto">
            <a:xfrm>
              <a:off x="44" y="1161"/>
              <a:ext cx="3287" cy="2685"/>
              <a:chOff x="385" y="882"/>
              <a:chExt cx="3092" cy="2590"/>
            </a:xfrm>
            <a:grpFill/>
          </p:grpSpPr>
          <p:grpSp>
            <p:nvGrpSpPr>
              <p:cNvPr id="106" name="Group 10"/>
              <p:cNvGrpSpPr>
                <a:grpSpLocks/>
              </p:cNvGrpSpPr>
              <p:nvPr/>
            </p:nvGrpSpPr>
            <p:grpSpPr bwMode="auto">
              <a:xfrm>
                <a:off x="385" y="882"/>
                <a:ext cx="3092" cy="2590"/>
                <a:chOff x="385" y="882"/>
                <a:chExt cx="3092" cy="2590"/>
              </a:xfrm>
              <a:grpFill/>
            </p:grpSpPr>
            <p:pic>
              <p:nvPicPr>
                <p:cNvPr id="108" name="Picture 11" descr="PWO_Batch06lowdose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882"/>
                  <a:ext cx="3092" cy="2590"/>
                </a:xfrm>
                <a:prstGeom prst="rect">
                  <a:avLst/>
                </a:prstGeom>
                <a:grpFill/>
              </p:spPr>
            </p:pic>
            <p:sp>
              <p:nvSpPr>
                <p:cNvPr id="109" name="Rectangle 12"/>
                <p:cNvSpPr>
                  <a:spLocks noChangeArrowheads="1"/>
                </p:cNvSpPr>
                <p:nvPr/>
              </p:nvSpPr>
              <p:spPr bwMode="auto">
                <a:xfrm>
                  <a:off x="920" y="959"/>
                  <a:ext cx="2503" cy="34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it-IT" sz="1400" b="1" dirty="0">
                      <a:solidFill>
                        <a:srgbClr val="000099"/>
                      </a:solidFill>
                    </a:rPr>
                    <a:t>Front </a:t>
                  </a:r>
                  <a:r>
                    <a:rPr lang="en-US" altLang="it-IT" sz="1400" b="1" dirty="0" err="1">
                      <a:solidFill>
                        <a:srgbClr val="000099"/>
                      </a:solidFill>
                    </a:rPr>
                    <a:t>irrad</a:t>
                  </a:r>
                  <a:r>
                    <a:rPr lang="en-US" altLang="it-IT" sz="1400" b="1" dirty="0">
                      <a:solidFill>
                        <a:srgbClr val="000099"/>
                      </a:solidFill>
                    </a:rPr>
                    <a:t>., 1.5Gy, 0.15Gy/h</a:t>
                  </a:r>
                  <a:endParaRPr lang="it-IT" altLang="it-IT" sz="1400" dirty="0"/>
                </a:p>
              </p:txBody>
            </p:sp>
            <p:sp>
              <p:nvSpPr>
                <p:cNvPr id="110" name="Text Box 1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8" y="1233"/>
                  <a:ext cx="885" cy="20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it-IT" sz="800" b="1" dirty="0" err="1"/>
                    <a:t>LY</a:t>
                  </a:r>
                  <a:r>
                    <a:rPr lang="en-US" altLang="it-IT" sz="800" b="1" baseline="-25000" dirty="0" err="1"/>
                    <a:t>irr</a:t>
                  </a:r>
                  <a:r>
                    <a:rPr lang="en-US" altLang="it-IT" sz="800" b="1" dirty="0"/>
                    <a:t>/LY</a:t>
                  </a:r>
                  <a:r>
                    <a:rPr lang="en-US" altLang="it-IT" sz="800" b="1" baseline="-25000" dirty="0"/>
                    <a:t>0</a:t>
                  </a:r>
                  <a:r>
                    <a:rPr lang="en-US" altLang="it-IT" sz="800" b="1" dirty="0"/>
                    <a:t> (%)</a:t>
                  </a:r>
                  <a:endParaRPr lang="it-IT" altLang="it-IT" sz="800" b="1" dirty="0"/>
                </a:p>
              </p:txBody>
            </p:sp>
          </p:grpSp>
          <p:sp>
            <p:nvSpPr>
              <p:cNvPr id="107" name="Text Box 16"/>
              <p:cNvSpPr txBox="1">
                <a:spLocks noChangeArrowheads="1"/>
              </p:cNvSpPr>
              <p:nvPr/>
            </p:nvSpPr>
            <p:spPr bwMode="auto">
              <a:xfrm>
                <a:off x="1728" y="2993"/>
                <a:ext cx="643" cy="23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800" b="1" dirty="0"/>
                  <a:t>Dose (Gy)</a:t>
                </a:r>
              </a:p>
            </p:txBody>
          </p:sp>
        </p:grpSp>
        <p:grpSp>
          <p:nvGrpSpPr>
            <p:cNvPr id="101" name="Group 17"/>
            <p:cNvGrpSpPr>
              <a:grpSpLocks/>
            </p:cNvGrpSpPr>
            <p:nvPr/>
          </p:nvGrpSpPr>
          <p:grpSpPr bwMode="auto">
            <a:xfrm>
              <a:off x="543" y="1730"/>
              <a:ext cx="1301" cy="372"/>
              <a:chOff x="3327" y="850"/>
              <a:chExt cx="1301" cy="372"/>
            </a:xfrm>
            <a:grpFill/>
          </p:grpSpPr>
          <p:grpSp>
            <p:nvGrpSpPr>
              <p:cNvPr id="102" name="Group 18"/>
              <p:cNvGrpSpPr>
                <a:grpSpLocks/>
              </p:cNvGrpSpPr>
              <p:nvPr/>
            </p:nvGrpSpPr>
            <p:grpSpPr bwMode="auto">
              <a:xfrm>
                <a:off x="3632" y="966"/>
                <a:ext cx="996" cy="248"/>
                <a:chOff x="216" y="140"/>
                <a:chExt cx="996" cy="248"/>
              </a:xfrm>
              <a:grpFill/>
            </p:grpSpPr>
            <p:sp>
              <p:nvSpPr>
                <p:cNvPr id="104" name="AutoShape 19"/>
                <p:cNvSpPr>
                  <a:spLocks noChangeArrowheads="1"/>
                </p:cNvSpPr>
                <p:nvPr/>
              </p:nvSpPr>
              <p:spPr bwMode="auto">
                <a:xfrm rot="5400000">
                  <a:off x="768" y="-56"/>
                  <a:ext cx="248" cy="6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16" y="272"/>
                  <a:ext cx="216" cy="0"/>
                </a:xfrm>
                <a:prstGeom prst="line">
                  <a:avLst/>
                </a:prstGeom>
                <a:grpFill/>
                <a:ln w="1905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03" name="Text Box 21"/>
              <p:cNvSpPr txBox="1">
                <a:spLocks noChangeArrowheads="1"/>
              </p:cNvSpPr>
              <p:nvPr/>
            </p:nvSpPr>
            <p:spPr bwMode="auto">
              <a:xfrm>
                <a:off x="3327" y="850"/>
                <a:ext cx="182" cy="3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en-US" b="1" dirty="0">
                    <a:solidFill>
                      <a:srgbClr val="CC0000"/>
                    </a:solidFill>
                    <a:latin typeface="Symbol" panose="05050102010706020507" pitchFamily="18" charset="2"/>
                  </a:rPr>
                  <a:t>g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1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R&amp;D: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fotorivelatore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5299" y="5765800"/>
            <a:ext cx="296279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600" b="1" dirty="0">
                <a:solidFill>
                  <a:srgbClr val="CC0099"/>
                </a:solidFill>
              </a:rPr>
              <a:t>2 APDs per </a:t>
            </a:r>
            <a:r>
              <a:rPr lang="en-US" altLang="it-IT" sz="1600" b="1" dirty="0" err="1">
                <a:solidFill>
                  <a:srgbClr val="CC0099"/>
                </a:solidFill>
              </a:rPr>
              <a:t>cristallo</a:t>
            </a:r>
            <a:r>
              <a:rPr lang="en-US" altLang="it-IT" sz="1600" b="1" dirty="0">
                <a:solidFill>
                  <a:srgbClr val="CC0099"/>
                </a:solidFill>
              </a:rPr>
              <a:t>: 50 mm</a:t>
            </a:r>
            <a:r>
              <a:rPr lang="en-US" altLang="it-IT" sz="1600" b="1" baseline="30000" dirty="0">
                <a:solidFill>
                  <a:srgbClr val="CC0099"/>
                </a:solidFill>
              </a:rPr>
              <a:t>2</a:t>
            </a:r>
            <a:r>
              <a:rPr lang="en-US" altLang="it-IT" sz="1600" b="1" dirty="0">
                <a:solidFill>
                  <a:srgbClr val="CC0099"/>
                </a:solidFill>
              </a:rPr>
              <a:t> di area </a:t>
            </a:r>
            <a:r>
              <a:rPr lang="en-US" altLang="it-IT" sz="1600" b="1" dirty="0" err="1">
                <a:solidFill>
                  <a:srgbClr val="CC0099"/>
                </a:solidFill>
              </a:rPr>
              <a:t>attiva</a:t>
            </a:r>
            <a:endParaRPr lang="en-US" altLang="it-IT" sz="2000" b="1" dirty="0"/>
          </a:p>
        </p:txBody>
      </p:sp>
      <p:pic>
        <p:nvPicPr>
          <p:cNvPr id="5" name="Picture 6" descr="capsule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195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79" y="3378200"/>
            <a:ext cx="376237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17269" y="1819830"/>
            <a:ext cx="8096482" cy="1057469"/>
            <a:chOff x="698269" y="1543605"/>
            <a:chExt cx="8096482" cy="1057469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0" y="1543605"/>
              <a:ext cx="6965951" cy="1057469"/>
              <a:chOff x="4762500" y="1738215"/>
              <a:chExt cx="6965951" cy="10574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5292" y="1738215"/>
                <a:ext cx="6693159" cy="105746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762500" y="1814415"/>
                <a:ext cx="272792" cy="89068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698269" y="1978429"/>
              <a:ext cx="1130531" cy="251000"/>
            </a:xfrm>
            <a:custGeom>
              <a:avLst/>
              <a:gdLst>
                <a:gd name="connsiteX0" fmla="*/ 1130531 w 1130531"/>
                <a:gd name="connsiteY0" fmla="*/ 91440 h 251000"/>
                <a:gd name="connsiteX1" fmla="*/ 1039091 w 1130531"/>
                <a:gd name="connsiteY1" fmla="*/ 83127 h 251000"/>
                <a:gd name="connsiteX2" fmla="*/ 673331 w 1130531"/>
                <a:gd name="connsiteY2" fmla="*/ 99753 h 251000"/>
                <a:gd name="connsiteX3" fmla="*/ 590204 w 1130531"/>
                <a:gd name="connsiteY3" fmla="*/ 124691 h 251000"/>
                <a:gd name="connsiteX4" fmla="*/ 556953 w 1130531"/>
                <a:gd name="connsiteY4" fmla="*/ 207818 h 251000"/>
                <a:gd name="connsiteX5" fmla="*/ 540327 w 1130531"/>
                <a:gd name="connsiteY5" fmla="*/ 224444 h 251000"/>
                <a:gd name="connsiteX6" fmla="*/ 473826 w 1130531"/>
                <a:gd name="connsiteY6" fmla="*/ 232756 h 251000"/>
                <a:gd name="connsiteX7" fmla="*/ 440575 w 1130531"/>
                <a:gd name="connsiteY7" fmla="*/ 249382 h 251000"/>
                <a:gd name="connsiteX8" fmla="*/ 307571 w 1130531"/>
                <a:gd name="connsiteY8" fmla="*/ 232756 h 251000"/>
                <a:gd name="connsiteX9" fmla="*/ 282633 w 1130531"/>
                <a:gd name="connsiteY9" fmla="*/ 182880 h 251000"/>
                <a:gd name="connsiteX10" fmla="*/ 274320 w 1130531"/>
                <a:gd name="connsiteY10" fmla="*/ 157942 h 251000"/>
                <a:gd name="connsiteX11" fmla="*/ 249382 w 1130531"/>
                <a:gd name="connsiteY11" fmla="*/ 149629 h 251000"/>
                <a:gd name="connsiteX12" fmla="*/ 224444 w 1130531"/>
                <a:gd name="connsiteY12" fmla="*/ 133004 h 251000"/>
                <a:gd name="connsiteX13" fmla="*/ 174567 w 1130531"/>
                <a:gd name="connsiteY13" fmla="*/ 116378 h 251000"/>
                <a:gd name="connsiteX14" fmla="*/ 149629 w 1130531"/>
                <a:gd name="connsiteY14" fmla="*/ 108066 h 251000"/>
                <a:gd name="connsiteX15" fmla="*/ 124691 w 1130531"/>
                <a:gd name="connsiteY15" fmla="*/ 99753 h 251000"/>
                <a:gd name="connsiteX16" fmla="*/ 83127 w 1130531"/>
                <a:gd name="connsiteY16" fmla="*/ 91440 h 251000"/>
                <a:gd name="connsiteX17" fmla="*/ 58189 w 1130531"/>
                <a:gd name="connsiteY17" fmla="*/ 74815 h 251000"/>
                <a:gd name="connsiteX18" fmla="*/ 16626 w 1130531"/>
                <a:gd name="connsiteY18" fmla="*/ 33251 h 251000"/>
                <a:gd name="connsiteX19" fmla="*/ 0 w 1130531"/>
                <a:gd name="connsiteY19" fmla="*/ 0 h 2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0531" h="251000">
                  <a:moveTo>
                    <a:pt x="1130531" y="91440"/>
                  </a:moveTo>
                  <a:cubicBezTo>
                    <a:pt x="1100051" y="88669"/>
                    <a:pt x="1069697" y="83127"/>
                    <a:pt x="1039091" y="83127"/>
                  </a:cubicBezTo>
                  <a:cubicBezTo>
                    <a:pt x="804329" y="83127"/>
                    <a:pt x="823557" y="83061"/>
                    <a:pt x="673331" y="99753"/>
                  </a:cubicBezTo>
                  <a:cubicBezTo>
                    <a:pt x="612616" y="119991"/>
                    <a:pt x="640456" y="112128"/>
                    <a:pt x="590204" y="124691"/>
                  </a:cubicBezTo>
                  <a:cubicBezTo>
                    <a:pt x="581193" y="151723"/>
                    <a:pt x="573260" y="183358"/>
                    <a:pt x="556953" y="207818"/>
                  </a:cubicBezTo>
                  <a:cubicBezTo>
                    <a:pt x="552606" y="214339"/>
                    <a:pt x="547834" y="222192"/>
                    <a:pt x="540327" y="224444"/>
                  </a:cubicBezTo>
                  <a:cubicBezTo>
                    <a:pt x="518930" y="230863"/>
                    <a:pt x="495993" y="229985"/>
                    <a:pt x="473826" y="232756"/>
                  </a:cubicBezTo>
                  <a:cubicBezTo>
                    <a:pt x="462742" y="238298"/>
                    <a:pt x="452946" y="248654"/>
                    <a:pt x="440575" y="249382"/>
                  </a:cubicBezTo>
                  <a:cubicBezTo>
                    <a:pt x="364204" y="253875"/>
                    <a:pt x="356977" y="249225"/>
                    <a:pt x="307571" y="232756"/>
                  </a:cubicBezTo>
                  <a:cubicBezTo>
                    <a:pt x="286676" y="170073"/>
                    <a:pt x="314862" y="247338"/>
                    <a:pt x="282633" y="182880"/>
                  </a:cubicBezTo>
                  <a:cubicBezTo>
                    <a:pt x="278714" y="175043"/>
                    <a:pt x="280516" y="164138"/>
                    <a:pt x="274320" y="157942"/>
                  </a:cubicBezTo>
                  <a:cubicBezTo>
                    <a:pt x="268124" y="151746"/>
                    <a:pt x="257219" y="153548"/>
                    <a:pt x="249382" y="149629"/>
                  </a:cubicBezTo>
                  <a:cubicBezTo>
                    <a:pt x="240446" y="145161"/>
                    <a:pt x="233573" y="137062"/>
                    <a:pt x="224444" y="133004"/>
                  </a:cubicBezTo>
                  <a:cubicBezTo>
                    <a:pt x="208429" y="125886"/>
                    <a:pt x="191193" y="121920"/>
                    <a:pt x="174567" y="116378"/>
                  </a:cubicBezTo>
                  <a:lnTo>
                    <a:pt x="149629" y="108066"/>
                  </a:lnTo>
                  <a:cubicBezTo>
                    <a:pt x="141316" y="105295"/>
                    <a:pt x="133283" y="101471"/>
                    <a:pt x="124691" y="99753"/>
                  </a:cubicBezTo>
                  <a:lnTo>
                    <a:pt x="83127" y="91440"/>
                  </a:lnTo>
                  <a:cubicBezTo>
                    <a:pt x="74814" y="85898"/>
                    <a:pt x="65708" y="81394"/>
                    <a:pt x="58189" y="74815"/>
                  </a:cubicBezTo>
                  <a:cubicBezTo>
                    <a:pt x="43444" y="61913"/>
                    <a:pt x="16626" y="33251"/>
                    <a:pt x="16626" y="33251"/>
                  </a:cubicBezTo>
                  <a:cubicBezTo>
                    <a:pt x="7074" y="4595"/>
                    <a:pt x="14509" y="14509"/>
                    <a:pt x="0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6344" y="959772"/>
            <a:ext cx="96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Essere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insensibile</a:t>
            </a:r>
            <a:r>
              <a:rPr lang="en-US" b="1" dirty="0">
                <a:solidFill>
                  <a:schemeClr val="accent2"/>
                </a:solidFill>
              </a:rPr>
              <a:t> al campo </a:t>
            </a:r>
            <a:r>
              <a:rPr lang="en-US" b="1" dirty="0" err="1">
                <a:solidFill>
                  <a:schemeClr val="accent2"/>
                </a:solidFill>
              </a:rPr>
              <a:t>magnetico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err="1">
                <a:solidFill>
                  <a:schemeClr val="accent2"/>
                </a:solidFill>
              </a:rPr>
              <a:t>avere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alta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efficienza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quantistica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err="1">
                <a:solidFill>
                  <a:schemeClr val="accent2"/>
                </a:solidFill>
              </a:rPr>
              <a:t>amplificare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il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segnale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err="1">
                <a:solidFill>
                  <a:schemeClr val="accent2"/>
                </a:solidFill>
              </a:rPr>
              <a:t>occupare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poco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spazio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err="1">
                <a:solidFill>
                  <a:schemeClr val="accent2"/>
                </a:solidFill>
              </a:rPr>
              <a:t>essere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resistente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alle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radiazioni</a:t>
            </a:r>
            <a:r>
              <a:rPr lang="en-US" b="1" dirty="0">
                <a:solidFill>
                  <a:schemeClr val="accent2"/>
                </a:solidFill>
              </a:rPr>
              <a:t>.</a:t>
            </a:r>
            <a:endParaRPr lang="it-IT" b="1" dirty="0">
              <a:solidFill>
                <a:schemeClr val="accent2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071254" y="5126038"/>
            <a:ext cx="4106862" cy="1592262"/>
          </a:xfrm>
          <a:prstGeom prst="rect">
            <a:avLst/>
          </a:prstGeom>
          <a:solidFill>
            <a:srgbClr val="FFFFC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GB" altLang="it-IT" sz="1800" b="1" dirty="0">
                <a:solidFill>
                  <a:srgbClr val="0000FF"/>
                </a:solidFill>
              </a:rPr>
              <a:t>Avalanche photodiodes (APD)</a:t>
            </a:r>
          </a:p>
          <a:p>
            <a:pPr>
              <a:spcBef>
                <a:spcPct val="20000"/>
              </a:spcBef>
            </a:pPr>
            <a:r>
              <a:rPr kumimoji="0" lang="en-GB" altLang="it-IT" sz="1800" dirty="0">
                <a:solidFill>
                  <a:srgbClr val="0000FF"/>
                </a:solidFill>
              </a:rPr>
              <a:t>Two 5x5 mm</a:t>
            </a:r>
            <a:r>
              <a:rPr kumimoji="0" lang="en-GB" altLang="it-IT" sz="1800" baseline="30000" dirty="0">
                <a:solidFill>
                  <a:srgbClr val="0000FF"/>
                </a:solidFill>
              </a:rPr>
              <a:t>2</a:t>
            </a:r>
            <a:r>
              <a:rPr kumimoji="0" lang="en-GB" altLang="it-IT" sz="1800" dirty="0">
                <a:solidFill>
                  <a:srgbClr val="0000FF"/>
                </a:solidFill>
              </a:rPr>
              <a:t> APDs/crystal</a:t>
            </a:r>
          </a:p>
          <a:p>
            <a:pPr>
              <a:spcBef>
                <a:spcPct val="10000"/>
              </a:spcBef>
              <a:buFontTx/>
              <a:buChar char="-"/>
            </a:pPr>
            <a:r>
              <a:rPr kumimoji="0" lang="en-GB" altLang="it-IT" sz="1800" dirty="0">
                <a:solidFill>
                  <a:srgbClr val="0000FF"/>
                </a:solidFill>
              </a:rPr>
              <a:t> Gain: 50   QE: ~75% @ </a:t>
            </a:r>
            <a:r>
              <a:rPr kumimoji="0" lang="en-GB" altLang="it-IT" sz="1800" dirty="0" err="1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kumimoji="0" lang="en-GB" altLang="it-IT" sz="1800" baseline="-14000" dirty="0" err="1">
                <a:solidFill>
                  <a:srgbClr val="0000FF"/>
                </a:solidFill>
              </a:rPr>
              <a:t>peak</a:t>
            </a:r>
            <a:r>
              <a:rPr kumimoji="0" lang="en-GB" altLang="it-IT" sz="1800" dirty="0">
                <a:solidFill>
                  <a:srgbClr val="0000FF"/>
                </a:solidFill>
              </a:rPr>
              <a:t>= 420 nm</a:t>
            </a:r>
          </a:p>
          <a:p>
            <a:pPr>
              <a:spcBef>
                <a:spcPct val="10000"/>
              </a:spcBef>
              <a:buFontTx/>
              <a:buChar char="-"/>
            </a:pPr>
            <a:r>
              <a:rPr kumimoji="0" lang="en-GB" altLang="it-IT" sz="1800" dirty="0">
                <a:solidFill>
                  <a:srgbClr val="0000FF"/>
                </a:solidFill>
              </a:rPr>
              <a:t> Temperature dependence: -2.4%/</a:t>
            </a:r>
            <a:r>
              <a:rPr kumimoji="0" lang="en-GB" altLang="it-IT" sz="1800" baseline="30000" dirty="0">
                <a:solidFill>
                  <a:srgbClr val="0000FF"/>
                </a:solidFill>
              </a:rPr>
              <a:t>O</a:t>
            </a:r>
            <a:r>
              <a:rPr kumimoji="0" lang="en-GB" altLang="it-IT" sz="1800" dirty="0">
                <a:solidFill>
                  <a:srgbClr val="0000FF"/>
                </a:solidFill>
              </a:rPr>
              <a:t>C</a:t>
            </a:r>
          </a:p>
          <a:p>
            <a:pPr>
              <a:spcBef>
                <a:spcPct val="10000"/>
              </a:spcBef>
              <a:buFontTx/>
              <a:buChar char="-"/>
            </a:pPr>
            <a:r>
              <a:rPr kumimoji="0" lang="en-GB" altLang="it-IT" sz="1800" dirty="0">
                <a:solidFill>
                  <a:srgbClr val="0000FF"/>
                </a:solidFill>
              </a:rPr>
              <a:t> Gain dependence on bias V: 3%/V</a:t>
            </a:r>
            <a:endParaRPr kumimoji="0" lang="en-GB" altLang="it-IT" sz="18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344151" y="1428751"/>
            <a:ext cx="1800018" cy="2568503"/>
            <a:chOff x="10344151" y="1428751"/>
            <a:chExt cx="1800018" cy="2568503"/>
          </a:xfrm>
        </p:grpSpPr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10363200" y="1428751"/>
              <a:ext cx="1780969" cy="2190750"/>
              <a:chOff x="4320" y="1008"/>
              <a:chExt cx="2208" cy="2784"/>
            </a:xfrm>
          </p:grpSpPr>
          <p:pic>
            <p:nvPicPr>
              <p:cNvPr id="24" name="Picture 9" descr="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04" t="22673" r="10344" b="31386"/>
              <a:stretch>
                <a:fillRect/>
              </a:stretch>
            </p:blipFill>
            <p:spPr bwMode="auto">
              <a:xfrm>
                <a:off x="4320" y="1008"/>
                <a:ext cx="2208" cy="2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4320" y="1008"/>
                <a:ext cx="720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344151" y="3689477"/>
              <a:ext cx="1781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Fotomoltiplicatore</a:t>
              </a:r>
              <a:endParaRPr lang="it-IT" sz="14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039625" y="2634315"/>
            <a:ext cx="2012960" cy="2103046"/>
            <a:chOff x="8039625" y="2634315"/>
            <a:chExt cx="2012960" cy="2103046"/>
          </a:xfrm>
        </p:grpSpPr>
        <p:grpSp>
          <p:nvGrpSpPr>
            <p:cNvPr id="20" name="Group 2"/>
            <p:cNvGrpSpPr>
              <a:grpSpLocks/>
            </p:cNvGrpSpPr>
            <p:nvPr/>
          </p:nvGrpSpPr>
          <p:grpSpPr bwMode="auto">
            <a:xfrm>
              <a:off x="8039625" y="2634315"/>
              <a:ext cx="2012960" cy="2103046"/>
              <a:chOff x="3360" y="1807"/>
              <a:chExt cx="2400" cy="2060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807"/>
                <a:ext cx="2400" cy="2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3973" y="2650"/>
                <a:ext cx="753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dirty="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200</a:t>
                </a:r>
                <a:r>
                  <a:rPr lang="it-IT" altLang="it-IT" dirty="0">
                    <a:solidFill>
                      <a:srgbClr val="008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it-IT" altLang="it-IT" dirty="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m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8553769" y="4429584"/>
              <a:ext cx="1142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Fotodiodo</a:t>
              </a:r>
              <a:endParaRPr lang="it-IT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9285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Struttura</a:t>
            </a:r>
            <a:r>
              <a:rPr lang="en-US" dirty="0"/>
              <a:t> </a:t>
            </a:r>
            <a:r>
              <a:rPr lang="en-US" dirty="0" err="1"/>
              <a:t>granulare</a:t>
            </a:r>
            <a:r>
              <a:rPr lang="en-US" dirty="0"/>
              <a:t> e </a:t>
            </a:r>
            <a:r>
              <a:rPr lang="en-US" dirty="0" err="1"/>
              <a:t>semplice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 dirty="0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21" y="1438162"/>
            <a:ext cx="3956712" cy="29343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8533" y="911378"/>
            <a:ext cx="5328537" cy="3218170"/>
            <a:chOff x="461434" y="2708160"/>
            <a:chExt cx="5790656" cy="3024798"/>
          </a:xfrm>
        </p:grpSpPr>
        <p:pic>
          <p:nvPicPr>
            <p:cNvPr id="7" name="Picture 2" descr="D:\diemoz\trasparenze\Meccanica\mo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" t="1358" r="1050" b="33940"/>
            <a:stretch>
              <a:fillRect/>
            </a:stretch>
          </p:blipFill>
          <p:spPr bwMode="auto">
            <a:xfrm>
              <a:off x="461434" y="2708160"/>
              <a:ext cx="5790656" cy="302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>
              <a:off x="4032069" y="5400284"/>
              <a:ext cx="1550125" cy="31350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3" y="909814"/>
            <a:ext cx="4505137" cy="3003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7583" y="3988718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400/500 </a:t>
            </a:r>
            <a:r>
              <a:rPr lang="en-US" b="1" dirty="0" err="1">
                <a:solidFill>
                  <a:schemeClr val="bg1"/>
                </a:solidFill>
              </a:rPr>
              <a:t>cristalli</a:t>
            </a:r>
            <a:r>
              <a:rPr lang="en-US" b="1" dirty="0">
                <a:solidFill>
                  <a:schemeClr val="bg1"/>
                </a:solidFill>
              </a:rPr>
              <a:t> / modulo</a:t>
            </a:r>
          </a:p>
          <a:p>
            <a:r>
              <a:rPr lang="en-US" b="1" dirty="0">
                <a:solidFill>
                  <a:schemeClr val="bg1"/>
                </a:solidFill>
              </a:rPr>
              <a:t>144 moduli</a:t>
            </a:r>
          </a:p>
          <a:p>
            <a:r>
              <a:rPr lang="en-US" b="1" dirty="0">
                <a:solidFill>
                  <a:schemeClr val="bg1"/>
                </a:solidFill>
              </a:rPr>
              <a:t>4 moduli / </a:t>
            </a:r>
            <a:r>
              <a:rPr lang="en-US" b="1" dirty="0" err="1">
                <a:solidFill>
                  <a:schemeClr val="bg1"/>
                </a:solidFill>
              </a:rPr>
              <a:t>supermodulo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36 </a:t>
            </a:r>
            <a:r>
              <a:rPr lang="en-US" b="1" dirty="0" err="1">
                <a:solidFill>
                  <a:schemeClr val="bg1"/>
                </a:solidFill>
              </a:rPr>
              <a:t>supermoduli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18533" y="4185689"/>
            <a:ext cx="3215459" cy="2459876"/>
            <a:chOff x="175" y="769"/>
            <a:chExt cx="2520" cy="188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1" b="4726"/>
            <a:stretch>
              <a:fillRect/>
            </a:stretch>
          </p:blipFill>
          <p:spPr bwMode="auto">
            <a:xfrm>
              <a:off x="175" y="769"/>
              <a:ext cx="252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sellaDiTesto 26"/>
            <p:cNvSpPr txBox="1">
              <a:spLocks noChangeArrowheads="1"/>
            </p:cNvSpPr>
            <p:nvPr/>
          </p:nvSpPr>
          <p:spPr bwMode="auto">
            <a:xfrm>
              <a:off x="2295" y="1726"/>
              <a:ext cx="3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000" b="1">
                  <a:latin typeface="Symbol" panose="05050102010706020507" pitchFamily="18" charset="2"/>
                </a:rPr>
                <a:t>p</a:t>
              </a:r>
              <a:r>
                <a:rPr lang="it-IT" altLang="it-IT" sz="2000" b="1" baseline="30000"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5" name="CasellaDiTesto 27"/>
            <p:cNvSpPr txBox="1">
              <a:spLocks noChangeArrowheads="1"/>
            </p:cNvSpPr>
            <p:nvPr/>
          </p:nvSpPr>
          <p:spPr bwMode="auto">
            <a:xfrm>
              <a:off x="1487" y="1522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000" b="1">
                  <a:latin typeface="Symbol" panose="05050102010706020507" pitchFamily="18" charset="2"/>
                </a:rPr>
                <a:t>g</a:t>
              </a:r>
              <a:endParaRPr lang="it-IT" altLang="it-IT" sz="2000" b="1" baseline="30000">
                <a:latin typeface="Calibri" panose="020F0502020204030204" pitchFamily="34" charset="0"/>
              </a:endParaRPr>
            </a:p>
          </p:txBody>
        </p:sp>
        <p:sp>
          <p:nvSpPr>
            <p:cNvPr id="16" name="CasellaDiTesto 35"/>
            <p:cNvSpPr txBox="1">
              <a:spLocks noChangeArrowheads="1"/>
            </p:cNvSpPr>
            <p:nvPr/>
          </p:nvSpPr>
          <p:spPr bwMode="auto">
            <a:xfrm>
              <a:off x="1174" y="174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000" b="1">
                  <a:latin typeface="Symbol" panose="05050102010706020507" pitchFamily="18" charset="2"/>
                </a:rPr>
                <a:t>g</a:t>
              </a:r>
              <a:endParaRPr lang="it-IT" altLang="it-IT" sz="2000" b="1" baseline="30000">
                <a:latin typeface="Calibri" panose="020F0502020204030204" pitchFamily="34" charset="0"/>
              </a:endParaRPr>
            </a:p>
          </p:txBody>
        </p:sp>
        <p:sp>
          <p:nvSpPr>
            <p:cNvPr id="17" name="CasellaDiTesto 37"/>
            <p:cNvSpPr txBox="1"/>
            <p:nvPr/>
          </p:nvSpPr>
          <p:spPr>
            <a:xfrm>
              <a:off x="72" y="1051"/>
              <a:ext cx="1008" cy="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RightUp">
                <a:rot lat="1080000" lon="18899995" rev="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 dirty="0">
                  <a:solidFill>
                    <a:srgbClr val="C00000"/>
                  </a:solidFill>
                  <a:latin typeface="+mn-lt"/>
                </a:rPr>
                <a:t>ECAL </a:t>
              </a:r>
              <a:r>
                <a:rPr lang="it-IT" sz="1900" b="1" dirty="0" err="1">
                  <a:solidFill>
                    <a:srgbClr val="C00000"/>
                  </a:solidFill>
                  <a:latin typeface="+mn-lt"/>
                </a:rPr>
                <a:t>crystals</a:t>
              </a:r>
              <a:endParaRPr lang="it-IT" sz="19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9" name="Picture 5" descr="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53" y="4286249"/>
            <a:ext cx="6058349" cy="249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28332" y="596633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Ricostruzione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semplice</a:t>
            </a:r>
            <a:r>
              <a:rPr lang="en-US" b="1" dirty="0">
                <a:solidFill>
                  <a:srgbClr val="FFFF00"/>
                </a:solidFill>
              </a:rPr>
              <a:t>!</a:t>
            </a:r>
            <a:endParaRPr lang="it-IT" b="1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823602" y="6042212"/>
            <a:ext cx="780210" cy="251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30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Costruzione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in </a:t>
            </a:r>
            <a:r>
              <a:rPr lang="en-US" dirty="0" err="1"/>
              <a:t>automatico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10" descr="accor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3" y="1035053"/>
            <a:ext cx="3325434" cy="52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accor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81" y="1035053"/>
            <a:ext cx="3159262" cy="25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cco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81" y="3704085"/>
            <a:ext cx="3159262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VER1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890587"/>
            <a:ext cx="4330700" cy="580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46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qui in poi </a:t>
            </a:r>
            <a:r>
              <a:rPr lang="en-US" dirty="0" err="1"/>
              <a:t>servono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umani</a:t>
            </a:r>
            <a:r>
              <a:rPr lang="en-US" dirty="0"/>
              <a:t>…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905680"/>
            <a:ext cx="3942735" cy="2957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01" y="3583551"/>
            <a:ext cx="4327832" cy="324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864797"/>
            <a:ext cx="4812072" cy="3609054"/>
          </a:xfrm>
          <a:prstGeom prst="rect">
            <a:avLst/>
          </a:prstGeom>
        </p:spPr>
      </p:pic>
      <p:pic>
        <p:nvPicPr>
          <p:cNvPr id="8" name="Picture 2" descr="gluesys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00" y="1053467"/>
            <a:ext cx="3208065" cy="23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001111-CapuTes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40" y="3372172"/>
            <a:ext cx="4168881" cy="31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461434" y="5057775"/>
            <a:ext cx="3253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Operazioni</a:t>
            </a:r>
            <a:r>
              <a:rPr lang="en-US" sz="2000" b="1" dirty="0">
                <a:solidFill>
                  <a:schemeClr val="bg1"/>
                </a:solidFill>
              </a:rPr>
              <a:t> e </a:t>
            </a:r>
            <a:r>
              <a:rPr lang="en-US" sz="2000" b="1" dirty="0" err="1">
                <a:solidFill>
                  <a:schemeClr val="bg1"/>
                </a:solidFill>
              </a:rPr>
              <a:t>misure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comunque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sempre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tracciate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8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problema</a:t>
            </a:r>
            <a:r>
              <a:rPr lang="en-US" dirty="0"/>
              <a:t> e la </a:t>
            </a:r>
            <a:r>
              <a:rPr lang="en-US" dirty="0" err="1"/>
              <a:t>soluzione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7460825" y="995661"/>
            <a:ext cx="4613943" cy="4037089"/>
            <a:chOff x="2640" y="1296"/>
            <a:chExt cx="2976" cy="2784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296"/>
              <a:ext cx="2976" cy="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464"/>
              <a:ext cx="61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" y="1567"/>
              <a:ext cx="254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0" y="898480"/>
            <a:ext cx="4323492" cy="5943600"/>
            <a:chOff x="0" y="898480"/>
            <a:chExt cx="4460298" cy="5943600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898480"/>
              <a:ext cx="4460298" cy="5943600"/>
              <a:chOff x="11575" y="881617"/>
              <a:chExt cx="4460298" cy="5942400"/>
            </a:xfrm>
          </p:grpSpPr>
          <p:grpSp>
            <p:nvGrpSpPr>
              <p:cNvPr id="5" name="Group 5"/>
              <p:cNvGrpSpPr>
                <a:grpSpLocks/>
              </p:cNvGrpSpPr>
              <p:nvPr/>
            </p:nvGrpSpPr>
            <p:grpSpPr bwMode="auto">
              <a:xfrm>
                <a:off x="11575" y="881617"/>
                <a:ext cx="4413250" cy="5942400"/>
                <a:chOff x="23813" y="917188"/>
                <a:chExt cx="4413250" cy="5942400"/>
              </a:xfrm>
            </p:grpSpPr>
            <p:pic>
              <p:nvPicPr>
                <p:cNvPr id="8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13" y="919163"/>
                  <a:ext cx="4413250" cy="594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" name="Group 4"/>
                <p:cNvGrpSpPr>
                  <a:grpSpLocks/>
                </p:cNvGrpSpPr>
                <p:nvPr/>
              </p:nvGrpSpPr>
              <p:grpSpPr bwMode="auto">
                <a:xfrm>
                  <a:off x="593767" y="917188"/>
                  <a:ext cx="3733758" cy="5839873"/>
                  <a:chOff x="605642" y="917188"/>
                  <a:chExt cx="3733758" cy="5839873"/>
                </a:xfrm>
              </p:grpSpPr>
              <p:sp>
                <p:nvSpPr>
                  <p:cNvPr id="10" name="Rectangle 9"/>
                  <p:cNvSpPr/>
                  <p:nvPr/>
                </p:nvSpPr>
                <p:spPr>
                  <a:xfrm>
                    <a:off x="605601" y="918775"/>
                    <a:ext cx="2505075" cy="5837646"/>
                  </a:xfrm>
                  <a:prstGeom prst="rect">
                    <a:avLst/>
                  </a:prstGeom>
                  <a:solidFill>
                    <a:srgbClr val="00FFFF">
                      <a:alpha val="1490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3121788" y="917188"/>
                    <a:ext cx="1217613" cy="5837646"/>
                  </a:xfrm>
                  <a:prstGeom prst="rect">
                    <a:avLst/>
                  </a:prstGeom>
                  <a:solidFill>
                    <a:srgbClr val="FF0000">
                      <a:alpha val="1490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3020489" y="3845501"/>
                <a:ext cx="1451384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1400" b="1" dirty="0">
                    <a:solidFill>
                      <a:srgbClr val="FF0000"/>
                    </a:solidFill>
                  </a:rPr>
                  <a:t>14 particelle </a:t>
                </a:r>
              </a:p>
              <a:p>
                <a:pPr eaLnBrk="1" hangingPunct="1"/>
                <a:r>
                  <a:rPr lang="it-IT" altLang="it-IT" sz="1400" b="1" dirty="0">
                    <a:solidFill>
                      <a:srgbClr val="FF0000"/>
                    </a:solidFill>
                  </a:rPr>
                  <a:t>mediatrici</a:t>
                </a:r>
              </a:p>
              <a:p>
                <a:pPr eaLnBrk="1" hangingPunct="1"/>
                <a:r>
                  <a:rPr lang="it-IT" altLang="it-IT" sz="1400" b="1" dirty="0">
                    <a:solidFill>
                      <a:srgbClr val="FF0000"/>
                    </a:solidFill>
                  </a:rPr>
                  <a:t>trasmettono </a:t>
                </a:r>
              </a:p>
              <a:p>
                <a:pPr eaLnBrk="1" hangingPunct="1"/>
                <a:r>
                  <a:rPr lang="it-IT" altLang="it-IT" sz="1400" b="1" dirty="0">
                    <a:solidFill>
                      <a:srgbClr val="FF0000"/>
                    </a:solidFill>
                  </a:rPr>
                  <a:t>le forze</a:t>
                </a:r>
              </a:p>
              <a:p>
                <a:pPr eaLnBrk="1" hangingPunct="1"/>
                <a:r>
                  <a:rPr lang="it-IT" altLang="it-IT" sz="1400" b="1" dirty="0">
                    <a:solidFill>
                      <a:srgbClr val="FF0000"/>
                    </a:solidFill>
                  </a:rPr>
                  <a:t>fondamentali</a:t>
                </a:r>
              </a:p>
            </p:txBody>
          </p:sp>
          <p:sp>
            <p:nvSpPr>
              <p:cNvPr id="7" name="Rectangle 2"/>
              <p:cNvSpPr>
                <a:spLocks noChangeArrowheads="1"/>
              </p:cNvSpPr>
              <p:nvPr/>
            </p:nvSpPr>
            <p:spPr bwMode="auto">
              <a:xfrm>
                <a:off x="534438" y="1959351"/>
                <a:ext cx="2386892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1400" b="1">
                    <a:solidFill>
                      <a:srgbClr val="0000FF"/>
                    </a:solidFill>
                  </a:rPr>
                  <a:t>12 particelle elementari</a:t>
                </a:r>
              </a:p>
              <a:p>
                <a:pPr eaLnBrk="1" hangingPunct="1"/>
                <a:r>
                  <a:rPr lang="it-IT" altLang="it-IT" sz="1400" b="1">
                    <a:solidFill>
                      <a:srgbClr val="0000FF"/>
                    </a:solidFill>
                  </a:rPr>
                  <a:t> compongono la materia</a:t>
                </a:r>
              </a:p>
              <a:p>
                <a:pPr eaLnBrk="1" hangingPunct="1"/>
                <a:r>
                  <a:rPr lang="it-IT" altLang="it-IT" sz="1400" b="1">
                    <a:solidFill>
                      <a:srgbClr val="0000FF"/>
                    </a:solidFill>
                  </a:rPr>
                  <a:t> stabile e non</a:t>
                </a:r>
                <a:endParaRPr lang="en-US" altLang="it-IT" sz="1400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3587262" y="1597515"/>
              <a:ext cx="625230" cy="6064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8416082" y="953729"/>
            <a:ext cx="2301077" cy="904863"/>
          </a:xfrm>
          <a:prstGeom prst="rect">
            <a:avLst/>
          </a:prstGeom>
          <a:solidFill>
            <a:srgbClr val="66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altLang="it-IT" sz="1200" b="1" dirty="0">
                <a:solidFill>
                  <a:schemeClr val="accent2"/>
                </a:solidFill>
              </a:rPr>
              <a:t>7x10</a:t>
            </a:r>
            <a:r>
              <a:rPr lang="it-IT" altLang="it-IT" sz="1200" b="1" baseline="34000" dirty="0">
                <a:solidFill>
                  <a:schemeClr val="accent2"/>
                </a:solidFill>
              </a:rPr>
              <a:t>12</a:t>
            </a:r>
            <a:r>
              <a:rPr lang="it-IT" altLang="it-IT" sz="1200" b="1" baseline="30000" dirty="0">
                <a:solidFill>
                  <a:schemeClr val="accent2"/>
                </a:solidFill>
              </a:rPr>
              <a:t> </a:t>
            </a:r>
            <a:r>
              <a:rPr lang="it-IT" altLang="it-IT" sz="1200" b="1" dirty="0">
                <a:solidFill>
                  <a:schemeClr val="accent2"/>
                </a:solidFill>
              </a:rPr>
              <a:t>eV  energia fasci</a:t>
            </a:r>
          </a:p>
          <a:p>
            <a:pPr>
              <a:lnSpc>
                <a:spcPct val="110000"/>
              </a:lnSpc>
            </a:pPr>
            <a:r>
              <a:rPr lang="it-IT" altLang="it-IT" sz="1200" b="1" dirty="0">
                <a:solidFill>
                  <a:schemeClr val="accent2"/>
                </a:solidFill>
              </a:rPr>
              <a:t>10</a:t>
            </a:r>
            <a:r>
              <a:rPr lang="it-IT" altLang="it-IT" sz="1200" b="1" baseline="34000" dirty="0">
                <a:solidFill>
                  <a:schemeClr val="accent2"/>
                </a:solidFill>
              </a:rPr>
              <a:t>34</a:t>
            </a:r>
            <a:r>
              <a:rPr lang="it-IT" altLang="it-IT" sz="1200" b="1" dirty="0">
                <a:solidFill>
                  <a:schemeClr val="accent2"/>
                </a:solidFill>
              </a:rPr>
              <a:t>cm</a:t>
            </a:r>
            <a:r>
              <a:rPr lang="it-IT" altLang="it-IT" sz="1200" b="1" baseline="32000" dirty="0">
                <a:solidFill>
                  <a:schemeClr val="accent2"/>
                </a:solidFill>
              </a:rPr>
              <a:t>-2</a:t>
            </a:r>
            <a:r>
              <a:rPr lang="it-IT" altLang="it-IT" sz="1200" b="1" dirty="0">
                <a:solidFill>
                  <a:schemeClr val="accent2"/>
                </a:solidFill>
              </a:rPr>
              <a:t>s</a:t>
            </a:r>
            <a:r>
              <a:rPr lang="it-IT" altLang="it-IT" sz="1200" b="1" baseline="32000" dirty="0">
                <a:solidFill>
                  <a:schemeClr val="accent2"/>
                </a:solidFill>
              </a:rPr>
              <a:t>-1 </a:t>
            </a:r>
            <a:r>
              <a:rPr lang="it-IT" altLang="it-IT" sz="1200" b="1" dirty="0">
                <a:solidFill>
                  <a:schemeClr val="accent2"/>
                </a:solidFill>
              </a:rPr>
              <a:t>luminosità</a:t>
            </a:r>
          </a:p>
          <a:p>
            <a:pPr>
              <a:lnSpc>
                <a:spcPct val="110000"/>
              </a:lnSpc>
            </a:pPr>
            <a:r>
              <a:rPr lang="it-IT" altLang="it-IT" sz="1200" b="1" dirty="0">
                <a:solidFill>
                  <a:schemeClr val="accent2"/>
                </a:solidFill>
              </a:rPr>
              <a:t>2835           pacchetti/fascio</a:t>
            </a:r>
          </a:p>
          <a:p>
            <a:pPr>
              <a:lnSpc>
                <a:spcPct val="110000"/>
              </a:lnSpc>
            </a:pPr>
            <a:r>
              <a:rPr lang="it-IT" altLang="it-IT" sz="1200" b="1" dirty="0">
                <a:solidFill>
                  <a:schemeClr val="accent2"/>
                </a:solidFill>
              </a:rPr>
              <a:t>10</a:t>
            </a:r>
            <a:r>
              <a:rPr lang="it-IT" altLang="it-IT" sz="1200" b="1" baseline="34000" dirty="0">
                <a:solidFill>
                  <a:schemeClr val="accent2"/>
                </a:solidFill>
              </a:rPr>
              <a:t>11  </a:t>
            </a:r>
            <a:r>
              <a:rPr lang="it-IT" altLang="it-IT" sz="1200" b="1" dirty="0">
                <a:solidFill>
                  <a:schemeClr val="accent2"/>
                </a:solidFill>
              </a:rPr>
              <a:t>           protoni/pacchetto</a:t>
            </a:r>
            <a:endParaRPr lang="it-IT" altLang="it-IT" sz="1200" b="1" baseline="34000" dirty="0">
              <a:solidFill>
                <a:schemeClr val="accent2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443591" y="5185148"/>
            <a:ext cx="3145285" cy="1077218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1600" b="1" dirty="0">
                <a:solidFill>
                  <a:schemeClr val="accent2"/>
                </a:solidFill>
              </a:rPr>
              <a:t>Granularità (</a:t>
            </a:r>
            <a:r>
              <a:rPr lang="it-IT" altLang="it-IT" sz="1600" b="1" dirty="0">
                <a:solidFill>
                  <a:schemeClr val="accent2"/>
                </a:solidFill>
                <a:sym typeface="Symbol" panose="05050102010706020507" pitchFamily="18" charset="2"/>
              </a:rPr>
              <a:t>10</a:t>
            </a:r>
            <a:r>
              <a:rPr lang="it-IT" altLang="it-IT" sz="1600" b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5 </a:t>
            </a:r>
            <a:r>
              <a:rPr lang="it-IT" altLang="it-IT" sz="1600" b="1" dirty="0">
                <a:solidFill>
                  <a:schemeClr val="accent2"/>
                </a:solidFill>
                <a:sym typeface="Symbol" panose="05050102010706020507" pitchFamily="18" charset="2"/>
              </a:rPr>
              <a:t>10</a:t>
            </a:r>
            <a:r>
              <a:rPr lang="it-IT" altLang="it-IT" sz="1600" b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7 </a:t>
            </a:r>
            <a:r>
              <a:rPr lang="it-IT" altLang="it-IT" sz="1600" b="1" dirty="0">
                <a:solidFill>
                  <a:schemeClr val="accent2"/>
                </a:solidFill>
              </a:rPr>
              <a:t>canali)</a:t>
            </a:r>
          </a:p>
          <a:p>
            <a:pPr>
              <a:buFontTx/>
              <a:buChar char="•"/>
            </a:pPr>
            <a:r>
              <a:rPr lang="it-IT" altLang="it-IT" sz="1600" b="1" dirty="0">
                <a:solidFill>
                  <a:schemeClr val="accent2"/>
                </a:solidFill>
              </a:rPr>
              <a:t>Velocità di risposta (25-50 ns)</a:t>
            </a:r>
          </a:p>
          <a:p>
            <a:pPr>
              <a:buFontTx/>
              <a:buChar char="•"/>
            </a:pPr>
            <a:r>
              <a:rPr lang="it-IT" altLang="it-IT" sz="1600" b="1" dirty="0">
                <a:solidFill>
                  <a:schemeClr val="accent2"/>
                </a:solidFill>
              </a:rPr>
              <a:t>DAQ + trigger (</a:t>
            </a:r>
            <a:r>
              <a:rPr lang="it-IT" altLang="it-IT" sz="1600" b="1" dirty="0">
                <a:solidFill>
                  <a:schemeClr val="accent2"/>
                </a:solidFill>
                <a:sym typeface="Symbol" panose="05050102010706020507" pitchFamily="18" charset="2"/>
              </a:rPr>
              <a:t>10</a:t>
            </a:r>
            <a:r>
              <a:rPr lang="it-IT" altLang="it-IT" sz="1600" b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9 </a:t>
            </a:r>
            <a:r>
              <a:rPr lang="it-IT" altLang="it-IT" sz="1600" b="1" dirty="0">
                <a:solidFill>
                  <a:schemeClr val="accent2"/>
                </a:solidFill>
                <a:sym typeface="Symbol" panose="05050102010706020507" pitchFamily="18" charset="2"/>
              </a:rPr>
              <a:t>10</a:t>
            </a:r>
            <a:r>
              <a:rPr lang="it-IT" altLang="it-IT" sz="1600" b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solidFill>
                  <a:schemeClr val="accent2"/>
                </a:solidFill>
              </a:rPr>
              <a:t> ev/s)</a:t>
            </a:r>
          </a:p>
          <a:p>
            <a:pPr>
              <a:buFontTx/>
              <a:buChar char="•"/>
            </a:pPr>
            <a:r>
              <a:rPr lang="en-US" altLang="it-IT" sz="1600" b="1" dirty="0">
                <a:solidFill>
                  <a:schemeClr val="accent2"/>
                </a:solidFill>
              </a:rPr>
              <a:t>Alta </a:t>
            </a:r>
            <a:r>
              <a:rPr lang="en-US" altLang="it-IT" sz="1600" b="1" dirty="0" err="1">
                <a:solidFill>
                  <a:schemeClr val="accent2"/>
                </a:solidFill>
              </a:rPr>
              <a:t>resistenza</a:t>
            </a:r>
            <a:r>
              <a:rPr lang="en-US" altLang="it-IT" sz="1600" b="1" dirty="0">
                <a:solidFill>
                  <a:schemeClr val="accent2"/>
                </a:solidFill>
              </a:rPr>
              <a:t> </a:t>
            </a:r>
            <a:r>
              <a:rPr lang="en-US" altLang="it-IT" sz="1600" b="1" dirty="0" err="1">
                <a:solidFill>
                  <a:schemeClr val="accent2"/>
                </a:solidFill>
              </a:rPr>
              <a:t>alle</a:t>
            </a:r>
            <a:r>
              <a:rPr lang="en-US" altLang="it-IT" sz="1600" b="1" dirty="0">
                <a:solidFill>
                  <a:schemeClr val="accent2"/>
                </a:solidFill>
              </a:rPr>
              <a:t> </a:t>
            </a:r>
            <a:r>
              <a:rPr lang="en-US" altLang="it-IT" sz="1600" b="1" dirty="0" err="1">
                <a:solidFill>
                  <a:schemeClr val="accent2"/>
                </a:solidFill>
              </a:rPr>
              <a:t>radiazioni</a:t>
            </a:r>
            <a:endParaRPr lang="it-IT" altLang="it-IT" sz="1600" b="1" dirty="0">
              <a:solidFill>
                <a:schemeClr val="accent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24734" y="1373444"/>
            <a:ext cx="3119007" cy="1988237"/>
            <a:chOff x="4376616" y="1009650"/>
            <a:chExt cx="3119007" cy="1988237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4376616" y="1009650"/>
              <a:ext cx="3119007" cy="1988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</a:t>
              </a:r>
              <a:r>
                <a:rPr lang="it-IT" altLang="it-IT" sz="1400" b="1" baseline="-25000" dirty="0">
                  <a:solidFill>
                    <a:schemeClr val="accent2"/>
                  </a:solidFill>
                  <a:sym typeface="Symbol" panose="05050102010706020507" pitchFamily="18" charset="2"/>
                </a:rPr>
                <a:t>inel</a:t>
              </a: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 = 100 mb        10</a:t>
              </a:r>
              <a:r>
                <a:rPr lang="it-IT" altLang="it-IT" sz="1400" b="1" baseline="30000" dirty="0">
                  <a:solidFill>
                    <a:schemeClr val="accent2"/>
                  </a:solidFill>
                  <a:sym typeface="Symbol" panose="05050102010706020507" pitchFamily="18" charset="2"/>
                </a:rPr>
                <a:t>9</a:t>
              </a: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 eventi/s</a:t>
              </a:r>
            </a:p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</a:t>
              </a:r>
              <a:r>
                <a:rPr lang="it-IT" altLang="it-IT" sz="1400" b="1" baseline="-25000" dirty="0">
                  <a:solidFill>
                    <a:schemeClr val="accent2"/>
                  </a:solidFill>
                  <a:sym typeface="Symbol" panose="05050102010706020507" pitchFamily="18" charset="2"/>
                </a:rPr>
                <a:t>higgs</a:t>
              </a: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 = 1 pb           10</a:t>
              </a:r>
              <a:r>
                <a:rPr lang="it-IT" altLang="it-IT" sz="1400" b="1" baseline="30000" dirty="0">
                  <a:solidFill>
                    <a:schemeClr val="accent2"/>
                  </a:solidFill>
                  <a:sym typeface="Symbol" panose="05050102010706020507" pitchFamily="18" charset="2"/>
                </a:rPr>
                <a:t>-2</a:t>
              </a: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 eventi/s</a:t>
              </a:r>
            </a:p>
            <a:p>
              <a:pPr>
                <a:lnSpc>
                  <a:spcPct val="110000"/>
                </a:lnSpc>
              </a:pPr>
              <a:endParaRPr lang="it-IT" altLang="it-IT" sz="1400" b="1" dirty="0">
                <a:solidFill>
                  <a:schemeClr val="accent2"/>
                </a:solidFill>
                <a:sym typeface="Symbol" panose="05050102010706020507" pitchFamily="18" charset="2"/>
              </a:endParaRPr>
            </a:p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1 incrocio/25 ns</a:t>
              </a:r>
            </a:p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20 eventi/incrocio  1000 tracce</a:t>
              </a:r>
            </a:p>
            <a:p>
              <a:pPr>
                <a:lnSpc>
                  <a:spcPct val="110000"/>
                </a:lnSpc>
              </a:pPr>
              <a:endParaRPr lang="it-IT" altLang="it-IT" sz="1400" b="1" dirty="0">
                <a:solidFill>
                  <a:schemeClr val="accent2"/>
                </a:solidFill>
                <a:sym typeface="Symbol" panose="05050102010706020507" pitchFamily="18" charset="2"/>
              </a:endParaRPr>
            </a:p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rgbClr val="CC0000"/>
                  </a:solidFill>
                  <a:sym typeface="Symbol" panose="05050102010706020507" pitchFamily="18" charset="2"/>
                </a:rPr>
                <a:t>Neutroni: fino a to 10</a:t>
              </a:r>
              <a:r>
                <a:rPr lang="it-IT" altLang="it-IT" sz="1400" b="1" baseline="30000" dirty="0">
                  <a:solidFill>
                    <a:srgbClr val="CC0000"/>
                  </a:solidFill>
                  <a:sym typeface="Symbol" panose="05050102010706020507" pitchFamily="18" charset="2"/>
                </a:rPr>
                <a:t>17</a:t>
              </a:r>
              <a:r>
                <a:rPr lang="it-IT" altLang="it-IT" sz="1400" b="1" dirty="0">
                  <a:solidFill>
                    <a:srgbClr val="CC0000"/>
                  </a:solidFill>
                  <a:sym typeface="Symbol" panose="05050102010706020507" pitchFamily="18" charset="2"/>
                </a:rPr>
                <a:t> n/cm</a:t>
              </a:r>
              <a:r>
                <a:rPr lang="it-IT" altLang="it-IT" sz="1400" b="1" baseline="30000" dirty="0">
                  <a:solidFill>
                    <a:srgbClr val="CC0000"/>
                  </a:solidFill>
                  <a:sym typeface="Symbol" panose="05050102010706020507" pitchFamily="18" charset="2"/>
                </a:rPr>
                <a:t>2  </a:t>
              </a:r>
            </a:p>
            <a:p>
              <a:pPr>
                <a:lnSpc>
                  <a:spcPct val="110000"/>
                </a:lnSpc>
              </a:pPr>
              <a:r>
                <a:rPr lang="it-IT" altLang="it-IT" sz="1400" b="1" dirty="0">
                  <a:solidFill>
                    <a:srgbClr val="CC0000"/>
                  </a:solidFill>
                  <a:sym typeface="Symbol" panose="05050102010706020507" pitchFamily="18" charset="2"/>
                </a:rPr>
                <a:t>Gamma: fino a 10</a:t>
              </a:r>
              <a:r>
                <a:rPr lang="it-IT" altLang="it-IT" sz="1400" b="1" baseline="30000" dirty="0">
                  <a:solidFill>
                    <a:srgbClr val="CC0000"/>
                  </a:solidFill>
                  <a:sym typeface="Symbol" panose="05050102010706020507" pitchFamily="18" charset="2"/>
                </a:rPr>
                <a:t>7</a:t>
              </a:r>
              <a:r>
                <a:rPr lang="it-IT" altLang="it-IT" sz="1400" b="1" dirty="0">
                  <a:solidFill>
                    <a:srgbClr val="CC0000"/>
                  </a:solidFill>
                  <a:sym typeface="Symbol" panose="05050102010706020507" pitchFamily="18" charset="2"/>
                </a:rPr>
                <a:t> Gy </a:t>
              </a:r>
              <a:r>
                <a:rPr lang="it-IT" altLang="it-IT" sz="1400" b="1" dirty="0">
                  <a:sym typeface="Symbol" panose="05050102010706020507" pitchFamily="18" charset="2"/>
                </a:rPr>
                <a:t>*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60851" y="2484412"/>
              <a:ext cx="571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in 10</a:t>
              </a:r>
            </a:p>
            <a:p>
              <a:r>
                <a:rPr lang="en-US" sz="1200" b="1" dirty="0" err="1">
                  <a:solidFill>
                    <a:srgbClr val="FF0000"/>
                  </a:solidFill>
                </a:rPr>
                <a:t>anni</a:t>
              </a:r>
              <a:endParaRPr lang="it-IT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39468" y="3334073"/>
            <a:ext cx="1289538" cy="1727200"/>
            <a:chOff x="5361354" y="2970279"/>
            <a:chExt cx="1289538" cy="1727200"/>
          </a:xfrm>
        </p:grpSpPr>
        <p:sp>
          <p:nvSpPr>
            <p:cNvPr id="26" name="Down Arrow 25"/>
            <p:cNvSpPr/>
            <p:nvPr/>
          </p:nvSpPr>
          <p:spPr>
            <a:xfrm>
              <a:off x="5361354" y="3102708"/>
              <a:ext cx="1289538" cy="15232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103449" y="3541491"/>
              <a:ext cx="172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</a:rPr>
                <a:t>condizioni</a:t>
              </a:r>
              <a:endParaRPr lang="en-US" sz="1600" b="1" dirty="0">
                <a:solidFill>
                  <a:srgbClr val="002060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 sui </a:t>
              </a:r>
              <a:r>
                <a:rPr lang="en-US" sz="1600" b="1" dirty="0" err="1">
                  <a:solidFill>
                    <a:srgbClr val="002060"/>
                  </a:solidFill>
                </a:rPr>
                <a:t>rivelatori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flipH="1">
            <a:off x="8032916" y="5419373"/>
            <a:ext cx="336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Macchine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fotografiche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scattano</a:t>
            </a:r>
            <a:r>
              <a:rPr lang="en-US" sz="2000" b="1" dirty="0">
                <a:solidFill>
                  <a:srgbClr val="FF0000"/>
                </a:solidFill>
              </a:rPr>
              <a:t> 40 </a:t>
            </a:r>
            <a:r>
              <a:rPr lang="en-US" sz="2000" b="1" dirty="0" err="1">
                <a:solidFill>
                  <a:srgbClr val="FF0000"/>
                </a:solidFill>
              </a:rPr>
              <a:t>milioni</a:t>
            </a:r>
            <a:r>
              <a:rPr lang="en-US" sz="2000" b="1" dirty="0">
                <a:solidFill>
                  <a:srgbClr val="FF0000"/>
                </a:solidFill>
              </a:rPr>
              <a:t> di volte </a:t>
            </a:r>
            <a:r>
              <a:rPr lang="en-US" sz="2000" b="1" dirty="0" err="1">
                <a:solidFill>
                  <a:srgbClr val="FF0000"/>
                </a:solidFill>
              </a:rPr>
              <a:t>ogni</a:t>
            </a:r>
            <a:r>
              <a:rPr lang="en-US" sz="2000" b="1" dirty="0">
                <a:solidFill>
                  <a:srgbClr val="FF0000"/>
                </a:solidFill>
              </a:rPr>
              <a:t> secondo!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726995" y="1091381"/>
            <a:ext cx="717755" cy="691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498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primo e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millesimo</a:t>
            </a:r>
            <a:r>
              <a:rPr lang="en-US" dirty="0"/>
              <a:t> </a:t>
            </a:r>
            <a:r>
              <a:rPr lang="en-US" dirty="0" err="1"/>
              <a:t>sottomodulo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4" y="3340510"/>
            <a:ext cx="4689987" cy="3517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9" y="879989"/>
            <a:ext cx="4608051" cy="3456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" y="879989"/>
            <a:ext cx="4608051" cy="3456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2" y="870157"/>
            <a:ext cx="4608050" cy="345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14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4" y="949989"/>
            <a:ext cx="5473576" cy="3649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22" y="949735"/>
            <a:ext cx="5375787" cy="4031840"/>
          </a:xfrm>
          <a:prstGeom prst="rect">
            <a:avLst/>
          </a:prstGeom>
        </p:spPr>
      </p:pic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8656163" y="4368800"/>
            <a:ext cx="3203575" cy="2400300"/>
            <a:chOff x="3724" y="2795"/>
            <a:chExt cx="2018" cy="1512"/>
          </a:xfrm>
        </p:grpSpPr>
        <p:pic>
          <p:nvPicPr>
            <p:cNvPr id="8" name="Picture 30" descr="m2-SM0-mounted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" y="2795"/>
              <a:ext cx="2018" cy="15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4822" y="2808"/>
              <a:ext cx="902" cy="179"/>
            </a:xfrm>
            <a:prstGeom prst="rect">
              <a:avLst/>
            </a:prstGeom>
            <a:solidFill>
              <a:srgbClr val="FFFC8D"/>
            </a:solidFill>
            <a:ln w="9525">
              <a:solidFill>
                <a:srgbClr val="0D02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0" lang="it-IT" altLang="it-IT" sz="1200" b="1"/>
                <a:t>The first module!</a:t>
              </a:r>
            </a:p>
          </p:txBody>
        </p:sp>
      </p:grpSp>
      <p:pic>
        <p:nvPicPr>
          <p:cNvPr id="10" name="Picture 6" descr="P001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67" y="4648418"/>
            <a:ext cx="3165475" cy="21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07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36 </a:t>
            </a:r>
            <a:r>
              <a:rPr lang="en-US" dirty="0" err="1"/>
              <a:t>viaggi</a:t>
            </a:r>
            <a:r>
              <a:rPr lang="en-US" dirty="0"/>
              <a:t> verso </a:t>
            </a:r>
            <a:r>
              <a:rPr lang="en-US" dirty="0" err="1"/>
              <a:t>il</a:t>
            </a:r>
            <a:r>
              <a:rPr lang="en-US" dirty="0"/>
              <a:t> CERN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2" descr="F:\CORRADO\DOCUMENTI\CMS\GENERAL\Dcp_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2"/>
          <a:stretch>
            <a:fillRect/>
          </a:stretch>
        </p:blipFill>
        <p:spPr bwMode="auto">
          <a:xfrm>
            <a:off x="6663737" y="3751545"/>
            <a:ext cx="5528263" cy="31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06110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848" y="2647950"/>
            <a:ext cx="3155950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 descr="06110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0416" y="967135"/>
            <a:ext cx="3470785" cy="26030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09" y="853675"/>
            <a:ext cx="4526715" cy="33950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" y="853675"/>
            <a:ext cx="4077683" cy="2716549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779606" y="4299771"/>
            <a:ext cx="3380797" cy="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726288"/>
              </p:ext>
            </p:extLst>
          </p:nvPr>
        </p:nvGraphicFramePr>
        <p:xfrm>
          <a:off x="3779607" y="4299772"/>
          <a:ext cx="2860202" cy="234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857143" imgH="4780952" progId="CorelPhotoPaint.Image.9">
                  <p:embed/>
                </p:oleObj>
              </mc:Choice>
              <mc:Fallback>
                <p:oleObj r:id="rId7" imgW="6857143" imgH="4780952" progId="CorelPhotoPaint.Image.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607" y="4299772"/>
                        <a:ext cx="2860202" cy="23468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86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Installato</a:t>
            </a:r>
            <a:r>
              <a:rPr lang="en-US" dirty="0"/>
              <a:t> in CMS!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4" descr="Francesca_Cavall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" y="1080930"/>
            <a:ext cx="7049730" cy="50628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971789" y="1695443"/>
            <a:ext cx="953732" cy="467652"/>
            <a:chOff x="5429861" y="1616787"/>
            <a:chExt cx="953732" cy="467652"/>
          </a:xfrm>
        </p:grpSpPr>
        <p:grpSp>
          <p:nvGrpSpPr>
            <p:cNvPr id="12" name="Group 11"/>
            <p:cNvGrpSpPr/>
            <p:nvPr/>
          </p:nvGrpSpPr>
          <p:grpSpPr>
            <a:xfrm>
              <a:off x="5429861" y="2074606"/>
              <a:ext cx="953732" cy="9833"/>
              <a:chOff x="5447068" y="2074606"/>
              <a:chExt cx="953732" cy="9833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5447068" y="2074606"/>
                <a:ext cx="432619" cy="983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>
                <a:off x="5938684" y="2079522"/>
                <a:ext cx="46211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5439695" y="1616787"/>
              <a:ext cx="934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 mm!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2" descr="Image result for cms ecal bar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108365"/>
            <a:ext cx="4907378" cy="39945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7172018" y="5152102"/>
            <a:ext cx="5253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36 </a:t>
            </a:r>
            <a:r>
              <a:rPr lang="en-US" sz="2000" b="1" dirty="0" err="1">
                <a:solidFill>
                  <a:schemeClr val="bg1"/>
                </a:solidFill>
              </a:rPr>
              <a:t>SuperModuli</a:t>
            </a:r>
            <a:r>
              <a:rPr lang="en-US" sz="2000" b="1" dirty="0">
                <a:solidFill>
                  <a:schemeClr val="bg1"/>
                </a:solidFill>
              </a:rPr>
              <a:t> di 1700 </a:t>
            </a:r>
            <a:r>
              <a:rPr lang="en-US" sz="2000" b="1" dirty="0" err="1">
                <a:solidFill>
                  <a:schemeClr val="bg1"/>
                </a:solidFill>
              </a:rPr>
              <a:t>cristalli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ognuno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Canali</a:t>
            </a:r>
            <a:r>
              <a:rPr lang="en-US" sz="2000" b="1" dirty="0">
                <a:solidFill>
                  <a:schemeClr val="bg1"/>
                </a:solidFill>
              </a:rPr>
              <a:t> non </a:t>
            </a:r>
            <a:r>
              <a:rPr lang="en-US" sz="2000" b="1" dirty="0" err="1">
                <a:solidFill>
                  <a:schemeClr val="bg1"/>
                </a:solidFill>
              </a:rPr>
              <a:t>funzionanti</a:t>
            </a:r>
            <a:r>
              <a:rPr lang="en-US" sz="2000" b="1" dirty="0">
                <a:solidFill>
                  <a:schemeClr val="bg1"/>
                </a:solidFill>
              </a:rPr>
              <a:t> &lt; 1% !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Non </a:t>
            </a:r>
            <a:r>
              <a:rPr lang="en-US" sz="2000" b="1" dirty="0" err="1">
                <a:solidFill>
                  <a:schemeClr val="bg1"/>
                </a:solidFill>
              </a:rPr>
              <a:t>necessita</a:t>
            </a:r>
            <a:r>
              <a:rPr lang="en-US" sz="2000" b="1" dirty="0">
                <a:solidFill>
                  <a:schemeClr val="bg1"/>
                </a:solidFill>
              </a:rPr>
              <a:t> upgrade prima di HL-LHC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96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precisione</a:t>
            </a:r>
            <a:r>
              <a:rPr lang="en-US" dirty="0"/>
              <a:t> ha un </a:t>
            </a:r>
            <a:r>
              <a:rPr lang="en-US" dirty="0" err="1"/>
              <a:t>costo</a:t>
            </a:r>
            <a:r>
              <a:rPr lang="en-US" dirty="0"/>
              <a:t>…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35604" y="1003300"/>
            <a:ext cx="4110038" cy="5319713"/>
            <a:chOff x="1608" y="768"/>
            <a:chExt cx="2589" cy="335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1200"/>
              <a:ext cx="2397" cy="2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608" y="768"/>
              <a:ext cx="25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it-IT" sz="2000">
                  <a:solidFill>
                    <a:schemeClr val="bg1"/>
                  </a:solidFill>
                  <a:latin typeface="Helvetica" panose="020B0604020202020204" pitchFamily="34" charset="0"/>
                  <a:sym typeface="Symbol" panose="05050102010706020507" pitchFamily="18" charset="2"/>
                </a:rPr>
                <a:t>Response to high energy electrons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" y="3677"/>
              <a:ext cx="237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it-IT" sz="2000" dirty="0">
                  <a:solidFill>
                    <a:schemeClr val="bg1"/>
                  </a:solidFill>
                  <a:latin typeface="Helvetica" panose="020B0604020202020204" pitchFamily="34" charset="0"/>
                  <a:sym typeface="Symbol" panose="05050102010706020507" pitchFamily="18" charset="2"/>
                </a:rPr>
                <a:t>Temperature Stability: ≤ 0.1 °C</a:t>
              </a:r>
            </a:p>
            <a:p>
              <a:pPr algn="ctr"/>
              <a:r>
                <a:rPr kumimoji="0" lang="en-US" altLang="it-IT" sz="2000" dirty="0">
                  <a:solidFill>
                    <a:schemeClr val="bg1"/>
                  </a:solidFill>
                  <a:latin typeface="Helvetica" panose="020B0604020202020204" pitchFamily="34" charset="0"/>
                  <a:sym typeface="Symbol" panose="05050102010706020507" pitchFamily="18" charset="2"/>
                </a:rPr>
                <a:t>Light response stability: ≤  0.1%</a:t>
              </a:r>
            </a:p>
          </p:txBody>
        </p:sp>
      </p:grpSp>
      <p:pic>
        <p:nvPicPr>
          <p:cNvPr id="8" name="Picture 11" descr="latex-im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37" y="5564188"/>
            <a:ext cx="4076700" cy="7445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4283487" y="1132554"/>
            <a:ext cx="4724400" cy="4214813"/>
            <a:chOff x="0" y="543"/>
            <a:chExt cx="2976" cy="2655"/>
          </a:xfrm>
        </p:grpSpPr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0" y="543"/>
              <a:ext cx="2976" cy="2655"/>
              <a:chOff x="16" y="492"/>
              <a:chExt cx="2976" cy="2655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" y="492"/>
                <a:ext cx="2976" cy="2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448" y="2038"/>
                <a:ext cx="230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335" y="1859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en-US" altLang="it-IT" sz="2000" b="1">
                  <a:solidFill>
                    <a:srgbClr val="FF0000"/>
                  </a:solidFill>
                </a:rPr>
                <a:t>0.5%</a:t>
              </a:r>
              <a:endParaRPr kumimoji="0" lang="it-IT" altLang="it-IT" sz="20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045733" y="1354456"/>
            <a:ext cx="30381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Il </a:t>
            </a:r>
            <a:r>
              <a:rPr lang="en-US" sz="2000" b="1" dirty="0" err="1">
                <a:solidFill>
                  <a:schemeClr val="bg1"/>
                </a:solidFill>
              </a:rPr>
              <a:t>problema</a:t>
            </a:r>
            <a:r>
              <a:rPr lang="en-US" sz="2000" b="1" dirty="0">
                <a:solidFill>
                  <a:schemeClr val="bg1"/>
                </a:solidFill>
              </a:rPr>
              <a:t> è </a:t>
            </a:r>
            <a:r>
              <a:rPr lang="en-US" sz="2000" b="1" dirty="0" err="1">
                <a:solidFill>
                  <a:schemeClr val="bg1"/>
                </a:solidFill>
              </a:rPr>
              <a:t>mantenere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questa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precisione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nell’esperimento</a:t>
            </a:r>
            <a:r>
              <a:rPr lang="en-US" sz="2000" b="1" dirty="0">
                <a:solidFill>
                  <a:schemeClr val="bg1"/>
                </a:solidFill>
              </a:rPr>
              <a:t> finale e </a:t>
            </a:r>
            <a:r>
              <a:rPr lang="en-US" sz="2000" b="1" dirty="0" err="1">
                <a:solidFill>
                  <a:schemeClr val="bg1"/>
                </a:solidFill>
              </a:rPr>
              <a:t>nel</a:t>
            </a:r>
            <a:r>
              <a:rPr lang="en-US" sz="2000" b="1" dirty="0">
                <a:solidFill>
                  <a:schemeClr val="bg1"/>
                </a:solidFill>
              </a:rPr>
              <a:t> tempo.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</a:rPr>
              <a:t>Calibrazione</a:t>
            </a:r>
            <a:r>
              <a:rPr lang="en-US" sz="2000" b="1" dirty="0">
                <a:solidFill>
                  <a:schemeClr val="bg1"/>
                </a:solidFill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</a:rPr>
              <a:t>diversi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processi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fisici</a:t>
            </a:r>
            <a:r>
              <a:rPr lang="en-US" sz="2000" b="1" dirty="0">
                <a:solidFill>
                  <a:schemeClr val="bg1"/>
                </a:solidFill>
              </a:rPr>
              <a:t> e monitor </a:t>
            </a:r>
            <a:r>
              <a:rPr lang="en-US" sz="2000" b="1" dirty="0" err="1">
                <a:solidFill>
                  <a:schemeClr val="bg1"/>
                </a:solidFill>
              </a:rPr>
              <a:t>della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risposta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sono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uno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sforzo</a:t>
            </a:r>
            <a:r>
              <a:rPr lang="en-US" sz="2000" b="1" dirty="0">
                <a:solidFill>
                  <a:schemeClr val="bg1"/>
                </a:solidFill>
              </a:rPr>
              <a:t> continuo!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</a:rPr>
              <a:t>Operare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calorimetro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richiede</a:t>
            </a:r>
            <a:r>
              <a:rPr lang="en-US" sz="2000" b="1" dirty="0">
                <a:solidFill>
                  <a:schemeClr val="bg1"/>
                </a:solidFill>
              </a:rPr>
              <a:t> molto </a:t>
            </a:r>
            <a:r>
              <a:rPr lang="en-US" sz="2000" b="1" dirty="0" err="1">
                <a:solidFill>
                  <a:schemeClr val="bg1"/>
                </a:solidFill>
              </a:rPr>
              <a:t>lavoro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7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risposta</a:t>
            </a:r>
            <a:r>
              <a:rPr lang="en-US" dirty="0"/>
              <a:t> di ECAL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25" y="1067293"/>
            <a:ext cx="8013885" cy="5578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5602" y="1101211"/>
            <a:ext cx="3639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causa </a:t>
            </a:r>
            <a:r>
              <a:rPr lang="en-US" sz="2000" b="1" dirty="0" err="1">
                <a:solidFill>
                  <a:schemeClr val="bg1"/>
                </a:solidFill>
              </a:rPr>
              <a:t>dell’irraggiamento</a:t>
            </a:r>
            <a:r>
              <a:rPr lang="en-US" sz="2000" b="1" dirty="0">
                <a:solidFill>
                  <a:schemeClr val="bg1"/>
                </a:solidFill>
              </a:rPr>
              <a:t> la </a:t>
            </a:r>
            <a:r>
              <a:rPr lang="en-US" sz="2000" b="1" dirty="0" err="1">
                <a:solidFill>
                  <a:schemeClr val="bg1"/>
                </a:solidFill>
              </a:rPr>
              <a:t>trasparenza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cristalli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diminuisce</a:t>
            </a:r>
            <a:r>
              <a:rPr lang="en-US" sz="2000" b="1" dirty="0">
                <a:solidFill>
                  <a:schemeClr val="bg1"/>
                </a:solidFill>
              </a:rPr>
              <a:t> e a </a:t>
            </a:r>
            <a:r>
              <a:rPr lang="en-US" sz="2000" b="1" dirty="0" err="1">
                <a:solidFill>
                  <a:schemeClr val="bg1"/>
                </a:solidFill>
              </a:rPr>
              <a:t>fasci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spenti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risale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b="1" dirty="0" err="1">
                <a:solidFill>
                  <a:schemeClr val="bg1"/>
                </a:solidFill>
              </a:rPr>
              <a:t>va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seguita</a:t>
            </a:r>
            <a:r>
              <a:rPr lang="en-US" sz="2000" b="1" dirty="0">
                <a:solidFill>
                  <a:schemeClr val="bg1"/>
                </a:solidFill>
              </a:rPr>
              <a:t> (laser) </a:t>
            </a:r>
            <a:r>
              <a:rPr lang="en-US" sz="2000" b="1" dirty="0" err="1">
                <a:solidFill>
                  <a:schemeClr val="bg1"/>
                </a:solidFill>
              </a:rPr>
              <a:t>costantemente</a:t>
            </a:r>
            <a:r>
              <a:rPr lang="en-US" sz="2000" b="1" dirty="0">
                <a:solidFill>
                  <a:schemeClr val="bg1"/>
                </a:solidFill>
              </a:rPr>
              <a:t> e la </a:t>
            </a:r>
            <a:r>
              <a:rPr lang="en-US" sz="2000" b="1" dirty="0" err="1">
                <a:solidFill>
                  <a:schemeClr val="bg1"/>
                </a:solidFill>
              </a:rPr>
              <a:t>risposta</a:t>
            </a:r>
            <a:r>
              <a:rPr lang="en-US" sz="2000" b="1" dirty="0">
                <a:solidFill>
                  <a:schemeClr val="bg1"/>
                </a:solidFill>
              </a:rPr>
              <a:t> del </a:t>
            </a:r>
            <a:r>
              <a:rPr lang="en-US" sz="2000" b="1" dirty="0" err="1">
                <a:solidFill>
                  <a:schemeClr val="bg1"/>
                </a:solidFill>
              </a:rPr>
              <a:t>calorimetro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corretta</a:t>
            </a:r>
            <a:r>
              <a:rPr lang="en-US" sz="2000" b="1" dirty="0">
                <a:solidFill>
                  <a:schemeClr val="bg1"/>
                </a:solidFill>
              </a:rPr>
              <a:t>!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E’un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sistema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certamente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complesso</a:t>
            </a:r>
            <a:r>
              <a:rPr lang="en-US" sz="2000" b="1" dirty="0">
                <a:solidFill>
                  <a:schemeClr val="bg1"/>
                </a:solidFill>
              </a:rPr>
              <a:t>…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799" y="4023294"/>
            <a:ext cx="3514386" cy="282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5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 non </a:t>
            </a:r>
            <a:r>
              <a:rPr lang="en-US" dirty="0" err="1"/>
              <a:t>facessimo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…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8" y="1116620"/>
            <a:ext cx="6299241" cy="4586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447" y="928808"/>
            <a:ext cx="3784818" cy="296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46" y="4034210"/>
            <a:ext cx="4611149" cy="2523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6304" y="4552335"/>
            <a:ext cx="214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Stabilità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massa</a:t>
            </a:r>
            <a:r>
              <a:rPr lang="en-US" dirty="0">
                <a:solidFill>
                  <a:srgbClr val="FF0000"/>
                </a:solidFill>
              </a:rPr>
              <a:t> Z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3126" y="1283101"/>
            <a:ext cx="214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larghezza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massa</a:t>
            </a:r>
            <a:r>
              <a:rPr lang="en-US" dirty="0">
                <a:solidFill>
                  <a:srgbClr val="FF0000"/>
                </a:solidFill>
              </a:rPr>
              <a:t> Z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87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02" tIns="45702" rIns="116946" bIns="45702" numCol="1" anchor="ctr" anchorCtr="0" compatLnSpc="1">
            <a:prstTxWarp prst="textNoShape">
              <a:avLst/>
            </a:prstTxWarp>
          </a:bodyPr>
          <a:lstStyle/>
          <a:p>
            <a:pPr marL="39688"/>
            <a:r>
              <a:rPr lang="en-US" altLang="it-IT" dirty="0" err="1">
                <a:ea typeface="Zapf Dingbats" pitchFamily="1" charset="2"/>
                <a:cs typeface="Zapf Dingbats" pitchFamily="1" charset="2"/>
              </a:rPr>
              <a:t>L’osservazione</a:t>
            </a:r>
            <a:r>
              <a:rPr lang="en-US" altLang="it-IT" dirty="0">
                <a:ea typeface="Zapf Dingbats" pitchFamily="1" charset="2"/>
                <a:cs typeface="Zapf Dingbats" pitchFamily="1" charset="2"/>
              </a:rPr>
              <a:t>:  H -&gt; </a:t>
            </a:r>
            <a:r>
              <a:rPr lang="en-US" altLang="it-IT" dirty="0" err="1">
                <a:cs typeface="Lucida Grande" charset="0"/>
              </a:rPr>
              <a:t>γγ</a:t>
            </a:r>
            <a:endParaRPr lang="en-US" altLang="it-IT" dirty="0"/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94450"/>
            <a:ext cx="3860800" cy="3206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M. Diemoz - INFN</a:t>
            </a:r>
          </a:p>
        </p:txBody>
      </p:sp>
      <p:sp>
        <p:nvSpPr>
          <p:cNvPr id="12292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610350" y="5591220"/>
            <a:ext cx="5581650" cy="1362075"/>
          </a:xfrm>
        </p:spPr>
        <p:txBody>
          <a:bodyPr vert="horz" wrap="square" lIns="91402" tIns="45702" rIns="116946" bIns="45702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La combinazione di energia ed angolo</a:t>
            </a:r>
          </a:p>
          <a:p>
            <a:pPr marL="0" indent="0"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dei 2 fotoni dà sempre (più o meno) lo</a:t>
            </a:r>
          </a:p>
          <a:p>
            <a:pPr marL="0" indent="0"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stesso risultato: la massa del bosone.</a:t>
            </a:r>
            <a:endParaRPr lang="en-US" altLang="it-IT" sz="2000" b="1" dirty="0">
              <a:solidFill>
                <a:schemeClr val="bg1"/>
              </a:solidFill>
            </a:endParaRPr>
          </a:p>
        </p:txBody>
      </p:sp>
      <p:grpSp>
        <p:nvGrpSpPr>
          <p:cNvPr id="12294" name="Group 8"/>
          <p:cNvGrpSpPr>
            <a:grpSpLocks/>
          </p:cNvGrpSpPr>
          <p:nvPr/>
        </p:nvGrpSpPr>
        <p:grpSpPr bwMode="auto">
          <a:xfrm>
            <a:off x="461434" y="1031874"/>
            <a:ext cx="5891848" cy="5362576"/>
            <a:chOff x="2987824" y="2276872"/>
            <a:chExt cx="5187055" cy="4492143"/>
          </a:xfrm>
        </p:grpSpPr>
        <p:pic>
          <p:nvPicPr>
            <p:cNvPr id="12302" name="Picture 9" descr="sbweightedmas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276872"/>
              <a:ext cx="4824536" cy="44921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5724202" y="4268971"/>
              <a:ext cx="1223752" cy="32857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304" name="Picture 11" descr="sbweightedmas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6" t="45901" r="39838" b="37346"/>
            <a:stretch>
              <a:fillRect/>
            </a:stretch>
          </p:blipFill>
          <p:spPr bwMode="auto">
            <a:xfrm>
              <a:off x="6444208" y="3419882"/>
              <a:ext cx="1730671" cy="15212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6424612" y="925512"/>
            <a:ext cx="5504163" cy="4598987"/>
            <a:chOff x="6424613" y="925513"/>
            <a:chExt cx="4214812" cy="3173412"/>
          </a:xfrm>
        </p:grpSpPr>
        <p:pic>
          <p:nvPicPr>
            <p:cNvPr id="12295" name="Picture 12" descr="gammagamma_run194108_evt564224000_ispy_3d-annotated-2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613" y="925513"/>
              <a:ext cx="4214812" cy="3173412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296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6678613" y="2751139"/>
              <a:ext cx="1185862" cy="357187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7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9331325" y="1989138"/>
              <a:ext cx="1111250" cy="330200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298" name="Rectangle 20"/>
          <p:cNvSpPr>
            <a:spLocks noChangeArrowheads="1"/>
          </p:cNvSpPr>
          <p:nvPr/>
        </p:nvSpPr>
        <p:spPr bwMode="auto">
          <a:xfrm>
            <a:off x="9004301" y="2763838"/>
            <a:ext cx="290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>
                <a:solidFill>
                  <a:srgbClr val="66FF33"/>
                </a:solidFill>
                <a:latin typeface="Symbol" panose="05050102010706020507" pitchFamily="18" charset="2"/>
                <a:cs typeface="Lucida Grande" charset="0"/>
              </a:rPr>
              <a:t>g</a:t>
            </a:r>
            <a:endParaRPr lang="en-US" altLang="it-IT" sz="2000" b="1">
              <a:solidFill>
                <a:srgbClr val="66FF33"/>
              </a:solidFill>
              <a:latin typeface="Symbol" panose="05050102010706020507" pitchFamily="18" charset="2"/>
            </a:endParaRPr>
          </a:p>
        </p:txBody>
      </p:sp>
      <p:sp>
        <p:nvSpPr>
          <p:cNvPr id="12299" name="Rectangle 28"/>
          <p:cNvSpPr>
            <a:spLocks noChangeArrowheads="1"/>
          </p:cNvSpPr>
          <p:nvPr/>
        </p:nvSpPr>
        <p:spPr bwMode="auto">
          <a:xfrm>
            <a:off x="8885238" y="1493838"/>
            <a:ext cx="29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>
                <a:solidFill>
                  <a:srgbClr val="66FF33"/>
                </a:solidFill>
                <a:latin typeface="Symbol" panose="05050102010706020507" pitchFamily="18" charset="2"/>
                <a:cs typeface="Lucida Grande" charset="0"/>
              </a:rPr>
              <a:t>g</a:t>
            </a:r>
            <a:endParaRPr lang="en-US" altLang="it-IT" sz="2000" b="1">
              <a:solidFill>
                <a:srgbClr val="66FF33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280423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siamo</a:t>
            </a:r>
            <a:r>
              <a:rPr lang="en-US" dirty="0"/>
              <a:t> </a:t>
            </a:r>
            <a:r>
              <a:rPr lang="en-US" dirty="0" err="1"/>
              <a:t>bravi</a:t>
            </a:r>
            <a:r>
              <a:rPr lang="en-US" dirty="0"/>
              <a:t> a </a:t>
            </a:r>
            <a:r>
              <a:rPr lang="en-US" dirty="0" err="1"/>
              <a:t>misurare</a:t>
            </a:r>
            <a:r>
              <a:rPr lang="en-US" dirty="0"/>
              <a:t> M</a:t>
            </a:r>
            <a:r>
              <a:rPr lang="en-US" sz="1800" dirty="0"/>
              <a:t>H</a:t>
            </a:r>
            <a:r>
              <a:rPr lang="en-US" dirty="0"/>
              <a:t> ?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395" y="1140512"/>
            <a:ext cx="6671891" cy="537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348" y="1946786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Ricostruzione</a:t>
            </a:r>
            <a:r>
              <a:rPr lang="en-US" b="1" dirty="0">
                <a:solidFill>
                  <a:schemeClr val="bg1"/>
                </a:solidFill>
              </a:rPr>
              <a:t> “</a:t>
            </a:r>
            <a:r>
              <a:rPr lang="en-US" b="1" dirty="0" err="1">
                <a:solidFill>
                  <a:schemeClr val="bg1"/>
                </a:solidFill>
              </a:rPr>
              <a:t>pronta</a:t>
            </a:r>
            <a:r>
              <a:rPr lang="en-US" b="1" dirty="0">
                <a:solidFill>
                  <a:schemeClr val="bg1"/>
                </a:solidFill>
              </a:rPr>
              <a:t>” </a:t>
            </a:r>
            <a:r>
              <a:rPr lang="en-US" b="1" dirty="0" err="1">
                <a:solidFill>
                  <a:schemeClr val="bg1"/>
                </a:solidFill>
              </a:rPr>
              <a:t>entro</a:t>
            </a:r>
            <a:r>
              <a:rPr lang="en-US" b="1" dirty="0">
                <a:solidFill>
                  <a:schemeClr val="bg1"/>
                </a:solidFill>
              </a:rPr>
              <a:t> 48h </a:t>
            </a:r>
            <a:r>
              <a:rPr lang="en-US" b="1" dirty="0" err="1">
                <a:solidFill>
                  <a:schemeClr val="bg1"/>
                </a:solidFill>
              </a:rPr>
              <a:t>dalla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presa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089" y="4315711"/>
            <a:ext cx="31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Ricostruzione</a:t>
            </a:r>
            <a:r>
              <a:rPr lang="en-US" b="1" dirty="0">
                <a:solidFill>
                  <a:schemeClr val="bg1"/>
                </a:solidFill>
              </a:rPr>
              <a:t> al </a:t>
            </a:r>
            <a:r>
              <a:rPr lang="en-US" b="1" dirty="0" err="1">
                <a:solidFill>
                  <a:schemeClr val="bg1"/>
                </a:solidFill>
              </a:rPr>
              <a:t>meglio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delle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condizioni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942735" y="1700981"/>
            <a:ext cx="176981" cy="3795251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461434" y="5702531"/>
            <a:ext cx="341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1% </a:t>
            </a:r>
            <a:r>
              <a:rPr lang="en-US" sz="2000" b="1" dirty="0" err="1">
                <a:solidFill>
                  <a:schemeClr val="bg1"/>
                </a:solidFill>
              </a:rPr>
              <a:t>alla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massa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dell’Higgs</a:t>
            </a:r>
            <a:r>
              <a:rPr lang="en-US" sz="2000" b="1" dirty="0">
                <a:solidFill>
                  <a:schemeClr val="bg1"/>
                </a:solidFill>
              </a:rPr>
              <a:t>!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9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Alla</a:t>
            </a:r>
            <a:r>
              <a:rPr lang="en-US" dirty="0"/>
              <a:t> fine del Run 1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78" y="1449751"/>
            <a:ext cx="8728806" cy="424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4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Caccia</a:t>
            </a:r>
            <a:r>
              <a:rPr lang="en-US" dirty="0"/>
              <a:t> al </a:t>
            </a:r>
            <a:r>
              <a:rPr lang="en-US" dirty="0" err="1"/>
              <a:t>Bosone</a:t>
            </a:r>
            <a:r>
              <a:rPr lang="en-US" dirty="0"/>
              <a:t> di Higgs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8500" y="784225"/>
            <a:ext cx="7645400" cy="2905125"/>
            <a:chOff x="432" y="660"/>
            <a:chExt cx="4816" cy="183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36" y="1442"/>
              <a:ext cx="4808" cy="1048"/>
              <a:chOff x="436" y="1442"/>
              <a:chExt cx="4808" cy="1048"/>
            </a:xfrm>
          </p:grpSpPr>
          <p:sp>
            <p:nvSpPr>
              <p:cNvPr id="27" name="Rectangle 5"/>
              <p:cNvSpPr>
                <a:spLocks noChangeArrowheads="1"/>
              </p:cNvSpPr>
              <p:nvPr/>
            </p:nvSpPr>
            <p:spPr bwMode="auto">
              <a:xfrm>
                <a:off x="436" y="1442"/>
                <a:ext cx="1496" cy="144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8" name="Rectangle 6"/>
              <p:cNvSpPr>
                <a:spLocks noChangeArrowheads="1"/>
              </p:cNvSpPr>
              <p:nvPr/>
            </p:nvSpPr>
            <p:spPr bwMode="auto">
              <a:xfrm>
                <a:off x="1772" y="1722"/>
                <a:ext cx="504" cy="14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2076" y="1930"/>
                <a:ext cx="552" cy="144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30" name="Rectangle 8"/>
              <p:cNvSpPr>
                <a:spLocks noChangeArrowheads="1"/>
              </p:cNvSpPr>
              <p:nvPr/>
            </p:nvSpPr>
            <p:spPr bwMode="auto">
              <a:xfrm>
                <a:off x="2620" y="2138"/>
                <a:ext cx="2120" cy="144"/>
              </a:xfrm>
              <a:prstGeom prst="rect">
                <a:avLst/>
              </a:prstGeom>
              <a:solidFill>
                <a:srgbClr val="0099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4668" y="2346"/>
                <a:ext cx="576" cy="14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/>
            </p:nvSpPr>
            <p:spPr bwMode="auto">
              <a:xfrm>
                <a:off x="1072" y="1442"/>
                <a:ext cx="22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000000"/>
                    </a:solidFill>
                    <a:latin typeface="Times" panose="02020603050405020304" pitchFamily="18" charset="0"/>
                  </a:rPr>
                  <a:t>LEP</a:t>
                </a:r>
                <a:endParaRPr lang="en-US" altLang="en-US" sz="2400" b="1">
                  <a:latin typeface="Times" panose="02020603050405020304" pitchFamily="18" charset="0"/>
                </a:endParaRPr>
              </a:p>
            </p:txBody>
          </p:sp>
          <p:grpSp>
            <p:nvGrpSpPr>
              <p:cNvPr id="33" name="Group 11"/>
              <p:cNvGrpSpPr>
                <a:grpSpLocks/>
              </p:cNvGrpSpPr>
              <p:nvPr/>
            </p:nvGrpSpPr>
            <p:grpSpPr bwMode="auto">
              <a:xfrm>
                <a:off x="2304" y="1714"/>
                <a:ext cx="633" cy="144"/>
                <a:chOff x="2288" y="1738"/>
                <a:chExt cx="633" cy="144"/>
              </a:xfrm>
            </p:grpSpPr>
            <p:sp>
              <p:nvSpPr>
                <p:cNvPr id="55" name="Rectangle 12"/>
                <p:cNvSpPr>
                  <a:spLocks noChangeArrowheads="1"/>
                </p:cNvSpPr>
                <p:nvPr/>
              </p:nvSpPr>
              <p:spPr bwMode="auto">
                <a:xfrm>
                  <a:off x="2288" y="1738"/>
                  <a:ext cx="88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chemeClr val="tx2"/>
                      </a:solidFill>
                      <a:latin typeface="Times" panose="02020603050405020304" pitchFamily="18" charset="0"/>
                    </a:rPr>
                    <a:t>H</a:t>
                  </a:r>
                  <a:endParaRPr lang="en-US" altLang="en-US" sz="2400" b="1">
                    <a:solidFill>
                      <a:schemeClr val="tx2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390" y="1746"/>
                  <a:ext cx="531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chemeClr val="tx2"/>
                      </a:solidFill>
                      <a:latin typeface="Symbol" panose="05050102010706020507" pitchFamily="18" charset="2"/>
                    </a:rPr>
                    <a:t>® gg</a:t>
                  </a:r>
                  <a:endParaRPr lang="en-US" altLang="en-US" sz="2400" b="1">
                    <a:solidFill>
                      <a:schemeClr val="tx2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34" name="Group 14"/>
              <p:cNvGrpSpPr>
                <a:grpSpLocks/>
              </p:cNvGrpSpPr>
              <p:nvPr/>
            </p:nvGrpSpPr>
            <p:grpSpPr bwMode="auto">
              <a:xfrm>
                <a:off x="2688" y="1914"/>
                <a:ext cx="1105" cy="160"/>
                <a:chOff x="2712" y="1922"/>
                <a:chExt cx="1105" cy="160"/>
              </a:xfrm>
            </p:grpSpPr>
            <p:grpSp>
              <p:nvGrpSpPr>
                <p:cNvPr id="48" name="Group 15"/>
                <p:cNvGrpSpPr>
                  <a:grpSpLocks/>
                </p:cNvGrpSpPr>
                <p:nvPr/>
              </p:nvGrpSpPr>
              <p:grpSpPr bwMode="auto">
                <a:xfrm>
                  <a:off x="2712" y="1946"/>
                  <a:ext cx="1105" cy="136"/>
                  <a:chOff x="2704" y="1946"/>
                  <a:chExt cx="1105" cy="136"/>
                </a:xfrm>
              </p:grpSpPr>
              <p:sp>
                <p:nvSpPr>
                  <p:cNvPr id="5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704" y="1946"/>
                    <a:ext cx="88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b="1">
                        <a:solidFill>
                          <a:srgbClr val="000000"/>
                        </a:solidFill>
                        <a:latin typeface="Times" panose="02020603050405020304" pitchFamily="18" charset="0"/>
                      </a:rPr>
                      <a:t>H</a:t>
                    </a:r>
                    <a:endParaRPr lang="en-US" altLang="en-US" sz="2400" b="1">
                      <a:latin typeface="Times" panose="02020603050405020304" pitchFamily="18" charset="0"/>
                    </a:endParaRPr>
                  </a:p>
                </p:txBody>
              </p:sp>
              <p:sp>
                <p:nvSpPr>
                  <p:cNvPr id="5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1946"/>
                    <a:ext cx="169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b="1">
                        <a:solidFill>
                          <a:srgbClr val="000000"/>
                        </a:solidFill>
                        <a:latin typeface="Symbol" panose="05050102010706020507" pitchFamily="18" charset="2"/>
                      </a:rPr>
                      <a:t> ® </a:t>
                    </a:r>
                    <a:endParaRPr lang="en-US" altLang="en-US" sz="2400" b="1">
                      <a:latin typeface="Times" panose="02020603050405020304" pitchFamily="18" charset="0"/>
                    </a:endParaRPr>
                  </a:p>
                </p:txBody>
              </p:sp>
              <p:sp>
                <p:nvSpPr>
                  <p:cNvPr id="5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999" y="1946"/>
                    <a:ext cx="180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b="1">
                        <a:solidFill>
                          <a:srgbClr val="000000"/>
                        </a:solidFill>
                        <a:latin typeface="Times" panose="02020603050405020304" pitchFamily="18" charset="0"/>
                      </a:rPr>
                      <a:t>ZZ </a:t>
                    </a:r>
                    <a:endParaRPr lang="en-US" altLang="en-US" sz="2400" b="1">
                      <a:latin typeface="Times" panose="02020603050405020304" pitchFamily="18" charset="0"/>
                    </a:endParaRPr>
                  </a:p>
                </p:txBody>
              </p:sp>
              <p:sp>
                <p:nvSpPr>
                  <p:cNvPr id="5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946"/>
                    <a:ext cx="169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b="1">
                        <a:solidFill>
                          <a:srgbClr val="000000"/>
                        </a:solidFill>
                        <a:latin typeface="Symbol" panose="05050102010706020507" pitchFamily="18" charset="2"/>
                      </a:rPr>
                      <a:t> ® </a:t>
                    </a:r>
                    <a:endParaRPr lang="en-US" altLang="en-US" sz="2400" b="1">
                      <a:latin typeface="Times" panose="02020603050405020304" pitchFamily="18" charset="0"/>
                    </a:endParaRPr>
                  </a:p>
                </p:txBody>
              </p:sp>
              <p:sp>
                <p:nvSpPr>
                  <p:cNvPr id="5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3377" y="1946"/>
                    <a:ext cx="432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b="1">
                        <a:solidFill>
                          <a:srgbClr val="000000"/>
                        </a:solidFill>
                        <a:latin typeface="Times" panose="02020603050405020304" pitchFamily="18" charset="0"/>
                      </a:rPr>
                      <a:t>4 leptons</a:t>
                    </a:r>
                    <a:endParaRPr lang="en-US" altLang="en-US" sz="2400" b="1">
                      <a:latin typeface="Times" panose="02020603050405020304" pitchFamily="18" charset="0"/>
                    </a:endParaRPr>
                  </a:p>
                </p:txBody>
              </p:sp>
            </p:grpSp>
            <p:sp>
              <p:nvSpPr>
                <p:cNvPr id="49" name="Rectangle 21"/>
                <p:cNvSpPr>
                  <a:spLocks noChangeArrowheads="1"/>
                </p:cNvSpPr>
                <p:nvPr/>
              </p:nvSpPr>
              <p:spPr bwMode="auto">
                <a:xfrm>
                  <a:off x="3161" y="1922"/>
                  <a:ext cx="57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*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35" name="Group 22"/>
              <p:cNvGrpSpPr>
                <a:grpSpLocks/>
              </p:cNvGrpSpPr>
              <p:nvPr/>
            </p:nvGrpSpPr>
            <p:grpSpPr bwMode="auto">
              <a:xfrm>
                <a:off x="3145" y="2139"/>
                <a:ext cx="1032" cy="136"/>
                <a:chOff x="1481" y="2139"/>
                <a:chExt cx="1032" cy="136"/>
              </a:xfrm>
            </p:grpSpPr>
            <p:sp>
              <p:nvSpPr>
                <p:cNvPr id="43" name="Rectangle 23"/>
                <p:cNvSpPr>
                  <a:spLocks noChangeArrowheads="1"/>
                </p:cNvSpPr>
                <p:nvPr/>
              </p:nvSpPr>
              <p:spPr bwMode="auto">
                <a:xfrm>
                  <a:off x="1481" y="2139"/>
                  <a:ext cx="88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H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4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0" y="2139"/>
                  <a:ext cx="169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Symbol" panose="05050102010706020507" pitchFamily="18" charset="2"/>
                    </a:rPr>
                    <a:t> ® 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5" name="Rectangle 25"/>
                <p:cNvSpPr>
                  <a:spLocks noChangeArrowheads="1"/>
                </p:cNvSpPr>
                <p:nvPr/>
              </p:nvSpPr>
              <p:spPr bwMode="auto">
                <a:xfrm>
                  <a:off x="1739" y="2139"/>
                  <a:ext cx="18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ZZ 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6" name="Rectangle 26"/>
                <p:cNvSpPr>
                  <a:spLocks noChangeArrowheads="1"/>
                </p:cNvSpPr>
                <p:nvPr/>
              </p:nvSpPr>
              <p:spPr bwMode="auto">
                <a:xfrm>
                  <a:off x="1922" y="2139"/>
                  <a:ext cx="169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Symbol" panose="05050102010706020507" pitchFamily="18" charset="2"/>
                    </a:rPr>
                    <a:t> ® 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7" name="Rectangle 27"/>
                <p:cNvSpPr>
                  <a:spLocks noChangeArrowheads="1"/>
                </p:cNvSpPr>
                <p:nvPr/>
              </p:nvSpPr>
              <p:spPr bwMode="auto">
                <a:xfrm>
                  <a:off x="2081" y="2139"/>
                  <a:ext cx="43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4 leptons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36" name="Group 28"/>
              <p:cNvGrpSpPr>
                <a:grpSpLocks/>
              </p:cNvGrpSpPr>
              <p:nvPr/>
            </p:nvGrpSpPr>
            <p:grpSpPr bwMode="auto">
              <a:xfrm>
                <a:off x="3800" y="2346"/>
                <a:ext cx="842" cy="144"/>
                <a:chOff x="3728" y="2362"/>
                <a:chExt cx="842" cy="144"/>
              </a:xfrm>
            </p:grpSpPr>
            <p:sp>
              <p:nvSpPr>
                <p:cNvPr id="40" name="Rectangle 29"/>
                <p:cNvSpPr>
                  <a:spLocks noChangeArrowheads="1"/>
                </p:cNvSpPr>
                <p:nvPr/>
              </p:nvSpPr>
              <p:spPr bwMode="auto">
                <a:xfrm>
                  <a:off x="3728" y="2362"/>
                  <a:ext cx="11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H 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1" name="Rectangle 30"/>
                <p:cNvSpPr>
                  <a:spLocks noChangeArrowheads="1"/>
                </p:cNvSpPr>
                <p:nvPr/>
              </p:nvSpPr>
              <p:spPr bwMode="auto">
                <a:xfrm>
                  <a:off x="3829" y="2370"/>
                  <a:ext cx="11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Symbol" panose="05050102010706020507" pitchFamily="18" charset="2"/>
                    </a:rPr>
                    <a:t>®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42" name="Rectangle 31"/>
                <p:cNvSpPr>
                  <a:spLocks noChangeArrowheads="1"/>
                </p:cNvSpPr>
                <p:nvPr/>
              </p:nvSpPr>
              <p:spPr bwMode="auto">
                <a:xfrm>
                  <a:off x="3929" y="2362"/>
                  <a:ext cx="641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b="1">
                      <a:solidFill>
                        <a:srgbClr val="000000"/>
                      </a:solidFill>
                      <a:latin typeface="Times" panose="02020603050405020304" pitchFamily="18" charset="0"/>
                    </a:rPr>
                    <a:t> WW or ZZjj</a:t>
                  </a:r>
                  <a:endParaRPr lang="en-US" altLang="en-US" sz="2400" b="1"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4628" y="2138"/>
                <a:ext cx="1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Rectangle 33"/>
              <p:cNvSpPr>
                <a:spLocks noChangeArrowheads="1"/>
              </p:cNvSpPr>
              <p:nvPr/>
            </p:nvSpPr>
            <p:spPr bwMode="auto">
              <a:xfrm>
                <a:off x="1924" y="1442"/>
                <a:ext cx="3320" cy="14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39" name="Rectangle 34"/>
              <p:cNvSpPr>
                <a:spLocks noChangeArrowheads="1"/>
              </p:cNvSpPr>
              <p:nvPr/>
            </p:nvSpPr>
            <p:spPr bwMode="auto">
              <a:xfrm>
                <a:off x="3608" y="1442"/>
                <a:ext cx="2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FFCC00"/>
                    </a:solidFill>
                    <a:latin typeface="Times" panose="02020603050405020304" pitchFamily="18" charset="0"/>
                  </a:rPr>
                  <a:t>LHC</a:t>
                </a:r>
                <a:endParaRPr lang="en-US" altLang="en-US" sz="2400" b="1">
                  <a:solidFill>
                    <a:srgbClr val="FFCC00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432" y="660"/>
              <a:ext cx="4816" cy="736"/>
              <a:chOff x="432" y="1116"/>
              <a:chExt cx="4816" cy="736"/>
            </a:xfrm>
          </p:grpSpPr>
          <p:sp>
            <p:nvSpPr>
              <p:cNvPr id="7" name="Text Box 36"/>
              <p:cNvSpPr txBox="1">
                <a:spLocks noChangeArrowheads="1"/>
              </p:cNvSpPr>
              <p:nvPr/>
            </p:nvSpPr>
            <p:spPr bwMode="auto">
              <a:xfrm>
                <a:off x="1512" y="1116"/>
                <a:ext cx="26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Natural width (GeV)</a:t>
                </a:r>
              </a:p>
            </p:txBody>
          </p:sp>
          <p:sp>
            <p:nvSpPr>
              <p:cNvPr id="8" name="Text Box 37"/>
              <p:cNvSpPr txBox="1">
                <a:spLocks noChangeArrowheads="1"/>
              </p:cNvSpPr>
              <p:nvPr/>
            </p:nvSpPr>
            <p:spPr bwMode="auto">
              <a:xfrm>
                <a:off x="1942" y="1619"/>
                <a:ext cx="179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Higgs Mass (GeV)</a:t>
                </a:r>
              </a:p>
            </p:txBody>
          </p:sp>
          <p:sp>
            <p:nvSpPr>
              <p:cNvPr id="9" name="Line 38"/>
              <p:cNvSpPr>
                <a:spLocks noChangeShapeType="1"/>
              </p:cNvSpPr>
              <p:nvPr/>
            </p:nvSpPr>
            <p:spPr bwMode="auto">
              <a:xfrm>
                <a:off x="448" y="1514"/>
                <a:ext cx="4800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Rectangle 39"/>
              <p:cNvSpPr>
                <a:spLocks noChangeArrowheads="1"/>
              </p:cNvSpPr>
              <p:nvPr/>
            </p:nvSpPr>
            <p:spPr bwMode="auto">
              <a:xfrm>
                <a:off x="432" y="1554"/>
                <a:ext cx="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1" name="Rectangle 40"/>
              <p:cNvSpPr>
                <a:spLocks noChangeArrowheads="1"/>
              </p:cNvSpPr>
              <p:nvPr/>
            </p:nvSpPr>
            <p:spPr bwMode="auto">
              <a:xfrm>
                <a:off x="864" y="1554"/>
                <a:ext cx="114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50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2" name="Rectangle 41"/>
              <p:cNvSpPr>
                <a:spLocks noChangeArrowheads="1"/>
              </p:cNvSpPr>
              <p:nvPr/>
            </p:nvSpPr>
            <p:spPr bwMode="auto">
              <a:xfrm>
                <a:off x="1768" y="1554"/>
                <a:ext cx="1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100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3" name="Rectangle 42"/>
              <p:cNvSpPr>
                <a:spLocks noChangeArrowheads="1"/>
              </p:cNvSpPr>
              <p:nvPr/>
            </p:nvSpPr>
            <p:spPr bwMode="auto">
              <a:xfrm>
                <a:off x="2664" y="1554"/>
                <a:ext cx="1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200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4" name="Rectangle 43"/>
              <p:cNvSpPr>
                <a:spLocks noChangeArrowheads="1"/>
              </p:cNvSpPr>
              <p:nvPr/>
            </p:nvSpPr>
            <p:spPr bwMode="auto">
              <a:xfrm>
                <a:off x="3584" y="1554"/>
                <a:ext cx="1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400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5" name="Rectangle 44"/>
              <p:cNvSpPr>
                <a:spLocks noChangeArrowheads="1"/>
              </p:cNvSpPr>
              <p:nvPr/>
            </p:nvSpPr>
            <p:spPr bwMode="auto">
              <a:xfrm>
                <a:off x="4472" y="1554"/>
                <a:ext cx="1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00"/>
                    </a:solidFill>
                    <a:latin typeface="Times" panose="02020603050405020304" pitchFamily="18" charset="0"/>
                  </a:rPr>
                  <a:t>800</a:t>
                </a:r>
                <a:endParaRPr lang="en-US" altLang="en-US" sz="240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6" name="Rectangle 45"/>
              <p:cNvSpPr>
                <a:spLocks noChangeArrowheads="1"/>
              </p:cNvSpPr>
              <p:nvPr/>
            </p:nvSpPr>
            <p:spPr bwMode="auto">
              <a:xfrm>
                <a:off x="800" y="1296"/>
                <a:ext cx="25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chemeClr val="accent2"/>
                    </a:solidFill>
                    <a:latin typeface="Times" panose="02020603050405020304" pitchFamily="18" charset="0"/>
                  </a:rPr>
                  <a:t>0.001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7" name="Rectangle 46"/>
              <p:cNvSpPr>
                <a:spLocks noChangeArrowheads="1"/>
              </p:cNvSpPr>
              <p:nvPr/>
            </p:nvSpPr>
            <p:spPr bwMode="auto">
              <a:xfrm>
                <a:off x="1756" y="1296"/>
                <a:ext cx="25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chemeClr val="accent2"/>
                    </a:solidFill>
                    <a:latin typeface="Times" panose="02020603050405020304" pitchFamily="18" charset="0"/>
                  </a:rPr>
                  <a:t>0.004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8" name="Rectangle 47"/>
              <p:cNvSpPr>
                <a:spLocks noChangeArrowheads="1"/>
              </p:cNvSpPr>
              <p:nvPr/>
            </p:nvSpPr>
            <p:spPr bwMode="auto">
              <a:xfrm>
                <a:off x="2673" y="1296"/>
                <a:ext cx="14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chemeClr val="accent2"/>
                    </a:solidFill>
                    <a:latin typeface="Times" panose="02020603050405020304" pitchFamily="18" charset="0"/>
                  </a:rPr>
                  <a:t>1.4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9" name="Rectangle 48"/>
              <p:cNvSpPr>
                <a:spLocks noChangeArrowheads="1"/>
              </p:cNvSpPr>
              <p:nvPr/>
            </p:nvSpPr>
            <p:spPr bwMode="auto">
              <a:xfrm>
                <a:off x="3584" y="1296"/>
                <a:ext cx="114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chemeClr val="accent2"/>
                    </a:solidFill>
                    <a:latin typeface="Times" panose="02020603050405020304" pitchFamily="18" charset="0"/>
                  </a:rPr>
                  <a:t>30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20" name="Rectangle 49"/>
              <p:cNvSpPr>
                <a:spLocks noChangeArrowheads="1"/>
              </p:cNvSpPr>
              <p:nvPr/>
            </p:nvSpPr>
            <p:spPr bwMode="auto">
              <a:xfrm>
                <a:off x="4464" y="1296"/>
                <a:ext cx="1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chemeClr val="accent2"/>
                    </a:solidFill>
                    <a:latin typeface="Times" panose="02020603050405020304" pitchFamily="18" charset="0"/>
                  </a:rPr>
                  <a:t>250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21" name="Line 50"/>
              <p:cNvSpPr>
                <a:spLocks noChangeShapeType="1"/>
              </p:cNvSpPr>
              <p:nvPr/>
            </p:nvSpPr>
            <p:spPr bwMode="auto">
              <a:xfrm flipV="1">
                <a:off x="445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51"/>
              <p:cNvSpPr>
                <a:spLocks noChangeShapeType="1"/>
              </p:cNvSpPr>
              <p:nvPr/>
            </p:nvSpPr>
            <p:spPr bwMode="auto">
              <a:xfrm flipV="1">
                <a:off x="909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Line 52"/>
              <p:cNvSpPr>
                <a:spLocks noChangeShapeType="1"/>
              </p:cNvSpPr>
              <p:nvPr/>
            </p:nvSpPr>
            <p:spPr bwMode="auto">
              <a:xfrm flipV="1">
                <a:off x="2735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53"/>
              <p:cNvSpPr>
                <a:spLocks noChangeShapeType="1"/>
              </p:cNvSpPr>
              <p:nvPr/>
            </p:nvSpPr>
            <p:spPr bwMode="auto">
              <a:xfrm flipV="1">
                <a:off x="3629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54"/>
              <p:cNvSpPr>
                <a:spLocks noChangeShapeType="1"/>
              </p:cNvSpPr>
              <p:nvPr/>
            </p:nvSpPr>
            <p:spPr bwMode="auto">
              <a:xfrm flipV="1">
                <a:off x="4541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55"/>
              <p:cNvSpPr>
                <a:spLocks noChangeShapeType="1"/>
              </p:cNvSpPr>
              <p:nvPr/>
            </p:nvSpPr>
            <p:spPr bwMode="auto">
              <a:xfrm flipV="1">
                <a:off x="1871" y="1443"/>
                <a:ext cx="1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57" name="Picture 1" descr="HiggsBr-1TeV.png"/>
          <p:cNvPicPr>
            <a:picLocks noChangeAspect="1"/>
          </p:cNvPicPr>
          <p:nvPr/>
        </p:nvPicPr>
        <p:blipFill rotWithShape="1">
          <a:blip r:embed="rId3"/>
          <a:srcRect l="2096" t="3069" b="1930"/>
          <a:stretch/>
        </p:blipFill>
        <p:spPr bwMode="auto">
          <a:xfrm>
            <a:off x="39687" y="3498850"/>
            <a:ext cx="4333811" cy="316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4595350" y="4141788"/>
            <a:ext cx="4737118" cy="175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Accoppiamenti proporzionali alla massa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delle particelle:</a:t>
            </a: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il Bosone di Higgs decade di preferenza</a:t>
            </a: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nella coppia di particelle più pesanti che</a:t>
            </a: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gli sono accessibili. Ma la sua massa non</a:t>
            </a:r>
          </a:p>
          <a:p>
            <a:pPr eaLnBrk="1" hangingPunct="1"/>
            <a:r>
              <a:rPr lang="en-US" altLang="it-IT" b="1" dirty="0" err="1">
                <a:solidFill>
                  <a:srgbClr val="FF0000"/>
                </a:solidFill>
              </a:rPr>
              <a:t>si</a:t>
            </a:r>
            <a:r>
              <a:rPr lang="en-US" altLang="it-IT" b="1" dirty="0">
                <a:solidFill>
                  <a:srgbClr val="FF0000"/>
                </a:solidFill>
              </a:rPr>
              <a:t> </a:t>
            </a:r>
            <a:r>
              <a:rPr lang="en-US" altLang="it-IT" b="1" dirty="0" err="1">
                <a:solidFill>
                  <a:srgbClr val="FF0000"/>
                </a:solidFill>
              </a:rPr>
              <a:t>conosce</a:t>
            </a:r>
            <a:r>
              <a:rPr lang="en-US" altLang="it-IT" b="1" dirty="0">
                <a:solidFill>
                  <a:srgbClr val="FF0000"/>
                </a:solidFill>
              </a:rPr>
              <a:t> a priori…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743744" y="2329418"/>
            <a:ext cx="13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&gt;114 GeV</a:t>
            </a:r>
            <a:endParaRPr lang="it-IT" b="1" dirty="0"/>
          </a:p>
        </p:txBody>
      </p:sp>
      <p:grpSp>
        <p:nvGrpSpPr>
          <p:cNvPr id="60" name="Group 1"/>
          <p:cNvGrpSpPr>
            <a:grpSpLocks/>
          </p:cNvGrpSpPr>
          <p:nvPr/>
        </p:nvGrpSpPr>
        <p:grpSpPr bwMode="auto">
          <a:xfrm>
            <a:off x="6470650" y="2487613"/>
            <a:ext cx="1282700" cy="711200"/>
            <a:chOff x="7620000" y="2730500"/>
            <a:chExt cx="1282700" cy="711200"/>
          </a:xfrm>
        </p:grpSpPr>
        <p:sp>
          <p:nvSpPr>
            <p:cNvPr id="61" name="Text Box 64"/>
            <p:cNvSpPr txBox="1">
              <a:spLocks noChangeArrowheads="1"/>
            </p:cNvSpPr>
            <p:nvPr/>
          </p:nvSpPr>
          <p:spPr bwMode="auto">
            <a:xfrm>
              <a:off x="7832725" y="2852738"/>
              <a:ext cx="86273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it-IT" altLang="it-IT" sz="2000" b="1">
                  <a:solidFill>
                    <a:srgbClr val="FF0000"/>
                  </a:solidFill>
                </a:rPr>
                <a:t>, e, </a:t>
              </a:r>
              <a:r>
                <a:rPr lang="it-IT" altLang="it-IT" sz="2000" b="1">
                  <a:solidFill>
                    <a:srgbClr val="FF0000"/>
                  </a:solidFill>
                  <a:latin typeface="Symbol" panose="05050102010706020507" pitchFamily="18" charset="2"/>
                </a:rPr>
                <a:t>g</a:t>
              </a:r>
            </a:p>
          </p:txBody>
        </p:sp>
        <p:sp>
          <p:nvSpPr>
            <p:cNvPr id="62" name="Oval 65"/>
            <p:cNvSpPr>
              <a:spLocks noChangeArrowheads="1"/>
            </p:cNvSpPr>
            <p:nvPr/>
          </p:nvSpPr>
          <p:spPr bwMode="auto">
            <a:xfrm>
              <a:off x="7620000" y="2730500"/>
              <a:ext cx="1282700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55966" y="1147466"/>
            <a:ext cx="1699805" cy="5215662"/>
            <a:chOff x="9855966" y="1147466"/>
            <a:chExt cx="1699805" cy="521566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59218" y="1147466"/>
              <a:ext cx="1693301" cy="155175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6313" y="2818729"/>
              <a:ext cx="1699110" cy="162770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5966" y="4633722"/>
              <a:ext cx="1699805" cy="1729406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1506000" y="2851626"/>
            <a:ext cx="1534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Finestra</a:t>
            </a:r>
            <a:r>
              <a:rPr lang="en-US" sz="1400" b="1" dirty="0">
                <a:solidFill>
                  <a:srgbClr val="FF0000"/>
                </a:solidFill>
              </a:rPr>
              <a:t> solo </a:t>
            </a:r>
            <a:r>
              <a:rPr lang="en-US" sz="1400" b="1" dirty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endParaRPr lang="it-IT" sz="1400" b="1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811887" y="2722661"/>
            <a:ext cx="224869" cy="1919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9703736" y="977154"/>
            <a:ext cx="1963292" cy="56029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744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Upgrade: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futuro</a:t>
            </a:r>
            <a:r>
              <a:rPr lang="en-US" dirty="0"/>
              <a:t> ad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luminosità</a:t>
            </a:r>
            <a:r>
              <a:rPr lang="en-US" dirty="0"/>
              <a:t> (HL-LHC)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1856150" y="1168208"/>
            <a:ext cx="874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Non è </a:t>
            </a:r>
            <a:r>
              <a:rPr lang="en-US" b="1" dirty="0" err="1">
                <a:solidFill>
                  <a:schemeClr val="bg1"/>
                </a:solidFill>
              </a:rPr>
              <a:t>finita</a:t>
            </a:r>
            <a:r>
              <a:rPr lang="en-US" b="1" dirty="0">
                <a:solidFill>
                  <a:schemeClr val="bg1"/>
                </a:solidFill>
              </a:rPr>
              <a:t> qui! </a:t>
            </a:r>
            <a:r>
              <a:rPr lang="en-US" b="1" dirty="0" err="1">
                <a:solidFill>
                  <a:schemeClr val="bg1"/>
                </a:solidFill>
              </a:rPr>
              <a:t>Anzi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comincia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nuova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avventura</a:t>
            </a:r>
            <a:r>
              <a:rPr lang="en-US" b="1" dirty="0">
                <a:solidFill>
                  <a:schemeClr val="bg1"/>
                </a:solidFill>
              </a:rPr>
              <a:t>! Grande </a:t>
            </a:r>
            <a:r>
              <a:rPr lang="en-US" b="1" dirty="0" err="1">
                <a:solidFill>
                  <a:schemeClr val="bg1"/>
                </a:solidFill>
              </a:rPr>
              <a:t>statistica</a:t>
            </a:r>
            <a:r>
              <a:rPr lang="en-US" b="1" dirty="0">
                <a:solidFill>
                  <a:schemeClr val="bg1"/>
                </a:solidFill>
              </a:rPr>
              <a:t> per </a:t>
            </a:r>
            <a:r>
              <a:rPr lang="en-US" b="1" dirty="0" err="1">
                <a:solidFill>
                  <a:schemeClr val="bg1"/>
                </a:solidFill>
              </a:rPr>
              <a:t>grande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precisione</a:t>
            </a:r>
            <a:r>
              <a:rPr lang="en-US" b="1" dirty="0">
                <a:solidFill>
                  <a:schemeClr val="bg1"/>
                </a:solidFill>
              </a:rPr>
              <a:t> e se </a:t>
            </a:r>
            <a:r>
              <a:rPr lang="en-US" b="1" dirty="0" err="1">
                <a:solidFill>
                  <a:schemeClr val="bg1"/>
                </a:solidFill>
              </a:rPr>
              <a:t>siamo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fortunati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potremmo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osservare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eventi</a:t>
            </a:r>
            <a:r>
              <a:rPr lang="en-US" b="1" dirty="0">
                <a:solidFill>
                  <a:schemeClr val="bg1"/>
                </a:solidFill>
              </a:rPr>
              <a:t> molto </a:t>
            </a:r>
            <a:r>
              <a:rPr lang="en-US" b="1" dirty="0" err="1">
                <a:solidFill>
                  <a:schemeClr val="bg1"/>
                </a:solidFill>
              </a:rPr>
              <a:t>rari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2120" y="1935983"/>
            <a:ext cx="938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 </a:t>
            </a:r>
            <a:r>
              <a:rPr lang="en-US" b="1" dirty="0" err="1">
                <a:solidFill>
                  <a:schemeClr val="bg1"/>
                </a:solidFill>
              </a:rPr>
              <a:t>sfida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ricostruzione</a:t>
            </a:r>
            <a:r>
              <a:rPr lang="en-US" b="1" dirty="0">
                <a:solidFill>
                  <a:srgbClr val="FFFF00"/>
                </a:solidFill>
              </a:rPr>
              <a:t> 4D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oltre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spazio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misurare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il</a:t>
            </a:r>
            <a:r>
              <a:rPr lang="en-US" b="1" dirty="0">
                <a:solidFill>
                  <a:schemeClr val="bg1"/>
                </a:solidFill>
              </a:rPr>
              <a:t> tempo con </a:t>
            </a:r>
            <a:r>
              <a:rPr lang="en-US" b="1" dirty="0" err="1">
                <a:solidFill>
                  <a:schemeClr val="bg1"/>
                </a:solidFill>
              </a:rPr>
              <a:t>grande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precisione</a:t>
            </a:r>
            <a:r>
              <a:rPr lang="en-US" b="1" dirty="0">
                <a:solidFill>
                  <a:schemeClr val="bg1"/>
                </a:solidFill>
              </a:rPr>
              <a:t>! Di minima </a:t>
            </a:r>
            <a:r>
              <a:rPr lang="en-US" b="1" dirty="0" err="1">
                <a:solidFill>
                  <a:schemeClr val="bg1"/>
                </a:solidFill>
              </a:rPr>
              <a:t>risolviamo</a:t>
            </a:r>
            <a:r>
              <a:rPr lang="en-US" b="1" dirty="0">
                <a:solidFill>
                  <a:schemeClr val="bg1"/>
                </a:solidFill>
              </a:rPr>
              <a:t> 200 </a:t>
            </a:r>
            <a:r>
              <a:rPr lang="en-US" b="1" dirty="0" err="1">
                <a:solidFill>
                  <a:schemeClr val="bg1"/>
                </a:solidFill>
              </a:rPr>
              <a:t>vertici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sovrapposti</a:t>
            </a:r>
            <a:r>
              <a:rPr lang="en-US" b="1" dirty="0">
                <a:solidFill>
                  <a:schemeClr val="bg1"/>
                </a:solidFill>
              </a:rPr>
              <a:t>, di </a:t>
            </a:r>
            <a:r>
              <a:rPr lang="en-US" b="1" dirty="0" err="1">
                <a:solidFill>
                  <a:schemeClr val="bg1"/>
                </a:solidFill>
              </a:rPr>
              <a:t>massima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osserveremo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nuova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fisica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61704" y="2920803"/>
            <a:ext cx="6388322" cy="3848298"/>
            <a:chOff x="5802284" y="2967919"/>
            <a:chExt cx="6347741" cy="3801181"/>
          </a:xfrm>
        </p:grpSpPr>
        <p:grpSp>
          <p:nvGrpSpPr>
            <p:cNvPr id="10" name="Group 9"/>
            <p:cNvGrpSpPr/>
            <p:nvPr/>
          </p:nvGrpSpPr>
          <p:grpSpPr>
            <a:xfrm>
              <a:off x="5802284" y="2967919"/>
              <a:ext cx="6347741" cy="3801181"/>
              <a:chOff x="5664636" y="2967919"/>
              <a:chExt cx="6347741" cy="3801181"/>
            </a:xfrm>
          </p:grpSpPr>
          <p:pic>
            <p:nvPicPr>
              <p:cNvPr id="6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4071" y="2967919"/>
                <a:ext cx="6328306" cy="380118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  <p:sp>
            <p:nvSpPr>
              <p:cNvPr id="9" name="Arc 8"/>
              <p:cNvSpPr/>
              <p:nvPr/>
            </p:nvSpPr>
            <p:spPr>
              <a:xfrm rot="2240991">
                <a:off x="5664636" y="3952068"/>
                <a:ext cx="1526583" cy="1890794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012810" y="3844611"/>
              <a:ext cx="1430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MIP Timing Layer</a:t>
              </a:r>
            </a:p>
          </p:txBody>
        </p:sp>
      </p:grp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" y="2920802"/>
            <a:ext cx="5839812" cy="386299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0381" y="4910641"/>
            <a:ext cx="540225" cy="2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338557" y="4910641"/>
            <a:ext cx="497444" cy="2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24401" y="5247112"/>
            <a:ext cx="1224136" cy="2540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72058" y="5391130"/>
            <a:ext cx="15456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RMS</a:t>
            </a:r>
            <a:r>
              <a:rPr lang="en-US" dirty="0"/>
              <a:t> ~ 4-5cm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6207" y="6098950"/>
            <a:ext cx="3602480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HL-LHC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fino</a:t>
            </a:r>
            <a:r>
              <a:rPr lang="en-US" dirty="0">
                <a:sym typeface="Wingdings" panose="05000000000000000000" pitchFamily="2" charset="2"/>
              </a:rPr>
              <a:t> a 1.9 </a:t>
            </a:r>
            <a:r>
              <a:rPr lang="en-US" dirty="0" err="1">
                <a:sym typeface="Wingdings" panose="05000000000000000000" pitchFamily="2" charset="2"/>
              </a:rPr>
              <a:t>vertici</a:t>
            </a:r>
            <a:r>
              <a:rPr lang="en-US" dirty="0">
                <a:sym typeface="Wingdings" panose="05000000000000000000" pitchFamily="2" charset="2"/>
              </a:rPr>
              <a:t>/mm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46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Sgranare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vertici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tempo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5703" y="2336435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Pile-up = 50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22524" y="1870364"/>
            <a:ext cx="357447" cy="9975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971016" y="924011"/>
            <a:ext cx="8468384" cy="5886903"/>
            <a:chOff x="1971016" y="924011"/>
            <a:chExt cx="8468384" cy="5886903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" t="22437" r="2195" b="6466"/>
            <a:stretch/>
          </p:blipFill>
          <p:spPr>
            <a:xfrm>
              <a:off x="1971016" y="924011"/>
              <a:ext cx="8468384" cy="58869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06876" y="3684487"/>
              <a:ext cx="327334" cy="400110"/>
              <a:chOff x="2006876" y="3684487"/>
              <a:chExt cx="327334" cy="4001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106706" y="3774141"/>
                <a:ext cx="116541" cy="2151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006876" y="368448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8</a:t>
                </a:r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3071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UPGRADE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181069" y="1688328"/>
            <a:ext cx="6714489" cy="4332334"/>
            <a:chOff x="4554534" y="1688328"/>
            <a:chExt cx="6714489" cy="433233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40" y="1688329"/>
              <a:ext cx="3014886" cy="29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533" y="1688328"/>
              <a:ext cx="3014885" cy="29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43598" y="5580365"/>
              <a:ext cx="1770179" cy="259750"/>
              <a:chOff x="5243598" y="5580365"/>
              <a:chExt cx="1770179" cy="259750"/>
            </a:xfrm>
          </p:grpSpPr>
          <p:sp>
            <p:nvSpPr>
              <p:cNvPr id="6" name="Rectangle 5"/>
              <p:cNvSpPr/>
              <p:nvPr/>
            </p:nvSpPr>
            <p:spPr>
              <a:xfrm rot="2303939">
                <a:off x="5243598" y="5623605"/>
                <a:ext cx="540124" cy="10320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rot="18962648">
                <a:off x="6473653" y="5654516"/>
                <a:ext cx="540124" cy="10320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rot="19061985">
                <a:off x="6601905" y="5665756"/>
                <a:ext cx="253978" cy="151958"/>
              </a:xfrm>
              <a:custGeom>
                <a:avLst/>
                <a:gdLst>
                  <a:gd name="connsiteX0" fmla="*/ 501 w 1218856"/>
                  <a:gd name="connsiteY0" fmla="*/ 181484 h 469115"/>
                  <a:gd name="connsiteX1" fmla="*/ 35402 w 1218856"/>
                  <a:gd name="connsiteY1" fmla="*/ 160544 h 469115"/>
                  <a:gd name="connsiteX2" fmla="*/ 119164 w 1218856"/>
                  <a:gd name="connsiteY2" fmla="*/ 104703 h 469115"/>
                  <a:gd name="connsiteX3" fmla="*/ 181985 w 1218856"/>
                  <a:gd name="connsiteY3" fmla="*/ 76782 h 469115"/>
                  <a:gd name="connsiteX4" fmla="*/ 202926 w 1218856"/>
                  <a:gd name="connsiteY4" fmla="*/ 55841 h 469115"/>
                  <a:gd name="connsiteX5" fmla="*/ 230846 w 1218856"/>
                  <a:gd name="connsiteY5" fmla="*/ 34901 h 469115"/>
                  <a:gd name="connsiteX6" fmla="*/ 265747 w 1218856"/>
                  <a:gd name="connsiteY6" fmla="*/ 0 h 469115"/>
                  <a:gd name="connsiteX7" fmla="*/ 279707 w 1218856"/>
                  <a:gd name="connsiteY7" fmla="*/ 13961 h 469115"/>
                  <a:gd name="connsiteX8" fmla="*/ 300648 w 1218856"/>
                  <a:gd name="connsiteY8" fmla="*/ 34901 h 469115"/>
                  <a:gd name="connsiteX9" fmla="*/ 321588 w 1218856"/>
                  <a:gd name="connsiteY9" fmla="*/ 48861 h 469115"/>
                  <a:gd name="connsiteX10" fmla="*/ 363469 w 1218856"/>
                  <a:gd name="connsiteY10" fmla="*/ 27921 h 469115"/>
                  <a:gd name="connsiteX11" fmla="*/ 426291 w 1218856"/>
                  <a:gd name="connsiteY11" fmla="*/ 6980 h 469115"/>
                  <a:gd name="connsiteX12" fmla="*/ 454211 w 1218856"/>
                  <a:gd name="connsiteY12" fmla="*/ 41881 h 469115"/>
                  <a:gd name="connsiteX13" fmla="*/ 482132 w 1218856"/>
                  <a:gd name="connsiteY13" fmla="*/ 104703 h 469115"/>
                  <a:gd name="connsiteX14" fmla="*/ 565894 w 1218856"/>
                  <a:gd name="connsiteY14" fmla="*/ 76782 h 469115"/>
                  <a:gd name="connsiteX15" fmla="*/ 593814 w 1218856"/>
                  <a:gd name="connsiteY15" fmla="*/ 48861 h 469115"/>
                  <a:gd name="connsiteX16" fmla="*/ 607775 w 1218856"/>
                  <a:gd name="connsiteY16" fmla="*/ 62822 h 469115"/>
                  <a:gd name="connsiteX17" fmla="*/ 635695 w 1218856"/>
                  <a:gd name="connsiteY17" fmla="*/ 111683 h 469115"/>
                  <a:gd name="connsiteX18" fmla="*/ 684556 w 1218856"/>
                  <a:gd name="connsiteY18" fmla="*/ 90742 h 469115"/>
                  <a:gd name="connsiteX19" fmla="*/ 712477 w 1218856"/>
                  <a:gd name="connsiteY19" fmla="*/ 62822 h 469115"/>
                  <a:gd name="connsiteX20" fmla="*/ 733417 w 1218856"/>
                  <a:gd name="connsiteY20" fmla="*/ 55841 h 469115"/>
                  <a:gd name="connsiteX21" fmla="*/ 754358 w 1218856"/>
                  <a:gd name="connsiteY21" fmla="*/ 111683 h 469115"/>
                  <a:gd name="connsiteX22" fmla="*/ 789258 w 1218856"/>
                  <a:gd name="connsiteY22" fmla="*/ 118663 h 469115"/>
                  <a:gd name="connsiteX23" fmla="*/ 810199 w 1218856"/>
                  <a:gd name="connsiteY23" fmla="*/ 125643 h 469115"/>
                  <a:gd name="connsiteX24" fmla="*/ 907921 w 1218856"/>
                  <a:gd name="connsiteY24" fmla="*/ 111683 h 469115"/>
                  <a:gd name="connsiteX25" fmla="*/ 949802 w 1218856"/>
                  <a:gd name="connsiteY25" fmla="*/ 90742 h 469115"/>
                  <a:gd name="connsiteX26" fmla="*/ 1026584 w 1218856"/>
                  <a:gd name="connsiteY26" fmla="*/ 104703 h 469115"/>
                  <a:gd name="connsiteX27" fmla="*/ 1047524 w 1218856"/>
                  <a:gd name="connsiteY27" fmla="*/ 90742 h 469115"/>
                  <a:gd name="connsiteX28" fmla="*/ 1103365 w 1218856"/>
                  <a:gd name="connsiteY28" fmla="*/ 76782 h 469115"/>
                  <a:gd name="connsiteX29" fmla="*/ 1110346 w 1218856"/>
                  <a:gd name="connsiteY29" fmla="*/ 132623 h 469115"/>
                  <a:gd name="connsiteX30" fmla="*/ 1131286 w 1218856"/>
                  <a:gd name="connsiteY30" fmla="*/ 146583 h 469115"/>
                  <a:gd name="connsiteX31" fmla="*/ 1138266 w 1218856"/>
                  <a:gd name="connsiteY31" fmla="*/ 167524 h 469115"/>
                  <a:gd name="connsiteX32" fmla="*/ 1145246 w 1218856"/>
                  <a:gd name="connsiteY32" fmla="*/ 230345 h 469115"/>
                  <a:gd name="connsiteX33" fmla="*/ 1215048 w 1218856"/>
                  <a:gd name="connsiteY33" fmla="*/ 223365 h 469115"/>
                  <a:gd name="connsiteX34" fmla="*/ 1201087 w 1218856"/>
                  <a:gd name="connsiteY34" fmla="*/ 265246 h 469115"/>
                  <a:gd name="connsiteX35" fmla="*/ 1187127 w 1218856"/>
                  <a:gd name="connsiteY35" fmla="*/ 307127 h 469115"/>
                  <a:gd name="connsiteX36" fmla="*/ 1180147 w 1218856"/>
                  <a:gd name="connsiteY36" fmla="*/ 328067 h 469115"/>
                  <a:gd name="connsiteX37" fmla="*/ 1145246 w 1218856"/>
                  <a:gd name="connsiteY37" fmla="*/ 355988 h 469115"/>
                  <a:gd name="connsiteX38" fmla="*/ 1124306 w 1218856"/>
                  <a:gd name="connsiteY38" fmla="*/ 390889 h 469115"/>
                  <a:gd name="connsiteX39" fmla="*/ 1082425 w 1218856"/>
                  <a:gd name="connsiteY39" fmla="*/ 418809 h 469115"/>
                  <a:gd name="connsiteX40" fmla="*/ 1047524 w 1218856"/>
                  <a:gd name="connsiteY40" fmla="*/ 390889 h 469115"/>
                  <a:gd name="connsiteX41" fmla="*/ 1005643 w 1218856"/>
                  <a:gd name="connsiteY41" fmla="*/ 397869 h 469115"/>
                  <a:gd name="connsiteX42" fmla="*/ 956782 w 1218856"/>
                  <a:gd name="connsiteY42" fmla="*/ 411829 h 469115"/>
                  <a:gd name="connsiteX43" fmla="*/ 928862 w 1218856"/>
                  <a:gd name="connsiteY43" fmla="*/ 425790 h 469115"/>
                  <a:gd name="connsiteX44" fmla="*/ 914901 w 1218856"/>
                  <a:gd name="connsiteY44" fmla="*/ 411829 h 469115"/>
                  <a:gd name="connsiteX45" fmla="*/ 789258 w 1218856"/>
                  <a:gd name="connsiteY45" fmla="*/ 404849 h 469115"/>
                  <a:gd name="connsiteX46" fmla="*/ 712477 w 1218856"/>
                  <a:gd name="connsiteY46" fmla="*/ 418809 h 469115"/>
                  <a:gd name="connsiteX47" fmla="*/ 698516 w 1218856"/>
                  <a:gd name="connsiteY47" fmla="*/ 432770 h 469115"/>
                  <a:gd name="connsiteX48" fmla="*/ 649655 w 1218856"/>
                  <a:gd name="connsiteY48" fmla="*/ 453710 h 469115"/>
                  <a:gd name="connsiteX49" fmla="*/ 565894 w 1218856"/>
                  <a:gd name="connsiteY49" fmla="*/ 349008 h 469115"/>
                  <a:gd name="connsiteX50" fmla="*/ 544953 w 1218856"/>
                  <a:gd name="connsiteY50" fmla="*/ 321087 h 469115"/>
                  <a:gd name="connsiteX51" fmla="*/ 510052 w 1218856"/>
                  <a:gd name="connsiteY51" fmla="*/ 307127 h 469115"/>
                  <a:gd name="connsiteX52" fmla="*/ 496092 w 1218856"/>
                  <a:gd name="connsiteY52" fmla="*/ 335048 h 469115"/>
                  <a:gd name="connsiteX53" fmla="*/ 489112 w 1218856"/>
                  <a:gd name="connsiteY53" fmla="*/ 355988 h 469115"/>
                  <a:gd name="connsiteX54" fmla="*/ 447231 w 1218856"/>
                  <a:gd name="connsiteY54" fmla="*/ 376928 h 469115"/>
                  <a:gd name="connsiteX55" fmla="*/ 419310 w 1218856"/>
                  <a:gd name="connsiteY55" fmla="*/ 411829 h 469115"/>
                  <a:gd name="connsiteX56" fmla="*/ 391390 w 1218856"/>
                  <a:gd name="connsiteY56" fmla="*/ 418809 h 469115"/>
                  <a:gd name="connsiteX57" fmla="*/ 370449 w 1218856"/>
                  <a:gd name="connsiteY57" fmla="*/ 439750 h 469115"/>
                  <a:gd name="connsiteX58" fmla="*/ 335549 w 1218856"/>
                  <a:gd name="connsiteY58" fmla="*/ 362968 h 469115"/>
                  <a:gd name="connsiteX59" fmla="*/ 328568 w 1218856"/>
                  <a:gd name="connsiteY59" fmla="*/ 390889 h 469115"/>
                  <a:gd name="connsiteX60" fmla="*/ 321588 w 1218856"/>
                  <a:gd name="connsiteY60" fmla="*/ 411829 h 469115"/>
                  <a:gd name="connsiteX61" fmla="*/ 314608 w 1218856"/>
                  <a:gd name="connsiteY61" fmla="*/ 390889 h 469115"/>
                  <a:gd name="connsiteX62" fmla="*/ 300648 w 1218856"/>
                  <a:gd name="connsiteY62" fmla="*/ 335048 h 469115"/>
                  <a:gd name="connsiteX63" fmla="*/ 272727 w 1218856"/>
                  <a:gd name="connsiteY63" fmla="*/ 390889 h 469115"/>
                  <a:gd name="connsiteX64" fmla="*/ 258767 w 1218856"/>
                  <a:gd name="connsiteY64" fmla="*/ 418809 h 469115"/>
                  <a:gd name="connsiteX65" fmla="*/ 244807 w 1218856"/>
                  <a:gd name="connsiteY65" fmla="*/ 432770 h 469115"/>
                  <a:gd name="connsiteX66" fmla="*/ 237826 w 1218856"/>
                  <a:gd name="connsiteY66" fmla="*/ 397869 h 469115"/>
                  <a:gd name="connsiteX67" fmla="*/ 230846 w 1218856"/>
                  <a:gd name="connsiteY67" fmla="*/ 376928 h 469115"/>
                  <a:gd name="connsiteX68" fmla="*/ 216886 w 1218856"/>
                  <a:gd name="connsiteY68" fmla="*/ 390889 h 469115"/>
                  <a:gd name="connsiteX69" fmla="*/ 202926 w 1218856"/>
                  <a:gd name="connsiteY69" fmla="*/ 362968 h 469115"/>
                  <a:gd name="connsiteX70" fmla="*/ 195946 w 1218856"/>
                  <a:gd name="connsiteY70" fmla="*/ 342028 h 469115"/>
                  <a:gd name="connsiteX71" fmla="*/ 175005 w 1218856"/>
                  <a:gd name="connsiteY71" fmla="*/ 307127 h 469115"/>
                  <a:gd name="connsiteX72" fmla="*/ 168025 w 1218856"/>
                  <a:gd name="connsiteY72" fmla="*/ 286186 h 469115"/>
                  <a:gd name="connsiteX73" fmla="*/ 147084 w 1218856"/>
                  <a:gd name="connsiteY73" fmla="*/ 258266 h 469115"/>
                  <a:gd name="connsiteX74" fmla="*/ 119164 w 1218856"/>
                  <a:gd name="connsiteY74" fmla="*/ 216385 h 469115"/>
                  <a:gd name="connsiteX75" fmla="*/ 98223 w 1218856"/>
                  <a:gd name="connsiteY75" fmla="*/ 237325 h 469115"/>
                  <a:gd name="connsiteX76" fmla="*/ 70303 w 1218856"/>
                  <a:gd name="connsiteY76" fmla="*/ 279206 h 469115"/>
                  <a:gd name="connsiteX77" fmla="*/ 63323 w 1218856"/>
                  <a:gd name="connsiteY77" fmla="*/ 195445 h 469115"/>
                  <a:gd name="connsiteX78" fmla="*/ 14462 w 1218856"/>
                  <a:gd name="connsiteY78" fmla="*/ 188464 h 469115"/>
                  <a:gd name="connsiteX79" fmla="*/ 501 w 1218856"/>
                  <a:gd name="connsiteY79" fmla="*/ 181484 h 469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218856" h="469115">
                    <a:moveTo>
                      <a:pt x="501" y="181484"/>
                    </a:moveTo>
                    <a:cubicBezTo>
                      <a:pt x="3991" y="176831"/>
                      <a:pt x="24012" y="167914"/>
                      <a:pt x="35402" y="160544"/>
                    </a:cubicBezTo>
                    <a:cubicBezTo>
                      <a:pt x="63575" y="142315"/>
                      <a:pt x="90029" y="121352"/>
                      <a:pt x="119164" y="104703"/>
                    </a:cubicBezTo>
                    <a:cubicBezTo>
                      <a:pt x="139060" y="93334"/>
                      <a:pt x="161045" y="86089"/>
                      <a:pt x="181985" y="76782"/>
                    </a:cubicBezTo>
                    <a:cubicBezTo>
                      <a:pt x="188965" y="69802"/>
                      <a:pt x="195431" y="62265"/>
                      <a:pt x="202926" y="55841"/>
                    </a:cubicBezTo>
                    <a:cubicBezTo>
                      <a:pt x="211759" y="48270"/>
                      <a:pt x="222620" y="43127"/>
                      <a:pt x="230846" y="34901"/>
                    </a:cubicBezTo>
                    <a:cubicBezTo>
                      <a:pt x="277384" y="-11636"/>
                      <a:pt x="209904" y="37232"/>
                      <a:pt x="265747" y="0"/>
                    </a:cubicBezTo>
                    <a:cubicBezTo>
                      <a:pt x="270400" y="4654"/>
                      <a:pt x="277626" y="7718"/>
                      <a:pt x="279707" y="13961"/>
                    </a:cubicBezTo>
                    <a:cubicBezTo>
                      <a:pt x="294920" y="59601"/>
                      <a:pt x="275053" y="86090"/>
                      <a:pt x="300648" y="34901"/>
                    </a:cubicBezTo>
                    <a:cubicBezTo>
                      <a:pt x="307628" y="39554"/>
                      <a:pt x="313313" y="47482"/>
                      <a:pt x="321588" y="48861"/>
                    </a:cubicBezTo>
                    <a:cubicBezTo>
                      <a:pt x="334748" y="51054"/>
                      <a:pt x="354352" y="32479"/>
                      <a:pt x="363469" y="27921"/>
                    </a:cubicBezTo>
                    <a:cubicBezTo>
                      <a:pt x="389751" y="14780"/>
                      <a:pt x="399633" y="13645"/>
                      <a:pt x="426291" y="6980"/>
                    </a:cubicBezTo>
                    <a:cubicBezTo>
                      <a:pt x="435821" y="16510"/>
                      <a:pt x="449809" y="28675"/>
                      <a:pt x="454211" y="41881"/>
                    </a:cubicBezTo>
                    <a:cubicBezTo>
                      <a:pt x="475718" y="106404"/>
                      <a:pt x="442183" y="64754"/>
                      <a:pt x="482132" y="104703"/>
                    </a:cubicBezTo>
                    <a:cubicBezTo>
                      <a:pt x="495126" y="100990"/>
                      <a:pt x="550709" y="86906"/>
                      <a:pt x="565894" y="76782"/>
                    </a:cubicBezTo>
                    <a:cubicBezTo>
                      <a:pt x="576845" y="69481"/>
                      <a:pt x="584507" y="58168"/>
                      <a:pt x="593814" y="48861"/>
                    </a:cubicBezTo>
                    <a:cubicBezTo>
                      <a:pt x="598468" y="53515"/>
                      <a:pt x="605884" y="56518"/>
                      <a:pt x="607775" y="62822"/>
                    </a:cubicBezTo>
                    <a:cubicBezTo>
                      <a:pt x="625713" y="122615"/>
                      <a:pt x="593019" y="125908"/>
                      <a:pt x="635695" y="111683"/>
                    </a:cubicBezTo>
                    <a:cubicBezTo>
                      <a:pt x="676391" y="70984"/>
                      <a:pt x="610126" y="132091"/>
                      <a:pt x="684556" y="90742"/>
                    </a:cubicBezTo>
                    <a:cubicBezTo>
                      <a:pt x="696062" y="84350"/>
                      <a:pt x="701767" y="70472"/>
                      <a:pt x="712477" y="62822"/>
                    </a:cubicBezTo>
                    <a:cubicBezTo>
                      <a:pt x="718464" y="58545"/>
                      <a:pt x="726437" y="58168"/>
                      <a:pt x="733417" y="55841"/>
                    </a:cubicBezTo>
                    <a:cubicBezTo>
                      <a:pt x="735952" y="68514"/>
                      <a:pt x="738123" y="102406"/>
                      <a:pt x="754358" y="111683"/>
                    </a:cubicBezTo>
                    <a:cubicBezTo>
                      <a:pt x="764659" y="117569"/>
                      <a:pt x="777748" y="115786"/>
                      <a:pt x="789258" y="118663"/>
                    </a:cubicBezTo>
                    <a:cubicBezTo>
                      <a:pt x="796396" y="120448"/>
                      <a:pt x="803219" y="123316"/>
                      <a:pt x="810199" y="125643"/>
                    </a:cubicBezTo>
                    <a:cubicBezTo>
                      <a:pt x="820871" y="124457"/>
                      <a:pt x="888365" y="118794"/>
                      <a:pt x="907921" y="111683"/>
                    </a:cubicBezTo>
                    <a:cubicBezTo>
                      <a:pt x="922589" y="106349"/>
                      <a:pt x="935842" y="97722"/>
                      <a:pt x="949802" y="90742"/>
                    </a:cubicBezTo>
                    <a:cubicBezTo>
                      <a:pt x="970070" y="95809"/>
                      <a:pt x="1008723" y="106489"/>
                      <a:pt x="1026584" y="104703"/>
                    </a:cubicBezTo>
                    <a:cubicBezTo>
                      <a:pt x="1034931" y="103868"/>
                      <a:pt x="1039640" y="93609"/>
                      <a:pt x="1047524" y="90742"/>
                    </a:cubicBezTo>
                    <a:cubicBezTo>
                      <a:pt x="1065555" y="84185"/>
                      <a:pt x="1103365" y="76782"/>
                      <a:pt x="1103365" y="76782"/>
                    </a:cubicBezTo>
                    <a:cubicBezTo>
                      <a:pt x="1105692" y="95396"/>
                      <a:pt x="1103379" y="115206"/>
                      <a:pt x="1110346" y="132623"/>
                    </a:cubicBezTo>
                    <a:cubicBezTo>
                      <a:pt x="1113462" y="140412"/>
                      <a:pt x="1126046" y="140032"/>
                      <a:pt x="1131286" y="146583"/>
                    </a:cubicBezTo>
                    <a:cubicBezTo>
                      <a:pt x="1135882" y="152329"/>
                      <a:pt x="1135939" y="160544"/>
                      <a:pt x="1138266" y="167524"/>
                    </a:cubicBezTo>
                    <a:cubicBezTo>
                      <a:pt x="1140593" y="188464"/>
                      <a:pt x="1128207" y="217953"/>
                      <a:pt x="1145246" y="230345"/>
                    </a:cubicBezTo>
                    <a:cubicBezTo>
                      <a:pt x="1164157" y="244098"/>
                      <a:pt x="1195219" y="210972"/>
                      <a:pt x="1215048" y="223365"/>
                    </a:cubicBezTo>
                    <a:cubicBezTo>
                      <a:pt x="1227527" y="231164"/>
                      <a:pt x="1205741" y="251286"/>
                      <a:pt x="1201087" y="265246"/>
                    </a:cubicBezTo>
                    <a:lnTo>
                      <a:pt x="1187127" y="307127"/>
                    </a:lnTo>
                    <a:cubicBezTo>
                      <a:pt x="1184800" y="314107"/>
                      <a:pt x="1186269" y="323986"/>
                      <a:pt x="1180147" y="328067"/>
                    </a:cubicBezTo>
                    <a:cubicBezTo>
                      <a:pt x="1153731" y="345679"/>
                      <a:pt x="1165139" y="336096"/>
                      <a:pt x="1145246" y="355988"/>
                    </a:cubicBezTo>
                    <a:cubicBezTo>
                      <a:pt x="1138566" y="376028"/>
                      <a:pt x="1141339" y="378114"/>
                      <a:pt x="1124306" y="390889"/>
                    </a:cubicBezTo>
                    <a:cubicBezTo>
                      <a:pt x="1110884" y="400956"/>
                      <a:pt x="1082425" y="418809"/>
                      <a:pt x="1082425" y="418809"/>
                    </a:cubicBezTo>
                    <a:cubicBezTo>
                      <a:pt x="1092461" y="388700"/>
                      <a:pt x="1099392" y="390889"/>
                      <a:pt x="1047524" y="390889"/>
                    </a:cubicBezTo>
                    <a:cubicBezTo>
                      <a:pt x="1033371" y="390889"/>
                      <a:pt x="1019521" y="395093"/>
                      <a:pt x="1005643" y="397869"/>
                    </a:cubicBezTo>
                    <a:cubicBezTo>
                      <a:pt x="994577" y="400082"/>
                      <a:pt x="968422" y="406840"/>
                      <a:pt x="956782" y="411829"/>
                    </a:cubicBezTo>
                    <a:cubicBezTo>
                      <a:pt x="947218" y="415928"/>
                      <a:pt x="938169" y="421136"/>
                      <a:pt x="928862" y="425790"/>
                    </a:cubicBezTo>
                    <a:cubicBezTo>
                      <a:pt x="924208" y="421136"/>
                      <a:pt x="920787" y="414772"/>
                      <a:pt x="914901" y="411829"/>
                    </a:cubicBezTo>
                    <a:cubicBezTo>
                      <a:pt x="867166" y="387961"/>
                      <a:pt x="848224" y="398642"/>
                      <a:pt x="789258" y="404849"/>
                    </a:cubicBezTo>
                    <a:cubicBezTo>
                      <a:pt x="746058" y="409396"/>
                      <a:pt x="747520" y="410048"/>
                      <a:pt x="712477" y="418809"/>
                    </a:cubicBezTo>
                    <a:cubicBezTo>
                      <a:pt x="707823" y="423463"/>
                      <a:pt x="701109" y="426721"/>
                      <a:pt x="698516" y="432770"/>
                    </a:cubicBezTo>
                    <a:cubicBezTo>
                      <a:pt x="678784" y="478811"/>
                      <a:pt x="715029" y="475501"/>
                      <a:pt x="649655" y="453710"/>
                    </a:cubicBezTo>
                    <a:cubicBezTo>
                      <a:pt x="621735" y="418809"/>
                      <a:pt x="592711" y="384763"/>
                      <a:pt x="565894" y="349008"/>
                    </a:cubicBezTo>
                    <a:cubicBezTo>
                      <a:pt x="558914" y="339701"/>
                      <a:pt x="554260" y="328067"/>
                      <a:pt x="544953" y="321087"/>
                    </a:cubicBezTo>
                    <a:cubicBezTo>
                      <a:pt x="534929" y="313569"/>
                      <a:pt x="521686" y="311780"/>
                      <a:pt x="510052" y="307127"/>
                    </a:cubicBezTo>
                    <a:cubicBezTo>
                      <a:pt x="505399" y="316434"/>
                      <a:pt x="500191" y="325484"/>
                      <a:pt x="496092" y="335048"/>
                    </a:cubicBezTo>
                    <a:cubicBezTo>
                      <a:pt x="493194" y="341811"/>
                      <a:pt x="494698" y="351200"/>
                      <a:pt x="489112" y="355988"/>
                    </a:cubicBezTo>
                    <a:cubicBezTo>
                      <a:pt x="477261" y="366145"/>
                      <a:pt x="461191" y="369948"/>
                      <a:pt x="447231" y="376928"/>
                    </a:cubicBezTo>
                    <a:cubicBezTo>
                      <a:pt x="442298" y="384329"/>
                      <a:pt x="429259" y="406855"/>
                      <a:pt x="419310" y="411829"/>
                    </a:cubicBezTo>
                    <a:cubicBezTo>
                      <a:pt x="410730" y="416119"/>
                      <a:pt x="400697" y="416482"/>
                      <a:pt x="391390" y="418809"/>
                    </a:cubicBezTo>
                    <a:cubicBezTo>
                      <a:pt x="384410" y="425789"/>
                      <a:pt x="379941" y="442462"/>
                      <a:pt x="370449" y="439750"/>
                    </a:cubicBezTo>
                    <a:cubicBezTo>
                      <a:pt x="339891" y="431019"/>
                      <a:pt x="339085" y="384184"/>
                      <a:pt x="335549" y="362968"/>
                    </a:cubicBezTo>
                    <a:cubicBezTo>
                      <a:pt x="333222" y="372275"/>
                      <a:pt x="331204" y="381665"/>
                      <a:pt x="328568" y="390889"/>
                    </a:cubicBezTo>
                    <a:cubicBezTo>
                      <a:pt x="326547" y="397963"/>
                      <a:pt x="328946" y="411829"/>
                      <a:pt x="321588" y="411829"/>
                    </a:cubicBezTo>
                    <a:cubicBezTo>
                      <a:pt x="314230" y="411829"/>
                      <a:pt x="316392" y="398027"/>
                      <a:pt x="314608" y="390889"/>
                    </a:cubicBezTo>
                    <a:lnTo>
                      <a:pt x="300648" y="335048"/>
                    </a:lnTo>
                    <a:lnTo>
                      <a:pt x="272727" y="390889"/>
                    </a:lnTo>
                    <a:cubicBezTo>
                      <a:pt x="268074" y="400196"/>
                      <a:pt x="266124" y="411451"/>
                      <a:pt x="258767" y="418809"/>
                    </a:cubicBezTo>
                    <a:lnTo>
                      <a:pt x="244807" y="432770"/>
                    </a:lnTo>
                    <a:cubicBezTo>
                      <a:pt x="242480" y="421136"/>
                      <a:pt x="240704" y="409379"/>
                      <a:pt x="237826" y="397869"/>
                    </a:cubicBezTo>
                    <a:cubicBezTo>
                      <a:pt x="236041" y="390731"/>
                      <a:pt x="237826" y="379255"/>
                      <a:pt x="230846" y="376928"/>
                    </a:cubicBezTo>
                    <a:cubicBezTo>
                      <a:pt x="224603" y="374847"/>
                      <a:pt x="221539" y="386235"/>
                      <a:pt x="216886" y="390889"/>
                    </a:cubicBezTo>
                    <a:cubicBezTo>
                      <a:pt x="212233" y="381582"/>
                      <a:pt x="207025" y="372532"/>
                      <a:pt x="202926" y="362968"/>
                    </a:cubicBezTo>
                    <a:cubicBezTo>
                      <a:pt x="200028" y="356205"/>
                      <a:pt x="199236" y="348609"/>
                      <a:pt x="195946" y="342028"/>
                    </a:cubicBezTo>
                    <a:cubicBezTo>
                      <a:pt x="189879" y="329893"/>
                      <a:pt x="181072" y="319262"/>
                      <a:pt x="175005" y="307127"/>
                    </a:cubicBezTo>
                    <a:cubicBezTo>
                      <a:pt x="171714" y="300546"/>
                      <a:pt x="171676" y="292574"/>
                      <a:pt x="168025" y="286186"/>
                    </a:cubicBezTo>
                    <a:cubicBezTo>
                      <a:pt x="162253" y="276085"/>
                      <a:pt x="153755" y="267797"/>
                      <a:pt x="147084" y="258266"/>
                    </a:cubicBezTo>
                    <a:cubicBezTo>
                      <a:pt x="137462" y="244521"/>
                      <a:pt x="119164" y="216385"/>
                      <a:pt x="119164" y="216385"/>
                    </a:cubicBezTo>
                    <a:cubicBezTo>
                      <a:pt x="112184" y="223365"/>
                      <a:pt x="103699" y="229111"/>
                      <a:pt x="98223" y="237325"/>
                    </a:cubicBezTo>
                    <a:cubicBezTo>
                      <a:pt x="57813" y="297939"/>
                      <a:pt x="137107" y="212402"/>
                      <a:pt x="70303" y="279206"/>
                    </a:cubicBezTo>
                    <a:cubicBezTo>
                      <a:pt x="67976" y="251286"/>
                      <a:pt x="72183" y="222024"/>
                      <a:pt x="63323" y="195445"/>
                    </a:cubicBezTo>
                    <a:cubicBezTo>
                      <a:pt x="51710" y="160606"/>
                      <a:pt x="28483" y="174443"/>
                      <a:pt x="14462" y="188464"/>
                    </a:cubicBezTo>
                    <a:cubicBezTo>
                      <a:pt x="12817" y="190109"/>
                      <a:pt x="-2989" y="186137"/>
                      <a:pt x="501" y="181484"/>
                    </a:cubicBez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 rot="12993282">
                <a:off x="5401601" y="5580365"/>
                <a:ext cx="352869" cy="259750"/>
              </a:xfrm>
              <a:custGeom>
                <a:avLst/>
                <a:gdLst>
                  <a:gd name="connsiteX0" fmla="*/ 501 w 1218856"/>
                  <a:gd name="connsiteY0" fmla="*/ 181484 h 469115"/>
                  <a:gd name="connsiteX1" fmla="*/ 35402 w 1218856"/>
                  <a:gd name="connsiteY1" fmla="*/ 160544 h 469115"/>
                  <a:gd name="connsiteX2" fmla="*/ 119164 w 1218856"/>
                  <a:gd name="connsiteY2" fmla="*/ 104703 h 469115"/>
                  <a:gd name="connsiteX3" fmla="*/ 181985 w 1218856"/>
                  <a:gd name="connsiteY3" fmla="*/ 76782 h 469115"/>
                  <a:gd name="connsiteX4" fmla="*/ 202926 w 1218856"/>
                  <a:gd name="connsiteY4" fmla="*/ 55841 h 469115"/>
                  <a:gd name="connsiteX5" fmla="*/ 230846 w 1218856"/>
                  <a:gd name="connsiteY5" fmla="*/ 34901 h 469115"/>
                  <a:gd name="connsiteX6" fmla="*/ 265747 w 1218856"/>
                  <a:gd name="connsiteY6" fmla="*/ 0 h 469115"/>
                  <a:gd name="connsiteX7" fmla="*/ 279707 w 1218856"/>
                  <a:gd name="connsiteY7" fmla="*/ 13961 h 469115"/>
                  <a:gd name="connsiteX8" fmla="*/ 300648 w 1218856"/>
                  <a:gd name="connsiteY8" fmla="*/ 34901 h 469115"/>
                  <a:gd name="connsiteX9" fmla="*/ 321588 w 1218856"/>
                  <a:gd name="connsiteY9" fmla="*/ 48861 h 469115"/>
                  <a:gd name="connsiteX10" fmla="*/ 363469 w 1218856"/>
                  <a:gd name="connsiteY10" fmla="*/ 27921 h 469115"/>
                  <a:gd name="connsiteX11" fmla="*/ 426291 w 1218856"/>
                  <a:gd name="connsiteY11" fmla="*/ 6980 h 469115"/>
                  <a:gd name="connsiteX12" fmla="*/ 454211 w 1218856"/>
                  <a:gd name="connsiteY12" fmla="*/ 41881 h 469115"/>
                  <a:gd name="connsiteX13" fmla="*/ 482132 w 1218856"/>
                  <a:gd name="connsiteY13" fmla="*/ 104703 h 469115"/>
                  <a:gd name="connsiteX14" fmla="*/ 565894 w 1218856"/>
                  <a:gd name="connsiteY14" fmla="*/ 76782 h 469115"/>
                  <a:gd name="connsiteX15" fmla="*/ 593814 w 1218856"/>
                  <a:gd name="connsiteY15" fmla="*/ 48861 h 469115"/>
                  <a:gd name="connsiteX16" fmla="*/ 607775 w 1218856"/>
                  <a:gd name="connsiteY16" fmla="*/ 62822 h 469115"/>
                  <a:gd name="connsiteX17" fmla="*/ 635695 w 1218856"/>
                  <a:gd name="connsiteY17" fmla="*/ 111683 h 469115"/>
                  <a:gd name="connsiteX18" fmla="*/ 684556 w 1218856"/>
                  <a:gd name="connsiteY18" fmla="*/ 90742 h 469115"/>
                  <a:gd name="connsiteX19" fmla="*/ 712477 w 1218856"/>
                  <a:gd name="connsiteY19" fmla="*/ 62822 h 469115"/>
                  <a:gd name="connsiteX20" fmla="*/ 733417 w 1218856"/>
                  <a:gd name="connsiteY20" fmla="*/ 55841 h 469115"/>
                  <a:gd name="connsiteX21" fmla="*/ 754358 w 1218856"/>
                  <a:gd name="connsiteY21" fmla="*/ 111683 h 469115"/>
                  <a:gd name="connsiteX22" fmla="*/ 789258 w 1218856"/>
                  <a:gd name="connsiteY22" fmla="*/ 118663 h 469115"/>
                  <a:gd name="connsiteX23" fmla="*/ 810199 w 1218856"/>
                  <a:gd name="connsiteY23" fmla="*/ 125643 h 469115"/>
                  <a:gd name="connsiteX24" fmla="*/ 907921 w 1218856"/>
                  <a:gd name="connsiteY24" fmla="*/ 111683 h 469115"/>
                  <a:gd name="connsiteX25" fmla="*/ 949802 w 1218856"/>
                  <a:gd name="connsiteY25" fmla="*/ 90742 h 469115"/>
                  <a:gd name="connsiteX26" fmla="*/ 1026584 w 1218856"/>
                  <a:gd name="connsiteY26" fmla="*/ 104703 h 469115"/>
                  <a:gd name="connsiteX27" fmla="*/ 1047524 w 1218856"/>
                  <a:gd name="connsiteY27" fmla="*/ 90742 h 469115"/>
                  <a:gd name="connsiteX28" fmla="*/ 1103365 w 1218856"/>
                  <a:gd name="connsiteY28" fmla="*/ 76782 h 469115"/>
                  <a:gd name="connsiteX29" fmla="*/ 1110346 w 1218856"/>
                  <a:gd name="connsiteY29" fmla="*/ 132623 h 469115"/>
                  <a:gd name="connsiteX30" fmla="*/ 1131286 w 1218856"/>
                  <a:gd name="connsiteY30" fmla="*/ 146583 h 469115"/>
                  <a:gd name="connsiteX31" fmla="*/ 1138266 w 1218856"/>
                  <a:gd name="connsiteY31" fmla="*/ 167524 h 469115"/>
                  <a:gd name="connsiteX32" fmla="*/ 1145246 w 1218856"/>
                  <a:gd name="connsiteY32" fmla="*/ 230345 h 469115"/>
                  <a:gd name="connsiteX33" fmla="*/ 1215048 w 1218856"/>
                  <a:gd name="connsiteY33" fmla="*/ 223365 h 469115"/>
                  <a:gd name="connsiteX34" fmla="*/ 1201087 w 1218856"/>
                  <a:gd name="connsiteY34" fmla="*/ 265246 h 469115"/>
                  <a:gd name="connsiteX35" fmla="*/ 1187127 w 1218856"/>
                  <a:gd name="connsiteY35" fmla="*/ 307127 h 469115"/>
                  <a:gd name="connsiteX36" fmla="*/ 1180147 w 1218856"/>
                  <a:gd name="connsiteY36" fmla="*/ 328067 h 469115"/>
                  <a:gd name="connsiteX37" fmla="*/ 1145246 w 1218856"/>
                  <a:gd name="connsiteY37" fmla="*/ 355988 h 469115"/>
                  <a:gd name="connsiteX38" fmla="*/ 1124306 w 1218856"/>
                  <a:gd name="connsiteY38" fmla="*/ 390889 h 469115"/>
                  <a:gd name="connsiteX39" fmla="*/ 1082425 w 1218856"/>
                  <a:gd name="connsiteY39" fmla="*/ 418809 h 469115"/>
                  <a:gd name="connsiteX40" fmla="*/ 1047524 w 1218856"/>
                  <a:gd name="connsiteY40" fmla="*/ 390889 h 469115"/>
                  <a:gd name="connsiteX41" fmla="*/ 1005643 w 1218856"/>
                  <a:gd name="connsiteY41" fmla="*/ 397869 h 469115"/>
                  <a:gd name="connsiteX42" fmla="*/ 956782 w 1218856"/>
                  <a:gd name="connsiteY42" fmla="*/ 411829 h 469115"/>
                  <a:gd name="connsiteX43" fmla="*/ 928862 w 1218856"/>
                  <a:gd name="connsiteY43" fmla="*/ 425790 h 469115"/>
                  <a:gd name="connsiteX44" fmla="*/ 914901 w 1218856"/>
                  <a:gd name="connsiteY44" fmla="*/ 411829 h 469115"/>
                  <a:gd name="connsiteX45" fmla="*/ 789258 w 1218856"/>
                  <a:gd name="connsiteY45" fmla="*/ 404849 h 469115"/>
                  <a:gd name="connsiteX46" fmla="*/ 712477 w 1218856"/>
                  <a:gd name="connsiteY46" fmla="*/ 418809 h 469115"/>
                  <a:gd name="connsiteX47" fmla="*/ 698516 w 1218856"/>
                  <a:gd name="connsiteY47" fmla="*/ 432770 h 469115"/>
                  <a:gd name="connsiteX48" fmla="*/ 649655 w 1218856"/>
                  <a:gd name="connsiteY48" fmla="*/ 453710 h 469115"/>
                  <a:gd name="connsiteX49" fmla="*/ 565894 w 1218856"/>
                  <a:gd name="connsiteY49" fmla="*/ 349008 h 469115"/>
                  <a:gd name="connsiteX50" fmla="*/ 544953 w 1218856"/>
                  <a:gd name="connsiteY50" fmla="*/ 321087 h 469115"/>
                  <a:gd name="connsiteX51" fmla="*/ 510052 w 1218856"/>
                  <a:gd name="connsiteY51" fmla="*/ 307127 h 469115"/>
                  <a:gd name="connsiteX52" fmla="*/ 496092 w 1218856"/>
                  <a:gd name="connsiteY52" fmla="*/ 335048 h 469115"/>
                  <a:gd name="connsiteX53" fmla="*/ 489112 w 1218856"/>
                  <a:gd name="connsiteY53" fmla="*/ 355988 h 469115"/>
                  <a:gd name="connsiteX54" fmla="*/ 447231 w 1218856"/>
                  <a:gd name="connsiteY54" fmla="*/ 376928 h 469115"/>
                  <a:gd name="connsiteX55" fmla="*/ 419310 w 1218856"/>
                  <a:gd name="connsiteY55" fmla="*/ 411829 h 469115"/>
                  <a:gd name="connsiteX56" fmla="*/ 391390 w 1218856"/>
                  <a:gd name="connsiteY56" fmla="*/ 418809 h 469115"/>
                  <a:gd name="connsiteX57" fmla="*/ 370449 w 1218856"/>
                  <a:gd name="connsiteY57" fmla="*/ 439750 h 469115"/>
                  <a:gd name="connsiteX58" fmla="*/ 335549 w 1218856"/>
                  <a:gd name="connsiteY58" fmla="*/ 362968 h 469115"/>
                  <a:gd name="connsiteX59" fmla="*/ 328568 w 1218856"/>
                  <a:gd name="connsiteY59" fmla="*/ 390889 h 469115"/>
                  <a:gd name="connsiteX60" fmla="*/ 321588 w 1218856"/>
                  <a:gd name="connsiteY60" fmla="*/ 411829 h 469115"/>
                  <a:gd name="connsiteX61" fmla="*/ 314608 w 1218856"/>
                  <a:gd name="connsiteY61" fmla="*/ 390889 h 469115"/>
                  <a:gd name="connsiteX62" fmla="*/ 300648 w 1218856"/>
                  <a:gd name="connsiteY62" fmla="*/ 335048 h 469115"/>
                  <a:gd name="connsiteX63" fmla="*/ 272727 w 1218856"/>
                  <a:gd name="connsiteY63" fmla="*/ 390889 h 469115"/>
                  <a:gd name="connsiteX64" fmla="*/ 258767 w 1218856"/>
                  <a:gd name="connsiteY64" fmla="*/ 418809 h 469115"/>
                  <a:gd name="connsiteX65" fmla="*/ 244807 w 1218856"/>
                  <a:gd name="connsiteY65" fmla="*/ 432770 h 469115"/>
                  <a:gd name="connsiteX66" fmla="*/ 237826 w 1218856"/>
                  <a:gd name="connsiteY66" fmla="*/ 397869 h 469115"/>
                  <a:gd name="connsiteX67" fmla="*/ 230846 w 1218856"/>
                  <a:gd name="connsiteY67" fmla="*/ 376928 h 469115"/>
                  <a:gd name="connsiteX68" fmla="*/ 216886 w 1218856"/>
                  <a:gd name="connsiteY68" fmla="*/ 390889 h 469115"/>
                  <a:gd name="connsiteX69" fmla="*/ 202926 w 1218856"/>
                  <a:gd name="connsiteY69" fmla="*/ 362968 h 469115"/>
                  <a:gd name="connsiteX70" fmla="*/ 195946 w 1218856"/>
                  <a:gd name="connsiteY70" fmla="*/ 342028 h 469115"/>
                  <a:gd name="connsiteX71" fmla="*/ 175005 w 1218856"/>
                  <a:gd name="connsiteY71" fmla="*/ 307127 h 469115"/>
                  <a:gd name="connsiteX72" fmla="*/ 168025 w 1218856"/>
                  <a:gd name="connsiteY72" fmla="*/ 286186 h 469115"/>
                  <a:gd name="connsiteX73" fmla="*/ 147084 w 1218856"/>
                  <a:gd name="connsiteY73" fmla="*/ 258266 h 469115"/>
                  <a:gd name="connsiteX74" fmla="*/ 119164 w 1218856"/>
                  <a:gd name="connsiteY74" fmla="*/ 216385 h 469115"/>
                  <a:gd name="connsiteX75" fmla="*/ 98223 w 1218856"/>
                  <a:gd name="connsiteY75" fmla="*/ 237325 h 469115"/>
                  <a:gd name="connsiteX76" fmla="*/ 70303 w 1218856"/>
                  <a:gd name="connsiteY76" fmla="*/ 279206 h 469115"/>
                  <a:gd name="connsiteX77" fmla="*/ 63323 w 1218856"/>
                  <a:gd name="connsiteY77" fmla="*/ 195445 h 469115"/>
                  <a:gd name="connsiteX78" fmla="*/ 14462 w 1218856"/>
                  <a:gd name="connsiteY78" fmla="*/ 188464 h 469115"/>
                  <a:gd name="connsiteX79" fmla="*/ 501 w 1218856"/>
                  <a:gd name="connsiteY79" fmla="*/ 181484 h 469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218856" h="469115">
                    <a:moveTo>
                      <a:pt x="501" y="181484"/>
                    </a:moveTo>
                    <a:cubicBezTo>
                      <a:pt x="3991" y="176831"/>
                      <a:pt x="24012" y="167914"/>
                      <a:pt x="35402" y="160544"/>
                    </a:cubicBezTo>
                    <a:cubicBezTo>
                      <a:pt x="63575" y="142315"/>
                      <a:pt x="90029" y="121352"/>
                      <a:pt x="119164" y="104703"/>
                    </a:cubicBezTo>
                    <a:cubicBezTo>
                      <a:pt x="139060" y="93334"/>
                      <a:pt x="161045" y="86089"/>
                      <a:pt x="181985" y="76782"/>
                    </a:cubicBezTo>
                    <a:cubicBezTo>
                      <a:pt x="188965" y="69802"/>
                      <a:pt x="195431" y="62265"/>
                      <a:pt x="202926" y="55841"/>
                    </a:cubicBezTo>
                    <a:cubicBezTo>
                      <a:pt x="211759" y="48270"/>
                      <a:pt x="222620" y="43127"/>
                      <a:pt x="230846" y="34901"/>
                    </a:cubicBezTo>
                    <a:cubicBezTo>
                      <a:pt x="277384" y="-11636"/>
                      <a:pt x="209904" y="37232"/>
                      <a:pt x="265747" y="0"/>
                    </a:cubicBezTo>
                    <a:cubicBezTo>
                      <a:pt x="270400" y="4654"/>
                      <a:pt x="277626" y="7718"/>
                      <a:pt x="279707" y="13961"/>
                    </a:cubicBezTo>
                    <a:cubicBezTo>
                      <a:pt x="294920" y="59601"/>
                      <a:pt x="275053" y="86090"/>
                      <a:pt x="300648" y="34901"/>
                    </a:cubicBezTo>
                    <a:cubicBezTo>
                      <a:pt x="307628" y="39554"/>
                      <a:pt x="313313" y="47482"/>
                      <a:pt x="321588" y="48861"/>
                    </a:cubicBezTo>
                    <a:cubicBezTo>
                      <a:pt x="334748" y="51054"/>
                      <a:pt x="354352" y="32479"/>
                      <a:pt x="363469" y="27921"/>
                    </a:cubicBezTo>
                    <a:cubicBezTo>
                      <a:pt x="389751" y="14780"/>
                      <a:pt x="399633" y="13645"/>
                      <a:pt x="426291" y="6980"/>
                    </a:cubicBezTo>
                    <a:cubicBezTo>
                      <a:pt x="435821" y="16510"/>
                      <a:pt x="449809" y="28675"/>
                      <a:pt x="454211" y="41881"/>
                    </a:cubicBezTo>
                    <a:cubicBezTo>
                      <a:pt x="475718" y="106404"/>
                      <a:pt x="442183" y="64754"/>
                      <a:pt x="482132" y="104703"/>
                    </a:cubicBezTo>
                    <a:cubicBezTo>
                      <a:pt x="495126" y="100990"/>
                      <a:pt x="550709" y="86906"/>
                      <a:pt x="565894" y="76782"/>
                    </a:cubicBezTo>
                    <a:cubicBezTo>
                      <a:pt x="576845" y="69481"/>
                      <a:pt x="584507" y="58168"/>
                      <a:pt x="593814" y="48861"/>
                    </a:cubicBezTo>
                    <a:cubicBezTo>
                      <a:pt x="598468" y="53515"/>
                      <a:pt x="605884" y="56518"/>
                      <a:pt x="607775" y="62822"/>
                    </a:cubicBezTo>
                    <a:cubicBezTo>
                      <a:pt x="625713" y="122615"/>
                      <a:pt x="593019" y="125908"/>
                      <a:pt x="635695" y="111683"/>
                    </a:cubicBezTo>
                    <a:cubicBezTo>
                      <a:pt x="676391" y="70984"/>
                      <a:pt x="610126" y="132091"/>
                      <a:pt x="684556" y="90742"/>
                    </a:cubicBezTo>
                    <a:cubicBezTo>
                      <a:pt x="696062" y="84350"/>
                      <a:pt x="701767" y="70472"/>
                      <a:pt x="712477" y="62822"/>
                    </a:cubicBezTo>
                    <a:cubicBezTo>
                      <a:pt x="718464" y="58545"/>
                      <a:pt x="726437" y="58168"/>
                      <a:pt x="733417" y="55841"/>
                    </a:cubicBezTo>
                    <a:cubicBezTo>
                      <a:pt x="735952" y="68514"/>
                      <a:pt x="738123" y="102406"/>
                      <a:pt x="754358" y="111683"/>
                    </a:cubicBezTo>
                    <a:cubicBezTo>
                      <a:pt x="764659" y="117569"/>
                      <a:pt x="777748" y="115786"/>
                      <a:pt x="789258" y="118663"/>
                    </a:cubicBezTo>
                    <a:cubicBezTo>
                      <a:pt x="796396" y="120448"/>
                      <a:pt x="803219" y="123316"/>
                      <a:pt x="810199" y="125643"/>
                    </a:cubicBezTo>
                    <a:cubicBezTo>
                      <a:pt x="820871" y="124457"/>
                      <a:pt x="888365" y="118794"/>
                      <a:pt x="907921" y="111683"/>
                    </a:cubicBezTo>
                    <a:cubicBezTo>
                      <a:pt x="922589" y="106349"/>
                      <a:pt x="935842" y="97722"/>
                      <a:pt x="949802" y="90742"/>
                    </a:cubicBezTo>
                    <a:cubicBezTo>
                      <a:pt x="970070" y="95809"/>
                      <a:pt x="1008723" y="106489"/>
                      <a:pt x="1026584" y="104703"/>
                    </a:cubicBezTo>
                    <a:cubicBezTo>
                      <a:pt x="1034931" y="103868"/>
                      <a:pt x="1039640" y="93609"/>
                      <a:pt x="1047524" y="90742"/>
                    </a:cubicBezTo>
                    <a:cubicBezTo>
                      <a:pt x="1065555" y="84185"/>
                      <a:pt x="1103365" y="76782"/>
                      <a:pt x="1103365" y="76782"/>
                    </a:cubicBezTo>
                    <a:cubicBezTo>
                      <a:pt x="1105692" y="95396"/>
                      <a:pt x="1103379" y="115206"/>
                      <a:pt x="1110346" y="132623"/>
                    </a:cubicBezTo>
                    <a:cubicBezTo>
                      <a:pt x="1113462" y="140412"/>
                      <a:pt x="1126046" y="140032"/>
                      <a:pt x="1131286" y="146583"/>
                    </a:cubicBezTo>
                    <a:cubicBezTo>
                      <a:pt x="1135882" y="152329"/>
                      <a:pt x="1135939" y="160544"/>
                      <a:pt x="1138266" y="167524"/>
                    </a:cubicBezTo>
                    <a:cubicBezTo>
                      <a:pt x="1140593" y="188464"/>
                      <a:pt x="1128207" y="217953"/>
                      <a:pt x="1145246" y="230345"/>
                    </a:cubicBezTo>
                    <a:cubicBezTo>
                      <a:pt x="1164157" y="244098"/>
                      <a:pt x="1195219" y="210972"/>
                      <a:pt x="1215048" y="223365"/>
                    </a:cubicBezTo>
                    <a:cubicBezTo>
                      <a:pt x="1227527" y="231164"/>
                      <a:pt x="1205741" y="251286"/>
                      <a:pt x="1201087" y="265246"/>
                    </a:cubicBezTo>
                    <a:lnTo>
                      <a:pt x="1187127" y="307127"/>
                    </a:lnTo>
                    <a:cubicBezTo>
                      <a:pt x="1184800" y="314107"/>
                      <a:pt x="1186269" y="323986"/>
                      <a:pt x="1180147" y="328067"/>
                    </a:cubicBezTo>
                    <a:cubicBezTo>
                      <a:pt x="1153731" y="345679"/>
                      <a:pt x="1165139" y="336096"/>
                      <a:pt x="1145246" y="355988"/>
                    </a:cubicBezTo>
                    <a:cubicBezTo>
                      <a:pt x="1138566" y="376028"/>
                      <a:pt x="1141339" y="378114"/>
                      <a:pt x="1124306" y="390889"/>
                    </a:cubicBezTo>
                    <a:cubicBezTo>
                      <a:pt x="1110884" y="400956"/>
                      <a:pt x="1082425" y="418809"/>
                      <a:pt x="1082425" y="418809"/>
                    </a:cubicBezTo>
                    <a:cubicBezTo>
                      <a:pt x="1092461" y="388700"/>
                      <a:pt x="1099392" y="390889"/>
                      <a:pt x="1047524" y="390889"/>
                    </a:cubicBezTo>
                    <a:cubicBezTo>
                      <a:pt x="1033371" y="390889"/>
                      <a:pt x="1019521" y="395093"/>
                      <a:pt x="1005643" y="397869"/>
                    </a:cubicBezTo>
                    <a:cubicBezTo>
                      <a:pt x="994577" y="400082"/>
                      <a:pt x="968422" y="406840"/>
                      <a:pt x="956782" y="411829"/>
                    </a:cubicBezTo>
                    <a:cubicBezTo>
                      <a:pt x="947218" y="415928"/>
                      <a:pt x="938169" y="421136"/>
                      <a:pt x="928862" y="425790"/>
                    </a:cubicBezTo>
                    <a:cubicBezTo>
                      <a:pt x="924208" y="421136"/>
                      <a:pt x="920787" y="414772"/>
                      <a:pt x="914901" y="411829"/>
                    </a:cubicBezTo>
                    <a:cubicBezTo>
                      <a:pt x="867166" y="387961"/>
                      <a:pt x="848224" y="398642"/>
                      <a:pt x="789258" y="404849"/>
                    </a:cubicBezTo>
                    <a:cubicBezTo>
                      <a:pt x="746058" y="409396"/>
                      <a:pt x="747520" y="410048"/>
                      <a:pt x="712477" y="418809"/>
                    </a:cubicBezTo>
                    <a:cubicBezTo>
                      <a:pt x="707823" y="423463"/>
                      <a:pt x="701109" y="426721"/>
                      <a:pt x="698516" y="432770"/>
                    </a:cubicBezTo>
                    <a:cubicBezTo>
                      <a:pt x="678784" y="478811"/>
                      <a:pt x="715029" y="475501"/>
                      <a:pt x="649655" y="453710"/>
                    </a:cubicBezTo>
                    <a:cubicBezTo>
                      <a:pt x="621735" y="418809"/>
                      <a:pt x="592711" y="384763"/>
                      <a:pt x="565894" y="349008"/>
                    </a:cubicBezTo>
                    <a:cubicBezTo>
                      <a:pt x="558914" y="339701"/>
                      <a:pt x="554260" y="328067"/>
                      <a:pt x="544953" y="321087"/>
                    </a:cubicBezTo>
                    <a:cubicBezTo>
                      <a:pt x="534929" y="313569"/>
                      <a:pt x="521686" y="311780"/>
                      <a:pt x="510052" y="307127"/>
                    </a:cubicBezTo>
                    <a:cubicBezTo>
                      <a:pt x="505399" y="316434"/>
                      <a:pt x="500191" y="325484"/>
                      <a:pt x="496092" y="335048"/>
                    </a:cubicBezTo>
                    <a:cubicBezTo>
                      <a:pt x="493194" y="341811"/>
                      <a:pt x="494698" y="351200"/>
                      <a:pt x="489112" y="355988"/>
                    </a:cubicBezTo>
                    <a:cubicBezTo>
                      <a:pt x="477261" y="366145"/>
                      <a:pt x="461191" y="369948"/>
                      <a:pt x="447231" y="376928"/>
                    </a:cubicBezTo>
                    <a:cubicBezTo>
                      <a:pt x="442298" y="384329"/>
                      <a:pt x="429259" y="406855"/>
                      <a:pt x="419310" y="411829"/>
                    </a:cubicBezTo>
                    <a:cubicBezTo>
                      <a:pt x="410730" y="416119"/>
                      <a:pt x="400697" y="416482"/>
                      <a:pt x="391390" y="418809"/>
                    </a:cubicBezTo>
                    <a:cubicBezTo>
                      <a:pt x="384410" y="425789"/>
                      <a:pt x="379941" y="442462"/>
                      <a:pt x="370449" y="439750"/>
                    </a:cubicBezTo>
                    <a:cubicBezTo>
                      <a:pt x="339891" y="431019"/>
                      <a:pt x="339085" y="384184"/>
                      <a:pt x="335549" y="362968"/>
                    </a:cubicBezTo>
                    <a:cubicBezTo>
                      <a:pt x="333222" y="372275"/>
                      <a:pt x="331204" y="381665"/>
                      <a:pt x="328568" y="390889"/>
                    </a:cubicBezTo>
                    <a:cubicBezTo>
                      <a:pt x="326547" y="397963"/>
                      <a:pt x="328946" y="411829"/>
                      <a:pt x="321588" y="411829"/>
                    </a:cubicBezTo>
                    <a:cubicBezTo>
                      <a:pt x="314230" y="411829"/>
                      <a:pt x="316392" y="398027"/>
                      <a:pt x="314608" y="390889"/>
                    </a:cubicBezTo>
                    <a:lnTo>
                      <a:pt x="300648" y="335048"/>
                    </a:lnTo>
                    <a:lnTo>
                      <a:pt x="272727" y="390889"/>
                    </a:lnTo>
                    <a:cubicBezTo>
                      <a:pt x="268074" y="400196"/>
                      <a:pt x="266124" y="411451"/>
                      <a:pt x="258767" y="418809"/>
                    </a:cubicBezTo>
                    <a:lnTo>
                      <a:pt x="244807" y="432770"/>
                    </a:lnTo>
                    <a:cubicBezTo>
                      <a:pt x="242480" y="421136"/>
                      <a:pt x="240704" y="409379"/>
                      <a:pt x="237826" y="397869"/>
                    </a:cubicBezTo>
                    <a:cubicBezTo>
                      <a:pt x="236041" y="390731"/>
                      <a:pt x="237826" y="379255"/>
                      <a:pt x="230846" y="376928"/>
                    </a:cubicBezTo>
                    <a:cubicBezTo>
                      <a:pt x="224603" y="374847"/>
                      <a:pt x="221539" y="386235"/>
                      <a:pt x="216886" y="390889"/>
                    </a:cubicBezTo>
                    <a:cubicBezTo>
                      <a:pt x="212233" y="381582"/>
                      <a:pt x="207025" y="372532"/>
                      <a:pt x="202926" y="362968"/>
                    </a:cubicBezTo>
                    <a:cubicBezTo>
                      <a:pt x="200028" y="356205"/>
                      <a:pt x="199236" y="348609"/>
                      <a:pt x="195946" y="342028"/>
                    </a:cubicBezTo>
                    <a:cubicBezTo>
                      <a:pt x="189879" y="329893"/>
                      <a:pt x="181072" y="319262"/>
                      <a:pt x="175005" y="307127"/>
                    </a:cubicBezTo>
                    <a:cubicBezTo>
                      <a:pt x="171714" y="300546"/>
                      <a:pt x="171676" y="292574"/>
                      <a:pt x="168025" y="286186"/>
                    </a:cubicBezTo>
                    <a:cubicBezTo>
                      <a:pt x="162253" y="276085"/>
                      <a:pt x="153755" y="267797"/>
                      <a:pt x="147084" y="258266"/>
                    </a:cubicBezTo>
                    <a:cubicBezTo>
                      <a:pt x="137462" y="244521"/>
                      <a:pt x="119164" y="216385"/>
                      <a:pt x="119164" y="216385"/>
                    </a:cubicBezTo>
                    <a:cubicBezTo>
                      <a:pt x="112184" y="223365"/>
                      <a:pt x="103699" y="229111"/>
                      <a:pt x="98223" y="237325"/>
                    </a:cubicBezTo>
                    <a:cubicBezTo>
                      <a:pt x="57813" y="297939"/>
                      <a:pt x="137107" y="212402"/>
                      <a:pt x="70303" y="279206"/>
                    </a:cubicBezTo>
                    <a:cubicBezTo>
                      <a:pt x="67976" y="251286"/>
                      <a:pt x="72183" y="222024"/>
                      <a:pt x="63323" y="195445"/>
                    </a:cubicBezTo>
                    <a:cubicBezTo>
                      <a:pt x="51710" y="160606"/>
                      <a:pt x="28483" y="174443"/>
                      <a:pt x="14462" y="188464"/>
                    </a:cubicBezTo>
                    <a:cubicBezTo>
                      <a:pt x="12817" y="190109"/>
                      <a:pt x="-2989" y="186137"/>
                      <a:pt x="501" y="181484"/>
                    </a:cubicBez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54534" y="4663110"/>
              <a:ext cx="3159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Risoluzione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temporale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misurata</a:t>
              </a:r>
              <a:r>
                <a:rPr lang="en-US" sz="1400" b="1" dirty="0">
                  <a:solidFill>
                    <a:schemeClr val="bg1"/>
                  </a:solidFill>
                </a:rPr>
                <a:t> in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ECAL </a:t>
              </a:r>
              <a:r>
                <a:rPr lang="en-US" sz="1400" b="1" dirty="0" err="1">
                  <a:solidFill>
                    <a:schemeClr val="bg1"/>
                  </a:solidFill>
                </a:rPr>
                <a:t>usando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gil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elettroni</a:t>
              </a:r>
              <a:r>
                <a:rPr lang="en-US" sz="1400" b="1" dirty="0">
                  <a:solidFill>
                    <a:schemeClr val="bg1"/>
                  </a:solidFill>
                </a:rPr>
                <a:t> di </a:t>
              </a:r>
              <a:r>
                <a:rPr lang="en-US" sz="1400" b="1" dirty="0" err="1">
                  <a:solidFill>
                    <a:schemeClr val="bg1"/>
                  </a:solidFill>
                </a:rPr>
                <a:t>Z</a:t>
              </a:r>
              <a:r>
                <a:rPr lang="en-US" sz="1400" b="1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ee</a:t>
              </a:r>
              <a:r>
                <a:rPr lang="en-US" sz="1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54921" y="5551546"/>
              <a:ext cx="1440160" cy="469116"/>
              <a:chOff x="8354921" y="5551546"/>
              <a:chExt cx="1440160" cy="46911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354921" y="5551546"/>
                <a:ext cx="1440160" cy="216024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354921" y="5776319"/>
                <a:ext cx="1440160" cy="216024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436744" y="5551547"/>
                <a:ext cx="1218856" cy="469115"/>
              </a:xfrm>
              <a:custGeom>
                <a:avLst/>
                <a:gdLst>
                  <a:gd name="connsiteX0" fmla="*/ 501 w 1218856"/>
                  <a:gd name="connsiteY0" fmla="*/ 181484 h 469115"/>
                  <a:gd name="connsiteX1" fmla="*/ 35402 w 1218856"/>
                  <a:gd name="connsiteY1" fmla="*/ 160544 h 469115"/>
                  <a:gd name="connsiteX2" fmla="*/ 119164 w 1218856"/>
                  <a:gd name="connsiteY2" fmla="*/ 104703 h 469115"/>
                  <a:gd name="connsiteX3" fmla="*/ 181985 w 1218856"/>
                  <a:gd name="connsiteY3" fmla="*/ 76782 h 469115"/>
                  <a:gd name="connsiteX4" fmla="*/ 202926 w 1218856"/>
                  <a:gd name="connsiteY4" fmla="*/ 55841 h 469115"/>
                  <a:gd name="connsiteX5" fmla="*/ 230846 w 1218856"/>
                  <a:gd name="connsiteY5" fmla="*/ 34901 h 469115"/>
                  <a:gd name="connsiteX6" fmla="*/ 265747 w 1218856"/>
                  <a:gd name="connsiteY6" fmla="*/ 0 h 469115"/>
                  <a:gd name="connsiteX7" fmla="*/ 279707 w 1218856"/>
                  <a:gd name="connsiteY7" fmla="*/ 13961 h 469115"/>
                  <a:gd name="connsiteX8" fmla="*/ 300648 w 1218856"/>
                  <a:gd name="connsiteY8" fmla="*/ 34901 h 469115"/>
                  <a:gd name="connsiteX9" fmla="*/ 321588 w 1218856"/>
                  <a:gd name="connsiteY9" fmla="*/ 48861 h 469115"/>
                  <a:gd name="connsiteX10" fmla="*/ 363469 w 1218856"/>
                  <a:gd name="connsiteY10" fmla="*/ 27921 h 469115"/>
                  <a:gd name="connsiteX11" fmla="*/ 426291 w 1218856"/>
                  <a:gd name="connsiteY11" fmla="*/ 6980 h 469115"/>
                  <a:gd name="connsiteX12" fmla="*/ 454211 w 1218856"/>
                  <a:gd name="connsiteY12" fmla="*/ 41881 h 469115"/>
                  <a:gd name="connsiteX13" fmla="*/ 482132 w 1218856"/>
                  <a:gd name="connsiteY13" fmla="*/ 104703 h 469115"/>
                  <a:gd name="connsiteX14" fmla="*/ 565894 w 1218856"/>
                  <a:gd name="connsiteY14" fmla="*/ 76782 h 469115"/>
                  <a:gd name="connsiteX15" fmla="*/ 593814 w 1218856"/>
                  <a:gd name="connsiteY15" fmla="*/ 48861 h 469115"/>
                  <a:gd name="connsiteX16" fmla="*/ 607775 w 1218856"/>
                  <a:gd name="connsiteY16" fmla="*/ 62822 h 469115"/>
                  <a:gd name="connsiteX17" fmla="*/ 635695 w 1218856"/>
                  <a:gd name="connsiteY17" fmla="*/ 111683 h 469115"/>
                  <a:gd name="connsiteX18" fmla="*/ 684556 w 1218856"/>
                  <a:gd name="connsiteY18" fmla="*/ 90742 h 469115"/>
                  <a:gd name="connsiteX19" fmla="*/ 712477 w 1218856"/>
                  <a:gd name="connsiteY19" fmla="*/ 62822 h 469115"/>
                  <a:gd name="connsiteX20" fmla="*/ 733417 w 1218856"/>
                  <a:gd name="connsiteY20" fmla="*/ 55841 h 469115"/>
                  <a:gd name="connsiteX21" fmla="*/ 754358 w 1218856"/>
                  <a:gd name="connsiteY21" fmla="*/ 111683 h 469115"/>
                  <a:gd name="connsiteX22" fmla="*/ 789258 w 1218856"/>
                  <a:gd name="connsiteY22" fmla="*/ 118663 h 469115"/>
                  <a:gd name="connsiteX23" fmla="*/ 810199 w 1218856"/>
                  <a:gd name="connsiteY23" fmla="*/ 125643 h 469115"/>
                  <a:gd name="connsiteX24" fmla="*/ 907921 w 1218856"/>
                  <a:gd name="connsiteY24" fmla="*/ 111683 h 469115"/>
                  <a:gd name="connsiteX25" fmla="*/ 949802 w 1218856"/>
                  <a:gd name="connsiteY25" fmla="*/ 90742 h 469115"/>
                  <a:gd name="connsiteX26" fmla="*/ 1026584 w 1218856"/>
                  <a:gd name="connsiteY26" fmla="*/ 104703 h 469115"/>
                  <a:gd name="connsiteX27" fmla="*/ 1047524 w 1218856"/>
                  <a:gd name="connsiteY27" fmla="*/ 90742 h 469115"/>
                  <a:gd name="connsiteX28" fmla="*/ 1103365 w 1218856"/>
                  <a:gd name="connsiteY28" fmla="*/ 76782 h 469115"/>
                  <a:gd name="connsiteX29" fmla="*/ 1110346 w 1218856"/>
                  <a:gd name="connsiteY29" fmla="*/ 132623 h 469115"/>
                  <a:gd name="connsiteX30" fmla="*/ 1131286 w 1218856"/>
                  <a:gd name="connsiteY30" fmla="*/ 146583 h 469115"/>
                  <a:gd name="connsiteX31" fmla="*/ 1138266 w 1218856"/>
                  <a:gd name="connsiteY31" fmla="*/ 167524 h 469115"/>
                  <a:gd name="connsiteX32" fmla="*/ 1145246 w 1218856"/>
                  <a:gd name="connsiteY32" fmla="*/ 230345 h 469115"/>
                  <a:gd name="connsiteX33" fmla="*/ 1215048 w 1218856"/>
                  <a:gd name="connsiteY33" fmla="*/ 223365 h 469115"/>
                  <a:gd name="connsiteX34" fmla="*/ 1201087 w 1218856"/>
                  <a:gd name="connsiteY34" fmla="*/ 265246 h 469115"/>
                  <a:gd name="connsiteX35" fmla="*/ 1187127 w 1218856"/>
                  <a:gd name="connsiteY35" fmla="*/ 307127 h 469115"/>
                  <a:gd name="connsiteX36" fmla="*/ 1180147 w 1218856"/>
                  <a:gd name="connsiteY36" fmla="*/ 328067 h 469115"/>
                  <a:gd name="connsiteX37" fmla="*/ 1145246 w 1218856"/>
                  <a:gd name="connsiteY37" fmla="*/ 355988 h 469115"/>
                  <a:gd name="connsiteX38" fmla="*/ 1124306 w 1218856"/>
                  <a:gd name="connsiteY38" fmla="*/ 390889 h 469115"/>
                  <a:gd name="connsiteX39" fmla="*/ 1082425 w 1218856"/>
                  <a:gd name="connsiteY39" fmla="*/ 418809 h 469115"/>
                  <a:gd name="connsiteX40" fmla="*/ 1047524 w 1218856"/>
                  <a:gd name="connsiteY40" fmla="*/ 390889 h 469115"/>
                  <a:gd name="connsiteX41" fmla="*/ 1005643 w 1218856"/>
                  <a:gd name="connsiteY41" fmla="*/ 397869 h 469115"/>
                  <a:gd name="connsiteX42" fmla="*/ 956782 w 1218856"/>
                  <a:gd name="connsiteY42" fmla="*/ 411829 h 469115"/>
                  <a:gd name="connsiteX43" fmla="*/ 928862 w 1218856"/>
                  <a:gd name="connsiteY43" fmla="*/ 425790 h 469115"/>
                  <a:gd name="connsiteX44" fmla="*/ 914901 w 1218856"/>
                  <a:gd name="connsiteY44" fmla="*/ 411829 h 469115"/>
                  <a:gd name="connsiteX45" fmla="*/ 789258 w 1218856"/>
                  <a:gd name="connsiteY45" fmla="*/ 404849 h 469115"/>
                  <a:gd name="connsiteX46" fmla="*/ 712477 w 1218856"/>
                  <a:gd name="connsiteY46" fmla="*/ 418809 h 469115"/>
                  <a:gd name="connsiteX47" fmla="*/ 698516 w 1218856"/>
                  <a:gd name="connsiteY47" fmla="*/ 432770 h 469115"/>
                  <a:gd name="connsiteX48" fmla="*/ 649655 w 1218856"/>
                  <a:gd name="connsiteY48" fmla="*/ 453710 h 469115"/>
                  <a:gd name="connsiteX49" fmla="*/ 565894 w 1218856"/>
                  <a:gd name="connsiteY49" fmla="*/ 349008 h 469115"/>
                  <a:gd name="connsiteX50" fmla="*/ 544953 w 1218856"/>
                  <a:gd name="connsiteY50" fmla="*/ 321087 h 469115"/>
                  <a:gd name="connsiteX51" fmla="*/ 510052 w 1218856"/>
                  <a:gd name="connsiteY51" fmla="*/ 307127 h 469115"/>
                  <a:gd name="connsiteX52" fmla="*/ 496092 w 1218856"/>
                  <a:gd name="connsiteY52" fmla="*/ 335048 h 469115"/>
                  <a:gd name="connsiteX53" fmla="*/ 489112 w 1218856"/>
                  <a:gd name="connsiteY53" fmla="*/ 355988 h 469115"/>
                  <a:gd name="connsiteX54" fmla="*/ 447231 w 1218856"/>
                  <a:gd name="connsiteY54" fmla="*/ 376928 h 469115"/>
                  <a:gd name="connsiteX55" fmla="*/ 419310 w 1218856"/>
                  <a:gd name="connsiteY55" fmla="*/ 411829 h 469115"/>
                  <a:gd name="connsiteX56" fmla="*/ 391390 w 1218856"/>
                  <a:gd name="connsiteY56" fmla="*/ 418809 h 469115"/>
                  <a:gd name="connsiteX57" fmla="*/ 370449 w 1218856"/>
                  <a:gd name="connsiteY57" fmla="*/ 439750 h 469115"/>
                  <a:gd name="connsiteX58" fmla="*/ 335549 w 1218856"/>
                  <a:gd name="connsiteY58" fmla="*/ 362968 h 469115"/>
                  <a:gd name="connsiteX59" fmla="*/ 328568 w 1218856"/>
                  <a:gd name="connsiteY59" fmla="*/ 390889 h 469115"/>
                  <a:gd name="connsiteX60" fmla="*/ 321588 w 1218856"/>
                  <a:gd name="connsiteY60" fmla="*/ 411829 h 469115"/>
                  <a:gd name="connsiteX61" fmla="*/ 314608 w 1218856"/>
                  <a:gd name="connsiteY61" fmla="*/ 390889 h 469115"/>
                  <a:gd name="connsiteX62" fmla="*/ 300648 w 1218856"/>
                  <a:gd name="connsiteY62" fmla="*/ 335048 h 469115"/>
                  <a:gd name="connsiteX63" fmla="*/ 272727 w 1218856"/>
                  <a:gd name="connsiteY63" fmla="*/ 390889 h 469115"/>
                  <a:gd name="connsiteX64" fmla="*/ 258767 w 1218856"/>
                  <a:gd name="connsiteY64" fmla="*/ 418809 h 469115"/>
                  <a:gd name="connsiteX65" fmla="*/ 244807 w 1218856"/>
                  <a:gd name="connsiteY65" fmla="*/ 432770 h 469115"/>
                  <a:gd name="connsiteX66" fmla="*/ 237826 w 1218856"/>
                  <a:gd name="connsiteY66" fmla="*/ 397869 h 469115"/>
                  <a:gd name="connsiteX67" fmla="*/ 230846 w 1218856"/>
                  <a:gd name="connsiteY67" fmla="*/ 376928 h 469115"/>
                  <a:gd name="connsiteX68" fmla="*/ 216886 w 1218856"/>
                  <a:gd name="connsiteY68" fmla="*/ 390889 h 469115"/>
                  <a:gd name="connsiteX69" fmla="*/ 202926 w 1218856"/>
                  <a:gd name="connsiteY69" fmla="*/ 362968 h 469115"/>
                  <a:gd name="connsiteX70" fmla="*/ 195946 w 1218856"/>
                  <a:gd name="connsiteY70" fmla="*/ 342028 h 469115"/>
                  <a:gd name="connsiteX71" fmla="*/ 175005 w 1218856"/>
                  <a:gd name="connsiteY71" fmla="*/ 307127 h 469115"/>
                  <a:gd name="connsiteX72" fmla="*/ 168025 w 1218856"/>
                  <a:gd name="connsiteY72" fmla="*/ 286186 h 469115"/>
                  <a:gd name="connsiteX73" fmla="*/ 147084 w 1218856"/>
                  <a:gd name="connsiteY73" fmla="*/ 258266 h 469115"/>
                  <a:gd name="connsiteX74" fmla="*/ 119164 w 1218856"/>
                  <a:gd name="connsiteY74" fmla="*/ 216385 h 469115"/>
                  <a:gd name="connsiteX75" fmla="*/ 98223 w 1218856"/>
                  <a:gd name="connsiteY75" fmla="*/ 237325 h 469115"/>
                  <a:gd name="connsiteX76" fmla="*/ 70303 w 1218856"/>
                  <a:gd name="connsiteY76" fmla="*/ 279206 h 469115"/>
                  <a:gd name="connsiteX77" fmla="*/ 63323 w 1218856"/>
                  <a:gd name="connsiteY77" fmla="*/ 195445 h 469115"/>
                  <a:gd name="connsiteX78" fmla="*/ 14462 w 1218856"/>
                  <a:gd name="connsiteY78" fmla="*/ 188464 h 469115"/>
                  <a:gd name="connsiteX79" fmla="*/ 501 w 1218856"/>
                  <a:gd name="connsiteY79" fmla="*/ 181484 h 469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218856" h="469115">
                    <a:moveTo>
                      <a:pt x="501" y="181484"/>
                    </a:moveTo>
                    <a:cubicBezTo>
                      <a:pt x="3991" y="176831"/>
                      <a:pt x="24012" y="167914"/>
                      <a:pt x="35402" y="160544"/>
                    </a:cubicBezTo>
                    <a:cubicBezTo>
                      <a:pt x="63575" y="142315"/>
                      <a:pt x="90029" y="121352"/>
                      <a:pt x="119164" y="104703"/>
                    </a:cubicBezTo>
                    <a:cubicBezTo>
                      <a:pt x="139060" y="93334"/>
                      <a:pt x="161045" y="86089"/>
                      <a:pt x="181985" y="76782"/>
                    </a:cubicBezTo>
                    <a:cubicBezTo>
                      <a:pt x="188965" y="69802"/>
                      <a:pt x="195431" y="62265"/>
                      <a:pt x="202926" y="55841"/>
                    </a:cubicBezTo>
                    <a:cubicBezTo>
                      <a:pt x="211759" y="48270"/>
                      <a:pt x="222620" y="43127"/>
                      <a:pt x="230846" y="34901"/>
                    </a:cubicBezTo>
                    <a:cubicBezTo>
                      <a:pt x="277384" y="-11636"/>
                      <a:pt x="209904" y="37232"/>
                      <a:pt x="265747" y="0"/>
                    </a:cubicBezTo>
                    <a:cubicBezTo>
                      <a:pt x="270400" y="4654"/>
                      <a:pt x="277626" y="7718"/>
                      <a:pt x="279707" y="13961"/>
                    </a:cubicBezTo>
                    <a:cubicBezTo>
                      <a:pt x="294920" y="59601"/>
                      <a:pt x="275053" y="86090"/>
                      <a:pt x="300648" y="34901"/>
                    </a:cubicBezTo>
                    <a:cubicBezTo>
                      <a:pt x="307628" y="39554"/>
                      <a:pt x="313313" y="47482"/>
                      <a:pt x="321588" y="48861"/>
                    </a:cubicBezTo>
                    <a:cubicBezTo>
                      <a:pt x="334748" y="51054"/>
                      <a:pt x="354352" y="32479"/>
                      <a:pt x="363469" y="27921"/>
                    </a:cubicBezTo>
                    <a:cubicBezTo>
                      <a:pt x="389751" y="14780"/>
                      <a:pt x="399633" y="13645"/>
                      <a:pt x="426291" y="6980"/>
                    </a:cubicBezTo>
                    <a:cubicBezTo>
                      <a:pt x="435821" y="16510"/>
                      <a:pt x="449809" y="28675"/>
                      <a:pt x="454211" y="41881"/>
                    </a:cubicBezTo>
                    <a:cubicBezTo>
                      <a:pt x="475718" y="106404"/>
                      <a:pt x="442183" y="64754"/>
                      <a:pt x="482132" y="104703"/>
                    </a:cubicBezTo>
                    <a:cubicBezTo>
                      <a:pt x="495126" y="100990"/>
                      <a:pt x="550709" y="86906"/>
                      <a:pt x="565894" y="76782"/>
                    </a:cubicBezTo>
                    <a:cubicBezTo>
                      <a:pt x="576845" y="69481"/>
                      <a:pt x="584507" y="58168"/>
                      <a:pt x="593814" y="48861"/>
                    </a:cubicBezTo>
                    <a:cubicBezTo>
                      <a:pt x="598468" y="53515"/>
                      <a:pt x="605884" y="56518"/>
                      <a:pt x="607775" y="62822"/>
                    </a:cubicBezTo>
                    <a:cubicBezTo>
                      <a:pt x="625713" y="122615"/>
                      <a:pt x="593019" y="125908"/>
                      <a:pt x="635695" y="111683"/>
                    </a:cubicBezTo>
                    <a:cubicBezTo>
                      <a:pt x="676391" y="70984"/>
                      <a:pt x="610126" y="132091"/>
                      <a:pt x="684556" y="90742"/>
                    </a:cubicBezTo>
                    <a:cubicBezTo>
                      <a:pt x="696062" y="84350"/>
                      <a:pt x="701767" y="70472"/>
                      <a:pt x="712477" y="62822"/>
                    </a:cubicBezTo>
                    <a:cubicBezTo>
                      <a:pt x="718464" y="58545"/>
                      <a:pt x="726437" y="58168"/>
                      <a:pt x="733417" y="55841"/>
                    </a:cubicBezTo>
                    <a:cubicBezTo>
                      <a:pt x="735952" y="68514"/>
                      <a:pt x="738123" y="102406"/>
                      <a:pt x="754358" y="111683"/>
                    </a:cubicBezTo>
                    <a:cubicBezTo>
                      <a:pt x="764659" y="117569"/>
                      <a:pt x="777748" y="115786"/>
                      <a:pt x="789258" y="118663"/>
                    </a:cubicBezTo>
                    <a:cubicBezTo>
                      <a:pt x="796396" y="120448"/>
                      <a:pt x="803219" y="123316"/>
                      <a:pt x="810199" y="125643"/>
                    </a:cubicBezTo>
                    <a:cubicBezTo>
                      <a:pt x="820871" y="124457"/>
                      <a:pt x="888365" y="118794"/>
                      <a:pt x="907921" y="111683"/>
                    </a:cubicBezTo>
                    <a:cubicBezTo>
                      <a:pt x="922589" y="106349"/>
                      <a:pt x="935842" y="97722"/>
                      <a:pt x="949802" y="90742"/>
                    </a:cubicBezTo>
                    <a:cubicBezTo>
                      <a:pt x="970070" y="95809"/>
                      <a:pt x="1008723" y="106489"/>
                      <a:pt x="1026584" y="104703"/>
                    </a:cubicBezTo>
                    <a:cubicBezTo>
                      <a:pt x="1034931" y="103868"/>
                      <a:pt x="1039640" y="93609"/>
                      <a:pt x="1047524" y="90742"/>
                    </a:cubicBezTo>
                    <a:cubicBezTo>
                      <a:pt x="1065555" y="84185"/>
                      <a:pt x="1103365" y="76782"/>
                      <a:pt x="1103365" y="76782"/>
                    </a:cubicBezTo>
                    <a:cubicBezTo>
                      <a:pt x="1105692" y="95396"/>
                      <a:pt x="1103379" y="115206"/>
                      <a:pt x="1110346" y="132623"/>
                    </a:cubicBezTo>
                    <a:cubicBezTo>
                      <a:pt x="1113462" y="140412"/>
                      <a:pt x="1126046" y="140032"/>
                      <a:pt x="1131286" y="146583"/>
                    </a:cubicBezTo>
                    <a:cubicBezTo>
                      <a:pt x="1135882" y="152329"/>
                      <a:pt x="1135939" y="160544"/>
                      <a:pt x="1138266" y="167524"/>
                    </a:cubicBezTo>
                    <a:cubicBezTo>
                      <a:pt x="1140593" y="188464"/>
                      <a:pt x="1128207" y="217953"/>
                      <a:pt x="1145246" y="230345"/>
                    </a:cubicBezTo>
                    <a:cubicBezTo>
                      <a:pt x="1164157" y="244098"/>
                      <a:pt x="1195219" y="210972"/>
                      <a:pt x="1215048" y="223365"/>
                    </a:cubicBezTo>
                    <a:cubicBezTo>
                      <a:pt x="1227527" y="231164"/>
                      <a:pt x="1205741" y="251286"/>
                      <a:pt x="1201087" y="265246"/>
                    </a:cubicBezTo>
                    <a:lnTo>
                      <a:pt x="1187127" y="307127"/>
                    </a:lnTo>
                    <a:cubicBezTo>
                      <a:pt x="1184800" y="314107"/>
                      <a:pt x="1186269" y="323986"/>
                      <a:pt x="1180147" y="328067"/>
                    </a:cubicBezTo>
                    <a:cubicBezTo>
                      <a:pt x="1153731" y="345679"/>
                      <a:pt x="1165139" y="336096"/>
                      <a:pt x="1145246" y="355988"/>
                    </a:cubicBezTo>
                    <a:cubicBezTo>
                      <a:pt x="1138566" y="376028"/>
                      <a:pt x="1141339" y="378114"/>
                      <a:pt x="1124306" y="390889"/>
                    </a:cubicBezTo>
                    <a:cubicBezTo>
                      <a:pt x="1110884" y="400956"/>
                      <a:pt x="1082425" y="418809"/>
                      <a:pt x="1082425" y="418809"/>
                    </a:cubicBezTo>
                    <a:cubicBezTo>
                      <a:pt x="1092461" y="388700"/>
                      <a:pt x="1099392" y="390889"/>
                      <a:pt x="1047524" y="390889"/>
                    </a:cubicBezTo>
                    <a:cubicBezTo>
                      <a:pt x="1033371" y="390889"/>
                      <a:pt x="1019521" y="395093"/>
                      <a:pt x="1005643" y="397869"/>
                    </a:cubicBezTo>
                    <a:cubicBezTo>
                      <a:pt x="994577" y="400082"/>
                      <a:pt x="968422" y="406840"/>
                      <a:pt x="956782" y="411829"/>
                    </a:cubicBezTo>
                    <a:cubicBezTo>
                      <a:pt x="947218" y="415928"/>
                      <a:pt x="938169" y="421136"/>
                      <a:pt x="928862" y="425790"/>
                    </a:cubicBezTo>
                    <a:cubicBezTo>
                      <a:pt x="924208" y="421136"/>
                      <a:pt x="920787" y="414772"/>
                      <a:pt x="914901" y="411829"/>
                    </a:cubicBezTo>
                    <a:cubicBezTo>
                      <a:pt x="867166" y="387961"/>
                      <a:pt x="848224" y="398642"/>
                      <a:pt x="789258" y="404849"/>
                    </a:cubicBezTo>
                    <a:cubicBezTo>
                      <a:pt x="746058" y="409396"/>
                      <a:pt x="747520" y="410048"/>
                      <a:pt x="712477" y="418809"/>
                    </a:cubicBezTo>
                    <a:cubicBezTo>
                      <a:pt x="707823" y="423463"/>
                      <a:pt x="701109" y="426721"/>
                      <a:pt x="698516" y="432770"/>
                    </a:cubicBezTo>
                    <a:cubicBezTo>
                      <a:pt x="678784" y="478811"/>
                      <a:pt x="715029" y="475501"/>
                      <a:pt x="649655" y="453710"/>
                    </a:cubicBezTo>
                    <a:cubicBezTo>
                      <a:pt x="621735" y="418809"/>
                      <a:pt x="592711" y="384763"/>
                      <a:pt x="565894" y="349008"/>
                    </a:cubicBezTo>
                    <a:cubicBezTo>
                      <a:pt x="558914" y="339701"/>
                      <a:pt x="554260" y="328067"/>
                      <a:pt x="544953" y="321087"/>
                    </a:cubicBezTo>
                    <a:cubicBezTo>
                      <a:pt x="534929" y="313569"/>
                      <a:pt x="521686" y="311780"/>
                      <a:pt x="510052" y="307127"/>
                    </a:cubicBezTo>
                    <a:cubicBezTo>
                      <a:pt x="505399" y="316434"/>
                      <a:pt x="500191" y="325484"/>
                      <a:pt x="496092" y="335048"/>
                    </a:cubicBezTo>
                    <a:cubicBezTo>
                      <a:pt x="493194" y="341811"/>
                      <a:pt x="494698" y="351200"/>
                      <a:pt x="489112" y="355988"/>
                    </a:cubicBezTo>
                    <a:cubicBezTo>
                      <a:pt x="477261" y="366145"/>
                      <a:pt x="461191" y="369948"/>
                      <a:pt x="447231" y="376928"/>
                    </a:cubicBezTo>
                    <a:cubicBezTo>
                      <a:pt x="442298" y="384329"/>
                      <a:pt x="429259" y="406855"/>
                      <a:pt x="419310" y="411829"/>
                    </a:cubicBezTo>
                    <a:cubicBezTo>
                      <a:pt x="410730" y="416119"/>
                      <a:pt x="400697" y="416482"/>
                      <a:pt x="391390" y="418809"/>
                    </a:cubicBezTo>
                    <a:cubicBezTo>
                      <a:pt x="384410" y="425789"/>
                      <a:pt x="379941" y="442462"/>
                      <a:pt x="370449" y="439750"/>
                    </a:cubicBezTo>
                    <a:cubicBezTo>
                      <a:pt x="339891" y="431019"/>
                      <a:pt x="339085" y="384184"/>
                      <a:pt x="335549" y="362968"/>
                    </a:cubicBezTo>
                    <a:cubicBezTo>
                      <a:pt x="333222" y="372275"/>
                      <a:pt x="331204" y="381665"/>
                      <a:pt x="328568" y="390889"/>
                    </a:cubicBezTo>
                    <a:cubicBezTo>
                      <a:pt x="326547" y="397963"/>
                      <a:pt x="328946" y="411829"/>
                      <a:pt x="321588" y="411829"/>
                    </a:cubicBezTo>
                    <a:cubicBezTo>
                      <a:pt x="314230" y="411829"/>
                      <a:pt x="316392" y="398027"/>
                      <a:pt x="314608" y="390889"/>
                    </a:cubicBezTo>
                    <a:lnTo>
                      <a:pt x="300648" y="335048"/>
                    </a:lnTo>
                    <a:lnTo>
                      <a:pt x="272727" y="390889"/>
                    </a:lnTo>
                    <a:cubicBezTo>
                      <a:pt x="268074" y="400196"/>
                      <a:pt x="266124" y="411451"/>
                      <a:pt x="258767" y="418809"/>
                    </a:cubicBezTo>
                    <a:lnTo>
                      <a:pt x="244807" y="432770"/>
                    </a:lnTo>
                    <a:cubicBezTo>
                      <a:pt x="242480" y="421136"/>
                      <a:pt x="240704" y="409379"/>
                      <a:pt x="237826" y="397869"/>
                    </a:cubicBezTo>
                    <a:cubicBezTo>
                      <a:pt x="236041" y="390731"/>
                      <a:pt x="237826" y="379255"/>
                      <a:pt x="230846" y="376928"/>
                    </a:cubicBezTo>
                    <a:cubicBezTo>
                      <a:pt x="224603" y="374847"/>
                      <a:pt x="221539" y="386235"/>
                      <a:pt x="216886" y="390889"/>
                    </a:cubicBezTo>
                    <a:cubicBezTo>
                      <a:pt x="212233" y="381582"/>
                      <a:pt x="207025" y="372532"/>
                      <a:pt x="202926" y="362968"/>
                    </a:cubicBezTo>
                    <a:cubicBezTo>
                      <a:pt x="200028" y="356205"/>
                      <a:pt x="199236" y="348609"/>
                      <a:pt x="195946" y="342028"/>
                    </a:cubicBezTo>
                    <a:cubicBezTo>
                      <a:pt x="189879" y="329893"/>
                      <a:pt x="181072" y="319262"/>
                      <a:pt x="175005" y="307127"/>
                    </a:cubicBezTo>
                    <a:cubicBezTo>
                      <a:pt x="171714" y="300546"/>
                      <a:pt x="171676" y="292574"/>
                      <a:pt x="168025" y="286186"/>
                    </a:cubicBezTo>
                    <a:cubicBezTo>
                      <a:pt x="162253" y="276085"/>
                      <a:pt x="153755" y="267797"/>
                      <a:pt x="147084" y="258266"/>
                    </a:cubicBezTo>
                    <a:cubicBezTo>
                      <a:pt x="137462" y="244521"/>
                      <a:pt x="119164" y="216385"/>
                      <a:pt x="119164" y="216385"/>
                    </a:cubicBezTo>
                    <a:cubicBezTo>
                      <a:pt x="112184" y="223365"/>
                      <a:pt x="103699" y="229111"/>
                      <a:pt x="98223" y="237325"/>
                    </a:cubicBezTo>
                    <a:cubicBezTo>
                      <a:pt x="57813" y="297939"/>
                      <a:pt x="137107" y="212402"/>
                      <a:pt x="70303" y="279206"/>
                    </a:cubicBezTo>
                    <a:cubicBezTo>
                      <a:pt x="67976" y="251286"/>
                      <a:pt x="72183" y="222024"/>
                      <a:pt x="63323" y="195445"/>
                    </a:cubicBezTo>
                    <a:cubicBezTo>
                      <a:pt x="51710" y="160606"/>
                      <a:pt x="28483" y="174443"/>
                      <a:pt x="14462" y="188464"/>
                    </a:cubicBezTo>
                    <a:cubicBezTo>
                      <a:pt x="12817" y="190109"/>
                      <a:pt x="-2989" y="186137"/>
                      <a:pt x="501" y="181484"/>
                    </a:cubicBez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86054" y="4690863"/>
              <a:ext cx="3582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Risoluzione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temporale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misurata</a:t>
              </a:r>
              <a:r>
                <a:rPr lang="en-US" sz="1400" b="1" dirty="0">
                  <a:solidFill>
                    <a:schemeClr val="bg1"/>
                  </a:solidFill>
                </a:rPr>
                <a:t> in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ECAL da </a:t>
              </a:r>
              <a:r>
                <a:rPr lang="en-US" sz="1400" b="1" dirty="0" err="1">
                  <a:solidFill>
                    <a:schemeClr val="bg1"/>
                  </a:solidFill>
                </a:rPr>
                <a:t>sciami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depositati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tra</a:t>
              </a:r>
              <a:r>
                <a:rPr lang="en-US" sz="1400" b="1" dirty="0">
                  <a:solidFill>
                    <a:schemeClr val="bg1"/>
                  </a:solidFill>
                </a:rPr>
                <a:t> 2 </a:t>
              </a:r>
              <a:r>
                <a:rPr lang="en-US" sz="1400" b="1" dirty="0" err="1">
                  <a:solidFill>
                    <a:schemeClr val="bg1"/>
                  </a:solidFill>
                </a:rPr>
                <a:t>cristalli</a:t>
              </a:r>
              <a:r>
                <a:rPr lang="en-US" sz="1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 flipH="1">
            <a:off x="1457393" y="1023806"/>
            <a:ext cx="968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 </a:t>
            </a:r>
            <a:r>
              <a:rPr lang="en-US" sz="2400" b="1" dirty="0" err="1">
                <a:solidFill>
                  <a:schemeClr val="bg1"/>
                </a:solidFill>
              </a:rPr>
              <a:t>cristalli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veloci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perchè</a:t>
            </a:r>
            <a:r>
              <a:rPr lang="en-US" sz="2400" b="1" dirty="0">
                <a:solidFill>
                  <a:schemeClr val="bg1"/>
                </a:solidFill>
              </a:rPr>
              <a:t> non </a:t>
            </a:r>
            <a:r>
              <a:rPr lang="en-US" sz="2400" b="1" dirty="0" err="1">
                <a:solidFill>
                  <a:schemeClr val="bg1"/>
                </a:solidFill>
              </a:rPr>
              <a:t>sfruttarli</a:t>
            </a:r>
            <a:r>
              <a:rPr lang="en-US" sz="2400" b="1" dirty="0">
                <a:solidFill>
                  <a:schemeClr val="bg1"/>
                </a:solidFill>
              </a:rPr>
              <a:t> per </a:t>
            </a:r>
            <a:r>
              <a:rPr lang="en-US" sz="2400" b="1" dirty="0" err="1">
                <a:solidFill>
                  <a:schemeClr val="bg1"/>
                </a:solidFill>
              </a:rPr>
              <a:t>misure</a:t>
            </a:r>
            <a:r>
              <a:rPr lang="en-US" sz="2400" b="1" dirty="0">
                <a:solidFill>
                  <a:schemeClr val="bg1"/>
                </a:solidFill>
              </a:rPr>
              <a:t> di tempo?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348" y="3178085"/>
            <a:ext cx="4821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L’elettronica</a:t>
            </a:r>
            <a:r>
              <a:rPr lang="en-US" sz="2000" b="1" dirty="0">
                <a:solidFill>
                  <a:schemeClr val="bg1"/>
                </a:solidFill>
              </a:rPr>
              <a:t> del </a:t>
            </a:r>
            <a:r>
              <a:rPr lang="en-US" sz="2000" b="1" dirty="0" err="1">
                <a:solidFill>
                  <a:schemeClr val="bg1"/>
                </a:solidFill>
              </a:rPr>
              <a:t>rivelatore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verrà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tutta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sostituita</a:t>
            </a:r>
            <a:r>
              <a:rPr lang="en-US" sz="2000" b="1" dirty="0">
                <a:solidFill>
                  <a:schemeClr val="bg1"/>
                </a:solidFill>
              </a:rPr>
              <a:t> per </a:t>
            </a:r>
            <a:r>
              <a:rPr lang="en-US" sz="2000" b="1" dirty="0" err="1">
                <a:solidFill>
                  <a:schemeClr val="bg1"/>
                </a:solidFill>
              </a:rPr>
              <a:t>essere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adeguata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alle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condizioni</a:t>
            </a:r>
            <a:r>
              <a:rPr lang="en-US" sz="2000" b="1" dirty="0">
                <a:solidFill>
                  <a:schemeClr val="bg1"/>
                </a:solidFill>
              </a:rPr>
              <a:t> di HL-LHC e </a:t>
            </a:r>
            <a:r>
              <a:rPr lang="en-US" sz="2000" b="1" dirty="0" err="1">
                <a:solidFill>
                  <a:schemeClr val="bg1"/>
                </a:solidFill>
              </a:rPr>
              <a:t>sfruttare</a:t>
            </a:r>
            <a:r>
              <a:rPr lang="en-US" sz="2000" b="1" dirty="0">
                <a:solidFill>
                  <a:schemeClr val="bg1"/>
                </a:solidFill>
              </a:rPr>
              <a:t> la </a:t>
            </a:r>
            <a:r>
              <a:rPr lang="en-US" sz="2000" b="1" dirty="0" err="1">
                <a:solidFill>
                  <a:schemeClr val="bg1"/>
                </a:solidFill>
              </a:rPr>
              <a:t>velocità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cristalli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Risoluzione</a:t>
            </a:r>
            <a:r>
              <a:rPr lang="en-US" sz="2000" b="1" dirty="0">
                <a:solidFill>
                  <a:schemeClr val="bg1"/>
                </a:solidFill>
              </a:rPr>
              <a:t> in tempo </a:t>
            </a:r>
            <a:r>
              <a:rPr lang="en-US" sz="2000" b="1" dirty="0" err="1">
                <a:solidFill>
                  <a:schemeClr val="bg1"/>
                </a:solidFill>
              </a:rPr>
              <a:t>aspettata</a:t>
            </a:r>
            <a:r>
              <a:rPr lang="en-US" sz="2000" b="1" dirty="0">
                <a:solidFill>
                  <a:schemeClr val="bg1"/>
                </a:solidFill>
              </a:rPr>
              <a:t> per </a:t>
            </a:r>
            <a:r>
              <a:rPr lang="en-US" sz="2000" b="1" dirty="0" err="1">
                <a:solidFill>
                  <a:schemeClr val="bg1"/>
                </a:solidFill>
              </a:rPr>
              <a:t>sciami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elettromagnetici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b="1" dirty="0">
                <a:solidFill>
                  <a:srgbClr val="FFFF00"/>
                </a:solidFill>
              </a:rPr>
              <a:t>30 </a:t>
            </a:r>
            <a:r>
              <a:rPr lang="en-US" sz="2000" b="1" dirty="0" err="1">
                <a:solidFill>
                  <a:srgbClr val="FFFF00"/>
                </a:solidFill>
              </a:rPr>
              <a:t>ps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5985490" y="3594121"/>
            <a:ext cx="91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154 </a:t>
            </a:r>
            <a:r>
              <a:rPr lang="en-US" b="1" dirty="0" err="1">
                <a:solidFill>
                  <a:srgbClr val="FF0000"/>
                </a:solidFill>
              </a:rPr>
              <a:t>ps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8690725" y="3594121"/>
            <a:ext cx="91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74 </a:t>
            </a:r>
            <a:r>
              <a:rPr lang="en-US" b="1" dirty="0" err="1">
                <a:solidFill>
                  <a:srgbClr val="FF0000"/>
                </a:solidFill>
              </a:rPr>
              <a:t>ps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8472148" y="3985059"/>
            <a:ext cx="22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Stessa</a:t>
            </a:r>
            <a:r>
              <a:rPr lang="en-US" sz="1400" dirty="0"/>
              <a:t> catena </a:t>
            </a:r>
            <a:r>
              <a:rPr lang="en-US" sz="1400" dirty="0" err="1"/>
              <a:t>elettronica</a:t>
            </a:r>
            <a:endParaRPr lang="it-IT" sz="1400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5549102" y="3985059"/>
            <a:ext cx="2273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Diversa</a:t>
            </a:r>
            <a:r>
              <a:rPr lang="en-US" sz="1400" dirty="0"/>
              <a:t> catena </a:t>
            </a:r>
            <a:r>
              <a:rPr lang="en-US" sz="1400" dirty="0" err="1"/>
              <a:t>elettronica</a:t>
            </a:r>
            <a:endParaRPr lang="it-IT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9976" y="1846724"/>
            <a:ext cx="4847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Misure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fasci</a:t>
            </a:r>
            <a:r>
              <a:rPr lang="en-US" dirty="0">
                <a:solidFill>
                  <a:schemeClr val="bg1"/>
                </a:solidFill>
              </a:rPr>
              <a:t> di test (2008) </a:t>
            </a:r>
            <a:r>
              <a:rPr lang="en-US" dirty="0" err="1">
                <a:solidFill>
                  <a:schemeClr val="bg1"/>
                </a:solidFill>
              </a:rPr>
              <a:t>mostrano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risoluzione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temporale</a:t>
            </a:r>
            <a:r>
              <a:rPr lang="en-US" dirty="0">
                <a:solidFill>
                  <a:schemeClr val="bg1"/>
                </a:solidFill>
              </a:rPr>
              <a:t> di circa 30 </a:t>
            </a:r>
            <a:r>
              <a:rPr lang="en-US" dirty="0" err="1">
                <a:solidFill>
                  <a:schemeClr val="bg1"/>
                </a:solidFill>
              </a:rPr>
              <a:t>ps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  <a:p>
            <a:r>
              <a:rPr lang="en-US" dirty="0" err="1">
                <a:solidFill>
                  <a:schemeClr val="bg1"/>
                </a:solidFill>
              </a:rPr>
              <a:t>Nell’esperimento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senza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elettronica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dedicata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ovviamente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peggiora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0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MTD: un </a:t>
            </a:r>
            <a:r>
              <a:rPr lang="en-US" dirty="0" err="1"/>
              <a:t>nuovo</a:t>
            </a:r>
            <a:r>
              <a:rPr lang="en-US" dirty="0"/>
              <a:t> </a:t>
            </a:r>
            <a:r>
              <a:rPr lang="en-US" dirty="0" err="1"/>
              <a:t>rivelatore</a:t>
            </a:r>
            <a:r>
              <a:rPr lang="en-US" dirty="0"/>
              <a:t>!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227665" y="1037606"/>
            <a:ext cx="9541940" cy="5820401"/>
            <a:chOff x="1482279" y="1037606"/>
            <a:chExt cx="9625988" cy="5820401"/>
          </a:xfrm>
        </p:grpSpPr>
        <p:sp>
          <p:nvSpPr>
            <p:cNvPr id="4" name="Google Shape;126;p18"/>
            <p:cNvSpPr txBox="1">
              <a:spLocks/>
            </p:cNvSpPr>
            <p:nvPr/>
          </p:nvSpPr>
          <p:spPr>
            <a:xfrm>
              <a:off x="9996458" y="6217623"/>
              <a:ext cx="548700" cy="5248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0000000-1234-1234-1234-123412341234}" type="slidenum">
                <a:rPr lang="it" smtClean="0">
                  <a:solidFill>
                    <a:srgbClr val="00517C"/>
                  </a:solidFill>
                </a:rPr>
                <a:pPr/>
                <a:t>33</a:t>
              </a:fld>
              <a:endParaRPr lang="it">
                <a:solidFill>
                  <a:srgbClr val="00517C"/>
                </a:solidFill>
              </a:endParaRPr>
            </a:p>
          </p:txBody>
        </p:sp>
        <p:pic>
          <p:nvPicPr>
            <p:cNvPr id="5" name="Google Shape;12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32707" y="1037606"/>
              <a:ext cx="7555392" cy="5820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8;p18"/>
            <p:cNvSpPr txBox="1"/>
            <p:nvPr/>
          </p:nvSpPr>
          <p:spPr>
            <a:xfrm>
              <a:off x="1482279" y="5844696"/>
              <a:ext cx="4589400" cy="9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indent="-317500">
                <a:buClr>
                  <a:srgbClr val="FFFFFF"/>
                </a:buClr>
                <a:buSzPts val="1400"/>
                <a:buFont typeface="Ubuntu"/>
                <a:buChar char="●"/>
              </a:pPr>
              <a:r>
                <a:rPr lang="it" sz="1400" kern="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Thin layer between tracker and calorimeters</a:t>
              </a:r>
              <a:endParaRPr sz="1400" kern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indent="-317500">
                <a:buClr>
                  <a:srgbClr val="FFFFFF"/>
                </a:buClr>
                <a:buSzPts val="1400"/>
                <a:buFont typeface="Ubuntu"/>
                <a:buChar char="●"/>
              </a:pPr>
              <a:r>
                <a:rPr lang="it" sz="1400" kern="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MIP sensitivity with time resolution of 30-50 ps</a:t>
              </a:r>
              <a:endParaRPr sz="1400" kern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indent="-317500">
                <a:buClr>
                  <a:srgbClr val="FFFFFF"/>
                </a:buClr>
                <a:buSzPts val="1400"/>
                <a:buFont typeface="Ubuntu"/>
                <a:buChar char="●"/>
              </a:pPr>
              <a:r>
                <a:rPr lang="it" sz="1400" kern="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Hermetic coverage for |η|&lt;2.9</a:t>
              </a:r>
              <a:endParaRPr sz="1400" kern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7" name="Google Shape;129;p18"/>
            <p:cNvSpPr txBox="1"/>
            <p:nvPr/>
          </p:nvSpPr>
          <p:spPr>
            <a:xfrm>
              <a:off x="8127349" y="3928800"/>
              <a:ext cx="2980917" cy="2873600"/>
            </a:xfrm>
            <a:prstGeom prst="rect">
              <a:avLst/>
            </a:prstGeom>
            <a:solidFill>
              <a:srgbClr val="000000"/>
            </a:solidFill>
            <a:ln w="19050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14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  <a:t>ENDCAPS</a:t>
              </a:r>
              <a:endParaRPr sz="1400" kern="0">
                <a:solidFill>
                  <a:srgbClr val="F1C232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1000" kern="0">
                  <a:solidFill>
                    <a:srgbClr val="CBA32A"/>
                  </a:solidFill>
                  <a:latin typeface="Ubuntu"/>
                  <a:ea typeface="Ubuntu"/>
                  <a:cs typeface="Ubuntu"/>
                  <a:sym typeface="Ubuntu"/>
                </a:rPr>
                <a:t>Surface</a:t>
              </a:r>
              <a:r>
                <a:rPr lang="it" sz="10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  <a:t> 	     	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~ 15 m²</a:t>
              </a:r>
              <a:br>
                <a:rPr lang="it" sz="10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</a:br>
              <a:r>
                <a:rPr lang="it" sz="1000" kern="0">
                  <a:solidFill>
                    <a:srgbClr val="CBA32A"/>
                  </a:solidFill>
                  <a:latin typeface="Ubuntu"/>
                  <a:ea typeface="Ubuntu"/>
                  <a:cs typeface="Ubuntu"/>
                  <a:sym typeface="Ubuntu"/>
                </a:rPr>
                <a:t>Number of channels</a:t>
              </a:r>
              <a:r>
                <a:rPr lang="it" sz="10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  <a:t>	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~ 8000k</a:t>
              </a:r>
              <a:endParaRPr sz="1000" kern="0">
                <a:solidFill>
                  <a:srgbClr val="FFD966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1000" kern="0">
                  <a:solidFill>
                    <a:srgbClr val="CBA32A"/>
                  </a:solidFill>
                  <a:latin typeface="Ubuntu"/>
                  <a:ea typeface="Ubuntu"/>
                  <a:cs typeface="Ubuntu"/>
                  <a:sym typeface="Ubuntu"/>
                </a:rPr>
                <a:t>Radiation level </a:t>
              </a:r>
              <a:r>
                <a:rPr lang="it" sz="10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  <a:t>	     	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~ 2x10</a:t>
              </a:r>
              <a:r>
                <a:rPr lang="it" sz="1000" kern="0" baseline="3000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15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 n</a:t>
              </a:r>
              <a:r>
                <a:rPr lang="it" sz="1000" kern="0" baseline="-2500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eq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/cm²</a:t>
              </a:r>
              <a:endParaRPr sz="1000" kern="0">
                <a:solidFill>
                  <a:srgbClr val="FFD966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1000" b="1" kern="0">
                  <a:solidFill>
                    <a:srgbClr val="CBA32A"/>
                  </a:solidFill>
                  <a:latin typeface="Ubuntu"/>
                  <a:ea typeface="Ubuntu"/>
                  <a:cs typeface="Ubuntu"/>
                  <a:sym typeface="Ubuntu"/>
                </a:rPr>
                <a:t>Sensors</a:t>
              </a:r>
              <a:r>
                <a:rPr lang="it" sz="1000" kern="0">
                  <a:solidFill>
                    <a:srgbClr val="CBA32A"/>
                  </a:solidFill>
                  <a:latin typeface="Ubuntu"/>
                  <a:ea typeface="Ubuntu"/>
                  <a:cs typeface="Ubuntu"/>
                  <a:sym typeface="Ubuntu"/>
                </a:rPr>
                <a:t>:</a:t>
              </a:r>
              <a:r>
                <a:rPr lang="it" sz="1000" kern="0">
                  <a:solidFill>
                    <a:srgbClr val="F1C232"/>
                  </a:solidFill>
                  <a:latin typeface="Ubuntu"/>
                  <a:ea typeface="Ubuntu"/>
                  <a:cs typeface="Ubuntu"/>
                  <a:sym typeface="Ubuntu"/>
                </a:rPr>
                <a:t> </a:t>
              </a:r>
              <a:r>
                <a:rPr lang="it" sz="1000" kern="0">
                  <a:solidFill>
                    <a:srgbClr val="FFD966"/>
                  </a:solidFill>
                  <a:latin typeface="Ubuntu"/>
                  <a:ea typeface="Ubuntu"/>
                  <a:cs typeface="Ubuntu"/>
                  <a:sym typeface="Ubuntu"/>
                </a:rPr>
                <a:t>Low gain avalanche diodes</a:t>
              </a:r>
              <a:endParaRPr sz="1000" kern="0">
                <a:solidFill>
                  <a:srgbClr val="FFD966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endParaRPr sz="1000" kern="0">
                <a:solidFill>
                  <a:srgbClr val="F1C23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8" name="Google Shape;130;p18"/>
            <p:cNvSpPr txBox="1"/>
            <p:nvPr/>
          </p:nvSpPr>
          <p:spPr>
            <a:xfrm>
              <a:off x="8127475" y="1065333"/>
              <a:ext cx="2980792" cy="2769200"/>
            </a:xfrm>
            <a:prstGeom prst="rect">
              <a:avLst/>
            </a:prstGeom>
            <a:solidFill>
              <a:srgbClr val="000000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it" sz="1400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BARREL</a:t>
              </a:r>
              <a:endParaRPr sz="1000" kern="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it" sz="1000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Surface 	     	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~ 40 m²</a:t>
              </a:r>
              <a:endParaRPr sz="1000" kern="0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it" sz="1000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Number of channels	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~ 332k</a:t>
              </a:r>
              <a:endParaRPr sz="1000" kern="0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it" sz="1000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Radiation level 	     	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~ 2x10</a:t>
              </a:r>
              <a:r>
                <a:rPr lang="it" sz="1000" kern="0" baseline="3000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14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 n</a:t>
              </a:r>
              <a:r>
                <a:rPr lang="it" sz="1000" kern="0" baseline="-2500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eq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/cm²</a:t>
              </a:r>
              <a:endParaRPr sz="1000" kern="0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it" sz="1000" b="1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Sensors</a:t>
              </a:r>
              <a:r>
                <a:rPr lang="it" sz="1000" kern="0">
                  <a:solidFill>
                    <a:srgbClr val="38761D"/>
                  </a:solidFill>
                  <a:latin typeface="Ubuntu"/>
                  <a:ea typeface="Ubuntu"/>
                  <a:cs typeface="Ubuntu"/>
                  <a:sym typeface="Ubuntu"/>
                </a:rPr>
                <a:t>: </a:t>
              </a:r>
              <a:r>
                <a:rPr lang="it" sz="1000" kern="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LYSO crystals + SiPMs</a:t>
              </a:r>
              <a:endParaRPr sz="1000" kern="0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9" name="Google Shape;131;p18"/>
            <p:cNvCxnSpPr/>
            <p:nvPr/>
          </p:nvCxnSpPr>
          <p:spPr>
            <a:xfrm rot="10800000" flipH="1">
              <a:off x="4135900" y="1071500"/>
              <a:ext cx="3995100" cy="1906400"/>
            </a:xfrm>
            <a:prstGeom prst="straightConnector1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32;p18"/>
            <p:cNvCxnSpPr/>
            <p:nvPr/>
          </p:nvCxnSpPr>
          <p:spPr>
            <a:xfrm>
              <a:off x="6645025" y="3376633"/>
              <a:ext cx="1491000" cy="457600"/>
            </a:xfrm>
            <a:prstGeom prst="straightConnector1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33;p18"/>
            <p:cNvCxnSpPr/>
            <p:nvPr/>
          </p:nvCxnSpPr>
          <p:spPr>
            <a:xfrm>
              <a:off x="6687075" y="5170847"/>
              <a:ext cx="1448400" cy="1632400"/>
            </a:xfrm>
            <a:prstGeom prst="straightConnector1">
              <a:avLst/>
            </a:prstGeom>
            <a:noFill/>
            <a:ln w="19050" cap="flat" cmpd="sng">
              <a:solidFill>
                <a:srgbClr val="BF9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34;p18"/>
            <p:cNvCxnSpPr/>
            <p:nvPr/>
          </p:nvCxnSpPr>
          <p:spPr>
            <a:xfrm>
              <a:off x="6897325" y="3227100"/>
              <a:ext cx="1238700" cy="696800"/>
            </a:xfrm>
            <a:prstGeom prst="straightConnector1">
              <a:avLst/>
            </a:prstGeom>
            <a:noFill/>
            <a:ln w="19050" cap="flat" cmpd="sng">
              <a:solidFill>
                <a:srgbClr val="BF9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3" name="Google Shape;13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84318" y="5233137"/>
              <a:ext cx="1025875" cy="1503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68364" y="5235167"/>
              <a:ext cx="1295563" cy="1503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37;p18"/>
            <p:cNvPicPr preferRelativeResize="0"/>
            <p:nvPr/>
          </p:nvPicPr>
          <p:blipFill rotWithShape="1">
            <a:blip r:embed="rId5">
              <a:alphaModFix/>
            </a:blip>
            <a:srcRect l="9769" t="4791" r="14552" b="8718"/>
            <a:stretch/>
          </p:blipFill>
          <p:spPr>
            <a:xfrm>
              <a:off x="9283654" y="2459199"/>
              <a:ext cx="1295574" cy="1316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38;p18"/>
            <p:cNvPicPr preferRelativeResize="0"/>
            <p:nvPr/>
          </p:nvPicPr>
          <p:blipFill rotWithShape="1">
            <a:blip r:embed="rId6">
              <a:alphaModFix/>
            </a:blip>
            <a:srcRect t="8675"/>
            <a:stretch/>
          </p:blipFill>
          <p:spPr>
            <a:xfrm>
              <a:off x="8248408" y="2471662"/>
              <a:ext cx="917875" cy="12968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72380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Misure</a:t>
            </a:r>
            <a:r>
              <a:rPr lang="en-US" dirty="0"/>
              <a:t> di tempo per </a:t>
            </a:r>
            <a:r>
              <a:rPr lang="en-US" dirty="0" err="1"/>
              <a:t>ricerche</a:t>
            </a:r>
            <a:r>
              <a:rPr lang="en-US" dirty="0"/>
              <a:t> di </a:t>
            </a:r>
            <a:r>
              <a:rPr lang="en-US" dirty="0" err="1"/>
              <a:t>nuova</a:t>
            </a:r>
            <a:r>
              <a:rPr lang="en-US" dirty="0"/>
              <a:t> </a:t>
            </a:r>
            <a:r>
              <a:rPr lang="en-US" dirty="0" err="1"/>
              <a:t>fisica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121650"/>
            <a:ext cx="10058400" cy="48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2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Nuovi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in </a:t>
            </a:r>
            <a:r>
              <a:rPr lang="en-US" dirty="0" err="1"/>
              <a:t>corso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6869" y="889456"/>
            <a:ext cx="4016841" cy="2876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71" y="3075069"/>
            <a:ext cx="4016840" cy="3694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2" y="5325034"/>
            <a:ext cx="462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Misure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caratterizzazione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delle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matrici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cristalli</a:t>
            </a:r>
            <a:r>
              <a:rPr lang="en-US" b="1" dirty="0">
                <a:solidFill>
                  <a:schemeClr val="bg1"/>
                </a:solidFill>
              </a:rPr>
              <a:t> di LYSO in </a:t>
            </a:r>
            <a:r>
              <a:rPr lang="en-US" b="1" dirty="0" err="1">
                <a:solidFill>
                  <a:schemeClr val="bg1"/>
                </a:solidFill>
              </a:rPr>
              <a:t>laboratorio</a:t>
            </a:r>
            <a:r>
              <a:rPr lang="en-US" b="1" dirty="0">
                <a:solidFill>
                  <a:schemeClr val="bg1"/>
                </a:solidFill>
              </a:rPr>
              <a:t> a Roma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9" y="889456"/>
            <a:ext cx="3320318" cy="2876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91" y="889454"/>
            <a:ext cx="5184977" cy="38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conclusione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9598" y="2167467"/>
            <a:ext cx="9033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LHC e CMS </a:t>
            </a:r>
            <a:r>
              <a:rPr lang="en-US" sz="2800" b="1" dirty="0" err="1">
                <a:solidFill>
                  <a:schemeClr val="bg1"/>
                </a:solidFill>
              </a:rPr>
              <a:t>sono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avventura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incredibile</a:t>
            </a:r>
            <a:r>
              <a:rPr lang="en-US" sz="2800" b="1" dirty="0">
                <a:solidFill>
                  <a:schemeClr val="bg1"/>
                </a:solidFill>
              </a:rPr>
              <a:t>! 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Una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sfida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tecnologica</a:t>
            </a:r>
            <a:r>
              <a:rPr lang="en-US" sz="2800" b="1" dirty="0">
                <a:solidFill>
                  <a:schemeClr val="bg1"/>
                </a:solidFill>
              </a:rPr>
              <a:t> e </a:t>
            </a:r>
            <a:r>
              <a:rPr lang="en-US" sz="2800" b="1" dirty="0" err="1">
                <a:solidFill>
                  <a:schemeClr val="bg1"/>
                </a:solidFill>
              </a:rPr>
              <a:t>umana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senza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precedenti</a:t>
            </a:r>
            <a:r>
              <a:rPr lang="en-US" sz="2800" b="1" dirty="0">
                <a:solidFill>
                  <a:schemeClr val="bg1"/>
                </a:solidFill>
              </a:rPr>
              <a:t>. Non </a:t>
            </a:r>
            <a:r>
              <a:rPr lang="en-US" sz="2800" b="1" dirty="0" err="1">
                <a:solidFill>
                  <a:schemeClr val="bg1"/>
                </a:solidFill>
              </a:rPr>
              <a:t>si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affronta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sfida</a:t>
            </a:r>
            <a:r>
              <a:rPr lang="en-US" sz="2800" b="1" dirty="0">
                <a:solidFill>
                  <a:schemeClr val="bg1"/>
                </a:solidFill>
              </a:rPr>
              <a:t> simile </a:t>
            </a:r>
            <a:r>
              <a:rPr lang="en-US" sz="2800" b="1" dirty="0" err="1">
                <a:solidFill>
                  <a:schemeClr val="bg1"/>
                </a:solidFill>
              </a:rPr>
              <a:t>senza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ottime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idee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giovani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ricercatori</a:t>
            </a:r>
            <a:r>
              <a:rPr lang="en-US" sz="2800" b="1" dirty="0">
                <a:solidFill>
                  <a:schemeClr val="bg1"/>
                </a:solidFill>
              </a:rPr>
              <a:t> e la </a:t>
            </a:r>
            <a:r>
              <a:rPr lang="en-US" sz="2800" b="1" dirty="0" err="1">
                <a:solidFill>
                  <a:schemeClr val="bg1"/>
                </a:solidFill>
              </a:rPr>
              <a:t>collaborazione</a:t>
            </a:r>
            <a:r>
              <a:rPr lang="en-US" sz="2800" b="1" dirty="0">
                <a:solidFill>
                  <a:schemeClr val="bg1"/>
                </a:solidFill>
              </a:rPr>
              <a:t> di </a:t>
            </a:r>
            <a:r>
              <a:rPr lang="en-US" sz="2800" b="1" dirty="0" err="1">
                <a:solidFill>
                  <a:schemeClr val="bg1"/>
                </a:solidFill>
              </a:rPr>
              <a:t>personale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tecnico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eccezionale</a:t>
            </a:r>
            <a:r>
              <a:rPr lang="en-US" sz="2800" b="1" dirty="0">
                <a:solidFill>
                  <a:schemeClr val="bg1"/>
                </a:solidFill>
              </a:rPr>
              <a:t> (a cui </a:t>
            </a:r>
            <a:r>
              <a:rPr lang="en-US" sz="2800" b="1" dirty="0" err="1">
                <a:solidFill>
                  <a:schemeClr val="bg1"/>
                </a:solidFill>
              </a:rPr>
              <a:t>va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mio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personale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ringraziamento</a:t>
            </a:r>
            <a:r>
              <a:rPr lang="en-US" sz="2800" b="1" dirty="0">
                <a:solidFill>
                  <a:schemeClr val="bg1"/>
                </a:solidFill>
              </a:rPr>
              <a:t>).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6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Trovare</a:t>
            </a:r>
            <a:r>
              <a:rPr lang="en-US" dirty="0"/>
              <a:t> </a:t>
            </a:r>
            <a:r>
              <a:rPr lang="en-US" dirty="0" err="1"/>
              <a:t>l’ago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pagliaio</a:t>
            </a:r>
            <a:r>
              <a:rPr lang="en-US" dirty="0"/>
              <a:t>!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179" y="1224756"/>
            <a:ext cx="5834511" cy="4635269"/>
            <a:chOff x="960" y="768"/>
            <a:chExt cx="4071" cy="3072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768"/>
              <a:ext cx="4065" cy="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243"/>
              <a:ext cx="4071" cy="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962604" y="2067314"/>
            <a:ext cx="6054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Sistema di </a:t>
            </a:r>
            <a:r>
              <a:rPr lang="en-US" b="1" dirty="0" err="1">
                <a:solidFill>
                  <a:schemeClr val="bg1"/>
                </a:solidFill>
              </a:rPr>
              <a:t>rivelatori</a:t>
            </a:r>
            <a:r>
              <a:rPr lang="en-US" b="1" dirty="0">
                <a:solidFill>
                  <a:schemeClr val="bg1"/>
                </a:solidFill>
              </a:rPr>
              <a:t> in </a:t>
            </a:r>
            <a:r>
              <a:rPr lang="en-US" b="1" dirty="0" err="1">
                <a:solidFill>
                  <a:schemeClr val="bg1"/>
                </a:solidFill>
              </a:rPr>
              <a:t>grado</a:t>
            </a:r>
            <a:r>
              <a:rPr lang="en-US" b="1" dirty="0">
                <a:solidFill>
                  <a:schemeClr val="bg1"/>
                </a:solidFill>
              </a:rPr>
              <a:t>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Misurare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momento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particelle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cariche</a:t>
            </a:r>
            <a:r>
              <a:rPr lang="en-US" b="1" dirty="0">
                <a:solidFill>
                  <a:schemeClr val="bg1"/>
                </a:solidFill>
              </a:rPr>
              <a:t>, in </a:t>
            </a:r>
            <a:r>
              <a:rPr lang="en-US" b="1" dirty="0" err="1">
                <a:solidFill>
                  <a:schemeClr val="bg1"/>
                </a:solidFill>
              </a:rPr>
              <a:t>particolare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muoni</a:t>
            </a:r>
            <a:r>
              <a:rPr lang="en-US" b="1" dirty="0">
                <a:solidFill>
                  <a:schemeClr val="bg1"/>
                </a:solidFill>
              </a:rPr>
              <a:t> da 1 </a:t>
            </a:r>
            <a:r>
              <a:rPr lang="en-US" b="1" dirty="0" err="1">
                <a:solidFill>
                  <a:schemeClr val="bg1"/>
                </a:solidFill>
              </a:rPr>
              <a:t>TeV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precisione</a:t>
            </a:r>
            <a:r>
              <a:rPr lang="en-US" b="1" dirty="0">
                <a:solidFill>
                  <a:schemeClr val="bg1"/>
                </a:solidFill>
              </a:rPr>
              <a:t> del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Misurare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buona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precisione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fotoni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elettroni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Misurare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buona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precisione</a:t>
            </a:r>
            <a:r>
              <a:rPr lang="en-US" b="1" dirty="0">
                <a:solidFill>
                  <a:schemeClr val="bg1"/>
                </a:solidFill>
              </a:rPr>
              <a:t> Jet </a:t>
            </a:r>
            <a:r>
              <a:rPr lang="en-US" b="1" dirty="0" err="1">
                <a:solidFill>
                  <a:schemeClr val="bg1"/>
                </a:solidFill>
              </a:rPr>
              <a:t>adronici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energia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mancante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Identificare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vertici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secondari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buona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capacità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tracciamento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rivelatore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centrale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3937" y="5687797"/>
            <a:ext cx="2169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  <a:sym typeface="Symbol" panose="05050102010706020507" pitchFamily="18" charset="2"/>
              </a:rPr>
              <a:t> </a:t>
            </a:r>
            <a:r>
              <a:rPr lang="en-US" sz="2400" b="1" dirty="0">
                <a:solidFill>
                  <a:schemeClr val="bg1"/>
                </a:solidFill>
              </a:rPr>
              <a:t> ZZ </a:t>
            </a:r>
            <a:r>
              <a:rPr lang="en-US" sz="2400" b="1" dirty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endParaRPr lang="it-IT" sz="2400" b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891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CMS: </a:t>
            </a:r>
            <a:r>
              <a:rPr lang="en-US" dirty="0" err="1"/>
              <a:t>visione</a:t>
            </a:r>
            <a:r>
              <a:rPr lang="en-US" dirty="0"/>
              <a:t> </a:t>
            </a:r>
            <a:r>
              <a:rPr lang="en-US" dirty="0" err="1"/>
              <a:t>d’insieme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2" descr="CMS_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7008"/>
            <a:ext cx="8337176" cy="5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5491162"/>
            <a:ext cx="3286125" cy="1366838"/>
          </a:xfrm>
          <a:prstGeom prst="rect">
            <a:avLst/>
          </a:prstGeom>
          <a:solidFill>
            <a:srgbClr val="FFFF66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CC"/>
                </a:solidFill>
              </a:rPr>
              <a:t>Peso: 14500 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CC"/>
                </a:solidFill>
              </a:rPr>
              <a:t>Diametero: 15 m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CC"/>
                </a:solidFill>
              </a:rPr>
              <a:t>Lunghezza: 28,7 m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CC"/>
                </a:solidFill>
              </a:rPr>
              <a:t>Campo Magnetico: 3.8T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8" y="4208683"/>
            <a:ext cx="3851120" cy="26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15773" y="1081519"/>
            <a:ext cx="3154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Struttura</a:t>
            </a:r>
            <a:r>
              <a:rPr lang="en-US" sz="2000" b="1" dirty="0">
                <a:solidFill>
                  <a:schemeClr val="bg1"/>
                </a:solidFill>
              </a:rPr>
              <a:t> “</a:t>
            </a:r>
            <a:r>
              <a:rPr lang="en-US" sz="2000" b="1" dirty="0" err="1">
                <a:solidFill>
                  <a:schemeClr val="bg1"/>
                </a:solidFill>
              </a:rPr>
              <a:t>classica</a:t>
            </a:r>
            <a:r>
              <a:rPr lang="en-US" sz="2000" b="1" dirty="0">
                <a:solidFill>
                  <a:schemeClr val="bg1"/>
                </a:solidFill>
              </a:rPr>
              <a:t>” a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Strati, ma non </a:t>
            </a:r>
            <a:r>
              <a:rPr lang="en-US" sz="2000" b="1" dirty="0" err="1">
                <a:solidFill>
                  <a:schemeClr val="bg1"/>
                </a:solidFill>
              </a:rPr>
              <a:t>c’è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nulla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scontato</a:t>
            </a:r>
            <a:r>
              <a:rPr lang="en-US" sz="2000" b="1" dirty="0">
                <a:solidFill>
                  <a:schemeClr val="bg1"/>
                </a:solidFill>
              </a:rPr>
              <a:t>! E non </a:t>
            </a:r>
            <a:r>
              <a:rPr lang="en-US" sz="2000" b="1" dirty="0" err="1">
                <a:solidFill>
                  <a:schemeClr val="bg1"/>
                </a:solidFill>
              </a:rPr>
              <a:t>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trova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nulla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già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fatto</a:t>
            </a:r>
            <a:r>
              <a:rPr lang="en-US" sz="2000" b="1" dirty="0">
                <a:solidFill>
                  <a:schemeClr val="bg1"/>
                </a:solidFill>
              </a:rPr>
              <a:t>…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8380110" y="2936903"/>
            <a:ext cx="7281644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Schema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magnetico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solenoidale</a:t>
            </a:r>
            <a:endParaRPr lang="en-US" altLang="it-IT" sz="2000" kern="0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curva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particelle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cariche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nel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</a:p>
          <a:p>
            <a:pPr>
              <a:buFontTx/>
              <a:buNone/>
            </a:pP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piano </a:t>
            </a:r>
            <a:r>
              <a:rPr lang="en-US" altLang="it-IT" sz="2000" kern="0" dirty="0" err="1">
                <a:solidFill>
                  <a:schemeClr val="bg1"/>
                </a:solidFill>
                <a:sym typeface="Symbol" panose="05050102010706020507" pitchFamily="18" charset="2"/>
              </a:rPr>
              <a:t>radiale</a:t>
            </a: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)            </a:t>
            </a:r>
          </a:p>
          <a:p>
            <a:pPr>
              <a:buFontTx/>
              <a:buNone/>
            </a:pPr>
            <a:r>
              <a:rPr lang="en-US" altLang="it-IT" sz="2000" kern="0" dirty="0">
                <a:solidFill>
                  <a:schemeClr val="bg1"/>
                </a:solidFill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1886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cuore</a:t>
            </a:r>
            <a:r>
              <a:rPr lang="en-US" dirty="0"/>
              <a:t> di CMS: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magnete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37038"/>
            <a:ext cx="317817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-19673" y="1006625"/>
            <a:ext cx="8731052" cy="62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it-IT" sz="2400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Solenoide</a:t>
            </a:r>
            <a:r>
              <a:rPr lang="en-US" altLang="it-IT" sz="2400" b="1" kern="0" dirty="0">
                <a:solidFill>
                  <a:schemeClr val="bg1"/>
                </a:solidFill>
                <a:sym typeface="Symbol" panose="05050102010706020507" pitchFamily="18" charset="2"/>
              </a:rPr>
              <a:t> Super </a:t>
            </a:r>
            <a:r>
              <a:rPr lang="en-US" altLang="it-IT" sz="2400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Conduttore</a:t>
            </a:r>
            <a:r>
              <a:rPr lang="en-US" altLang="it-IT" sz="2400" b="1" kern="0" dirty="0">
                <a:solidFill>
                  <a:schemeClr val="bg1"/>
                </a:solidFill>
                <a:sym typeface="Symbol" panose="05050102010706020507" pitchFamily="18" charset="2"/>
              </a:rPr>
              <a:t>: B=3.8 T </a:t>
            </a:r>
            <a:r>
              <a:rPr lang="en-US" altLang="it-IT" sz="2400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su</a:t>
            </a:r>
            <a:r>
              <a:rPr lang="en-US" altLang="it-IT" sz="2400" b="1" kern="0" dirty="0">
                <a:solidFill>
                  <a:schemeClr val="bg1"/>
                </a:solidFill>
                <a:sym typeface="Symbol" panose="05050102010706020507" pitchFamily="18" charset="2"/>
              </a:rPr>
              <a:t> 1.2m + 2T </a:t>
            </a:r>
            <a:r>
              <a:rPr lang="en-US" altLang="it-IT" sz="2400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su</a:t>
            </a:r>
            <a:r>
              <a:rPr lang="en-US" altLang="it-IT" sz="2400" b="1" kern="0" dirty="0">
                <a:solidFill>
                  <a:schemeClr val="bg1"/>
                </a:solidFill>
                <a:sym typeface="Symbol" panose="05050102010706020507" pitchFamily="18" charset="2"/>
              </a:rPr>
              <a:t> 3m</a:t>
            </a:r>
            <a:endParaRPr lang="en-US" altLang="it-IT" sz="2000" b="1" kern="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65" y="1581150"/>
            <a:ext cx="320040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8626475" y="949881"/>
            <a:ext cx="3565525" cy="5610225"/>
            <a:chOff x="3068" y="633"/>
            <a:chExt cx="2595" cy="3564"/>
          </a:xfrm>
        </p:grpSpPr>
        <p:pic>
          <p:nvPicPr>
            <p:cNvPr id="17" name="Picture 4" descr="5 CMS modules @ P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633"/>
              <a:ext cx="2595" cy="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096" y="656"/>
              <a:ext cx="2078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400" dirty="0">
                  <a:solidFill>
                    <a:srgbClr val="FFFF99"/>
                  </a:solidFill>
                </a:rPr>
                <a:t>Solenoid composed by 5 modules</a:t>
              </a:r>
            </a:p>
            <a:p>
              <a:pPr algn="ctr">
                <a:spcBef>
                  <a:spcPct val="50000"/>
                </a:spcBef>
              </a:pPr>
              <a:r>
                <a:rPr lang="it-IT" altLang="it-IT" sz="1400" dirty="0">
                  <a:solidFill>
                    <a:srgbClr val="FFFF99"/>
                  </a:solidFill>
                </a:rPr>
                <a:t>(CB-2, CB-1, CB0, CB+1, CB+2)</a:t>
              </a:r>
              <a:endParaRPr lang="en-US" altLang="it-IT" sz="1400" dirty="0">
                <a:solidFill>
                  <a:srgbClr val="FFFF99"/>
                </a:solidFill>
              </a:endParaRPr>
            </a:p>
          </p:txBody>
        </p:sp>
      </p:grp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8387789" y="5000159"/>
            <a:ext cx="2131919" cy="1721316"/>
            <a:chOff x="1301" y="631"/>
            <a:chExt cx="3201" cy="3379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" y="631"/>
              <a:ext cx="3201" cy="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4480" y="1608"/>
              <a:ext cx="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3" y="4088378"/>
            <a:ext cx="4975225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481524"/>
              </p:ext>
            </p:extLst>
          </p:nvPr>
        </p:nvGraphicFramePr>
        <p:xfrm>
          <a:off x="2528110" y="2000502"/>
          <a:ext cx="2863113" cy="8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63560" imgH="469800" progId="Equation.3">
                  <p:embed/>
                </p:oleObj>
              </mc:Choice>
              <mc:Fallback>
                <p:oleObj name="Equation" r:id="rId7" imgW="1663560" imgH="469800" progId="Equation.3">
                  <p:embed/>
                  <p:pic>
                    <p:nvPicPr>
                      <p:cNvPr id="2877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110" y="2000502"/>
                        <a:ext cx="2863113" cy="8087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2504" y="1942644"/>
            <a:ext cx="2361532" cy="1439526"/>
            <a:chOff x="201916" y="1966089"/>
            <a:chExt cx="2361532" cy="1439526"/>
          </a:xfrm>
        </p:grpSpPr>
        <p:grpSp>
          <p:nvGrpSpPr>
            <p:cNvPr id="24" name="Group 26"/>
            <p:cNvGrpSpPr>
              <a:grpSpLocks/>
            </p:cNvGrpSpPr>
            <p:nvPr/>
          </p:nvGrpSpPr>
          <p:grpSpPr bwMode="auto">
            <a:xfrm>
              <a:off x="201916" y="1966089"/>
              <a:ext cx="2361532" cy="1402342"/>
              <a:chOff x="864" y="1940"/>
              <a:chExt cx="1872" cy="1056"/>
            </a:xfrm>
          </p:grpSpPr>
          <p:sp>
            <p:nvSpPr>
              <p:cNvPr id="25" name="Rectangle 8"/>
              <p:cNvSpPr>
                <a:spLocks noChangeArrowheads="1"/>
              </p:cNvSpPr>
              <p:nvPr/>
            </p:nvSpPr>
            <p:spPr bwMode="auto">
              <a:xfrm>
                <a:off x="864" y="1940"/>
                <a:ext cx="1872" cy="105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/>
              </a:p>
            </p:txBody>
          </p:sp>
          <p:grpSp>
            <p:nvGrpSpPr>
              <p:cNvPr id="26" name="Group 9"/>
              <p:cNvGrpSpPr>
                <a:grpSpLocks/>
              </p:cNvGrpSpPr>
              <p:nvPr/>
            </p:nvGrpSpPr>
            <p:grpSpPr bwMode="auto">
              <a:xfrm>
                <a:off x="1212" y="1994"/>
                <a:ext cx="1314" cy="874"/>
                <a:chOff x="3744" y="3264"/>
                <a:chExt cx="1314" cy="874"/>
              </a:xfrm>
            </p:grpSpPr>
            <p:sp>
              <p:nvSpPr>
                <p:cNvPr id="27" name="Arc 10"/>
                <p:cNvSpPr>
                  <a:spLocks/>
                </p:cNvSpPr>
                <p:nvPr/>
              </p:nvSpPr>
              <p:spPr bwMode="auto">
                <a:xfrm>
                  <a:off x="3744" y="3264"/>
                  <a:ext cx="720" cy="87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6212"/>
                    <a:gd name="T2" fmla="*/ 21102 w 21600"/>
                    <a:gd name="T3" fmla="*/ 26212 h 26212"/>
                    <a:gd name="T4" fmla="*/ 0 w 21600"/>
                    <a:gd name="T5" fmla="*/ 21600 h 26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6212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3150"/>
                        <a:pt x="21432" y="24696"/>
                        <a:pt x="21101" y="26211"/>
                      </a:cubicBezTo>
                    </a:path>
                    <a:path w="21600" h="26212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3150"/>
                        <a:pt x="21432" y="24696"/>
                        <a:pt x="21101" y="2621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" name="Line 11"/>
                <p:cNvSpPr>
                  <a:spLocks noChangeShapeType="1"/>
                </p:cNvSpPr>
                <p:nvPr/>
              </p:nvSpPr>
              <p:spPr bwMode="auto">
                <a:xfrm>
                  <a:off x="3744" y="3264"/>
                  <a:ext cx="72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080" y="3504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84" y="3360"/>
                  <a:ext cx="18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it-IT"/>
                    <a:t>s</a:t>
                  </a:r>
                </a:p>
              </p:txBody>
            </p:sp>
            <p:sp>
              <p:nvSpPr>
                <p:cNvPr id="31" name="Oval 14"/>
                <p:cNvSpPr>
                  <a:spLocks noChangeArrowheads="1"/>
                </p:cNvSpPr>
                <p:nvPr/>
              </p:nvSpPr>
              <p:spPr bwMode="auto">
                <a:xfrm>
                  <a:off x="4848" y="3456"/>
                  <a:ext cx="144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" name="Line 15"/>
                <p:cNvSpPr>
                  <a:spLocks noChangeShapeType="1"/>
                </p:cNvSpPr>
                <p:nvPr/>
              </p:nvSpPr>
              <p:spPr bwMode="auto">
                <a:xfrm>
                  <a:off x="4868" y="34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6"/>
                <p:cNvSpPr>
                  <a:spLocks noChangeShapeType="1"/>
                </p:cNvSpPr>
                <p:nvPr/>
              </p:nvSpPr>
              <p:spPr bwMode="auto">
                <a:xfrm rot="5400000">
                  <a:off x="4864" y="34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846" y="3647"/>
                  <a:ext cx="21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it-IT"/>
                    <a:t>B</a:t>
                  </a:r>
                </a:p>
              </p:txBody>
            </p:sp>
            <p:sp>
              <p:nvSpPr>
                <p:cNvPr id="35" name="AutoShape 18"/>
                <p:cNvSpPr>
                  <a:spLocks noChangeArrowheads="1"/>
                </p:cNvSpPr>
                <p:nvPr/>
              </p:nvSpPr>
              <p:spPr bwMode="auto">
                <a:xfrm>
                  <a:off x="3956" y="3272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" name="AutoShape 19"/>
                <p:cNvSpPr>
                  <a:spLocks noChangeArrowheads="1"/>
                </p:cNvSpPr>
                <p:nvPr/>
              </p:nvSpPr>
              <p:spPr bwMode="auto">
                <a:xfrm>
                  <a:off x="4124" y="3352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7" name="AutoShape 20"/>
                <p:cNvSpPr>
                  <a:spLocks noChangeArrowheads="1"/>
                </p:cNvSpPr>
                <p:nvPr/>
              </p:nvSpPr>
              <p:spPr bwMode="auto">
                <a:xfrm>
                  <a:off x="4208" y="3428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8" name="AutoShape 21"/>
                <p:cNvSpPr>
                  <a:spLocks noChangeArrowheads="1"/>
                </p:cNvSpPr>
                <p:nvPr/>
              </p:nvSpPr>
              <p:spPr bwMode="auto">
                <a:xfrm>
                  <a:off x="4288" y="3504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9" name="AutoShape 22"/>
                <p:cNvSpPr>
                  <a:spLocks noChangeArrowheads="1"/>
                </p:cNvSpPr>
                <p:nvPr/>
              </p:nvSpPr>
              <p:spPr bwMode="auto">
                <a:xfrm>
                  <a:off x="4344" y="3600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0" name="AutoShape 23"/>
                <p:cNvSpPr>
                  <a:spLocks noChangeArrowheads="1"/>
                </p:cNvSpPr>
                <p:nvPr/>
              </p:nvSpPr>
              <p:spPr bwMode="auto">
                <a:xfrm>
                  <a:off x="4384" y="3684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" name="AutoShape 24"/>
                <p:cNvSpPr>
                  <a:spLocks noChangeArrowheads="1"/>
                </p:cNvSpPr>
                <p:nvPr/>
              </p:nvSpPr>
              <p:spPr bwMode="auto">
                <a:xfrm>
                  <a:off x="4420" y="3784"/>
                  <a:ext cx="56" cy="60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aphicFrame>
          <p:nvGraphicFramePr>
            <p:cNvPr id="2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798022"/>
                </p:ext>
              </p:extLst>
            </p:nvPr>
          </p:nvGraphicFramePr>
          <p:xfrm>
            <a:off x="206536" y="2699492"/>
            <a:ext cx="1099180" cy="706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711000" imgH="457200" progId="Equation.3">
                    <p:embed/>
                  </p:oleObj>
                </mc:Choice>
                <mc:Fallback>
                  <p:oleObj name="Equation" r:id="rId9" imgW="711000" imgH="457200" progId="Equation.3">
                    <p:embed/>
                    <p:pic>
                      <p:nvPicPr>
                        <p:cNvPr id="287751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536" y="2699492"/>
                          <a:ext cx="1099180" cy="706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/>
          <p:cNvSpPr/>
          <p:nvPr/>
        </p:nvSpPr>
        <p:spPr>
          <a:xfrm>
            <a:off x="2543183" y="2866412"/>
            <a:ext cx="1599338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s"/>
            </a:pPr>
            <a:r>
              <a:rPr lang="en-US" altLang="it-IT" b="1" kern="0" dirty="0">
                <a:solidFill>
                  <a:schemeClr val="bg1"/>
                </a:solidFill>
                <a:sym typeface="Symbol" panose="05050102010706020507" pitchFamily="18" charset="2"/>
              </a:rPr>
              <a:t>=100</a:t>
            </a:r>
            <a:r>
              <a:rPr lang="en-US" altLang="it-IT" b="1" kern="0" dirty="0">
                <a:solidFill>
                  <a:schemeClr val="bg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it-IT" b="1" kern="0" dirty="0">
                <a:solidFill>
                  <a:schemeClr val="bg1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en-US" altLang="it-IT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nelle</a:t>
            </a:r>
            <a:r>
              <a:rPr lang="en-US" altLang="it-IT" b="1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altLang="it-IT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camere</a:t>
            </a:r>
            <a:r>
              <a:rPr lang="en-US" altLang="it-IT" b="1" kern="0" dirty="0">
                <a:solidFill>
                  <a:schemeClr val="bg1"/>
                </a:solidFill>
                <a:sym typeface="Symbol" panose="05050102010706020507" pitchFamily="18" charset="2"/>
              </a:rPr>
              <a:t> per </a:t>
            </a:r>
            <a:r>
              <a:rPr lang="en-US" altLang="it-IT" b="1" kern="0" dirty="0" err="1">
                <a:solidFill>
                  <a:schemeClr val="bg1"/>
                </a:solidFill>
                <a:sym typeface="Symbol" panose="05050102010706020507" pitchFamily="18" charset="2"/>
              </a:rPr>
              <a:t>muoni</a:t>
            </a:r>
            <a:r>
              <a:rPr lang="en-US" altLang="it-IT" b="1" kern="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42" name="Picture 5" descr="Conducteu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35" y="2996649"/>
            <a:ext cx="1634721" cy="10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31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L’impatto</a:t>
            </a:r>
            <a:r>
              <a:rPr lang="en-US" dirty="0"/>
              <a:t> del </a:t>
            </a:r>
            <a:r>
              <a:rPr lang="en-US" dirty="0" err="1"/>
              <a:t>magnete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72600" y="1061244"/>
            <a:ext cx="9586632" cy="15700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0000FF"/>
                </a:solidFill>
              </a:rPr>
              <a:t>La scelta del sistema magnetico influenza il disegno dei rivelatori, in particolare CMS (deve essere compatto…)</a:t>
            </a:r>
          </a:p>
          <a:p>
            <a:pPr eaLnBrk="1" hangingPunct="1"/>
            <a:r>
              <a:rPr lang="it-IT" altLang="it-IT" sz="2400" dirty="0">
                <a:solidFill>
                  <a:srgbClr val="0000FF"/>
                </a:solidFill>
              </a:rPr>
              <a:t>Scelta impegnativa per calorimetria elettromagnetica e tracciamento: tutto contenuto in un raggio di </a:t>
            </a:r>
            <a:r>
              <a:rPr lang="it-IT" altLang="it-IT" sz="2400" dirty="0">
                <a:solidFill>
                  <a:srgbClr val="0000FF"/>
                </a:solidFill>
                <a:sym typeface="Symbol" panose="05050102010706020507" pitchFamily="18" charset="2"/>
              </a:rPr>
              <a:t></a:t>
            </a:r>
            <a:r>
              <a:rPr lang="it-IT" altLang="it-IT" sz="2400" dirty="0">
                <a:solidFill>
                  <a:srgbClr val="0000FF"/>
                </a:solidFill>
              </a:rPr>
              <a:t>3m</a:t>
            </a: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36" y="2710434"/>
            <a:ext cx="6756972" cy="405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7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di </a:t>
            </a:r>
            <a:r>
              <a:rPr lang="en-US" dirty="0" err="1"/>
              <a:t>compatto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32903" y="851280"/>
            <a:ext cx="8352000" cy="5752720"/>
            <a:chOff x="0" y="0"/>
            <a:chExt cx="9783763" cy="7337425"/>
          </a:xfrm>
        </p:grpSpPr>
        <p:pic>
          <p:nvPicPr>
            <p:cNvPr id="4" name="Picture 2" descr="40-cavern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783763" cy="733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138" y="1905000"/>
              <a:ext cx="2189162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7357145" y="2273416"/>
            <a:ext cx="31459" cy="20699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70583" y="1336646"/>
            <a:ext cx="20636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dirty="0"/>
              <a:t>building 40 palazzo di 5 </a:t>
            </a:r>
            <a:r>
              <a:rPr lang="en-US" altLang="it-IT" dirty="0" err="1"/>
              <a:t>piani</a:t>
            </a:r>
            <a:endParaRPr lang="en-US" altLang="it-IT" dirty="0"/>
          </a:p>
          <a:p>
            <a:r>
              <a:rPr lang="en-US" altLang="it-IT" dirty="0"/>
              <a:t>Al CERN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70278" y="5236740"/>
            <a:ext cx="8477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solidFill>
                  <a:srgbClr val="FFFF66"/>
                </a:solidFill>
              </a:rPr>
              <a:t>ATLAS &amp; CMS:</a:t>
            </a:r>
            <a:r>
              <a:rPr lang="it-IT" altLang="it-IT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it-IT" altLang="it-IT" b="1" dirty="0">
                <a:solidFill>
                  <a:srgbClr val="FFFF00"/>
                </a:solidFill>
              </a:rPr>
              <a:t>Esperimenti generalisti, stessi obiettivi di fisica, differenti filosofie di rivelazione.</a:t>
            </a:r>
          </a:p>
        </p:txBody>
      </p:sp>
    </p:spTree>
    <p:extLst>
      <p:ext uri="{BB962C8B-B14F-4D97-AF65-F5344CB8AC3E}">
        <p14:creationId xmlns:p14="http://schemas.microsoft.com/office/powerpoint/2010/main" val="110514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CMS_trans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" y="1176150"/>
            <a:ext cx="4964135" cy="499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 </a:t>
            </a:r>
            <a:r>
              <a:rPr lang="en-US" dirty="0" err="1"/>
              <a:t>disegno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realtà</a:t>
            </a:r>
            <a:r>
              <a:rPr lang="en-US" dirty="0"/>
              <a:t>!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>
                <a:solidFill>
                  <a:srgbClr val="000000"/>
                </a:solidFill>
              </a:rPr>
              <a:t>M. Diemoz -INFN Roma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82993" y="1176150"/>
            <a:ext cx="6893858" cy="5339204"/>
            <a:chOff x="29" y="1584"/>
            <a:chExt cx="3811" cy="2687"/>
          </a:xfrm>
        </p:grpSpPr>
        <p:pic>
          <p:nvPicPr>
            <p:cNvPr id="26" name="Picture 5" descr="IMG_49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" y="1584"/>
              <a:ext cx="3811" cy="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768" y="3456"/>
              <a:ext cx="480" cy="7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1248" y="3456"/>
              <a:ext cx="52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flipV="1">
              <a:off x="1728" y="3216"/>
              <a:ext cx="43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>
              <a:off x="2160" y="3216"/>
              <a:ext cx="624" cy="4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>
              <a:off x="768" y="4176"/>
              <a:ext cx="1296" cy="4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flipV="1">
              <a:off x="2064" y="3696"/>
              <a:ext cx="720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7201258" y="3083718"/>
            <a:ext cx="434145" cy="38151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7201258" y="2590930"/>
            <a:ext cx="1090789" cy="492788"/>
          </a:xfrm>
          <a:custGeom>
            <a:avLst/>
            <a:gdLst>
              <a:gd name="T0" fmla="*/ 0 w 624"/>
              <a:gd name="T1" fmla="*/ 248 h 248"/>
              <a:gd name="T2" fmla="*/ 96 w 624"/>
              <a:gd name="T3" fmla="*/ 152 h 248"/>
              <a:gd name="T4" fmla="*/ 240 w 624"/>
              <a:gd name="T5" fmla="*/ 56 h 248"/>
              <a:gd name="T6" fmla="*/ 432 w 624"/>
              <a:gd name="T7" fmla="*/ 8 h 248"/>
              <a:gd name="T8" fmla="*/ 624 w 624"/>
              <a:gd name="T9" fmla="*/ 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4" h="248">
                <a:moveTo>
                  <a:pt x="0" y="248"/>
                </a:moveTo>
                <a:cubicBezTo>
                  <a:pt x="28" y="216"/>
                  <a:pt x="56" y="184"/>
                  <a:pt x="96" y="152"/>
                </a:cubicBezTo>
                <a:cubicBezTo>
                  <a:pt x="136" y="120"/>
                  <a:pt x="184" y="80"/>
                  <a:pt x="240" y="56"/>
                </a:cubicBezTo>
                <a:cubicBezTo>
                  <a:pt x="296" y="32"/>
                  <a:pt x="368" y="16"/>
                  <a:pt x="432" y="8"/>
                </a:cubicBezTo>
                <a:cubicBezTo>
                  <a:pt x="496" y="0"/>
                  <a:pt x="592" y="8"/>
                  <a:pt x="624" y="8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8243206" y="2606826"/>
            <a:ext cx="0" cy="47689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7591988" y="3038016"/>
            <a:ext cx="656644" cy="427216"/>
          </a:xfrm>
          <a:custGeom>
            <a:avLst/>
            <a:gdLst>
              <a:gd name="T0" fmla="*/ 0 w 624"/>
              <a:gd name="T1" fmla="*/ 248 h 248"/>
              <a:gd name="T2" fmla="*/ 96 w 624"/>
              <a:gd name="T3" fmla="*/ 152 h 248"/>
              <a:gd name="T4" fmla="*/ 240 w 624"/>
              <a:gd name="T5" fmla="*/ 56 h 248"/>
              <a:gd name="T6" fmla="*/ 432 w 624"/>
              <a:gd name="T7" fmla="*/ 8 h 248"/>
              <a:gd name="T8" fmla="*/ 624 w 624"/>
              <a:gd name="T9" fmla="*/ 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4" h="248">
                <a:moveTo>
                  <a:pt x="0" y="248"/>
                </a:moveTo>
                <a:cubicBezTo>
                  <a:pt x="28" y="216"/>
                  <a:pt x="56" y="184"/>
                  <a:pt x="96" y="152"/>
                </a:cubicBezTo>
                <a:cubicBezTo>
                  <a:pt x="136" y="120"/>
                  <a:pt x="184" y="80"/>
                  <a:pt x="240" y="56"/>
                </a:cubicBezTo>
                <a:cubicBezTo>
                  <a:pt x="296" y="32"/>
                  <a:pt x="368" y="16"/>
                  <a:pt x="432" y="8"/>
                </a:cubicBezTo>
                <a:cubicBezTo>
                  <a:pt x="496" y="0"/>
                  <a:pt x="592" y="8"/>
                  <a:pt x="624" y="8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678422" y="2115907"/>
            <a:ext cx="7296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it-IT" sz="1600" dirty="0"/>
              <a:t>HCAL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840373" y="1195382"/>
            <a:ext cx="982253" cy="337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it-IT" sz="1600" dirty="0" err="1"/>
              <a:t>Magnete</a:t>
            </a:r>
            <a:endParaRPr kumimoji="0" lang="en-US" altLang="it-IT" sz="1600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280651" y="4253312"/>
            <a:ext cx="1202943" cy="337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it-IT" sz="1600" dirty="0" err="1"/>
              <a:t>Tracciatore</a:t>
            </a:r>
            <a:endParaRPr kumimoji="0" lang="en-US" altLang="it-IT" sz="1600" dirty="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082992" y="5468179"/>
            <a:ext cx="1300626" cy="337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1600" dirty="0" err="1"/>
              <a:t>Camere</a:t>
            </a:r>
            <a:r>
              <a:rPr lang="en-US" altLang="it-IT" sz="1600" dirty="0"/>
              <a:t> mu</a:t>
            </a:r>
            <a:endParaRPr kumimoji="0" lang="en-US" altLang="it-IT" sz="1600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V="1">
            <a:off x="6359682" y="5372800"/>
            <a:ext cx="1275721" cy="34319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7475289" y="1533182"/>
            <a:ext cx="681088" cy="57564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6408108" y="2368855"/>
            <a:ext cx="1140465" cy="61948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>
            <a:off x="3209365" y="2280549"/>
            <a:ext cx="2469056" cy="92881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6419796" y="3751366"/>
            <a:ext cx="1823409" cy="66243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667461" y="3373072"/>
            <a:ext cx="71846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it-IT" sz="1600" dirty="0"/>
              <a:t>ECAL</a:t>
            </a: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7722232" y="3274475"/>
            <a:ext cx="173658" cy="19075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8069548" y="3083718"/>
            <a:ext cx="0" cy="28613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 flipV="1">
            <a:off x="7722232" y="3083718"/>
            <a:ext cx="347316" cy="19075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 flipV="1">
            <a:off x="6385927" y="3274474"/>
            <a:ext cx="1596792" cy="28613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 flipH="1" flipV="1">
            <a:off x="3021106" y="3283438"/>
            <a:ext cx="2646354" cy="284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 flipH="1" flipV="1">
            <a:off x="2686151" y="3641898"/>
            <a:ext cx="2594499" cy="77190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H="1">
            <a:off x="3137643" y="1520554"/>
            <a:ext cx="4078723" cy="9873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H="1" flipV="1">
            <a:off x="3295410" y="4861798"/>
            <a:ext cx="1760686" cy="71455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18460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78845</TotalTime>
  <Words>1728</Words>
  <Application>Microsoft Office PowerPoint</Application>
  <PresentationFormat>Widescreen</PresentationFormat>
  <Paragraphs>338</Paragraphs>
  <Slides>36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Arial</vt:lpstr>
      <vt:lpstr>Calibri</vt:lpstr>
      <vt:lpstr>Helvetica</vt:lpstr>
      <vt:lpstr>Symbol</vt:lpstr>
      <vt:lpstr>Times</vt:lpstr>
      <vt:lpstr>Times New Roman</vt:lpstr>
      <vt:lpstr>Ubuntu</vt:lpstr>
      <vt:lpstr>Struttura predefinita</vt:lpstr>
      <vt:lpstr>Equation</vt:lpstr>
      <vt:lpstr>CorelPhotoPaint.Image.9</vt:lpstr>
      <vt:lpstr>Compact Muon Solenoid</vt:lpstr>
      <vt:lpstr>Il problema e la soluzione</vt:lpstr>
      <vt:lpstr>Caccia al Bosone di Higgs</vt:lpstr>
      <vt:lpstr>Trovare l’ago nel pagliaio!</vt:lpstr>
      <vt:lpstr>CMS: visione d’insieme</vt:lpstr>
      <vt:lpstr>Il cuore di CMS: il magnete </vt:lpstr>
      <vt:lpstr>L’impatto del magnete</vt:lpstr>
      <vt:lpstr>C di compatto</vt:lpstr>
      <vt:lpstr>Dal disegno alla realtà!</vt:lpstr>
      <vt:lpstr>Un formidabile tracciatore </vt:lpstr>
      <vt:lpstr>La costruzione</vt:lpstr>
      <vt:lpstr>La prestazione</vt:lpstr>
      <vt:lpstr>Spettacolare!</vt:lpstr>
      <vt:lpstr>Calorimetro elettromagnetico ECAL</vt:lpstr>
      <vt:lpstr>R&amp;D: il cristallo</vt:lpstr>
      <vt:lpstr>R&amp;D: il fotorivelatore</vt:lpstr>
      <vt:lpstr>Struttura granulare e semplice</vt:lpstr>
      <vt:lpstr>Costruzione controllata in automatico</vt:lpstr>
      <vt:lpstr>Da qui in poi servono gli umani…</vt:lpstr>
      <vt:lpstr>Il primo e il millesimo sottomodulo</vt:lpstr>
      <vt:lpstr>Moduli</vt:lpstr>
      <vt:lpstr>I 36 viaggi verso il CERN</vt:lpstr>
      <vt:lpstr>Installato in CMS!</vt:lpstr>
      <vt:lpstr>La precisione ha un costo…</vt:lpstr>
      <vt:lpstr>Controllo della risposta di ECAL</vt:lpstr>
      <vt:lpstr>Se non facessimo nulla…</vt:lpstr>
      <vt:lpstr>L’osservazione:  H -&gt; γγ</vt:lpstr>
      <vt:lpstr>Quanto siamo bravi a misurare MH ?</vt:lpstr>
      <vt:lpstr>Alla fine del Run 1 </vt:lpstr>
      <vt:lpstr>Upgrade: il futuro ad alta luminosità (HL-LHC)</vt:lpstr>
      <vt:lpstr>Sgranare i vertici nel tempo</vt:lpstr>
      <vt:lpstr>ECAL UPGRADE</vt:lpstr>
      <vt:lpstr>MTD: un nuovo rivelatore!</vt:lpstr>
      <vt:lpstr>Misure di tempo per ricerche di nuova fisica</vt:lpstr>
      <vt:lpstr>Nuovi lavori in corso</vt:lpstr>
      <vt:lpstr>In conclusione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Futuro</dc:title>
  <dc:creator>diemoz</dc:creator>
  <cp:lastModifiedBy>Riccardo Paramatti</cp:lastModifiedBy>
  <cp:revision>281</cp:revision>
  <dcterms:created xsi:type="dcterms:W3CDTF">2022-05-26T15:31:20Z</dcterms:created>
  <dcterms:modified xsi:type="dcterms:W3CDTF">2022-09-29T10:53:48Z</dcterms:modified>
</cp:coreProperties>
</file>