
<file path=[Content_Types].xml><?xml version="1.0" encoding="utf-8"?>
<Types xmlns="http://schemas.openxmlformats.org/package/2006/content-types">
  <Default Extension="bmp" ContentType="image/bmp"/>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3"/>
  </p:normalViewPr>
  <p:slideViewPr>
    <p:cSldViewPr snapToGrid="0">
      <p:cViewPr varScale="1">
        <p:scale>
          <a:sx n="59" d="100"/>
          <a:sy n="59" d="100"/>
        </p:scale>
        <p:origin x="6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7" name="Rectangle"/>
          <p:cNvSpPr txBox="1"/>
          <p:nvPr/>
        </p:nvSpPr>
        <p:spPr>
          <a:xfrm>
            <a:off x="2986284" y="231775"/>
            <a:ext cx="18357851" cy="1597025"/>
          </a:xfrm>
          <a:prstGeom prst="rect">
            <a:avLst/>
          </a:prstGeom>
          <a:solidFill>
            <a:srgbClr val="262626">
              <a:alpha val="70195"/>
            </a:srgbClr>
          </a:solidFill>
          <a:ln w="12700">
            <a:miter lim="400000"/>
          </a:ln>
        </p:spPr>
        <p:txBody>
          <a:bodyPr tIns="91439" bIns="91439" anchor="ctr">
            <a:normAutofit/>
          </a:bodyPr>
          <a:lstStyle/>
          <a:p>
            <a:pPr algn="r" defTabSz="1828800">
              <a:defRPr sz="8400" b="0">
                <a:solidFill>
                  <a:srgbClr val="FFFFFF"/>
                </a:solidFill>
                <a:latin typeface="Corbel"/>
                <a:ea typeface="Corbel"/>
                <a:cs typeface="Corbel"/>
                <a:sym typeface="Corbel"/>
              </a:defRPr>
            </a:pPr>
            <a:endParaRPr/>
          </a:p>
        </p:txBody>
      </p:sp>
      <p:sp>
        <p:nvSpPr>
          <p:cNvPr id="118" name="Line"/>
          <p:cNvSpPr/>
          <p:nvPr/>
        </p:nvSpPr>
        <p:spPr>
          <a:xfrm>
            <a:off x="3047999" y="13195300"/>
            <a:ext cx="18288002" cy="0"/>
          </a:xfrm>
          <a:prstGeom prst="line">
            <a:avLst/>
          </a:prstGeom>
          <a:ln w="50800">
            <a:solidFill>
              <a:srgbClr val="FF6600"/>
            </a:solidFill>
          </a:ln>
        </p:spPr>
        <p:txBody>
          <a:bodyPr tIns="91439" bIns="91439"/>
          <a:lstStyle/>
          <a:p>
            <a:pPr algn="l" defTabSz="914400">
              <a:defRPr sz="2400" b="0">
                <a:latin typeface="Helvetica"/>
                <a:ea typeface="Helvetica"/>
                <a:cs typeface="Helvetica"/>
                <a:sym typeface="Helvetica"/>
              </a:defRPr>
            </a:pPr>
            <a:endParaRPr/>
          </a:p>
        </p:txBody>
      </p:sp>
      <p:sp>
        <p:nvSpPr>
          <p:cNvPr id="119" name="Body Level One…"/>
          <p:cNvSpPr txBox="1">
            <a:spLocks noGrp="1"/>
          </p:cNvSpPr>
          <p:nvPr>
            <p:ph type="body" sz="half" idx="1"/>
          </p:nvPr>
        </p:nvSpPr>
        <p:spPr>
          <a:xfrm>
            <a:off x="4456429" y="2770107"/>
            <a:ext cx="14154151" cy="9448801"/>
          </a:xfrm>
          <a:prstGeom prst="rect">
            <a:avLst/>
          </a:prstGeom>
        </p:spPr>
        <p:txBody>
          <a:bodyPr lIns="91439" tIns="91439" rIns="91439" bIns="91439" anchor="t">
            <a:noAutofit/>
          </a:bodyPr>
          <a:lstStyle>
            <a:lvl1pPr marL="908050" indent="-908050" defTabSz="1828800">
              <a:spcBef>
                <a:spcPts val="0"/>
              </a:spcBef>
              <a:buClr>
                <a:srgbClr val="A6A6A6"/>
              </a:buClr>
              <a:buSzPct val="90000"/>
              <a:buChar char=""/>
              <a:defRPr sz="4800">
                <a:solidFill>
                  <a:srgbClr val="262626"/>
                </a:solidFill>
                <a:latin typeface="Calibri"/>
                <a:ea typeface="Calibri"/>
                <a:cs typeface="Calibri"/>
                <a:sym typeface="Calibri"/>
              </a:defRPr>
            </a:lvl1pPr>
            <a:lvl2pPr marL="1454727" indent="-997527" defTabSz="1828800">
              <a:spcBef>
                <a:spcPts val="0"/>
              </a:spcBef>
              <a:buClr>
                <a:srgbClr val="A6A6A6"/>
              </a:buClr>
              <a:buSzPct val="90000"/>
              <a:buChar char=""/>
              <a:defRPr sz="4800">
                <a:solidFill>
                  <a:srgbClr val="AA7FD6"/>
                </a:solidFill>
                <a:latin typeface="Calibri"/>
                <a:ea typeface="Calibri"/>
                <a:cs typeface="Calibri"/>
                <a:sym typeface="Calibri"/>
              </a:defRPr>
            </a:lvl2pPr>
            <a:lvl3pPr marL="1744979" indent="-830579" defTabSz="1828800">
              <a:spcBef>
                <a:spcPts val="0"/>
              </a:spcBef>
              <a:buClr>
                <a:srgbClr val="A6A6A6"/>
              </a:buClr>
              <a:buSzPct val="90000"/>
              <a:buChar char=""/>
              <a:defRPr sz="4800">
                <a:solidFill>
                  <a:srgbClr val="3DA642"/>
                </a:solidFill>
                <a:latin typeface="Calibri"/>
                <a:ea typeface="Calibri"/>
                <a:cs typeface="Calibri"/>
                <a:sym typeface="Calibri"/>
              </a:defRPr>
            </a:lvl3pPr>
            <a:lvl4pPr marL="2166408" indent="-905933" defTabSz="1828800">
              <a:spcBef>
                <a:spcPts val="0"/>
              </a:spcBef>
              <a:buClr>
                <a:srgbClr val="A6A6A6"/>
              </a:buClr>
              <a:buSzPct val="90000"/>
              <a:buChar char=""/>
              <a:defRPr sz="4800">
                <a:solidFill>
                  <a:srgbClr val="262626"/>
                </a:solidFill>
                <a:latin typeface="Calibri"/>
                <a:ea typeface="Calibri"/>
                <a:cs typeface="Calibri"/>
                <a:sym typeface="Calibri"/>
              </a:defRPr>
            </a:lvl4pPr>
            <a:lvl5pPr marL="2492904" indent="-884766" defTabSz="1828800">
              <a:spcBef>
                <a:spcPts val="0"/>
              </a:spcBef>
              <a:buClr>
                <a:srgbClr val="A6A6A6"/>
              </a:buClr>
              <a:buSzPct val="90000"/>
              <a:buChar char=""/>
              <a:defRPr sz="4800">
                <a:solidFill>
                  <a:srgbClr val="262626"/>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0" name="Title Text"/>
          <p:cNvSpPr txBox="1">
            <a:spLocks noGrp="1"/>
          </p:cNvSpPr>
          <p:nvPr>
            <p:ph type="title"/>
          </p:nvPr>
        </p:nvSpPr>
        <p:spPr>
          <a:xfrm>
            <a:off x="3020957" y="793"/>
            <a:ext cx="18361026" cy="1831818"/>
          </a:xfrm>
          <a:prstGeom prst="rect">
            <a:avLst/>
          </a:prstGeom>
          <a:solidFill>
            <a:srgbClr val="262626">
              <a:alpha val="70195"/>
            </a:srgbClr>
          </a:solidFill>
        </p:spPr>
        <p:txBody>
          <a:bodyPr lIns="91439" tIns="91439" rIns="91439" bIns="91439">
            <a:noAutofit/>
          </a:bodyPr>
          <a:lstStyle>
            <a:lvl1pPr algn="r" defTabSz="1828800">
              <a:defRPr sz="8400">
                <a:solidFill>
                  <a:srgbClr val="FFFFFF"/>
                </a:solidFill>
                <a:latin typeface="Corbel"/>
                <a:ea typeface="Corbel"/>
                <a:cs typeface="Corbel"/>
                <a:sym typeface="Corbel"/>
              </a:defRPr>
            </a:lvl1pPr>
          </a:lstStyle>
          <a:p>
            <a:r>
              <a:t>Title Text</a:t>
            </a:r>
          </a:p>
        </p:txBody>
      </p:sp>
      <p:sp>
        <p:nvSpPr>
          <p:cNvPr id="121" name="Slide Number"/>
          <p:cNvSpPr txBox="1">
            <a:spLocks noGrp="1"/>
          </p:cNvSpPr>
          <p:nvPr>
            <p:ph type="sldNum" sz="quarter" idx="2"/>
          </p:nvPr>
        </p:nvSpPr>
        <p:spPr>
          <a:xfrm>
            <a:off x="19967575" y="13180060"/>
            <a:ext cx="1260475" cy="601981"/>
          </a:xfrm>
          <a:prstGeom prst="rect">
            <a:avLst/>
          </a:prstGeom>
        </p:spPr>
        <p:txBody>
          <a:bodyPr wrap="square" lIns="91439" tIns="91439" rIns="91439" bIns="91439" anchor="ctr"/>
          <a:lstStyle>
            <a:lvl1pPr algn="r" defTabSz="1828800">
              <a:defRPr sz="2800" b="1" i="1">
                <a:solidFill>
                  <a:srgbClr val="262626"/>
                </a:solidFill>
                <a:latin typeface="Gill Sans"/>
                <a:ea typeface="Gill Sans"/>
                <a:cs typeface="Gill Sans"/>
                <a:sym typeface="Gill Sans"/>
              </a:defRPr>
            </a:lvl1pPr>
          </a:lstStyle>
          <a:p>
            <a:fld id="{86CB4B4D-7CA3-9044-876B-883B54F8677D}" type="slidenum">
              <a:t>‹#›</a:t>
            </a:fld>
            <a:endParaRPr/>
          </a:p>
        </p:txBody>
      </p:sp>
      <p:grpSp>
        <p:nvGrpSpPr>
          <p:cNvPr id="125" name="Group"/>
          <p:cNvGrpSpPr/>
          <p:nvPr/>
        </p:nvGrpSpPr>
        <p:grpSpPr>
          <a:xfrm>
            <a:off x="3047999" y="1828800"/>
            <a:ext cx="18361026" cy="273050"/>
            <a:chOff x="0" y="0"/>
            <a:chExt cx="18361025" cy="273050"/>
          </a:xfrm>
        </p:grpSpPr>
        <p:sp>
          <p:nvSpPr>
            <p:cNvPr id="122" name="Rectangle"/>
            <p:cNvSpPr/>
            <p:nvPr/>
          </p:nvSpPr>
          <p:spPr>
            <a:xfrm>
              <a:off x="-1" y="0"/>
              <a:ext cx="3425828" cy="273050"/>
            </a:xfrm>
            <a:prstGeom prst="rect">
              <a:avLst/>
            </a:prstGeom>
            <a:solidFill>
              <a:srgbClr val="4F81BD"/>
            </a:solidFill>
            <a:ln w="12700" cap="flat">
              <a:noFill/>
              <a:miter lim="400000"/>
            </a:ln>
            <a:effectLst/>
          </p:spPr>
          <p:txBody>
            <a:bodyPr wrap="square" lIns="91439" tIns="91439" rIns="91439" bIns="91439" numCol="1" anchor="ctr">
              <a:noAutofit/>
            </a:bodyPr>
            <a:lstStyle/>
            <a:p>
              <a:pPr defTabSz="1828800">
                <a:defRPr sz="3200" b="0">
                  <a:solidFill>
                    <a:srgbClr val="FFFFFF"/>
                  </a:solidFill>
                  <a:latin typeface="Calibri"/>
                  <a:ea typeface="Calibri"/>
                  <a:cs typeface="Calibri"/>
                  <a:sym typeface="Calibri"/>
                </a:defRPr>
              </a:pPr>
              <a:endParaRPr/>
            </a:p>
          </p:txBody>
        </p:sp>
        <p:sp>
          <p:nvSpPr>
            <p:cNvPr id="123" name="Rectangle"/>
            <p:cNvSpPr/>
            <p:nvPr/>
          </p:nvSpPr>
          <p:spPr>
            <a:xfrm>
              <a:off x="3425826" y="0"/>
              <a:ext cx="5873751" cy="273050"/>
            </a:xfrm>
            <a:prstGeom prst="rect">
              <a:avLst/>
            </a:prstGeom>
            <a:solidFill>
              <a:srgbClr val="C0504D"/>
            </a:solidFill>
            <a:ln w="12700" cap="flat">
              <a:noFill/>
              <a:miter lim="400000"/>
            </a:ln>
            <a:effectLst/>
          </p:spPr>
          <p:txBody>
            <a:bodyPr wrap="square" lIns="91439" tIns="91439" rIns="91439" bIns="91439" numCol="1" anchor="ctr">
              <a:noAutofit/>
            </a:bodyPr>
            <a:lstStyle/>
            <a:p>
              <a:pPr defTabSz="1828800">
                <a:defRPr sz="3200" b="0">
                  <a:solidFill>
                    <a:srgbClr val="FFFFFF"/>
                  </a:solidFill>
                  <a:latin typeface="Calibri"/>
                  <a:ea typeface="Calibri"/>
                  <a:cs typeface="Calibri"/>
                  <a:sym typeface="Calibri"/>
                </a:defRPr>
              </a:pPr>
              <a:endParaRPr/>
            </a:p>
          </p:txBody>
        </p:sp>
        <p:sp>
          <p:nvSpPr>
            <p:cNvPr id="124" name="Rectangle"/>
            <p:cNvSpPr/>
            <p:nvPr/>
          </p:nvSpPr>
          <p:spPr>
            <a:xfrm>
              <a:off x="9296400" y="0"/>
              <a:ext cx="9064625" cy="273050"/>
            </a:xfrm>
            <a:prstGeom prst="rect">
              <a:avLst/>
            </a:prstGeom>
            <a:solidFill>
              <a:srgbClr val="8064A2"/>
            </a:solidFill>
            <a:ln w="12700" cap="flat">
              <a:noFill/>
              <a:miter lim="400000"/>
            </a:ln>
            <a:effectLst/>
          </p:spPr>
          <p:txBody>
            <a:bodyPr wrap="square" lIns="91439" tIns="91439" rIns="91439" bIns="91439" numCol="1" anchor="ctr">
              <a:noAutofit/>
            </a:bodyPr>
            <a:lstStyle/>
            <a:p>
              <a:pPr defTabSz="1828800">
                <a:defRPr sz="3200" b="0">
                  <a:solidFill>
                    <a:srgbClr val="FFFFFF"/>
                  </a:solidFill>
                  <a:latin typeface="Calibri"/>
                  <a:ea typeface="Calibri"/>
                  <a:cs typeface="Calibri"/>
                  <a:sym typeface="Calibri"/>
                </a:defRPr>
              </a:pPr>
              <a:endParaRPr/>
            </a:p>
          </p:txBody>
        </p:sp>
      </p:grpSp>
      <p:sp>
        <p:nvSpPr>
          <p:cNvPr id="126" name="F.Pastore - Trigger Introduction"/>
          <p:cNvSpPr txBox="1"/>
          <p:nvPr/>
        </p:nvSpPr>
        <p:spPr>
          <a:xfrm>
            <a:off x="3184247" y="13259236"/>
            <a:ext cx="17251162" cy="500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l" defTabSz="1828800">
              <a:defRPr sz="2200" i="1">
                <a:solidFill>
                  <a:srgbClr val="7F7F7F"/>
                </a:solidFill>
                <a:latin typeface="Gill Sans"/>
                <a:ea typeface="Gill Sans"/>
                <a:cs typeface="Gill Sans"/>
                <a:sym typeface="Gill Sans"/>
              </a:defRPr>
            </a:lvl1pPr>
          </a:lstStyle>
          <a:p>
            <a:pPr>
              <a:defRPr sz="3600" b="0" i="0">
                <a:solidFill>
                  <a:srgbClr val="000000"/>
                </a:solidFill>
                <a:latin typeface="Calibri"/>
                <a:ea typeface="Calibri"/>
                <a:cs typeface="Calibri"/>
                <a:sym typeface="Calibri"/>
              </a:defRPr>
            </a:pPr>
            <a:r>
              <a:rPr sz="2200" b="1" i="1">
                <a:solidFill>
                  <a:srgbClr val="7F7F7F"/>
                </a:solidFill>
                <a:latin typeface="Gill Sans"/>
                <a:ea typeface="Gill Sans"/>
                <a:cs typeface="Gill Sans"/>
                <a:sym typeface="Gill Sans"/>
              </a:rPr>
              <a:t>F.Pastore - Trigger Introduction                                                                                                            </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33" name="Slide Title"/>
          <p:cNvSpPr txBox="1">
            <a:spLocks noGrp="1"/>
          </p:cNvSpPr>
          <p:nvPr>
            <p:ph type="title" hasCustomPrompt="1"/>
          </p:nvPr>
        </p:nvSpPr>
        <p:spPr>
          <a:xfrm>
            <a:off x="127000" y="4378"/>
            <a:ext cx="24130000" cy="1522064"/>
          </a:xfrm>
          <a:prstGeom prst="rect">
            <a:avLst/>
          </a:prstGeom>
        </p:spPr>
        <p:txBody>
          <a:bodyPr anchor="t"/>
          <a:lstStyle>
            <a:lvl1pPr algn="l" defTabSz="2438338">
              <a:lnSpc>
                <a:spcPct val="80000"/>
              </a:lnSpc>
              <a:defRPr sz="8500" spc="-170">
                <a:solidFill>
                  <a:schemeClr val="accent1"/>
                </a:solidFill>
                <a:latin typeface="Helvetica Neue"/>
                <a:ea typeface="Helvetica Neue"/>
                <a:cs typeface="Helvetica Neue"/>
                <a:sym typeface="Helvetica Neue"/>
              </a:defRPr>
            </a:lvl1pPr>
          </a:lstStyle>
          <a:p>
            <a:r>
              <a:t>Slide Title</a:t>
            </a:r>
          </a:p>
        </p:txBody>
      </p:sp>
      <p:sp>
        <p:nvSpPr>
          <p:cNvPr id="134" name="Body Level One…"/>
          <p:cNvSpPr txBox="1">
            <a:spLocks noGrp="1"/>
          </p:cNvSpPr>
          <p:nvPr>
            <p:ph type="body" idx="1" hasCustomPrompt="1"/>
          </p:nvPr>
        </p:nvSpPr>
        <p:spPr>
          <a:xfrm>
            <a:off x="127000" y="1645441"/>
            <a:ext cx="24130000" cy="11430001"/>
          </a:xfrm>
          <a:prstGeom prst="rect">
            <a:avLst/>
          </a:prstGeom>
        </p:spPr>
        <p:txBody>
          <a:bodyPr anchor="t"/>
          <a:lstStyle>
            <a:lvl1pPr marL="609600" indent="-609600" defTabSz="2438338">
              <a:lnSpc>
                <a:spcPct val="90000"/>
              </a:lnSpc>
              <a:spcBef>
                <a:spcPts val="4500"/>
              </a:spcBef>
              <a:buSzPct val="123000"/>
              <a:defRPr sz="4800">
                <a:solidFill>
                  <a:srgbClr val="FFFFFF"/>
                </a:solidFill>
                <a:latin typeface="Helvetica Neue Light"/>
                <a:ea typeface="Helvetica Neue Light"/>
                <a:cs typeface="Helvetica Neue Light"/>
                <a:sym typeface="Helvetica Neue Light"/>
              </a:defRPr>
            </a:lvl1pPr>
            <a:lvl2pPr marL="1219200" indent="-609600" defTabSz="2438338">
              <a:lnSpc>
                <a:spcPct val="90000"/>
              </a:lnSpc>
              <a:spcBef>
                <a:spcPts val="4500"/>
              </a:spcBef>
              <a:buSzPct val="123000"/>
              <a:defRPr sz="4800">
                <a:solidFill>
                  <a:srgbClr val="FFFFFF"/>
                </a:solidFill>
                <a:latin typeface="Helvetica Neue Light"/>
                <a:ea typeface="Helvetica Neue Light"/>
                <a:cs typeface="Helvetica Neue Light"/>
                <a:sym typeface="Helvetica Neue Light"/>
              </a:defRPr>
            </a:lvl2pPr>
            <a:lvl3pPr marL="1828800" indent="-609600" defTabSz="2438338">
              <a:lnSpc>
                <a:spcPct val="90000"/>
              </a:lnSpc>
              <a:spcBef>
                <a:spcPts val="4500"/>
              </a:spcBef>
              <a:buSzPct val="123000"/>
              <a:defRPr sz="4800">
                <a:solidFill>
                  <a:srgbClr val="FFFFFF"/>
                </a:solidFill>
                <a:latin typeface="Helvetica Neue Light"/>
                <a:ea typeface="Helvetica Neue Light"/>
                <a:cs typeface="Helvetica Neue Light"/>
                <a:sym typeface="Helvetica Neue Light"/>
              </a:defRPr>
            </a:lvl3pPr>
            <a:lvl4pPr marL="2438400" indent="-609600" defTabSz="2438338">
              <a:lnSpc>
                <a:spcPct val="90000"/>
              </a:lnSpc>
              <a:spcBef>
                <a:spcPts val="4500"/>
              </a:spcBef>
              <a:buSzPct val="123000"/>
              <a:defRPr sz="4800">
                <a:solidFill>
                  <a:srgbClr val="FFFFFF"/>
                </a:solidFill>
                <a:latin typeface="Helvetica Neue Light"/>
                <a:ea typeface="Helvetica Neue Light"/>
                <a:cs typeface="Helvetica Neue Light"/>
                <a:sym typeface="Helvetica Neue Light"/>
              </a:defRPr>
            </a:lvl4pPr>
            <a:lvl5pPr marL="3048000" indent="-609600" defTabSz="2438338">
              <a:lnSpc>
                <a:spcPct val="90000"/>
              </a:lnSpc>
              <a:spcBef>
                <a:spcPts val="4500"/>
              </a:spcBef>
              <a:buSzPct val="123000"/>
              <a:defRPr sz="4800">
                <a:solidFill>
                  <a:srgbClr val="FFFFFF"/>
                </a:solidFill>
                <a:latin typeface="Helvetica Neue Light"/>
                <a:ea typeface="Helvetica Neue Light"/>
                <a:cs typeface="Helvetica Neue Light"/>
                <a:sym typeface="Helvetica Neue Light"/>
              </a:defRPr>
            </a:lvl5pPr>
          </a:lstStyle>
          <a:p>
            <a:r>
              <a:t>Slide bullet text</a:t>
            </a:r>
          </a:p>
          <a:p>
            <a:pPr lvl="1"/>
            <a:endParaRPr/>
          </a:p>
          <a:p>
            <a:pPr lvl="2"/>
            <a:endParaRPr/>
          </a:p>
          <a:p>
            <a:pPr lvl="3"/>
            <a:endParaRPr/>
          </a:p>
          <a:p>
            <a:pPr lvl="4"/>
            <a:endParaRPr/>
          </a:p>
        </p:txBody>
      </p:sp>
      <p:sp>
        <p:nvSpPr>
          <p:cNvPr id="135" name="Riccardo Vari - INFN Roma                                     The ATLAS Level-0 Muon Trigger in the barrel                                    HEP2022 - 17 June 2022"/>
          <p:cNvSpPr/>
          <p:nvPr/>
        </p:nvSpPr>
        <p:spPr>
          <a:xfrm>
            <a:off x="-1" y="13329511"/>
            <a:ext cx="24384001" cy="381001"/>
          </a:xfrm>
          <a:prstGeom prst="rect">
            <a:avLst/>
          </a:prstGeom>
          <a:solidFill>
            <a:srgbClr val="43434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l">
              <a:defRPr sz="2600" b="0">
                <a:solidFill>
                  <a:srgbClr val="A9A9A9"/>
                </a:solidFill>
                <a:latin typeface="Helvetica Neue Light"/>
                <a:ea typeface="Helvetica Neue Light"/>
                <a:cs typeface="Helvetica Neue Light"/>
                <a:sym typeface="Helvetica Neue Light"/>
              </a:defRPr>
            </a:lvl1pPr>
          </a:lstStyle>
          <a:p>
            <a:r>
              <a:t>    Riccardo Vari - INFN Roma                                     The ATLAS Level-0 Muon Trigger in the barrel                                    HEP2022 - 17 June 2022</a:t>
            </a:r>
          </a:p>
        </p:txBody>
      </p:sp>
      <p:sp>
        <p:nvSpPr>
          <p:cNvPr id="136" name="Slide Number"/>
          <p:cNvSpPr txBox="1">
            <a:spLocks noGrp="1"/>
          </p:cNvSpPr>
          <p:nvPr>
            <p:ph type="sldNum" sz="quarter" idx="2"/>
          </p:nvPr>
        </p:nvSpPr>
        <p:spPr>
          <a:xfrm>
            <a:off x="23769506" y="13264782"/>
            <a:ext cx="481483" cy="498423"/>
          </a:xfrm>
          <a:prstGeom prst="rect">
            <a:avLst/>
          </a:prstGeom>
        </p:spPr>
        <p:txBody>
          <a:bodyPr anchor="b"/>
          <a:lstStyle>
            <a:lvl1pPr defTabSz="584200">
              <a:defRPr sz="2600">
                <a:solidFill>
                  <a:srgbClr val="A9A9A9"/>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jpeg"/><Relationship Id="rId7"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jpeg"/><Relationship Id="rId7"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bm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5.png"/><Relationship Id="rId7" Type="http://schemas.openxmlformats.org/officeDocument/2006/relationships/image" Target="../media/image17.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L’esperimento ATLAS"/>
          <p:cNvSpPr txBox="1">
            <a:spLocks noGrp="1"/>
          </p:cNvSpPr>
          <p:nvPr>
            <p:ph type="ctrTitle"/>
          </p:nvPr>
        </p:nvSpPr>
        <p:spPr>
          <a:prstGeom prst="rect">
            <a:avLst/>
          </a:prstGeom>
        </p:spPr>
        <p:txBody>
          <a:bodyPr/>
          <a:lstStyle/>
          <a:p>
            <a:r>
              <a:t>L’esperimento ATLAS</a:t>
            </a:r>
          </a:p>
        </p:txBody>
      </p:sp>
      <p:sp>
        <p:nvSpPr>
          <p:cNvPr id="146" name="Il gruppo ATLAS Roma…"/>
          <p:cNvSpPr txBox="1">
            <a:spLocks noGrp="1"/>
          </p:cNvSpPr>
          <p:nvPr>
            <p:ph type="subTitle" sz="quarter" idx="1"/>
          </p:nvPr>
        </p:nvSpPr>
        <p:spPr>
          <a:xfrm>
            <a:off x="1778000" y="7073900"/>
            <a:ext cx="20828000" cy="2069704"/>
          </a:xfrm>
          <a:prstGeom prst="rect">
            <a:avLst/>
          </a:prstGeom>
        </p:spPr>
        <p:txBody>
          <a:bodyPr/>
          <a:lstStyle/>
          <a:p>
            <a:pPr defTabSz="759459">
              <a:defRPr sz="4968"/>
            </a:pPr>
            <a:r>
              <a:t>Il gruppo ATLAS Roma</a:t>
            </a:r>
          </a:p>
          <a:p>
            <a:pPr defTabSz="759459">
              <a:defRPr sz="3036"/>
            </a:pPr>
            <a:r>
              <a:t>S. Veneziano</a:t>
            </a:r>
          </a:p>
          <a:p>
            <a:pPr defTabSz="759459">
              <a:defRPr sz="4968"/>
            </a:pPr>
            <a:r>
              <a:t>29 settembre 2022</a:t>
            </a:r>
          </a:p>
        </p:txBody>
      </p:sp>
      <p:pic>
        <p:nvPicPr>
          <p:cNvPr id="147" name="Image" descr="Image"/>
          <p:cNvPicPr>
            <a:picLocks noChangeAspect="1"/>
          </p:cNvPicPr>
          <p:nvPr/>
        </p:nvPicPr>
        <p:blipFill>
          <a:blip r:embed="rId2"/>
          <a:stretch>
            <a:fillRect/>
          </a:stretch>
        </p:blipFill>
        <p:spPr>
          <a:xfrm>
            <a:off x="20157637" y="3425333"/>
            <a:ext cx="3606743" cy="5318552"/>
          </a:xfrm>
          <a:prstGeom prst="rect">
            <a:avLst/>
          </a:prstGeom>
          <a:ln w="12700">
            <a:miter lim="400000"/>
          </a:ln>
        </p:spPr>
      </p:pic>
      <p:pic>
        <p:nvPicPr>
          <p:cNvPr id="148" name="INFN_logo_sito.png" descr="INFN_logo_sito.png"/>
          <p:cNvPicPr>
            <a:picLocks noChangeAspect="1"/>
          </p:cNvPicPr>
          <p:nvPr/>
        </p:nvPicPr>
        <p:blipFill>
          <a:blip r:embed="rId3"/>
          <a:stretch>
            <a:fillRect/>
          </a:stretch>
        </p:blipFill>
        <p:spPr>
          <a:xfrm>
            <a:off x="301035" y="266307"/>
            <a:ext cx="10160001" cy="1562101"/>
          </a:xfrm>
          <a:prstGeom prst="rect">
            <a:avLst/>
          </a:prstGeom>
          <a:ln w="12700">
            <a:miter lim="400000"/>
          </a:ln>
        </p:spPr>
      </p:pic>
      <p:pic>
        <p:nvPicPr>
          <p:cNvPr id="149" name="sapienza-big.png" descr="sapienza-big.png"/>
          <p:cNvPicPr>
            <a:picLocks noChangeAspect="1"/>
          </p:cNvPicPr>
          <p:nvPr/>
        </p:nvPicPr>
        <p:blipFill>
          <a:blip r:embed="rId4"/>
          <a:stretch>
            <a:fillRect/>
          </a:stretch>
        </p:blipFill>
        <p:spPr>
          <a:xfrm>
            <a:off x="18773173" y="5957"/>
            <a:ext cx="5061085" cy="245882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0803014_01-A4-at-144-dpi.jpg" descr="0803014_01-A4-at-144-dpi.jpg"/>
          <p:cNvPicPr>
            <a:picLocks noChangeAspect="1"/>
          </p:cNvPicPr>
          <p:nvPr/>
        </p:nvPicPr>
        <p:blipFill>
          <a:blip r:embed="rId2"/>
          <a:stretch>
            <a:fillRect/>
          </a:stretch>
        </p:blipFill>
        <p:spPr>
          <a:xfrm>
            <a:off x="12037674" y="-78734"/>
            <a:ext cx="12516656" cy="8349602"/>
          </a:xfrm>
          <a:prstGeom prst="rect">
            <a:avLst/>
          </a:prstGeom>
          <a:ln w="12700">
            <a:miter lim="400000"/>
          </a:ln>
        </p:spPr>
      </p:pic>
      <p:sp>
        <p:nvSpPr>
          <p:cNvPr id="227" name="Inner tracker"/>
          <p:cNvSpPr txBox="1">
            <a:spLocks noGrp="1"/>
          </p:cNvSpPr>
          <p:nvPr>
            <p:ph type="title"/>
          </p:nvPr>
        </p:nvSpPr>
        <p:spPr>
          <a:xfrm>
            <a:off x="-3277549" y="-20752"/>
            <a:ext cx="21005801" cy="1604227"/>
          </a:xfrm>
          <a:prstGeom prst="rect">
            <a:avLst/>
          </a:prstGeom>
        </p:spPr>
        <p:txBody>
          <a:bodyPr/>
          <a:lstStyle>
            <a:lvl1pPr defTabSz="726440">
              <a:defRPr sz="9856"/>
            </a:lvl1pPr>
          </a:lstStyle>
          <a:p>
            <a:r>
              <a:t>Inner tracker</a:t>
            </a:r>
          </a:p>
        </p:txBody>
      </p:sp>
      <p:sp>
        <p:nvSpPr>
          <p:cNvPr id="228" name="Rivelatore a pixel: a soli 3.3 cm dalla linea del fascio. 92 milioni di canali. Misura il deposito di energia di particelle cariche. La posizione viene misurata con una precisione di circa 10 micron in rφ, 70-80 μm in  z.…"/>
          <p:cNvSpPr txBox="1">
            <a:spLocks noGrp="1"/>
          </p:cNvSpPr>
          <p:nvPr>
            <p:ph type="body" sz="half" idx="1"/>
          </p:nvPr>
        </p:nvSpPr>
        <p:spPr>
          <a:xfrm>
            <a:off x="332687" y="1383718"/>
            <a:ext cx="12944138" cy="6958946"/>
          </a:xfrm>
          <a:prstGeom prst="rect">
            <a:avLst/>
          </a:prstGeom>
        </p:spPr>
        <p:txBody>
          <a:bodyPr/>
          <a:lstStyle/>
          <a:p>
            <a:pPr marL="463550" indent="-463550" defTabSz="602615">
              <a:spcBef>
                <a:spcPts val="4300"/>
              </a:spcBef>
              <a:defRPr sz="3504"/>
            </a:pPr>
            <a:r>
              <a:t>Rivelatore a pixel: a soli 3.3 cm dalla linea del fascio. 92 milioni di canali. Misura il deposito di energia di particelle cariche. La posizione viene misurata con una precisione di circa 10 micron in rφ, 70-80 μm in  z.</a:t>
            </a:r>
          </a:p>
          <a:p>
            <a:pPr marL="463550" indent="-463550" defTabSz="602615">
              <a:spcBef>
                <a:spcPts val="4300"/>
              </a:spcBef>
              <a:defRPr sz="3504"/>
            </a:pPr>
            <a:r>
              <a:t>Tracciatore a semiconduttore: con 6 milioni di sensori, circonda il rivelatore a pixel e misura le tracce delle particelle cariche, precisione 16 μm in rφ,  580 μm in z.</a:t>
            </a:r>
          </a:p>
          <a:p>
            <a:pPr marL="463550" indent="-463550" defTabSz="602615">
              <a:spcBef>
                <a:spcPts val="4300"/>
              </a:spcBef>
              <a:defRPr sz="3504"/>
            </a:pPr>
            <a:r>
              <a:t>Tracciatore a radiazione di transizione: circa 300000 cannucce dalle pareti sottilissime, riempite di gas. Il segnale osservato nel rivelatore permette di distinguere un elettrone da un pione.</a:t>
            </a:r>
          </a:p>
        </p:txBody>
      </p:sp>
      <p:sp>
        <p:nvSpPr>
          <p:cNvPr id="229" name="TextBox 2"/>
          <p:cNvSpPr txBox="1"/>
          <p:nvPr/>
        </p:nvSpPr>
        <p:spPr>
          <a:xfrm>
            <a:off x="1660710" y="8582161"/>
            <a:ext cx="11129282" cy="4141062"/>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800" b="0">
                <a:solidFill>
                  <a:srgbClr val="FFFFFF"/>
                </a:solidFill>
                <a:latin typeface="+mn-lt"/>
                <a:ea typeface="+mn-ea"/>
                <a:cs typeface="+mn-cs"/>
                <a:sym typeface="Helvetica Neue Medium"/>
              </a:defRPr>
            </a:pPr>
            <a:r>
              <a:t>Inner Trackers Requirements:</a:t>
            </a:r>
          </a:p>
          <a:p>
            <a:pPr>
              <a:defRPr sz="2800" b="0">
                <a:solidFill>
                  <a:srgbClr val="FFFFFF"/>
                </a:solidFill>
                <a:latin typeface="+mn-lt"/>
                <a:ea typeface="+mn-ea"/>
                <a:cs typeface="+mn-cs"/>
                <a:sym typeface="Helvetica Neue Medium"/>
              </a:defRPr>
            </a:pPr>
            <a:endParaRPr/>
          </a:p>
          <a:p>
            <a:pPr>
              <a:defRPr sz="2800" b="0">
                <a:solidFill>
                  <a:srgbClr val="FFFFFF"/>
                </a:solidFill>
                <a:latin typeface="+mn-lt"/>
                <a:ea typeface="+mn-ea"/>
                <a:cs typeface="+mn-cs"/>
                <a:sym typeface="Helvetica Neue Medium"/>
              </a:defRPr>
            </a:pPr>
            <a:r>
              <a:t>Tracking  at |η| &lt;2.5 for  muons and electrons with p</a:t>
            </a:r>
            <a:r>
              <a:rPr baseline="-18214"/>
              <a:t>T</a:t>
            </a:r>
            <a:r>
              <a:t>&gt; 7 ÷ 10 GeV/c</a:t>
            </a:r>
          </a:p>
          <a:p>
            <a:pPr>
              <a:defRPr sz="2800" b="0">
                <a:solidFill>
                  <a:srgbClr val="FFFFFF"/>
                </a:solidFill>
                <a:latin typeface="+mn-lt"/>
                <a:ea typeface="+mn-ea"/>
                <a:cs typeface="+mn-cs"/>
                <a:sym typeface="Helvetica Neue Medium"/>
              </a:defRPr>
            </a:pPr>
            <a:r>
              <a:t>Δp</a:t>
            </a:r>
            <a:r>
              <a:rPr baseline="-18214"/>
              <a:t>T</a:t>
            </a:r>
            <a:r>
              <a:t>/p</a:t>
            </a:r>
            <a:r>
              <a:rPr baseline="-18214"/>
              <a:t>T</a:t>
            </a:r>
            <a:r>
              <a:t> ≤ 20÷30 %  for p</a:t>
            </a:r>
            <a:r>
              <a:rPr baseline="-18214"/>
              <a:t>T</a:t>
            </a:r>
            <a:r>
              <a:t> ≈ 500 GeV/c</a:t>
            </a:r>
          </a:p>
          <a:p>
            <a:pPr>
              <a:defRPr sz="2800" b="0">
                <a:solidFill>
                  <a:srgbClr val="FFFFFF"/>
                </a:solidFill>
                <a:latin typeface="+mn-lt"/>
                <a:ea typeface="+mn-ea"/>
                <a:cs typeface="+mn-cs"/>
                <a:sym typeface="Helvetica Neue Medium"/>
              </a:defRPr>
            </a:pPr>
            <a:r>
              <a:t>Efficient reconstruction of particles with p</a:t>
            </a:r>
            <a:r>
              <a:rPr baseline="-18214"/>
              <a:t>T</a:t>
            </a:r>
            <a:r>
              <a:t> &gt; 0.5 GeV/c</a:t>
            </a:r>
          </a:p>
          <a:p>
            <a:pPr>
              <a:defRPr sz="2800" b="0">
                <a:solidFill>
                  <a:srgbClr val="FFFFFF"/>
                </a:solidFill>
                <a:latin typeface="+mn-lt"/>
                <a:ea typeface="+mn-ea"/>
                <a:cs typeface="+mn-cs"/>
                <a:sym typeface="Helvetica Neue Medium"/>
              </a:defRPr>
            </a:pPr>
            <a:r>
              <a:t>Capability to reconstruct tracks in events with many particles</a:t>
            </a:r>
          </a:p>
          <a:p>
            <a:pPr>
              <a:defRPr sz="2800" b="0">
                <a:solidFill>
                  <a:srgbClr val="FFFFFF"/>
                </a:solidFill>
                <a:latin typeface="+mn-lt"/>
                <a:ea typeface="+mn-ea"/>
                <a:cs typeface="+mn-cs"/>
                <a:sym typeface="Helvetica Neue Medium"/>
              </a:defRPr>
            </a:pPr>
            <a:r>
              <a:t>Capability of high rate of particles</a:t>
            </a:r>
          </a:p>
          <a:p>
            <a:pPr>
              <a:defRPr sz="2800" b="0">
                <a:solidFill>
                  <a:srgbClr val="FFFFFF"/>
                </a:solidFill>
                <a:latin typeface="+mn-lt"/>
                <a:ea typeface="+mn-ea"/>
                <a:cs typeface="+mn-cs"/>
                <a:sym typeface="Helvetica Neue Medium"/>
              </a:defRPr>
            </a:pPr>
            <a:r>
              <a:t>Radiation hardness</a:t>
            </a:r>
          </a:p>
          <a:p>
            <a:pPr>
              <a:defRPr sz="2800" b="0">
                <a:solidFill>
                  <a:srgbClr val="FFFFFF"/>
                </a:solidFill>
                <a:latin typeface="+mn-lt"/>
                <a:ea typeface="+mn-ea"/>
                <a:cs typeface="+mn-cs"/>
                <a:sym typeface="Helvetica Neue Medium"/>
              </a:defRPr>
            </a:pPr>
            <a:r>
              <a:t>Small thickness in term of X</a:t>
            </a:r>
            <a:r>
              <a:rPr baseline="-18214"/>
              <a:t>0</a:t>
            </a:r>
            <a:r>
              <a:t> radiation lengths</a:t>
            </a:r>
          </a:p>
        </p:txBody>
      </p:sp>
      <p:pic>
        <p:nvPicPr>
          <p:cNvPr id="230" name="0803014_04-A4-at-144-dpi.jpg" descr="0803014_04-A4-at-144-dpi.jpg"/>
          <p:cNvPicPr>
            <a:picLocks noChangeAspect="1"/>
          </p:cNvPicPr>
          <p:nvPr/>
        </p:nvPicPr>
        <p:blipFill>
          <a:blip r:embed="rId3"/>
          <a:stretch>
            <a:fillRect/>
          </a:stretch>
        </p:blipFill>
        <p:spPr>
          <a:xfrm>
            <a:off x="14647453" y="7809730"/>
            <a:ext cx="8481973" cy="636148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6" descr="Picture 6"/>
          <p:cNvPicPr>
            <a:picLocks noChangeAspect="1"/>
          </p:cNvPicPr>
          <p:nvPr/>
        </p:nvPicPr>
        <p:blipFill>
          <a:blip r:embed="rId2"/>
          <a:stretch>
            <a:fillRect/>
          </a:stretch>
        </p:blipFill>
        <p:spPr>
          <a:xfrm>
            <a:off x="11620496" y="3571852"/>
            <a:ext cx="9312735" cy="9661626"/>
          </a:xfrm>
          <a:prstGeom prst="rect">
            <a:avLst/>
          </a:prstGeom>
          <a:ln w="12700">
            <a:miter lim="400000"/>
          </a:ln>
        </p:spPr>
      </p:pic>
      <p:pic>
        <p:nvPicPr>
          <p:cNvPr id="233" name="Picture 7" descr="Picture 7"/>
          <p:cNvPicPr>
            <a:picLocks noChangeAspect="1"/>
          </p:cNvPicPr>
          <p:nvPr/>
        </p:nvPicPr>
        <p:blipFill>
          <a:blip r:embed="rId3"/>
          <a:stretch>
            <a:fillRect/>
          </a:stretch>
        </p:blipFill>
        <p:spPr>
          <a:xfrm>
            <a:off x="3048000" y="0"/>
            <a:ext cx="8143933" cy="8804252"/>
          </a:xfrm>
          <a:prstGeom prst="rect">
            <a:avLst/>
          </a:prstGeom>
          <a:ln w="12700">
            <a:miter lim="400000"/>
          </a:ln>
        </p:spPr>
      </p:pic>
      <p:sp>
        <p:nvSpPr>
          <p:cNvPr id="234" name="TextBox 3"/>
          <p:cNvSpPr txBox="1"/>
          <p:nvPr/>
        </p:nvSpPr>
        <p:spPr>
          <a:xfrm>
            <a:off x="11426183" y="857208"/>
            <a:ext cx="4932781" cy="797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4800" b="0">
                <a:solidFill>
                  <a:srgbClr val="FF0000"/>
                </a:solidFill>
                <a:latin typeface="Calibri"/>
                <a:ea typeface="Calibri"/>
                <a:cs typeface="Calibri"/>
                <a:sym typeface="Calibri"/>
              </a:defRPr>
            </a:lvl1pPr>
          </a:lstStyle>
          <a:p>
            <a:r>
              <a:t>A cosmic ray in TRT</a:t>
            </a:r>
          </a:p>
        </p:txBody>
      </p:sp>
      <p:sp>
        <p:nvSpPr>
          <p:cNvPr id="235" name="TextBox 4"/>
          <p:cNvSpPr txBox="1"/>
          <p:nvPr/>
        </p:nvSpPr>
        <p:spPr>
          <a:xfrm>
            <a:off x="6522800" y="9882336"/>
            <a:ext cx="4407417" cy="22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l" defTabSz="1828800">
              <a:defRPr sz="4800" b="0">
                <a:solidFill>
                  <a:srgbClr val="FF0000"/>
                </a:solidFill>
                <a:latin typeface="Calibri"/>
                <a:ea typeface="Calibri"/>
                <a:cs typeface="Calibri"/>
                <a:sym typeface="Calibri"/>
              </a:defRPr>
            </a:pPr>
            <a:r>
              <a:t>An event </a:t>
            </a:r>
          </a:p>
          <a:p>
            <a:pPr algn="l" defTabSz="1828800">
              <a:defRPr sz="4800" b="0">
                <a:solidFill>
                  <a:srgbClr val="FF0000"/>
                </a:solidFill>
                <a:latin typeface="Calibri"/>
                <a:ea typeface="Calibri"/>
                <a:cs typeface="Calibri"/>
                <a:sym typeface="Calibri"/>
              </a:defRPr>
            </a:pPr>
            <a:r>
              <a:t>reconstructed </a:t>
            </a:r>
          </a:p>
          <a:p>
            <a:pPr algn="l" defTabSz="1828800">
              <a:defRPr sz="4800" b="0">
                <a:solidFill>
                  <a:srgbClr val="FF0000"/>
                </a:solidFill>
                <a:latin typeface="Calibri"/>
                <a:ea typeface="Calibri"/>
                <a:cs typeface="Calibri"/>
                <a:sym typeface="Calibri"/>
              </a:defRPr>
            </a:pPr>
            <a:r>
              <a:t>in Inner Detector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32"/>
                                        </p:tgtEl>
                                        <p:attrNameLst>
                                          <p:attrName>style.visibility</p:attrName>
                                        </p:attrNameLst>
                                      </p:cBhvr>
                                      <p:to>
                                        <p:strVal val="visible"/>
                                      </p:to>
                                    </p:set>
                                    <p:anim calcmode="lin" valueType="num">
                                      <p:cBhvr>
                                        <p:cTn id="7" dur="1000" fill="hold"/>
                                        <p:tgtEl>
                                          <p:spTgt spid="232"/>
                                        </p:tgtEl>
                                        <p:attrNameLst>
                                          <p:attrName>ppt_x</p:attrName>
                                        </p:attrNameLst>
                                      </p:cBhvr>
                                      <p:tavLst>
                                        <p:tav tm="0">
                                          <p:val>
                                            <p:strVal val="1+#ppt_w/2"/>
                                          </p:val>
                                        </p:tav>
                                        <p:tav tm="100000">
                                          <p:val>
                                            <p:strVal val="#ppt_x"/>
                                          </p:val>
                                        </p:tav>
                                      </p:tavLst>
                                    </p:anim>
                                    <p:anim calcmode="lin" valueType="num">
                                      <p:cBhvr>
                                        <p:cTn id="8" dur="1000" fill="hold"/>
                                        <p:tgtEl>
                                          <p:spTgt spid="2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2" nodeType="clickEffect">
                                  <p:stCondLst>
                                    <p:cond delay="0"/>
                                  </p:stCondLst>
                                  <p:childTnLst>
                                    <p:animScale>
                                      <p:cBhvr>
                                        <p:cTn id="12" dur="1000" fill="hold"/>
                                        <p:tgtEl>
                                          <p:spTgt spid="2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animBg="1" advAuto="0"/>
      <p:bldP spid="233"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0803015_01-A4-at-144-dpi.jpg" descr="0803015_01-A4-at-144-dpi.jpg"/>
          <p:cNvPicPr>
            <a:picLocks noChangeAspect="1"/>
          </p:cNvPicPr>
          <p:nvPr/>
        </p:nvPicPr>
        <p:blipFill>
          <a:blip r:embed="rId2"/>
          <a:stretch>
            <a:fillRect/>
          </a:stretch>
        </p:blipFill>
        <p:spPr>
          <a:xfrm>
            <a:off x="9926694" y="2147991"/>
            <a:ext cx="15596314" cy="10500489"/>
          </a:xfrm>
          <a:prstGeom prst="rect">
            <a:avLst/>
          </a:prstGeom>
          <a:ln w="12700">
            <a:miter lim="400000"/>
          </a:ln>
        </p:spPr>
      </p:pic>
      <p:sp>
        <p:nvSpPr>
          <p:cNvPr id="238" name="Calorimeters"/>
          <p:cNvSpPr txBox="1">
            <a:spLocks noGrp="1"/>
          </p:cNvSpPr>
          <p:nvPr>
            <p:ph type="title"/>
          </p:nvPr>
        </p:nvSpPr>
        <p:spPr>
          <a:xfrm>
            <a:off x="1689100" y="-21473"/>
            <a:ext cx="21005800" cy="1739008"/>
          </a:xfrm>
          <a:prstGeom prst="rect">
            <a:avLst/>
          </a:prstGeom>
        </p:spPr>
        <p:txBody>
          <a:bodyPr/>
          <a:lstStyle>
            <a:lvl1pPr defTabSz="792479">
              <a:defRPr sz="10752"/>
            </a:lvl1pPr>
          </a:lstStyle>
          <a:p>
            <a:r>
              <a:t>Calorimeters</a:t>
            </a:r>
          </a:p>
        </p:txBody>
      </p:sp>
      <p:sp>
        <p:nvSpPr>
          <p:cNvPr id="239" name="Il calorimetro ad Pb/Argon liquido e’ posizionato attorno al rivelatore centrale e misura l’energia di elettroni fotoni, adroni, assorbendo l’energia delle particelle incidenti che vengono convertire in uno sciame di nuove particelle di piu’ bassa energi"/>
          <p:cNvSpPr txBox="1">
            <a:spLocks noGrp="1"/>
          </p:cNvSpPr>
          <p:nvPr>
            <p:ph type="body" sz="half" idx="1"/>
          </p:nvPr>
        </p:nvSpPr>
        <p:spPr>
          <a:xfrm>
            <a:off x="222207" y="1662745"/>
            <a:ext cx="9965681" cy="7062837"/>
          </a:xfrm>
          <a:prstGeom prst="rect">
            <a:avLst/>
          </a:prstGeom>
        </p:spPr>
        <p:txBody>
          <a:bodyPr/>
          <a:lstStyle/>
          <a:p>
            <a:pPr marL="381000" indent="-381000" defTabSz="495300">
              <a:spcBef>
                <a:spcPts val="0"/>
              </a:spcBef>
              <a:defRPr sz="2880"/>
            </a:pPr>
            <a:r>
              <a:t>Il calorimetro ad Pb/Argon liquido e’ posizionato attorno al rivelatore centrale e misura l’energia di elettroni fotoni, adroni, assorbendo l’energia delle particelle incidenti che vengono convertire in uno sciame di nuove particelle di piu’ bassa energia. Questi sciami producono cariche di ionizzazione, correnti elettriche indotte sugli elettrodi, che possono essere misurate dall’elettronica del rivelatore. La regione centrale e’ progettata per le misura di elettroni e fotoni.</a:t>
            </a:r>
          </a:p>
          <a:p>
            <a:pPr marL="381000" indent="-381000" defTabSz="495300">
              <a:spcBef>
                <a:spcPts val="0"/>
              </a:spcBef>
              <a:defRPr sz="2880"/>
            </a:pPr>
            <a:r>
              <a:t>Il calorimetro a Tile a Fe/Scintillator circonda il calorimetro LAr e misura l’energia delle particelle adroniche che non hanno depositato tutta l’energia nel calorimetro piu’ interno. Il materiale attivo e’ una plastica scintillante. I fotoni prodotti generano un segnale elettrico proporzionale all’energia depositata dalla particella. </a:t>
            </a:r>
          </a:p>
          <a:p>
            <a:pPr marL="762000" lvl="1" indent="-381000" defTabSz="495300">
              <a:spcBef>
                <a:spcPts val="0"/>
              </a:spcBef>
              <a:defRPr sz="2880"/>
            </a:pPr>
            <a:r>
              <a:t>Peso: 2900 tonnellate. </a:t>
            </a:r>
          </a:p>
        </p:txBody>
      </p:sp>
      <p:sp>
        <p:nvSpPr>
          <p:cNvPr id="240" name="TextBox 2"/>
          <p:cNvSpPr txBox="1"/>
          <p:nvPr/>
        </p:nvSpPr>
        <p:spPr>
          <a:xfrm>
            <a:off x="5203709" y="8784950"/>
            <a:ext cx="7685425" cy="4885022"/>
          </a:xfrm>
          <a:prstGeom prst="rect">
            <a:avLst/>
          </a:prstGeom>
          <a:solidFill>
            <a:srgbClr val="FFFFFF"/>
          </a:solidFill>
          <a:ln w="12700">
            <a:miter lim="400000"/>
          </a:ln>
          <a:effectLst>
            <a:outerShdw blurRad="1905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l" defTabSz="914400">
              <a:defRPr sz="2800" b="0">
                <a:solidFill>
                  <a:srgbClr val="FF0000"/>
                </a:solidFill>
                <a:latin typeface="Calibri"/>
                <a:ea typeface="Calibri"/>
                <a:cs typeface="Calibri"/>
                <a:sym typeface="Calibri"/>
              </a:defRPr>
            </a:pPr>
            <a:r>
              <a:t>Requirements for calorimeters at LHC</a:t>
            </a:r>
          </a:p>
          <a:p>
            <a:pPr algn="l" defTabSz="914400">
              <a:defRPr sz="1600" b="0">
                <a:latin typeface="Calibri"/>
                <a:ea typeface="Calibri"/>
                <a:cs typeface="Calibri"/>
                <a:sym typeface="Calibri"/>
              </a:defRPr>
            </a:pPr>
            <a:endParaRPr/>
          </a:p>
          <a:p>
            <a:pPr marL="285750" indent="-285750" algn="l" defTabSz="914400">
              <a:buSzPct val="100000"/>
              <a:buChar char="✓"/>
              <a:defRPr sz="1600" b="0">
                <a:solidFill>
                  <a:srgbClr val="0000FF"/>
                </a:solidFill>
                <a:latin typeface="Calibri"/>
                <a:ea typeface="Calibri"/>
                <a:cs typeface="Calibri"/>
                <a:sym typeface="Calibri"/>
              </a:defRPr>
            </a:pPr>
            <a:r>
              <a:t>Measure energy for photons/ electrons from 7-10 Gev up to few TeV     σ%≈10%/√E</a:t>
            </a:r>
          </a:p>
          <a:p>
            <a:pPr marL="285750" indent="-285750" algn="l" defTabSz="914400">
              <a:buSzPct val="100000"/>
              <a:buChar char="✓"/>
              <a:defRPr sz="1600" b="0">
                <a:solidFill>
                  <a:srgbClr val="0000FF"/>
                </a:solidFill>
                <a:latin typeface="Calibri"/>
                <a:ea typeface="Calibri"/>
                <a:cs typeface="Calibri"/>
                <a:sym typeface="Calibri"/>
              </a:defRPr>
            </a:pPr>
            <a:r>
              <a:t>Hermetic calorimeter able to measure missing transverse energy</a:t>
            </a:r>
          </a:p>
          <a:p>
            <a:pPr marL="285750" indent="-285750" algn="l" defTabSz="914400">
              <a:buSzPct val="100000"/>
              <a:buChar char="✓"/>
              <a:defRPr sz="1600" b="0">
                <a:solidFill>
                  <a:srgbClr val="0000FF"/>
                </a:solidFill>
                <a:latin typeface="Calibri"/>
                <a:ea typeface="Calibri"/>
                <a:cs typeface="Calibri"/>
                <a:sym typeface="Calibri"/>
              </a:defRPr>
            </a:pPr>
            <a:r>
              <a:t>Able to work and trigger at L ≥10</a:t>
            </a:r>
            <a:r>
              <a:rPr baseline="30000"/>
              <a:t>34  </a:t>
            </a:r>
            <a:r>
              <a:t>cm</a:t>
            </a:r>
            <a:r>
              <a:rPr baseline="30000"/>
              <a:t>-2</a:t>
            </a:r>
            <a:r>
              <a:t> s</a:t>
            </a:r>
            <a:r>
              <a:rPr baseline="30000"/>
              <a:t>-1</a:t>
            </a:r>
          </a:p>
          <a:p>
            <a:pPr marL="285750" indent="-285750" algn="l" defTabSz="914400">
              <a:buSzPct val="100000"/>
              <a:buChar char="✓"/>
              <a:defRPr sz="1600" b="0">
                <a:solidFill>
                  <a:srgbClr val="0000FF"/>
                </a:solidFill>
                <a:latin typeface="Calibri"/>
                <a:ea typeface="Calibri"/>
                <a:cs typeface="Calibri"/>
                <a:sym typeface="Calibri"/>
              </a:defRPr>
            </a:pPr>
            <a:r>
              <a:t>Radiation hard (up to &gt; 10 years)</a:t>
            </a:r>
          </a:p>
          <a:p>
            <a:pPr marL="285750" indent="-285750" algn="l" defTabSz="914400">
              <a:buSzPct val="100000"/>
              <a:buChar char="✓"/>
              <a:defRPr sz="1600" b="0">
                <a:solidFill>
                  <a:srgbClr val="0000FF"/>
                </a:solidFill>
                <a:latin typeface="Calibri"/>
                <a:ea typeface="Calibri"/>
                <a:cs typeface="Calibri"/>
                <a:sym typeface="Calibri"/>
              </a:defRPr>
            </a:pPr>
            <a:r>
              <a:t>To isolate γ/ e  transverse segmentation from jets:  0.025 x 0.025 rad</a:t>
            </a:r>
            <a:r>
              <a:rPr baseline="30000"/>
              <a:t>2 </a:t>
            </a:r>
            <a:r>
              <a:t>in e.m. calorimeters and 0.1 x 0.1 rad</a:t>
            </a:r>
            <a:r>
              <a:rPr baseline="30000"/>
              <a:t>2</a:t>
            </a:r>
            <a:r>
              <a:t> in hadronic calorimeters. γ/ e fully contained in 0.6 x 0.6 rad</a:t>
            </a:r>
            <a:r>
              <a:rPr baseline="30000"/>
              <a:t>2</a:t>
            </a:r>
          </a:p>
          <a:p>
            <a:pPr marL="285750" indent="-285750" algn="l" defTabSz="914400">
              <a:buSzPct val="100000"/>
              <a:buChar char="✓"/>
              <a:defRPr sz="1600" b="0">
                <a:solidFill>
                  <a:srgbClr val="0000FF"/>
                </a:solidFill>
                <a:latin typeface="Calibri"/>
                <a:ea typeface="Calibri"/>
                <a:cs typeface="Calibri"/>
                <a:sym typeface="Calibri"/>
              </a:defRPr>
            </a:pPr>
            <a:r>
              <a:t>To distinguish:  </a:t>
            </a:r>
            <a:r>
              <a:rPr sz="1800"/>
              <a:t>γ from e:   no charged track in front of the calorimeters</a:t>
            </a:r>
          </a:p>
          <a:p>
            <a:pPr algn="l" defTabSz="914400">
              <a:defRPr sz="1800" b="0">
                <a:solidFill>
                  <a:srgbClr val="0000FF"/>
                </a:solidFill>
                <a:latin typeface="Calibri"/>
                <a:ea typeface="Calibri"/>
                <a:cs typeface="Calibri"/>
                <a:sym typeface="Calibri"/>
              </a:defRPr>
            </a:pPr>
            <a:r>
              <a:t>                               γ  from π</a:t>
            </a:r>
            <a:r>
              <a:rPr baseline="30000"/>
              <a:t>0</a:t>
            </a:r>
            <a:r>
              <a:t>: preshower after about 3 R.L.</a:t>
            </a:r>
          </a:p>
          <a:p>
            <a:pPr algn="l" defTabSz="914400">
              <a:defRPr sz="1800" b="0">
                <a:solidFill>
                  <a:srgbClr val="0000FF"/>
                </a:solidFill>
                <a:latin typeface="Calibri"/>
                <a:ea typeface="Calibri"/>
                <a:cs typeface="Calibri"/>
                <a:sym typeface="Calibri"/>
              </a:defRPr>
            </a:pPr>
            <a:endParaRPr/>
          </a:p>
          <a:p>
            <a:pPr marL="285750" indent="-285750" algn="l" defTabSz="914400">
              <a:buSzPct val="100000"/>
              <a:buChar char="✓"/>
              <a:defRPr sz="1800" b="0">
                <a:solidFill>
                  <a:srgbClr val="0000FF"/>
                </a:solidFill>
                <a:latin typeface="Calibri"/>
                <a:ea typeface="Calibri"/>
                <a:cs typeface="Calibri"/>
                <a:sym typeface="Calibri"/>
              </a:defRPr>
            </a:pPr>
            <a:r>
              <a:t>Measure of the photon direction: about  100/√E mrad to detect Higgs events</a:t>
            </a:r>
          </a:p>
          <a:p>
            <a:pPr marL="285750" indent="-285750" algn="l" defTabSz="914400">
              <a:buSzPct val="100000"/>
              <a:buChar char="✓"/>
              <a:defRPr sz="1800" b="0">
                <a:solidFill>
                  <a:srgbClr val="0000FF"/>
                </a:solidFill>
                <a:latin typeface="Calibri"/>
                <a:ea typeface="Calibri"/>
                <a:cs typeface="Calibri"/>
                <a:sym typeface="Calibri"/>
              </a:defRPr>
            </a:pPr>
            <a:r>
              <a:t>Longitudinal depths about:</a:t>
            </a:r>
          </a:p>
          <a:p>
            <a:pPr algn="l" defTabSz="914400">
              <a:defRPr sz="1800" b="0">
                <a:solidFill>
                  <a:srgbClr val="0000FF"/>
                </a:solidFill>
                <a:latin typeface="Calibri"/>
                <a:ea typeface="Calibri"/>
                <a:cs typeface="Calibri"/>
                <a:sym typeface="Calibri"/>
              </a:defRPr>
            </a:pPr>
            <a:r>
              <a:t>	   27 R.L. for e.m. calorimeter        9 ÷ 11 λ</a:t>
            </a:r>
            <a:r>
              <a:rPr baseline="-25000"/>
              <a:t>I    </a:t>
            </a:r>
            <a:r>
              <a:t>for hadronic calorimeter</a:t>
            </a:r>
          </a:p>
          <a:p>
            <a:pPr marL="285750" indent="-285750" algn="l" defTabSz="914400">
              <a:buSzPct val="100000"/>
              <a:buChar char="✓"/>
              <a:defRPr sz="1800" b="0">
                <a:solidFill>
                  <a:srgbClr val="0000FF"/>
                </a:solidFill>
                <a:latin typeface="Calibri"/>
                <a:ea typeface="Calibri"/>
                <a:cs typeface="Calibri"/>
                <a:sym typeface="Calibri"/>
              </a:defRPr>
            </a:pPr>
            <a:r>
              <a:t>Fast response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ooter Placeholder 1"/>
          <p:cNvSpPr txBox="1"/>
          <p:nvPr/>
        </p:nvSpPr>
        <p:spPr>
          <a:xfrm>
            <a:off x="9387840" y="12651720"/>
            <a:ext cx="5608321" cy="852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defTabSz="1828800">
              <a:defRPr sz="2400" b="0">
                <a:solidFill>
                  <a:srgbClr val="888888"/>
                </a:solidFill>
                <a:latin typeface="Calibri"/>
                <a:ea typeface="Calibri"/>
                <a:cs typeface="Calibri"/>
                <a:sym typeface="Calibri"/>
              </a:defRPr>
            </a:lvl1pPr>
          </a:lstStyle>
          <a:p>
            <a:r>
              <a:t>F.Lacava      Detectors for Particle Physics         A.A. 2019/20</a:t>
            </a:r>
          </a:p>
        </p:txBody>
      </p:sp>
      <p:sp>
        <p:nvSpPr>
          <p:cNvPr id="243" name="TextBox 4"/>
          <p:cNvSpPr txBox="1"/>
          <p:nvPr/>
        </p:nvSpPr>
        <p:spPr>
          <a:xfrm>
            <a:off x="4127103" y="809328"/>
            <a:ext cx="13110737" cy="889516"/>
          </a:xfrm>
          <a:prstGeom prst="rect">
            <a:avLst/>
          </a:prstGeom>
          <a:solidFill>
            <a:srgbClr val="FF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5600" b="0">
                <a:solidFill>
                  <a:srgbClr val="FF0000"/>
                </a:solidFill>
                <a:latin typeface="Calibri"/>
                <a:ea typeface="Calibri"/>
                <a:cs typeface="Calibri"/>
                <a:sym typeface="Calibri"/>
              </a:defRPr>
            </a:lvl1pPr>
          </a:lstStyle>
          <a:p>
            <a:r>
              <a:t>A candidate event with a Higgs in 4 electrons</a:t>
            </a:r>
          </a:p>
        </p:txBody>
      </p:sp>
      <p:pic>
        <p:nvPicPr>
          <p:cNvPr id="244" name="Picture 2" descr="Picture 2"/>
          <p:cNvPicPr>
            <a:picLocks noChangeAspect="1"/>
          </p:cNvPicPr>
          <p:nvPr/>
        </p:nvPicPr>
        <p:blipFill>
          <a:blip r:embed="rId2"/>
          <a:stretch>
            <a:fillRect/>
          </a:stretch>
        </p:blipFill>
        <p:spPr>
          <a:xfrm>
            <a:off x="3048000" y="2746642"/>
            <a:ext cx="18288000" cy="1096935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Muon spectrometer"/>
          <p:cNvSpPr txBox="1">
            <a:spLocks noGrp="1"/>
          </p:cNvSpPr>
          <p:nvPr>
            <p:ph type="title"/>
          </p:nvPr>
        </p:nvSpPr>
        <p:spPr>
          <a:xfrm>
            <a:off x="1689100" y="53942"/>
            <a:ext cx="21005800" cy="2286001"/>
          </a:xfrm>
          <a:prstGeom prst="rect">
            <a:avLst/>
          </a:prstGeom>
        </p:spPr>
        <p:txBody>
          <a:bodyPr/>
          <a:lstStyle/>
          <a:p>
            <a:r>
              <a:t>Muon spectrometer</a:t>
            </a:r>
          </a:p>
        </p:txBody>
      </p:sp>
      <p:pic>
        <p:nvPicPr>
          <p:cNvPr id="247" name="0803017_01-A4-at-144-dpi.jpg" descr="0803017_01-A4-at-144-dpi.jpg"/>
          <p:cNvPicPr>
            <a:picLocks noChangeAspect="1"/>
          </p:cNvPicPr>
          <p:nvPr/>
        </p:nvPicPr>
        <p:blipFill>
          <a:blip r:embed="rId2"/>
          <a:stretch>
            <a:fillRect/>
          </a:stretch>
        </p:blipFill>
        <p:spPr>
          <a:xfrm>
            <a:off x="9634390" y="4211326"/>
            <a:ext cx="12779997" cy="9584999"/>
          </a:xfrm>
          <a:prstGeom prst="rect">
            <a:avLst/>
          </a:prstGeom>
          <a:ln w="12700">
            <a:miter lim="400000"/>
          </a:ln>
        </p:spPr>
      </p:pic>
      <p:grpSp>
        <p:nvGrpSpPr>
          <p:cNvPr id="250" name="Object 4"/>
          <p:cNvGrpSpPr/>
          <p:nvPr/>
        </p:nvGrpSpPr>
        <p:grpSpPr>
          <a:xfrm>
            <a:off x="16575506" y="2054631"/>
            <a:ext cx="7614351" cy="2481082"/>
            <a:chOff x="0" y="0"/>
            <a:chExt cx="7614350" cy="2481080"/>
          </a:xfrm>
        </p:grpSpPr>
        <p:sp>
          <p:nvSpPr>
            <p:cNvPr id="248" name="Rectangle"/>
            <p:cNvSpPr/>
            <p:nvPr/>
          </p:nvSpPr>
          <p:spPr>
            <a:xfrm>
              <a:off x="0" y="0"/>
              <a:ext cx="7614351" cy="2481081"/>
            </a:xfrm>
            <a:prstGeom prst="rect">
              <a:avLst/>
            </a:prstGeom>
            <a:solidFill>
              <a:srgbClr val="FFCC00"/>
            </a:solidFill>
            <a:ln w="12700" cap="flat">
              <a:noFill/>
              <a:miter lim="400000"/>
            </a:ln>
            <a:effectLst/>
          </p:spPr>
          <p:txBody>
            <a:bodyPr wrap="square" lIns="45719" tIns="45719" rIns="45719" bIns="45719" numCol="1" anchor="ctr">
              <a:noAutofit/>
            </a:bodyPr>
            <a:lstStyle/>
            <a:p>
              <a:pPr algn="l" defTabSz="914400">
                <a:defRPr sz="1800" b="0">
                  <a:latin typeface="Calibri"/>
                  <a:ea typeface="Calibri"/>
                  <a:cs typeface="Calibri"/>
                  <a:sym typeface="Calibri"/>
                </a:defRPr>
              </a:pPr>
              <a:endParaRPr/>
            </a:p>
          </p:txBody>
        </p:sp>
        <p:pic>
          <p:nvPicPr>
            <p:cNvPr id="249" name="image59.pdf" descr="image59.pdf"/>
            <p:cNvPicPr>
              <a:picLocks noChangeAspect="1"/>
            </p:cNvPicPr>
            <p:nvPr/>
          </p:nvPicPr>
          <p:blipFill>
            <a:blip r:embed="rId3"/>
            <a:stretch>
              <a:fillRect/>
            </a:stretch>
          </p:blipFill>
          <p:spPr>
            <a:xfrm>
              <a:off x="0" y="0"/>
              <a:ext cx="7614351" cy="2481081"/>
            </a:xfrm>
            <a:prstGeom prst="rect">
              <a:avLst/>
            </a:prstGeom>
            <a:ln w="12700" cap="flat">
              <a:noFill/>
              <a:miter lim="400000"/>
            </a:ln>
            <a:effectLst/>
          </p:spPr>
        </p:pic>
      </p:grpSp>
      <p:sp>
        <p:nvSpPr>
          <p:cNvPr id="251" name="I muoni sono particelle simili agli elettroni, ma circa 200 volte piu’ pesanti e per questo capaci di attraversare lo spesso strato dei calorimetri.…"/>
          <p:cNvSpPr txBox="1">
            <a:spLocks noGrp="1"/>
          </p:cNvSpPr>
          <p:nvPr>
            <p:ph type="body" sz="half" idx="1"/>
          </p:nvPr>
        </p:nvSpPr>
        <p:spPr>
          <a:xfrm>
            <a:off x="708712" y="2211599"/>
            <a:ext cx="8550636" cy="10701094"/>
          </a:xfrm>
          <a:prstGeom prst="rect">
            <a:avLst/>
          </a:prstGeom>
        </p:spPr>
        <p:txBody>
          <a:bodyPr/>
          <a:lstStyle/>
          <a:p>
            <a:pPr marL="361950" indent="-361950" defTabSz="470534">
              <a:spcBef>
                <a:spcPts val="3300"/>
              </a:spcBef>
              <a:defRPr sz="2736"/>
            </a:pPr>
            <a:r>
              <a:t>I muoni sono particelle simili agli elettroni, ma circa 200 volte piu’ pesanti e per questo capaci di attraversare lo spesso strato dei calorimetri.</a:t>
            </a:r>
          </a:p>
          <a:p>
            <a:pPr marL="361950" indent="-361950" defTabSz="470534">
              <a:spcBef>
                <a:spcPts val="3300"/>
              </a:spcBef>
              <a:defRPr sz="2736"/>
            </a:pPr>
            <a:r>
              <a:t>I rivelatori dello spettrometro sono di due tipi:</a:t>
            </a:r>
          </a:p>
          <a:p>
            <a:pPr marL="723900" lvl="1" indent="-361950" defTabSz="470534">
              <a:spcBef>
                <a:spcPts val="3300"/>
              </a:spcBef>
              <a:defRPr sz="2736"/>
            </a:pPr>
            <a:r>
              <a:t>rivelatore di precisione: MDT, tubi di Al di 3cm di diametro riempiti di una miscela di gas. La ionizzazione delle molecole, dovuta al passaggio di una particella carica, produce un segnale elettrico indotto dal movimento delle cariche.</a:t>
            </a:r>
          </a:p>
          <a:p>
            <a:pPr marL="723900" lvl="1" indent="-361950" defTabSz="470534">
              <a:spcBef>
                <a:spcPts val="3300"/>
              </a:spcBef>
              <a:defRPr sz="2736"/>
            </a:pPr>
            <a:r>
              <a:t>rivelatori di trigger: ATLAS usa altri tipi di rivelatore per identificare e selezionare velocemente eventi da collisioni potenzialmente interessanti per analisi di fisica. Permettono di prendere una decisione ogni 25 ns.</a:t>
            </a:r>
          </a:p>
          <a:p>
            <a:pPr marL="1085850" lvl="2" indent="-361950" defTabSz="470534">
              <a:spcBef>
                <a:spcPts val="3300"/>
              </a:spcBef>
              <a:defRPr sz="2736"/>
            </a:pPr>
            <a:r>
              <a:t>Resistive Plate Chambers (RPC) e Thin Gap Chambers (TGC).</a:t>
            </a:r>
          </a:p>
          <a:p>
            <a:pPr marL="361950" indent="-361950" defTabSz="470534">
              <a:spcBef>
                <a:spcPts val="3300"/>
              </a:spcBef>
              <a:defRPr sz="2736"/>
            </a:pPr>
            <a:r>
              <a:t>Altri rivelatori sono stati aggiunti nel 2022 per migliorare le prestazioni dello spettrometro.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MDT Detectors: made in Rome!"/>
          <p:cNvSpPr txBox="1">
            <a:spLocks noGrp="1"/>
          </p:cNvSpPr>
          <p:nvPr>
            <p:ph type="title"/>
          </p:nvPr>
        </p:nvSpPr>
        <p:spPr>
          <a:prstGeom prst="rect">
            <a:avLst/>
          </a:prstGeom>
        </p:spPr>
        <p:txBody>
          <a:bodyPr/>
          <a:lstStyle/>
          <a:p>
            <a:r>
              <a:t>MDT Detectors: made in Rome!</a:t>
            </a:r>
          </a:p>
        </p:txBody>
      </p:sp>
      <p:pic>
        <p:nvPicPr>
          <p:cNvPr id="254" name="Picture 3" descr="Picture 3"/>
          <p:cNvPicPr>
            <a:picLocks noChangeAspect="1"/>
          </p:cNvPicPr>
          <p:nvPr/>
        </p:nvPicPr>
        <p:blipFill>
          <a:blip r:embed="rId2"/>
          <a:stretch>
            <a:fillRect/>
          </a:stretch>
        </p:blipFill>
        <p:spPr>
          <a:xfrm>
            <a:off x="813767" y="4745118"/>
            <a:ext cx="10497954" cy="6998635"/>
          </a:xfrm>
          <a:prstGeom prst="rect">
            <a:avLst/>
          </a:prstGeom>
          <a:ln w="12700">
            <a:miter lim="400000"/>
          </a:ln>
        </p:spPr>
      </p:pic>
      <p:sp>
        <p:nvSpPr>
          <p:cNvPr id="255" name="Text Box 5"/>
          <p:cNvSpPr txBox="1"/>
          <p:nvPr/>
        </p:nvSpPr>
        <p:spPr>
          <a:xfrm>
            <a:off x="11810574" y="2822483"/>
            <a:ext cx="4547269" cy="5603241"/>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0">
                <a:solidFill>
                  <a:srgbClr val="FFFFFF"/>
                </a:solidFill>
                <a:latin typeface="+mn-lt"/>
                <a:ea typeface="+mn-ea"/>
                <a:cs typeface="+mn-cs"/>
                <a:sym typeface="Helvetica Neue Medium"/>
              </a:defRPr>
            </a:pPr>
            <a:r>
              <a:t>Drift tubes mechanical parameters:</a:t>
            </a:r>
          </a:p>
          <a:p>
            <a:pPr>
              <a:defRPr sz="3200" b="0">
                <a:solidFill>
                  <a:srgbClr val="FFFFFF"/>
                </a:solidFill>
                <a:latin typeface="+mn-lt"/>
                <a:ea typeface="+mn-ea"/>
                <a:cs typeface="+mn-cs"/>
                <a:sym typeface="Helvetica Neue Medium"/>
              </a:defRPr>
            </a:pPr>
            <a:r>
              <a:t>Tube Radius : 15 mm</a:t>
            </a:r>
          </a:p>
          <a:p>
            <a:pPr>
              <a:defRPr sz="3200" b="0">
                <a:solidFill>
                  <a:srgbClr val="FFFFFF"/>
                </a:solidFill>
                <a:latin typeface="+mn-lt"/>
                <a:ea typeface="+mn-ea"/>
                <a:cs typeface="+mn-cs"/>
                <a:sym typeface="Helvetica Neue Medium"/>
              </a:defRPr>
            </a:pPr>
            <a:r>
              <a:t>Tube thickness: 400 μm</a:t>
            </a:r>
            <a:endParaRPr sz="2000">
              <a:solidFill>
                <a:srgbClr val="0070C0"/>
              </a:solidFill>
              <a:effectLst>
                <a:outerShdw blurRad="38100" dist="38100" dir="2700000" rotWithShape="0">
                  <a:srgbClr val="000000"/>
                </a:outerShdw>
              </a:effectLst>
              <a:latin typeface="Comic Sans MS"/>
              <a:ea typeface="Comic Sans MS"/>
              <a:cs typeface="Comic Sans MS"/>
              <a:sym typeface="Comic Sans MS"/>
            </a:endParaRPr>
          </a:p>
          <a:p>
            <a:pPr>
              <a:defRPr sz="3200" b="0">
                <a:solidFill>
                  <a:srgbClr val="FFFFFF"/>
                </a:solidFill>
                <a:latin typeface="+mn-lt"/>
                <a:ea typeface="+mn-ea"/>
                <a:cs typeface="+mn-cs"/>
                <a:sym typeface="Helvetica Neue Medium"/>
              </a:defRPr>
            </a:pPr>
            <a:r>
              <a:t>Wire diameter: 50 μm</a:t>
            </a:r>
            <a:endParaRPr sz="2000">
              <a:solidFill>
                <a:srgbClr val="0070C0"/>
              </a:solidFill>
              <a:effectLst>
                <a:outerShdw blurRad="38100" dist="38100" dir="2700000" rotWithShape="0">
                  <a:srgbClr val="000000"/>
                </a:outerShdw>
              </a:effectLst>
              <a:latin typeface="Comic Sans MS"/>
              <a:ea typeface="Comic Sans MS"/>
              <a:cs typeface="Comic Sans MS"/>
              <a:sym typeface="Comic Sans MS"/>
            </a:endParaRPr>
          </a:p>
          <a:p>
            <a:pPr>
              <a:defRPr sz="3200" b="0">
                <a:solidFill>
                  <a:srgbClr val="FFFFFF"/>
                </a:solidFill>
                <a:latin typeface="+mn-lt"/>
                <a:ea typeface="+mn-ea"/>
                <a:cs typeface="+mn-cs"/>
                <a:sym typeface="Helvetica Neue Medium"/>
              </a:defRPr>
            </a:pPr>
            <a:r>
              <a:t>Tube length:                      1-6 mt</a:t>
            </a:r>
            <a:endParaRPr sz="2000">
              <a:solidFill>
                <a:srgbClr val="0070C0"/>
              </a:solidFill>
              <a:effectLst>
                <a:outerShdw blurRad="38100" dist="38100" dir="2700000" rotWithShape="0">
                  <a:srgbClr val="000000"/>
                </a:outerShdw>
              </a:effectLst>
              <a:latin typeface="Comic Sans MS"/>
              <a:ea typeface="Comic Sans MS"/>
              <a:cs typeface="Comic Sans MS"/>
              <a:sym typeface="Comic Sans MS"/>
            </a:endParaRPr>
          </a:p>
          <a:p>
            <a:pPr>
              <a:defRPr sz="3200" b="0">
                <a:solidFill>
                  <a:srgbClr val="FFFFFF"/>
                </a:solidFill>
                <a:latin typeface="+mn-lt"/>
                <a:ea typeface="+mn-ea"/>
                <a:cs typeface="+mn-cs"/>
                <a:sym typeface="Helvetica Neue Medium"/>
              </a:defRPr>
            </a:pPr>
            <a:r>
              <a:t>Chamber mech. Precision   20 </a:t>
            </a:r>
            <a:r>
              <a:rPr>
                <a:latin typeface="Comic Sans MS"/>
                <a:ea typeface="Comic Sans MS"/>
                <a:cs typeface="Comic Sans MS"/>
                <a:sym typeface="Comic Sans MS"/>
              </a:rPr>
              <a:t>μ</a:t>
            </a:r>
            <a:r>
              <a:t>m</a:t>
            </a:r>
            <a:endParaRPr sz="2000" b="1">
              <a:solidFill>
                <a:srgbClr val="0070C0"/>
              </a:solidFill>
              <a:effectLst>
                <a:outerShdw blurRad="38100" dist="38100" dir="2700000" rotWithShape="0">
                  <a:srgbClr val="000000"/>
                </a:outerShdw>
              </a:effectLst>
              <a:latin typeface="Comic Sans MS"/>
              <a:ea typeface="Comic Sans MS"/>
              <a:cs typeface="Comic Sans MS"/>
              <a:sym typeface="Comic Sans MS"/>
            </a:endParaRPr>
          </a:p>
          <a:p>
            <a:pPr>
              <a:defRPr sz="3200" b="0">
                <a:solidFill>
                  <a:srgbClr val="FFFFFF"/>
                </a:solidFill>
                <a:latin typeface="+mn-lt"/>
                <a:ea typeface="+mn-ea"/>
                <a:cs typeface="+mn-cs"/>
                <a:sym typeface="Helvetica Neue Medium"/>
              </a:defRPr>
            </a:pPr>
            <a:r>
              <a:t>Two Multilayers of 3 or 4 layers each. </a:t>
            </a:r>
          </a:p>
        </p:txBody>
      </p:sp>
      <p:pic>
        <p:nvPicPr>
          <p:cNvPr id="256" name="Picture 23" descr="Picture 23"/>
          <p:cNvPicPr>
            <a:picLocks noChangeAspect="1"/>
          </p:cNvPicPr>
          <p:nvPr/>
        </p:nvPicPr>
        <p:blipFill>
          <a:blip r:embed="rId3"/>
          <a:stretch>
            <a:fillRect/>
          </a:stretch>
        </p:blipFill>
        <p:spPr>
          <a:xfrm>
            <a:off x="16498223" y="4775203"/>
            <a:ext cx="6263111" cy="5541384"/>
          </a:xfrm>
          <a:prstGeom prst="rect">
            <a:avLst/>
          </a:prstGeom>
          <a:ln w="12700">
            <a:miter lim="400000"/>
          </a:ln>
        </p:spPr>
      </p:pic>
      <p:pic>
        <p:nvPicPr>
          <p:cNvPr id="257" name="Picture 21" descr="Picture 21"/>
          <p:cNvPicPr>
            <a:picLocks noChangeAspect="1"/>
          </p:cNvPicPr>
          <p:nvPr/>
        </p:nvPicPr>
        <p:blipFill>
          <a:blip r:embed="rId4"/>
          <a:stretch>
            <a:fillRect/>
          </a:stretch>
        </p:blipFill>
        <p:spPr>
          <a:xfrm>
            <a:off x="16856696" y="2378459"/>
            <a:ext cx="2654301" cy="2654301"/>
          </a:xfrm>
          <a:prstGeom prst="rect">
            <a:avLst/>
          </a:prstGeom>
          <a:ln w="12700">
            <a:miter lim="400000"/>
          </a:ln>
        </p:spPr>
      </p:pic>
      <p:pic>
        <p:nvPicPr>
          <p:cNvPr id="258" name="Picture 22" descr="Picture 22"/>
          <p:cNvPicPr>
            <a:picLocks noChangeAspect="1"/>
          </p:cNvPicPr>
          <p:nvPr/>
        </p:nvPicPr>
        <p:blipFill>
          <a:blip r:embed="rId5"/>
          <a:stretch>
            <a:fillRect/>
          </a:stretch>
        </p:blipFill>
        <p:spPr>
          <a:xfrm>
            <a:off x="21105043" y="2529271"/>
            <a:ext cx="2463801" cy="2352676"/>
          </a:xfrm>
          <a:prstGeom prst="rect">
            <a:avLst/>
          </a:prstGeom>
          <a:ln w="12700">
            <a:miter lim="400000"/>
          </a:ln>
        </p:spPr>
      </p:pic>
      <p:grpSp>
        <p:nvGrpSpPr>
          <p:cNvPr id="263" name="Group 12"/>
          <p:cNvGrpSpPr/>
          <p:nvPr/>
        </p:nvGrpSpPr>
        <p:grpSpPr>
          <a:xfrm>
            <a:off x="19680025" y="9040337"/>
            <a:ext cx="4707992" cy="4196012"/>
            <a:chOff x="0" y="0"/>
            <a:chExt cx="4707991" cy="4196011"/>
          </a:xfrm>
        </p:grpSpPr>
        <p:pic>
          <p:nvPicPr>
            <p:cNvPr id="259" name="Picture 13" descr="Picture 13"/>
            <p:cNvPicPr>
              <a:picLocks noChangeAspect="1"/>
            </p:cNvPicPr>
            <p:nvPr/>
          </p:nvPicPr>
          <p:blipFill>
            <a:blip r:embed="rId6"/>
            <a:srcRect l="8391" t="7518" r="10805" b="2446"/>
            <a:stretch>
              <a:fillRect/>
            </a:stretch>
          </p:blipFill>
          <p:spPr>
            <a:xfrm>
              <a:off x="0" y="0"/>
              <a:ext cx="4205603" cy="3571876"/>
            </a:xfrm>
            <a:prstGeom prst="rect">
              <a:avLst/>
            </a:prstGeom>
            <a:ln w="9525" cap="flat">
              <a:solidFill>
                <a:srgbClr val="000066"/>
              </a:solidFill>
              <a:prstDash val="solid"/>
              <a:miter lim="800000"/>
            </a:ln>
            <a:effectLst/>
          </p:spPr>
        </p:pic>
        <p:sp>
          <p:nvSpPr>
            <p:cNvPr id="260" name="Text Box 14"/>
            <p:cNvSpPr txBox="1"/>
            <p:nvPr/>
          </p:nvSpPr>
          <p:spPr>
            <a:xfrm rot="16234460">
              <a:off x="-104715" y="2304118"/>
              <a:ext cx="771759" cy="448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l" defTabSz="914400">
                <a:defRPr sz="1600" b="0">
                  <a:latin typeface="Comic Sans MS"/>
                  <a:ea typeface="Comic Sans MS"/>
                  <a:cs typeface="Comic Sans MS"/>
                  <a:sym typeface="Comic Sans MS"/>
                </a:defRPr>
              </a:pPr>
              <a:r>
                <a:t>50</a:t>
              </a:r>
              <a:r>
                <a:rPr sz="2000"/>
                <a:t> </a:t>
              </a:r>
              <a:r>
                <a:rPr sz="2000">
                  <a:latin typeface="Symbol"/>
                  <a:ea typeface="Symbol"/>
                  <a:cs typeface="Symbol"/>
                  <a:sym typeface="Symbol"/>
                </a:rPr>
                <a:t>m</a:t>
              </a:r>
              <a:r>
                <a:rPr sz="2000"/>
                <a:t>m</a:t>
              </a:r>
            </a:p>
          </p:txBody>
        </p:sp>
        <p:sp>
          <p:nvSpPr>
            <p:cNvPr id="261" name="Text Box 15"/>
            <p:cNvSpPr txBox="1"/>
            <p:nvPr/>
          </p:nvSpPr>
          <p:spPr>
            <a:xfrm rot="16208958">
              <a:off x="-253873" y="498064"/>
              <a:ext cx="1142097" cy="448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l" defTabSz="914400">
                <a:defRPr sz="1600" b="0">
                  <a:latin typeface="Comic Sans MS"/>
                  <a:ea typeface="Comic Sans MS"/>
                  <a:cs typeface="Comic Sans MS"/>
                  <a:sym typeface="Comic Sans MS"/>
                </a:defRPr>
              </a:pPr>
              <a:r>
                <a:t>200</a:t>
              </a:r>
              <a:r>
                <a:rPr sz="2000"/>
                <a:t> </a:t>
              </a:r>
              <a:r>
                <a:rPr sz="2000">
                  <a:latin typeface="Symbol"/>
                  <a:ea typeface="Symbol"/>
                  <a:cs typeface="Symbol"/>
                  <a:sym typeface="Symbol"/>
                </a:rPr>
                <a:t>m</a:t>
              </a:r>
              <a:r>
                <a:rPr sz="2000"/>
                <a:t>m</a:t>
              </a:r>
            </a:p>
          </p:txBody>
        </p:sp>
        <p:sp>
          <p:nvSpPr>
            <p:cNvPr id="262" name="Text Box 16"/>
            <p:cNvSpPr txBox="1"/>
            <p:nvPr/>
          </p:nvSpPr>
          <p:spPr>
            <a:xfrm>
              <a:off x="117839" y="3787071"/>
              <a:ext cx="4590153" cy="408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defTabSz="914400">
                <a:defRPr sz="1800" b="0">
                  <a:latin typeface="Comic Sans MS"/>
                  <a:ea typeface="Comic Sans MS"/>
                  <a:cs typeface="Comic Sans MS"/>
                  <a:sym typeface="Comic Sans MS"/>
                </a:defRPr>
              </a:lvl1pPr>
            </a:lstStyle>
            <a:p>
              <a:r>
                <a:t>Resolution vs drift distance</a:t>
              </a:r>
            </a:p>
          </p:txBody>
        </p:sp>
      </p:grpSp>
      <p:sp>
        <p:nvSpPr>
          <p:cNvPr id="264" name="Text Box 6"/>
          <p:cNvSpPr txBox="1"/>
          <p:nvPr/>
        </p:nvSpPr>
        <p:spPr>
          <a:xfrm>
            <a:off x="11857133" y="9204846"/>
            <a:ext cx="5705823" cy="3455313"/>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200" b="0">
                <a:solidFill>
                  <a:srgbClr val="FFFFFF"/>
                </a:solidFill>
                <a:latin typeface="+mn-lt"/>
                <a:ea typeface="+mn-ea"/>
                <a:cs typeface="+mn-cs"/>
                <a:sym typeface="Helvetica Neue Medium"/>
              </a:defRPr>
            </a:pPr>
            <a:r>
              <a:t>Operating Conditions</a:t>
            </a:r>
          </a:p>
          <a:p>
            <a:pPr>
              <a:defRPr sz="3200" b="0">
                <a:solidFill>
                  <a:srgbClr val="FFFFFF"/>
                </a:solidFill>
                <a:latin typeface="+mn-lt"/>
                <a:ea typeface="+mn-ea"/>
                <a:cs typeface="+mn-cs"/>
                <a:sym typeface="Helvetica Neue Medium"/>
              </a:defRPr>
            </a:pPr>
            <a:endParaRPr sz="2000" u="sng">
              <a:solidFill>
                <a:srgbClr val="FF0000"/>
              </a:solidFill>
              <a:effectLst>
                <a:outerShdw blurRad="38100" dist="38100" dir="2700000" rotWithShape="0">
                  <a:srgbClr val="000000"/>
                </a:outerShdw>
              </a:effectLst>
              <a:latin typeface="Comic Sans MS"/>
              <a:ea typeface="Comic Sans MS"/>
              <a:cs typeface="Comic Sans MS"/>
              <a:sym typeface="Comic Sans MS"/>
            </a:endParaRPr>
          </a:p>
          <a:p>
            <a:pPr>
              <a:defRPr sz="3200" b="0">
                <a:solidFill>
                  <a:srgbClr val="FFFFFF"/>
                </a:solidFill>
                <a:latin typeface="+mn-lt"/>
                <a:ea typeface="+mn-ea"/>
                <a:cs typeface="+mn-cs"/>
                <a:sym typeface="Helvetica Neue Medium"/>
              </a:defRPr>
            </a:pPr>
            <a:r>
              <a:t>Gas Mixture: 93 % Ar 7% CO</a:t>
            </a:r>
            <a:r>
              <a:rPr baseline="-17874"/>
              <a:t>2</a:t>
            </a:r>
          </a:p>
          <a:p>
            <a:pPr>
              <a:defRPr sz="3200" b="0">
                <a:solidFill>
                  <a:srgbClr val="FFFFFF"/>
                </a:solidFill>
                <a:latin typeface="+mn-lt"/>
                <a:ea typeface="+mn-ea"/>
                <a:cs typeface="+mn-cs"/>
                <a:sym typeface="Helvetica Neue Medium"/>
              </a:defRPr>
            </a:pPr>
            <a:r>
              <a:t>Absolute pressure: 3 Bar </a:t>
            </a:r>
            <a:endParaRPr sz="2000" baseline="-25000">
              <a:solidFill>
                <a:srgbClr val="0070C0"/>
              </a:solidFill>
              <a:effectLst>
                <a:outerShdw blurRad="38100" dist="38100" dir="2700000" rotWithShape="0">
                  <a:srgbClr val="000000"/>
                </a:outerShdw>
              </a:effectLst>
              <a:latin typeface="Comic Sans MS"/>
              <a:ea typeface="Comic Sans MS"/>
              <a:cs typeface="Comic Sans MS"/>
              <a:sym typeface="Comic Sans MS"/>
            </a:endParaRPr>
          </a:p>
          <a:p>
            <a:pPr>
              <a:defRPr sz="3200" b="0">
                <a:solidFill>
                  <a:srgbClr val="FFFFFF"/>
                </a:solidFill>
                <a:latin typeface="+mn-lt"/>
                <a:ea typeface="+mn-ea"/>
                <a:cs typeface="+mn-cs"/>
                <a:sym typeface="Helvetica Neue Medium"/>
              </a:defRPr>
            </a:pPr>
            <a:r>
              <a:t>HV:	        3080 V</a:t>
            </a:r>
          </a:p>
          <a:p>
            <a:pPr>
              <a:defRPr sz="3200" b="0">
                <a:solidFill>
                  <a:srgbClr val="FFFFFF"/>
                </a:solidFill>
                <a:latin typeface="+mn-lt"/>
                <a:ea typeface="+mn-ea"/>
                <a:cs typeface="+mn-cs"/>
                <a:sym typeface="Helvetica Neue Medium"/>
              </a:defRPr>
            </a:pPr>
            <a:r>
              <a:t>Gas Gain:      2x10</a:t>
            </a:r>
            <a:r>
              <a:rPr baseline="30750"/>
              <a:t>4 </a:t>
            </a:r>
          </a:p>
          <a:p>
            <a:pPr>
              <a:defRPr sz="3200" b="0">
                <a:solidFill>
                  <a:srgbClr val="FFFFFF"/>
                </a:solidFill>
                <a:latin typeface="+mn-lt"/>
                <a:ea typeface="+mn-ea"/>
                <a:cs typeface="+mn-cs"/>
                <a:sym typeface="Helvetica Neue Medium"/>
              </a:defRPr>
            </a:pPr>
            <a:r>
              <a:t>Threshold:   25 electrons</a:t>
            </a:r>
          </a:p>
        </p:txBody>
      </p:sp>
      <p:sp>
        <p:nvSpPr>
          <p:cNvPr id="265" name="One Monitored Drift Tube Chamber in the mechanical workshop in Rome"/>
          <p:cNvSpPr txBox="1"/>
          <p:nvPr/>
        </p:nvSpPr>
        <p:spPr>
          <a:xfrm>
            <a:off x="1877433" y="3317885"/>
            <a:ext cx="8370622"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2600"/>
                </a:solidFill>
              </a:defRPr>
            </a:lvl1pPr>
          </a:lstStyle>
          <a:p>
            <a:r>
              <a:t>One Monitored Drift Tube Chamber in the mechanical workshop in Rome</a:t>
            </a:r>
          </a:p>
        </p:txBody>
      </p:sp>
      <p:pic>
        <p:nvPicPr>
          <p:cNvPr id="266" name="2560px-INFN_logo_2017.svg.png" descr="2560px-INFN_logo_2017.svg.png"/>
          <p:cNvPicPr>
            <a:picLocks noChangeAspect="1"/>
          </p:cNvPicPr>
          <p:nvPr/>
        </p:nvPicPr>
        <p:blipFill>
          <a:blip r:embed="rId7"/>
          <a:stretch>
            <a:fillRect/>
          </a:stretch>
        </p:blipFill>
        <p:spPr>
          <a:xfrm>
            <a:off x="3433861" y="12140638"/>
            <a:ext cx="1804195" cy="911964"/>
          </a:xfrm>
          <a:prstGeom prst="rect">
            <a:avLst/>
          </a:prstGeom>
          <a:ln w="12700">
            <a:miter lim="400000"/>
          </a:ln>
        </p:spPr>
      </p:pic>
      <p:pic>
        <p:nvPicPr>
          <p:cNvPr id="267" name="sapienza-big.png" descr="sapienza-big.png"/>
          <p:cNvPicPr>
            <a:picLocks noChangeAspect="1"/>
          </p:cNvPicPr>
          <p:nvPr/>
        </p:nvPicPr>
        <p:blipFill>
          <a:blip r:embed="rId8"/>
          <a:stretch>
            <a:fillRect/>
          </a:stretch>
        </p:blipFill>
        <p:spPr>
          <a:xfrm>
            <a:off x="6256098" y="11983597"/>
            <a:ext cx="2523613" cy="122604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he Trigger concept"/>
          <p:cNvSpPr txBox="1">
            <a:spLocks noGrp="1"/>
          </p:cNvSpPr>
          <p:nvPr>
            <p:ph type="title"/>
          </p:nvPr>
        </p:nvSpPr>
        <p:spPr>
          <a:prstGeom prst="rect">
            <a:avLst/>
          </a:prstGeom>
        </p:spPr>
        <p:txBody>
          <a:bodyPr/>
          <a:lstStyle/>
          <a:p>
            <a:r>
              <a:t>The Trigger concept</a:t>
            </a:r>
          </a:p>
        </p:txBody>
      </p:sp>
      <p:pic>
        <p:nvPicPr>
          <p:cNvPr id="270" name="Image" descr="Image"/>
          <p:cNvPicPr>
            <a:picLocks noChangeAspect="1"/>
          </p:cNvPicPr>
          <p:nvPr/>
        </p:nvPicPr>
        <p:blipFill>
          <a:blip r:embed="rId2"/>
          <a:stretch>
            <a:fillRect/>
          </a:stretch>
        </p:blipFill>
        <p:spPr>
          <a:xfrm>
            <a:off x="9833910" y="2330663"/>
            <a:ext cx="14318950" cy="7064016"/>
          </a:xfrm>
          <a:prstGeom prst="rect">
            <a:avLst/>
          </a:prstGeom>
          <a:ln w="12700">
            <a:miter lim="400000"/>
          </a:ln>
        </p:spPr>
      </p:pic>
      <p:sp>
        <p:nvSpPr>
          <p:cNvPr id="271" name="In many systems, like particle physics or astronomy experiments, to store all the possibly relevant data provided by the sensors is UNREALISTIC and often becomes also UNDESIRABLE…"/>
          <p:cNvSpPr txBox="1">
            <a:spLocks noGrp="1"/>
          </p:cNvSpPr>
          <p:nvPr>
            <p:ph type="body" sz="half" idx="4294967295"/>
          </p:nvPr>
        </p:nvSpPr>
        <p:spPr>
          <a:xfrm>
            <a:off x="633297" y="2526449"/>
            <a:ext cx="8454895" cy="10542703"/>
          </a:xfrm>
          <a:prstGeom prst="rect">
            <a:avLst/>
          </a:prstGeom>
        </p:spPr>
        <p:txBody>
          <a:bodyPr/>
          <a:lstStyle/>
          <a:p>
            <a:pPr marL="533400" indent="-533400" defTabSz="693419">
              <a:spcBef>
                <a:spcPts val="4900"/>
              </a:spcBef>
              <a:defRPr sz="4032"/>
            </a:pPr>
            <a:r>
              <a:t>In many systems, like particle physics or astronomy experiments, to store all the possibly relevant data provided by the sensors is UNREALISTIC and often becomes also UNDESIRABLE</a:t>
            </a:r>
          </a:p>
          <a:p>
            <a:pPr marL="533400" indent="-533400" defTabSz="693419">
              <a:spcBef>
                <a:spcPts val="4900"/>
              </a:spcBef>
              <a:defRPr sz="4032"/>
            </a:pPr>
            <a:r>
              <a:t>Three approaches are possible:</a:t>
            </a:r>
          </a:p>
          <a:p>
            <a:pPr marL="1066800" lvl="1" indent="-533400" defTabSz="693419">
              <a:spcBef>
                <a:spcPts val="4900"/>
              </a:spcBef>
              <a:defRPr sz="4032"/>
            </a:pPr>
            <a:r>
              <a:t>Reduced amount of data (compression and/or filtering)</a:t>
            </a:r>
          </a:p>
          <a:p>
            <a:pPr marL="1066800" lvl="1" indent="-533400" defTabSz="693419">
              <a:spcBef>
                <a:spcPts val="4900"/>
              </a:spcBef>
              <a:defRPr sz="4032"/>
            </a:pPr>
            <a:r>
              <a:t>Faster data transmission and processing</a:t>
            </a:r>
          </a:p>
          <a:p>
            <a:pPr marL="1066800" lvl="1" indent="-533400" defTabSz="693419">
              <a:spcBef>
                <a:spcPts val="4900"/>
              </a:spcBef>
              <a:defRPr sz="4032"/>
            </a:pPr>
            <a:r>
              <a:t>Both!</a:t>
            </a:r>
          </a:p>
        </p:txBody>
      </p:sp>
      <p:pic>
        <p:nvPicPr>
          <p:cNvPr id="272" name="image.png" descr="image.png"/>
          <p:cNvPicPr>
            <a:picLocks noChangeAspect="1"/>
          </p:cNvPicPr>
          <p:nvPr/>
        </p:nvPicPr>
        <p:blipFill>
          <a:blip r:embed="rId3"/>
          <a:stretch>
            <a:fillRect/>
          </a:stretch>
        </p:blipFill>
        <p:spPr>
          <a:xfrm>
            <a:off x="9054307" y="6940893"/>
            <a:ext cx="7007810" cy="4501389"/>
          </a:xfrm>
          <a:prstGeom prst="rect">
            <a:avLst/>
          </a:prstGeom>
          <a:ln w="12700">
            <a:miter lim="400000"/>
          </a:ln>
          <a:effectLst>
            <a:outerShdw blurRad="292100" dist="139700" dir="2700000" rotWithShape="0">
              <a:srgbClr val="333333">
                <a:alpha val="64999"/>
              </a:srgbClr>
            </a:outerShdw>
          </a:effectLst>
        </p:spPr>
      </p:pic>
      <p:sp>
        <p:nvSpPr>
          <p:cNvPr id="273" name="The trigger starts the photo process…"/>
          <p:cNvSpPr txBox="1"/>
          <p:nvPr/>
        </p:nvSpPr>
        <p:spPr>
          <a:xfrm>
            <a:off x="16453242" y="9488275"/>
            <a:ext cx="7007810" cy="350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02708" indent="-502708" algn="l">
              <a:spcBef>
                <a:spcPts val="1000"/>
              </a:spcBef>
              <a:buSzPct val="125000"/>
              <a:buChar char="•"/>
              <a:defRPr sz="3400" b="0"/>
            </a:pPr>
            <a:r>
              <a:rPr>
                <a:solidFill>
                  <a:srgbClr val="008000"/>
                </a:solidFill>
              </a:rPr>
              <a:t>The trigger starts the photo process</a:t>
            </a:r>
          </a:p>
          <a:p>
            <a:pPr marL="502708" indent="-502708" algn="l">
              <a:spcBef>
                <a:spcPts val="1000"/>
              </a:spcBef>
              <a:buSzPct val="125000"/>
              <a:buChar char="•"/>
              <a:defRPr sz="3400" b="0"/>
            </a:pPr>
            <a:r>
              <a:rPr>
                <a:solidFill>
                  <a:srgbClr val="008000"/>
                </a:solidFill>
              </a:rPr>
              <a:t>First identify the interesting event </a:t>
            </a:r>
          </a:p>
          <a:p>
            <a:pPr marL="502708" indent="-502708" algn="l">
              <a:spcBef>
                <a:spcPts val="1000"/>
              </a:spcBef>
              <a:buSzPct val="125000"/>
              <a:buChar char="•"/>
              <a:defRPr sz="3400" b="0"/>
            </a:pPr>
            <a:r>
              <a:rPr>
                <a:solidFill>
                  <a:srgbClr val="008000"/>
                </a:solidFill>
              </a:rPr>
              <a:t>Ensure the sensitivity to parameters</a:t>
            </a:r>
          </a:p>
          <a:p>
            <a:pPr marL="502708" indent="-502708" algn="l">
              <a:spcBef>
                <a:spcPts val="1000"/>
              </a:spcBef>
              <a:buSzPct val="125000"/>
              <a:buChar char="•"/>
              <a:defRPr sz="3400" b="0"/>
            </a:pPr>
            <a:r>
              <a:rPr>
                <a:solidFill>
                  <a:srgbClr val="008000"/>
                </a:solidFill>
              </a:rPr>
              <a:t>Ensure a good synchronisation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2"/>
          <a:stretch>
            <a:fillRect/>
          </a:stretch>
        </p:blipFill>
        <p:spPr>
          <a:xfrm>
            <a:off x="1817518" y="3481289"/>
            <a:ext cx="9788734" cy="10172210"/>
          </a:xfrm>
          <a:prstGeom prst="rect">
            <a:avLst/>
          </a:prstGeom>
          <a:ln w="12700">
            <a:miter lim="400000"/>
          </a:ln>
        </p:spPr>
      </p:pic>
      <p:sp>
        <p:nvSpPr>
          <p:cNvPr id="276" name="Trigger and data Acquisition"/>
          <p:cNvSpPr txBox="1">
            <a:spLocks noGrp="1"/>
          </p:cNvSpPr>
          <p:nvPr>
            <p:ph type="title"/>
          </p:nvPr>
        </p:nvSpPr>
        <p:spPr>
          <a:xfrm>
            <a:off x="1689100" y="129356"/>
            <a:ext cx="21005800" cy="1867490"/>
          </a:xfrm>
          <a:prstGeom prst="rect">
            <a:avLst/>
          </a:prstGeom>
        </p:spPr>
        <p:txBody>
          <a:bodyPr/>
          <a:lstStyle/>
          <a:p>
            <a:r>
              <a:t>Trigger and data Acquisition</a:t>
            </a:r>
          </a:p>
        </p:txBody>
      </p:sp>
      <p:sp>
        <p:nvSpPr>
          <p:cNvPr id="277" name="Filtering of data provided by the sensors is done in custom designed hardware:…"/>
          <p:cNvSpPr txBox="1">
            <a:spLocks noGrp="1"/>
          </p:cNvSpPr>
          <p:nvPr>
            <p:ph type="body" sz="half" idx="1"/>
          </p:nvPr>
        </p:nvSpPr>
        <p:spPr>
          <a:xfrm>
            <a:off x="11040489" y="1933280"/>
            <a:ext cx="13345345" cy="5723348"/>
          </a:xfrm>
          <a:prstGeom prst="rect">
            <a:avLst/>
          </a:prstGeom>
        </p:spPr>
        <p:txBody>
          <a:bodyPr/>
          <a:lstStyle/>
          <a:p>
            <a:pPr marL="444500" indent="-444500" defTabSz="577850">
              <a:spcBef>
                <a:spcPts val="4100"/>
              </a:spcBef>
              <a:defRPr sz="3359"/>
            </a:pPr>
            <a:r>
              <a:t>Filtering of data provided by the sensors is done in custom designed hardware:</a:t>
            </a:r>
          </a:p>
          <a:p>
            <a:pPr marL="889000" lvl="1" indent="-444500" defTabSz="577850">
              <a:spcBef>
                <a:spcPts val="4100"/>
              </a:spcBef>
              <a:defRPr sz="3359"/>
            </a:pPr>
            <a:r>
              <a:t>decision taken in O(1 us), every 25ns</a:t>
            </a:r>
          </a:p>
          <a:p>
            <a:pPr marL="1333500" lvl="2" indent="-444500" defTabSz="577850">
              <a:spcBef>
                <a:spcPts val="4100"/>
              </a:spcBef>
              <a:defRPr sz="3359"/>
            </a:pPr>
            <a:r>
              <a:t>raw information from detectors with good time resolution is required.</a:t>
            </a:r>
          </a:p>
          <a:p>
            <a:pPr marL="889000" lvl="1" indent="-444500" defTabSz="577850">
              <a:spcBef>
                <a:spcPts val="4100"/>
              </a:spcBef>
              <a:defRPr sz="3359"/>
            </a:pPr>
            <a:r>
              <a:t>additional level of filtering by running hundreds of algorithms on a large processor farm O(1000) compute nodes installed on site.</a:t>
            </a:r>
          </a:p>
        </p:txBody>
      </p:sp>
      <p:pic>
        <p:nvPicPr>
          <p:cNvPr id="278" name="Image" descr="Image"/>
          <p:cNvPicPr>
            <a:picLocks noChangeAspect="1"/>
          </p:cNvPicPr>
          <p:nvPr/>
        </p:nvPicPr>
        <p:blipFill>
          <a:blip r:embed="rId3"/>
          <a:stretch>
            <a:fillRect/>
          </a:stretch>
        </p:blipFill>
        <p:spPr>
          <a:xfrm>
            <a:off x="14290871" y="7665398"/>
            <a:ext cx="9125473" cy="5444014"/>
          </a:xfrm>
          <a:prstGeom prst="rect">
            <a:avLst/>
          </a:prstGeom>
          <a:ln w="12700">
            <a:miter lim="400000"/>
          </a:ln>
        </p:spPr>
      </p:pic>
      <p:pic>
        <p:nvPicPr>
          <p:cNvPr id="279" name="Image" descr="Image"/>
          <p:cNvPicPr>
            <a:picLocks noChangeAspect="1"/>
          </p:cNvPicPr>
          <p:nvPr/>
        </p:nvPicPr>
        <p:blipFill>
          <a:blip r:embed="rId4"/>
          <a:stretch>
            <a:fillRect/>
          </a:stretch>
        </p:blipFill>
        <p:spPr>
          <a:xfrm>
            <a:off x="288042" y="2033505"/>
            <a:ext cx="2842704" cy="3583332"/>
          </a:xfrm>
          <a:prstGeom prst="rect">
            <a:avLst/>
          </a:prstGeom>
          <a:ln w="12700">
            <a:miter lim="400000"/>
          </a:ln>
        </p:spPr>
      </p:pic>
      <p:sp>
        <p:nvSpPr>
          <p:cNvPr id="280" name="Trigger and DAQ requires a lot of smart custom designed hardware processing"/>
          <p:cNvSpPr txBox="1"/>
          <p:nvPr/>
        </p:nvSpPr>
        <p:spPr>
          <a:xfrm>
            <a:off x="3285897" y="2001512"/>
            <a:ext cx="5468887" cy="1500249"/>
          </a:xfrm>
          <a:prstGeom prst="rect">
            <a:avLst/>
          </a:prstGeom>
          <a:solidFill>
            <a:srgbClr val="131FA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0">
                <a:solidFill>
                  <a:srgbClr val="FFFFFF"/>
                </a:solidFill>
                <a:latin typeface="+mn-lt"/>
                <a:ea typeface="+mn-ea"/>
                <a:cs typeface="+mn-cs"/>
                <a:sym typeface="Helvetica Neue Medium"/>
              </a:defRPr>
            </a:lvl1pPr>
          </a:lstStyle>
          <a:p>
            <a:r>
              <a:t>Trigger and DAQ requires a lot of smart custom designed hardware processing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2"/>
          <p:cNvSpPr txBox="1"/>
          <p:nvPr/>
        </p:nvSpPr>
        <p:spPr>
          <a:xfrm>
            <a:off x="8897290" y="428579"/>
            <a:ext cx="7881617" cy="994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6400" b="0">
                <a:solidFill>
                  <a:srgbClr val="FF0000"/>
                </a:solidFill>
                <a:latin typeface="Calibri"/>
                <a:ea typeface="Calibri"/>
                <a:cs typeface="Calibri"/>
                <a:sym typeface="Calibri"/>
              </a:defRPr>
            </a:lvl1pPr>
          </a:lstStyle>
          <a:p>
            <a:r>
              <a:t>Trigger chambers: RPC </a:t>
            </a:r>
          </a:p>
        </p:txBody>
      </p:sp>
      <p:sp>
        <p:nvSpPr>
          <p:cNvPr id="283" name="Text Box 5"/>
          <p:cNvSpPr txBox="1"/>
          <p:nvPr/>
        </p:nvSpPr>
        <p:spPr>
          <a:xfrm>
            <a:off x="325183" y="7628239"/>
            <a:ext cx="9675564" cy="4327295"/>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defRPr sz="3200" b="0">
                <a:solidFill>
                  <a:srgbClr val="FFFFFF"/>
                </a:solidFill>
                <a:latin typeface="+mn-lt"/>
                <a:ea typeface="+mn-ea"/>
                <a:cs typeface="+mn-cs"/>
                <a:sym typeface="Helvetica Neue Medium"/>
              </a:defRPr>
            </a:pPr>
            <a:r>
              <a:t>Operating Conditions</a:t>
            </a:r>
          </a:p>
          <a:p>
            <a:pPr>
              <a:defRPr sz="3200" b="0">
                <a:solidFill>
                  <a:srgbClr val="FFFFFF"/>
                </a:solidFill>
                <a:latin typeface="+mn-lt"/>
                <a:ea typeface="+mn-ea"/>
                <a:cs typeface="+mn-cs"/>
                <a:sym typeface="Helvetica Neue Medium"/>
              </a:defRPr>
            </a:pPr>
            <a:r>
              <a:t>(E</a:t>
            </a:r>
            <a:r>
              <a:rPr baseline="-16687"/>
              <a:t>gas</a:t>
            </a:r>
            <a:r>
              <a:t>~ 5 KV/mm)</a:t>
            </a:r>
          </a:p>
          <a:p>
            <a:pPr>
              <a:defRPr sz="3200" b="0">
                <a:solidFill>
                  <a:srgbClr val="FFFFFF"/>
                </a:solidFill>
                <a:latin typeface="+mn-lt"/>
                <a:ea typeface="+mn-ea"/>
                <a:cs typeface="+mn-cs"/>
                <a:sym typeface="Helvetica Neue Medium"/>
              </a:defRPr>
            </a:pPr>
            <a:r>
              <a:t>Gas:  C</a:t>
            </a:r>
            <a:r>
              <a:rPr baseline="-16687"/>
              <a:t>2</a:t>
            </a:r>
            <a:r>
              <a:t>H</a:t>
            </a:r>
            <a:r>
              <a:rPr baseline="-16687"/>
              <a:t>2</a:t>
            </a:r>
            <a:r>
              <a:t>F</a:t>
            </a:r>
            <a:r>
              <a:rPr baseline="-16687"/>
              <a:t>4</a:t>
            </a:r>
            <a:r>
              <a:t> 95% - C</a:t>
            </a:r>
            <a:r>
              <a:rPr baseline="-16687"/>
              <a:t>4</a:t>
            </a:r>
            <a:r>
              <a:t>H</a:t>
            </a:r>
            <a:r>
              <a:rPr baseline="-16687"/>
              <a:t>10</a:t>
            </a:r>
            <a:r>
              <a:t> 4.5% - SF</a:t>
            </a:r>
            <a:r>
              <a:rPr baseline="-16687"/>
              <a:t>6</a:t>
            </a:r>
            <a:r>
              <a:t> 0.5% ;</a:t>
            </a:r>
          </a:p>
          <a:p>
            <a:pPr>
              <a:defRPr sz="3200" b="0">
                <a:solidFill>
                  <a:srgbClr val="FFFFFF"/>
                </a:solidFill>
                <a:latin typeface="+mn-lt"/>
                <a:ea typeface="+mn-ea"/>
                <a:cs typeface="+mn-cs"/>
                <a:sym typeface="Helvetica Neue Medium"/>
              </a:defRPr>
            </a:pPr>
            <a:r>
              <a:rPr>
                <a:latin typeface="Symbol"/>
                <a:ea typeface="Symbol"/>
                <a:cs typeface="Symbol"/>
                <a:sym typeface="Symbol"/>
              </a:rPr>
              <a:t>r</a:t>
            </a:r>
            <a:r>
              <a:rPr baseline="-16687">
                <a:latin typeface="Comic Sans MS"/>
                <a:ea typeface="Comic Sans MS"/>
                <a:cs typeface="Comic Sans MS"/>
                <a:sym typeface="Comic Sans MS"/>
              </a:rPr>
              <a:t>bakelite </a:t>
            </a:r>
            <a:r>
              <a:rPr>
                <a:latin typeface="Comic Sans MS"/>
                <a:ea typeface="Comic Sans MS"/>
                <a:cs typeface="Comic Sans MS"/>
                <a:sym typeface="Comic Sans MS"/>
              </a:rPr>
              <a:t>~ 2x10</a:t>
            </a:r>
            <a:r>
              <a:rPr baseline="30875">
                <a:latin typeface="Comic Sans MS"/>
                <a:ea typeface="Comic Sans MS"/>
                <a:cs typeface="Comic Sans MS"/>
                <a:sym typeface="Comic Sans MS"/>
              </a:rPr>
              <a:t>10 </a:t>
            </a:r>
            <a:r>
              <a:rPr>
                <a:latin typeface="Symbol"/>
                <a:ea typeface="Symbol"/>
                <a:cs typeface="Symbol"/>
                <a:sym typeface="Symbol"/>
              </a:rPr>
              <a:t>W</a:t>
            </a:r>
            <a:r>
              <a:rPr>
                <a:latin typeface="Comic Sans MS"/>
                <a:ea typeface="Comic Sans MS"/>
                <a:cs typeface="Comic Sans MS"/>
                <a:sym typeface="Comic Sans MS"/>
              </a:rPr>
              <a:t>cm ; </a:t>
            </a:r>
          </a:p>
          <a:p>
            <a:pPr>
              <a:defRPr sz="3200" b="0">
                <a:solidFill>
                  <a:srgbClr val="FFFFFF"/>
                </a:solidFill>
                <a:latin typeface="+mn-lt"/>
                <a:ea typeface="+mn-ea"/>
                <a:cs typeface="+mn-cs"/>
                <a:sym typeface="Helvetica Neue Medium"/>
              </a:defRPr>
            </a:pPr>
            <a:r>
              <a:t>Gas Gap d = 2 mm ; </a:t>
            </a:r>
          </a:p>
          <a:p>
            <a:pPr>
              <a:defRPr sz="3200" b="0">
                <a:solidFill>
                  <a:srgbClr val="FFFFFF"/>
                </a:solidFill>
                <a:latin typeface="+mn-lt"/>
                <a:ea typeface="+mn-ea"/>
                <a:cs typeface="+mn-cs"/>
                <a:sym typeface="Helvetica Neue Medium"/>
              </a:defRPr>
            </a:pPr>
            <a:r>
              <a:t>Graphite coated HV electrodes</a:t>
            </a:r>
          </a:p>
          <a:p>
            <a:pPr>
              <a:defRPr sz="3200" b="0">
                <a:solidFill>
                  <a:srgbClr val="FFFFFF"/>
                </a:solidFill>
                <a:latin typeface="+mn-lt"/>
                <a:ea typeface="+mn-ea"/>
                <a:cs typeface="+mn-cs"/>
                <a:sym typeface="Helvetica Neue Medium"/>
              </a:defRPr>
            </a:pPr>
            <a:r>
              <a:t>Cu read out strips 30 mm pitch</a:t>
            </a:r>
          </a:p>
          <a:p>
            <a:pPr>
              <a:defRPr sz="3200" b="0">
                <a:solidFill>
                  <a:srgbClr val="FFFFFF"/>
                </a:solidFill>
                <a:latin typeface="+mn-lt"/>
                <a:ea typeface="+mn-ea"/>
                <a:cs typeface="+mn-cs"/>
                <a:sym typeface="Helvetica Neue Medium"/>
              </a:defRPr>
            </a:pPr>
            <a:r>
              <a:t>Time resolution ~2.0 ns</a:t>
            </a:r>
          </a:p>
        </p:txBody>
      </p:sp>
      <p:grpSp>
        <p:nvGrpSpPr>
          <p:cNvPr id="356" name="Group 6"/>
          <p:cNvGrpSpPr/>
          <p:nvPr/>
        </p:nvGrpSpPr>
        <p:grpSpPr>
          <a:xfrm>
            <a:off x="2871111" y="1664681"/>
            <a:ext cx="13599162" cy="5233840"/>
            <a:chOff x="0" y="0"/>
            <a:chExt cx="13599160" cy="5233838"/>
          </a:xfrm>
        </p:grpSpPr>
        <p:sp>
          <p:nvSpPr>
            <p:cNvPr id="284" name="Rectangle 7"/>
            <p:cNvSpPr/>
            <p:nvPr/>
          </p:nvSpPr>
          <p:spPr>
            <a:xfrm>
              <a:off x="0" y="0"/>
              <a:ext cx="12192000" cy="5222877"/>
            </a:xfrm>
            <a:prstGeom prst="rect">
              <a:avLst/>
            </a:prstGeom>
            <a:solidFill>
              <a:srgbClr val="FFFFFF"/>
            </a:solidFill>
            <a:ln w="50800" cap="flat">
              <a:solidFill>
                <a:srgbClr val="FFFF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grpSp>
          <p:nvGrpSpPr>
            <p:cNvPr id="355" name="Group 8"/>
            <p:cNvGrpSpPr/>
            <p:nvPr/>
          </p:nvGrpSpPr>
          <p:grpSpPr>
            <a:xfrm>
              <a:off x="152399" y="63500"/>
              <a:ext cx="13446762" cy="5170339"/>
              <a:chOff x="0" y="0"/>
              <a:chExt cx="13446759" cy="5170338"/>
            </a:xfrm>
          </p:grpSpPr>
          <p:grpSp>
            <p:nvGrpSpPr>
              <p:cNvPr id="323" name="Group 9"/>
              <p:cNvGrpSpPr/>
              <p:nvPr/>
            </p:nvGrpSpPr>
            <p:grpSpPr>
              <a:xfrm>
                <a:off x="-1" y="882650"/>
                <a:ext cx="10033001" cy="3222626"/>
                <a:chOff x="0" y="0"/>
                <a:chExt cx="10033000" cy="3222625"/>
              </a:xfrm>
            </p:grpSpPr>
            <p:grpSp>
              <p:nvGrpSpPr>
                <p:cNvPr id="320" name="Group 10"/>
                <p:cNvGrpSpPr/>
                <p:nvPr/>
              </p:nvGrpSpPr>
              <p:grpSpPr>
                <a:xfrm>
                  <a:off x="-1" y="0"/>
                  <a:ext cx="10033001" cy="3222626"/>
                  <a:chOff x="0" y="0"/>
                  <a:chExt cx="10032999" cy="3222625"/>
                </a:xfrm>
              </p:grpSpPr>
              <p:grpSp>
                <p:nvGrpSpPr>
                  <p:cNvPr id="310" name="Group 11"/>
                  <p:cNvGrpSpPr/>
                  <p:nvPr/>
                </p:nvGrpSpPr>
                <p:grpSpPr>
                  <a:xfrm>
                    <a:off x="1959898" y="218928"/>
                    <a:ext cx="8073102" cy="2583355"/>
                    <a:chOff x="0" y="0"/>
                    <a:chExt cx="8073102" cy="2583353"/>
                  </a:xfrm>
                </p:grpSpPr>
                <p:grpSp>
                  <p:nvGrpSpPr>
                    <p:cNvPr id="307" name="Group 12"/>
                    <p:cNvGrpSpPr/>
                    <p:nvPr/>
                  </p:nvGrpSpPr>
                  <p:grpSpPr>
                    <a:xfrm>
                      <a:off x="18365" y="-1"/>
                      <a:ext cx="8054737" cy="2583355"/>
                      <a:chOff x="0" y="0"/>
                      <a:chExt cx="8054736" cy="2583353"/>
                    </a:xfrm>
                  </p:grpSpPr>
                  <p:sp>
                    <p:nvSpPr>
                      <p:cNvPr id="285" name="Rectangle 13"/>
                      <p:cNvSpPr/>
                      <p:nvPr/>
                    </p:nvSpPr>
                    <p:spPr>
                      <a:xfrm>
                        <a:off x="0" y="1937516"/>
                        <a:ext cx="1361101"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86" name="Rectangle 14"/>
                      <p:cNvSpPr/>
                      <p:nvPr/>
                    </p:nvSpPr>
                    <p:spPr>
                      <a:xfrm>
                        <a:off x="1463650" y="1937516"/>
                        <a:ext cx="105657"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87" name="Rectangle 15"/>
                      <p:cNvSpPr/>
                      <p:nvPr/>
                    </p:nvSpPr>
                    <p:spPr>
                      <a:xfrm>
                        <a:off x="1674962" y="1937516"/>
                        <a:ext cx="1357993"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88" name="Rectangle 16"/>
                      <p:cNvSpPr/>
                      <p:nvPr/>
                    </p:nvSpPr>
                    <p:spPr>
                      <a:xfrm>
                        <a:off x="6485430" y="1937516"/>
                        <a:ext cx="105657"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89" name="Rectangle 17"/>
                      <p:cNvSpPr/>
                      <p:nvPr/>
                    </p:nvSpPr>
                    <p:spPr>
                      <a:xfrm>
                        <a:off x="6693634" y="1937516"/>
                        <a:ext cx="1361101"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0" name="Rectangle 18"/>
                      <p:cNvSpPr/>
                      <p:nvPr/>
                    </p:nvSpPr>
                    <p:spPr>
                      <a:xfrm>
                        <a:off x="3138612" y="1937516"/>
                        <a:ext cx="105657"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1" name="Rectangle 19"/>
                      <p:cNvSpPr/>
                      <p:nvPr/>
                    </p:nvSpPr>
                    <p:spPr>
                      <a:xfrm>
                        <a:off x="3346817" y="1937516"/>
                        <a:ext cx="1361101"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2" name="Rectangle 20"/>
                      <p:cNvSpPr/>
                      <p:nvPr/>
                    </p:nvSpPr>
                    <p:spPr>
                      <a:xfrm>
                        <a:off x="4810467" y="1937516"/>
                        <a:ext cx="105657"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3" name="Rectangle 21"/>
                      <p:cNvSpPr/>
                      <p:nvPr/>
                    </p:nvSpPr>
                    <p:spPr>
                      <a:xfrm>
                        <a:off x="5021779" y="1937516"/>
                        <a:ext cx="1357993"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4" name="Rectangle 22"/>
                      <p:cNvSpPr/>
                      <p:nvPr/>
                    </p:nvSpPr>
                    <p:spPr>
                      <a:xfrm>
                        <a:off x="-1" y="2044673"/>
                        <a:ext cx="8054738" cy="431525"/>
                      </a:xfrm>
                      <a:prstGeom prst="rect">
                        <a:avLst/>
                      </a:prstGeom>
                      <a:blipFill rotWithShape="1">
                        <a:blip r:embed="rId2"/>
                        <a:srcRect/>
                        <a:tile tx="0" ty="0" sx="100000" sy="100000" flip="none" algn="tl"/>
                      </a:blip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5" name="Rectangle 23"/>
                      <p:cNvSpPr/>
                      <p:nvPr/>
                    </p:nvSpPr>
                    <p:spPr>
                      <a:xfrm>
                        <a:off x="-1" y="2476197"/>
                        <a:ext cx="8054738"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6" name="Rectangle 24"/>
                      <p:cNvSpPr/>
                      <p:nvPr/>
                    </p:nvSpPr>
                    <p:spPr>
                      <a:xfrm>
                        <a:off x="-1" y="1505991"/>
                        <a:ext cx="8054738" cy="431525"/>
                      </a:xfrm>
                      <a:prstGeom prst="rect">
                        <a:avLst/>
                      </a:prstGeom>
                      <a:blipFill rotWithShape="1">
                        <a:blip r:embed="rId3"/>
                        <a:srcRect/>
                        <a:tile tx="0" ty="0" sx="100000" sy="100000" flip="none" algn="tl"/>
                      </a:blip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7" name="Rectangle 25"/>
                      <p:cNvSpPr/>
                      <p:nvPr/>
                    </p:nvSpPr>
                    <p:spPr>
                      <a:xfrm>
                        <a:off x="-1" y="645838"/>
                        <a:ext cx="8054738" cy="431525"/>
                      </a:xfrm>
                      <a:prstGeom prst="rect">
                        <a:avLst/>
                      </a:prstGeom>
                      <a:blipFill rotWithShape="1">
                        <a:blip r:embed="rId3"/>
                        <a:srcRect/>
                        <a:tile tx="0" ty="0" sx="100000" sy="100000" flip="none" algn="tl"/>
                      </a:blip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8" name="Rectangle 26"/>
                      <p:cNvSpPr/>
                      <p:nvPr/>
                    </p:nvSpPr>
                    <p:spPr>
                      <a:xfrm>
                        <a:off x="-1" y="107157"/>
                        <a:ext cx="8054738" cy="431525"/>
                      </a:xfrm>
                      <a:prstGeom prst="rect">
                        <a:avLst/>
                      </a:prstGeom>
                      <a:blipFill rotWithShape="1">
                        <a:blip r:embed="rId2"/>
                        <a:srcRect/>
                        <a:tile tx="0" ty="0" sx="100000" sy="100000" flip="none" algn="tl"/>
                      </a:blip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299" name="Rectangle 27"/>
                      <p:cNvSpPr/>
                      <p:nvPr/>
                    </p:nvSpPr>
                    <p:spPr>
                      <a:xfrm>
                        <a:off x="-1" y="538681"/>
                        <a:ext cx="8054738"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300" name="Rectangle 28"/>
                      <p:cNvSpPr/>
                      <p:nvPr/>
                    </p:nvSpPr>
                    <p:spPr>
                      <a:xfrm>
                        <a:off x="-1" y="-1"/>
                        <a:ext cx="8054738" cy="107157"/>
                      </a:xfrm>
                      <a:prstGeom prst="rect">
                        <a:avLst/>
                      </a:prstGeom>
                      <a:solidFill>
                        <a:srgbClr val="CC3300"/>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grpSp>
                    <p:nvGrpSpPr>
                      <p:cNvPr id="303" name="Group 29"/>
                      <p:cNvGrpSpPr/>
                      <p:nvPr/>
                    </p:nvGrpSpPr>
                    <p:grpSpPr>
                      <a:xfrm>
                        <a:off x="313861" y="1077363"/>
                        <a:ext cx="627723" cy="428629"/>
                        <a:chOff x="0" y="0"/>
                        <a:chExt cx="627722" cy="428627"/>
                      </a:xfrm>
                    </p:grpSpPr>
                    <p:sp>
                      <p:nvSpPr>
                        <p:cNvPr id="301" name="Rectangle 30"/>
                        <p:cNvSpPr/>
                        <p:nvPr/>
                      </p:nvSpPr>
                      <p:spPr>
                        <a:xfrm>
                          <a:off x="170008" y="0"/>
                          <a:ext cx="313861" cy="428628"/>
                        </a:xfrm>
                        <a:prstGeom prst="rect">
                          <a:avLst/>
                        </a:prstGeom>
                        <a:gradFill flip="none" rotWithShape="1">
                          <a:gsLst>
                            <a:gs pos="0">
                              <a:srgbClr val="5E7676"/>
                            </a:gs>
                            <a:gs pos="50000">
                              <a:srgbClr val="CCFFFF"/>
                            </a:gs>
                            <a:gs pos="100000">
                              <a:srgbClr val="5E7676"/>
                            </a:gs>
                          </a:gsLst>
                          <a:lin ang="5400000" scaled="0"/>
                        </a:grad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302" name="Rectangle 31"/>
                        <p:cNvSpPr/>
                        <p:nvPr/>
                      </p:nvSpPr>
                      <p:spPr>
                        <a:xfrm>
                          <a:off x="-1" y="160735"/>
                          <a:ext cx="627724" cy="107157"/>
                        </a:xfrm>
                        <a:prstGeom prst="rect">
                          <a:avLst/>
                        </a:prstGeom>
                        <a:gradFill flip="none" rotWithShape="1">
                          <a:gsLst>
                            <a:gs pos="0">
                              <a:srgbClr val="5E7676"/>
                            </a:gs>
                            <a:gs pos="50000">
                              <a:srgbClr val="CCFFFF"/>
                            </a:gs>
                            <a:gs pos="100000">
                              <a:srgbClr val="5E7676"/>
                            </a:gs>
                          </a:gsLst>
                          <a:lin ang="5400000" scaled="0"/>
                        </a:grad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grpSp>
                  <p:grpSp>
                    <p:nvGrpSpPr>
                      <p:cNvPr id="306" name="Group 32"/>
                      <p:cNvGrpSpPr/>
                      <p:nvPr/>
                    </p:nvGrpSpPr>
                    <p:grpSpPr>
                      <a:xfrm>
                        <a:off x="7113152" y="1077363"/>
                        <a:ext cx="627723" cy="428629"/>
                        <a:chOff x="0" y="0"/>
                        <a:chExt cx="627722" cy="428627"/>
                      </a:xfrm>
                    </p:grpSpPr>
                    <p:sp>
                      <p:nvSpPr>
                        <p:cNvPr id="304" name="Rectangle 33"/>
                        <p:cNvSpPr/>
                        <p:nvPr/>
                      </p:nvSpPr>
                      <p:spPr>
                        <a:xfrm>
                          <a:off x="170008" y="0"/>
                          <a:ext cx="313861" cy="428628"/>
                        </a:xfrm>
                        <a:prstGeom prst="rect">
                          <a:avLst/>
                        </a:prstGeom>
                        <a:gradFill flip="none" rotWithShape="1">
                          <a:gsLst>
                            <a:gs pos="0">
                              <a:srgbClr val="5E7676"/>
                            </a:gs>
                            <a:gs pos="50000">
                              <a:srgbClr val="CCFFFF"/>
                            </a:gs>
                            <a:gs pos="100000">
                              <a:srgbClr val="5E7676"/>
                            </a:gs>
                          </a:gsLst>
                          <a:lin ang="5400000" scaled="0"/>
                        </a:grad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305" name="Rectangle 34"/>
                        <p:cNvSpPr/>
                        <p:nvPr/>
                      </p:nvSpPr>
                      <p:spPr>
                        <a:xfrm>
                          <a:off x="-1" y="160735"/>
                          <a:ext cx="627724" cy="107157"/>
                        </a:xfrm>
                        <a:prstGeom prst="rect">
                          <a:avLst/>
                        </a:prstGeom>
                        <a:gradFill flip="none" rotWithShape="1">
                          <a:gsLst>
                            <a:gs pos="0">
                              <a:srgbClr val="5E7676"/>
                            </a:gs>
                            <a:gs pos="50000">
                              <a:srgbClr val="CCFFFF"/>
                            </a:gs>
                            <a:gs pos="100000">
                              <a:srgbClr val="5E7676"/>
                            </a:gs>
                          </a:gsLst>
                          <a:lin ang="5400000" scaled="0"/>
                        </a:gradFill>
                        <a:ln w="12700" cap="flat">
                          <a:noFill/>
                          <a:miter lim="4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grpSp>
                </p:grpSp>
                <p:sp>
                  <p:nvSpPr>
                    <p:cNvPr id="308" name="Rectangle 35"/>
                    <p:cNvSpPr/>
                    <p:nvPr/>
                  </p:nvSpPr>
                  <p:spPr>
                    <a:xfrm>
                      <a:off x="-1" y="606431"/>
                      <a:ext cx="8059985" cy="105085"/>
                    </a:xfrm>
                    <a:prstGeom prst="rect">
                      <a:avLst/>
                    </a:prstGeom>
                    <a:solidFill>
                      <a:srgbClr val="3399FF"/>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309" name="Rectangle 36"/>
                    <p:cNvSpPr/>
                    <p:nvPr/>
                  </p:nvSpPr>
                  <p:spPr>
                    <a:xfrm>
                      <a:off x="-1" y="1823673"/>
                      <a:ext cx="8059985" cy="105085"/>
                    </a:xfrm>
                    <a:prstGeom prst="rect">
                      <a:avLst/>
                    </a:prstGeom>
                    <a:solidFill>
                      <a:srgbClr val="3399FF"/>
                    </a:solidFill>
                    <a:ln w="12700" cap="flat">
                      <a:solidFill>
                        <a:srgbClr val="000000"/>
                      </a:solidFill>
                      <a:prstDash val="solid"/>
                      <a:miter lim="800000"/>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grpSp>
              <p:grpSp>
                <p:nvGrpSpPr>
                  <p:cNvPr id="319" name="Group 37"/>
                  <p:cNvGrpSpPr/>
                  <p:nvPr/>
                </p:nvGrpSpPr>
                <p:grpSpPr>
                  <a:xfrm>
                    <a:off x="0" y="-1"/>
                    <a:ext cx="1959899" cy="3222627"/>
                    <a:chOff x="0" y="0"/>
                    <a:chExt cx="1959898" cy="3222625"/>
                  </a:xfrm>
                </p:grpSpPr>
                <p:sp>
                  <p:nvSpPr>
                    <p:cNvPr id="311" name="Line 38"/>
                    <p:cNvSpPr/>
                    <p:nvPr/>
                  </p:nvSpPr>
                  <p:spPr>
                    <a:xfrm flipH="1" flipV="1">
                      <a:off x="700526" y="871334"/>
                      <a:ext cx="1259373" cy="1"/>
                    </a:xfrm>
                    <a:prstGeom prst="line">
                      <a:avLst/>
                    </a:prstGeom>
                    <a:noFill/>
                    <a:ln w="50800" cap="flat">
                      <a:solidFill>
                        <a:srgbClr val="3399FF"/>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12" name="Line 39"/>
                    <p:cNvSpPr/>
                    <p:nvPr/>
                  </p:nvSpPr>
                  <p:spPr>
                    <a:xfrm flipH="1">
                      <a:off x="700526" y="2101712"/>
                      <a:ext cx="1259373" cy="1"/>
                    </a:xfrm>
                    <a:prstGeom prst="line">
                      <a:avLst/>
                    </a:prstGeom>
                    <a:noFill/>
                    <a:ln w="50800" cap="flat">
                      <a:solidFill>
                        <a:srgbClr val="3399FF"/>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13" name="Line 40"/>
                    <p:cNvSpPr/>
                    <p:nvPr/>
                  </p:nvSpPr>
                  <p:spPr>
                    <a:xfrm flipV="1">
                      <a:off x="700525" y="45975"/>
                      <a:ext cx="1" cy="840685"/>
                    </a:xfrm>
                    <a:prstGeom prst="line">
                      <a:avLst/>
                    </a:prstGeom>
                    <a:noFill/>
                    <a:ln w="50800" cap="flat">
                      <a:solidFill>
                        <a:srgbClr val="3399FF"/>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14" name="Line 41"/>
                    <p:cNvSpPr/>
                    <p:nvPr/>
                  </p:nvSpPr>
                  <p:spPr>
                    <a:xfrm flipV="1">
                      <a:off x="700525" y="2086388"/>
                      <a:ext cx="1" cy="840685"/>
                    </a:xfrm>
                    <a:prstGeom prst="line">
                      <a:avLst/>
                    </a:prstGeom>
                    <a:noFill/>
                    <a:ln w="50800" cap="flat">
                      <a:solidFill>
                        <a:srgbClr val="3399FF"/>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15" name="Oval 42"/>
                    <p:cNvSpPr/>
                    <p:nvPr/>
                  </p:nvSpPr>
                  <p:spPr>
                    <a:xfrm>
                      <a:off x="574588" y="-1"/>
                      <a:ext cx="251877" cy="210173"/>
                    </a:xfrm>
                    <a:prstGeom prst="ellipse">
                      <a:avLst/>
                    </a:prstGeom>
                    <a:solidFill>
                      <a:srgbClr val="3399FF"/>
                    </a:solidFill>
                    <a:ln w="12700" cap="flat">
                      <a:solidFill>
                        <a:srgbClr val="3399FF"/>
                      </a:solidFill>
                      <a:prstDash val="solid"/>
                      <a:round/>
                    </a:ln>
                    <a:effectLst/>
                  </p:spPr>
                  <p:txBody>
                    <a:bodyPr wrap="square" lIns="91439" tIns="91439" rIns="91439" bIns="91439" numCol="1" anchor="ctr">
                      <a:noAutofit/>
                    </a:bodyPr>
                    <a:lstStyle/>
                    <a:p>
                      <a:pPr algn="l" defTabSz="1828800">
                        <a:defRPr sz="3600" b="0">
                          <a:latin typeface="Calibri"/>
                          <a:ea typeface="Calibri"/>
                          <a:cs typeface="Calibri"/>
                          <a:sym typeface="Calibri"/>
                        </a:defRPr>
                      </a:pPr>
                      <a:endParaRPr/>
                    </a:p>
                  </p:txBody>
                </p:sp>
                <p:sp>
                  <p:nvSpPr>
                    <p:cNvPr id="316" name="Line 43"/>
                    <p:cNvSpPr/>
                    <p:nvPr/>
                  </p:nvSpPr>
                  <p:spPr>
                    <a:xfrm>
                      <a:off x="-1" y="2942397"/>
                      <a:ext cx="1385309" cy="1"/>
                    </a:xfrm>
                    <a:prstGeom prst="line">
                      <a:avLst/>
                    </a:prstGeom>
                    <a:noFill/>
                    <a:ln w="50800" cap="flat">
                      <a:solidFill>
                        <a:srgbClr val="3399FF"/>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17" name="Line 44"/>
                    <p:cNvSpPr/>
                    <p:nvPr/>
                  </p:nvSpPr>
                  <p:spPr>
                    <a:xfrm>
                      <a:off x="306972" y="3073754"/>
                      <a:ext cx="755623" cy="1"/>
                    </a:xfrm>
                    <a:prstGeom prst="line">
                      <a:avLst/>
                    </a:prstGeom>
                    <a:noFill/>
                    <a:ln w="50800" cap="flat">
                      <a:solidFill>
                        <a:srgbClr val="3399FF"/>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18" name="Line 45"/>
                    <p:cNvSpPr/>
                    <p:nvPr/>
                  </p:nvSpPr>
                  <p:spPr>
                    <a:xfrm>
                      <a:off x="503748" y="3222625"/>
                      <a:ext cx="377811" cy="1"/>
                    </a:xfrm>
                    <a:prstGeom prst="line">
                      <a:avLst/>
                    </a:prstGeom>
                    <a:noFill/>
                    <a:ln w="50800" cap="flat">
                      <a:solidFill>
                        <a:srgbClr val="3399FF"/>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grpSp>
            </p:grpSp>
            <p:sp>
              <p:nvSpPr>
                <p:cNvPr id="321" name="Line 46"/>
                <p:cNvSpPr/>
                <p:nvPr/>
              </p:nvSpPr>
              <p:spPr>
                <a:xfrm>
                  <a:off x="2014995" y="805656"/>
                  <a:ext cx="7934047" cy="1"/>
                </a:xfrm>
                <a:prstGeom prst="line">
                  <a:avLst/>
                </a:prstGeom>
                <a:noFill/>
                <a:ln w="50800" cap="flat">
                  <a:solidFill>
                    <a:srgbClr val="FFCC00"/>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22" name="Line 47"/>
                <p:cNvSpPr/>
                <p:nvPr/>
              </p:nvSpPr>
              <p:spPr>
                <a:xfrm>
                  <a:off x="2064846" y="2130173"/>
                  <a:ext cx="7934047" cy="1"/>
                </a:xfrm>
                <a:prstGeom prst="line">
                  <a:avLst/>
                </a:prstGeom>
                <a:noFill/>
                <a:ln w="50800" cap="flat">
                  <a:solidFill>
                    <a:srgbClr val="FFCC00"/>
                  </a:solidFill>
                  <a:prstDash val="solid"/>
                  <a:roun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grpSp>
          <p:grpSp>
            <p:nvGrpSpPr>
              <p:cNvPr id="327" name="Group 48"/>
              <p:cNvGrpSpPr/>
              <p:nvPr/>
            </p:nvGrpSpPr>
            <p:grpSpPr>
              <a:xfrm>
                <a:off x="3996689" y="-1"/>
                <a:ext cx="2217421" cy="2746377"/>
                <a:chOff x="0" y="0"/>
                <a:chExt cx="2217420" cy="2746375"/>
              </a:xfrm>
            </p:grpSpPr>
            <p:sp>
              <p:nvSpPr>
                <p:cNvPr id="324" name="Line 49"/>
                <p:cNvSpPr/>
                <p:nvPr/>
              </p:nvSpPr>
              <p:spPr>
                <a:xfrm>
                  <a:off x="1045544" y="642209"/>
                  <a:ext cx="505326" cy="2104167"/>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25" name="Line 50"/>
                <p:cNvSpPr/>
                <p:nvPr/>
              </p:nvSpPr>
              <p:spPr>
                <a:xfrm flipH="1">
                  <a:off x="919214" y="642209"/>
                  <a:ext cx="126331" cy="1367709"/>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26" name="Text Box 51"/>
                <p:cNvSpPr txBox="1"/>
                <p:nvPr/>
              </p:nvSpPr>
              <p:spPr>
                <a:xfrm>
                  <a:off x="0" y="0"/>
                  <a:ext cx="2217421" cy="1046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Bakelite Plates</a:t>
                  </a:r>
                </a:p>
              </p:txBody>
            </p:sp>
          </p:grpSp>
          <p:grpSp>
            <p:nvGrpSpPr>
              <p:cNvPr id="331" name="Group 52"/>
              <p:cNvGrpSpPr/>
              <p:nvPr/>
            </p:nvGrpSpPr>
            <p:grpSpPr>
              <a:xfrm>
                <a:off x="5485764" y="438149"/>
                <a:ext cx="2201545" cy="2949576"/>
                <a:chOff x="0" y="0"/>
                <a:chExt cx="2201544" cy="2949573"/>
              </a:xfrm>
            </p:grpSpPr>
            <p:sp>
              <p:nvSpPr>
                <p:cNvPr id="328" name="Line 53"/>
                <p:cNvSpPr/>
                <p:nvPr/>
              </p:nvSpPr>
              <p:spPr>
                <a:xfrm flipH="1">
                  <a:off x="787032" y="421367"/>
                  <a:ext cx="250993" cy="63205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29" name="Line 54"/>
                <p:cNvSpPr/>
                <p:nvPr/>
              </p:nvSpPr>
              <p:spPr>
                <a:xfrm>
                  <a:off x="1038024" y="421367"/>
                  <a:ext cx="250993" cy="2528207"/>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30" name="Text Box 55"/>
                <p:cNvSpPr txBox="1"/>
                <p:nvPr/>
              </p:nvSpPr>
              <p:spPr>
                <a:xfrm>
                  <a:off x="0" y="0"/>
                  <a:ext cx="2201545" cy="6146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Foam</a:t>
                  </a:r>
                </a:p>
              </p:txBody>
            </p:sp>
          </p:grpSp>
          <p:grpSp>
            <p:nvGrpSpPr>
              <p:cNvPr id="335" name="Group 56"/>
              <p:cNvGrpSpPr/>
              <p:nvPr/>
            </p:nvGrpSpPr>
            <p:grpSpPr>
              <a:xfrm>
                <a:off x="2771775" y="2438402"/>
                <a:ext cx="6550025" cy="2626734"/>
                <a:chOff x="0" y="0"/>
                <a:chExt cx="6550023" cy="2626733"/>
              </a:xfrm>
            </p:grpSpPr>
            <p:sp>
              <p:nvSpPr>
                <p:cNvPr id="332" name="Line 57"/>
                <p:cNvSpPr/>
                <p:nvPr/>
              </p:nvSpPr>
              <p:spPr>
                <a:xfrm flipH="1" flipV="1">
                  <a:off x="0" y="-1"/>
                  <a:ext cx="3526936" cy="1685606"/>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33" name="Line 58"/>
                <p:cNvSpPr/>
                <p:nvPr/>
              </p:nvSpPr>
              <p:spPr>
                <a:xfrm flipV="1">
                  <a:off x="3526935" y="0"/>
                  <a:ext cx="3023089" cy="1685605"/>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34" name="Text Box 59"/>
                <p:cNvSpPr txBox="1"/>
                <p:nvPr/>
              </p:nvSpPr>
              <p:spPr>
                <a:xfrm>
                  <a:off x="2484717" y="1580253"/>
                  <a:ext cx="2213023" cy="1046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PET spacers</a:t>
                  </a:r>
                </a:p>
              </p:txBody>
            </p:sp>
          </p:grpSp>
          <p:grpSp>
            <p:nvGrpSpPr>
              <p:cNvPr id="339" name="Group 60"/>
              <p:cNvGrpSpPr/>
              <p:nvPr/>
            </p:nvGrpSpPr>
            <p:grpSpPr>
              <a:xfrm>
                <a:off x="8600440" y="1701800"/>
                <a:ext cx="2230121" cy="3468539"/>
                <a:chOff x="0" y="0"/>
                <a:chExt cx="2230120" cy="3468537"/>
              </a:xfrm>
            </p:grpSpPr>
            <p:sp>
              <p:nvSpPr>
                <p:cNvPr id="336" name="Line 61"/>
                <p:cNvSpPr/>
                <p:nvPr/>
              </p:nvSpPr>
              <p:spPr>
                <a:xfrm flipV="1">
                  <a:off x="1178559" y="0"/>
                  <a:ext cx="127001" cy="2422058"/>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37" name="Line 62"/>
                <p:cNvSpPr/>
                <p:nvPr/>
              </p:nvSpPr>
              <p:spPr>
                <a:xfrm flipH="1" flipV="1">
                  <a:off x="670560" y="1263684"/>
                  <a:ext cx="508000" cy="1158375"/>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38" name="Text Box 63"/>
                <p:cNvSpPr txBox="1"/>
                <p:nvPr/>
              </p:nvSpPr>
              <p:spPr>
                <a:xfrm>
                  <a:off x="0" y="2422057"/>
                  <a:ext cx="2230121" cy="1046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Graphite electrodes</a:t>
                  </a:r>
                </a:p>
              </p:txBody>
            </p:sp>
          </p:grpSp>
          <p:grpSp>
            <p:nvGrpSpPr>
              <p:cNvPr id="342" name="Group 64"/>
              <p:cNvGrpSpPr/>
              <p:nvPr/>
            </p:nvGrpSpPr>
            <p:grpSpPr>
              <a:xfrm>
                <a:off x="1602739" y="130174"/>
                <a:ext cx="2211071" cy="1581150"/>
                <a:chOff x="0" y="0"/>
                <a:chExt cx="2211070" cy="1581148"/>
              </a:xfrm>
            </p:grpSpPr>
            <p:sp>
              <p:nvSpPr>
                <p:cNvPr id="340" name="Line 65"/>
                <p:cNvSpPr/>
                <p:nvPr/>
              </p:nvSpPr>
              <p:spPr>
                <a:xfrm>
                  <a:off x="1294530" y="631140"/>
                  <a:ext cx="377994" cy="950009"/>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41" name="Text Box 66"/>
                <p:cNvSpPr txBox="1"/>
                <p:nvPr/>
              </p:nvSpPr>
              <p:spPr>
                <a:xfrm>
                  <a:off x="0" y="0"/>
                  <a:ext cx="2211071" cy="1046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X readout strips</a:t>
                  </a:r>
                </a:p>
              </p:txBody>
            </p:sp>
          </p:grpSp>
          <p:sp>
            <p:nvSpPr>
              <p:cNvPr id="343" name="Text Box 67"/>
              <p:cNvSpPr txBox="1"/>
              <p:nvPr/>
            </p:nvSpPr>
            <p:spPr>
              <a:xfrm>
                <a:off x="91439" y="365125"/>
                <a:ext cx="1201421" cy="792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2400"/>
                  </a:spcBef>
                  <a:defRPr sz="4000">
                    <a:latin typeface="Tahoma"/>
                    <a:ea typeface="Tahoma"/>
                    <a:cs typeface="Tahoma"/>
                    <a:sym typeface="Tahoma"/>
                  </a:defRPr>
                </a:lvl1pPr>
              </a:lstStyle>
              <a:p>
                <a:r>
                  <a:t>HV</a:t>
                </a:r>
              </a:p>
            </p:txBody>
          </p:sp>
          <p:grpSp>
            <p:nvGrpSpPr>
              <p:cNvPr id="347" name="Group 68"/>
              <p:cNvGrpSpPr/>
              <p:nvPr/>
            </p:nvGrpSpPr>
            <p:grpSpPr>
              <a:xfrm>
                <a:off x="2352039" y="3070226"/>
                <a:ext cx="2214245" cy="1994766"/>
                <a:chOff x="0" y="0"/>
                <a:chExt cx="2214244" cy="1994764"/>
              </a:xfrm>
            </p:grpSpPr>
            <p:sp>
              <p:nvSpPr>
                <p:cNvPr id="344" name="Line 69"/>
                <p:cNvSpPr/>
                <p:nvPr/>
              </p:nvSpPr>
              <p:spPr>
                <a:xfrm flipH="1" flipV="1">
                  <a:off x="665548" y="0"/>
                  <a:ext cx="378493" cy="105365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45" name="Line 70"/>
                <p:cNvSpPr/>
                <p:nvPr/>
              </p:nvSpPr>
              <p:spPr>
                <a:xfrm flipV="1">
                  <a:off x="1044040" y="-1"/>
                  <a:ext cx="504657" cy="1053652"/>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46" name="Text Box 71"/>
                <p:cNvSpPr txBox="1"/>
                <p:nvPr/>
              </p:nvSpPr>
              <p:spPr>
                <a:xfrm>
                  <a:off x="0" y="948284"/>
                  <a:ext cx="2214245" cy="1046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Y readout strips</a:t>
                  </a:r>
                </a:p>
              </p:txBody>
            </p:sp>
          </p:grpSp>
          <p:grpSp>
            <p:nvGrpSpPr>
              <p:cNvPr id="352" name="Group 72"/>
              <p:cNvGrpSpPr/>
              <p:nvPr/>
            </p:nvGrpSpPr>
            <p:grpSpPr>
              <a:xfrm>
                <a:off x="9950450" y="1320800"/>
                <a:ext cx="3496310" cy="2276476"/>
                <a:chOff x="0" y="0"/>
                <a:chExt cx="3496309" cy="2276475"/>
              </a:xfrm>
            </p:grpSpPr>
            <p:grpSp>
              <p:nvGrpSpPr>
                <p:cNvPr id="350" name="Group 73"/>
                <p:cNvGrpSpPr/>
                <p:nvPr/>
              </p:nvGrpSpPr>
              <p:grpSpPr>
                <a:xfrm>
                  <a:off x="-1" y="0"/>
                  <a:ext cx="1184276" cy="2276476"/>
                  <a:chOff x="0" y="0"/>
                  <a:chExt cx="1184274" cy="2276474"/>
                </a:xfrm>
              </p:grpSpPr>
              <p:sp>
                <p:nvSpPr>
                  <p:cNvPr id="348" name="Line 74"/>
                  <p:cNvSpPr/>
                  <p:nvPr/>
                </p:nvSpPr>
                <p:spPr>
                  <a:xfrm flipH="1">
                    <a:off x="133350" y="981075"/>
                    <a:ext cx="1050926" cy="129540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49" name="Line 75"/>
                  <p:cNvSpPr/>
                  <p:nvPr/>
                </p:nvSpPr>
                <p:spPr>
                  <a:xfrm flipH="1" flipV="1">
                    <a:off x="0" y="0"/>
                    <a:ext cx="1184276" cy="838201"/>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grpSp>
            <p:sp>
              <p:nvSpPr>
                <p:cNvPr id="351" name="Text Box 76"/>
                <p:cNvSpPr txBox="1"/>
                <p:nvPr/>
              </p:nvSpPr>
              <p:spPr>
                <a:xfrm>
                  <a:off x="1132838" y="266699"/>
                  <a:ext cx="2363472" cy="10464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Grounded planes</a:t>
                  </a:r>
                </a:p>
              </p:txBody>
            </p:sp>
          </p:grpSp>
          <p:sp>
            <p:nvSpPr>
              <p:cNvPr id="353" name="Line 77"/>
              <p:cNvSpPr/>
              <p:nvPr/>
            </p:nvSpPr>
            <p:spPr>
              <a:xfrm flipH="1">
                <a:off x="7683499" y="546100"/>
                <a:ext cx="393701" cy="1787525"/>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sz="3600" b="0">
                    <a:latin typeface="Calibri"/>
                    <a:ea typeface="Calibri"/>
                    <a:cs typeface="Calibri"/>
                    <a:sym typeface="Calibri"/>
                  </a:defRPr>
                </a:pPr>
                <a:endParaRPr/>
              </a:p>
            </p:txBody>
          </p:sp>
          <p:sp>
            <p:nvSpPr>
              <p:cNvPr id="354" name="Text Box 78"/>
              <p:cNvSpPr txBox="1"/>
              <p:nvPr/>
            </p:nvSpPr>
            <p:spPr>
              <a:xfrm>
                <a:off x="6949440" y="88899"/>
                <a:ext cx="2715895" cy="614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spcBef>
                    <a:spcPts val="1600"/>
                  </a:spcBef>
                  <a:defRPr sz="2800">
                    <a:latin typeface="Tahoma"/>
                    <a:ea typeface="Tahoma"/>
                    <a:cs typeface="Tahoma"/>
                    <a:sym typeface="Tahoma"/>
                  </a:defRPr>
                </a:lvl1pPr>
              </a:lstStyle>
              <a:p>
                <a:r>
                  <a:t>Gas </a:t>
                </a:r>
              </a:p>
            </p:txBody>
          </p:sp>
        </p:grpSp>
      </p:grpSp>
      <p:pic>
        <p:nvPicPr>
          <p:cNvPr id="357" name="Picture 13" descr="Picture 13"/>
          <p:cNvPicPr>
            <a:picLocks noChangeAspect="1"/>
          </p:cNvPicPr>
          <p:nvPr/>
        </p:nvPicPr>
        <p:blipFill>
          <a:blip r:embed="rId4"/>
          <a:stretch>
            <a:fillRect/>
          </a:stretch>
        </p:blipFill>
        <p:spPr>
          <a:xfrm>
            <a:off x="16346261" y="1957569"/>
            <a:ext cx="6429357" cy="4648063"/>
          </a:xfrm>
          <a:prstGeom prst="rect">
            <a:avLst/>
          </a:prstGeom>
          <a:ln w="12700">
            <a:solidFill>
              <a:srgbClr val="E8F276"/>
            </a:solidFill>
            <a:miter/>
          </a:ln>
        </p:spPr>
      </p:pic>
      <p:pic>
        <p:nvPicPr>
          <p:cNvPr id="358" name="Image" descr="Image"/>
          <p:cNvPicPr>
            <a:picLocks noChangeAspect="1"/>
          </p:cNvPicPr>
          <p:nvPr/>
        </p:nvPicPr>
        <p:blipFill>
          <a:blip r:embed="rId5"/>
          <a:stretch>
            <a:fillRect/>
          </a:stretch>
        </p:blipFill>
        <p:spPr>
          <a:xfrm>
            <a:off x="16822794" y="7437090"/>
            <a:ext cx="7638846" cy="5133551"/>
          </a:xfrm>
          <a:prstGeom prst="rect">
            <a:avLst/>
          </a:prstGeom>
          <a:ln w="12700">
            <a:miter lim="400000"/>
          </a:ln>
        </p:spPr>
      </p:pic>
      <p:pic>
        <p:nvPicPr>
          <p:cNvPr id="359" name="Image" descr="Image"/>
          <p:cNvPicPr>
            <a:picLocks noChangeAspect="1"/>
          </p:cNvPicPr>
          <p:nvPr/>
        </p:nvPicPr>
        <p:blipFill>
          <a:blip r:embed="rId6"/>
          <a:stretch>
            <a:fillRect/>
          </a:stretch>
        </p:blipFill>
        <p:spPr>
          <a:xfrm>
            <a:off x="9683562" y="7371767"/>
            <a:ext cx="7638846" cy="5264195"/>
          </a:xfrm>
          <a:prstGeom prst="rect">
            <a:avLst/>
          </a:prstGeom>
          <a:ln w="12700">
            <a:miter lim="400000"/>
          </a:ln>
        </p:spPr>
      </p:pic>
      <p:sp>
        <p:nvSpPr>
          <p:cNvPr id="360" name="good efficiency in particle detection"/>
          <p:cNvSpPr txBox="1"/>
          <p:nvPr/>
        </p:nvSpPr>
        <p:spPr>
          <a:xfrm>
            <a:off x="16674578" y="1149038"/>
            <a:ext cx="661263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good efficiency in particle detection</a:t>
            </a:r>
          </a:p>
        </p:txBody>
      </p:sp>
      <p:sp>
        <p:nvSpPr>
          <p:cNvPr id="361" name="good time resolution"/>
          <p:cNvSpPr txBox="1"/>
          <p:nvPr/>
        </p:nvSpPr>
        <p:spPr>
          <a:xfrm>
            <a:off x="13075587" y="6900379"/>
            <a:ext cx="3866389"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good time resolution</a:t>
            </a:r>
          </a:p>
        </p:txBody>
      </p:sp>
      <p:sp>
        <p:nvSpPr>
          <p:cNvPr id="362" name="Good Bunch Crossing identification"/>
          <p:cNvSpPr txBox="1"/>
          <p:nvPr/>
        </p:nvSpPr>
        <p:spPr>
          <a:xfrm>
            <a:off x="17604195" y="6900379"/>
            <a:ext cx="6576442"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Good Bunch Crossing identification</a:t>
            </a:r>
          </a:p>
        </p:txBody>
      </p:sp>
      <p:pic>
        <p:nvPicPr>
          <p:cNvPr id="363" name="2560px-INFN_logo_2017.svg.png" descr="2560px-INFN_logo_2017.svg.png"/>
          <p:cNvPicPr>
            <a:picLocks noChangeAspect="1"/>
          </p:cNvPicPr>
          <p:nvPr/>
        </p:nvPicPr>
        <p:blipFill>
          <a:blip r:embed="rId7"/>
          <a:stretch>
            <a:fillRect/>
          </a:stretch>
        </p:blipFill>
        <p:spPr>
          <a:xfrm>
            <a:off x="1221401" y="469644"/>
            <a:ext cx="1804194" cy="911965"/>
          </a:xfrm>
          <a:prstGeom prst="rect">
            <a:avLst/>
          </a:prstGeom>
          <a:ln w="12700">
            <a:miter lim="400000"/>
          </a:ln>
        </p:spPr>
      </p:pic>
      <p:pic>
        <p:nvPicPr>
          <p:cNvPr id="364" name="sapienza-big.png" descr="sapienza-big.png"/>
          <p:cNvPicPr>
            <a:picLocks noChangeAspect="1"/>
          </p:cNvPicPr>
          <p:nvPr/>
        </p:nvPicPr>
        <p:blipFill>
          <a:blip r:embed="rId8"/>
          <a:stretch>
            <a:fillRect/>
          </a:stretch>
        </p:blipFill>
        <p:spPr>
          <a:xfrm>
            <a:off x="3970098" y="312603"/>
            <a:ext cx="2523612" cy="122604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Picture 1" descr="Picture 1"/>
          <p:cNvPicPr>
            <a:picLocks noChangeAspect="1"/>
          </p:cNvPicPr>
          <p:nvPr/>
        </p:nvPicPr>
        <p:blipFill>
          <a:blip r:embed="rId2"/>
          <a:stretch>
            <a:fillRect/>
          </a:stretch>
        </p:blipFill>
        <p:spPr>
          <a:xfrm>
            <a:off x="256884" y="5168861"/>
            <a:ext cx="9138844" cy="7666234"/>
          </a:xfrm>
          <a:prstGeom prst="rect">
            <a:avLst/>
          </a:prstGeom>
          <a:ln w="12700">
            <a:miter lim="400000"/>
          </a:ln>
        </p:spPr>
      </p:pic>
      <p:pic>
        <p:nvPicPr>
          <p:cNvPr id="367" name="infncma0208.jpeg" descr="infncma0208.jpeg"/>
          <p:cNvPicPr>
            <a:picLocks noChangeAspect="1"/>
          </p:cNvPicPr>
          <p:nvPr/>
        </p:nvPicPr>
        <p:blipFill>
          <a:blip r:embed="rId3"/>
          <a:stretch>
            <a:fillRect/>
          </a:stretch>
        </p:blipFill>
        <p:spPr>
          <a:xfrm>
            <a:off x="9202999" y="8804018"/>
            <a:ext cx="5475475" cy="1973660"/>
          </a:xfrm>
          <a:prstGeom prst="rect">
            <a:avLst/>
          </a:prstGeom>
          <a:ln w="12700">
            <a:miter lim="400000"/>
          </a:ln>
        </p:spPr>
      </p:pic>
      <p:sp>
        <p:nvSpPr>
          <p:cNvPr id="368" name="Callout"/>
          <p:cNvSpPr/>
          <p:nvPr/>
        </p:nvSpPr>
        <p:spPr>
          <a:xfrm>
            <a:off x="9209059" y="1759033"/>
            <a:ext cx="5003007" cy="7869635"/>
          </a:xfrm>
          <a:custGeom>
            <a:avLst/>
            <a:gdLst/>
            <a:ahLst/>
            <a:cxnLst>
              <a:cxn ang="0">
                <a:pos x="wd2" y="hd2"/>
              </a:cxn>
              <a:cxn ang="5400000">
                <a:pos x="wd2" y="hd2"/>
              </a:cxn>
              <a:cxn ang="10800000">
                <a:pos x="wd2" y="hd2"/>
              </a:cxn>
              <a:cxn ang="16200000">
                <a:pos x="wd2" y="hd2"/>
              </a:cxn>
            </a:cxnLst>
            <a:rect l="0" t="0" r="r" b="b"/>
            <a:pathLst>
              <a:path w="21600" h="21600" extrusionOk="0">
                <a:moveTo>
                  <a:pt x="744" y="0"/>
                </a:moveTo>
                <a:cubicBezTo>
                  <a:pt x="333" y="0"/>
                  <a:pt x="0" y="212"/>
                  <a:pt x="0" y="473"/>
                </a:cubicBezTo>
                <a:lnTo>
                  <a:pt x="0" y="14669"/>
                </a:lnTo>
                <a:cubicBezTo>
                  <a:pt x="0" y="14930"/>
                  <a:pt x="333" y="15141"/>
                  <a:pt x="744" y="15141"/>
                </a:cubicBezTo>
                <a:lnTo>
                  <a:pt x="11866" y="15141"/>
                </a:lnTo>
                <a:lnTo>
                  <a:pt x="13351" y="21600"/>
                </a:lnTo>
                <a:lnTo>
                  <a:pt x="14837" y="15141"/>
                </a:lnTo>
                <a:lnTo>
                  <a:pt x="20856" y="15141"/>
                </a:lnTo>
                <a:cubicBezTo>
                  <a:pt x="21267" y="15141"/>
                  <a:pt x="21600" y="14930"/>
                  <a:pt x="21600" y="14669"/>
                </a:cubicBezTo>
                <a:lnTo>
                  <a:pt x="21600" y="473"/>
                </a:lnTo>
                <a:cubicBezTo>
                  <a:pt x="21600" y="212"/>
                  <a:pt x="21267" y="0"/>
                  <a:pt x="20856" y="0"/>
                </a:cubicBezTo>
                <a:lnTo>
                  <a:pt x="744" y="0"/>
                </a:lnTo>
                <a:close/>
              </a:path>
            </a:pathLst>
          </a:cu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69" name="CMA_IO_1000x1000_300dpi.bmp" descr="CMA_IO_1000x1000_300dpi.bmp"/>
          <p:cNvPicPr>
            <a:picLocks noChangeAspect="1"/>
          </p:cNvPicPr>
          <p:nvPr/>
        </p:nvPicPr>
        <p:blipFill>
          <a:blip r:embed="rId4"/>
          <a:stretch>
            <a:fillRect/>
          </a:stretch>
        </p:blipFill>
        <p:spPr>
          <a:xfrm>
            <a:off x="9718571" y="2480123"/>
            <a:ext cx="4215747" cy="4215746"/>
          </a:xfrm>
          <a:prstGeom prst="rect">
            <a:avLst/>
          </a:prstGeom>
          <a:ln w="12700">
            <a:miter lim="400000"/>
          </a:ln>
        </p:spPr>
      </p:pic>
      <p:sp>
        <p:nvSpPr>
          <p:cNvPr id="370" name="Callout"/>
          <p:cNvSpPr/>
          <p:nvPr/>
        </p:nvSpPr>
        <p:spPr>
          <a:xfrm>
            <a:off x="13554003" y="1357494"/>
            <a:ext cx="9216629" cy="4913711"/>
          </a:xfrm>
          <a:custGeom>
            <a:avLst/>
            <a:gdLst/>
            <a:ahLst/>
            <a:cxnLst>
              <a:cxn ang="0">
                <a:pos x="wd2" y="hd2"/>
              </a:cxn>
              <a:cxn ang="5400000">
                <a:pos x="wd2" y="hd2"/>
              </a:cxn>
              <a:cxn ang="10800000">
                <a:pos x="wd2" y="hd2"/>
              </a:cxn>
              <a:cxn ang="16200000">
                <a:pos x="wd2" y="hd2"/>
              </a:cxn>
            </a:cxnLst>
            <a:rect l="0" t="0" r="r" b="b"/>
            <a:pathLst>
              <a:path w="21600" h="21600" extrusionOk="0">
                <a:moveTo>
                  <a:pt x="5082" y="0"/>
                </a:moveTo>
                <a:cubicBezTo>
                  <a:pt x="4859" y="0"/>
                  <a:pt x="4678" y="339"/>
                  <a:pt x="4678" y="757"/>
                </a:cubicBezTo>
                <a:lnTo>
                  <a:pt x="4678" y="11455"/>
                </a:lnTo>
                <a:lnTo>
                  <a:pt x="0" y="12968"/>
                </a:lnTo>
                <a:lnTo>
                  <a:pt x="4678" y="14480"/>
                </a:lnTo>
                <a:lnTo>
                  <a:pt x="4678" y="20843"/>
                </a:lnTo>
                <a:cubicBezTo>
                  <a:pt x="4678" y="21261"/>
                  <a:pt x="4859" y="21600"/>
                  <a:pt x="5082" y="21600"/>
                </a:cubicBezTo>
                <a:lnTo>
                  <a:pt x="21196" y="21600"/>
                </a:lnTo>
                <a:cubicBezTo>
                  <a:pt x="21419" y="21600"/>
                  <a:pt x="21600" y="21261"/>
                  <a:pt x="21600" y="20843"/>
                </a:cubicBezTo>
                <a:lnTo>
                  <a:pt x="21600" y="757"/>
                </a:lnTo>
                <a:cubicBezTo>
                  <a:pt x="21600" y="339"/>
                  <a:pt x="21419" y="0"/>
                  <a:pt x="21196" y="0"/>
                </a:cubicBezTo>
                <a:lnTo>
                  <a:pt x="5082" y="0"/>
                </a:lnTo>
                <a:close/>
              </a:path>
            </a:pathLst>
          </a:cu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371" name="Table 1"/>
          <p:cNvGraphicFramePr/>
          <p:nvPr/>
        </p:nvGraphicFramePr>
        <p:xfrm>
          <a:off x="774605" y="2516919"/>
          <a:ext cx="8103400" cy="2594860"/>
        </p:xfrm>
        <a:graphic>
          <a:graphicData uri="http://schemas.openxmlformats.org/drawingml/2006/table">
            <a:tbl>
              <a:tblPr>
                <a:tableStyleId>{4C3C2611-4C71-4FC5-86AE-919BDF0F9419}</a:tableStyleId>
              </a:tblPr>
              <a:tblGrid>
                <a:gridCol w="8103400">
                  <a:extLst>
                    <a:ext uri="{9D8B030D-6E8A-4147-A177-3AD203B41FA5}">
                      <a16:colId xmlns:a16="http://schemas.microsoft.com/office/drawing/2014/main" val="20000"/>
                    </a:ext>
                  </a:extLst>
                </a:gridCol>
              </a:tblGrid>
              <a:tr h="384090">
                <a:tc>
                  <a:txBody>
                    <a:bodyPr/>
                    <a:lstStyle/>
                    <a:p>
                      <a:pPr defTabSz="1828800">
                        <a:defRPr sz="2200">
                          <a:latin typeface="Calibri"/>
                          <a:ea typeface="Calibri"/>
                          <a:cs typeface="Calibri"/>
                          <a:sym typeface="Calibri"/>
                        </a:defRPr>
                      </a:pPr>
                      <a:endParaRPr/>
                    </a:p>
                  </a:txBody>
                  <a:tcPr marL="9525" marR="9525" marT="9525" marB="9525" anchor="ctr" horzOverflow="overflow">
                    <a:noFill/>
                  </a:tcPr>
                </a:tc>
                <a:extLst>
                  <a:ext uri="{0D108BD9-81ED-4DB2-BD59-A6C34878D82A}">
                    <a16:rowId xmlns:a16="http://schemas.microsoft.com/office/drawing/2014/main" val="10000"/>
                  </a:ext>
                </a:extLst>
              </a:tr>
              <a:tr h="2210770">
                <a:tc>
                  <a:txBody>
                    <a:bodyPr/>
                    <a:lstStyle/>
                    <a:p>
                      <a:pPr algn="l" defTabSz="1828800">
                        <a:defRPr sz="2200">
                          <a:latin typeface="Calibri"/>
                          <a:ea typeface="Calibri"/>
                          <a:cs typeface="Calibri"/>
                          <a:sym typeface="Calibri"/>
                        </a:defRPr>
                      </a:pPr>
                      <a:r>
                        <a:t>The </a:t>
                      </a:r>
                      <a:r>
                        <a:rPr sz="2600" b="1">
                          <a:solidFill>
                            <a:srgbClr val="0000FF"/>
                          </a:solidFill>
                        </a:rPr>
                        <a:t>Level-1 Muon Trigger </a:t>
                      </a:r>
                      <a:r>
                        <a:rPr sz="2600"/>
                        <a:t>provides the fast trigger signals needed for the ATLAS Level 1 trigger decision, based on the number and transverse momentum of muon tracks in each event. The system consists of a Barrel section and two Endcap sections. </a:t>
                      </a:r>
                    </a:p>
                  </a:txBody>
                  <a:tcPr marL="9525" marR="9525" marT="9525" marB="9525" anchor="ctr" horzOverflow="overflow">
                    <a:noFill/>
                  </a:tcPr>
                </a:tc>
                <a:extLst>
                  <a:ext uri="{0D108BD9-81ED-4DB2-BD59-A6C34878D82A}">
                    <a16:rowId xmlns:a16="http://schemas.microsoft.com/office/drawing/2014/main" val="10001"/>
                  </a:ext>
                </a:extLst>
              </a:tr>
            </a:tbl>
          </a:graphicData>
        </a:graphic>
      </p:graphicFrame>
      <p:pic>
        <p:nvPicPr>
          <p:cNvPr id="372" name="Picture 2" descr="Picture 2"/>
          <p:cNvPicPr>
            <a:picLocks noChangeAspect="1"/>
          </p:cNvPicPr>
          <p:nvPr/>
        </p:nvPicPr>
        <p:blipFill>
          <a:blip r:embed="rId5"/>
          <a:stretch>
            <a:fillRect/>
          </a:stretch>
        </p:blipFill>
        <p:spPr>
          <a:xfrm>
            <a:off x="14957899" y="6569674"/>
            <a:ext cx="9026524" cy="6017683"/>
          </a:xfrm>
          <a:prstGeom prst="rect">
            <a:avLst/>
          </a:prstGeom>
          <a:ln w="12700">
            <a:miter lim="400000"/>
          </a:ln>
        </p:spPr>
      </p:pic>
      <p:pic>
        <p:nvPicPr>
          <p:cNvPr id="373" name="matrix.jpg" descr="matrix.jpg"/>
          <p:cNvPicPr>
            <a:picLocks noChangeAspect="1"/>
          </p:cNvPicPr>
          <p:nvPr/>
        </p:nvPicPr>
        <p:blipFill>
          <a:blip r:embed="rId6"/>
          <a:stretch>
            <a:fillRect/>
          </a:stretch>
        </p:blipFill>
        <p:spPr>
          <a:xfrm>
            <a:off x="16128375" y="1590207"/>
            <a:ext cx="5990490" cy="4448285"/>
          </a:xfrm>
          <a:prstGeom prst="rect">
            <a:avLst/>
          </a:prstGeom>
          <a:ln w="12700">
            <a:miter lim="400000"/>
          </a:ln>
        </p:spPr>
      </p:pic>
      <p:sp>
        <p:nvSpPr>
          <p:cNvPr id="374" name="Level 1 Muon Trigger"/>
          <p:cNvSpPr txBox="1">
            <a:spLocks noGrp="1"/>
          </p:cNvSpPr>
          <p:nvPr>
            <p:ph type="title" idx="4294967295"/>
          </p:nvPr>
        </p:nvSpPr>
        <p:spPr>
          <a:xfrm>
            <a:off x="4432060" y="27914"/>
            <a:ext cx="12781596" cy="1692825"/>
          </a:xfrm>
          <a:prstGeom prst="rect">
            <a:avLst/>
          </a:prstGeom>
        </p:spPr>
        <p:txBody>
          <a:bodyPr lIns="91439" tIns="91439" rIns="91439" bIns="91439"/>
          <a:lstStyle>
            <a:lvl1pPr defTabSz="1828800">
              <a:defRPr sz="8800">
                <a:latin typeface="Calibri"/>
                <a:ea typeface="Calibri"/>
                <a:cs typeface="Calibri"/>
                <a:sym typeface="Calibri"/>
              </a:defRPr>
            </a:lvl1pPr>
          </a:lstStyle>
          <a:p>
            <a:r>
              <a:t>Level 1 Muon Trigger</a:t>
            </a:r>
          </a:p>
        </p:txBody>
      </p:sp>
      <p:sp>
        <p:nvSpPr>
          <p:cNvPr id="375" name="Line"/>
          <p:cNvSpPr/>
          <p:nvPr/>
        </p:nvSpPr>
        <p:spPr>
          <a:xfrm>
            <a:off x="9729905" y="2230617"/>
            <a:ext cx="4193079" cy="1"/>
          </a:xfrm>
          <a:prstGeom prst="line">
            <a:avLst/>
          </a:prstGeom>
          <a:ln w="25400">
            <a:solidFill>
              <a:srgbClr val="000000"/>
            </a:solidFill>
            <a:miter lim="400000"/>
            <a:headEnd type="triangle"/>
            <a:tailEnd type="triangle"/>
          </a:ln>
        </p:spPr>
        <p:txBody>
          <a:bodyPr lIns="50800" tIns="50800" rIns="50800" bIns="50800" anchor="ctr"/>
          <a:lstStyle/>
          <a:p>
            <a:endParaRPr/>
          </a:p>
        </p:txBody>
      </p:sp>
      <p:sp>
        <p:nvSpPr>
          <p:cNvPr id="376" name="~10 mm"/>
          <p:cNvSpPr txBox="1"/>
          <p:nvPr/>
        </p:nvSpPr>
        <p:spPr>
          <a:xfrm>
            <a:off x="11045013" y="1731129"/>
            <a:ext cx="1562863"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~10 mm</a:t>
            </a:r>
          </a:p>
        </p:txBody>
      </p:sp>
      <p:pic>
        <p:nvPicPr>
          <p:cNvPr id="377" name="2560px-INFN_logo_2017.svg.png" descr="2560px-INFN_logo_2017.svg.png"/>
          <p:cNvPicPr>
            <a:picLocks noChangeAspect="1"/>
          </p:cNvPicPr>
          <p:nvPr/>
        </p:nvPicPr>
        <p:blipFill>
          <a:blip r:embed="rId7"/>
          <a:stretch>
            <a:fillRect/>
          </a:stretch>
        </p:blipFill>
        <p:spPr>
          <a:xfrm>
            <a:off x="1119801" y="1774636"/>
            <a:ext cx="1804194" cy="911964"/>
          </a:xfrm>
          <a:prstGeom prst="rect">
            <a:avLst/>
          </a:prstGeom>
          <a:ln w="12700">
            <a:miter lim="400000"/>
          </a:ln>
        </p:spPr>
      </p:pic>
      <p:pic>
        <p:nvPicPr>
          <p:cNvPr id="378" name="sapienza-big.png" descr="sapienza-big.png"/>
          <p:cNvPicPr>
            <a:picLocks noChangeAspect="1"/>
          </p:cNvPicPr>
          <p:nvPr/>
        </p:nvPicPr>
        <p:blipFill>
          <a:blip r:embed="rId8"/>
          <a:stretch>
            <a:fillRect/>
          </a:stretch>
        </p:blipFill>
        <p:spPr>
          <a:xfrm>
            <a:off x="3868498" y="1617594"/>
            <a:ext cx="2523612" cy="122604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ATLAS Collaboration Member Nationalities Map (blue background).pdf" descr="ATLAS Collaboration Member Nationalities Map (blue background).pdf"/>
          <p:cNvPicPr>
            <a:picLocks noChangeAspect="1"/>
          </p:cNvPicPr>
          <p:nvPr/>
        </p:nvPicPr>
        <p:blipFill>
          <a:blip r:embed="rId2"/>
          <a:stretch>
            <a:fillRect/>
          </a:stretch>
        </p:blipFill>
        <p:spPr>
          <a:xfrm>
            <a:off x="1510" y="-2108"/>
            <a:ext cx="19705285" cy="13720216"/>
          </a:xfrm>
          <a:prstGeom prst="rect">
            <a:avLst/>
          </a:prstGeom>
          <a:ln w="12700">
            <a:miter lim="400000"/>
          </a:ln>
        </p:spPr>
      </p:pic>
      <p:sp>
        <p:nvSpPr>
          <p:cNvPr id="152" name="236 istituti di ricerca…"/>
          <p:cNvSpPr txBox="1"/>
          <p:nvPr/>
        </p:nvSpPr>
        <p:spPr>
          <a:xfrm>
            <a:off x="17344615" y="4265130"/>
            <a:ext cx="6560106" cy="3636602"/>
          </a:xfrm>
          <a:prstGeom prst="rect">
            <a:avLst/>
          </a:prstGeom>
          <a:solidFill>
            <a:srgbClr val="B0CF91"/>
          </a:solidFill>
          <a:ln w="12700">
            <a:miter lim="400000"/>
          </a:ln>
          <a:effectLst>
            <a:outerShdw blurRad="1905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700" b="0">
                <a:solidFill>
                  <a:srgbClr val="FFFFFF"/>
                </a:solidFill>
                <a:latin typeface="+mn-lt"/>
                <a:ea typeface="+mn-ea"/>
                <a:cs typeface="+mn-cs"/>
                <a:sym typeface="Helvetica Neue Medium"/>
              </a:defRPr>
            </a:pPr>
            <a:r>
              <a:t>236 istituti di ricerca</a:t>
            </a:r>
          </a:p>
          <a:p>
            <a:pPr>
              <a:defRPr sz="5700" b="0">
                <a:solidFill>
                  <a:srgbClr val="FFFFFF"/>
                </a:solidFill>
                <a:latin typeface="+mn-lt"/>
                <a:ea typeface="+mn-ea"/>
                <a:cs typeface="+mn-cs"/>
                <a:sym typeface="Helvetica Neue Medium"/>
              </a:defRPr>
            </a:pPr>
            <a:r>
              <a:t>500 studenti</a:t>
            </a:r>
          </a:p>
          <a:p>
            <a:pPr>
              <a:defRPr sz="5700" b="0">
                <a:solidFill>
                  <a:srgbClr val="FFFFFF"/>
                </a:solidFill>
                <a:latin typeface="+mn-lt"/>
                <a:ea typeface="+mn-ea"/>
                <a:cs typeface="+mn-cs"/>
                <a:sym typeface="Helvetica Neue Medium"/>
              </a:defRPr>
            </a:pPr>
            <a:r>
              <a:t>1200 studenti PHD</a:t>
            </a:r>
          </a:p>
        </p:txBody>
      </p:sp>
      <p:sp>
        <p:nvSpPr>
          <p:cNvPr id="153" name="Text Box 7"/>
          <p:cNvSpPr txBox="1"/>
          <p:nvPr/>
        </p:nvSpPr>
        <p:spPr>
          <a:xfrm>
            <a:off x="16742702" y="9768038"/>
            <a:ext cx="6792504" cy="206085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0">
                <a:solidFill>
                  <a:srgbClr val="FFFFFF"/>
                </a:solidFill>
                <a:latin typeface="+mn-lt"/>
                <a:ea typeface="+mn-ea"/>
                <a:cs typeface="+mn-cs"/>
                <a:sym typeface="Helvetica Neue Medium"/>
              </a:defRPr>
            </a:pPr>
            <a:r>
              <a:t>Italian contribution</a:t>
            </a:r>
          </a:p>
          <a:p>
            <a:pPr>
              <a:defRPr sz="3200" b="0">
                <a:solidFill>
                  <a:srgbClr val="FFFFFF"/>
                </a:solidFill>
                <a:latin typeface="+mn-lt"/>
                <a:ea typeface="+mn-ea"/>
                <a:cs typeface="+mn-cs"/>
                <a:sym typeface="Helvetica Neue Medium"/>
              </a:defRPr>
            </a:pPr>
            <a:r>
              <a:t>13 Sezioni / Laboratori  INFN</a:t>
            </a:r>
          </a:p>
          <a:p>
            <a:pPr>
              <a:defRPr sz="3200" b="0">
                <a:solidFill>
                  <a:srgbClr val="FFFFFF"/>
                </a:solidFill>
                <a:latin typeface="+mn-lt"/>
                <a:ea typeface="+mn-ea"/>
                <a:cs typeface="+mn-cs"/>
                <a:sym typeface="Helvetica Neue Medium"/>
              </a:defRPr>
            </a:pPr>
            <a:r>
              <a:t>250 Scientific Authors</a:t>
            </a:r>
            <a:endParaRPr>
              <a:solidFill>
                <a:srgbClr val="000099"/>
              </a:solidFill>
              <a:latin typeface="Arial"/>
              <a:ea typeface="Arial"/>
              <a:cs typeface="Arial"/>
              <a:sym typeface="Arial"/>
            </a:endParaRPr>
          </a:p>
          <a:p>
            <a:pPr>
              <a:defRPr sz="3200" b="0">
                <a:solidFill>
                  <a:srgbClr val="FFFFFF"/>
                </a:solidFill>
                <a:latin typeface="+mn-lt"/>
                <a:ea typeface="+mn-ea"/>
                <a:cs typeface="+mn-cs"/>
                <a:sym typeface="Helvetica Neue Medium"/>
              </a:defRPr>
            </a:pPr>
            <a:r>
              <a:t>11.4 % della Collaborazione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Detector Upgrade: New Small Wheels"/>
          <p:cNvSpPr txBox="1">
            <a:spLocks noGrp="1"/>
          </p:cNvSpPr>
          <p:nvPr>
            <p:ph type="title"/>
          </p:nvPr>
        </p:nvSpPr>
        <p:spPr>
          <a:prstGeom prst="rect">
            <a:avLst/>
          </a:prstGeom>
        </p:spPr>
        <p:txBody>
          <a:bodyPr/>
          <a:lstStyle>
            <a:lvl1pPr defTabSz="693419">
              <a:defRPr sz="9407"/>
            </a:lvl1pPr>
          </a:lstStyle>
          <a:p>
            <a:r>
              <a:t>Detector Upgrade: New Small Wheels</a:t>
            </a:r>
          </a:p>
        </p:txBody>
      </p:sp>
      <p:sp>
        <p:nvSpPr>
          <p:cNvPr id="381" name="Italy has participated to a successful detector Upgrade, integrating two new detector technologies in the Endcap regions of ATLAS:…"/>
          <p:cNvSpPr txBox="1">
            <a:spLocks noGrp="1"/>
          </p:cNvSpPr>
          <p:nvPr>
            <p:ph type="body" sz="quarter" idx="1"/>
          </p:nvPr>
        </p:nvSpPr>
        <p:spPr>
          <a:xfrm>
            <a:off x="269728" y="7586560"/>
            <a:ext cx="7080766" cy="5637667"/>
          </a:xfrm>
          <a:prstGeom prst="rect">
            <a:avLst/>
          </a:prstGeom>
        </p:spPr>
        <p:txBody>
          <a:bodyPr/>
          <a:lstStyle/>
          <a:p>
            <a:pPr marL="311150" indent="-311150" defTabSz="404495">
              <a:spcBef>
                <a:spcPts val="2800"/>
              </a:spcBef>
              <a:defRPr sz="2352"/>
            </a:pPr>
            <a:r>
              <a:t>Italy has participated to a successful detector Upgrade, integrating two new detector technologies in the Endcap regions of ATLAS:</a:t>
            </a:r>
          </a:p>
          <a:p>
            <a:pPr marL="622300" lvl="1" indent="-311150" defTabSz="404495">
              <a:spcBef>
                <a:spcPts val="2800"/>
              </a:spcBef>
              <a:defRPr sz="2352"/>
            </a:pPr>
            <a:r>
              <a:t>Micro Pattern Gas chambers (MicroMegas)</a:t>
            </a:r>
          </a:p>
          <a:p>
            <a:pPr marL="622300" lvl="1" indent="-311150" defTabSz="404495">
              <a:spcBef>
                <a:spcPts val="2800"/>
              </a:spcBef>
              <a:defRPr sz="2352"/>
            </a:pPr>
            <a:endParaRPr/>
          </a:p>
          <a:p>
            <a:pPr marL="622300" lvl="1" indent="-311150" defTabSz="404495">
              <a:spcBef>
                <a:spcPts val="2800"/>
              </a:spcBef>
              <a:defRPr sz="2352"/>
            </a:pPr>
            <a:endParaRPr/>
          </a:p>
          <a:p>
            <a:pPr marL="622300" lvl="1" indent="-311150" defTabSz="404495">
              <a:spcBef>
                <a:spcPts val="2800"/>
              </a:spcBef>
              <a:defRPr sz="2352"/>
            </a:pPr>
            <a:endParaRPr/>
          </a:p>
          <a:p>
            <a:pPr marL="622300" lvl="1" indent="-311150" defTabSz="404495">
              <a:spcBef>
                <a:spcPts val="2800"/>
              </a:spcBef>
              <a:defRPr sz="2352"/>
            </a:pPr>
            <a:endParaRPr/>
          </a:p>
          <a:p>
            <a:pPr marL="622300" lvl="1" indent="-311150" defTabSz="404495">
              <a:spcBef>
                <a:spcPts val="2800"/>
              </a:spcBef>
              <a:defRPr sz="2352"/>
            </a:pPr>
            <a:r>
              <a:t>Upgraded Thin Gap Chambers</a:t>
            </a:r>
          </a:p>
        </p:txBody>
      </p:sp>
      <p:pic>
        <p:nvPicPr>
          <p:cNvPr id="382" name="Image" descr="Image"/>
          <p:cNvPicPr>
            <a:picLocks noChangeAspect="1"/>
          </p:cNvPicPr>
          <p:nvPr/>
        </p:nvPicPr>
        <p:blipFill>
          <a:blip r:embed="rId2"/>
          <a:stretch>
            <a:fillRect/>
          </a:stretch>
        </p:blipFill>
        <p:spPr>
          <a:xfrm>
            <a:off x="8731232" y="2626870"/>
            <a:ext cx="6519325" cy="10240260"/>
          </a:xfrm>
          <a:prstGeom prst="rect">
            <a:avLst/>
          </a:prstGeom>
          <a:ln w="12700">
            <a:miter lim="400000"/>
          </a:ln>
        </p:spPr>
      </p:pic>
      <p:pic>
        <p:nvPicPr>
          <p:cNvPr id="383" name="Image" descr="Image"/>
          <p:cNvPicPr>
            <a:picLocks noChangeAspect="1"/>
          </p:cNvPicPr>
          <p:nvPr/>
        </p:nvPicPr>
        <p:blipFill>
          <a:blip r:embed="rId3"/>
          <a:stretch>
            <a:fillRect/>
          </a:stretch>
        </p:blipFill>
        <p:spPr>
          <a:xfrm>
            <a:off x="15777982" y="4076700"/>
            <a:ext cx="8204201" cy="8458200"/>
          </a:xfrm>
          <a:prstGeom prst="rect">
            <a:avLst/>
          </a:prstGeom>
          <a:ln w="12700">
            <a:miter lim="400000"/>
          </a:ln>
        </p:spPr>
      </p:pic>
      <p:pic>
        <p:nvPicPr>
          <p:cNvPr id="384" name="Image" descr="Image"/>
          <p:cNvPicPr>
            <a:picLocks noChangeAspect="1"/>
          </p:cNvPicPr>
          <p:nvPr/>
        </p:nvPicPr>
        <p:blipFill>
          <a:blip r:embed="rId4"/>
          <a:stretch>
            <a:fillRect/>
          </a:stretch>
        </p:blipFill>
        <p:spPr>
          <a:xfrm>
            <a:off x="189387" y="2220085"/>
            <a:ext cx="8369301" cy="4889501"/>
          </a:xfrm>
          <a:prstGeom prst="rect">
            <a:avLst/>
          </a:prstGeom>
          <a:ln w="12700">
            <a:miter lim="400000"/>
          </a:ln>
        </p:spPr>
      </p:pic>
      <p:sp>
        <p:nvSpPr>
          <p:cNvPr id="385" name="New Small Wheel taking data now !"/>
          <p:cNvSpPr txBox="1"/>
          <p:nvPr/>
        </p:nvSpPr>
        <p:spPr>
          <a:xfrm>
            <a:off x="16631295" y="3464088"/>
            <a:ext cx="6497575"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New Small Wheel taking data now !</a:t>
            </a:r>
          </a:p>
        </p:txBody>
      </p:sp>
      <p:pic>
        <p:nvPicPr>
          <p:cNvPr id="386" name="2560px-INFN_logo_2017.svg.png" descr="2560px-INFN_logo_2017.svg.png"/>
          <p:cNvPicPr>
            <a:picLocks noChangeAspect="1"/>
          </p:cNvPicPr>
          <p:nvPr/>
        </p:nvPicPr>
        <p:blipFill>
          <a:blip r:embed="rId5"/>
          <a:stretch>
            <a:fillRect/>
          </a:stretch>
        </p:blipFill>
        <p:spPr>
          <a:xfrm>
            <a:off x="17334158" y="2342920"/>
            <a:ext cx="1804195" cy="911965"/>
          </a:xfrm>
          <a:prstGeom prst="rect">
            <a:avLst/>
          </a:prstGeom>
          <a:ln w="12700">
            <a:miter lim="400000"/>
          </a:ln>
        </p:spPr>
      </p:pic>
      <p:pic>
        <p:nvPicPr>
          <p:cNvPr id="387" name="sapienza-big.png" descr="sapienza-big.png"/>
          <p:cNvPicPr>
            <a:picLocks noChangeAspect="1"/>
          </p:cNvPicPr>
          <p:nvPr/>
        </p:nvPicPr>
        <p:blipFill>
          <a:blip r:embed="rId6"/>
          <a:stretch>
            <a:fillRect/>
          </a:stretch>
        </p:blipFill>
        <p:spPr>
          <a:xfrm>
            <a:off x="19902396" y="2185879"/>
            <a:ext cx="2523612" cy="1226047"/>
          </a:xfrm>
          <a:prstGeom prst="rect">
            <a:avLst/>
          </a:prstGeom>
          <a:ln w="12700">
            <a:miter lim="400000"/>
          </a:ln>
        </p:spPr>
      </p:pic>
      <p:pic>
        <p:nvPicPr>
          <p:cNvPr id="388" name="Image" descr="Image"/>
          <p:cNvPicPr>
            <a:picLocks noChangeAspect="1"/>
          </p:cNvPicPr>
          <p:nvPr/>
        </p:nvPicPr>
        <p:blipFill>
          <a:blip r:embed="rId7"/>
          <a:stretch>
            <a:fillRect/>
          </a:stretch>
        </p:blipFill>
        <p:spPr>
          <a:xfrm>
            <a:off x="428516" y="9551069"/>
            <a:ext cx="6763190" cy="3194250"/>
          </a:xfrm>
          <a:prstGeom prst="rect">
            <a:avLst/>
          </a:prstGeom>
          <a:ln w="12700">
            <a:miter lim="400000"/>
          </a:ln>
        </p:spPr>
      </p:pic>
      <p:sp>
        <p:nvSpPr>
          <p:cNvPr id="38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Image" descr="Image"/>
          <p:cNvPicPr>
            <a:picLocks noChangeAspect="1"/>
          </p:cNvPicPr>
          <p:nvPr/>
        </p:nvPicPr>
        <p:blipFill>
          <a:blip r:embed="rId2"/>
          <a:stretch>
            <a:fillRect/>
          </a:stretch>
        </p:blipFill>
        <p:spPr>
          <a:xfrm>
            <a:off x="-3155" y="-18592"/>
            <a:ext cx="3606743" cy="5318551"/>
          </a:xfrm>
          <a:prstGeom prst="rect">
            <a:avLst/>
          </a:prstGeom>
          <a:ln w="12700">
            <a:miter lim="400000"/>
          </a:ln>
        </p:spPr>
      </p:pic>
      <p:pic>
        <p:nvPicPr>
          <p:cNvPr id="392" name="Image" descr="Image"/>
          <p:cNvPicPr>
            <a:picLocks noChangeAspect="1"/>
          </p:cNvPicPr>
          <p:nvPr/>
        </p:nvPicPr>
        <p:blipFill>
          <a:blip r:embed="rId3"/>
          <a:stretch>
            <a:fillRect/>
          </a:stretch>
        </p:blipFill>
        <p:spPr>
          <a:xfrm>
            <a:off x="17359983" y="8318565"/>
            <a:ext cx="6908801" cy="5194301"/>
          </a:xfrm>
          <a:prstGeom prst="rect">
            <a:avLst/>
          </a:prstGeom>
          <a:ln w="12700">
            <a:miter lim="400000"/>
          </a:ln>
        </p:spPr>
      </p:pic>
      <p:sp>
        <p:nvSpPr>
          <p:cNvPr id="393" name="LHC delivered vs ATLAS recorded luminosity in 2022"/>
          <p:cNvSpPr txBox="1"/>
          <p:nvPr/>
        </p:nvSpPr>
        <p:spPr>
          <a:xfrm>
            <a:off x="18100837" y="1218375"/>
            <a:ext cx="5427092"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LHC delivered vs ATLAS recorded luminosity in 2022</a:t>
            </a:r>
          </a:p>
        </p:txBody>
      </p:sp>
      <p:sp>
        <p:nvSpPr>
          <p:cNvPr id="394" name="Cumulative recording efficiency vs luminosity, 2022 vs past years"/>
          <p:cNvSpPr txBox="1"/>
          <p:nvPr/>
        </p:nvSpPr>
        <p:spPr>
          <a:xfrm>
            <a:off x="17775350" y="7302564"/>
            <a:ext cx="6078066"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Cumulative recording efficiency vs luminosity, 2022 vs past years</a:t>
            </a:r>
          </a:p>
        </p:txBody>
      </p:sp>
      <p:pic>
        <p:nvPicPr>
          <p:cNvPr id="395" name="Image" descr="Image"/>
          <p:cNvPicPr>
            <a:picLocks noChangeAspect="1"/>
          </p:cNvPicPr>
          <p:nvPr/>
        </p:nvPicPr>
        <p:blipFill>
          <a:blip r:embed="rId4"/>
          <a:stretch>
            <a:fillRect/>
          </a:stretch>
        </p:blipFill>
        <p:spPr>
          <a:xfrm>
            <a:off x="16983842" y="2362446"/>
            <a:ext cx="6899084" cy="4826397"/>
          </a:xfrm>
          <a:prstGeom prst="rect">
            <a:avLst/>
          </a:prstGeom>
          <a:ln w="12700">
            <a:miter lim="400000"/>
          </a:ln>
        </p:spPr>
      </p:pic>
      <p:sp>
        <p:nvSpPr>
          <p:cNvPr id="396" name="very efficient student shift crews!"/>
          <p:cNvSpPr txBox="1"/>
          <p:nvPr/>
        </p:nvSpPr>
        <p:spPr>
          <a:xfrm>
            <a:off x="916745" y="11127368"/>
            <a:ext cx="2686843" cy="1575713"/>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b="0">
                <a:solidFill>
                  <a:srgbClr val="FFFFFF"/>
                </a:solidFill>
                <a:latin typeface="+mn-lt"/>
                <a:ea typeface="+mn-ea"/>
                <a:cs typeface="+mn-cs"/>
                <a:sym typeface="Helvetica Neue Medium"/>
              </a:defRPr>
            </a:lvl1pPr>
          </a:lstStyle>
          <a:p>
            <a:r>
              <a:t>very efficient student shift crews!</a:t>
            </a:r>
          </a:p>
        </p:txBody>
      </p:sp>
      <p:pic>
        <p:nvPicPr>
          <p:cNvPr id="397" name="ATLASCONTROLROOM-5.jpg" descr="ATLASCONTROLROOM-5.jpg"/>
          <p:cNvPicPr>
            <a:picLocks noChangeAspect="1"/>
          </p:cNvPicPr>
          <p:nvPr/>
        </p:nvPicPr>
        <p:blipFill>
          <a:blip r:embed="rId5"/>
          <a:stretch>
            <a:fillRect/>
          </a:stretch>
        </p:blipFill>
        <p:spPr>
          <a:xfrm>
            <a:off x="4042757" y="5207859"/>
            <a:ext cx="12876510" cy="8584341"/>
          </a:xfrm>
          <a:prstGeom prst="rect">
            <a:avLst/>
          </a:prstGeom>
          <a:ln w="12700">
            <a:miter lim="400000"/>
          </a:ln>
        </p:spPr>
      </p:pic>
      <p:grpSp>
        <p:nvGrpSpPr>
          <p:cNvPr id="400" name="ATLAS_VP1_136TeV_run427394_evt3038977_2022-07-05T17-02-31_v5.png"/>
          <p:cNvGrpSpPr/>
          <p:nvPr/>
        </p:nvGrpSpPr>
        <p:grpSpPr>
          <a:xfrm>
            <a:off x="3915757" y="1653569"/>
            <a:ext cx="13130511" cy="8834062"/>
            <a:chOff x="0" y="0"/>
            <a:chExt cx="13130510" cy="8834061"/>
          </a:xfrm>
        </p:grpSpPr>
        <p:pic>
          <p:nvPicPr>
            <p:cNvPr id="399" name="ATLAS_VP1_136TeV_run427394_evt3038977_2022-07-05T17-02-31_v5.png" descr="ATLAS_VP1_136TeV_run427394_evt3038977_2022-07-05T17-02-31_v5.png"/>
            <p:cNvPicPr>
              <a:picLocks noChangeAspect="1"/>
            </p:cNvPicPr>
            <p:nvPr/>
          </p:nvPicPr>
          <p:blipFill>
            <a:blip r:embed="rId6"/>
            <a:stretch>
              <a:fillRect/>
            </a:stretch>
          </p:blipFill>
          <p:spPr>
            <a:xfrm>
              <a:off x="127000" y="88900"/>
              <a:ext cx="12876510" cy="8503862"/>
            </a:xfrm>
            <a:prstGeom prst="rect">
              <a:avLst/>
            </a:prstGeom>
            <a:ln>
              <a:noFill/>
            </a:ln>
            <a:effectLst/>
          </p:spPr>
        </p:pic>
        <p:pic>
          <p:nvPicPr>
            <p:cNvPr id="398" name="ATLAS_VP1_136TeV_run427394_evt3038977_2022-07-05T17-02-31_v5.png" descr="ATLAS_VP1_136TeV_run427394_evt3038977_2022-07-05T17-02-31_v5.png"/>
            <p:cNvPicPr>
              <a:picLocks/>
            </p:cNvPicPr>
            <p:nvPr/>
          </p:nvPicPr>
          <p:blipFill>
            <a:blip r:embed="rId7"/>
            <a:stretch>
              <a:fillRect/>
            </a:stretch>
          </p:blipFill>
          <p:spPr>
            <a:xfrm>
              <a:off x="-1" y="0"/>
              <a:ext cx="13130511" cy="8834062"/>
            </a:xfrm>
            <a:prstGeom prst="rect">
              <a:avLst/>
            </a:prstGeom>
            <a:effectLst/>
          </p:spPr>
        </p:pic>
      </p:grpSp>
      <p:sp>
        <p:nvSpPr>
          <p:cNvPr id="401" name="ATLAS today"/>
          <p:cNvSpPr txBox="1">
            <a:spLocks noGrp="1"/>
          </p:cNvSpPr>
          <p:nvPr>
            <p:ph type="title"/>
          </p:nvPr>
        </p:nvSpPr>
        <p:spPr>
          <a:xfrm>
            <a:off x="1689100" y="-174658"/>
            <a:ext cx="21005800" cy="1855608"/>
          </a:xfrm>
          <a:prstGeom prst="rect">
            <a:avLst/>
          </a:prstGeom>
        </p:spPr>
        <p:txBody>
          <a:bodyPr/>
          <a:lstStyle/>
          <a:p>
            <a:r>
              <a:t>ATLAS today</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5" name="Group"/>
          <p:cNvGrpSpPr/>
          <p:nvPr/>
        </p:nvGrpSpPr>
        <p:grpSpPr>
          <a:xfrm>
            <a:off x="5408291" y="1354721"/>
            <a:ext cx="18603433" cy="11559597"/>
            <a:chOff x="237659" y="0"/>
            <a:chExt cx="18603431" cy="11559595"/>
          </a:xfrm>
        </p:grpSpPr>
        <p:pic>
          <p:nvPicPr>
            <p:cNvPr id="403" name="Image" descr="Image"/>
            <p:cNvPicPr>
              <a:picLocks noChangeAspect="1"/>
            </p:cNvPicPr>
            <p:nvPr/>
          </p:nvPicPr>
          <p:blipFill>
            <a:blip r:embed="rId2"/>
            <a:srcRect r="1261"/>
            <a:stretch>
              <a:fillRect/>
            </a:stretch>
          </p:blipFill>
          <p:spPr>
            <a:xfrm>
              <a:off x="237659" y="0"/>
              <a:ext cx="18603433" cy="11559596"/>
            </a:xfrm>
            <a:prstGeom prst="rect">
              <a:avLst/>
            </a:prstGeom>
            <a:ln w="12700" cap="flat">
              <a:noFill/>
              <a:miter lim="400000"/>
            </a:ln>
            <a:effectLst/>
          </p:spPr>
        </p:pic>
        <p:sp>
          <p:nvSpPr>
            <p:cNvPr id="404" name="Rectangle"/>
            <p:cNvSpPr/>
            <p:nvPr/>
          </p:nvSpPr>
          <p:spPr>
            <a:xfrm>
              <a:off x="6089456" y="2017"/>
              <a:ext cx="8840457" cy="1500849"/>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406" name="ATLAS in the future"/>
          <p:cNvSpPr txBox="1">
            <a:spLocks noGrp="1"/>
          </p:cNvSpPr>
          <p:nvPr>
            <p:ph type="title"/>
          </p:nvPr>
        </p:nvSpPr>
        <p:spPr>
          <a:xfrm>
            <a:off x="2041033" y="-21473"/>
            <a:ext cx="21005801" cy="2286001"/>
          </a:xfrm>
          <a:prstGeom prst="rect">
            <a:avLst/>
          </a:prstGeom>
        </p:spPr>
        <p:txBody>
          <a:bodyPr/>
          <a:lstStyle/>
          <a:p>
            <a:r>
              <a:t>ATLAS in the future</a:t>
            </a:r>
          </a:p>
        </p:txBody>
      </p:sp>
      <p:pic>
        <p:nvPicPr>
          <p:cNvPr id="407" name="Image" descr="Image"/>
          <p:cNvPicPr>
            <a:picLocks noChangeAspect="1"/>
          </p:cNvPicPr>
          <p:nvPr/>
        </p:nvPicPr>
        <p:blipFill>
          <a:blip r:embed="rId3"/>
          <a:stretch>
            <a:fillRect/>
          </a:stretch>
        </p:blipFill>
        <p:spPr>
          <a:xfrm>
            <a:off x="-183422" y="1948230"/>
            <a:ext cx="9032726" cy="5082894"/>
          </a:xfrm>
          <a:prstGeom prst="rect">
            <a:avLst/>
          </a:prstGeom>
          <a:ln w="12700">
            <a:miter lim="400000"/>
          </a:ln>
        </p:spPr>
      </p:pic>
      <p:pic>
        <p:nvPicPr>
          <p:cNvPr id="408" name="2560px-INFN_logo_2017.svg.png" descr="2560px-INFN_logo_2017.svg.png"/>
          <p:cNvPicPr>
            <a:picLocks noChangeAspect="1"/>
          </p:cNvPicPr>
          <p:nvPr/>
        </p:nvPicPr>
        <p:blipFill>
          <a:blip r:embed="rId4"/>
          <a:stretch>
            <a:fillRect/>
          </a:stretch>
        </p:blipFill>
        <p:spPr>
          <a:xfrm>
            <a:off x="8894861" y="12440661"/>
            <a:ext cx="1804195" cy="911965"/>
          </a:xfrm>
          <a:prstGeom prst="rect">
            <a:avLst/>
          </a:prstGeom>
          <a:ln w="12700">
            <a:miter lim="400000"/>
          </a:ln>
        </p:spPr>
      </p:pic>
      <p:pic>
        <p:nvPicPr>
          <p:cNvPr id="409" name="sapienza-big.png" descr="sapienza-big.png"/>
          <p:cNvPicPr>
            <a:picLocks noChangeAspect="1"/>
          </p:cNvPicPr>
          <p:nvPr/>
        </p:nvPicPr>
        <p:blipFill>
          <a:blip r:embed="rId5"/>
          <a:stretch>
            <a:fillRect/>
          </a:stretch>
        </p:blipFill>
        <p:spPr>
          <a:xfrm>
            <a:off x="10930194" y="12283619"/>
            <a:ext cx="2523612" cy="1226048"/>
          </a:xfrm>
          <a:prstGeom prst="rect">
            <a:avLst/>
          </a:prstGeom>
          <a:ln w="12700">
            <a:miter lim="400000"/>
          </a:ln>
        </p:spPr>
      </p:pic>
      <p:pic>
        <p:nvPicPr>
          <p:cNvPr id="410" name="2560px-INFN_logo_2017.svg.png" descr="2560px-INFN_logo_2017.svg.png"/>
          <p:cNvPicPr>
            <a:picLocks noChangeAspect="1"/>
          </p:cNvPicPr>
          <p:nvPr/>
        </p:nvPicPr>
        <p:blipFill>
          <a:blip r:embed="rId4"/>
          <a:stretch>
            <a:fillRect/>
          </a:stretch>
        </p:blipFill>
        <p:spPr>
          <a:xfrm>
            <a:off x="13924061" y="12440661"/>
            <a:ext cx="1804195" cy="911965"/>
          </a:xfrm>
          <a:prstGeom prst="rect">
            <a:avLst/>
          </a:prstGeom>
          <a:ln w="12700">
            <a:miter lim="400000"/>
          </a:ln>
        </p:spPr>
      </p:pic>
      <p:pic>
        <p:nvPicPr>
          <p:cNvPr id="411" name="sapienza-big.png" descr="sapienza-big.png"/>
          <p:cNvPicPr>
            <a:picLocks noChangeAspect="1"/>
          </p:cNvPicPr>
          <p:nvPr/>
        </p:nvPicPr>
        <p:blipFill>
          <a:blip r:embed="rId5"/>
          <a:stretch>
            <a:fillRect/>
          </a:stretch>
        </p:blipFill>
        <p:spPr>
          <a:xfrm>
            <a:off x="16035098" y="12283619"/>
            <a:ext cx="2523613" cy="1226048"/>
          </a:xfrm>
          <a:prstGeom prst="rect">
            <a:avLst/>
          </a:prstGeom>
          <a:ln w="12700">
            <a:miter lim="400000"/>
          </a:ln>
        </p:spPr>
      </p:pic>
      <p:pic>
        <p:nvPicPr>
          <p:cNvPr id="412" name="2560px-INFN_logo_2017.svg.png" descr="2560px-INFN_logo_2017.svg.png"/>
          <p:cNvPicPr>
            <a:picLocks noChangeAspect="1"/>
          </p:cNvPicPr>
          <p:nvPr/>
        </p:nvPicPr>
        <p:blipFill>
          <a:blip r:embed="rId4"/>
          <a:stretch>
            <a:fillRect/>
          </a:stretch>
        </p:blipFill>
        <p:spPr>
          <a:xfrm>
            <a:off x="14432061" y="2179061"/>
            <a:ext cx="1804195" cy="911964"/>
          </a:xfrm>
          <a:prstGeom prst="rect">
            <a:avLst/>
          </a:prstGeom>
          <a:ln w="12700">
            <a:miter lim="400000"/>
          </a:ln>
        </p:spPr>
      </p:pic>
      <p:pic>
        <p:nvPicPr>
          <p:cNvPr id="413" name="sapienza-big.png" descr="sapienza-big.png"/>
          <p:cNvPicPr>
            <a:picLocks noChangeAspect="1"/>
          </p:cNvPicPr>
          <p:nvPr/>
        </p:nvPicPr>
        <p:blipFill>
          <a:blip r:embed="rId5"/>
          <a:stretch>
            <a:fillRect/>
          </a:stretch>
        </p:blipFill>
        <p:spPr>
          <a:xfrm>
            <a:off x="16485353" y="2022019"/>
            <a:ext cx="2523612" cy="122604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RPC schema.pdf" descr="RPC schema.pdf"/>
          <p:cNvPicPr>
            <a:picLocks noChangeAspect="1"/>
          </p:cNvPicPr>
          <p:nvPr/>
        </p:nvPicPr>
        <p:blipFill>
          <a:blip r:embed="rId2"/>
          <a:stretch>
            <a:fillRect/>
          </a:stretch>
        </p:blipFill>
        <p:spPr>
          <a:xfrm>
            <a:off x="8180799" y="1776429"/>
            <a:ext cx="8217065" cy="6913261"/>
          </a:xfrm>
          <a:prstGeom prst="rect">
            <a:avLst/>
          </a:prstGeom>
          <a:ln w="12700">
            <a:miter lim="400000"/>
          </a:ln>
        </p:spPr>
      </p:pic>
      <p:sp>
        <p:nvSpPr>
          <p:cNvPr id="416" name="Level-0 Muon Trigger activities"/>
          <p:cNvSpPr txBox="1">
            <a:spLocks noGrp="1"/>
          </p:cNvSpPr>
          <p:nvPr>
            <p:ph type="title"/>
          </p:nvPr>
        </p:nvSpPr>
        <p:spPr>
          <a:xfrm>
            <a:off x="1689100" y="3665"/>
            <a:ext cx="14684475" cy="1807886"/>
          </a:xfrm>
          <a:prstGeom prst="rect">
            <a:avLst/>
          </a:prstGeom>
        </p:spPr>
        <p:txBody>
          <a:bodyPr/>
          <a:lstStyle>
            <a:lvl1pPr defTabSz="594360">
              <a:defRPr sz="8064"/>
            </a:lvl1pPr>
          </a:lstStyle>
          <a:p>
            <a:r>
              <a:t>Level-0 Muon Trigger activities</a:t>
            </a:r>
          </a:p>
        </p:txBody>
      </p:sp>
      <p:sp>
        <p:nvSpPr>
          <p:cNvPr id="417" name="New RPC and sMDT detectors in the inner region of the barrel:…"/>
          <p:cNvSpPr txBox="1">
            <a:spLocks noGrp="1"/>
          </p:cNvSpPr>
          <p:nvPr>
            <p:ph type="body" sz="half" idx="1"/>
          </p:nvPr>
        </p:nvSpPr>
        <p:spPr>
          <a:xfrm>
            <a:off x="557883" y="1973508"/>
            <a:ext cx="8217065" cy="11278877"/>
          </a:xfrm>
          <a:prstGeom prst="rect">
            <a:avLst/>
          </a:prstGeom>
        </p:spPr>
        <p:txBody>
          <a:bodyPr/>
          <a:lstStyle/>
          <a:p>
            <a:pPr marL="432815" indent="-432815" defTabSz="586104">
              <a:spcBef>
                <a:spcPts val="4100"/>
              </a:spcBef>
              <a:buSzPct val="123000"/>
              <a:defRPr sz="3407"/>
            </a:pPr>
            <a:r>
              <a:t>New RPC and sMDT detectors in the inner region of the barrel:</a:t>
            </a:r>
          </a:p>
          <a:p>
            <a:pPr marL="865631" lvl="1" indent="-432815" defTabSz="586104">
              <a:spcBef>
                <a:spcPts val="4100"/>
              </a:spcBef>
              <a:buSzPct val="123000"/>
              <a:defRPr sz="3407"/>
            </a:pPr>
            <a:r>
              <a:t>The new detectors allow to:</a:t>
            </a:r>
          </a:p>
          <a:p>
            <a:pPr marL="1298447" lvl="2" indent="-432815" defTabSz="586104">
              <a:spcBef>
                <a:spcPts val="4100"/>
              </a:spcBef>
              <a:buSzPct val="123000"/>
              <a:defRPr sz="3407"/>
            </a:pPr>
            <a:r>
              <a:t>reduce the </a:t>
            </a:r>
            <a:r>
              <a:rPr>
                <a:solidFill>
                  <a:schemeClr val="accent1"/>
                </a:solidFill>
              </a:rPr>
              <a:t>trigger fake rate</a:t>
            </a:r>
            <a:r>
              <a:t> in barrel and end-cap regions</a:t>
            </a:r>
          </a:p>
          <a:p>
            <a:pPr marL="1298447" lvl="2" indent="-432815" defTabSz="586104">
              <a:spcBef>
                <a:spcPts val="4100"/>
              </a:spcBef>
              <a:buSzPct val="123000"/>
              <a:defRPr sz="3407"/>
            </a:pPr>
            <a:r>
              <a:t>increase the trigger </a:t>
            </a:r>
            <a:r>
              <a:rPr>
                <a:solidFill>
                  <a:schemeClr val="accent1"/>
                </a:solidFill>
              </a:rPr>
              <a:t>performances</a:t>
            </a:r>
          </a:p>
          <a:p>
            <a:pPr marL="1298447" lvl="2" indent="-432815" defTabSz="586104">
              <a:spcBef>
                <a:spcPts val="4100"/>
              </a:spcBef>
              <a:buSzPct val="123000"/>
              <a:defRPr sz="3407"/>
            </a:pPr>
            <a:r>
              <a:t>increase the </a:t>
            </a:r>
            <a:r>
              <a:rPr>
                <a:solidFill>
                  <a:schemeClr val="accent1"/>
                </a:solidFill>
              </a:rPr>
              <a:t>geometrical coverage</a:t>
            </a:r>
            <a:r>
              <a:t> in the barrel</a:t>
            </a:r>
          </a:p>
          <a:p>
            <a:pPr marL="432815" indent="-432815" defTabSz="586104">
              <a:spcBef>
                <a:spcPts val="4100"/>
              </a:spcBef>
              <a:buSzPct val="123000"/>
              <a:defRPr sz="3407"/>
            </a:pPr>
            <a:r>
              <a:t>Single level </a:t>
            </a:r>
            <a:r>
              <a:rPr>
                <a:solidFill>
                  <a:schemeClr val="accent1"/>
                </a:solidFill>
              </a:rPr>
              <a:t>Level-0 Muon Barrel hardware trigger</a:t>
            </a:r>
            <a:r>
              <a:t> with an output rate of </a:t>
            </a:r>
            <a:r>
              <a:rPr>
                <a:solidFill>
                  <a:schemeClr val="accent1"/>
                </a:solidFill>
              </a:rPr>
              <a:t>1 MHz</a:t>
            </a:r>
            <a:r>
              <a:t>, Level-0 readout latency is </a:t>
            </a:r>
            <a:r>
              <a:rPr>
                <a:solidFill>
                  <a:schemeClr val="accent1"/>
                </a:solidFill>
              </a:rPr>
              <a:t>10 μs</a:t>
            </a:r>
          </a:p>
          <a:p>
            <a:pPr marL="865631" lvl="1" indent="-432815" defTabSz="586104">
              <a:spcBef>
                <a:spcPts val="4100"/>
              </a:spcBef>
              <a:buSzPct val="123000"/>
              <a:defRPr sz="3407"/>
            </a:pPr>
            <a:r>
              <a:rPr>
                <a:solidFill>
                  <a:schemeClr val="accent1"/>
                </a:solidFill>
              </a:rPr>
              <a:t>potential use of Artificial Intelligence in the realtime path, taking decisions in ~1 us.</a:t>
            </a:r>
          </a:p>
        </p:txBody>
      </p:sp>
      <p:pic>
        <p:nvPicPr>
          <p:cNvPr id="418" name="IMG_1070.JPG" descr="IMG_1070.JPG"/>
          <p:cNvPicPr>
            <a:picLocks noChangeAspect="1"/>
          </p:cNvPicPr>
          <p:nvPr/>
        </p:nvPicPr>
        <p:blipFill>
          <a:blip r:embed="rId3"/>
          <a:srcRect l="2568" t="14941" r="86" b="13233"/>
          <a:stretch>
            <a:fillRect/>
          </a:stretch>
        </p:blipFill>
        <p:spPr>
          <a:xfrm>
            <a:off x="18675432" y="8537096"/>
            <a:ext cx="4078611" cy="4514059"/>
          </a:xfrm>
          <a:custGeom>
            <a:avLst/>
            <a:gdLst/>
            <a:ahLst/>
            <a:cxnLst>
              <a:cxn ang="0">
                <a:pos x="wd2" y="hd2"/>
              </a:cxn>
              <a:cxn ang="5400000">
                <a:pos x="wd2" y="hd2"/>
              </a:cxn>
              <a:cxn ang="10800000">
                <a:pos x="wd2" y="hd2"/>
              </a:cxn>
              <a:cxn ang="16200000">
                <a:pos x="wd2" y="hd2"/>
              </a:cxn>
            </a:cxnLst>
            <a:rect l="0" t="0" r="r" b="b"/>
            <a:pathLst>
              <a:path w="21554" h="21599" extrusionOk="0">
                <a:moveTo>
                  <a:pt x="1962" y="0"/>
                </a:moveTo>
                <a:cubicBezTo>
                  <a:pt x="1659" y="0"/>
                  <a:pt x="1240" y="74"/>
                  <a:pt x="1100" y="201"/>
                </a:cubicBezTo>
                <a:cubicBezTo>
                  <a:pt x="977" y="312"/>
                  <a:pt x="916" y="431"/>
                  <a:pt x="916" y="539"/>
                </a:cubicBezTo>
                <a:cubicBezTo>
                  <a:pt x="919" y="595"/>
                  <a:pt x="934" y="648"/>
                  <a:pt x="964" y="695"/>
                </a:cubicBezTo>
                <a:cubicBezTo>
                  <a:pt x="964" y="695"/>
                  <a:pt x="964" y="696"/>
                  <a:pt x="964" y="697"/>
                </a:cubicBezTo>
                <a:cubicBezTo>
                  <a:pt x="968" y="702"/>
                  <a:pt x="972" y="708"/>
                  <a:pt x="977" y="714"/>
                </a:cubicBezTo>
                <a:cubicBezTo>
                  <a:pt x="1000" y="743"/>
                  <a:pt x="1030" y="769"/>
                  <a:pt x="1067" y="793"/>
                </a:cubicBezTo>
                <a:cubicBezTo>
                  <a:pt x="1202" y="883"/>
                  <a:pt x="1208" y="988"/>
                  <a:pt x="1111" y="1462"/>
                </a:cubicBezTo>
                <a:cubicBezTo>
                  <a:pt x="1048" y="1771"/>
                  <a:pt x="946" y="2135"/>
                  <a:pt x="884" y="2273"/>
                </a:cubicBezTo>
                <a:cubicBezTo>
                  <a:pt x="823" y="2410"/>
                  <a:pt x="760" y="2612"/>
                  <a:pt x="744" y="2721"/>
                </a:cubicBezTo>
                <a:cubicBezTo>
                  <a:pt x="708" y="2961"/>
                  <a:pt x="437" y="3493"/>
                  <a:pt x="192" y="3855"/>
                </a:cubicBezTo>
                <a:cubicBezTo>
                  <a:pt x="117" y="4040"/>
                  <a:pt x="79" y="4188"/>
                  <a:pt x="100" y="4238"/>
                </a:cubicBezTo>
                <a:cubicBezTo>
                  <a:pt x="177" y="4421"/>
                  <a:pt x="524" y="4429"/>
                  <a:pt x="687" y="4251"/>
                </a:cubicBezTo>
                <a:cubicBezTo>
                  <a:pt x="754" y="4178"/>
                  <a:pt x="893" y="4138"/>
                  <a:pt x="995" y="4162"/>
                </a:cubicBezTo>
                <a:cubicBezTo>
                  <a:pt x="1122" y="4192"/>
                  <a:pt x="1225" y="4127"/>
                  <a:pt x="1310" y="3957"/>
                </a:cubicBezTo>
                <a:cubicBezTo>
                  <a:pt x="1383" y="3813"/>
                  <a:pt x="1484" y="3733"/>
                  <a:pt x="1551" y="3771"/>
                </a:cubicBezTo>
                <a:cubicBezTo>
                  <a:pt x="1633" y="3817"/>
                  <a:pt x="1649" y="4213"/>
                  <a:pt x="1602" y="5089"/>
                </a:cubicBezTo>
                <a:cubicBezTo>
                  <a:pt x="1564" y="5778"/>
                  <a:pt x="1523" y="8720"/>
                  <a:pt x="1511" y="11625"/>
                </a:cubicBezTo>
                <a:cubicBezTo>
                  <a:pt x="1500" y="14531"/>
                  <a:pt x="1458" y="16926"/>
                  <a:pt x="1417" y="16948"/>
                </a:cubicBezTo>
                <a:cubicBezTo>
                  <a:pt x="1376" y="16971"/>
                  <a:pt x="1369" y="17135"/>
                  <a:pt x="1400" y="17311"/>
                </a:cubicBezTo>
                <a:cubicBezTo>
                  <a:pt x="1461" y="17648"/>
                  <a:pt x="1271" y="17881"/>
                  <a:pt x="1157" y="17611"/>
                </a:cubicBezTo>
                <a:cubicBezTo>
                  <a:pt x="1098" y="17472"/>
                  <a:pt x="1081" y="17471"/>
                  <a:pt x="970" y="17609"/>
                </a:cubicBezTo>
                <a:cubicBezTo>
                  <a:pt x="862" y="17743"/>
                  <a:pt x="819" y="17732"/>
                  <a:pt x="595" y="17516"/>
                </a:cubicBezTo>
                <a:cubicBezTo>
                  <a:pt x="308" y="17240"/>
                  <a:pt x="113" y="17206"/>
                  <a:pt x="24" y="17415"/>
                </a:cubicBezTo>
                <a:cubicBezTo>
                  <a:pt x="-46" y="17581"/>
                  <a:pt x="37" y="17831"/>
                  <a:pt x="230" y="18036"/>
                </a:cubicBezTo>
                <a:cubicBezTo>
                  <a:pt x="409" y="18227"/>
                  <a:pt x="866" y="19669"/>
                  <a:pt x="958" y="20334"/>
                </a:cubicBezTo>
                <a:cubicBezTo>
                  <a:pt x="1016" y="20758"/>
                  <a:pt x="998" y="20888"/>
                  <a:pt x="863" y="20989"/>
                </a:cubicBezTo>
                <a:cubicBezTo>
                  <a:pt x="771" y="21059"/>
                  <a:pt x="695" y="21176"/>
                  <a:pt x="695" y="21250"/>
                </a:cubicBezTo>
                <a:cubicBezTo>
                  <a:pt x="695" y="21439"/>
                  <a:pt x="986" y="21518"/>
                  <a:pt x="1172" y="21379"/>
                </a:cubicBezTo>
                <a:cubicBezTo>
                  <a:pt x="1300" y="21282"/>
                  <a:pt x="1342" y="21299"/>
                  <a:pt x="1415" y="21477"/>
                </a:cubicBezTo>
                <a:cubicBezTo>
                  <a:pt x="1439" y="21535"/>
                  <a:pt x="1457" y="21575"/>
                  <a:pt x="1474" y="21599"/>
                </a:cubicBezTo>
                <a:cubicBezTo>
                  <a:pt x="1515" y="21549"/>
                  <a:pt x="1551" y="21494"/>
                  <a:pt x="1570" y="21449"/>
                </a:cubicBezTo>
                <a:cubicBezTo>
                  <a:pt x="1609" y="21355"/>
                  <a:pt x="1746" y="21282"/>
                  <a:pt x="1887" y="21282"/>
                </a:cubicBezTo>
                <a:cubicBezTo>
                  <a:pt x="2075" y="21282"/>
                  <a:pt x="2134" y="21231"/>
                  <a:pt x="2128" y="21073"/>
                </a:cubicBezTo>
                <a:cubicBezTo>
                  <a:pt x="2122" y="20929"/>
                  <a:pt x="2202" y="20845"/>
                  <a:pt x="2384" y="20798"/>
                </a:cubicBezTo>
                <a:cubicBezTo>
                  <a:pt x="2529" y="20760"/>
                  <a:pt x="6655" y="20724"/>
                  <a:pt x="11556" y="20718"/>
                </a:cubicBezTo>
                <a:cubicBezTo>
                  <a:pt x="16456" y="20712"/>
                  <a:pt x="20644" y="20682"/>
                  <a:pt x="20862" y="20649"/>
                </a:cubicBezTo>
                <a:cubicBezTo>
                  <a:pt x="21191" y="20600"/>
                  <a:pt x="21256" y="20552"/>
                  <a:pt x="21256" y="20361"/>
                </a:cubicBezTo>
                <a:cubicBezTo>
                  <a:pt x="21256" y="20235"/>
                  <a:pt x="21329" y="20106"/>
                  <a:pt x="21416" y="20076"/>
                </a:cubicBezTo>
                <a:cubicBezTo>
                  <a:pt x="21493" y="20049"/>
                  <a:pt x="21534" y="19563"/>
                  <a:pt x="21554" y="17283"/>
                </a:cubicBezTo>
                <a:lnTo>
                  <a:pt x="21418" y="17273"/>
                </a:lnTo>
                <a:lnTo>
                  <a:pt x="21262" y="17273"/>
                </a:lnTo>
                <a:cubicBezTo>
                  <a:pt x="21188" y="17273"/>
                  <a:pt x="21112" y="17262"/>
                  <a:pt x="21046" y="17245"/>
                </a:cubicBezTo>
                <a:lnTo>
                  <a:pt x="20782" y="17226"/>
                </a:lnTo>
                <a:lnTo>
                  <a:pt x="20767" y="13995"/>
                </a:lnTo>
                <a:cubicBezTo>
                  <a:pt x="20766" y="13829"/>
                  <a:pt x="20764" y="13664"/>
                  <a:pt x="20763" y="13492"/>
                </a:cubicBezTo>
                <a:lnTo>
                  <a:pt x="20740" y="9949"/>
                </a:lnTo>
                <a:lnTo>
                  <a:pt x="21004" y="9721"/>
                </a:lnTo>
                <a:cubicBezTo>
                  <a:pt x="21060" y="9643"/>
                  <a:pt x="21099" y="9537"/>
                  <a:pt x="21099" y="9445"/>
                </a:cubicBezTo>
                <a:cubicBezTo>
                  <a:pt x="21099" y="9314"/>
                  <a:pt x="21150" y="9215"/>
                  <a:pt x="21212" y="9225"/>
                </a:cubicBezTo>
                <a:cubicBezTo>
                  <a:pt x="21419" y="9259"/>
                  <a:pt x="21299" y="8842"/>
                  <a:pt x="21080" y="8769"/>
                </a:cubicBezTo>
                <a:cubicBezTo>
                  <a:pt x="20830" y="8686"/>
                  <a:pt x="20690" y="8428"/>
                  <a:pt x="20847" y="8340"/>
                </a:cubicBezTo>
                <a:cubicBezTo>
                  <a:pt x="20912" y="8304"/>
                  <a:pt x="20927" y="8128"/>
                  <a:pt x="20885" y="7903"/>
                </a:cubicBezTo>
                <a:cubicBezTo>
                  <a:pt x="20825" y="7579"/>
                  <a:pt x="20853" y="7494"/>
                  <a:pt x="21088" y="7280"/>
                </a:cubicBezTo>
                <a:cubicBezTo>
                  <a:pt x="21304" y="7085"/>
                  <a:pt x="21363" y="6939"/>
                  <a:pt x="21363" y="6591"/>
                </a:cubicBezTo>
                <a:cubicBezTo>
                  <a:pt x="21363" y="6225"/>
                  <a:pt x="21323" y="6132"/>
                  <a:pt x="21126" y="6054"/>
                </a:cubicBezTo>
                <a:cubicBezTo>
                  <a:pt x="20893" y="5961"/>
                  <a:pt x="20888" y="5927"/>
                  <a:pt x="20860" y="4063"/>
                </a:cubicBezTo>
                <a:lnTo>
                  <a:pt x="20830" y="2166"/>
                </a:lnTo>
                <a:lnTo>
                  <a:pt x="21103" y="1938"/>
                </a:lnTo>
                <a:cubicBezTo>
                  <a:pt x="21309" y="1766"/>
                  <a:pt x="21367" y="1635"/>
                  <a:pt x="21342" y="1401"/>
                </a:cubicBezTo>
                <a:lnTo>
                  <a:pt x="21309" y="1092"/>
                </a:lnTo>
                <a:lnTo>
                  <a:pt x="18622" y="1071"/>
                </a:lnTo>
                <a:cubicBezTo>
                  <a:pt x="14520" y="1040"/>
                  <a:pt x="11652" y="1015"/>
                  <a:pt x="9643" y="995"/>
                </a:cubicBezTo>
                <a:lnTo>
                  <a:pt x="3175" y="960"/>
                </a:lnTo>
                <a:lnTo>
                  <a:pt x="2963" y="721"/>
                </a:lnTo>
                <a:cubicBezTo>
                  <a:pt x="2846" y="590"/>
                  <a:pt x="2617" y="436"/>
                  <a:pt x="2451" y="379"/>
                </a:cubicBezTo>
                <a:cubicBezTo>
                  <a:pt x="2206" y="296"/>
                  <a:pt x="2173" y="251"/>
                  <a:pt x="2275" y="140"/>
                </a:cubicBezTo>
                <a:cubicBezTo>
                  <a:pt x="2364" y="42"/>
                  <a:pt x="2198" y="-1"/>
                  <a:pt x="1962" y="0"/>
                </a:cubicBezTo>
                <a:close/>
              </a:path>
            </a:pathLst>
          </a:custGeom>
          <a:ln w="12700">
            <a:miter lim="400000"/>
          </a:ln>
        </p:spPr>
      </p:pic>
      <p:pic>
        <p:nvPicPr>
          <p:cNvPr id="419" name="Image" descr="Image"/>
          <p:cNvPicPr>
            <a:picLocks noChangeAspect="1"/>
          </p:cNvPicPr>
          <p:nvPr/>
        </p:nvPicPr>
        <p:blipFill>
          <a:blip r:embed="rId4"/>
          <a:stretch>
            <a:fillRect/>
          </a:stretch>
        </p:blipFill>
        <p:spPr>
          <a:xfrm>
            <a:off x="11177297" y="8614962"/>
            <a:ext cx="7198555" cy="4514058"/>
          </a:xfrm>
          <a:prstGeom prst="rect">
            <a:avLst/>
          </a:prstGeom>
          <a:ln w="12700">
            <a:miter lim="400000"/>
          </a:ln>
        </p:spPr>
      </p:pic>
      <p:sp>
        <p:nvSpPr>
          <p:cNvPr id="420" name="The new Level-0…"/>
          <p:cNvSpPr txBox="1"/>
          <p:nvPr/>
        </p:nvSpPr>
        <p:spPr>
          <a:xfrm>
            <a:off x="21130135" y="7898396"/>
            <a:ext cx="3194000" cy="2071013"/>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b="0">
                <a:solidFill>
                  <a:srgbClr val="FFFFFF"/>
                </a:solidFill>
                <a:latin typeface="+mn-lt"/>
                <a:ea typeface="+mn-ea"/>
                <a:cs typeface="+mn-cs"/>
                <a:sym typeface="Helvetica Neue Medium"/>
              </a:defRPr>
            </a:pPr>
            <a:r>
              <a:t>The new Level-0</a:t>
            </a:r>
          </a:p>
          <a:p>
            <a:pPr>
              <a:defRPr sz="3200" b="0">
                <a:solidFill>
                  <a:srgbClr val="FFFFFF"/>
                </a:solidFill>
                <a:latin typeface="+mn-lt"/>
                <a:ea typeface="+mn-ea"/>
                <a:cs typeface="+mn-cs"/>
                <a:sym typeface="Helvetica Neue Medium"/>
              </a:defRPr>
            </a:pPr>
            <a:r>
              <a:t>trigger </a:t>
            </a:r>
          </a:p>
          <a:p>
            <a:pPr>
              <a:defRPr sz="3200" b="0">
                <a:solidFill>
                  <a:srgbClr val="FFFFFF"/>
                </a:solidFill>
                <a:latin typeface="+mn-lt"/>
                <a:ea typeface="+mn-ea"/>
                <a:cs typeface="+mn-cs"/>
                <a:sym typeface="Helvetica Neue Medium"/>
              </a:defRPr>
            </a:pPr>
            <a:r>
              <a:t>processor</a:t>
            </a:r>
          </a:p>
          <a:p>
            <a:pPr>
              <a:defRPr sz="3200" b="0">
                <a:solidFill>
                  <a:srgbClr val="FFFFFF"/>
                </a:solidFill>
                <a:latin typeface="+mn-lt"/>
                <a:ea typeface="+mn-ea"/>
                <a:cs typeface="+mn-cs"/>
                <a:sym typeface="Helvetica Neue Medium"/>
              </a:defRPr>
            </a:pPr>
            <a:r>
              <a:t>prototype</a:t>
            </a:r>
          </a:p>
        </p:txBody>
      </p:sp>
      <p:pic>
        <p:nvPicPr>
          <p:cNvPr id="421" name="L0 Muon Barrel schema.pdf" descr="L0 Muon Barrel schema.pdf"/>
          <p:cNvPicPr>
            <a:picLocks noChangeAspect="1"/>
          </p:cNvPicPr>
          <p:nvPr/>
        </p:nvPicPr>
        <p:blipFill>
          <a:blip r:embed="rId5"/>
          <a:stretch>
            <a:fillRect/>
          </a:stretch>
        </p:blipFill>
        <p:spPr>
          <a:xfrm>
            <a:off x="17115460" y="1843994"/>
            <a:ext cx="7198555" cy="6021960"/>
          </a:xfrm>
          <a:prstGeom prst="rect">
            <a:avLst/>
          </a:prstGeom>
          <a:ln w="12700">
            <a:miter lim="400000"/>
          </a:ln>
        </p:spPr>
      </p:pic>
      <p:sp>
        <p:nvSpPr>
          <p:cNvPr id="422" name="The new RPC…"/>
          <p:cNvSpPr txBox="1"/>
          <p:nvPr/>
        </p:nvSpPr>
        <p:spPr>
          <a:xfrm>
            <a:off x="14830923" y="7710145"/>
            <a:ext cx="2666493" cy="1575713"/>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b="0">
                <a:solidFill>
                  <a:srgbClr val="FFFFFF"/>
                </a:solidFill>
                <a:latin typeface="+mn-lt"/>
                <a:ea typeface="+mn-ea"/>
                <a:cs typeface="+mn-cs"/>
                <a:sym typeface="Helvetica Neue Medium"/>
              </a:defRPr>
            </a:pPr>
            <a:r>
              <a:t>The new RPC</a:t>
            </a:r>
          </a:p>
          <a:p>
            <a:pPr>
              <a:defRPr sz="3200" b="0">
                <a:solidFill>
                  <a:srgbClr val="FFFFFF"/>
                </a:solidFill>
                <a:latin typeface="+mn-lt"/>
                <a:ea typeface="+mn-ea"/>
                <a:cs typeface="+mn-cs"/>
                <a:sym typeface="Helvetica Neue Medium"/>
              </a:defRPr>
            </a:pPr>
            <a:r>
              <a:t>detector</a:t>
            </a:r>
          </a:p>
          <a:p>
            <a:pPr>
              <a:defRPr sz="3200" b="0">
                <a:solidFill>
                  <a:srgbClr val="FFFFFF"/>
                </a:solidFill>
                <a:latin typeface="+mn-lt"/>
                <a:ea typeface="+mn-ea"/>
                <a:cs typeface="+mn-cs"/>
                <a:sym typeface="Helvetica Neue Medium"/>
              </a:defRPr>
            </a:pPr>
            <a:r>
              <a:t>prototypes</a:t>
            </a:r>
          </a:p>
        </p:txBody>
      </p:sp>
      <p:pic>
        <p:nvPicPr>
          <p:cNvPr id="423" name="2560px-INFN_logo_2017.svg.png" descr="2560px-INFN_logo_2017.svg.png"/>
          <p:cNvPicPr>
            <a:picLocks noChangeAspect="1"/>
          </p:cNvPicPr>
          <p:nvPr/>
        </p:nvPicPr>
        <p:blipFill>
          <a:blip r:embed="rId6"/>
          <a:stretch>
            <a:fillRect/>
          </a:stretch>
        </p:blipFill>
        <p:spPr>
          <a:xfrm>
            <a:off x="19080261" y="899586"/>
            <a:ext cx="1804195" cy="911965"/>
          </a:xfrm>
          <a:prstGeom prst="rect">
            <a:avLst/>
          </a:prstGeom>
          <a:ln w="12700">
            <a:miter lim="400000"/>
          </a:ln>
        </p:spPr>
      </p:pic>
      <p:pic>
        <p:nvPicPr>
          <p:cNvPr id="424" name="sapienza-big.png" descr="sapienza-big.png"/>
          <p:cNvPicPr>
            <a:picLocks noChangeAspect="1"/>
          </p:cNvPicPr>
          <p:nvPr/>
        </p:nvPicPr>
        <p:blipFill>
          <a:blip r:embed="rId7"/>
          <a:stretch>
            <a:fillRect/>
          </a:stretch>
        </p:blipFill>
        <p:spPr>
          <a:xfrm>
            <a:off x="21465330" y="885576"/>
            <a:ext cx="2523612" cy="122604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1568755423679.png" descr="1568755423679.png"/>
          <p:cNvPicPr>
            <a:picLocks noChangeAspect="1"/>
          </p:cNvPicPr>
          <p:nvPr/>
        </p:nvPicPr>
        <p:blipFill>
          <a:blip r:embed="rId2"/>
          <a:stretch>
            <a:fillRect/>
          </a:stretch>
        </p:blipFill>
        <p:spPr>
          <a:xfrm>
            <a:off x="2536124" y="1694860"/>
            <a:ext cx="3721825" cy="1703209"/>
          </a:xfrm>
          <a:prstGeom prst="rect">
            <a:avLst/>
          </a:prstGeom>
          <a:ln w="12700">
            <a:miter lim="400000"/>
          </a:ln>
        </p:spPr>
      </p:pic>
      <p:sp>
        <p:nvSpPr>
          <p:cNvPr id="427" name="Other ATLAS Trigger and DAQ activities…"/>
          <p:cNvSpPr txBox="1">
            <a:spLocks noGrp="1"/>
          </p:cNvSpPr>
          <p:nvPr>
            <p:ph type="title"/>
          </p:nvPr>
        </p:nvSpPr>
        <p:spPr>
          <a:xfrm>
            <a:off x="-1379980" y="355600"/>
            <a:ext cx="21005801" cy="2286000"/>
          </a:xfrm>
          <a:prstGeom prst="rect">
            <a:avLst/>
          </a:prstGeom>
        </p:spPr>
        <p:txBody>
          <a:bodyPr/>
          <a:lstStyle/>
          <a:p>
            <a:pPr defTabSz="520065">
              <a:defRPr sz="7056"/>
            </a:pPr>
            <a:r>
              <a:t>Other ATLAS Trigger and DAQ activities </a:t>
            </a:r>
          </a:p>
          <a:p>
            <a:pPr defTabSz="520065">
              <a:defRPr sz="7056"/>
            </a:pPr>
            <a:r>
              <a:t>at HL-LHC</a:t>
            </a:r>
          </a:p>
        </p:txBody>
      </p:sp>
      <p:sp>
        <p:nvSpPr>
          <p:cNvPr id="428" name="Development of Artificial Intelligence-based algorithms  for online event selection…"/>
          <p:cNvSpPr txBox="1">
            <a:spLocks noGrp="1"/>
          </p:cNvSpPr>
          <p:nvPr>
            <p:ph type="body" sz="quarter" idx="1"/>
          </p:nvPr>
        </p:nvSpPr>
        <p:spPr>
          <a:xfrm>
            <a:off x="427062" y="3392602"/>
            <a:ext cx="8913317" cy="5354043"/>
          </a:xfrm>
          <a:prstGeom prst="rect">
            <a:avLst/>
          </a:prstGeom>
        </p:spPr>
        <p:txBody>
          <a:bodyPr/>
          <a:lstStyle/>
          <a:p>
            <a:pPr marL="387350" indent="-387350" defTabSz="503555">
              <a:spcBef>
                <a:spcPts val="900"/>
              </a:spcBef>
              <a:defRPr sz="2928"/>
            </a:pPr>
            <a:r>
              <a:t>Development of Artificial Intelligence-based algorithms  for online event selection</a:t>
            </a:r>
          </a:p>
          <a:p>
            <a:pPr marL="387350" indent="-387350" defTabSz="503555">
              <a:spcBef>
                <a:spcPts val="900"/>
              </a:spcBef>
              <a:defRPr sz="2928"/>
            </a:pPr>
            <a:r>
              <a:t>For example:</a:t>
            </a:r>
          </a:p>
          <a:p>
            <a:pPr marL="774700" lvl="1" indent="-387350" defTabSz="503555">
              <a:spcBef>
                <a:spcPts val="900"/>
              </a:spcBef>
              <a:defRPr sz="2928"/>
            </a:pPr>
            <a:r>
              <a:t>Pattern recognition and tracking</a:t>
            </a:r>
          </a:p>
          <a:p>
            <a:pPr marL="774700" lvl="1" indent="-387350" defTabSz="503555">
              <a:spcBef>
                <a:spcPts val="900"/>
              </a:spcBef>
              <a:defRPr sz="2928"/>
            </a:pPr>
            <a:r>
              <a:t>Detection of anomalous signatures</a:t>
            </a:r>
          </a:p>
          <a:p>
            <a:pPr marL="387350" indent="-387350" defTabSz="503555">
              <a:spcBef>
                <a:spcPts val="900"/>
              </a:spcBef>
              <a:defRPr sz="2928"/>
            </a:pPr>
            <a:r>
              <a:t>Exploiting innovative Machine Learning techniques and their application and inference on state-of-the-art hardware</a:t>
            </a:r>
          </a:p>
          <a:p>
            <a:pPr marL="387350" indent="-387350" defTabSz="503555">
              <a:spcBef>
                <a:spcPts val="900"/>
              </a:spcBef>
              <a:defRPr sz="2928"/>
            </a:pPr>
            <a:r>
              <a:t>Excellent timing and selection performance crucial for ATLAS as for other non-HEP applications </a:t>
            </a:r>
          </a:p>
        </p:txBody>
      </p:sp>
      <p:pic>
        <p:nvPicPr>
          <p:cNvPr id="429" name="Picture 4" descr="Picture 4"/>
          <p:cNvPicPr>
            <a:picLocks noChangeAspect="1"/>
          </p:cNvPicPr>
          <p:nvPr/>
        </p:nvPicPr>
        <p:blipFill>
          <a:blip r:embed="rId3"/>
          <a:stretch>
            <a:fillRect/>
          </a:stretch>
        </p:blipFill>
        <p:spPr>
          <a:xfrm>
            <a:off x="16220662" y="2293258"/>
            <a:ext cx="7761752" cy="10907484"/>
          </a:xfrm>
          <a:prstGeom prst="rect">
            <a:avLst/>
          </a:prstGeom>
          <a:ln w="12700">
            <a:miter lim="400000"/>
          </a:ln>
        </p:spPr>
      </p:pic>
      <p:grpSp>
        <p:nvGrpSpPr>
          <p:cNvPr id="448" name="Group"/>
          <p:cNvGrpSpPr/>
          <p:nvPr/>
        </p:nvGrpSpPr>
        <p:grpSpPr>
          <a:xfrm>
            <a:off x="5246631" y="5490937"/>
            <a:ext cx="10466724" cy="8083171"/>
            <a:chOff x="0" y="0"/>
            <a:chExt cx="10466723" cy="8083170"/>
          </a:xfrm>
        </p:grpSpPr>
        <p:pic>
          <p:nvPicPr>
            <p:cNvPr id="430" name="Image" descr="Image"/>
            <p:cNvPicPr>
              <a:picLocks noChangeAspect="1"/>
            </p:cNvPicPr>
            <p:nvPr/>
          </p:nvPicPr>
          <p:blipFill>
            <a:blip r:embed="rId4"/>
            <a:stretch>
              <a:fillRect/>
            </a:stretch>
          </p:blipFill>
          <p:spPr>
            <a:xfrm>
              <a:off x="4643419" y="0"/>
              <a:ext cx="5780942" cy="3927510"/>
            </a:xfrm>
            <a:prstGeom prst="rect">
              <a:avLst/>
            </a:prstGeom>
            <a:ln w="12700" cap="flat">
              <a:noFill/>
              <a:miter lim="400000"/>
            </a:ln>
            <a:effectLst/>
          </p:spPr>
        </p:pic>
        <p:pic>
          <p:nvPicPr>
            <p:cNvPr id="431" name="Image" descr="Image"/>
            <p:cNvPicPr>
              <a:picLocks noChangeAspect="1"/>
            </p:cNvPicPr>
            <p:nvPr/>
          </p:nvPicPr>
          <p:blipFill>
            <a:blip r:embed="rId5"/>
            <a:stretch>
              <a:fillRect/>
            </a:stretch>
          </p:blipFill>
          <p:spPr>
            <a:xfrm>
              <a:off x="0" y="3847142"/>
              <a:ext cx="10466724" cy="4236029"/>
            </a:xfrm>
            <a:prstGeom prst="rect">
              <a:avLst/>
            </a:prstGeom>
            <a:ln w="12700" cap="flat">
              <a:noFill/>
              <a:miter lim="400000"/>
            </a:ln>
            <a:effectLst/>
          </p:spPr>
        </p:pic>
        <p:sp>
          <p:nvSpPr>
            <p:cNvPr id="432" name="Rectangle"/>
            <p:cNvSpPr/>
            <p:nvPr/>
          </p:nvSpPr>
          <p:spPr>
            <a:xfrm>
              <a:off x="904402" y="5753340"/>
              <a:ext cx="207682"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3" name="Rectangle"/>
            <p:cNvSpPr/>
            <p:nvPr/>
          </p:nvSpPr>
          <p:spPr>
            <a:xfrm>
              <a:off x="1128768" y="5753340"/>
              <a:ext cx="207683"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4" name="Rectangle"/>
            <p:cNvSpPr/>
            <p:nvPr/>
          </p:nvSpPr>
          <p:spPr>
            <a:xfrm>
              <a:off x="1128768" y="5639040"/>
              <a:ext cx="207683"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5" name="Rectangle"/>
            <p:cNvSpPr/>
            <p:nvPr/>
          </p:nvSpPr>
          <p:spPr>
            <a:xfrm>
              <a:off x="817056" y="5753340"/>
              <a:ext cx="70661"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6" name="Rectangle"/>
            <p:cNvSpPr/>
            <p:nvPr/>
          </p:nvSpPr>
          <p:spPr>
            <a:xfrm>
              <a:off x="4049768" y="5859173"/>
              <a:ext cx="207683"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7" name="Rectangle"/>
            <p:cNvSpPr/>
            <p:nvPr/>
          </p:nvSpPr>
          <p:spPr>
            <a:xfrm>
              <a:off x="4265668" y="5871873"/>
              <a:ext cx="207683"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8" name="Rectangle"/>
            <p:cNvSpPr/>
            <p:nvPr/>
          </p:nvSpPr>
          <p:spPr>
            <a:xfrm>
              <a:off x="4481568" y="5884416"/>
              <a:ext cx="207683" cy="59880"/>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39" name="Rectangle"/>
            <p:cNvSpPr/>
            <p:nvPr/>
          </p:nvSpPr>
          <p:spPr>
            <a:xfrm>
              <a:off x="4705935" y="5897116"/>
              <a:ext cx="207683" cy="59880"/>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0" name="Rectangle"/>
            <p:cNvSpPr/>
            <p:nvPr/>
          </p:nvSpPr>
          <p:spPr>
            <a:xfrm>
              <a:off x="4917601" y="5909816"/>
              <a:ext cx="207683" cy="59880"/>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1" name="Rectangle"/>
            <p:cNvSpPr/>
            <p:nvPr/>
          </p:nvSpPr>
          <p:spPr>
            <a:xfrm>
              <a:off x="5129520" y="5922516"/>
              <a:ext cx="207683" cy="59880"/>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2" name="Rectangle"/>
            <p:cNvSpPr/>
            <p:nvPr/>
          </p:nvSpPr>
          <p:spPr>
            <a:xfrm>
              <a:off x="5349401" y="5935216"/>
              <a:ext cx="207683" cy="59880"/>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3" name="Rectangle"/>
            <p:cNvSpPr/>
            <p:nvPr/>
          </p:nvSpPr>
          <p:spPr>
            <a:xfrm>
              <a:off x="5569535" y="5947916"/>
              <a:ext cx="207683" cy="59880"/>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4" name="Rectangle"/>
            <p:cNvSpPr/>
            <p:nvPr/>
          </p:nvSpPr>
          <p:spPr>
            <a:xfrm>
              <a:off x="8452434" y="6197840"/>
              <a:ext cx="207682"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5" name="Rectangle"/>
            <p:cNvSpPr/>
            <p:nvPr/>
          </p:nvSpPr>
          <p:spPr>
            <a:xfrm>
              <a:off x="8676800" y="6223240"/>
              <a:ext cx="207682"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6" name="Rectangle"/>
            <p:cNvSpPr/>
            <p:nvPr/>
          </p:nvSpPr>
          <p:spPr>
            <a:xfrm>
              <a:off x="8888468" y="6248640"/>
              <a:ext cx="207682"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47" name="Rectangle"/>
            <p:cNvSpPr/>
            <p:nvPr/>
          </p:nvSpPr>
          <p:spPr>
            <a:xfrm>
              <a:off x="9104368" y="6274040"/>
              <a:ext cx="207682" cy="59879"/>
            </a:xfrm>
            <a:prstGeom prst="rect">
              <a:avLst/>
            </a:prstGeom>
            <a:solidFill>
              <a:srgbClr val="FF26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449" name="Muon track found by running a Neural Net trained for muon tracking in the ATLAS spectrometer in presence of background hits"/>
          <p:cNvSpPr txBox="1"/>
          <p:nvPr/>
        </p:nvSpPr>
        <p:spPr>
          <a:xfrm>
            <a:off x="1474844" y="8968950"/>
            <a:ext cx="3264479" cy="4319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Muon track found by running a Neural Net trained for muon tracking in the ATLAS spectrometer in presence of background hits</a:t>
            </a:r>
          </a:p>
        </p:txBody>
      </p:sp>
      <p:sp>
        <p:nvSpPr>
          <p:cNvPr id="450" name="Muon position measured using a Neural Net trained using charge distribution of a cluster in a MicroMega detector"/>
          <p:cNvSpPr txBox="1"/>
          <p:nvPr/>
        </p:nvSpPr>
        <p:spPr>
          <a:xfrm>
            <a:off x="9478842" y="2729256"/>
            <a:ext cx="6603357" cy="1970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Muon position measured using a Neural Net trained using charge distribution of a cluster in a MicroMega detector</a:t>
            </a:r>
          </a:p>
        </p:txBody>
      </p:sp>
      <p:pic>
        <p:nvPicPr>
          <p:cNvPr id="451" name="U50_Hero_1_Bracket.png" descr="U50_Hero_1_Bracket.png"/>
          <p:cNvPicPr>
            <a:picLocks noChangeAspect="1"/>
          </p:cNvPicPr>
          <p:nvPr/>
        </p:nvPicPr>
        <p:blipFill>
          <a:blip r:embed="rId6"/>
          <a:stretch>
            <a:fillRect/>
          </a:stretch>
        </p:blipFill>
        <p:spPr>
          <a:xfrm>
            <a:off x="13394025" y="4655799"/>
            <a:ext cx="3307643" cy="2827649"/>
          </a:xfrm>
          <a:prstGeom prst="rect">
            <a:avLst/>
          </a:prstGeom>
          <a:ln w="12700">
            <a:miter lim="400000"/>
          </a:ln>
        </p:spPr>
      </p:pic>
      <p:sp>
        <p:nvSpPr>
          <p:cNvPr id="452" name="TextBox 4"/>
          <p:cNvSpPr txBox="1"/>
          <p:nvPr/>
        </p:nvSpPr>
        <p:spPr>
          <a:xfrm>
            <a:off x="8668827" y="4768433"/>
            <a:ext cx="2672428" cy="653476"/>
          </a:xfrm>
          <a:prstGeom prst="rect">
            <a:avLst/>
          </a:prstGeom>
          <a:solidFill>
            <a:srgbClr val="FFFF00"/>
          </a:solidFill>
          <a:ln w="12700">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3600" b="0">
                <a:solidFill>
                  <a:srgbClr val="FF0000"/>
                </a:solidFill>
                <a:latin typeface="Calibri"/>
                <a:ea typeface="Calibri"/>
                <a:cs typeface="Calibri"/>
                <a:sym typeface="Calibri"/>
              </a:defRPr>
            </a:lvl1pPr>
          </a:lstStyle>
          <a:p>
            <a:r>
              <a:t>INFN - ROMA</a:t>
            </a:r>
          </a:p>
        </p:txBody>
      </p:sp>
      <p:pic>
        <p:nvPicPr>
          <p:cNvPr id="453" name="2560px-INFN_logo_2017.svg.png" descr="2560px-INFN_logo_2017.svg.png"/>
          <p:cNvPicPr>
            <a:picLocks noChangeAspect="1"/>
          </p:cNvPicPr>
          <p:nvPr/>
        </p:nvPicPr>
        <p:blipFill>
          <a:blip r:embed="rId7"/>
          <a:stretch>
            <a:fillRect/>
          </a:stretch>
        </p:blipFill>
        <p:spPr>
          <a:xfrm>
            <a:off x="18521461" y="1042618"/>
            <a:ext cx="1804195" cy="911964"/>
          </a:xfrm>
          <a:prstGeom prst="rect">
            <a:avLst/>
          </a:prstGeom>
          <a:ln w="12700">
            <a:miter lim="400000"/>
          </a:ln>
        </p:spPr>
      </p:pic>
      <p:pic>
        <p:nvPicPr>
          <p:cNvPr id="454" name="sapienza-big.png" descr="sapienza-big.png"/>
          <p:cNvPicPr>
            <a:picLocks noChangeAspect="1"/>
          </p:cNvPicPr>
          <p:nvPr/>
        </p:nvPicPr>
        <p:blipFill>
          <a:blip r:embed="rId8"/>
          <a:stretch>
            <a:fillRect/>
          </a:stretch>
        </p:blipFill>
        <p:spPr>
          <a:xfrm>
            <a:off x="21089698" y="885576"/>
            <a:ext cx="2523613" cy="1226048"/>
          </a:xfrm>
          <a:prstGeom prst="rect">
            <a:avLst/>
          </a:prstGeom>
          <a:ln w="12700">
            <a:miter lim="400000"/>
          </a:ln>
        </p:spPr>
      </p:pic>
      <p:pic>
        <p:nvPicPr>
          <p:cNvPr id="455" name="Line Line" descr="Line Line"/>
          <p:cNvPicPr>
            <a:picLocks/>
          </p:cNvPicPr>
          <p:nvPr/>
        </p:nvPicPr>
        <p:blipFill>
          <a:blip r:embed="rId9"/>
          <a:stretch>
            <a:fillRect/>
          </a:stretch>
        </p:blipFill>
        <p:spPr>
          <a:xfrm rot="4147571">
            <a:off x="13238504" y="9214647"/>
            <a:ext cx="5123748" cy="72208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Image" descr="Image"/>
          <p:cNvPicPr>
            <a:picLocks noChangeAspect="1"/>
          </p:cNvPicPr>
          <p:nvPr/>
        </p:nvPicPr>
        <p:blipFill>
          <a:blip r:embed="rId2"/>
          <a:stretch>
            <a:fillRect/>
          </a:stretch>
        </p:blipFill>
        <p:spPr>
          <a:xfrm>
            <a:off x="815531" y="681597"/>
            <a:ext cx="16064185" cy="12352806"/>
          </a:xfrm>
          <a:prstGeom prst="rect">
            <a:avLst/>
          </a:prstGeom>
          <a:ln w="12700">
            <a:miter lim="400000"/>
          </a:ln>
        </p:spPr>
      </p:pic>
      <p:pic>
        <p:nvPicPr>
          <p:cNvPr id="459" name="Image" descr="Image"/>
          <p:cNvPicPr>
            <a:picLocks noChangeAspect="1"/>
          </p:cNvPicPr>
          <p:nvPr/>
        </p:nvPicPr>
        <p:blipFill>
          <a:blip r:embed="rId3"/>
          <a:stretch>
            <a:fillRect/>
          </a:stretch>
        </p:blipFill>
        <p:spPr>
          <a:xfrm>
            <a:off x="13656158" y="538519"/>
            <a:ext cx="9902453" cy="2955245"/>
          </a:xfrm>
          <a:prstGeom prst="rect">
            <a:avLst/>
          </a:prstGeom>
          <a:ln w="12700">
            <a:miter lim="400000"/>
          </a:ln>
        </p:spPr>
      </p:pic>
      <p:pic>
        <p:nvPicPr>
          <p:cNvPr id="460" name="Image" descr="Image"/>
          <p:cNvPicPr>
            <a:picLocks noChangeAspect="1"/>
          </p:cNvPicPr>
          <p:nvPr/>
        </p:nvPicPr>
        <p:blipFill>
          <a:blip r:embed="rId4"/>
          <a:stretch>
            <a:fillRect/>
          </a:stretch>
        </p:blipFill>
        <p:spPr>
          <a:xfrm>
            <a:off x="17059115" y="4504405"/>
            <a:ext cx="7137401" cy="6604001"/>
          </a:xfrm>
          <a:prstGeom prst="rect">
            <a:avLst/>
          </a:prstGeom>
          <a:ln w="12700">
            <a:miter lim="400000"/>
          </a:ln>
        </p:spPr>
      </p:pic>
      <p:pic>
        <p:nvPicPr>
          <p:cNvPr id="461" name="Image" descr="Image"/>
          <p:cNvPicPr>
            <a:picLocks noChangeAspect="1"/>
          </p:cNvPicPr>
          <p:nvPr/>
        </p:nvPicPr>
        <p:blipFill>
          <a:blip r:embed="rId5"/>
          <a:stretch>
            <a:fillRect/>
          </a:stretch>
        </p:blipFill>
        <p:spPr>
          <a:xfrm>
            <a:off x="13112886" y="10086516"/>
            <a:ext cx="4191001" cy="327660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Image" descr="Image"/>
          <p:cNvPicPr>
            <a:picLocks noChangeAspect="1"/>
          </p:cNvPicPr>
          <p:nvPr/>
        </p:nvPicPr>
        <p:blipFill>
          <a:blip r:embed="rId2"/>
          <a:stretch>
            <a:fillRect/>
          </a:stretch>
        </p:blipFill>
        <p:spPr>
          <a:xfrm>
            <a:off x="815531" y="681597"/>
            <a:ext cx="16064185" cy="12352806"/>
          </a:xfrm>
          <a:prstGeom prst="rect">
            <a:avLst/>
          </a:prstGeom>
          <a:ln w="12700">
            <a:miter lim="400000"/>
          </a:ln>
        </p:spPr>
      </p:pic>
      <p:pic>
        <p:nvPicPr>
          <p:cNvPr id="464" name="Image" descr="Image"/>
          <p:cNvPicPr>
            <a:picLocks noChangeAspect="1"/>
          </p:cNvPicPr>
          <p:nvPr/>
        </p:nvPicPr>
        <p:blipFill>
          <a:blip r:embed="rId3"/>
          <a:stretch>
            <a:fillRect/>
          </a:stretch>
        </p:blipFill>
        <p:spPr>
          <a:xfrm>
            <a:off x="13656158" y="538519"/>
            <a:ext cx="9902453" cy="2955245"/>
          </a:xfrm>
          <a:prstGeom prst="rect">
            <a:avLst/>
          </a:prstGeom>
          <a:ln w="12700">
            <a:miter lim="400000"/>
          </a:ln>
        </p:spPr>
      </p:pic>
      <p:pic>
        <p:nvPicPr>
          <p:cNvPr id="465" name="Image" descr="Image"/>
          <p:cNvPicPr>
            <a:picLocks noChangeAspect="1"/>
          </p:cNvPicPr>
          <p:nvPr/>
        </p:nvPicPr>
        <p:blipFill>
          <a:blip r:embed="rId4"/>
          <a:stretch>
            <a:fillRect/>
          </a:stretch>
        </p:blipFill>
        <p:spPr>
          <a:xfrm>
            <a:off x="17059115" y="4504405"/>
            <a:ext cx="7137401" cy="6604001"/>
          </a:xfrm>
          <a:prstGeom prst="rect">
            <a:avLst/>
          </a:prstGeom>
          <a:ln w="12700">
            <a:miter lim="400000"/>
          </a:ln>
        </p:spPr>
      </p:pic>
      <p:pic>
        <p:nvPicPr>
          <p:cNvPr id="466" name="Image" descr="Image"/>
          <p:cNvPicPr>
            <a:picLocks noChangeAspect="1"/>
          </p:cNvPicPr>
          <p:nvPr/>
        </p:nvPicPr>
        <p:blipFill>
          <a:blip r:embed="rId5"/>
          <a:stretch>
            <a:fillRect/>
          </a:stretch>
        </p:blipFill>
        <p:spPr>
          <a:xfrm>
            <a:off x="13316086" y="10086516"/>
            <a:ext cx="4191001" cy="3276601"/>
          </a:xfrm>
          <a:prstGeom prst="rect">
            <a:avLst/>
          </a:prstGeom>
          <a:ln w="12700">
            <a:miter lim="400000"/>
          </a:ln>
        </p:spPr>
      </p:pic>
      <p:sp>
        <p:nvSpPr>
          <p:cNvPr id="467" name="Rome contribution…"/>
          <p:cNvSpPr/>
          <p:nvPr/>
        </p:nvSpPr>
        <p:spPr>
          <a:xfrm>
            <a:off x="9153993" y="386719"/>
            <a:ext cx="15091569" cy="11050192"/>
          </a:xfrm>
          <a:custGeom>
            <a:avLst/>
            <a:gdLst/>
            <a:ahLst/>
            <a:cxnLst>
              <a:cxn ang="0">
                <a:pos x="wd2" y="hd2"/>
              </a:cxn>
              <a:cxn ang="5400000">
                <a:pos x="wd2" y="hd2"/>
              </a:cxn>
              <a:cxn ang="10800000">
                <a:pos x="wd2" y="hd2"/>
              </a:cxn>
              <a:cxn ang="16200000">
                <a:pos x="wd2" y="hd2"/>
              </a:cxn>
            </a:cxnLst>
            <a:rect l="0" t="0" r="r" b="b"/>
            <a:pathLst>
              <a:path w="21600" h="21600" extrusionOk="0">
                <a:moveTo>
                  <a:pt x="1628" y="0"/>
                </a:moveTo>
                <a:cubicBezTo>
                  <a:pt x="1208" y="0"/>
                  <a:pt x="867" y="465"/>
                  <a:pt x="867" y="1039"/>
                </a:cubicBezTo>
                <a:lnTo>
                  <a:pt x="867" y="17007"/>
                </a:lnTo>
                <a:lnTo>
                  <a:pt x="0" y="21600"/>
                </a:lnTo>
                <a:lnTo>
                  <a:pt x="7605" y="20770"/>
                </a:lnTo>
                <a:lnTo>
                  <a:pt x="20839" y="20770"/>
                </a:lnTo>
                <a:cubicBezTo>
                  <a:pt x="21259" y="20770"/>
                  <a:pt x="21600" y="20305"/>
                  <a:pt x="21600" y="19731"/>
                </a:cubicBezTo>
                <a:lnTo>
                  <a:pt x="21600" y="1039"/>
                </a:lnTo>
                <a:cubicBezTo>
                  <a:pt x="21600" y="465"/>
                  <a:pt x="21259" y="0"/>
                  <a:pt x="20839" y="0"/>
                </a:cubicBezTo>
                <a:lnTo>
                  <a:pt x="1628" y="0"/>
                </a:lnTo>
                <a:close/>
              </a:path>
            </a:pathLst>
          </a:cu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defRPr sz="3200" b="0">
                <a:solidFill>
                  <a:srgbClr val="FFFFFF"/>
                </a:solidFill>
                <a:latin typeface="+mn-lt"/>
                <a:ea typeface="+mn-ea"/>
                <a:cs typeface="+mn-cs"/>
                <a:sym typeface="Helvetica Neue Medium"/>
              </a:defRPr>
            </a:pPr>
            <a:r>
              <a:t>Rome contribution</a:t>
            </a:r>
          </a:p>
          <a:p>
            <a:pPr>
              <a:defRPr sz="3200" b="0">
                <a:solidFill>
                  <a:srgbClr val="FFFFFF"/>
                </a:solidFill>
                <a:latin typeface="+mn-lt"/>
                <a:ea typeface="+mn-ea"/>
                <a:cs typeface="+mn-cs"/>
                <a:sym typeface="Helvetica Neue Medium"/>
              </a:defRPr>
            </a:pPr>
            <a:r>
              <a:t>Since 2003: 81 master and PHD Thesis</a:t>
            </a: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a:p>
            <a:pPr>
              <a:defRPr sz="3200" b="0">
                <a:solidFill>
                  <a:srgbClr val="FFFFFF"/>
                </a:solidFill>
                <a:latin typeface="+mn-lt"/>
                <a:ea typeface="+mn-ea"/>
                <a:cs typeface="+mn-cs"/>
                <a:sym typeface="Helvetica Neue Medium"/>
              </a:defRPr>
            </a:pPr>
            <a:endParaRPr/>
          </a:p>
        </p:txBody>
      </p:sp>
      <p:pic>
        <p:nvPicPr>
          <p:cNvPr id="468" name="2560px-INFN_logo_2017.svg.png" descr="2560px-INFN_logo_2017.svg.png"/>
          <p:cNvPicPr>
            <a:picLocks noChangeAspect="1"/>
          </p:cNvPicPr>
          <p:nvPr/>
        </p:nvPicPr>
        <p:blipFill>
          <a:blip r:embed="rId6"/>
          <a:stretch>
            <a:fillRect/>
          </a:stretch>
        </p:blipFill>
        <p:spPr>
          <a:xfrm>
            <a:off x="10799861" y="807461"/>
            <a:ext cx="1804195" cy="911964"/>
          </a:xfrm>
          <a:prstGeom prst="rect">
            <a:avLst/>
          </a:prstGeom>
          <a:ln w="12700">
            <a:miter lim="400000"/>
          </a:ln>
        </p:spPr>
      </p:pic>
      <p:pic>
        <p:nvPicPr>
          <p:cNvPr id="469" name="sapienza-big.png" descr="sapienza-big.png"/>
          <p:cNvPicPr>
            <a:picLocks noChangeAspect="1"/>
          </p:cNvPicPr>
          <p:nvPr/>
        </p:nvPicPr>
        <p:blipFill>
          <a:blip r:embed="rId7"/>
          <a:stretch>
            <a:fillRect/>
          </a:stretch>
        </p:blipFill>
        <p:spPr>
          <a:xfrm>
            <a:off x="13368098" y="650419"/>
            <a:ext cx="2523613" cy="1226048"/>
          </a:xfrm>
          <a:prstGeom prst="rect">
            <a:avLst/>
          </a:prstGeom>
          <a:ln w="12700">
            <a:miter lim="400000"/>
          </a:ln>
        </p:spPr>
      </p:pic>
      <p:sp>
        <p:nvSpPr>
          <p:cNvPr id="470" name="2018-2022…"/>
          <p:cNvSpPr txBox="1"/>
          <p:nvPr/>
        </p:nvSpPr>
        <p:spPr>
          <a:xfrm>
            <a:off x="10182288" y="5637975"/>
            <a:ext cx="3155824" cy="2440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2018-2022</a:t>
            </a:r>
          </a:p>
          <a:p>
            <a:r>
              <a:t>not exhaustive,</a:t>
            </a:r>
          </a:p>
          <a:p>
            <a:r>
              <a:t>apologies if you </a:t>
            </a:r>
          </a:p>
          <a:p>
            <a:r>
              <a:t>don’t find </a:t>
            </a:r>
          </a:p>
          <a:p>
            <a:r>
              <a:t>your name here !</a:t>
            </a:r>
          </a:p>
        </p:txBody>
      </p:sp>
      <p:pic>
        <p:nvPicPr>
          <p:cNvPr id="471" name="Image" descr="Image"/>
          <p:cNvPicPr>
            <a:picLocks noChangeAspect="1"/>
          </p:cNvPicPr>
          <p:nvPr/>
        </p:nvPicPr>
        <p:blipFill>
          <a:blip r:embed="rId8"/>
          <a:stretch>
            <a:fillRect/>
          </a:stretch>
        </p:blipFill>
        <p:spPr>
          <a:xfrm>
            <a:off x="13563600" y="3048000"/>
            <a:ext cx="9245600" cy="7620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 High Energy Physics (HEP) experiment"/>
          <p:cNvSpPr txBox="1">
            <a:spLocks noGrp="1"/>
          </p:cNvSpPr>
          <p:nvPr>
            <p:ph type="title"/>
          </p:nvPr>
        </p:nvSpPr>
        <p:spPr>
          <a:prstGeom prst="rect">
            <a:avLst/>
          </a:prstGeom>
        </p:spPr>
        <p:txBody>
          <a:bodyPr/>
          <a:lstStyle>
            <a:lvl1pPr defTabSz="643889">
              <a:defRPr sz="8736"/>
            </a:lvl1pPr>
          </a:lstStyle>
          <a:p>
            <a:r>
              <a:t>A High Energy Physics (HEP) experiment </a:t>
            </a:r>
          </a:p>
        </p:txBody>
      </p:sp>
      <p:sp>
        <p:nvSpPr>
          <p:cNvPr id="156" name="Delle centinaia di diversi tipi di particelle che vengono prodotte in una collisione ad alta energia, solo 14 hanno un tempo di vita c𝜏 &gt; 500𝜇m e quindi potenzialmente osservabili, e quelle prodotte con maggiore frequenza sono:…"/>
          <p:cNvSpPr txBox="1">
            <a:spLocks noGrp="1"/>
          </p:cNvSpPr>
          <p:nvPr>
            <p:ph type="body" sz="half" idx="1"/>
          </p:nvPr>
        </p:nvSpPr>
        <p:spPr>
          <a:xfrm>
            <a:off x="12995676" y="2898480"/>
            <a:ext cx="10152758" cy="9296401"/>
          </a:xfrm>
          <a:prstGeom prst="rect">
            <a:avLst/>
          </a:prstGeom>
        </p:spPr>
        <p:txBody>
          <a:bodyPr/>
          <a:lstStyle/>
          <a:p>
            <a:pPr marL="419100" indent="-419100" defTabSz="544830">
              <a:spcBef>
                <a:spcPts val="3800"/>
              </a:spcBef>
              <a:defRPr sz="3168"/>
            </a:pPr>
            <a:r>
              <a:t>Delle centinaia di diversi tipi di particelle che vengono prodotte in una collisione ad alta energia, solo 14 hanno un tempo di vita c𝜏 &gt; 500𝜇m e quindi potenzialmente osservabili, e quelle prodotte con maggiore frequenza sono:</a:t>
            </a:r>
          </a:p>
          <a:p>
            <a:pPr marL="838200" lvl="1" indent="-419100" defTabSz="544830">
              <a:spcBef>
                <a:spcPts val="3800"/>
              </a:spcBef>
              <a:defRPr sz="3168"/>
            </a:pPr>
            <a:r>
              <a:t>e</a:t>
            </a:r>
            <a:r>
              <a:rPr baseline="31999"/>
              <a:t>±</a:t>
            </a:r>
            <a:r>
              <a:t>, 𝜇</a:t>
            </a:r>
            <a:r>
              <a:rPr baseline="31999"/>
              <a:t>±</a:t>
            </a:r>
            <a:r>
              <a:t>, 𝜸, 𝜋</a:t>
            </a:r>
            <a:r>
              <a:rPr baseline="31999"/>
              <a:t>±</a:t>
            </a:r>
            <a:r>
              <a:t>, K</a:t>
            </a:r>
            <a:r>
              <a:rPr baseline="31999"/>
              <a:t>±</a:t>
            </a:r>
            <a:r>
              <a:t>, K</a:t>
            </a:r>
            <a:r>
              <a:rPr baseline="31999"/>
              <a:t>o</a:t>
            </a:r>
            <a:r>
              <a:t>, p</a:t>
            </a:r>
            <a:r>
              <a:rPr baseline="31999"/>
              <a:t>±</a:t>
            </a:r>
            <a:r>
              <a:t>, n</a:t>
            </a:r>
          </a:p>
          <a:p>
            <a:pPr marL="419100" indent="-419100" defTabSz="544830">
              <a:spcBef>
                <a:spcPts val="3800"/>
              </a:spcBef>
              <a:defRPr sz="3168"/>
            </a:pPr>
            <a:r>
              <a:t>Un rivelatore di particelle deve poter identificare e misurare energia e quantita' di moto di queste 8 particelle.</a:t>
            </a:r>
          </a:p>
          <a:p>
            <a:pPr marL="838200" lvl="1" indent="-419100" defTabSz="544830">
              <a:spcBef>
                <a:spcPts val="3800"/>
              </a:spcBef>
              <a:defRPr sz="3168"/>
            </a:pPr>
            <a:r>
              <a:t>La differenza di massa, carica e tipo di interazione con la materia sono le chiavi per l’identificazione.</a:t>
            </a:r>
          </a:p>
          <a:p>
            <a:pPr marL="1257300" lvl="2" indent="-419100" defTabSz="544830">
              <a:spcBef>
                <a:spcPts val="3800"/>
              </a:spcBef>
              <a:defRPr sz="3168"/>
            </a:pPr>
            <a:r>
              <a:t>ATLAS contiene diversi tipi di rivelatore, ciascuno ottimizzato per l’identificazione e la misura di un sottoinsieme di particelle.</a:t>
            </a:r>
          </a:p>
        </p:txBody>
      </p:sp>
      <p:pic>
        <p:nvPicPr>
          <p:cNvPr id="157" name="Image" descr="Image"/>
          <p:cNvPicPr>
            <a:picLocks noChangeAspect="1"/>
          </p:cNvPicPr>
          <p:nvPr/>
        </p:nvPicPr>
        <p:blipFill>
          <a:blip r:embed="rId2"/>
          <a:stretch>
            <a:fillRect/>
          </a:stretch>
        </p:blipFill>
        <p:spPr>
          <a:xfrm>
            <a:off x="635000" y="4070350"/>
            <a:ext cx="6045200" cy="8826500"/>
          </a:xfrm>
          <a:prstGeom prst="rect">
            <a:avLst/>
          </a:prstGeom>
          <a:ln w="12700">
            <a:miter lim="400000"/>
          </a:ln>
        </p:spPr>
      </p:pic>
      <p:pic>
        <p:nvPicPr>
          <p:cNvPr id="158" name="Image" descr="Image"/>
          <p:cNvPicPr>
            <a:picLocks noChangeAspect="1"/>
          </p:cNvPicPr>
          <p:nvPr/>
        </p:nvPicPr>
        <p:blipFill>
          <a:blip r:embed="rId3"/>
          <a:stretch>
            <a:fillRect/>
          </a:stretch>
        </p:blipFill>
        <p:spPr>
          <a:xfrm>
            <a:off x="7505700" y="4070350"/>
            <a:ext cx="5257800" cy="8826500"/>
          </a:xfrm>
          <a:prstGeom prst="rect">
            <a:avLst/>
          </a:prstGeom>
          <a:ln w="12700">
            <a:miter lim="400000"/>
          </a:ln>
        </p:spPr>
      </p:pic>
      <p:sp>
        <p:nvSpPr>
          <p:cNvPr id="159" name="Known particles"/>
          <p:cNvSpPr txBox="1"/>
          <p:nvPr/>
        </p:nvSpPr>
        <p:spPr>
          <a:xfrm>
            <a:off x="2126360" y="2885250"/>
            <a:ext cx="3062479"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Known particles</a:t>
            </a:r>
          </a:p>
        </p:txBody>
      </p:sp>
      <p:sp>
        <p:nvSpPr>
          <p:cNvPr id="160" name="Particle that may leave a track in a detector"/>
          <p:cNvSpPr txBox="1"/>
          <p:nvPr/>
        </p:nvSpPr>
        <p:spPr>
          <a:xfrm>
            <a:off x="7005549" y="2650300"/>
            <a:ext cx="5790781"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Particle that may leave a track in a detector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ATLAS Detector Schematic fast (GIF).gif" descr="ATLAS Detector Schematic fast (GIF).gif"/>
          <p:cNvPicPr>
            <a:picLocks/>
          </p:cNvPicPr>
          <p:nvPr/>
        </p:nvPicPr>
        <p:blipFill>
          <a:blip r:embed="rId2"/>
          <a:stretch>
            <a:fillRect/>
          </a:stretch>
        </p:blipFill>
        <p:spPr>
          <a:xfrm>
            <a:off x="0" y="0"/>
            <a:ext cx="23950612"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 Box 2"/>
          <p:cNvSpPr txBox="1"/>
          <p:nvPr/>
        </p:nvSpPr>
        <p:spPr>
          <a:xfrm>
            <a:off x="3139439" y="107942"/>
            <a:ext cx="15291714" cy="1641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p>
            <a:pPr algn="l" defTabSz="1828800">
              <a:defRPr sz="3600" b="0">
                <a:solidFill>
                  <a:srgbClr val="669900"/>
                </a:solidFill>
                <a:latin typeface="Arial"/>
                <a:ea typeface="Arial"/>
                <a:cs typeface="Arial"/>
                <a:sym typeface="Arial"/>
              </a:defRPr>
            </a:pPr>
            <a:r>
              <a:t>                        </a:t>
            </a:r>
            <a:r>
              <a:rPr sz="6400">
                <a:solidFill>
                  <a:srgbClr val="C0504D"/>
                </a:solidFill>
                <a:effectLst>
                  <a:outerShdw blurRad="38100" dist="38100" dir="2700000" rotWithShape="0">
                    <a:srgbClr val="C0C0C0"/>
                  </a:outerShdw>
                </a:effectLst>
              </a:rPr>
              <a:t>The ATLAS detector performance</a:t>
            </a:r>
          </a:p>
          <a:p>
            <a:pPr algn="l" defTabSz="1828800">
              <a:defRPr sz="3600" b="0">
                <a:solidFill>
                  <a:srgbClr val="669900"/>
                </a:solidFill>
                <a:latin typeface="Arial"/>
                <a:ea typeface="Arial"/>
                <a:cs typeface="Arial"/>
                <a:sym typeface="Arial"/>
              </a:defRPr>
            </a:pPr>
            <a:r>
              <a:t> </a:t>
            </a:r>
          </a:p>
        </p:txBody>
      </p:sp>
      <p:sp>
        <p:nvSpPr>
          <p:cNvPr id="166" name="Line 27"/>
          <p:cNvSpPr/>
          <p:nvPr/>
        </p:nvSpPr>
        <p:spPr>
          <a:xfrm flipV="1">
            <a:off x="1411955" y="4036992"/>
            <a:ext cx="1" cy="8382001"/>
          </a:xfrm>
          <a:prstGeom prst="line">
            <a:avLst/>
          </a:prstGeom>
          <a:ln w="12700">
            <a:solidFill>
              <a:srgbClr val="000000"/>
            </a:solidFill>
          </a:ln>
        </p:spPr>
        <p:txBody>
          <a:bodyPr tIns="91439" bIns="91439"/>
          <a:lstStyle/>
          <a:p>
            <a:pPr algn="l" defTabSz="1828800">
              <a:defRPr sz="3600" b="0">
                <a:latin typeface="Calibri"/>
                <a:ea typeface="Calibri"/>
                <a:cs typeface="Calibri"/>
                <a:sym typeface="Calibri"/>
              </a:defRPr>
            </a:pPr>
            <a:endParaRPr/>
          </a:p>
        </p:txBody>
      </p:sp>
      <p:pic>
        <p:nvPicPr>
          <p:cNvPr id="167" name="Picture 26" descr="Picture 26"/>
          <p:cNvPicPr>
            <a:picLocks noChangeAspect="1"/>
          </p:cNvPicPr>
          <p:nvPr/>
        </p:nvPicPr>
        <p:blipFill>
          <a:blip r:embed="rId2"/>
          <a:srcRect l="4761" t="5396" r="4762" b="6482"/>
          <a:stretch>
            <a:fillRect/>
          </a:stretch>
        </p:blipFill>
        <p:spPr>
          <a:xfrm>
            <a:off x="17980926" y="7705033"/>
            <a:ext cx="5748878" cy="5748878"/>
          </a:xfrm>
          <a:prstGeom prst="rect">
            <a:avLst/>
          </a:prstGeom>
          <a:ln w="28575">
            <a:solidFill>
              <a:srgbClr val="FFFFFF"/>
            </a:solidFill>
            <a:miter/>
          </a:ln>
        </p:spPr>
      </p:pic>
      <p:pic>
        <p:nvPicPr>
          <p:cNvPr id="168" name="Image" descr="Image"/>
          <p:cNvPicPr>
            <a:picLocks noChangeAspect="1"/>
          </p:cNvPicPr>
          <p:nvPr/>
        </p:nvPicPr>
        <p:blipFill>
          <a:blip r:embed="rId3"/>
          <a:stretch>
            <a:fillRect/>
          </a:stretch>
        </p:blipFill>
        <p:spPr>
          <a:xfrm>
            <a:off x="17648544" y="1255565"/>
            <a:ext cx="6413501" cy="6286501"/>
          </a:xfrm>
          <a:prstGeom prst="rect">
            <a:avLst/>
          </a:prstGeom>
          <a:ln w="12700">
            <a:miter lim="400000"/>
          </a:ln>
        </p:spPr>
      </p:pic>
      <p:sp>
        <p:nvSpPr>
          <p:cNvPr id="169" name="Text Box 4"/>
          <p:cNvSpPr txBox="1"/>
          <p:nvPr/>
        </p:nvSpPr>
        <p:spPr>
          <a:xfrm>
            <a:off x="1475132" y="4521355"/>
            <a:ext cx="2456354" cy="701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lvl1pPr algn="l" defTabSz="1828800">
              <a:defRPr sz="3600" b="0">
                <a:solidFill>
                  <a:srgbClr val="FF0000"/>
                </a:solidFill>
                <a:latin typeface="Arial"/>
                <a:ea typeface="Arial"/>
                <a:cs typeface="Arial"/>
                <a:sym typeface="Arial"/>
              </a:defRPr>
            </a:lvl1pPr>
          </a:lstStyle>
          <a:p>
            <a:r>
              <a:t>MAGNETS</a:t>
            </a:r>
          </a:p>
        </p:txBody>
      </p:sp>
      <p:sp>
        <p:nvSpPr>
          <p:cNvPr id="170" name="Line 5"/>
          <p:cNvSpPr/>
          <p:nvPr/>
        </p:nvSpPr>
        <p:spPr>
          <a:xfrm flipH="1">
            <a:off x="4069742" y="4029054"/>
            <a:ext cx="1" cy="8442327"/>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71" name="Line 6"/>
          <p:cNvSpPr/>
          <p:nvPr/>
        </p:nvSpPr>
        <p:spPr>
          <a:xfrm>
            <a:off x="1421792" y="4060803"/>
            <a:ext cx="13998573" cy="3177"/>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72" name="Text Box 7"/>
          <p:cNvSpPr txBox="1"/>
          <p:nvPr/>
        </p:nvSpPr>
        <p:spPr>
          <a:xfrm>
            <a:off x="4221506" y="4141348"/>
            <a:ext cx="10756102" cy="1742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p>
            <a:pPr algn="l" defTabSz="1828800">
              <a:defRPr sz="3600" b="0">
                <a:solidFill>
                  <a:srgbClr val="669900"/>
                </a:solidFill>
                <a:latin typeface="Arial"/>
                <a:ea typeface="Arial"/>
                <a:cs typeface="Arial"/>
                <a:sym typeface="Arial"/>
              </a:defRPr>
            </a:pPr>
            <a:r>
              <a:t>4 magnets:</a:t>
            </a:r>
            <a:r>
              <a:rPr sz="4000">
                <a:solidFill>
                  <a:srgbClr val="0099FF"/>
                </a:solidFill>
              </a:rPr>
              <a:t> </a:t>
            </a:r>
            <a:r>
              <a:t>3 large superconductive air-core toroids </a:t>
            </a:r>
          </a:p>
          <a:p>
            <a:pPr algn="l" defTabSz="1828800">
              <a:defRPr sz="3200" b="0">
                <a:solidFill>
                  <a:srgbClr val="003399"/>
                </a:solidFill>
                <a:latin typeface="Arial"/>
                <a:ea typeface="Arial"/>
                <a:cs typeface="Arial"/>
                <a:sym typeface="Arial"/>
              </a:defRPr>
            </a:pPr>
            <a:r>
              <a:t>(to minimize multiple scattering)</a:t>
            </a:r>
          </a:p>
          <a:p>
            <a:pPr algn="l" defTabSz="1828800">
              <a:defRPr sz="3600" b="0">
                <a:solidFill>
                  <a:srgbClr val="669900"/>
                </a:solidFill>
                <a:latin typeface="Arial"/>
                <a:ea typeface="Arial"/>
                <a:cs typeface="Arial"/>
                <a:sym typeface="Arial"/>
              </a:defRPr>
            </a:pPr>
            <a:r>
              <a:t>1 solenoid (B=2T) in inner part of the detector</a:t>
            </a:r>
          </a:p>
        </p:txBody>
      </p:sp>
      <p:sp>
        <p:nvSpPr>
          <p:cNvPr id="173" name="Line 8"/>
          <p:cNvSpPr/>
          <p:nvPr/>
        </p:nvSpPr>
        <p:spPr>
          <a:xfrm>
            <a:off x="1421792" y="6200753"/>
            <a:ext cx="13998573" cy="1"/>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74" name="Line 9"/>
          <p:cNvSpPr/>
          <p:nvPr/>
        </p:nvSpPr>
        <p:spPr>
          <a:xfrm flipH="1">
            <a:off x="15401316" y="4029054"/>
            <a:ext cx="1" cy="8442327"/>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75" name="Text Box 11"/>
          <p:cNvSpPr txBox="1"/>
          <p:nvPr/>
        </p:nvSpPr>
        <p:spPr>
          <a:xfrm>
            <a:off x="1414806" y="6766080"/>
            <a:ext cx="2380229" cy="701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lvl1pPr algn="l" defTabSz="1828800">
              <a:defRPr sz="3600" b="0">
                <a:solidFill>
                  <a:srgbClr val="FF0000"/>
                </a:solidFill>
                <a:latin typeface="Arial"/>
                <a:ea typeface="Arial"/>
                <a:cs typeface="Arial"/>
                <a:sym typeface="Arial"/>
              </a:defRPr>
            </a:lvl1pPr>
          </a:lstStyle>
          <a:p>
            <a:r>
              <a:t>TRACKER</a:t>
            </a:r>
          </a:p>
        </p:txBody>
      </p:sp>
      <p:sp>
        <p:nvSpPr>
          <p:cNvPr id="176" name="Text Box 12"/>
          <p:cNvSpPr txBox="1"/>
          <p:nvPr/>
        </p:nvSpPr>
        <p:spPr>
          <a:xfrm>
            <a:off x="4069106" y="6314924"/>
            <a:ext cx="10656570" cy="1892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l" defTabSz="1828800">
              <a:defRPr sz="3600" b="0">
                <a:solidFill>
                  <a:srgbClr val="669900"/>
                </a:solidFill>
                <a:latin typeface="Arial"/>
                <a:ea typeface="Arial"/>
                <a:cs typeface="Arial"/>
                <a:sym typeface="Arial"/>
              </a:defRPr>
            </a:pPr>
            <a:r>
              <a:t>Si pixel + Si strips</a:t>
            </a:r>
          </a:p>
          <a:p>
            <a:pPr algn="l" defTabSz="1828800">
              <a:defRPr sz="3600" b="0">
                <a:solidFill>
                  <a:srgbClr val="669900"/>
                </a:solidFill>
                <a:latin typeface="Arial"/>
                <a:ea typeface="Arial"/>
                <a:cs typeface="Arial"/>
                <a:sym typeface="Arial"/>
              </a:defRPr>
            </a:pPr>
            <a:r>
              <a:t>TRD (straw tubes with radiator) </a:t>
            </a:r>
            <a:r>
              <a:rPr>
                <a:latin typeface="Symbol"/>
                <a:ea typeface="Symbol"/>
                <a:cs typeface="Symbol"/>
                <a:sym typeface="Symbol"/>
              </a:rPr>
              <a:t>® </a:t>
            </a:r>
            <a:r>
              <a:t>particle ID</a:t>
            </a:r>
          </a:p>
          <a:p>
            <a:pPr algn="l" defTabSz="1828800">
              <a:defRPr sz="4000" b="0">
                <a:solidFill>
                  <a:srgbClr val="000099"/>
                </a:solidFill>
                <a:latin typeface="Symbol"/>
                <a:ea typeface="Symbol"/>
                <a:cs typeface="Symbol"/>
                <a:sym typeface="Symbol"/>
              </a:defRPr>
            </a:pPr>
            <a:r>
              <a:t>s</a:t>
            </a:r>
            <a:r>
              <a:rPr>
                <a:latin typeface="Arial"/>
                <a:ea typeface="Arial"/>
                <a:cs typeface="Arial"/>
                <a:sym typeface="Arial"/>
              </a:rPr>
              <a:t>/p</a:t>
            </a:r>
            <a:r>
              <a:rPr baseline="-15500">
                <a:latin typeface="Arial"/>
                <a:ea typeface="Arial"/>
                <a:cs typeface="Arial"/>
                <a:sym typeface="Arial"/>
              </a:rPr>
              <a:t>T</a:t>
            </a:r>
            <a:r>
              <a:rPr>
                <a:latin typeface="Arial"/>
                <a:ea typeface="Arial"/>
                <a:cs typeface="Arial"/>
                <a:sym typeface="Arial"/>
              </a:rPr>
              <a:t> ~ 5x10</a:t>
            </a:r>
            <a:r>
              <a:rPr baseline="31000">
                <a:latin typeface="Arial"/>
                <a:ea typeface="Arial"/>
                <a:cs typeface="Arial"/>
                <a:sym typeface="Arial"/>
              </a:rPr>
              <a:t>-4</a:t>
            </a:r>
            <a:r>
              <a:rPr>
                <a:latin typeface="Arial"/>
                <a:ea typeface="Arial"/>
                <a:cs typeface="Arial"/>
                <a:sym typeface="Arial"/>
              </a:rPr>
              <a:t> p</a:t>
            </a:r>
            <a:r>
              <a:rPr baseline="-15500">
                <a:latin typeface="Arial"/>
                <a:ea typeface="Arial"/>
                <a:cs typeface="Arial"/>
                <a:sym typeface="Arial"/>
              </a:rPr>
              <a:t>T  </a:t>
            </a:r>
            <a:r>
              <a:rPr>
                <a:latin typeface="Arial"/>
                <a:ea typeface="Arial"/>
                <a:cs typeface="Arial"/>
                <a:sym typeface="Arial"/>
              </a:rPr>
              <a:t>(GeV) </a:t>
            </a:r>
            <a:r>
              <a:rPr baseline="-15500">
                <a:latin typeface="Arial"/>
                <a:ea typeface="Arial"/>
                <a:cs typeface="Arial"/>
                <a:sym typeface="Arial"/>
              </a:rPr>
              <a:t> </a:t>
            </a:r>
            <a:r>
              <a:t>Å </a:t>
            </a:r>
            <a:r>
              <a:rPr>
                <a:latin typeface="Arial"/>
                <a:ea typeface="Arial"/>
                <a:cs typeface="Arial"/>
                <a:sym typeface="Arial"/>
              </a:rPr>
              <a:t>0.01</a:t>
            </a:r>
          </a:p>
        </p:txBody>
      </p:sp>
      <p:sp>
        <p:nvSpPr>
          <p:cNvPr id="177" name="Line 14"/>
          <p:cNvSpPr/>
          <p:nvPr/>
        </p:nvSpPr>
        <p:spPr>
          <a:xfrm>
            <a:off x="1421792" y="8226404"/>
            <a:ext cx="13998573" cy="3177"/>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78" name="Text Box 15"/>
          <p:cNvSpPr txBox="1"/>
          <p:nvPr/>
        </p:nvSpPr>
        <p:spPr>
          <a:xfrm>
            <a:off x="1440206" y="8477405"/>
            <a:ext cx="2253427" cy="701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lvl1pPr algn="l" defTabSz="1828800">
              <a:defRPr sz="3600" b="0">
                <a:solidFill>
                  <a:srgbClr val="FF0000"/>
                </a:solidFill>
                <a:latin typeface="Arial"/>
                <a:ea typeface="Arial"/>
                <a:cs typeface="Arial"/>
                <a:sym typeface="Arial"/>
              </a:defRPr>
            </a:lvl1pPr>
          </a:lstStyle>
          <a:p>
            <a:r>
              <a:t>EM CALO</a:t>
            </a:r>
          </a:p>
        </p:txBody>
      </p:sp>
      <p:sp>
        <p:nvSpPr>
          <p:cNvPr id="179" name="Text Box 16"/>
          <p:cNvSpPr txBox="1"/>
          <p:nvPr/>
        </p:nvSpPr>
        <p:spPr>
          <a:xfrm>
            <a:off x="4069105" y="8310110"/>
            <a:ext cx="5468810" cy="1315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p>
            <a:pPr algn="l" defTabSz="1828800">
              <a:defRPr sz="3600" b="0">
                <a:solidFill>
                  <a:srgbClr val="669900"/>
                </a:solidFill>
                <a:latin typeface="Arial"/>
                <a:ea typeface="Arial"/>
                <a:cs typeface="Arial"/>
                <a:sym typeface="Arial"/>
              </a:defRPr>
            </a:pPr>
            <a:r>
              <a:t>Lead/Liquid Argon</a:t>
            </a:r>
          </a:p>
          <a:p>
            <a:pPr algn="l" defTabSz="1828800">
              <a:defRPr sz="4000" b="0">
                <a:solidFill>
                  <a:srgbClr val="000099"/>
                </a:solidFill>
                <a:latin typeface="Symbol"/>
                <a:ea typeface="Symbol"/>
                <a:cs typeface="Symbol"/>
                <a:sym typeface="Symbol"/>
              </a:defRPr>
            </a:pPr>
            <a:r>
              <a:t>s</a:t>
            </a:r>
            <a:r>
              <a:rPr>
                <a:latin typeface="Arial"/>
                <a:ea typeface="Arial"/>
                <a:cs typeface="Arial"/>
                <a:sym typeface="Arial"/>
              </a:rPr>
              <a:t>/E ~ 10%/</a:t>
            </a:r>
            <a:r>
              <a:t>Ö</a:t>
            </a:r>
            <a:r>
              <a:rPr>
                <a:latin typeface="Arial"/>
                <a:ea typeface="Arial"/>
                <a:cs typeface="Arial"/>
                <a:sym typeface="Arial"/>
              </a:rPr>
              <a:t>E  + 0.007 </a:t>
            </a:r>
          </a:p>
        </p:txBody>
      </p:sp>
      <p:sp>
        <p:nvSpPr>
          <p:cNvPr id="180" name="Line 18"/>
          <p:cNvSpPr/>
          <p:nvPr/>
        </p:nvSpPr>
        <p:spPr>
          <a:xfrm>
            <a:off x="1421792" y="9725004"/>
            <a:ext cx="13998573" cy="3177"/>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81" name="Text Box 19"/>
          <p:cNvSpPr txBox="1"/>
          <p:nvPr/>
        </p:nvSpPr>
        <p:spPr>
          <a:xfrm>
            <a:off x="1719606" y="11477780"/>
            <a:ext cx="1719432" cy="701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lvl1pPr algn="l" defTabSz="1828800">
              <a:defRPr sz="3600" b="0">
                <a:solidFill>
                  <a:srgbClr val="FF0000"/>
                </a:solidFill>
                <a:latin typeface="Arial"/>
                <a:ea typeface="Arial"/>
                <a:cs typeface="Arial"/>
                <a:sym typeface="Arial"/>
              </a:defRPr>
            </a:lvl1pPr>
          </a:lstStyle>
          <a:p>
            <a:r>
              <a:t>MUON </a:t>
            </a:r>
          </a:p>
        </p:txBody>
      </p:sp>
      <p:sp>
        <p:nvSpPr>
          <p:cNvPr id="182" name="Line 20"/>
          <p:cNvSpPr/>
          <p:nvPr/>
        </p:nvSpPr>
        <p:spPr>
          <a:xfrm>
            <a:off x="1377342" y="12471379"/>
            <a:ext cx="13998573" cy="3177"/>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83" name="Text Box 21"/>
          <p:cNvSpPr txBox="1"/>
          <p:nvPr/>
        </p:nvSpPr>
        <p:spPr>
          <a:xfrm>
            <a:off x="4069106" y="11203656"/>
            <a:ext cx="11790046" cy="1319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l" defTabSz="1828800">
              <a:defRPr sz="3600" b="0">
                <a:solidFill>
                  <a:srgbClr val="669900"/>
                </a:solidFill>
                <a:latin typeface="Arial"/>
                <a:ea typeface="Arial"/>
                <a:cs typeface="Arial"/>
                <a:sym typeface="Arial"/>
              </a:defRPr>
            </a:pPr>
            <a:r>
              <a:t>Air core toroids, precision and trigger chambers</a:t>
            </a:r>
          </a:p>
          <a:p>
            <a:pPr algn="l" defTabSz="1828800">
              <a:defRPr sz="4000" b="0">
                <a:solidFill>
                  <a:srgbClr val="000099"/>
                </a:solidFill>
                <a:latin typeface="Symbol"/>
                <a:ea typeface="Symbol"/>
                <a:cs typeface="Symbol"/>
                <a:sym typeface="Symbol"/>
              </a:defRPr>
            </a:pPr>
            <a:r>
              <a:t>s</a:t>
            </a:r>
            <a:r>
              <a:rPr>
                <a:latin typeface="Arial"/>
                <a:ea typeface="Arial"/>
                <a:cs typeface="Arial"/>
                <a:sym typeface="Arial"/>
              </a:rPr>
              <a:t>/p</a:t>
            </a:r>
            <a:r>
              <a:rPr baseline="-15500">
                <a:latin typeface="Arial"/>
                <a:ea typeface="Arial"/>
                <a:cs typeface="Arial"/>
                <a:sym typeface="Arial"/>
              </a:rPr>
              <a:t>T</a:t>
            </a:r>
            <a:r>
              <a:rPr>
                <a:latin typeface="Arial"/>
                <a:ea typeface="Arial"/>
                <a:cs typeface="Arial"/>
                <a:sym typeface="Arial"/>
              </a:rPr>
              <a:t> ~ 3 % at 100 GeV,10% at 1 TeV, </a:t>
            </a:r>
            <a:r>
              <a:rPr sz="3600">
                <a:latin typeface="Arial"/>
                <a:ea typeface="Arial"/>
                <a:cs typeface="Arial"/>
                <a:sym typeface="Arial"/>
              </a:rPr>
              <a:t>stand-alone</a:t>
            </a:r>
          </a:p>
        </p:txBody>
      </p:sp>
      <p:sp>
        <p:nvSpPr>
          <p:cNvPr id="184" name="Line 23"/>
          <p:cNvSpPr/>
          <p:nvPr/>
        </p:nvSpPr>
        <p:spPr>
          <a:xfrm>
            <a:off x="1380516" y="11163280"/>
            <a:ext cx="13998576" cy="1"/>
          </a:xfrm>
          <a:prstGeom prst="line">
            <a:avLst/>
          </a:prstGeom>
          <a:ln w="25400">
            <a:solidFill>
              <a:srgbClr val="000000"/>
            </a:solidFill>
          </a:ln>
        </p:spPr>
        <p:txBody>
          <a:bodyPr tIns="91439" bIns="91439"/>
          <a:lstStyle/>
          <a:p>
            <a:pPr algn="l" defTabSz="1828800">
              <a:defRPr sz="3600" b="0">
                <a:latin typeface="Calibri"/>
                <a:ea typeface="Calibri"/>
                <a:cs typeface="Calibri"/>
                <a:sym typeface="Calibri"/>
              </a:defRPr>
            </a:pPr>
            <a:endParaRPr/>
          </a:p>
        </p:txBody>
      </p:sp>
      <p:sp>
        <p:nvSpPr>
          <p:cNvPr id="185" name="Rectangle 24"/>
          <p:cNvSpPr txBox="1"/>
          <p:nvPr/>
        </p:nvSpPr>
        <p:spPr>
          <a:xfrm>
            <a:off x="1084606" y="9934730"/>
            <a:ext cx="2914001" cy="701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p>
            <a:pPr algn="l" defTabSz="1828800">
              <a:defRPr sz="3600" b="0">
                <a:latin typeface="Arial"/>
                <a:ea typeface="Arial"/>
                <a:cs typeface="Arial"/>
                <a:sym typeface="Arial"/>
              </a:defRPr>
            </a:pPr>
            <a:r>
              <a:t>   </a:t>
            </a:r>
            <a:r>
              <a:rPr>
                <a:solidFill>
                  <a:srgbClr val="FF0000"/>
                </a:solidFill>
              </a:rPr>
              <a:t>HAD CALO</a:t>
            </a:r>
          </a:p>
        </p:txBody>
      </p:sp>
      <p:sp>
        <p:nvSpPr>
          <p:cNvPr id="186" name="Text Box 25"/>
          <p:cNvSpPr txBox="1"/>
          <p:nvPr/>
        </p:nvSpPr>
        <p:spPr>
          <a:xfrm>
            <a:off x="4069105" y="9661842"/>
            <a:ext cx="5124521" cy="1355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nchor="ctr">
            <a:spAutoFit/>
          </a:bodyPr>
          <a:lstStyle/>
          <a:p>
            <a:pPr algn="l" defTabSz="1828800">
              <a:defRPr sz="3600" b="0">
                <a:solidFill>
                  <a:srgbClr val="669900"/>
                </a:solidFill>
                <a:latin typeface="Arial"/>
                <a:ea typeface="Arial"/>
                <a:cs typeface="Arial"/>
                <a:sym typeface="Arial"/>
              </a:defRPr>
            </a:pPr>
            <a:r>
              <a:t>Fe – scint. Tiles  10 </a:t>
            </a:r>
            <a:r>
              <a:rPr>
                <a:latin typeface="Symbol"/>
                <a:ea typeface="Symbol"/>
                <a:cs typeface="Symbol"/>
                <a:sym typeface="Symbol"/>
              </a:rPr>
              <a:t>l  </a:t>
            </a:r>
            <a:r>
              <a:t>  </a:t>
            </a:r>
          </a:p>
          <a:p>
            <a:pPr algn="l" defTabSz="1828800">
              <a:defRPr sz="4000" b="0">
                <a:solidFill>
                  <a:srgbClr val="000099"/>
                </a:solidFill>
                <a:latin typeface="Symbol"/>
                <a:ea typeface="Symbol"/>
                <a:cs typeface="Symbol"/>
                <a:sym typeface="Symbol"/>
              </a:defRPr>
            </a:pPr>
            <a:r>
              <a:t>s</a:t>
            </a:r>
            <a:r>
              <a:rPr>
                <a:latin typeface="Arial"/>
                <a:ea typeface="Arial"/>
                <a:cs typeface="Arial"/>
                <a:sym typeface="Arial"/>
              </a:rPr>
              <a:t>/E ~ 50%/</a:t>
            </a:r>
            <a:r>
              <a:t>Ö</a:t>
            </a:r>
            <a:r>
              <a:rPr>
                <a:latin typeface="Arial"/>
                <a:ea typeface="Arial"/>
                <a:cs typeface="Arial"/>
                <a:sym typeface="Arial"/>
              </a:rPr>
              <a:t>E </a:t>
            </a:r>
            <a:r>
              <a:t>Å </a:t>
            </a:r>
            <a:r>
              <a:rPr>
                <a:latin typeface="Arial"/>
                <a:ea typeface="Arial"/>
                <a:cs typeface="Arial"/>
                <a:sym typeface="Arial"/>
              </a:rPr>
              <a:t>0.03 </a:t>
            </a:r>
          </a:p>
        </p:txBody>
      </p:sp>
      <p:pic>
        <p:nvPicPr>
          <p:cNvPr id="187" name="Line Line" descr="Line Line"/>
          <p:cNvPicPr>
            <a:picLocks/>
          </p:cNvPicPr>
          <p:nvPr/>
        </p:nvPicPr>
        <p:blipFill>
          <a:blip r:embed="rId4"/>
          <a:stretch>
            <a:fillRect/>
          </a:stretch>
        </p:blipFill>
        <p:spPr>
          <a:xfrm rot="19895308">
            <a:off x="12348054" y="7591880"/>
            <a:ext cx="5324350" cy="352234"/>
          </a:xfrm>
          <a:prstGeom prst="rect">
            <a:avLst/>
          </a:prstGeom>
        </p:spPr>
      </p:pic>
      <p:pic>
        <p:nvPicPr>
          <p:cNvPr id="189" name="Line Line" descr="Line Line"/>
          <p:cNvPicPr>
            <a:picLocks/>
          </p:cNvPicPr>
          <p:nvPr/>
        </p:nvPicPr>
        <p:blipFill>
          <a:blip r:embed="rId5"/>
          <a:stretch>
            <a:fillRect/>
          </a:stretch>
        </p:blipFill>
        <p:spPr>
          <a:xfrm>
            <a:off x="14400077" y="11319010"/>
            <a:ext cx="3450111" cy="352234"/>
          </a:xfrm>
          <a:prstGeom prst="rect">
            <a:avLst/>
          </a:prstGeom>
        </p:spPr>
      </p:pic>
      <p:sp>
        <p:nvSpPr>
          <p:cNvPr id="191" name="Detector design is an iterative process where overall performances are evaluated against technical feasibility and  budget.…"/>
          <p:cNvSpPr txBox="1">
            <a:spLocks noGrp="1"/>
          </p:cNvSpPr>
          <p:nvPr>
            <p:ph type="body" sz="quarter" idx="4294967295"/>
          </p:nvPr>
        </p:nvSpPr>
        <p:spPr>
          <a:xfrm>
            <a:off x="300230" y="1240275"/>
            <a:ext cx="17650065" cy="2599273"/>
          </a:xfrm>
          <a:prstGeom prst="rect">
            <a:avLst/>
          </a:prstGeom>
        </p:spPr>
        <p:txBody>
          <a:bodyPr lIns="91439" tIns="91439" rIns="91439" bIns="91439" anchor="t"/>
          <a:lstStyle/>
          <a:p>
            <a:pPr marL="262532" indent="-262532" defTabSz="404495">
              <a:spcBef>
                <a:spcPts val="1200"/>
              </a:spcBef>
              <a:buSzPct val="100000"/>
              <a:buFont typeface="Arial"/>
              <a:defRPr sz="3234" b="1">
                <a:solidFill>
                  <a:srgbClr val="C82506"/>
                </a:solidFill>
              </a:defRPr>
            </a:pPr>
            <a:r>
              <a:t>Detector design is an iterative process where overall performances are evaluated against technical feasibility and  budget.</a:t>
            </a:r>
          </a:p>
          <a:p>
            <a:pPr marL="262532" indent="-262532" defTabSz="404495">
              <a:spcBef>
                <a:spcPts val="1200"/>
              </a:spcBef>
              <a:buSzPct val="100000"/>
              <a:buFont typeface="Arial"/>
              <a:defRPr sz="3234" b="1">
                <a:solidFill>
                  <a:srgbClr val="C82506"/>
                </a:solidFill>
              </a:defRPr>
            </a:pPr>
            <a:r>
              <a:t>The expected performances of ATLAS, obtained at the end of the design process, which include highly detailed simulations and tests on detector prototypes are the following: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4" descr="Picture 4"/>
          <p:cNvPicPr>
            <a:picLocks noChangeAspect="1"/>
          </p:cNvPicPr>
          <p:nvPr/>
        </p:nvPicPr>
        <p:blipFill>
          <a:blip r:embed="rId2"/>
          <a:stretch>
            <a:fillRect/>
          </a:stretch>
        </p:blipFill>
        <p:spPr>
          <a:xfrm>
            <a:off x="3476564" y="4286232"/>
            <a:ext cx="17433307" cy="8572529"/>
          </a:xfrm>
          <a:prstGeom prst="rect">
            <a:avLst/>
          </a:prstGeom>
          <a:ln w="12700">
            <a:miter lim="400000"/>
          </a:ln>
        </p:spPr>
      </p:pic>
      <p:sp>
        <p:nvSpPr>
          <p:cNvPr id="194" name="TextBox 2"/>
          <p:cNvSpPr txBox="1"/>
          <p:nvPr/>
        </p:nvSpPr>
        <p:spPr>
          <a:xfrm>
            <a:off x="4074528" y="809328"/>
            <a:ext cx="12513787" cy="1753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l" defTabSz="1828800">
              <a:defRPr sz="5600">
                <a:solidFill>
                  <a:srgbClr val="FF0000"/>
                </a:solidFill>
                <a:latin typeface="Calibri"/>
                <a:ea typeface="Calibri"/>
                <a:cs typeface="Calibri"/>
                <a:sym typeface="Calibri"/>
              </a:defRPr>
            </a:pPr>
            <a:r>
              <a:t>Aerial view of the installations at Point 1 -</a:t>
            </a:r>
          </a:p>
          <a:p>
            <a:pPr algn="l" defTabSz="1828800">
              <a:defRPr sz="5600">
                <a:solidFill>
                  <a:srgbClr val="FF0000"/>
                </a:solidFill>
                <a:latin typeface="Calibri"/>
                <a:ea typeface="Calibri"/>
                <a:cs typeface="Calibri"/>
                <a:sym typeface="Calibri"/>
              </a:defRPr>
            </a:pPr>
            <a:r>
              <a:t>ATLAS Experiment</a:t>
            </a:r>
          </a:p>
        </p:txBody>
      </p:sp>
      <p:sp>
        <p:nvSpPr>
          <p:cNvPr id="195" name="Straight Arrow Connector 4"/>
          <p:cNvSpPr/>
          <p:nvPr/>
        </p:nvSpPr>
        <p:spPr>
          <a:xfrm>
            <a:off x="8334347" y="3286099"/>
            <a:ext cx="6572295" cy="5143538"/>
          </a:xfrm>
          <a:prstGeom prst="line">
            <a:avLst/>
          </a:prstGeom>
          <a:ln w="76200">
            <a:solidFill>
              <a:srgbClr val="FF0000"/>
            </a:solidFill>
            <a:tailEnd type="triangle"/>
          </a:ln>
        </p:spPr>
        <p:txBody>
          <a:bodyPr tIns="91439" bIns="91439"/>
          <a:lstStyle/>
          <a:p>
            <a:pPr algn="l" defTabSz="1828800">
              <a:defRPr sz="3600" b="0">
                <a:latin typeface="Calibri"/>
                <a:ea typeface="Calibri"/>
                <a:cs typeface="Calibri"/>
                <a:sym typeface="Calibri"/>
              </a:defRPr>
            </a:pPr>
            <a:endParaRPr/>
          </a:p>
        </p:txBody>
      </p:sp>
      <p:sp>
        <p:nvSpPr>
          <p:cNvPr id="196" name="TextBox 7"/>
          <p:cNvSpPr txBox="1"/>
          <p:nvPr/>
        </p:nvSpPr>
        <p:spPr>
          <a:xfrm>
            <a:off x="3710880" y="4571984"/>
            <a:ext cx="1991837" cy="994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6400" b="0">
                <a:solidFill>
                  <a:srgbClr val="FF0000"/>
                </a:solidFill>
                <a:latin typeface="Calibri"/>
                <a:ea typeface="Calibri"/>
                <a:cs typeface="Calibri"/>
                <a:sym typeface="Calibri"/>
              </a:defRPr>
            </a:lvl1pPr>
          </a:lstStyle>
          <a:p>
            <a:r>
              <a:t>CERN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Object 9" descr="Object 9"/>
          <p:cNvPicPr>
            <a:picLocks noChangeAspect="1"/>
          </p:cNvPicPr>
          <p:nvPr/>
        </p:nvPicPr>
        <p:blipFill>
          <a:blip r:embed="rId2"/>
          <a:srcRect t="25068" b="25068"/>
          <a:stretch>
            <a:fillRect/>
          </a:stretch>
        </p:blipFill>
        <p:spPr>
          <a:xfrm>
            <a:off x="3166864" y="10096151"/>
            <a:ext cx="9601201" cy="3530601"/>
          </a:xfrm>
          <a:prstGeom prst="rect">
            <a:avLst/>
          </a:prstGeom>
          <a:ln w="12700">
            <a:miter lim="400000"/>
          </a:ln>
        </p:spPr>
      </p:pic>
      <p:pic>
        <p:nvPicPr>
          <p:cNvPr id="199" name="Picture 2" descr="Picture 2"/>
          <p:cNvPicPr>
            <a:picLocks noChangeAspect="1"/>
          </p:cNvPicPr>
          <p:nvPr/>
        </p:nvPicPr>
        <p:blipFill>
          <a:blip r:embed="rId3"/>
          <a:stretch>
            <a:fillRect/>
          </a:stretch>
        </p:blipFill>
        <p:spPr>
          <a:xfrm>
            <a:off x="9448800" y="3200400"/>
            <a:ext cx="11887200" cy="8915400"/>
          </a:xfrm>
          <a:prstGeom prst="rect">
            <a:avLst/>
          </a:prstGeom>
          <a:ln w="12700">
            <a:miter lim="400000"/>
          </a:ln>
        </p:spPr>
      </p:pic>
      <p:pic>
        <p:nvPicPr>
          <p:cNvPr id="200" name="Picture 3" descr="Picture 3"/>
          <p:cNvPicPr>
            <a:picLocks noChangeAspect="1"/>
          </p:cNvPicPr>
          <p:nvPr/>
        </p:nvPicPr>
        <p:blipFill>
          <a:blip r:embed="rId4"/>
          <a:stretch>
            <a:fillRect/>
          </a:stretch>
        </p:blipFill>
        <p:spPr>
          <a:xfrm>
            <a:off x="3048000" y="1828800"/>
            <a:ext cx="8839200" cy="6223000"/>
          </a:xfrm>
          <a:prstGeom prst="rect">
            <a:avLst/>
          </a:prstGeom>
          <a:ln w="12700">
            <a:miter lim="400000"/>
          </a:ln>
        </p:spPr>
      </p:pic>
      <p:sp>
        <p:nvSpPr>
          <p:cNvPr id="201" name="Text Box 4"/>
          <p:cNvSpPr txBox="1"/>
          <p:nvPr/>
        </p:nvSpPr>
        <p:spPr>
          <a:xfrm>
            <a:off x="3139439" y="0"/>
            <a:ext cx="16885921" cy="1096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6400" b="0">
                <a:solidFill>
                  <a:srgbClr val="C0504D"/>
                </a:solidFill>
                <a:effectLst>
                  <a:outerShdw blurRad="38100" dist="38100" dir="2700000" rotWithShape="0">
                    <a:srgbClr val="C0C0C0"/>
                  </a:outerShdw>
                </a:effectLst>
                <a:latin typeface="Arial"/>
                <a:ea typeface="Arial"/>
                <a:cs typeface="Arial"/>
                <a:sym typeface="Arial"/>
              </a:defRPr>
            </a:lvl1pPr>
          </a:lstStyle>
          <a:p>
            <a:r>
              <a:t>The Underground Cavern</a:t>
            </a:r>
          </a:p>
        </p:txBody>
      </p:sp>
      <p:sp>
        <p:nvSpPr>
          <p:cNvPr id="202" name="Text Box 5"/>
          <p:cNvSpPr txBox="1"/>
          <p:nvPr/>
        </p:nvSpPr>
        <p:spPr>
          <a:xfrm>
            <a:off x="17703800" y="9448800"/>
            <a:ext cx="3434825" cy="17681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gn="l" defTabSz="1828800">
              <a:defRPr sz="3600" b="0">
                <a:solidFill>
                  <a:srgbClr val="000099"/>
                </a:solidFill>
                <a:latin typeface="Arial"/>
                <a:ea typeface="Arial"/>
                <a:cs typeface="Arial"/>
                <a:sym typeface="Arial"/>
              </a:defRPr>
            </a:pPr>
            <a:r>
              <a:t>Length 	= 55 m</a:t>
            </a:r>
          </a:p>
          <a:p>
            <a:pPr algn="l" defTabSz="1828800">
              <a:defRPr sz="3600" b="0">
                <a:solidFill>
                  <a:srgbClr val="000099"/>
                </a:solidFill>
                <a:latin typeface="Arial"/>
                <a:ea typeface="Arial"/>
                <a:cs typeface="Arial"/>
                <a:sym typeface="Arial"/>
              </a:defRPr>
            </a:pPr>
            <a:r>
              <a:t>Width	= 32 m</a:t>
            </a:r>
          </a:p>
          <a:p>
            <a:pPr algn="l" defTabSz="1828800">
              <a:defRPr sz="3600" b="0">
                <a:solidFill>
                  <a:srgbClr val="000099"/>
                </a:solidFill>
                <a:latin typeface="Arial"/>
                <a:ea typeface="Arial"/>
                <a:cs typeface="Arial"/>
                <a:sym typeface="Arial"/>
              </a:defRPr>
            </a:pPr>
            <a:r>
              <a:t>Height	= 35 m</a:t>
            </a:r>
          </a:p>
        </p:txBody>
      </p:sp>
      <p:sp>
        <p:nvSpPr>
          <p:cNvPr id="203" name="Text Box 7"/>
          <p:cNvSpPr txBox="1"/>
          <p:nvPr/>
        </p:nvSpPr>
        <p:spPr>
          <a:xfrm>
            <a:off x="16512480" y="8229600"/>
            <a:ext cx="1223661" cy="57764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2800" b="0">
                <a:solidFill>
                  <a:srgbClr val="000099"/>
                </a:solidFill>
                <a:latin typeface="Arial"/>
                <a:ea typeface="Arial"/>
                <a:cs typeface="Arial"/>
                <a:sym typeface="Arial"/>
              </a:defRPr>
            </a:lvl1pPr>
          </a:lstStyle>
          <a:p>
            <a:r>
              <a:t>Side A</a:t>
            </a:r>
          </a:p>
        </p:txBody>
      </p:sp>
      <p:sp>
        <p:nvSpPr>
          <p:cNvPr id="204" name="Text Box 8"/>
          <p:cNvSpPr txBox="1"/>
          <p:nvPr/>
        </p:nvSpPr>
        <p:spPr>
          <a:xfrm>
            <a:off x="11471919" y="8840688"/>
            <a:ext cx="1262902" cy="57764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2800" b="0">
                <a:solidFill>
                  <a:srgbClr val="000099"/>
                </a:solidFill>
                <a:latin typeface="Arial"/>
                <a:ea typeface="Arial"/>
                <a:cs typeface="Arial"/>
                <a:sym typeface="Arial"/>
              </a:defRPr>
            </a:lvl1pPr>
          </a:lstStyle>
          <a:p>
            <a:r>
              <a:t>Side C</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he ATLAS detector"/>
          <p:cNvSpPr txBox="1">
            <a:spLocks noGrp="1"/>
          </p:cNvSpPr>
          <p:nvPr>
            <p:ph type="title"/>
          </p:nvPr>
        </p:nvSpPr>
        <p:spPr>
          <a:xfrm>
            <a:off x="1689100" y="3665"/>
            <a:ext cx="21005800" cy="1760261"/>
          </a:xfrm>
          <a:prstGeom prst="rect">
            <a:avLst/>
          </a:prstGeom>
        </p:spPr>
        <p:txBody>
          <a:bodyPr/>
          <a:lstStyle>
            <a:lvl1pPr defTabSz="808990">
              <a:defRPr sz="10976"/>
            </a:lvl1pPr>
          </a:lstStyle>
          <a:p>
            <a:r>
              <a:t>The ATLAS detector</a:t>
            </a:r>
          </a:p>
        </p:txBody>
      </p:sp>
      <p:pic>
        <p:nvPicPr>
          <p:cNvPr id="207" name="0803012_05-A4-at-144-dpi.jpg" descr="0803012_05-A4-at-144-dpi.jpg"/>
          <p:cNvPicPr>
            <a:picLocks noChangeAspect="1"/>
          </p:cNvPicPr>
          <p:nvPr/>
        </p:nvPicPr>
        <p:blipFill>
          <a:blip r:embed="rId2"/>
          <a:stretch>
            <a:fillRect/>
          </a:stretch>
        </p:blipFill>
        <p:spPr>
          <a:xfrm>
            <a:off x="2869738" y="1464771"/>
            <a:ext cx="18644524" cy="12045100"/>
          </a:xfrm>
          <a:prstGeom prst="rect">
            <a:avLst/>
          </a:prstGeom>
          <a:ln w="12700">
            <a:miter lim="400000"/>
          </a:ln>
        </p:spPr>
      </p:pic>
      <p:pic>
        <p:nvPicPr>
          <p:cNvPr id="208" name="2560px-INFN_logo_2017.svg.png" descr="2560px-INFN_logo_2017.svg.png"/>
          <p:cNvPicPr>
            <a:picLocks noChangeAspect="1"/>
          </p:cNvPicPr>
          <p:nvPr/>
        </p:nvPicPr>
        <p:blipFill>
          <a:blip r:embed="rId3"/>
          <a:stretch>
            <a:fillRect/>
          </a:stretch>
        </p:blipFill>
        <p:spPr>
          <a:xfrm>
            <a:off x="5033261" y="2175920"/>
            <a:ext cx="1522934" cy="769796"/>
          </a:xfrm>
          <a:prstGeom prst="rect">
            <a:avLst/>
          </a:prstGeom>
          <a:ln w="12700">
            <a:miter lim="400000"/>
          </a:ln>
        </p:spPr>
      </p:pic>
      <p:pic>
        <p:nvPicPr>
          <p:cNvPr id="209" name="sapienza-big.png" descr="sapienza-big.png"/>
          <p:cNvPicPr>
            <a:picLocks noChangeAspect="1"/>
          </p:cNvPicPr>
          <p:nvPr/>
        </p:nvPicPr>
        <p:blipFill>
          <a:blip r:embed="rId4"/>
          <a:stretch>
            <a:fillRect/>
          </a:stretch>
        </p:blipFill>
        <p:spPr>
          <a:xfrm>
            <a:off x="6800984" y="2104836"/>
            <a:ext cx="1877126" cy="91196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10" descr="Picture 10"/>
          <p:cNvPicPr>
            <a:picLocks noChangeAspect="1"/>
          </p:cNvPicPr>
          <p:nvPr/>
        </p:nvPicPr>
        <p:blipFill>
          <a:blip r:embed="rId2"/>
          <a:srcRect l="17000" t="16667" r="21999" b="15334"/>
          <a:stretch>
            <a:fillRect/>
          </a:stretch>
        </p:blipFill>
        <p:spPr>
          <a:xfrm>
            <a:off x="7698113" y="333403"/>
            <a:ext cx="10519930" cy="8794586"/>
          </a:xfrm>
          <a:prstGeom prst="rect">
            <a:avLst/>
          </a:prstGeom>
          <a:ln w="12700">
            <a:solidFill>
              <a:srgbClr val="FFFFFF"/>
            </a:solidFill>
            <a:miter/>
          </a:ln>
        </p:spPr>
      </p:pic>
      <p:sp>
        <p:nvSpPr>
          <p:cNvPr id="212" name="Rectangle 8"/>
          <p:cNvSpPr txBox="1"/>
          <p:nvPr/>
        </p:nvSpPr>
        <p:spPr>
          <a:xfrm>
            <a:off x="248373" y="8078424"/>
            <a:ext cx="7815004" cy="4230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476250" indent="-476250" algn="l" defTabSz="1828800">
              <a:spcBef>
                <a:spcPts val="800"/>
              </a:spcBef>
              <a:buSzPct val="125000"/>
              <a:buChar char="•"/>
              <a:defRPr sz="3600" b="0">
                <a:solidFill>
                  <a:srgbClr val="FF0000"/>
                </a:solidFill>
                <a:latin typeface="Arial"/>
                <a:ea typeface="Arial"/>
                <a:cs typeface="Arial"/>
                <a:sym typeface="Arial"/>
              </a:defRPr>
            </a:pPr>
            <a:r>
              <a:t>Air Core Toroid (ATLAS) </a:t>
            </a:r>
            <a:endParaRPr sz="4800" i="1">
              <a:solidFill>
                <a:srgbClr val="EFFB4F"/>
              </a:solidFill>
            </a:endParaRPr>
          </a:p>
          <a:p>
            <a:pPr marL="1111250" lvl="1" indent="-476250" algn="l" defTabSz="1828800">
              <a:spcBef>
                <a:spcPts val="800"/>
              </a:spcBef>
              <a:buSzPct val="125000"/>
              <a:buChar char="•"/>
              <a:defRPr sz="3600" b="0">
                <a:solidFill>
                  <a:srgbClr val="00B050"/>
                </a:solidFill>
                <a:latin typeface="Arial"/>
                <a:ea typeface="Arial"/>
                <a:cs typeface="Arial"/>
                <a:sym typeface="Arial"/>
              </a:defRPr>
            </a:pPr>
            <a:r>
              <a:t>Excellent stand alone momentum measurement </a:t>
            </a:r>
            <a:endParaRPr sz="4800" i="1">
              <a:solidFill>
                <a:srgbClr val="EFFB4F"/>
              </a:solidFill>
            </a:endParaRPr>
          </a:p>
          <a:p>
            <a:pPr marL="1111250" lvl="1" indent="-476250" algn="l" defTabSz="1828800">
              <a:spcBef>
                <a:spcPts val="800"/>
              </a:spcBef>
              <a:buSzPct val="125000"/>
              <a:buChar char="•"/>
              <a:defRPr sz="3600" b="0">
                <a:solidFill>
                  <a:srgbClr val="0070C0"/>
                </a:solidFill>
                <a:latin typeface="Arial"/>
                <a:ea typeface="Arial"/>
                <a:cs typeface="Arial"/>
                <a:sym typeface="Arial"/>
              </a:defRPr>
            </a:pPr>
            <a:r>
              <a:t>But… Need very large detector </a:t>
            </a:r>
            <a:endParaRPr sz="4800" i="1">
              <a:solidFill>
                <a:srgbClr val="EFFB4F"/>
              </a:solidFill>
            </a:endParaRPr>
          </a:p>
          <a:p>
            <a:pPr marL="1111250" lvl="1" indent="-476250" algn="l" defTabSz="1828800">
              <a:spcBef>
                <a:spcPts val="800"/>
              </a:spcBef>
              <a:buSzPct val="125000"/>
              <a:buChar char="•"/>
              <a:defRPr sz="3600" b="0">
                <a:solidFill>
                  <a:srgbClr val="0070C0"/>
                </a:solidFill>
                <a:latin typeface="Arial"/>
                <a:ea typeface="Arial"/>
                <a:cs typeface="Arial"/>
                <a:sym typeface="Arial"/>
              </a:defRPr>
            </a:pPr>
            <a:r>
              <a:t>Very demanding on detectors performances, calibration and alignment</a:t>
            </a:r>
          </a:p>
        </p:txBody>
      </p:sp>
      <p:grpSp>
        <p:nvGrpSpPr>
          <p:cNvPr id="215" name="Rectangle 5"/>
          <p:cNvGrpSpPr/>
          <p:nvPr/>
        </p:nvGrpSpPr>
        <p:grpSpPr>
          <a:xfrm>
            <a:off x="11381439" y="9369111"/>
            <a:ext cx="3733801" cy="2971801"/>
            <a:chOff x="0" y="0"/>
            <a:chExt cx="3733800" cy="2971800"/>
          </a:xfrm>
        </p:grpSpPr>
        <p:sp>
          <p:nvSpPr>
            <p:cNvPr id="213" name="Rectangle"/>
            <p:cNvSpPr/>
            <p:nvPr/>
          </p:nvSpPr>
          <p:spPr>
            <a:xfrm>
              <a:off x="0" y="0"/>
              <a:ext cx="3733800" cy="2971800"/>
            </a:xfrm>
            <a:prstGeom prst="rect">
              <a:avLst/>
            </a:prstGeom>
            <a:solidFill>
              <a:srgbClr val="FFFFFF"/>
            </a:solidFill>
            <a:ln w="12700" cap="flat">
              <a:noFill/>
              <a:miter lim="400000"/>
            </a:ln>
            <a:effectLst/>
          </p:spPr>
          <p:txBody>
            <a:bodyPr wrap="square" lIns="45719" tIns="45719" rIns="45719" bIns="45719" numCol="1" anchor="t">
              <a:noAutofit/>
            </a:bodyPr>
            <a:lstStyle/>
            <a:p>
              <a:pPr algn="l" defTabSz="914400">
                <a:defRPr sz="1600" b="0">
                  <a:solidFill>
                    <a:srgbClr val="008000"/>
                  </a:solidFill>
                  <a:latin typeface="Arial"/>
                  <a:ea typeface="Arial"/>
                  <a:cs typeface="Arial"/>
                  <a:sym typeface="Arial"/>
                </a:defRPr>
              </a:pPr>
              <a:endParaRPr/>
            </a:p>
          </p:txBody>
        </p:sp>
        <p:sp>
          <p:nvSpPr>
            <p:cNvPr id="214" name="End-Cap Toroid parameters…"/>
            <p:cNvSpPr txBox="1"/>
            <p:nvPr/>
          </p:nvSpPr>
          <p:spPr>
            <a:xfrm>
              <a:off x="45719" y="0"/>
              <a:ext cx="3642361" cy="2600515"/>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500" b="0">
                  <a:solidFill>
                    <a:srgbClr val="FFFFFF"/>
                  </a:solidFill>
                  <a:latin typeface="+mn-lt"/>
                  <a:ea typeface="+mn-ea"/>
                  <a:cs typeface="+mn-cs"/>
                  <a:sym typeface="Helvetica Neue Medium"/>
                </a:defRPr>
              </a:pPr>
              <a:r>
                <a:t>End-Cap Toroid parameters</a:t>
              </a:r>
            </a:p>
            <a:p>
              <a:pPr>
                <a:defRPr sz="1500" b="0">
                  <a:solidFill>
                    <a:srgbClr val="FFFFFF"/>
                  </a:solidFill>
                  <a:latin typeface="+mn-lt"/>
                  <a:ea typeface="+mn-ea"/>
                  <a:cs typeface="+mn-cs"/>
                  <a:sym typeface="Helvetica Neue Medium"/>
                </a:defRPr>
              </a:pPr>
              <a:r>
                <a:t>5.0 m axial length </a:t>
              </a:r>
            </a:p>
            <a:p>
              <a:pPr>
                <a:defRPr sz="1500" b="0">
                  <a:solidFill>
                    <a:srgbClr val="FFFFFF"/>
                  </a:solidFill>
                  <a:latin typeface="+mn-lt"/>
                  <a:ea typeface="+mn-ea"/>
                  <a:cs typeface="+mn-cs"/>
                  <a:sym typeface="Helvetica Neue Medium"/>
                </a:defRPr>
              </a:pPr>
              <a:r>
                <a:t>10.7 m outer diameter </a:t>
              </a:r>
            </a:p>
            <a:p>
              <a:pPr>
                <a:defRPr sz="1500" b="0">
                  <a:solidFill>
                    <a:srgbClr val="FFFFFF"/>
                  </a:solidFill>
                  <a:latin typeface="+mn-lt"/>
                  <a:ea typeface="+mn-ea"/>
                  <a:cs typeface="+mn-cs"/>
                  <a:sym typeface="Helvetica Neue Medium"/>
                </a:defRPr>
              </a:pPr>
              <a:r>
                <a:t>2x8 coils</a:t>
              </a:r>
            </a:p>
            <a:p>
              <a:pPr>
                <a:defRPr sz="1500" b="0">
                  <a:solidFill>
                    <a:srgbClr val="FFFFFF"/>
                  </a:solidFill>
                  <a:latin typeface="+mn-lt"/>
                  <a:ea typeface="+mn-ea"/>
                  <a:cs typeface="+mn-cs"/>
                  <a:sym typeface="Helvetica Neue Medium"/>
                </a:defRPr>
              </a:pPr>
              <a:r>
                <a:t>2x0.25 GJ stored energy</a:t>
              </a:r>
            </a:p>
            <a:p>
              <a:pPr>
                <a:defRPr sz="1500" b="0">
                  <a:solidFill>
                    <a:srgbClr val="FFFFFF"/>
                  </a:solidFill>
                  <a:latin typeface="+mn-lt"/>
                  <a:ea typeface="+mn-ea"/>
                  <a:cs typeface="+mn-cs"/>
                  <a:sym typeface="Helvetica Neue Medium"/>
                </a:defRPr>
              </a:pPr>
              <a:r>
                <a:t>2x160 tons cold mass</a:t>
              </a:r>
            </a:p>
            <a:p>
              <a:pPr>
                <a:defRPr sz="1500" b="0">
                  <a:solidFill>
                    <a:srgbClr val="FFFFFF"/>
                  </a:solidFill>
                  <a:latin typeface="+mn-lt"/>
                  <a:ea typeface="+mn-ea"/>
                  <a:cs typeface="+mn-cs"/>
                  <a:sym typeface="Helvetica Neue Medium"/>
                </a:defRPr>
              </a:pPr>
              <a:r>
                <a:t>2x240 tons weight</a:t>
              </a:r>
            </a:p>
            <a:p>
              <a:pPr>
                <a:defRPr sz="1500" b="0">
                  <a:solidFill>
                    <a:srgbClr val="FFFFFF"/>
                  </a:solidFill>
                  <a:latin typeface="+mn-lt"/>
                  <a:ea typeface="+mn-ea"/>
                  <a:cs typeface="+mn-cs"/>
                  <a:sym typeface="Helvetica Neue Medium"/>
                </a:defRPr>
              </a:pPr>
              <a:r>
                <a:t>4 T on superconductor</a:t>
              </a:r>
            </a:p>
            <a:p>
              <a:pPr>
                <a:defRPr sz="1500" b="0">
                  <a:solidFill>
                    <a:srgbClr val="FFFFFF"/>
                  </a:solidFill>
                  <a:latin typeface="+mn-lt"/>
                  <a:ea typeface="+mn-ea"/>
                  <a:cs typeface="+mn-cs"/>
                  <a:sym typeface="Helvetica Neue Medium"/>
                </a:defRPr>
              </a:pPr>
              <a:r>
                <a:t>2x13 km Al/NbTi/Cu conductor</a:t>
              </a:r>
            </a:p>
            <a:p>
              <a:pPr>
                <a:defRPr sz="1500" b="0">
                  <a:solidFill>
                    <a:srgbClr val="FFFFFF"/>
                  </a:solidFill>
                  <a:latin typeface="+mn-lt"/>
                  <a:ea typeface="+mn-ea"/>
                  <a:cs typeface="+mn-cs"/>
                  <a:sym typeface="Helvetica Neue Medium"/>
                </a:defRPr>
              </a:pPr>
              <a:r>
                <a:t>20.5 kA nominal current</a:t>
              </a:r>
            </a:p>
            <a:p>
              <a:pPr>
                <a:defRPr sz="1500" b="0">
                  <a:solidFill>
                    <a:srgbClr val="FFFFFF"/>
                  </a:solidFill>
                  <a:latin typeface="+mn-lt"/>
                  <a:ea typeface="+mn-ea"/>
                  <a:cs typeface="+mn-cs"/>
                  <a:sym typeface="Helvetica Neue Medium"/>
                </a:defRPr>
              </a:pPr>
              <a:r>
                <a:t>4.7 K working point</a:t>
              </a:r>
            </a:p>
          </p:txBody>
        </p:sp>
      </p:grpSp>
      <p:sp>
        <p:nvSpPr>
          <p:cNvPr id="216" name="Text Box 3"/>
          <p:cNvSpPr txBox="1"/>
          <p:nvPr/>
        </p:nvSpPr>
        <p:spPr>
          <a:xfrm>
            <a:off x="553039" y="1686617"/>
            <a:ext cx="8081031" cy="5953409"/>
          </a:xfrm>
          <a:prstGeom prst="rect">
            <a:avLst/>
          </a:prstGeom>
          <a:ln>
            <a:solidFill>
              <a:srgbClr val="008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199" indent="-457199" algn="l" defTabSz="914400">
              <a:buSzPct val="100000"/>
              <a:buChar char="•"/>
              <a:defRPr sz="3600" b="0">
                <a:solidFill>
                  <a:srgbClr val="000099"/>
                </a:solidFill>
                <a:latin typeface="Arial"/>
                <a:ea typeface="Arial"/>
                <a:cs typeface="Arial"/>
                <a:sym typeface="Arial"/>
              </a:defRPr>
            </a:pPr>
            <a:r>
              <a:t>Inner Solenoid</a:t>
            </a:r>
          </a:p>
          <a:p>
            <a:pPr marL="914400" lvl="1" indent="-457200" algn="l" defTabSz="914400">
              <a:buSzPct val="100000"/>
              <a:buChar char="•"/>
              <a:defRPr sz="3600" b="0">
                <a:solidFill>
                  <a:srgbClr val="000099"/>
                </a:solidFill>
                <a:latin typeface="Arial"/>
                <a:ea typeface="Arial"/>
                <a:cs typeface="Arial"/>
                <a:sym typeface="Arial"/>
              </a:defRPr>
            </a:pPr>
            <a:r>
              <a:t>Provides 2T field with a stored energy of 38 MJ for the inner tracker</a:t>
            </a:r>
          </a:p>
          <a:p>
            <a:pPr marL="914400" lvl="1" indent="-457200" algn="l" defTabSz="914400">
              <a:buSzPct val="100000"/>
              <a:buChar char="•"/>
              <a:defRPr sz="3600" b="0">
                <a:solidFill>
                  <a:srgbClr val="008000"/>
                </a:solidFill>
                <a:latin typeface="Arial"/>
                <a:ea typeface="Arial"/>
                <a:cs typeface="Arial"/>
                <a:sym typeface="Arial"/>
              </a:defRPr>
            </a:pPr>
            <a:r>
              <a:t>Integrated design within the cryostat</a:t>
            </a:r>
          </a:p>
          <a:p>
            <a:pPr algn="l" defTabSz="914400">
              <a:defRPr sz="3600" b="0">
                <a:solidFill>
                  <a:srgbClr val="008000"/>
                </a:solidFill>
                <a:latin typeface="Arial"/>
                <a:ea typeface="Arial"/>
                <a:cs typeface="Arial"/>
                <a:sym typeface="Arial"/>
              </a:defRPr>
            </a:pPr>
            <a:r>
              <a:t>       of the barrel LAr em calorimeter </a:t>
            </a:r>
          </a:p>
          <a:p>
            <a:pPr algn="l" defTabSz="914400">
              <a:defRPr sz="3600" b="0">
                <a:solidFill>
                  <a:srgbClr val="FF0000"/>
                </a:solidFill>
                <a:latin typeface="Arial"/>
                <a:ea typeface="Arial"/>
                <a:cs typeface="Arial"/>
                <a:sym typeface="Arial"/>
              </a:defRPr>
            </a:pPr>
            <a:r>
              <a:t>Minimize material before EM calorimeter</a:t>
            </a:r>
          </a:p>
          <a:p>
            <a:pPr marL="914400" lvl="1" indent="-457200" algn="l" defTabSz="914400">
              <a:buSzPct val="100000"/>
              <a:buChar char="•"/>
              <a:defRPr sz="3600" b="0">
                <a:latin typeface="Arial"/>
                <a:ea typeface="Arial"/>
                <a:cs typeface="Arial"/>
                <a:sym typeface="Arial"/>
              </a:defRPr>
            </a:pPr>
            <a:r>
              <a:t>Coil thickness:  45 mm</a:t>
            </a:r>
          </a:p>
          <a:p>
            <a:pPr marL="914400" lvl="1" indent="-457200" algn="l" defTabSz="914400">
              <a:buSzPct val="100000"/>
              <a:buChar char="•"/>
              <a:defRPr sz="3600" b="0">
                <a:latin typeface="Arial"/>
                <a:ea typeface="Arial"/>
                <a:cs typeface="Arial"/>
                <a:sym typeface="Arial"/>
              </a:defRPr>
            </a:pPr>
            <a:r>
              <a:t>NbTi/Cu Al-stabilized Conductor</a:t>
            </a:r>
          </a:p>
        </p:txBody>
      </p:sp>
      <p:pic>
        <p:nvPicPr>
          <p:cNvPr id="217" name="Picture 5" descr="Picture 5"/>
          <p:cNvPicPr>
            <a:picLocks noChangeAspect="1"/>
          </p:cNvPicPr>
          <p:nvPr/>
        </p:nvPicPr>
        <p:blipFill>
          <a:blip r:embed="rId3"/>
          <a:stretch>
            <a:fillRect/>
          </a:stretch>
        </p:blipFill>
        <p:spPr>
          <a:xfrm>
            <a:off x="18526811" y="2466221"/>
            <a:ext cx="5105401" cy="3327401"/>
          </a:xfrm>
          <a:prstGeom prst="rect">
            <a:avLst/>
          </a:prstGeom>
          <a:ln w="12700">
            <a:miter lim="400000"/>
          </a:ln>
        </p:spPr>
      </p:pic>
      <p:pic>
        <p:nvPicPr>
          <p:cNvPr id="218" name="Picture 1" descr="Picture 1"/>
          <p:cNvPicPr>
            <a:picLocks noChangeAspect="1"/>
          </p:cNvPicPr>
          <p:nvPr/>
        </p:nvPicPr>
        <p:blipFill>
          <a:blip r:embed="rId4"/>
          <a:stretch>
            <a:fillRect/>
          </a:stretch>
        </p:blipFill>
        <p:spPr>
          <a:xfrm>
            <a:off x="15158301" y="6853753"/>
            <a:ext cx="9144001" cy="5958841"/>
          </a:xfrm>
          <a:prstGeom prst="rect">
            <a:avLst/>
          </a:prstGeom>
          <a:ln w="12700">
            <a:miter lim="400000"/>
          </a:ln>
        </p:spPr>
      </p:pic>
      <p:sp>
        <p:nvSpPr>
          <p:cNvPr id="219" name="TextBox 2"/>
          <p:cNvSpPr txBox="1"/>
          <p:nvPr/>
        </p:nvSpPr>
        <p:spPr>
          <a:xfrm>
            <a:off x="13606110" y="13048101"/>
            <a:ext cx="10885632" cy="536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2800">
                <a:solidFill>
                  <a:srgbClr val="FF0000"/>
                </a:solidFill>
                <a:latin typeface="Calibri"/>
                <a:ea typeface="Calibri"/>
                <a:cs typeface="Calibri"/>
                <a:sym typeface="Calibri"/>
              </a:defRPr>
            </a:lvl1pPr>
          </a:lstStyle>
          <a:p>
            <a:r>
              <a:t>The ATLAS Cavern after the installation of the 8 coils of the Barrel Toroid </a:t>
            </a:r>
          </a:p>
        </p:txBody>
      </p:sp>
      <p:sp>
        <p:nvSpPr>
          <p:cNvPr id="220" name="TextBox 2"/>
          <p:cNvSpPr txBox="1"/>
          <p:nvPr/>
        </p:nvSpPr>
        <p:spPr>
          <a:xfrm>
            <a:off x="18245799" y="1656424"/>
            <a:ext cx="6272390" cy="536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2800">
                <a:solidFill>
                  <a:srgbClr val="FF0000"/>
                </a:solidFill>
                <a:latin typeface="Calibri"/>
                <a:ea typeface="Calibri"/>
                <a:cs typeface="Calibri"/>
                <a:sym typeface="Calibri"/>
              </a:defRPr>
            </a:lvl1pPr>
          </a:lstStyle>
          <a:p>
            <a:r>
              <a:t>The insertion of the ATLAS solenoid</a:t>
            </a:r>
          </a:p>
        </p:txBody>
      </p:sp>
      <p:sp>
        <p:nvSpPr>
          <p:cNvPr id="221" name="The ATLAS magnets"/>
          <p:cNvSpPr txBox="1">
            <a:spLocks noGrp="1"/>
          </p:cNvSpPr>
          <p:nvPr>
            <p:ph type="title" idx="4294967295"/>
          </p:nvPr>
        </p:nvSpPr>
        <p:spPr>
          <a:xfrm>
            <a:off x="769315" y="-170846"/>
            <a:ext cx="16459201" cy="1694352"/>
          </a:xfrm>
          <a:prstGeom prst="rect">
            <a:avLst/>
          </a:prstGeom>
        </p:spPr>
        <p:txBody>
          <a:bodyPr lIns="91439" tIns="91439" rIns="91439" bIns="91439"/>
          <a:lstStyle>
            <a:lvl1pPr defTabSz="1828800">
              <a:defRPr sz="8800">
                <a:latin typeface="Calibri"/>
                <a:ea typeface="Calibri"/>
                <a:cs typeface="Calibri"/>
                <a:sym typeface="Calibri"/>
              </a:defRPr>
            </a:lvl1pPr>
          </a:lstStyle>
          <a:p>
            <a:r>
              <a:t>The ATLAS magnets</a:t>
            </a:r>
          </a:p>
        </p:txBody>
      </p:sp>
      <p:grpSp>
        <p:nvGrpSpPr>
          <p:cNvPr id="224" name="Rectangle 4"/>
          <p:cNvGrpSpPr/>
          <p:nvPr/>
        </p:nvGrpSpPr>
        <p:grpSpPr>
          <a:xfrm>
            <a:off x="7833178" y="9331011"/>
            <a:ext cx="3505201" cy="3048001"/>
            <a:chOff x="0" y="0"/>
            <a:chExt cx="3505200" cy="3048000"/>
          </a:xfrm>
        </p:grpSpPr>
        <p:sp>
          <p:nvSpPr>
            <p:cNvPr id="222" name="Rectangle"/>
            <p:cNvSpPr/>
            <p:nvPr/>
          </p:nvSpPr>
          <p:spPr>
            <a:xfrm>
              <a:off x="0" y="0"/>
              <a:ext cx="3505200" cy="3048000"/>
            </a:xfrm>
            <a:prstGeom prst="rect">
              <a:avLst/>
            </a:prstGeom>
            <a:solidFill>
              <a:srgbClr val="FFFFFF"/>
            </a:solidFill>
            <a:ln w="12700" cap="flat">
              <a:noFill/>
              <a:miter lim="400000"/>
            </a:ln>
            <a:effectLst/>
          </p:spPr>
          <p:txBody>
            <a:bodyPr wrap="square" lIns="45719" tIns="45719" rIns="45719" bIns="45719" numCol="1" anchor="t">
              <a:noAutofit/>
            </a:bodyPr>
            <a:lstStyle/>
            <a:p>
              <a:pPr algn="l" defTabSz="914400">
                <a:defRPr sz="1600" b="0">
                  <a:solidFill>
                    <a:srgbClr val="FF0000"/>
                  </a:solidFill>
                  <a:latin typeface="Arial"/>
                  <a:ea typeface="Arial"/>
                  <a:cs typeface="Arial"/>
                  <a:sym typeface="Arial"/>
                </a:defRPr>
              </a:pPr>
              <a:endParaRPr/>
            </a:p>
          </p:txBody>
        </p:sp>
        <p:sp>
          <p:nvSpPr>
            <p:cNvPr id="223" name="Barrel Toroid parameters…"/>
            <p:cNvSpPr txBox="1"/>
            <p:nvPr/>
          </p:nvSpPr>
          <p:spPr>
            <a:xfrm>
              <a:off x="45719" y="0"/>
              <a:ext cx="3413761" cy="2739846"/>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600" b="0">
                  <a:solidFill>
                    <a:srgbClr val="FFFFFF"/>
                  </a:solidFill>
                  <a:latin typeface="+mn-lt"/>
                  <a:ea typeface="+mn-ea"/>
                  <a:cs typeface="+mn-cs"/>
                  <a:sym typeface="Helvetica Neue Medium"/>
                </a:defRPr>
              </a:pPr>
              <a:r>
                <a:t>Barrel Toroid parameters</a:t>
              </a:r>
            </a:p>
            <a:p>
              <a:pPr>
                <a:defRPr sz="1600" b="0">
                  <a:solidFill>
                    <a:srgbClr val="FFFFFF"/>
                  </a:solidFill>
                  <a:latin typeface="+mn-lt"/>
                  <a:ea typeface="+mn-ea"/>
                  <a:cs typeface="+mn-cs"/>
                  <a:sym typeface="Helvetica Neue Medium"/>
                </a:defRPr>
              </a:pPr>
              <a:r>
                <a:t>25.3 m length </a:t>
              </a:r>
            </a:p>
            <a:p>
              <a:pPr>
                <a:defRPr sz="1600" b="0">
                  <a:solidFill>
                    <a:srgbClr val="FFFFFF"/>
                  </a:solidFill>
                  <a:latin typeface="+mn-lt"/>
                  <a:ea typeface="+mn-ea"/>
                  <a:cs typeface="+mn-cs"/>
                  <a:sym typeface="Helvetica Neue Medium"/>
                </a:defRPr>
              </a:pPr>
              <a:r>
                <a:t>20.1 m outer diameter </a:t>
              </a:r>
            </a:p>
            <a:p>
              <a:pPr>
                <a:defRPr sz="1600" b="0">
                  <a:solidFill>
                    <a:srgbClr val="FFFFFF"/>
                  </a:solidFill>
                  <a:latin typeface="+mn-lt"/>
                  <a:ea typeface="+mn-ea"/>
                  <a:cs typeface="+mn-cs"/>
                  <a:sym typeface="Helvetica Neue Medium"/>
                </a:defRPr>
              </a:pPr>
              <a:r>
                <a:t>8 coils</a:t>
              </a:r>
            </a:p>
            <a:p>
              <a:pPr>
                <a:defRPr sz="1600" b="0">
                  <a:solidFill>
                    <a:srgbClr val="FFFFFF"/>
                  </a:solidFill>
                  <a:latin typeface="+mn-lt"/>
                  <a:ea typeface="+mn-ea"/>
                  <a:cs typeface="+mn-cs"/>
                  <a:sym typeface="Helvetica Neue Medium"/>
                </a:defRPr>
              </a:pPr>
              <a:r>
                <a:t>1.08 GJ stored energy</a:t>
              </a:r>
            </a:p>
            <a:p>
              <a:pPr>
                <a:defRPr sz="1600" b="0">
                  <a:solidFill>
                    <a:srgbClr val="FFFFFF"/>
                  </a:solidFill>
                  <a:latin typeface="+mn-lt"/>
                  <a:ea typeface="+mn-ea"/>
                  <a:cs typeface="+mn-cs"/>
                  <a:sym typeface="Helvetica Neue Medium"/>
                </a:defRPr>
              </a:pPr>
              <a:r>
                <a:t>370 tons cold mass</a:t>
              </a:r>
            </a:p>
            <a:p>
              <a:pPr>
                <a:defRPr sz="1600" b="0">
                  <a:solidFill>
                    <a:srgbClr val="FFFFFF"/>
                  </a:solidFill>
                  <a:latin typeface="+mn-lt"/>
                  <a:ea typeface="+mn-ea"/>
                  <a:cs typeface="+mn-cs"/>
                  <a:sym typeface="Helvetica Neue Medium"/>
                </a:defRPr>
              </a:pPr>
              <a:r>
                <a:t>830 tons weight</a:t>
              </a:r>
            </a:p>
            <a:p>
              <a:pPr>
                <a:defRPr sz="1600" b="0">
                  <a:solidFill>
                    <a:srgbClr val="FFFFFF"/>
                  </a:solidFill>
                  <a:latin typeface="+mn-lt"/>
                  <a:ea typeface="+mn-ea"/>
                  <a:cs typeface="+mn-cs"/>
                  <a:sym typeface="Helvetica Neue Medium"/>
                </a:defRPr>
              </a:pPr>
              <a:r>
                <a:t>4 T on superconductor</a:t>
              </a:r>
            </a:p>
            <a:p>
              <a:pPr>
                <a:defRPr sz="1600" b="0">
                  <a:solidFill>
                    <a:srgbClr val="FFFFFF"/>
                  </a:solidFill>
                  <a:latin typeface="+mn-lt"/>
                  <a:ea typeface="+mn-ea"/>
                  <a:cs typeface="+mn-cs"/>
                  <a:sym typeface="Helvetica Neue Medium"/>
                </a:defRPr>
              </a:pPr>
              <a:r>
                <a:t>56 km Al/NbTi/Cu conductor</a:t>
              </a:r>
            </a:p>
            <a:p>
              <a:pPr>
                <a:defRPr sz="1600" b="0">
                  <a:solidFill>
                    <a:srgbClr val="FFFFFF"/>
                  </a:solidFill>
                  <a:latin typeface="+mn-lt"/>
                  <a:ea typeface="+mn-ea"/>
                  <a:cs typeface="+mn-cs"/>
                  <a:sym typeface="Helvetica Neue Medium"/>
                </a:defRPr>
              </a:pPr>
              <a:r>
                <a:t>20.5 kA nominal current</a:t>
              </a:r>
            </a:p>
            <a:p>
              <a:pPr>
                <a:defRPr sz="1600" b="0">
                  <a:solidFill>
                    <a:srgbClr val="FFFFFF"/>
                  </a:solidFill>
                  <a:latin typeface="+mn-lt"/>
                  <a:ea typeface="+mn-ea"/>
                  <a:cs typeface="+mn-cs"/>
                  <a:sym typeface="Helvetica Neue Medium"/>
                </a:defRPr>
              </a:pPr>
              <a:r>
                <a:t>4.7 K working point</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1882</Words>
  <Application>Microsoft Macintosh PowerPoint</Application>
  <PresentationFormat>Custom</PresentationFormat>
  <Paragraphs>248</Paragraphs>
  <Slides>26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Comic Sans MS</vt:lpstr>
      <vt:lpstr>Corbel</vt:lpstr>
      <vt:lpstr>Gill Sans</vt:lpstr>
      <vt:lpstr>Helvetica</vt:lpstr>
      <vt:lpstr>Helvetica Neue</vt:lpstr>
      <vt:lpstr>Helvetica Neue Light</vt:lpstr>
      <vt:lpstr>Helvetica Neue Medium</vt:lpstr>
      <vt:lpstr>Symbol</vt:lpstr>
      <vt:lpstr>Tahoma</vt:lpstr>
      <vt:lpstr>White</vt:lpstr>
      <vt:lpstr>L’esperimento ATLAS</vt:lpstr>
      <vt:lpstr>PowerPoint Presentation</vt:lpstr>
      <vt:lpstr>A High Energy Physics (HEP) experiment </vt:lpstr>
      <vt:lpstr>PowerPoint Presentation</vt:lpstr>
      <vt:lpstr>PowerPoint Presentation</vt:lpstr>
      <vt:lpstr>PowerPoint Presentation</vt:lpstr>
      <vt:lpstr>PowerPoint Presentation</vt:lpstr>
      <vt:lpstr>The ATLAS detector</vt:lpstr>
      <vt:lpstr>The ATLAS magnets</vt:lpstr>
      <vt:lpstr>Inner tracker</vt:lpstr>
      <vt:lpstr>PowerPoint Presentation</vt:lpstr>
      <vt:lpstr>Calorimeters</vt:lpstr>
      <vt:lpstr>PowerPoint Presentation</vt:lpstr>
      <vt:lpstr>Muon spectrometer</vt:lpstr>
      <vt:lpstr>MDT Detectors: made in Rome!</vt:lpstr>
      <vt:lpstr>The Trigger concept</vt:lpstr>
      <vt:lpstr>Trigger and data Acquisition</vt:lpstr>
      <vt:lpstr>PowerPoint Presentation</vt:lpstr>
      <vt:lpstr>Level 1 Muon Trigger</vt:lpstr>
      <vt:lpstr>Detector Upgrade: New Small Wheels</vt:lpstr>
      <vt:lpstr>ATLAS today</vt:lpstr>
      <vt:lpstr>ATLAS in the future</vt:lpstr>
      <vt:lpstr>Level-0 Muon Trigger activities</vt:lpstr>
      <vt:lpstr>Other ATLAS Trigger and DAQ activities  at HL-LHC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L’esperimento ATLAS</dc:title>
  <cp:lastModifiedBy>Stefano Veneziano</cp:lastModifiedBy>
  <cp:revision>1</cp:revision>
  <dcterms:modified xsi:type="dcterms:W3CDTF">2022-09-29T09:30:29Z</dcterms:modified>
</cp:coreProperties>
</file>