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965" r:id="rId2"/>
    <p:sldId id="1830" r:id="rId3"/>
    <p:sldId id="1831" r:id="rId4"/>
    <p:sldId id="1896" r:id="rId5"/>
    <p:sldId id="1897" r:id="rId6"/>
    <p:sldId id="1899" r:id="rId7"/>
    <p:sldId id="1901" r:id="rId8"/>
    <p:sldId id="1902" r:id="rId9"/>
    <p:sldId id="1904" r:id="rId10"/>
    <p:sldId id="1903" r:id="rId11"/>
    <p:sldId id="1906" r:id="rId12"/>
    <p:sldId id="1916" r:id="rId13"/>
    <p:sldId id="1912" r:id="rId14"/>
    <p:sldId id="1913" r:id="rId15"/>
    <p:sldId id="1914" r:id="rId16"/>
    <p:sldId id="1915" r:id="rId17"/>
    <p:sldId id="1921" r:id="rId18"/>
    <p:sldId id="1955" r:id="rId19"/>
    <p:sldId id="1957" r:id="rId20"/>
    <p:sldId id="1922" r:id="rId21"/>
    <p:sldId id="1923" r:id="rId22"/>
    <p:sldId id="1924" r:id="rId23"/>
    <p:sldId id="1959" r:id="rId24"/>
    <p:sldId id="1960" r:id="rId25"/>
    <p:sldId id="1927" r:id="rId26"/>
    <p:sldId id="1931" r:id="rId27"/>
    <p:sldId id="1933" r:id="rId28"/>
    <p:sldId id="1928" r:id="rId29"/>
    <p:sldId id="1929" r:id="rId30"/>
    <p:sldId id="1930" r:id="rId31"/>
    <p:sldId id="1932" r:id="rId32"/>
    <p:sldId id="1934" r:id="rId33"/>
    <p:sldId id="1935" r:id="rId34"/>
    <p:sldId id="1936" r:id="rId35"/>
    <p:sldId id="1937" r:id="rId36"/>
    <p:sldId id="1938" r:id="rId37"/>
    <p:sldId id="1942" r:id="rId38"/>
    <p:sldId id="1943" r:id="rId39"/>
    <p:sldId id="1944" r:id="rId40"/>
    <p:sldId id="1945" r:id="rId41"/>
    <p:sldId id="1979" r:id="rId42"/>
    <p:sldId id="1948" r:id="rId43"/>
    <p:sldId id="1964" r:id="rId44"/>
    <p:sldId id="1965" r:id="rId45"/>
    <p:sldId id="1966" r:id="rId46"/>
    <p:sldId id="1967" r:id="rId47"/>
    <p:sldId id="1969" r:id="rId48"/>
    <p:sldId id="1973" r:id="rId49"/>
    <p:sldId id="1977" r:id="rId50"/>
    <p:sldId id="1978" r:id="rId51"/>
  </p:sldIdLst>
  <p:sldSz cx="9906000" cy="6858000" type="A4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rgbClr val="006699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8EDBE"/>
    <a:srgbClr val="A50021"/>
    <a:srgbClr val="CC0000"/>
    <a:srgbClr val="4D4D4D"/>
    <a:srgbClr val="FF0000"/>
    <a:srgbClr val="0066FF"/>
    <a:srgbClr val="1664BA"/>
    <a:srgbClr val="357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60" y="-3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32"/>
    </p:cViewPr>
  </p:sorterViewPr>
  <p:notesViewPr>
    <p:cSldViewPr>
      <p:cViewPr varScale="1">
        <p:scale>
          <a:sx n="77" d="100"/>
          <a:sy n="77" d="100"/>
        </p:scale>
        <p:origin x="-1552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52.emf"/><Relationship Id="rId20" Type="http://schemas.openxmlformats.org/officeDocument/2006/relationships/image" Target="../media/image63.emf"/><Relationship Id="rId21" Type="http://schemas.openxmlformats.org/officeDocument/2006/relationships/image" Target="../media/image64.emf"/><Relationship Id="rId22" Type="http://schemas.openxmlformats.org/officeDocument/2006/relationships/image" Target="../media/image65.emf"/><Relationship Id="rId23" Type="http://schemas.openxmlformats.org/officeDocument/2006/relationships/image" Target="../media/image66.emf"/><Relationship Id="rId24" Type="http://schemas.openxmlformats.org/officeDocument/2006/relationships/image" Target="../media/image67.emf"/><Relationship Id="rId25" Type="http://schemas.openxmlformats.org/officeDocument/2006/relationships/image" Target="../media/image68.emf"/><Relationship Id="rId26" Type="http://schemas.openxmlformats.org/officeDocument/2006/relationships/image" Target="../media/image69.emf"/><Relationship Id="rId27" Type="http://schemas.openxmlformats.org/officeDocument/2006/relationships/image" Target="../media/image70.emf"/><Relationship Id="rId28" Type="http://schemas.openxmlformats.org/officeDocument/2006/relationships/image" Target="../media/image71.emf"/><Relationship Id="rId10" Type="http://schemas.openxmlformats.org/officeDocument/2006/relationships/image" Target="../media/image53.emf"/><Relationship Id="rId11" Type="http://schemas.openxmlformats.org/officeDocument/2006/relationships/image" Target="../media/image54.emf"/><Relationship Id="rId12" Type="http://schemas.openxmlformats.org/officeDocument/2006/relationships/image" Target="../media/image55.emf"/><Relationship Id="rId13" Type="http://schemas.openxmlformats.org/officeDocument/2006/relationships/image" Target="../media/image56.emf"/><Relationship Id="rId14" Type="http://schemas.openxmlformats.org/officeDocument/2006/relationships/image" Target="../media/image57.emf"/><Relationship Id="rId15" Type="http://schemas.openxmlformats.org/officeDocument/2006/relationships/image" Target="../media/image58.emf"/><Relationship Id="rId16" Type="http://schemas.openxmlformats.org/officeDocument/2006/relationships/image" Target="../media/image59.emf"/><Relationship Id="rId17" Type="http://schemas.openxmlformats.org/officeDocument/2006/relationships/image" Target="../media/image60.emf"/><Relationship Id="rId18" Type="http://schemas.openxmlformats.org/officeDocument/2006/relationships/image" Target="../media/image61.emf"/><Relationship Id="rId19" Type="http://schemas.openxmlformats.org/officeDocument/2006/relationships/image" Target="../media/image62.emf"/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7E0BDC9C-B5ED-D94F-927B-64E63683D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352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6213" y="514350"/>
            <a:ext cx="3713162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3CBFC3DA-06B2-9A46-B098-170B28E3B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23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B1B883C-9307-894F-8F37-130A0647E0CA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1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D560D98-57A2-EE48-81EC-AA979B9D51FD}" type="slidenum">
              <a:rPr lang="it-IT" sz="1200">
                <a:solidFill>
                  <a:schemeClr val="tx1"/>
                </a:solidFill>
                <a:latin typeface="Times" charset="0"/>
              </a:rPr>
              <a:pPr/>
              <a:t>4</a:t>
            </a:fld>
            <a:endParaRPr lang="it-IT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B845C68-B798-CB42-BCA4-A48A921E824F}" type="slidenum">
              <a:rPr lang="en-GB" sz="1200">
                <a:solidFill>
                  <a:schemeClr val="tx1"/>
                </a:solidFill>
                <a:latin typeface="Arial" charset="0"/>
              </a:rPr>
              <a:pPr/>
              <a:t>10</a:t>
            </a:fld>
            <a:endParaRPr lang="en-GB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0F1D5ED7-7FEF-CE42-8A8C-6916E528179A}" type="slidenum">
              <a:rPr lang="en-GB" sz="1200"/>
              <a:pPr algn="r"/>
              <a:t>10</a:t>
            </a:fld>
            <a:endParaRPr lang="en-GB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1FBA152-A54B-2F4D-B4B8-2AD69BDFCFCF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11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1AA4412-78F6-5741-909B-B21006BC5125}" type="slidenum">
              <a:rPr lang="en-US" sz="1200">
                <a:solidFill>
                  <a:schemeClr val="tx1"/>
                </a:solidFill>
              </a:rPr>
              <a:pPr/>
              <a:t>13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9388" y="515938"/>
            <a:ext cx="3711575" cy="2570162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7550"/>
            <a:ext cx="6711950" cy="30845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84C2F3A-BD40-AC4A-833B-21495C311616}" type="slidenum">
              <a:rPr lang="en-US" sz="1200">
                <a:solidFill>
                  <a:schemeClr val="tx1"/>
                </a:solidFill>
              </a:rPr>
              <a:pPr/>
              <a:t>15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9388" y="515938"/>
            <a:ext cx="3711575" cy="2570162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613" y="3257550"/>
            <a:ext cx="6711950" cy="3084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lvl="1"/>
            <a:r>
              <a:rPr lang="en-US">
                <a:latin typeface="Times" charset="0"/>
                <a:ea typeface="ＭＳ Ｐゴシック" charset="0"/>
              </a:rPr>
              <a:t>Let</a:t>
            </a:r>
            <a:r>
              <a:rPr lang="ja-JP" altLang="en-US">
                <a:latin typeface="Times" charset="0"/>
                <a:ea typeface="ＭＳ Ｐゴシック" charset="0"/>
              </a:rPr>
              <a:t>’</a:t>
            </a:r>
            <a:r>
              <a:rPr lang="en-US" altLang="ja-JP">
                <a:latin typeface="Times" charset="0"/>
                <a:ea typeface="ＭＳ Ｐゴシック" charset="0"/>
              </a:rPr>
              <a:t>s review what the CMS experiment achieved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687150A-A4E1-0B4A-9904-9AAF485606B7}" type="slidenum">
              <a:rPr lang="en-US" sz="1200">
                <a:solidFill>
                  <a:schemeClr val="tx1"/>
                </a:solidFill>
              </a:rPr>
              <a:pPr/>
              <a:t>26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758A39C-779C-0345-83D5-35435772521B}" type="slidenum">
              <a:rPr lang="en-US" sz="1200">
                <a:solidFill>
                  <a:schemeClr val="tx1"/>
                </a:solidFill>
              </a:rPr>
              <a:pPr/>
              <a:t>47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9938" y="369888"/>
            <a:ext cx="8366125" cy="1028700"/>
          </a:xfrm>
        </p:spPr>
        <p:txBody>
          <a:bodyPr/>
          <a:lstStyle>
            <a:lvl1pPr>
              <a:defRPr sz="4400">
                <a:solidFill>
                  <a:srgbClr val="0054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6B4E738-038D-D744-95A7-E1C8AFBF0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4648200" cy="285750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915400" y="65532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E53B-379F-4649-B5A6-84B7EC08C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381000"/>
            <a:ext cx="222885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381000"/>
            <a:ext cx="6534150" cy="5745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4648200" cy="285750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915400" y="65532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092C-222B-5D40-8C5F-7499F83A5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8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>
            <a:picLocks noChangeAspect="1" noChangeArrowheads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05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70869" y="178594"/>
            <a:ext cx="9364266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/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853379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98F09-A4BE-1647-AF14-1A8BD9274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372600" y="65532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A3E9-DEF8-6543-B00B-18672D04E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45F18-54EB-0B45-BFBC-7E284D388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DACE-B2B6-2D44-94CF-66D2B4905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36787-C441-7441-B668-75EF39062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1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F5EA-CED3-7347-8D00-8A8511541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3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4648200" cy="285750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915400" y="65532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DF65C-D381-C04F-B132-8B8E5C90B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2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4648200" cy="285750"/>
          </a:xfrm>
          <a:prstGeom prst="rect">
            <a:avLst/>
          </a:prstGeom>
        </p:spPr>
        <p:txBody>
          <a:bodyPr/>
          <a:lstStyle>
            <a:lvl1pPr algn="ctr" eaLnBrk="0" hangingPunct="0">
              <a:defRPr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915400" y="6553200"/>
            <a:ext cx="5334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2B28-4128-DF47-96FE-406EB9B3E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1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800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TextBox 5"/>
          <p:cNvSpPr txBox="1">
            <a:spLocks noChangeArrowheads="1"/>
          </p:cNvSpPr>
          <p:nvPr userDrawn="1"/>
        </p:nvSpPr>
        <p:spPr bwMode="auto">
          <a:xfrm>
            <a:off x="227013" y="6535738"/>
            <a:ext cx="2406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smtClean="0">
                <a:solidFill>
                  <a:srgbClr val="1664BA"/>
                </a:solidFill>
              </a:rPr>
              <a:t>Guido Tonelli CERN/INFN/UNIPI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371013" y="6597650"/>
            <a:ext cx="5334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1664BA"/>
                </a:solidFill>
              </a:defRPr>
            </a:lvl1pPr>
          </a:lstStyle>
          <a:p>
            <a:pPr>
              <a:defRPr/>
            </a:pPr>
            <a:fld id="{1042BB40-4F21-904C-A4EC-F595FDDC4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TextBox 4"/>
          <p:cNvSpPr txBox="1">
            <a:spLocks noChangeArrowheads="1"/>
          </p:cNvSpPr>
          <p:nvPr userDrawn="1"/>
        </p:nvSpPr>
        <p:spPr bwMode="auto">
          <a:xfrm>
            <a:off x="3886200" y="6553200"/>
            <a:ext cx="36944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Arial" charset="0"/>
                <a:cs typeface="Arial" charset="0"/>
              </a:rPr>
              <a:t>10_Higgs@La_Sapienza</a:t>
            </a:r>
            <a:r>
              <a:rPr lang="en-US" sz="1200" baseline="0" dirty="0" smtClean="0">
                <a:latin typeface="Arial" charset="0"/>
                <a:cs typeface="Arial" charset="0"/>
              </a:rPr>
              <a:t> Roma</a:t>
            </a:r>
            <a:r>
              <a:rPr lang="en-US" sz="1200" dirty="0" smtClean="0">
                <a:latin typeface="Arial" charset="0"/>
                <a:cs typeface="Arial" charset="0"/>
              </a:rPr>
              <a:t> 29 </a:t>
            </a:r>
            <a:r>
              <a:rPr lang="en-US" sz="1200" dirty="0" err="1" smtClean="0">
                <a:latin typeface="Arial" charset="0"/>
                <a:cs typeface="Arial" charset="0"/>
              </a:rPr>
              <a:t>Settembre</a:t>
            </a:r>
            <a:r>
              <a:rPr lang="en-US" sz="1200" dirty="0" smtClean="0">
                <a:latin typeface="Arial" charset="0"/>
                <a:cs typeface="Arial" charset="0"/>
              </a:rPr>
              <a:t> 2022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301" r:id="rId3"/>
    <p:sldLayoutId id="2147484296" r:id="rId4"/>
    <p:sldLayoutId id="2147484297" r:id="rId5"/>
    <p:sldLayoutId id="2147484298" r:id="rId6"/>
    <p:sldLayoutId id="2147484299" r:id="rId7"/>
    <p:sldLayoutId id="2147484302" r:id="rId8"/>
    <p:sldLayoutId id="2147484303" r:id="rId9"/>
    <p:sldLayoutId id="2147484304" r:id="rId10"/>
    <p:sldLayoutId id="2147484305" r:id="rId11"/>
    <p:sldLayoutId id="214748430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664BA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664BA"/>
          </a:solidFill>
          <a:latin typeface="Helvetica" pitchFamily="-107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664BA"/>
          </a:solidFill>
          <a:latin typeface="Helvetica" pitchFamily="-107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664BA"/>
          </a:solidFill>
          <a:latin typeface="Helvetica" pitchFamily="-107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664BA"/>
          </a:solidFill>
          <a:latin typeface="Helvetica" pitchFamily="-107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4" Type="http://schemas.openxmlformats.org/officeDocument/2006/relationships/image" Target="../media/image49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50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51.emf"/><Relationship Id="rId19" Type="http://schemas.openxmlformats.org/officeDocument/2006/relationships/oleObject" Target="../embeddings/oleObject9.bin"/><Relationship Id="rId50" Type="http://schemas.openxmlformats.org/officeDocument/2006/relationships/image" Target="../media/image67.emf"/><Relationship Id="rId51" Type="http://schemas.openxmlformats.org/officeDocument/2006/relationships/oleObject" Target="../embeddings/oleObject25.bin"/><Relationship Id="rId52" Type="http://schemas.openxmlformats.org/officeDocument/2006/relationships/image" Target="../media/image68.emf"/><Relationship Id="rId53" Type="http://schemas.openxmlformats.org/officeDocument/2006/relationships/oleObject" Target="../embeddings/oleObject26.bin"/><Relationship Id="rId54" Type="http://schemas.openxmlformats.org/officeDocument/2006/relationships/image" Target="../media/image69.emf"/><Relationship Id="rId55" Type="http://schemas.openxmlformats.org/officeDocument/2006/relationships/oleObject" Target="../embeddings/oleObject27.bin"/><Relationship Id="rId56" Type="http://schemas.openxmlformats.org/officeDocument/2006/relationships/image" Target="../media/image70.emf"/><Relationship Id="rId57" Type="http://schemas.openxmlformats.org/officeDocument/2006/relationships/oleObject" Target="../embeddings/oleObject28.bin"/><Relationship Id="rId58" Type="http://schemas.openxmlformats.org/officeDocument/2006/relationships/image" Target="../media/image71.emf"/><Relationship Id="rId40" Type="http://schemas.openxmlformats.org/officeDocument/2006/relationships/image" Target="../media/image62.emf"/><Relationship Id="rId41" Type="http://schemas.openxmlformats.org/officeDocument/2006/relationships/oleObject" Target="../embeddings/oleObject20.bin"/><Relationship Id="rId42" Type="http://schemas.openxmlformats.org/officeDocument/2006/relationships/image" Target="../media/image63.emf"/><Relationship Id="rId43" Type="http://schemas.openxmlformats.org/officeDocument/2006/relationships/oleObject" Target="../embeddings/oleObject21.bin"/><Relationship Id="rId44" Type="http://schemas.openxmlformats.org/officeDocument/2006/relationships/image" Target="../media/image64.emf"/><Relationship Id="rId45" Type="http://schemas.openxmlformats.org/officeDocument/2006/relationships/oleObject" Target="../embeddings/oleObject22.bin"/><Relationship Id="rId46" Type="http://schemas.openxmlformats.org/officeDocument/2006/relationships/image" Target="../media/image65.emf"/><Relationship Id="rId47" Type="http://schemas.openxmlformats.org/officeDocument/2006/relationships/oleObject" Target="../embeddings/oleObject23.bin"/><Relationship Id="rId48" Type="http://schemas.openxmlformats.org/officeDocument/2006/relationships/image" Target="../media/image66.emf"/><Relationship Id="rId49" Type="http://schemas.openxmlformats.org/officeDocument/2006/relationships/oleObject" Target="../embeddings/oleObject2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4.bin"/><Relationship Id="rId30" Type="http://schemas.openxmlformats.org/officeDocument/2006/relationships/image" Target="../media/image57.emf"/><Relationship Id="rId31" Type="http://schemas.openxmlformats.org/officeDocument/2006/relationships/oleObject" Target="../embeddings/oleObject15.bin"/><Relationship Id="rId32" Type="http://schemas.openxmlformats.org/officeDocument/2006/relationships/image" Target="../media/image58.emf"/><Relationship Id="rId33" Type="http://schemas.openxmlformats.org/officeDocument/2006/relationships/oleObject" Target="../embeddings/oleObject16.bin"/><Relationship Id="rId34" Type="http://schemas.openxmlformats.org/officeDocument/2006/relationships/image" Target="../media/image59.emf"/><Relationship Id="rId35" Type="http://schemas.openxmlformats.org/officeDocument/2006/relationships/oleObject" Target="../embeddings/oleObject17.bin"/><Relationship Id="rId36" Type="http://schemas.openxmlformats.org/officeDocument/2006/relationships/image" Target="../media/image60.emf"/><Relationship Id="rId37" Type="http://schemas.openxmlformats.org/officeDocument/2006/relationships/oleObject" Target="../embeddings/oleObject18.bin"/><Relationship Id="rId38" Type="http://schemas.openxmlformats.org/officeDocument/2006/relationships/image" Target="../media/image61.emf"/><Relationship Id="rId39" Type="http://schemas.openxmlformats.org/officeDocument/2006/relationships/oleObject" Target="../embeddings/oleObject19.bin"/><Relationship Id="rId20" Type="http://schemas.openxmlformats.org/officeDocument/2006/relationships/image" Target="../media/image52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53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54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55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56.emf"/><Relationship Id="rId29" Type="http://schemas.openxmlformats.org/officeDocument/2006/relationships/oleObject" Target="../embeddings/oleObject14.bin"/><Relationship Id="rId10" Type="http://schemas.openxmlformats.org/officeDocument/2006/relationships/image" Target="../media/image47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emf"/><Relationship Id="rId5" Type="http://schemas.openxmlformats.org/officeDocument/2006/relationships/image" Target="../media/image78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10083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9372600" cy="457200"/>
          </a:xfrm>
        </p:spPr>
        <p:txBody>
          <a:bodyPr/>
          <a:lstStyle/>
          <a:p>
            <a:r>
              <a:rPr lang="en-US" sz="440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440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 viaggio dentro la scoperta del bosone di Higgs e le sue implicazioni sulla fisica del XXI</a:t>
            </a:r>
            <a:br>
              <a:rPr lang="en-US" sz="440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secolo.</a:t>
            </a:r>
            <a:endParaRPr lang="en-US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5668963"/>
            <a:ext cx="9677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endParaRPr lang="en-US">
              <a:solidFill>
                <a:srgbClr val="FFFF00"/>
              </a:solidFill>
            </a:endParaRPr>
          </a:p>
          <a:p>
            <a:pPr algn="ctr"/>
            <a:r>
              <a:rPr lang="en-US" b="1">
                <a:solidFill>
                  <a:srgbClr val="FFFF00"/>
                </a:solidFill>
              </a:rPr>
              <a:t>Guido Tonelli</a:t>
            </a:r>
            <a:endParaRPr lang="en-US">
              <a:solidFill>
                <a:srgbClr val="FFFF00"/>
              </a:solidFill>
            </a:endParaRPr>
          </a:p>
          <a:p>
            <a:pPr algn="ctr"/>
            <a:r>
              <a:rPr lang="en-US">
                <a:solidFill>
                  <a:srgbClr val="FFFF00"/>
                </a:solidFill>
              </a:rPr>
              <a:t>CERN/INFN/</a:t>
            </a:r>
            <a:r>
              <a:rPr lang="it-IT">
                <a:solidFill>
                  <a:srgbClr val="FFFF00"/>
                </a:solidFill>
              </a:rPr>
              <a:t>Università</a:t>
            </a:r>
            <a:r>
              <a:rPr lang="it-IT"/>
              <a:t> </a:t>
            </a:r>
            <a:r>
              <a:rPr lang="en-US">
                <a:solidFill>
                  <a:srgbClr val="FFFF00"/>
                </a:solidFill>
              </a:rPr>
              <a:t>di Pisa </a:t>
            </a:r>
          </a:p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525000" y="6553200"/>
            <a:ext cx="533400" cy="15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C5C843-A9EE-8A4D-AADB-C70CC4554F9E}" type="slidenum">
              <a:rPr lang="en-US" sz="1200">
                <a:solidFill>
                  <a:srgbClr val="1664BA"/>
                </a:solidFill>
              </a:rPr>
              <a:pPr/>
              <a:t>1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1496616" y="4869160"/>
            <a:ext cx="720431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endParaRPr lang="en-US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dirty="0" smtClean="0">
                <a:solidFill>
                  <a:srgbClr val="FFFF00"/>
                </a:solidFill>
              </a:rPr>
              <a:t>10_Higgs@La_Sapienza Roma 29 </a:t>
            </a:r>
            <a:r>
              <a:rPr lang="en-US" dirty="0" err="1" smtClean="0">
                <a:solidFill>
                  <a:srgbClr val="FFFF00"/>
                </a:solidFill>
              </a:rPr>
              <a:t>Settembre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2022</a:t>
            </a:r>
          </a:p>
          <a:p>
            <a:pPr algn="ctr" eaLnBrk="1" hangingPunct="1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7605713" y="6286500"/>
            <a:ext cx="20637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03E130D-BA6E-3142-9BEE-E711B63AB5DA}" type="slidenum">
              <a:rPr lang="en-US" sz="1200">
                <a:solidFill>
                  <a:srgbClr val="152A79"/>
                </a:solidFill>
              </a:rPr>
              <a:pPr/>
              <a:t>10</a:t>
            </a:fld>
            <a:endParaRPr lang="en-US" sz="1200">
              <a:solidFill>
                <a:srgbClr val="152A79"/>
              </a:solidFill>
            </a:endParaRPr>
          </a:p>
        </p:txBody>
      </p:sp>
      <p:pic>
        <p:nvPicPr>
          <p:cNvPr id="31746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533400"/>
            <a:ext cx="10210800" cy="457200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3600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I nostri </a:t>
            </a:r>
            <a:r>
              <a:rPr lang="en-GB" sz="3600" i="1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“pendoli e piani inclinati”</a:t>
            </a:r>
            <a:r>
              <a:rPr lang="en-GB" sz="3600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  <a:br>
              <a:rPr lang="en-GB" sz="3600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GB" sz="3600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Large Hadron Collider (LHC) </a:t>
            </a:r>
            <a:r>
              <a:rPr lang="en-GB" sz="3600" dirty="0" smtClean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e </a:t>
            </a:r>
            <a:r>
              <a:rPr lang="en-GB" sz="3600" dirty="0">
                <a:solidFill>
                  <a:srgbClr val="FCF933"/>
                </a:solidFill>
                <a:latin typeface="Helvetica" charset="0"/>
                <a:ea typeface="ＭＳ Ｐゴシック" charset="0"/>
                <a:cs typeface="ＭＳ Ｐゴシック" charset="0"/>
              </a:rPr>
              <a:t>i suoi esperimenti.</a:t>
            </a:r>
            <a:endParaRPr lang="en-GB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8" name="Picture 42" descr="0510028_03-A4-at-144-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4648200"/>
            <a:ext cx="3194050" cy="1935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3328988" y="4648200"/>
            <a:ext cx="2305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1800">
                <a:solidFill>
                  <a:srgbClr val="FFFF00"/>
                </a:solidFill>
              </a:rPr>
              <a:t>L’anello di LHC 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sz="1600">
                <a:solidFill>
                  <a:srgbClr val="FFFF00"/>
                </a:solidFill>
              </a:rPr>
              <a:t>27 km di circonferenza.</a:t>
            </a:r>
            <a:endParaRPr lang="en-GB" sz="2000">
              <a:solidFill>
                <a:srgbClr val="FFFF00"/>
              </a:solidFill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577850" y="1701800"/>
            <a:ext cx="3511550" cy="1727200"/>
            <a:chOff x="336" y="1072"/>
            <a:chExt cx="2042" cy="1088"/>
          </a:xfrm>
        </p:grpSpPr>
        <p:sp>
          <p:nvSpPr>
            <p:cNvPr id="31773" name="Line 7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4" name="Line 7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5" name="Oval 7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pic>
          <p:nvPicPr>
            <p:cNvPr id="31776" name="Picture 73" descr="bul-pho-2007-0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6" name="Text Box 74"/>
            <p:cNvSpPr txBox="1">
              <a:spLocks noChangeArrowheads="1"/>
            </p:cNvSpPr>
            <p:nvPr/>
          </p:nvSpPr>
          <p:spPr bwMode="auto">
            <a:xfrm>
              <a:off x="1550" y="1072"/>
              <a:ext cx="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de-CH" sz="1600" dirty="0" smtClean="0">
                  <a:solidFill>
                    <a:schemeClr val="bg1"/>
                  </a:solidFill>
                  <a:latin typeface="Century Gothic" charset="0"/>
                </a:rPr>
                <a:t>CMS</a:t>
              </a:r>
              <a:endParaRPr lang="de-CH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65100" y="4646613"/>
            <a:ext cx="2476500" cy="1449387"/>
            <a:chOff x="96" y="2832"/>
            <a:chExt cx="1440" cy="913"/>
          </a:xfrm>
        </p:grpSpPr>
        <p:sp>
          <p:nvSpPr>
            <p:cNvPr id="31768" name="Oval 7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31769" name="Line 7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770" name="Line 7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31771" name="Picture 79" descr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2" name="Text Box 80"/>
            <p:cNvSpPr txBox="1">
              <a:spLocks noChangeArrowheads="1"/>
            </p:cNvSpPr>
            <p:nvPr/>
          </p:nvSpPr>
          <p:spPr bwMode="auto">
            <a:xfrm>
              <a:off x="864" y="2859"/>
              <a:ext cx="46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de-CH" sz="16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ALICE</a:t>
              </a:r>
              <a:endParaRPr lang="de-CH" sz="2000" b="1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7264400" y="1676400"/>
            <a:ext cx="2346325" cy="2022475"/>
            <a:chOff x="4224" y="1056"/>
            <a:chExt cx="1364" cy="1274"/>
          </a:xfrm>
        </p:grpSpPr>
        <p:grpSp>
          <p:nvGrpSpPr>
            <p:cNvPr id="31762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1764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31765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66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1767" name="Picture 86" descr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640" name="Text Box 88"/>
            <p:cNvSpPr txBox="1">
              <a:spLocks noChangeArrowheads="1"/>
            </p:cNvSpPr>
            <p:nvPr/>
          </p:nvSpPr>
          <p:spPr bwMode="auto">
            <a:xfrm>
              <a:off x="5051" y="1056"/>
              <a:ext cx="4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de-CH" sz="1600" b="1" dirty="0" smtClean="0">
                  <a:solidFill>
                    <a:srgbClr val="FFFF00"/>
                  </a:solidFill>
                  <a:latin typeface="Arial" charset="0"/>
                  <a:cs typeface="Arial" charset="0"/>
                </a:rPr>
                <a:t>LHCb</a:t>
              </a:r>
              <a:endParaRPr lang="de-C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6211888" y="4648200"/>
            <a:ext cx="3389312" cy="1763713"/>
            <a:chOff x="3600" y="2928"/>
            <a:chExt cx="1971" cy="1111"/>
          </a:xfrm>
        </p:grpSpPr>
        <p:grpSp>
          <p:nvGrpSpPr>
            <p:cNvPr id="31756" name="Group 9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31758" name="Oval 9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31759" name="Line 9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60" name="Line 9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1761" name="Picture 94" descr="0511013_0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57" name="Text Box 96"/>
            <p:cNvSpPr txBox="1">
              <a:spLocks noChangeArrowheads="1"/>
            </p:cNvSpPr>
            <p:nvPr/>
          </p:nvSpPr>
          <p:spPr bwMode="auto">
            <a:xfrm>
              <a:off x="5075" y="2928"/>
              <a:ext cx="4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66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de-CH" sz="16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ATLAS</a:t>
              </a:r>
            </a:p>
          </p:txBody>
        </p:sp>
      </p:grpSp>
      <p:sp>
        <p:nvSpPr>
          <p:cNvPr id="31754" name="Text Box 80"/>
          <p:cNvSpPr txBox="1">
            <a:spLocks noChangeArrowheads="1"/>
          </p:cNvSpPr>
          <p:nvPr/>
        </p:nvSpPr>
        <p:spPr bwMode="auto">
          <a:xfrm>
            <a:off x="533400" y="3014663"/>
            <a:ext cx="642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de-CH" sz="1600" b="1">
                <a:solidFill>
                  <a:srgbClr val="FFFF00"/>
                </a:solidFill>
                <a:latin typeface="Arial" charset="0"/>
                <a:cs typeface="Arial" charset="0"/>
              </a:rPr>
              <a:t>CMS</a:t>
            </a:r>
            <a:endParaRPr lang="de-CH" sz="2000" b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1755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fld id="{A8676A09-00EF-BD43-862B-C66B07891264}" type="slidenum">
              <a:rPr lang="en-US" sz="1200">
                <a:solidFill>
                  <a:srgbClr val="FFFF00"/>
                </a:solidFill>
              </a:rPr>
              <a:pPr algn="ctr"/>
              <a:t>10</a:t>
            </a:fld>
            <a:endParaRPr lang="en-US" sz="1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832850" cy="715963"/>
          </a:xfrm>
        </p:spPr>
        <p:txBody>
          <a:bodyPr/>
          <a:lstStyle/>
          <a:p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Helvetica" charset="0"/>
              </a:rPr>
              <a:t>Storia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Helvetica" charset="0"/>
              </a:rPr>
              <a:t> del </a:t>
            </a:r>
            <a:r>
              <a:rPr lang="en-US" sz="4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Helvetica" charset="0"/>
              </a:rPr>
              <a:t>progetto</a:t>
            </a:r>
            <a:r>
              <a:rPr lang="en-US" sz="4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Helvetica" charset="0"/>
              </a:rPr>
              <a:t>.</a:t>
            </a:r>
            <a:endParaRPr lang="en-US" sz="4400" dirty="0">
              <a:solidFill>
                <a:srgbClr val="000090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083675" y="6537325"/>
            <a:ext cx="12795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7A59659-4360-8C4F-B386-19672676150B}" type="slidenum">
              <a:rPr lang="en-US" sz="1200">
                <a:solidFill>
                  <a:srgbClr val="1664BA"/>
                </a:solidFill>
              </a:rPr>
              <a:pPr/>
              <a:t>11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57200" y="723900"/>
            <a:ext cx="92964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b="1" dirty="0">
                <a:solidFill>
                  <a:srgbClr val="FF0000"/>
                </a:solidFill>
                <a:cs typeface="Helvetica" charset="0"/>
              </a:rPr>
              <a:t>1982 : Primi </a:t>
            </a:r>
            <a:r>
              <a:rPr lang="de-DE" sz="2000" b="1" dirty="0" err="1">
                <a:solidFill>
                  <a:srgbClr val="FF0000"/>
                </a:solidFill>
                <a:cs typeface="Helvetica" charset="0"/>
              </a:rPr>
              <a:t>studi</a:t>
            </a:r>
            <a:endParaRPr lang="de-DE" sz="2000" b="1" dirty="0">
              <a:solidFill>
                <a:srgbClr val="FF0000"/>
              </a:solidFill>
              <a:cs typeface="Helvetica" charset="0"/>
            </a:endParaRP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1983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Scoperta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W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Z all‘ SPS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proton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antiproton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collider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(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SppbarS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) 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1989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Inizio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delle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operazioni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LEP  („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fabbrica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„ di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bosoni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Z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W)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1994 : Il Council del CERN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approva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il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progetto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1996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Decisione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finale di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iniziare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la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costruzione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LHC.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2000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Chiusura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LEP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2002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Rimozione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dell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‘ ultimo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pezzo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equipaggiamento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LEP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2003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Inizia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l‘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installazione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LHC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2005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Iniziano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test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dell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‘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hardware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2008 : 10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Settembre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Circolano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primi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fasci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2008: 19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Settembre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Incidente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ai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magneti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2009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Riparazione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dei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danni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e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ripartenza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.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2010 :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Inizio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del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run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di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fisica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a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energia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ridotta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 (3.5/4 </a:t>
            </a:r>
            <a:r>
              <a:rPr lang="de-DE" sz="2000" dirty="0" err="1">
                <a:solidFill>
                  <a:srgbClr val="000090"/>
                </a:solidFill>
                <a:cs typeface="Helvetica" charset="0"/>
              </a:rPr>
              <a:t>TeV</a:t>
            </a:r>
            <a:r>
              <a:rPr lang="de-DE" sz="2000" dirty="0">
                <a:solidFill>
                  <a:srgbClr val="000090"/>
                </a:solidFill>
                <a:cs typeface="Helvetica" charset="0"/>
              </a:rPr>
              <a:t>/beam)</a:t>
            </a:r>
          </a:p>
          <a:p>
            <a:pPr eaLnBrk="1" hangingPunct="1">
              <a:lnSpc>
                <a:spcPct val="120000"/>
              </a:lnSpc>
              <a:spcAft>
                <a:spcPts val="300"/>
              </a:spcAft>
            </a:pPr>
            <a:r>
              <a:rPr lang="de-DE" sz="2000" b="1" dirty="0" smtClean="0">
                <a:solidFill>
                  <a:srgbClr val="FF0000"/>
                </a:solidFill>
                <a:cs typeface="Helvetica" charset="0"/>
              </a:rPr>
              <a:t>2012 : </a:t>
            </a:r>
            <a:r>
              <a:rPr lang="de-DE" sz="2000" b="1" dirty="0" err="1" smtClean="0">
                <a:solidFill>
                  <a:srgbClr val="FF0000"/>
                </a:solidFill>
                <a:cs typeface="Helvetica" charset="0"/>
              </a:rPr>
              <a:t>Annuncio</a:t>
            </a:r>
            <a:r>
              <a:rPr lang="de-DE" sz="2000" b="1" dirty="0" smtClean="0">
                <a:solidFill>
                  <a:srgbClr val="FF0000"/>
                </a:solidFill>
                <a:cs typeface="Helvetica" charset="0"/>
              </a:rPr>
              <a:t> della </a:t>
            </a:r>
            <a:r>
              <a:rPr lang="de-DE" sz="2000" b="1" dirty="0" err="1" smtClean="0">
                <a:solidFill>
                  <a:srgbClr val="FF0000"/>
                </a:solidFill>
                <a:cs typeface="Helvetica" charset="0"/>
              </a:rPr>
              <a:t>scoperta</a:t>
            </a:r>
            <a:r>
              <a:rPr lang="de-DE" sz="2000" b="1" dirty="0" smtClean="0">
                <a:solidFill>
                  <a:srgbClr val="FF0000"/>
                </a:solidFill>
                <a:cs typeface="Helvetica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cs typeface="Helvetica" charset="0"/>
              </a:rPr>
              <a:t>dell‘Higgs</a:t>
            </a:r>
            <a:r>
              <a:rPr lang="de-DE" sz="2000" b="1" dirty="0" smtClean="0">
                <a:solidFill>
                  <a:srgbClr val="FF0000"/>
                </a:solidFill>
                <a:cs typeface="Helvetica" charset="0"/>
              </a:rPr>
              <a:t>.</a:t>
            </a:r>
            <a:endParaRPr lang="en-GB" sz="2000" b="1" dirty="0">
              <a:solidFill>
                <a:srgbClr val="FF0000"/>
              </a:solidFill>
              <a:cs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990600" y="3124200"/>
            <a:ext cx="8004175" cy="457200"/>
          </a:xfrm>
        </p:spPr>
        <p:txBody>
          <a:bodyPr/>
          <a:lstStyle/>
          <a:p>
            <a:r>
              <a:rPr lang="it-IT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molte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sfide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tecnologiche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…..</a:t>
            </a:r>
            <a:b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….e di </a:t>
            </a:r>
            <a:r>
              <a:rPr lang="en-US" sz="4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tanti</a:t>
            </a:r>
            <a:r>
              <a:rPr lang="en-US" sz="4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momenti</a:t>
            </a:r>
            <a:r>
              <a:rPr lang="en-US" sz="4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 cui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ti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senti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messo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al </a:t>
            </a:r>
            <a:r>
              <a:rPr lang="en-US" sz="4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tappeto</a:t>
            </a:r>
            <a:r>
              <a:rPr lang="en-US" sz="4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75FFA62-6B66-4F4D-8567-618FEBDC4001}" type="slidenum">
              <a:rPr lang="en-US" sz="1200">
                <a:solidFill>
                  <a:srgbClr val="1664BA"/>
                </a:solidFill>
              </a:rPr>
              <a:pPr/>
              <a:t>12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8004175" cy="457200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10/09/2008: primi fasci in LHC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990600"/>
            <a:ext cx="8385175" cy="38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rgbClr val="00547E"/>
                </a:solidFill>
                <a:latin typeface="Arial" charset="0"/>
                <a:ea typeface="ＭＳ Ｐゴシック" charset="0"/>
                <a:cs typeface="ＭＳ Ｐゴシック" charset="0"/>
              </a:rPr>
              <a:t>2 iniezioni di fascio in senso orario 2x10</a:t>
            </a:r>
            <a:r>
              <a:rPr lang="en-US" sz="2000" baseline="30000">
                <a:solidFill>
                  <a:srgbClr val="00547E"/>
                </a:solidFill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000">
                <a:solidFill>
                  <a:srgbClr val="00547E"/>
                </a:solidFill>
                <a:latin typeface="Arial" charset="0"/>
                <a:ea typeface="ＭＳ Ｐゴシック" charset="0"/>
                <a:cs typeface="ＭＳ Ｐゴシック" charset="0"/>
              </a:rPr>
              <a:t> protoni per fascio</a:t>
            </a:r>
          </a:p>
        </p:txBody>
      </p:sp>
      <p:pic>
        <p:nvPicPr>
          <p:cNvPr id="45059" name="Picture 2" descr="https://lhc-commissioning.web.cern.ch/lhc-commissioning/images/day1/first-tu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76375"/>
            <a:ext cx="733425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9159875" y="6537325"/>
            <a:ext cx="12795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5B0DBB9-9A3E-AF4A-B7B8-1C2AA6BA70A4}" type="slidenum">
              <a:rPr lang="en-US" sz="1200">
                <a:solidFill>
                  <a:srgbClr val="1664BA"/>
                </a:solidFill>
              </a:rPr>
              <a:pPr/>
              <a:t>13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2038" y="-76200"/>
            <a:ext cx="78533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137160" rIns="92075" bIns="46038" anchor="b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defRPr/>
            </a:pPr>
            <a:r>
              <a:rPr kumimoji="1"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Felicit</a:t>
            </a:r>
            <a:r>
              <a:rPr lang="fr-FR" sz="3200" b="1" dirty="0" smtClean="0">
                <a:solidFill>
                  <a:srgbClr val="000090"/>
                </a:solidFill>
              </a:rPr>
              <a:t>à</a:t>
            </a:r>
            <a:r>
              <a:rPr kumimoji="1"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 </a:t>
            </a:r>
            <a:r>
              <a:rPr kumimoji="1"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nella</a:t>
            </a:r>
            <a:r>
              <a:rPr kumimoji="1"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 </a:t>
            </a:r>
            <a:r>
              <a:rPr kumimoji="1"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sala</a:t>
            </a:r>
            <a:r>
              <a:rPr kumimoji="1"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 di </a:t>
            </a:r>
            <a:r>
              <a:rPr kumimoji="1" lang="en-US" sz="32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controllo</a:t>
            </a:r>
            <a:r>
              <a:rPr kumimoji="1"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Helvetica" charset="0"/>
              </a:rPr>
              <a:t> di CMS</a:t>
            </a:r>
          </a:p>
        </p:txBody>
      </p:sp>
      <p:pic>
        <p:nvPicPr>
          <p:cNvPr id="47108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200400"/>
            <a:ext cx="52768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43434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9159875" y="6537325"/>
            <a:ext cx="12795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3BC3B71-3B20-704C-98A7-21A191451EB5}" type="slidenum">
              <a:rPr lang="en-US" sz="1200">
                <a:solidFill>
                  <a:srgbClr val="1664BA"/>
                </a:solidFill>
              </a:rPr>
              <a:pPr/>
              <a:t>14</a:t>
            </a:fld>
            <a:endParaRPr lang="en-US" sz="1200">
              <a:solidFill>
                <a:srgbClr val="1664BA"/>
              </a:solidFill>
            </a:endParaRPr>
          </a:p>
        </p:txBody>
      </p:sp>
      <p:pic>
        <p:nvPicPr>
          <p:cNvPr id="9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4196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9753600" cy="4572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9 giorni dopo, il 19/09/2008:il nostro venerd</a:t>
            </a:r>
            <a:r>
              <a:rPr lang="it-IT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ì</a:t>
            </a:r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nero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09600"/>
            <a:ext cx="9328150" cy="1524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Qualcosa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storto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durante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il test di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alimentazione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dell’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ultimo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settore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di LHC</a:t>
            </a:r>
            <a:r>
              <a:rPr lang="en-US" altLang="ja-JP" sz="2000" dirty="0">
                <a:solidFill>
                  <a:srgbClr val="00547E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una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perdita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massiccia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Elio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rompe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vuoto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producono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seri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danni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meccanici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decine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dipoli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quadrupoli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Causa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dell’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incidente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: un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difetto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nell’interconnesione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fra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un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dipolo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 un </a:t>
            </a:r>
            <a:r>
              <a:rPr lang="en-US" altLang="ja-JP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quadrupolo</a:t>
            </a:r>
            <a:r>
              <a:rPr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>
              <a:lnSpc>
                <a:spcPct val="90000"/>
              </a:lnSpc>
            </a:pPr>
            <a:endParaRPr lang="en-US" sz="2000" dirty="0">
              <a:solidFill>
                <a:srgbClr val="00547E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en-US" sz="2000" u="sng" dirty="0">
              <a:solidFill>
                <a:srgbClr val="00547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"/>
          <a:stretch>
            <a:fillRect/>
          </a:stretch>
        </p:blipFill>
        <p:spPr bwMode="auto">
          <a:xfrm>
            <a:off x="533400" y="2257425"/>
            <a:ext cx="27876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235450"/>
            <a:ext cx="25161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949450"/>
            <a:ext cx="33543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4254500"/>
            <a:ext cx="208121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3536950" y="1944688"/>
            <a:ext cx="2482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0090"/>
                </a:solidFill>
              </a:rPr>
              <a:t>Elio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superfluido</a:t>
            </a:r>
            <a:r>
              <a:rPr lang="en-US" sz="2000" dirty="0">
                <a:solidFill>
                  <a:srgbClr val="000090"/>
                </a:solidFill>
              </a:rPr>
              <a:t> in </a:t>
            </a:r>
            <a:r>
              <a:rPr lang="en-US" sz="2000" dirty="0" err="1">
                <a:solidFill>
                  <a:srgbClr val="000090"/>
                </a:solidFill>
              </a:rPr>
              <a:t>espansione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rapida</a:t>
            </a:r>
            <a:endParaRPr lang="en-US" sz="20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000" dirty="0" err="1">
                <a:solidFill>
                  <a:srgbClr val="000090"/>
                </a:solidFill>
              </a:rPr>
              <a:t>pu</a:t>
            </a:r>
            <a:r>
              <a:rPr lang="it-IT" sz="2000" dirty="0" err="1">
                <a:solidFill>
                  <a:srgbClr val="000090"/>
                </a:solidFill>
              </a:rPr>
              <a:t>ò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facilmente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spostare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una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stringa</a:t>
            </a:r>
            <a:r>
              <a:rPr lang="en-US" altLang="ja-JP" sz="2000" dirty="0">
                <a:solidFill>
                  <a:srgbClr val="000090"/>
                </a:solidFill>
              </a:rPr>
              <a:t> di </a:t>
            </a:r>
            <a:r>
              <a:rPr lang="en-US" altLang="ja-JP" sz="2000" dirty="0" err="1">
                <a:solidFill>
                  <a:srgbClr val="000090"/>
                </a:solidFill>
              </a:rPr>
              <a:t>magneti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000090"/>
                </a:solidFill>
              </a:rPr>
              <a:t>da 20-30 t </a:t>
            </a:r>
            <a:r>
              <a:rPr lang="en-US" sz="2000" dirty="0" err="1">
                <a:solidFill>
                  <a:srgbClr val="000090"/>
                </a:solidFill>
              </a:rPr>
              <a:t>ciascuno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228600" y="4386263"/>
            <a:ext cx="4497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90"/>
                </a:solidFill>
              </a:rPr>
              <a:t>… e </a:t>
            </a:r>
            <a:r>
              <a:rPr lang="en-US" sz="2000" dirty="0" err="1">
                <a:solidFill>
                  <a:srgbClr val="000090"/>
                </a:solidFill>
              </a:rPr>
              <a:t>queste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sono</a:t>
            </a:r>
            <a:r>
              <a:rPr lang="en-US" sz="2000" dirty="0">
                <a:solidFill>
                  <a:srgbClr val="000090"/>
                </a:solidFill>
              </a:rPr>
              <a:t> le </a:t>
            </a:r>
            <a:r>
              <a:rPr lang="en-US" sz="2000" dirty="0" err="1">
                <a:solidFill>
                  <a:srgbClr val="000090"/>
                </a:solidFill>
              </a:rPr>
              <a:t>conseguenze</a:t>
            </a:r>
            <a:endParaRPr lang="en-US" sz="20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90"/>
                </a:solidFill>
              </a:rPr>
              <a:t>~1 anno di </a:t>
            </a:r>
            <a:r>
              <a:rPr lang="en-US" sz="2000" dirty="0" err="1">
                <a:solidFill>
                  <a:srgbClr val="000090"/>
                </a:solidFill>
              </a:rPr>
              <a:t>lavoro</a:t>
            </a:r>
            <a:r>
              <a:rPr lang="en-US" sz="2000" dirty="0">
                <a:solidFill>
                  <a:srgbClr val="000090"/>
                </a:solidFill>
              </a:rPr>
              <a:t> per </a:t>
            </a:r>
            <a:r>
              <a:rPr lang="en-US" sz="2000" dirty="0" err="1">
                <a:solidFill>
                  <a:srgbClr val="000090"/>
                </a:solidFill>
              </a:rPr>
              <a:t>rimpiazzare</a:t>
            </a:r>
            <a:r>
              <a:rPr lang="en-US" sz="2000" dirty="0">
                <a:solidFill>
                  <a:srgbClr val="000090"/>
                </a:solidFill>
              </a:rPr>
              <a:t> 53 </a:t>
            </a:r>
            <a:r>
              <a:rPr lang="en-US" sz="2000" dirty="0" err="1">
                <a:solidFill>
                  <a:srgbClr val="000090"/>
                </a:solidFill>
              </a:rPr>
              <a:t>magneti</a:t>
            </a:r>
            <a:r>
              <a:rPr lang="en-US" sz="2000" dirty="0">
                <a:solidFill>
                  <a:srgbClr val="000090"/>
                </a:solidFill>
              </a:rPr>
              <a:t> e </a:t>
            </a:r>
            <a:r>
              <a:rPr lang="en-US" sz="2000" dirty="0" err="1">
                <a:solidFill>
                  <a:srgbClr val="000090"/>
                </a:solidFill>
              </a:rPr>
              <a:t>studiare</a:t>
            </a:r>
            <a:r>
              <a:rPr lang="en-US" sz="2000" dirty="0">
                <a:solidFill>
                  <a:srgbClr val="000090"/>
                </a:solidFill>
              </a:rPr>
              <a:t> e </a:t>
            </a:r>
            <a:r>
              <a:rPr lang="en-US" sz="2000" dirty="0" err="1">
                <a:solidFill>
                  <a:srgbClr val="000090"/>
                </a:solidFill>
              </a:rPr>
              <a:t>mettere</a:t>
            </a:r>
            <a:r>
              <a:rPr lang="en-US" sz="2000" dirty="0">
                <a:solidFill>
                  <a:srgbClr val="000090"/>
                </a:solidFill>
              </a:rPr>
              <a:t> in opera </a:t>
            </a:r>
            <a:r>
              <a:rPr lang="en-US" sz="2000" dirty="0" err="1">
                <a:solidFill>
                  <a:srgbClr val="000090"/>
                </a:solidFill>
              </a:rPr>
              <a:t>ogni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sorta</a:t>
            </a:r>
            <a:r>
              <a:rPr lang="en-US" sz="2000" dirty="0">
                <a:solidFill>
                  <a:srgbClr val="000090"/>
                </a:solidFill>
              </a:rPr>
              <a:t> di test o di </a:t>
            </a:r>
            <a:r>
              <a:rPr lang="en-US" sz="2000" dirty="0" err="1">
                <a:solidFill>
                  <a:srgbClr val="000090"/>
                </a:solidFill>
              </a:rPr>
              <a:t>azione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preventiva</a:t>
            </a:r>
            <a:r>
              <a:rPr lang="en-US" sz="2000" dirty="0">
                <a:solidFill>
                  <a:srgbClr val="000090"/>
                </a:solidFill>
              </a:rPr>
              <a:t> per </a:t>
            </a:r>
            <a:r>
              <a:rPr lang="en-US" sz="2000" dirty="0" err="1">
                <a:solidFill>
                  <a:srgbClr val="000090"/>
                </a:solidFill>
              </a:rPr>
              <a:t>evitare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che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questo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tipo</a:t>
            </a:r>
            <a:r>
              <a:rPr lang="en-US" sz="2000" dirty="0">
                <a:solidFill>
                  <a:srgbClr val="000090"/>
                </a:solidFill>
              </a:rPr>
              <a:t> di </a:t>
            </a:r>
            <a:r>
              <a:rPr lang="en-US" sz="2000" dirty="0" err="1">
                <a:solidFill>
                  <a:srgbClr val="000090"/>
                </a:solidFill>
              </a:rPr>
              <a:t>incidenti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ripeta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ancora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48137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9159875" y="6537325"/>
            <a:ext cx="12795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92241DB-2FF6-954D-B067-FA6F13408138}" type="slidenum">
              <a:rPr lang="en-US" sz="1200">
                <a:solidFill>
                  <a:srgbClr val="1664BA"/>
                </a:solidFill>
              </a:rPr>
              <a:pPr/>
              <a:t>15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372600" cy="457200"/>
          </a:xfrm>
        </p:spPr>
        <p:txBody>
          <a:bodyPr/>
          <a:lstStyle/>
          <a:p>
            <a:r>
              <a:rPr lang="en-US" sz="4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Un </a:t>
            </a:r>
            <a:r>
              <a:rPr lang="en-US" sz="4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nuovo</a:t>
            </a:r>
            <a:r>
              <a:rPr lang="en-US" sz="4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programma</a:t>
            </a:r>
            <a:r>
              <a:rPr lang="en-US" sz="4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per LHC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838200"/>
            <a:ext cx="96774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procede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grande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cautela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riparti</a:t>
            </a:r>
            <a:r>
              <a:rPr lang="it-IT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rà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7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½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rispetto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quella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progetto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per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guadagnare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esperienza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mettere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moto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azioni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consolidamento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 prima di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arrivare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ai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valori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progetto</a:t>
            </a: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2010-2011 run at 7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Apple Chancery" charset="0"/>
                <a:ea typeface="ＭＳ Ｐゴシック" charset="0"/>
                <a:cs typeface="ＭＳ Ｐゴシック" charset="0"/>
              </a:rPr>
              <a:t>L</a:t>
            </a:r>
            <a:r>
              <a:rPr lang="fr-FR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≈ 10</a:t>
            </a:r>
            <a:r>
              <a:rPr lang="fr-FR" sz="2400" b="1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32</a:t>
            </a:r>
            <a:r>
              <a:rPr lang="fr-FR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sz="2400" b="1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400" b="1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fr-FR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2012: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chiusura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riparare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tutte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le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connessioni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difettose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preparare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macchina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ai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14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2013-2014-2015: LHC a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14 </a:t>
            </a:r>
            <a:r>
              <a:rPr lang="en-US" sz="2400" b="1" dirty="0" err="1"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 </a:t>
            </a:r>
            <a:r>
              <a:rPr lang="en-US" sz="2400" b="1" dirty="0">
                <a:latin typeface="Apple Chancery" charset="0"/>
                <a:ea typeface="ＭＳ Ｐゴシック" charset="0"/>
                <a:cs typeface="ＭＳ Ｐゴシック" charset="0"/>
              </a:rPr>
              <a:t>L</a:t>
            </a:r>
            <a:r>
              <a:rPr lang="fr-FR" sz="2400" b="1" dirty="0">
                <a:latin typeface="Arial" charset="0"/>
                <a:ea typeface="ＭＳ Ｐゴシック" charset="0"/>
                <a:cs typeface="ＭＳ Ｐゴシック" charset="0"/>
              </a:rPr>
              <a:t>≈ 10</a:t>
            </a:r>
            <a:r>
              <a:rPr lang="fr-FR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33</a:t>
            </a:r>
            <a:r>
              <a:rPr lang="fr-FR" sz="2400" b="1" dirty="0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sz="2400" b="1" dirty="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Altri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prima di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arrivare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alla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luminosita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400" dirty="0" err="1">
                <a:latin typeface="Arial" charset="0"/>
                <a:ea typeface="ＭＳ Ｐゴシック" charset="0"/>
                <a:cs typeface="ＭＳ Ｐゴシック" charset="0"/>
              </a:rPr>
              <a:t>progetto</a:t>
            </a:r>
            <a:r>
              <a:rPr lang="en-US" altLang="ja-JP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>
                <a:latin typeface="Apple Chancery" charset="0"/>
                <a:ea typeface="ＭＳ Ｐゴシック" charset="0"/>
                <a:cs typeface="ＭＳ Ｐゴシック" charset="0"/>
              </a:rPr>
              <a:t>L</a:t>
            </a:r>
            <a:r>
              <a:rPr lang="fr-FR" altLang="ja-JP" sz="2400" b="1" dirty="0">
                <a:latin typeface="Arial" charset="0"/>
                <a:ea typeface="ＭＳ Ｐゴシック" charset="0"/>
                <a:cs typeface="ＭＳ Ｐゴシック" charset="0"/>
              </a:rPr>
              <a:t>≈ 1-2x10</a:t>
            </a:r>
            <a:r>
              <a:rPr lang="fr-FR" altLang="ja-JP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34</a:t>
            </a:r>
            <a:r>
              <a:rPr lang="fr-FR" altLang="ja-JP" sz="2400" b="1" dirty="0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altLang="ja-JP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altLang="ja-JP" sz="2400" b="1" dirty="0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altLang="ja-JP" sz="2400" b="1" baseline="30000" dirty="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altLang="ja-JP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Lasciate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ogni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speranza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scoprire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l’Higgs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9159875" y="6537325"/>
            <a:ext cx="12795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95C8C5B-A0FB-7442-BF34-F2BBB88D07D0}" type="slidenum">
              <a:rPr lang="en-US" sz="1200">
                <a:solidFill>
                  <a:srgbClr val="1664BA"/>
                </a:solidFill>
              </a:rPr>
              <a:pPr/>
              <a:t>16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56456" y="-90264"/>
            <a:ext cx="9793088" cy="1143000"/>
          </a:xfrm>
        </p:spPr>
        <p:txBody>
          <a:bodyPr/>
          <a:lstStyle/>
          <a:p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siamo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proprio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sicuri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ci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dobbiamo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arrendere</a:t>
            </a:r>
            <a:r>
              <a:rPr lang="en-US" sz="38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?  </a:t>
            </a:r>
            <a:endParaRPr lang="en-US" sz="38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0" name="Content Placeholder 6" descr="CMScollaboration_20120627_0139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>
            <a:fillRect/>
          </a:stretch>
        </p:blipFill>
        <p:spPr bwMode="auto">
          <a:xfrm>
            <a:off x="1496616" y="984892"/>
            <a:ext cx="7494984" cy="443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76200" y="5445224"/>
            <a:ext cx="9983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90"/>
                </a:solidFill>
              </a:rPr>
              <a:t>Collaborazioni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possono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contare</a:t>
            </a:r>
            <a:r>
              <a:rPr lang="en-US" b="1" dirty="0">
                <a:solidFill>
                  <a:srgbClr val="000090"/>
                </a:solidFill>
              </a:rPr>
              <a:t> su ~1000 </a:t>
            </a:r>
            <a:r>
              <a:rPr lang="en-US" b="1" dirty="0" err="1">
                <a:solidFill>
                  <a:srgbClr val="000090"/>
                </a:solidFill>
              </a:rPr>
              <a:t>studenti</a:t>
            </a:r>
            <a:r>
              <a:rPr lang="en-US" b="1" dirty="0">
                <a:solidFill>
                  <a:srgbClr val="000090"/>
                </a:solidFill>
              </a:rPr>
              <a:t> e post-doc </a:t>
            </a:r>
          </a:p>
          <a:p>
            <a:pPr eaLnBrk="1" hangingPunct="1"/>
            <a:r>
              <a:rPr lang="en-US" b="1" dirty="0" err="1">
                <a:solidFill>
                  <a:srgbClr val="000090"/>
                </a:solidFill>
              </a:rPr>
              <a:t>possono</a:t>
            </a:r>
            <a:r>
              <a:rPr lang="en-US" b="1" dirty="0">
                <a:solidFill>
                  <a:srgbClr val="000090"/>
                </a:solidFill>
              </a:rPr>
              <a:t>  fare </a:t>
            </a:r>
            <a:r>
              <a:rPr lang="en-US" b="1" dirty="0" err="1">
                <a:solidFill>
                  <a:srgbClr val="000090"/>
                </a:solidFill>
              </a:rPr>
              <a:t>cose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incredibili</a:t>
            </a:r>
            <a:r>
              <a:rPr lang="en-US" b="1" dirty="0">
                <a:solidFill>
                  <a:srgbClr val="000090"/>
                </a:solidFill>
              </a:rPr>
              <a:t>. Non </a:t>
            </a:r>
            <a:r>
              <a:rPr lang="en-US" b="1" dirty="0" err="1">
                <a:solidFill>
                  <a:srgbClr val="000090"/>
                </a:solidFill>
              </a:rPr>
              <a:t>esistono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ja-JP" altLang="en-US" b="1" dirty="0">
                <a:solidFill>
                  <a:srgbClr val="000090"/>
                </a:solidFill>
              </a:rPr>
              <a:t>“</a:t>
            </a:r>
            <a:r>
              <a:rPr lang="en-US" altLang="ja-JP" b="1" dirty="0" err="1">
                <a:solidFill>
                  <a:srgbClr val="000090"/>
                </a:solidFill>
              </a:rPr>
              <a:t>missioni</a:t>
            </a:r>
            <a:r>
              <a:rPr lang="en-US" altLang="ja-JP" b="1" dirty="0">
                <a:solidFill>
                  <a:srgbClr val="000090"/>
                </a:solidFill>
              </a:rPr>
              <a:t> </a:t>
            </a:r>
            <a:r>
              <a:rPr lang="en-US" altLang="ja-JP" b="1" dirty="0" err="1">
                <a:solidFill>
                  <a:srgbClr val="000090"/>
                </a:solidFill>
              </a:rPr>
              <a:t>impossibili</a:t>
            </a:r>
            <a:r>
              <a:rPr lang="ja-JP" altLang="en-US" b="1" dirty="0">
                <a:solidFill>
                  <a:srgbClr val="000090"/>
                </a:solidFill>
              </a:rPr>
              <a:t>”</a:t>
            </a:r>
            <a:endParaRPr lang="en-US" altLang="ja-JP" b="1" dirty="0">
              <a:solidFill>
                <a:srgbClr val="000090"/>
              </a:solidFill>
            </a:endParaRPr>
          </a:p>
          <a:p>
            <a:pPr eaLnBrk="1" hangingPunct="1"/>
            <a:r>
              <a:rPr lang="en-US" b="1" dirty="0" err="1">
                <a:solidFill>
                  <a:srgbClr val="000090"/>
                </a:solidFill>
              </a:rPr>
              <a:t>quando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si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pu</a:t>
            </a:r>
            <a:r>
              <a:rPr lang="it-IT" b="1" dirty="0" err="1">
                <a:solidFill>
                  <a:srgbClr val="000090"/>
                </a:solidFill>
              </a:rPr>
              <a:t>ò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contare</a:t>
            </a:r>
            <a:r>
              <a:rPr lang="en-US" b="1" dirty="0">
                <a:solidFill>
                  <a:srgbClr val="000090"/>
                </a:solidFill>
              </a:rPr>
              <a:t> su </a:t>
            </a:r>
            <a:r>
              <a:rPr lang="en-US" b="1" dirty="0" err="1">
                <a:solidFill>
                  <a:srgbClr val="000090"/>
                </a:solidFill>
              </a:rPr>
              <a:t>centinaia</a:t>
            </a:r>
            <a:r>
              <a:rPr lang="en-US" b="1" dirty="0">
                <a:solidFill>
                  <a:srgbClr val="000090"/>
                </a:solidFill>
              </a:rPr>
              <a:t> di </a:t>
            </a:r>
            <a:r>
              <a:rPr lang="en-US" b="1" dirty="0" err="1">
                <a:solidFill>
                  <a:srgbClr val="000090"/>
                </a:solidFill>
              </a:rPr>
              <a:t>giovani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entusiasti</a:t>
            </a:r>
            <a:r>
              <a:rPr lang="en-US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1352600" y="1358900"/>
            <a:ext cx="77771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CMS: ~3500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scienziati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 e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ingegneri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compresi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 ~1000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studenti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)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provenienti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 da 207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istituti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 di 52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paesi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8373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C9E7926-FBD6-7445-8056-54D8C80F8B05}" type="slidenum">
              <a:rPr lang="en-US" sz="1200">
                <a:solidFill>
                  <a:srgbClr val="1664BA"/>
                </a:solidFill>
              </a:rPr>
              <a:pPr/>
              <a:t>17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 bwMode="auto">
          <a:xfrm>
            <a:off x="-71438" y="-242888"/>
            <a:ext cx="10064751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100" b="1" kern="0" dirty="0" err="1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Produzione</a:t>
            </a:r>
            <a:r>
              <a:rPr lang="en-US" sz="41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 </a:t>
            </a:r>
            <a:r>
              <a:rPr lang="en-US" sz="4100" b="1" kern="0" dirty="0" err="1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dell’Higgs</a:t>
            </a:r>
            <a:r>
              <a:rPr lang="en-US" sz="41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 a LHC </a:t>
            </a:r>
            <a:r>
              <a:rPr lang="en-US" sz="4100" b="1" kern="0" dirty="0" err="1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vs</a:t>
            </a:r>
            <a:r>
              <a:rPr lang="en-US" sz="41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 </a:t>
            </a:r>
            <a:r>
              <a:rPr lang="en-US" sz="4100" b="1" kern="0" dirty="0" err="1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/>
              </a:rPr>
              <a:t>massa</a:t>
            </a:r>
            <a:endParaRPr lang="en-US" sz="4100" b="1" kern="0" dirty="0">
              <a:solidFill>
                <a:srgbClr val="000090"/>
              </a:solidFill>
              <a:latin typeface="Arial" pitchFamily="-109" charset="0"/>
              <a:ea typeface="ＭＳ Ｐゴシック" pitchFamily="-109" charset="-128"/>
              <a:cs typeface="Arial"/>
            </a:endParaRPr>
          </a:p>
        </p:txBody>
      </p:sp>
      <p:pic>
        <p:nvPicPr>
          <p:cNvPr id="60418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5423" r="3320" b="903"/>
          <a:stretch>
            <a:fillRect/>
          </a:stretch>
        </p:blipFill>
        <p:spPr bwMode="auto">
          <a:xfrm>
            <a:off x="4267200" y="685800"/>
            <a:ext cx="52578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4"/>
          <p:cNvSpPr txBox="1">
            <a:spLocks noChangeArrowheads="1"/>
          </p:cNvSpPr>
          <p:nvPr/>
        </p:nvSpPr>
        <p:spPr bwMode="auto">
          <a:xfrm>
            <a:off x="0" y="609600"/>
            <a:ext cx="289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FF"/>
                </a:solidFill>
              </a:rPr>
              <a:t>Gluon-gluon fusion</a:t>
            </a:r>
          </a:p>
        </p:txBody>
      </p:sp>
      <p:sp>
        <p:nvSpPr>
          <p:cNvPr id="60420" name="TextBox 25"/>
          <p:cNvSpPr txBox="1">
            <a:spLocks noChangeArrowheads="1"/>
          </p:cNvSpPr>
          <p:nvPr/>
        </p:nvSpPr>
        <p:spPr bwMode="auto">
          <a:xfrm rot="1682293">
            <a:off x="6786563" y="1658938"/>
            <a:ext cx="2281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gluon-gluon fusion</a:t>
            </a:r>
          </a:p>
        </p:txBody>
      </p:sp>
      <p:sp>
        <p:nvSpPr>
          <p:cNvPr id="60421" name="TextBox 26"/>
          <p:cNvSpPr txBox="1">
            <a:spLocks noChangeArrowheads="1"/>
          </p:cNvSpPr>
          <p:nvPr/>
        </p:nvSpPr>
        <p:spPr bwMode="auto">
          <a:xfrm>
            <a:off x="0" y="1981200"/>
            <a:ext cx="253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</a:rPr>
              <a:t>Vector bosons fusion</a:t>
            </a:r>
          </a:p>
        </p:txBody>
      </p:sp>
      <p:sp>
        <p:nvSpPr>
          <p:cNvPr id="60422" name="TextBox 27"/>
          <p:cNvSpPr txBox="1">
            <a:spLocks noChangeArrowheads="1"/>
          </p:cNvSpPr>
          <p:nvPr/>
        </p:nvSpPr>
        <p:spPr bwMode="auto">
          <a:xfrm rot="1425206">
            <a:off x="5713413" y="2284413"/>
            <a:ext cx="2714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vector bosons fusion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3287713"/>
            <a:ext cx="4114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008000"/>
                </a:solidFill>
                <a:latin typeface="Helvetica" pitchFamily="-109" charset="0"/>
                <a:ea typeface="+mn-ea"/>
                <a:cs typeface="+mn-cs"/>
              </a:rPr>
              <a:t>Associated production with W </a:t>
            </a: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-109" charset="0"/>
                <a:ea typeface="+mn-ea"/>
                <a:cs typeface="+mn-cs"/>
              </a:rPr>
              <a:t>or Z </a:t>
            </a:r>
          </a:p>
        </p:txBody>
      </p:sp>
      <p:sp>
        <p:nvSpPr>
          <p:cNvPr id="30" name="TextBox 29"/>
          <p:cNvSpPr txBox="1"/>
          <p:nvPr/>
        </p:nvSpPr>
        <p:spPr>
          <a:xfrm rot="2443963">
            <a:off x="6211888" y="3548063"/>
            <a:ext cx="26860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008000"/>
                </a:solidFill>
                <a:latin typeface="Helvetica" pitchFamily="-109" charset="0"/>
                <a:ea typeface="+mn-ea"/>
                <a:cs typeface="+mn-cs"/>
              </a:rPr>
              <a:t>associated production with a W </a:t>
            </a:r>
            <a:r>
              <a:rPr lang="en-US" sz="16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Helvetica" pitchFamily="-109" charset="0"/>
                <a:ea typeface="+mn-ea"/>
                <a:cs typeface="+mn-cs"/>
              </a:rPr>
              <a:t>or a Z</a:t>
            </a:r>
            <a:r>
              <a:rPr lang="en-US" sz="1600" b="1" dirty="0">
                <a:solidFill>
                  <a:srgbClr val="2F8B20"/>
                </a:solidFill>
                <a:latin typeface="Helvetica" pitchFamily="-109" charset="0"/>
                <a:ea typeface="+mn-ea"/>
                <a:cs typeface="+mn-cs"/>
              </a:rPr>
              <a:t> </a:t>
            </a:r>
          </a:p>
        </p:txBody>
      </p:sp>
      <p:sp>
        <p:nvSpPr>
          <p:cNvPr id="60425" name="TextBox 30"/>
          <p:cNvSpPr txBox="1">
            <a:spLocks noChangeArrowheads="1"/>
          </p:cNvSpPr>
          <p:nvPr/>
        </p:nvSpPr>
        <p:spPr bwMode="auto">
          <a:xfrm>
            <a:off x="76200" y="4724400"/>
            <a:ext cx="353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AA459D"/>
                </a:solidFill>
              </a:rPr>
              <a:t>Higgs radiation off a top quark</a:t>
            </a:r>
          </a:p>
        </p:txBody>
      </p:sp>
      <p:pic>
        <p:nvPicPr>
          <p:cNvPr id="60426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b="9007"/>
          <a:stretch>
            <a:fillRect/>
          </a:stretch>
        </p:blipFill>
        <p:spPr bwMode="auto">
          <a:xfrm>
            <a:off x="76200" y="1030288"/>
            <a:ext cx="22098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9946" r="1401" b="4973"/>
          <a:stretch>
            <a:fillRect/>
          </a:stretch>
        </p:blipFill>
        <p:spPr bwMode="auto">
          <a:xfrm>
            <a:off x="28575" y="2438400"/>
            <a:ext cx="3476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5045" r="687" b="20175"/>
          <a:stretch>
            <a:fillRect/>
          </a:stretch>
        </p:blipFill>
        <p:spPr bwMode="auto">
          <a:xfrm>
            <a:off x="-12700" y="3794125"/>
            <a:ext cx="37465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5105400"/>
            <a:ext cx="3536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0" name="TextBox 35"/>
          <p:cNvSpPr txBox="1">
            <a:spLocks noChangeArrowheads="1"/>
          </p:cNvSpPr>
          <p:nvPr/>
        </p:nvSpPr>
        <p:spPr bwMode="auto">
          <a:xfrm rot="2175775">
            <a:off x="4713288" y="3792538"/>
            <a:ext cx="1677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AA459D"/>
                </a:solidFill>
              </a:rPr>
              <a:t>Higgs radiation </a:t>
            </a:r>
          </a:p>
          <a:p>
            <a:r>
              <a:rPr lang="en-US" sz="1600" b="1">
                <a:solidFill>
                  <a:srgbClr val="AA459D"/>
                </a:solidFill>
              </a:rPr>
              <a:t>off a top quark</a:t>
            </a:r>
          </a:p>
        </p:txBody>
      </p:sp>
      <p:pic>
        <p:nvPicPr>
          <p:cNvPr id="60431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1020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2" name="TextBox 17"/>
          <p:cNvSpPr txBox="1">
            <a:spLocks noChangeArrowheads="1"/>
          </p:cNvSpPr>
          <p:nvPr/>
        </p:nvSpPr>
        <p:spPr bwMode="auto">
          <a:xfrm>
            <a:off x="3581400" y="5419725"/>
            <a:ext cx="4438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84B81"/>
                </a:solidFill>
              </a:rPr>
              <a:t>Typical size of the uncertainty </a:t>
            </a:r>
          </a:p>
          <a:p>
            <a:r>
              <a:rPr lang="en-US" sz="1400">
                <a:solidFill>
                  <a:srgbClr val="184B81"/>
                </a:solidFill>
              </a:rPr>
              <a:t>(there is also a dependance </a:t>
            </a:r>
          </a:p>
          <a:p>
            <a:r>
              <a:rPr lang="en-US" sz="1400">
                <a:solidFill>
                  <a:srgbClr val="184B81"/>
                </a:solidFill>
              </a:rPr>
              <a:t>on the mass)</a:t>
            </a:r>
          </a:p>
        </p:txBody>
      </p:sp>
      <p:sp>
        <p:nvSpPr>
          <p:cNvPr id="60433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CE6EFFC-B707-DF4C-AA92-F37F948052B6}" type="slidenum">
              <a:rPr lang="en-US" sz="1200">
                <a:solidFill>
                  <a:srgbClr val="1664BA"/>
                </a:solidFill>
              </a:rPr>
              <a:pPr/>
              <a:t>18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-87313" y="-100013"/>
            <a:ext cx="10066338" cy="1143001"/>
          </a:xfrm>
        </p:spPr>
        <p:txBody>
          <a:bodyPr/>
          <a:lstStyle/>
          <a:p>
            <a:r>
              <a:rPr lang="en-US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Modi</a:t>
            </a:r>
            <a:r>
              <a:rPr lang="en-US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decadimento</a:t>
            </a:r>
            <a:r>
              <a:rPr lang="en-US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funzione</a:t>
            </a:r>
            <a:r>
              <a:rPr lang="en-US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massa</a:t>
            </a:r>
            <a:endParaRPr lang="en-US" sz="36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r="2565"/>
          <a:stretch>
            <a:fillRect/>
          </a:stretch>
        </p:blipFill>
        <p:spPr bwMode="auto">
          <a:xfrm>
            <a:off x="3800872" y="980728"/>
            <a:ext cx="6094538" cy="49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7"/>
          <p:cNvSpPr txBox="1">
            <a:spLocks noChangeArrowheads="1"/>
          </p:cNvSpPr>
          <p:nvPr/>
        </p:nvSpPr>
        <p:spPr bwMode="auto">
          <a:xfrm>
            <a:off x="-17884" y="1124744"/>
            <a:ext cx="41609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err="1">
                <a:solidFill>
                  <a:srgbClr val="000090"/>
                </a:solidFill>
                <a:latin typeface="Symbol" charset="0"/>
                <a:cs typeface="Symbol" charset="0"/>
              </a:rPr>
              <a:t>G</a:t>
            </a:r>
            <a:r>
              <a:rPr lang="en-US" b="1" baseline="-25000" dirty="0" err="1">
                <a:solidFill>
                  <a:srgbClr val="000090"/>
                </a:solidFill>
              </a:rPr>
              <a:t>Hff</a:t>
            </a:r>
            <a:r>
              <a:rPr lang="en-US" b="1" dirty="0">
                <a:solidFill>
                  <a:srgbClr val="000090"/>
                </a:solidFill>
              </a:rPr>
              <a:t> ~m</a:t>
            </a:r>
            <a:r>
              <a:rPr lang="en-US" b="1" baseline="-25000" dirty="0">
                <a:solidFill>
                  <a:srgbClr val="000090"/>
                </a:solidFill>
              </a:rPr>
              <a:t>f</a:t>
            </a:r>
            <a:r>
              <a:rPr lang="en-US" b="1" baseline="30000" dirty="0">
                <a:solidFill>
                  <a:srgbClr val="000090"/>
                </a:solidFill>
              </a:rPr>
              <a:t>2</a:t>
            </a:r>
          </a:p>
          <a:p>
            <a:r>
              <a:rPr lang="en-US" b="1" dirty="0">
                <a:solidFill>
                  <a:srgbClr val="000090"/>
                </a:solidFill>
                <a:latin typeface="Symbol" charset="0"/>
                <a:cs typeface="Symbol" charset="0"/>
              </a:rPr>
              <a:t>G</a:t>
            </a:r>
            <a:r>
              <a:rPr lang="en-US" b="1" baseline="-25000" dirty="0">
                <a:solidFill>
                  <a:srgbClr val="000090"/>
                </a:solidFill>
              </a:rPr>
              <a:t>HVV</a:t>
            </a:r>
            <a:r>
              <a:rPr lang="en-US" b="1" dirty="0">
                <a:solidFill>
                  <a:srgbClr val="000090"/>
                </a:solidFill>
              </a:rPr>
              <a:t>~m</a:t>
            </a:r>
            <a:r>
              <a:rPr lang="en-US" b="1" baseline="-25000" dirty="0">
                <a:solidFill>
                  <a:srgbClr val="000090"/>
                </a:solidFill>
              </a:rPr>
              <a:t>V</a:t>
            </a:r>
            <a:r>
              <a:rPr lang="en-US" b="1" baseline="30000" dirty="0">
                <a:solidFill>
                  <a:srgbClr val="000090"/>
                </a:solidFill>
              </a:rPr>
              <a:t>4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</a:rPr>
              <a:t>Nella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teoria</a:t>
            </a:r>
            <a:r>
              <a:rPr lang="en-US" dirty="0" smtClean="0">
                <a:solidFill>
                  <a:srgbClr val="000090"/>
                </a:solidFill>
              </a:rPr>
              <a:t> la </a:t>
            </a:r>
            <a:r>
              <a:rPr lang="en-US" dirty="0" err="1" smtClean="0">
                <a:solidFill>
                  <a:srgbClr val="000090"/>
                </a:solidFill>
              </a:rPr>
              <a:t>massa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dell’Higgs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it-IT" dirty="0">
                <a:solidFill>
                  <a:srgbClr val="000090"/>
                </a:solidFill>
              </a:rPr>
              <a:t>è </a:t>
            </a:r>
            <a:r>
              <a:rPr lang="it-IT" dirty="0" smtClean="0">
                <a:solidFill>
                  <a:srgbClr val="000090"/>
                </a:solidFill>
              </a:rPr>
              <a:t>un parametro</a:t>
            </a:r>
          </a:p>
          <a:p>
            <a:r>
              <a:rPr lang="it-IT" dirty="0">
                <a:solidFill>
                  <a:srgbClr val="000090"/>
                </a:solidFill>
              </a:rPr>
              <a:t>l</a:t>
            </a:r>
            <a:r>
              <a:rPr lang="it-IT" dirty="0" smtClean="0">
                <a:solidFill>
                  <a:srgbClr val="000090"/>
                </a:solidFill>
              </a:rPr>
              <a:t>ibero.</a:t>
            </a:r>
          </a:p>
          <a:p>
            <a:endParaRPr lang="it-IT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B</a:t>
            </a:r>
            <a:r>
              <a:rPr lang="en-US" dirty="0" err="1" smtClean="0">
                <a:solidFill>
                  <a:srgbClr val="000090"/>
                </a:solidFill>
              </a:rPr>
              <a:t>isogna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esplorare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tutta</a:t>
            </a:r>
            <a:r>
              <a:rPr lang="en-US" dirty="0" smtClean="0">
                <a:solidFill>
                  <a:srgbClr val="000090"/>
                </a:solidFill>
              </a:rPr>
              <a:t> la </a:t>
            </a:r>
            <a:r>
              <a:rPr lang="en-US" dirty="0" err="1" smtClean="0">
                <a:solidFill>
                  <a:srgbClr val="000090"/>
                </a:solidFill>
              </a:rPr>
              <a:t>regione</a:t>
            </a:r>
            <a:r>
              <a:rPr lang="en-US" dirty="0" smtClean="0">
                <a:solidFill>
                  <a:srgbClr val="000090"/>
                </a:solidFill>
              </a:rPr>
              <a:t>: da 114GeV, </a:t>
            </a:r>
            <a:r>
              <a:rPr lang="en-US" dirty="0" err="1" smtClean="0">
                <a:solidFill>
                  <a:srgbClr val="000090"/>
                </a:solidFill>
              </a:rPr>
              <a:t>limite</a:t>
            </a:r>
            <a:r>
              <a:rPr lang="en-US" dirty="0" smtClean="0">
                <a:solidFill>
                  <a:srgbClr val="000090"/>
                </a:solidFill>
              </a:rPr>
              <a:t> di </a:t>
            </a:r>
            <a:r>
              <a:rPr lang="en-US" dirty="0" err="1" smtClean="0">
                <a:solidFill>
                  <a:srgbClr val="000090"/>
                </a:solidFill>
              </a:rPr>
              <a:t>Lep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fino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 1TeV. 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1444" name="Slide Number Placeholder 3"/>
          <p:cNvSpPr txBox="1">
            <a:spLocks/>
          </p:cNvSpPr>
          <p:nvPr/>
        </p:nvSpPr>
        <p:spPr bwMode="auto">
          <a:xfrm>
            <a:off x="9448800" y="6524625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E3F5A55-C174-D64F-8113-83858B76FF75}" type="slidenum">
              <a:rPr lang="en-US" sz="1200">
                <a:solidFill>
                  <a:srgbClr val="1664BA"/>
                </a:solidFill>
              </a:rPr>
              <a:pPr/>
              <a:t>19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875" y="115888"/>
            <a:ext cx="9906000" cy="457200"/>
          </a:xfrm>
        </p:spPr>
        <p:txBody>
          <a:bodyPr/>
          <a:lstStyle/>
          <a:p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Tutto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cominciato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circa un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secolo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fa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 bwMode="auto">
          <a:xfrm>
            <a:off x="384175" y="703263"/>
            <a:ext cx="9248775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Nel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1918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presenta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alle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prove di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ammissione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Scuola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Normale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Superiore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Pisa un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ragazzo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romano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17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lascia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bocca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aperta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tutti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gli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esaminatori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9F5490F-26C7-EC47-A3E0-160913D7AC4E}" type="slidenum">
              <a:rPr lang="en-US" sz="1200">
                <a:solidFill>
                  <a:srgbClr val="152A79"/>
                </a:solidFill>
              </a:rPr>
              <a:pPr/>
              <a:t>2</a:t>
            </a:fld>
            <a:endParaRPr lang="en-US" sz="1200">
              <a:solidFill>
                <a:srgbClr val="152A79"/>
              </a:solidFill>
            </a:endParaRP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989138"/>
            <a:ext cx="24844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270250" y="2781300"/>
            <a:ext cx="64357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FF0000"/>
                </a:solidFill>
              </a:rPr>
              <a:t>Nel</a:t>
            </a:r>
            <a:r>
              <a:rPr lang="en-US" dirty="0">
                <a:solidFill>
                  <a:srgbClr val="FF0000"/>
                </a:solidFill>
              </a:rPr>
              <a:t> 1933, a soli 32 </a:t>
            </a:r>
            <a:r>
              <a:rPr lang="en-US" dirty="0" err="1">
                <a:solidFill>
                  <a:srgbClr val="FF0000"/>
                </a:solidFill>
              </a:rPr>
              <a:t>anni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sviluppa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teoria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talmente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rivoluzionaria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che</a:t>
            </a:r>
            <a:r>
              <a:rPr lang="en-US" dirty="0">
                <a:solidFill>
                  <a:srgbClr val="FF0000"/>
                </a:solidFill>
              </a:rPr>
              <a:t> l’ </a:t>
            </a:r>
            <a:r>
              <a:rPr lang="en-US" dirty="0" err="1">
                <a:solidFill>
                  <a:srgbClr val="FF0000"/>
                </a:solidFill>
              </a:rPr>
              <a:t>articolo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sottoposto</a:t>
            </a:r>
            <a:r>
              <a:rPr lang="en-US" dirty="0">
                <a:solidFill>
                  <a:srgbClr val="FF0000"/>
                </a:solidFill>
              </a:rPr>
              <a:t> a Nature </a:t>
            </a:r>
            <a:r>
              <a:rPr lang="en-US" dirty="0" err="1">
                <a:solidFill>
                  <a:srgbClr val="FF0000"/>
                </a:solidFill>
              </a:rPr>
              <a:t>viene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rifiutato</a:t>
            </a:r>
            <a:r>
              <a:rPr lang="en-US" dirty="0">
                <a:solidFill>
                  <a:srgbClr val="FF0000"/>
                </a:solidFill>
              </a:rPr>
              <a:t>, perch</a:t>
            </a:r>
            <a:r>
              <a:rPr lang="fr-FR" dirty="0" err="1">
                <a:solidFill>
                  <a:srgbClr val="FF0000"/>
                </a:solidFill>
              </a:rPr>
              <a:t>è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“</a:t>
            </a:r>
            <a:r>
              <a:rPr lang="en-US" altLang="ja-JP" dirty="0" err="1">
                <a:solidFill>
                  <a:srgbClr val="FF0000"/>
                </a:solidFill>
              </a:rPr>
              <a:t>conteneva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speculazioni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troppo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distanti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dalla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realt</a:t>
            </a:r>
            <a:r>
              <a:rPr lang="fr-FR" altLang="ja-JP" dirty="0">
                <a:solidFill>
                  <a:srgbClr val="FF0000"/>
                </a:solidFill>
              </a:rPr>
              <a:t>à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fisica</a:t>
            </a:r>
            <a:r>
              <a:rPr lang="en-US" altLang="ja-JP" dirty="0">
                <a:solidFill>
                  <a:srgbClr val="FF0000"/>
                </a:solidFill>
              </a:rPr>
              <a:t> per </a:t>
            </a:r>
            <a:r>
              <a:rPr lang="en-US" altLang="ja-JP" dirty="0" err="1">
                <a:solidFill>
                  <a:srgbClr val="FF0000"/>
                </a:solidFill>
              </a:rPr>
              <a:t>essere</a:t>
            </a:r>
            <a:r>
              <a:rPr lang="en-US" altLang="ja-JP" dirty="0">
                <a:solidFill>
                  <a:srgbClr val="FF0000"/>
                </a:solidFill>
              </a:rPr>
              <a:t> di un </a:t>
            </a:r>
            <a:r>
              <a:rPr lang="en-US" altLang="ja-JP" dirty="0" err="1">
                <a:solidFill>
                  <a:srgbClr val="FF0000"/>
                </a:solidFill>
              </a:rPr>
              <a:t>qualche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interesse</a:t>
            </a:r>
            <a:r>
              <a:rPr lang="en-US" altLang="ja-JP" dirty="0">
                <a:solidFill>
                  <a:srgbClr val="FF0000"/>
                </a:solidFill>
              </a:rPr>
              <a:t> per </a:t>
            </a:r>
            <a:r>
              <a:rPr lang="en-US" altLang="ja-JP" dirty="0" err="1">
                <a:solidFill>
                  <a:srgbClr val="FF0000"/>
                </a:solidFill>
              </a:rPr>
              <a:t>i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lettori</a:t>
            </a:r>
            <a:r>
              <a:rPr lang="ja-JP" altLang="en-US" dirty="0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endParaRPr lang="en-US" dirty="0">
              <a:solidFill>
                <a:srgbClr val="1664BA"/>
              </a:solidFill>
            </a:endParaRPr>
          </a:p>
          <a:p>
            <a:pPr eaLnBrk="1" hangingPunct="1"/>
            <a:endParaRPr lang="en-US" dirty="0">
              <a:solidFill>
                <a:srgbClr val="1664BA"/>
              </a:solidFill>
            </a:endParaRPr>
          </a:p>
          <a:p>
            <a:pPr eaLnBrk="1" hangingPunct="1"/>
            <a:r>
              <a:rPr lang="fr-FR" sz="2800" b="1" dirty="0" err="1">
                <a:solidFill>
                  <a:srgbClr val="152A79"/>
                </a:solidFill>
              </a:rPr>
              <a:t>È</a:t>
            </a:r>
            <a:r>
              <a:rPr lang="en-US" sz="2800" b="1" dirty="0">
                <a:solidFill>
                  <a:srgbClr val="152A79"/>
                </a:solidFill>
              </a:rPr>
              <a:t> la </a:t>
            </a:r>
            <a:r>
              <a:rPr lang="en-US" sz="2800" b="1" dirty="0" err="1">
                <a:solidFill>
                  <a:srgbClr val="000090"/>
                </a:solidFill>
              </a:rPr>
              <a:t>t</a:t>
            </a:r>
            <a:r>
              <a:rPr lang="en-US" sz="2800" b="1" dirty="0" err="1">
                <a:solidFill>
                  <a:srgbClr val="152A79"/>
                </a:solidFill>
              </a:rPr>
              <a:t>eoria</a:t>
            </a:r>
            <a:r>
              <a:rPr lang="en-US" sz="2800" b="1" dirty="0">
                <a:solidFill>
                  <a:srgbClr val="152A79"/>
                </a:solidFill>
              </a:rPr>
              <a:t> </a:t>
            </a:r>
            <a:r>
              <a:rPr lang="en-US" sz="2800" b="1" dirty="0" err="1">
                <a:solidFill>
                  <a:srgbClr val="152A79"/>
                </a:solidFill>
              </a:rPr>
              <a:t>dell’interazione</a:t>
            </a:r>
            <a:r>
              <a:rPr lang="en-US" sz="2800" b="1" dirty="0">
                <a:solidFill>
                  <a:srgbClr val="152A79"/>
                </a:solidFill>
              </a:rPr>
              <a:t> di Fermi.  </a:t>
            </a:r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/>
        </p:nvSpPr>
        <p:spPr bwMode="auto">
          <a:xfrm>
            <a:off x="1219200" y="1524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000090"/>
                </a:solidFill>
              </a:rPr>
              <a:t>La </a:t>
            </a:r>
            <a:r>
              <a:rPr lang="en-US" sz="4400" b="1" dirty="0" err="1">
                <a:solidFill>
                  <a:srgbClr val="000090"/>
                </a:solidFill>
              </a:rPr>
              <a:t>vecchia</a:t>
            </a:r>
            <a:r>
              <a:rPr lang="en-US" sz="4400" b="1" dirty="0">
                <a:solidFill>
                  <a:srgbClr val="000090"/>
                </a:solidFill>
              </a:rPr>
              <a:t> </a:t>
            </a:r>
            <a:r>
              <a:rPr lang="en-US" sz="4400" b="1" dirty="0" err="1">
                <a:solidFill>
                  <a:srgbClr val="000090"/>
                </a:solidFill>
              </a:rPr>
              <a:t>strategia</a:t>
            </a:r>
            <a:endParaRPr lang="el-GR" sz="4400" b="1" dirty="0">
              <a:solidFill>
                <a:srgbClr val="000090"/>
              </a:solidFill>
            </a:endParaRPr>
          </a:p>
        </p:txBody>
      </p:sp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535363"/>
            <a:ext cx="31480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33463"/>
            <a:ext cx="259397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039813"/>
            <a:ext cx="25844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36950"/>
            <a:ext cx="289083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1001713"/>
            <a:ext cx="2713037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546475"/>
            <a:ext cx="29797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0E99D5A-8F62-5F44-A66C-AD49DD648B36}" type="slidenum">
              <a:rPr lang="en-US" sz="1200">
                <a:solidFill>
                  <a:srgbClr val="1664BA"/>
                </a:solidFill>
              </a:rPr>
              <a:pPr/>
              <a:t>20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753600" cy="4572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36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missione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impossibile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66" name="Picture 4" descr="limits_7TeV_5fb_allM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5048" r="2849" b="5649"/>
          <a:stretch>
            <a:fillRect/>
          </a:stretch>
        </p:blipFill>
        <p:spPr bwMode="auto">
          <a:xfrm>
            <a:off x="155575" y="1143000"/>
            <a:ext cx="4692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 descr="significance_7TeV_5fb_allM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4919" r="2571" b="5196"/>
          <a:stretch>
            <a:fillRect/>
          </a:stretch>
        </p:blipFill>
        <p:spPr bwMode="auto">
          <a:xfrm>
            <a:off x="4876800" y="1143000"/>
            <a:ext cx="49530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304800" y="4267200"/>
            <a:ext cx="9525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FF0000"/>
                </a:solidFill>
              </a:rPr>
              <a:t>Ottobre</a:t>
            </a:r>
            <a:r>
              <a:rPr lang="en-US" sz="2000" b="1" dirty="0">
                <a:solidFill>
                  <a:srgbClr val="FF0000"/>
                </a:solidFill>
              </a:rPr>
              <a:t> 2010</a:t>
            </a:r>
            <a:r>
              <a:rPr lang="en-US" sz="2000" dirty="0">
                <a:solidFill>
                  <a:srgbClr val="000090"/>
                </a:solidFill>
              </a:rPr>
              <a:t>: con 5fb</a:t>
            </a:r>
            <a:r>
              <a:rPr lang="en-US" sz="2000" baseline="30000" dirty="0">
                <a:solidFill>
                  <a:srgbClr val="000090"/>
                </a:solidFill>
              </a:rPr>
              <a:t>-1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potremo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raggiungere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una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sensibilit</a:t>
            </a:r>
            <a:r>
              <a:rPr lang="fr-FR" sz="2000" dirty="0">
                <a:solidFill>
                  <a:srgbClr val="000090"/>
                </a:solidFill>
              </a:rPr>
              <a:t>à</a:t>
            </a:r>
            <a:r>
              <a:rPr lang="en-US" sz="2000" dirty="0">
                <a:solidFill>
                  <a:srgbClr val="000090"/>
                </a:solidFill>
              </a:rPr>
              <a:t> al di sotto </a:t>
            </a:r>
            <a:r>
              <a:rPr lang="en-US" sz="2000" dirty="0" err="1">
                <a:solidFill>
                  <a:srgbClr val="000090"/>
                </a:solidFill>
              </a:rPr>
              <a:t>dello</a:t>
            </a:r>
            <a:r>
              <a:rPr lang="en-US" sz="2000" dirty="0">
                <a:solidFill>
                  <a:srgbClr val="000090"/>
                </a:solidFill>
              </a:rPr>
              <a:t> SM </a:t>
            </a:r>
            <a:r>
              <a:rPr lang="en-US" sz="2000" dirty="0" err="1">
                <a:solidFill>
                  <a:srgbClr val="000090"/>
                </a:solidFill>
              </a:rPr>
              <a:t>nell’intero</a:t>
            </a:r>
            <a:r>
              <a:rPr lang="en-US" sz="2000" dirty="0">
                <a:solidFill>
                  <a:srgbClr val="000090"/>
                </a:solidFill>
              </a:rPr>
              <a:t> range di </a:t>
            </a:r>
            <a:r>
              <a:rPr lang="en-US" sz="2000" dirty="0" err="1">
                <a:solidFill>
                  <a:srgbClr val="000090"/>
                </a:solidFill>
              </a:rPr>
              <a:t>massa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</a:p>
          <a:p>
            <a:pPr eaLnBrk="1" hangingPunct="1"/>
            <a:endParaRPr lang="en-US" sz="20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000090"/>
                </a:solidFill>
              </a:rPr>
              <a:t>Se il </a:t>
            </a:r>
            <a:r>
              <a:rPr lang="en-US" sz="2000" b="1" dirty="0" err="1">
                <a:solidFill>
                  <a:srgbClr val="000090"/>
                </a:solidFill>
              </a:rPr>
              <a:t>bosone</a:t>
            </a:r>
            <a:r>
              <a:rPr lang="en-US" sz="2000" b="1" dirty="0">
                <a:solidFill>
                  <a:srgbClr val="000090"/>
                </a:solidFill>
              </a:rPr>
              <a:t> di Higgs </a:t>
            </a:r>
            <a:r>
              <a:rPr lang="en-US" sz="2000" b="1" dirty="0" err="1">
                <a:solidFill>
                  <a:srgbClr val="000090"/>
                </a:solidFill>
              </a:rPr>
              <a:t>si</a:t>
            </a:r>
            <a:r>
              <a:rPr lang="en-US" sz="2000" b="1" dirty="0">
                <a:solidFill>
                  <a:srgbClr val="000090"/>
                </a:solidFill>
              </a:rPr>
              <a:t> fosse </a:t>
            </a:r>
            <a:r>
              <a:rPr lang="en-US" sz="2000" b="1" dirty="0" err="1">
                <a:solidFill>
                  <a:srgbClr val="000090"/>
                </a:solidFill>
              </a:rPr>
              <a:t>nascosto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nella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regione</a:t>
            </a:r>
            <a:r>
              <a:rPr lang="en-US" sz="2000" b="1" dirty="0">
                <a:solidFill>
                  <a:srgbClr val="000090"/>
                </a:solidFill>
              </a:rPr>
              <a:t> di </a:t>
            </a:r>
            <a:r>
              <a:rPr lang="en-US" sz="2000" b="1" dirty="0" err="1">
                <a:solidFill>
                  <a:srgbClr val="000090"/>
                </a:solidFill>
              </a:rPr>
              <a:t>bassa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massa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avremmo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visto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degli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eccessi</a:t>
            </a:r>
            <a:r>
              <a:rPr lang="en-US" sz="2000" b="1" dirty="0">
                <a:solidFill>
                  <a:srgbClr val="000090"/>
                </a:solidFill>
              </a:rPr>
              <a:t> con </a:t>
            </a:r>
            <a:r>
              <a:rPr lang="en-US" sz="2000" b="1" dirty="0" err="1">
                <a:solidFill>
                  <a:srgbClr val="000090"/>
                </a:solidFill>
              </a:rPr>
              <a:t>significativit</a:t>
            </a:r>
            <a:r>
              <a:rPr lang="fr-FR" sz="2000" b="1" dirty="0">
                <a:solidFill>
                  <a:srgbClr val="000090"/>
                </a:solidFill>
              </a:rPr>
              <a:t>à</a:t>
            </a:r>
            <a:r>
              <a:rPr lang="en-US" sz="2000" b="1" dirty="0">
                <a:solidFill>
                  <a:srgbClr val="000090"/>
                </a:solidFill>
              </a:rPr>
              <a:t> di 2-3 sigma. </a:t>
            </a:r>
            <a:r>
              <a:rPr lang="en-US" sz="2000" b="1" dirty="0" err="1">
                <a:solidFill>
                  <a:srgbClr val="000090"/>
                </a:solidFill>
              </a:rPr>
              <a:t>Ogni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singolo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canale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andava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esplorato</a:t>
            </a:r>
            <a:r>
              <a:rPr lang="en-US" sz="2000" b="1" dirty="0">
                <a:solidFill>
                  <a:srgbClr val="000090"/>
                </a:solidFill>
              </a:rPr>
              <a:t> con </a:t>
            </a:r>
            <a:r>
              <a:rPr lang="en-US" sz="2000" b="1" dirty="0" err="1">
                <a:solidFill>
                  <a:srgbClr val="000090"/>
                </a:solidFill>
              </a:rPr>
              <a:t>attenzione</a:t>
            </a:r>
            <a:r>
              <a:rPr lang="en-US" sz="2000" b="1" dirty="0">
                <a:solidFill>
                  <a:srgbClr val="000090"/>
                </a:solidFill>
              </a:rPr>
              <a:t> per </a:t>
            </a:r>
            <a:r>
              <a:rPr lang="en-US" sz="2000" b="1" dirty="0" err="1">
                <a:solidFill>
                  <a:srgbClr val="000090"/>
                </a:solidFill>
              </a:rPr>
              <a:t>avere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speranza</a:t>
            </a:r>
            <a:r>
              <a:rPr lang="en-US" sz="2000" b="1" dirty="0">
                <a:solidFill>
                  <a:srgbClr val="000090"/>
                </a:solidFill>
              </a:rPr>
              <a:t> di </a:t>
            </a:r>
            <a:r>
              <a:rPr lang="en-US" sz="2000" b="1" dirty="0" err="1">
                <a:solidFill>
                  <a:srgbClr val="000090"/>
                </a:solidFill>
              </a:rPr>
              <a:t>scoprire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l’Higgs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nella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regione</a:t>
            </a:r>
            <a:r>
              <a:rPr lang="en-US" sz="2000" b="1" dirty="0">
                <a:solidFill>
                  <a:srgbClr val="000090"/>
                </a:solidFill>
              </a:rPr>
              <a:t> pi</a:t>
            </a:r>
            <a:r>
              <a:rPr lang="it-IT" sz="2000" b="1" dirty="0" err="1">
                <a:solidFill>
                  <a:srgbClr val="000090"/>
                </a:solidFill>
              </a:rPr>
              <a:t>ù</a:t>
            </a:r>
            <a:r>
              <a:rPr lang="it-IT" sz="2000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difficile</a:t>
            </a:r>
            <a:r>
              <a:rPr lang="en-US" sz="2000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820738" y="742950"/>
            <a:ext cx="2595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90"/>
                </a:solidFill>
              </a:rPr>
              <a:t>Sensibilit</a:t>
            </a:r>
            <a:r>
              <a:rPr lang="fr-FR" dirty="0">
                <a:solidFill>
                  <a:srgbClr val="000090"/>
                </a:solidFill>
              </a:rPr>
              <a:t>à</a:t>
            </a:r>
            <a:r>
              <a:rPr lang="en-US" dirty="0">
                <a:solidFill>
                  <a:srgbClr val="000090"/>
                </a:solidFill>
              </a:rPr>
              <a:t> @5fb</a:t>
            </a:r>
            <a:r>
              <a:rPr lang="en-US" baseline="30000" dirty="0">
                <a:solidFill>
                  <a:srgbClr val="000090"/>
                </a:solidFill>
              </a:rPr>
              <a:t>-1</a:t>
            </a:r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5478463" y="762000"/>
            <a:ext cx="2989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90"/>
                </a:solidFill>
              </a:rPr>
              <a:t>Significativit</a:t>
            </a:r>
            <a:r>
              <a:rPr lang="fr-FR" dirty="0">
                <a:solidFill>
                  <a:srgbClr val="000090"/>
                </a:solidFill>
              </a:rPr>
              <a:t>à</a:t>
            </a:r>
            <a:r>
              <a:rPr lang="en-US" dirty="0">
                <a:solidFill>
                  <a:srgbClr val="000090"/>
                </a:solidFill>
              </a:rPr>
              <a:t> @5fb</a:t>
            </a:r>
            <a:r>
              <a:rPr lang="en-US" baseline="30000" dirty="0">
                <a:solidFill>
                  <a:srgbClr val="000090"/>
                </a:solidFill>
              </a:rPr>
              <a:t>-1</a:t>
            </a:r>
          </a:p>
        </p:txBody>
      </p:sp>
      <p:sp>
        <p:nvSpPr>
          <p:cNvPr id="6247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1FF90CA-499D-0740-B61A-17E25397021D}" type="slidenum">
              <a:rPr lang="en-US" sz="1200">
                <a:solidFill>
                  <a:srgbClr val="1664BA"/>
                </a:solidFill>
              </a:rPr>
              <a:pPr/>
              <a:t>21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004175" cy="457200"/>
          </a:xfrm>
        </p:spPr>
        <p:txBody>
          <a:bodyPr/>
          <a:lstStyle/>
          <a:p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Nuovo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piano per LHC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 bwMode="auto">
          <a:xfrm>
            <a:off x="76200" y="838200"/>
            <a:ext cx="99822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2010: primo run di fisica, 7TeV,  L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2x10</a:t>
            </a:r>
            <a:r>
              <a:rPr lang="fr-FR" sz="2400" b="1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32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, (40pb</a:t>
            </a:r>
            <a:r>
              <a:rPr lang="en-US" sz="2400" b="1" baseline="3000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2011: 7TeV, L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3.5x10</a:t>
            </a:r>
            <a:r>
              <a:rPr lang="fr-FR" sz="2400" b="1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33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-1   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(&gt;5.5fb</a:t>
            </a:r>
            <a:r>
              <a:rPr lang="en-US" sz="2400" b="1" baseline="3000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fr-FR" sz="2400" b="1" baseline="3000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2012: 8TeV , 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≈ </a:t>
            </a:r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7x10</a:t>
            </a:r>
            <a:r>
              <a:rPr lang="fr-FR" sz="2400" b="1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33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cm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-2</a:t>
            </a:r>
            <a:r>
              <a:rPr lang="fr-FR" sz="2400" b="1"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400" b="1" baseline="3000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(&gt;15fb</a:t>
            </a:r>
            <a:r>
              <a:rPr lang="en-US" sz="2400" b="1" baseline="3000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Estendere il primo run di fisica di LHC di un anno.</a:t>
            </a:r>
          </a:p>
          <a:p>
            <a:r>
              <a:rPr lang="en-US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Aumentare la luminosit</a:t>
            </a:r>
            <a:r>
              <a:rPr lang="fr-FR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della macchina fino a 5-7</a:t>
            </a:r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x10</a:t>
            </a:r>
            <a:r>
              <a:rPr lang="fr-FR" sz="2400" b="1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33</a:t>
            </a:r>
          </a:p>
          <a:p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maniera da poter accumulare da 10 a 20fb</a:t>
            </a:r>
            <a:r>
              <a:rPr lang="fr-FR" sz="2400" b="1" baseline="30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fr-FR" sz="2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 scoprire l’ Higgs</a:t>
            </a:r>
            <a:endParaRPr lang="en-US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b="1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Rinviare al 2013-14 la lunga interruzione per riparare completamente le interconnessioni difettose e preparare la macchina ai 13-14 TeV e la luminosit</a:t>
            </a:r>
            <a:r>
              <a:rPr lang="fr-FR" sz="2400"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di progetto.</a:t>
            </a:r>
          </a:p>
          <a:p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8406E05-30D0-E64D-A1A1-DEB79B603896}" type="slidenum">
              <a:rPr lang="en-US" sz="1200">
                <a:solidFill>
                  <a:srgbClr val="1664BA"/>
                </a:solidFill>
              </a:rPr>
              <a:pPr/>
              <a:t>22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2625" r="919"/>
          <a:stretch>
            <a:fillRect/>
          </a:stretch>
        </p:blipFill>
        <p:spPr bwMode="auto">
          <a:xfrm>
            <a:off x="1143000" y="1114425"/>
            <a:ext cx="7620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533400" y="101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184B81"/>
                </a:solidFill>
                <a:latin typeface="Arial" charset="0"/>
              </a:rPr>
              <a:t> </a:t>
            </a:r>
            <a:endParaRPr lang="en-US" sz="3200" b="1">
              <a:solidFill>
                <a:srgbClr val="184B81"/>
              </a:solidFill>
            </a:endParaRPr>
          </a:p>
        </p:txBody>
      </p:sp>
      <p:pic>
        <p:nvPicPr>
          <p:cNvPr id="655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9010" r="9164"/>
          <a:stretch>
            <a:fillRect/>
          </a:stretch>
        </p:blipFill>
        <p:spPr bwMode="auto">
          <a:xfrm>
            <a:off x="6324600" y="1377950"/>
            <a:ext cx="22098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0" y="0"/>
            <a:ext cx="998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Esempio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di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calibrazione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dei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rivelatori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: </a:t>
            </a:r>
          </a:p>
          <a:p>
            <a:pPr algn="ctr" eaLnBrk="1" hangingPunct="1"/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si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ri-scoprono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tutte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le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particelle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Arial" charset="0"/>
              </a:rPr>
              <a:t>conosciute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.</a:t>
            </a:r>
            <a:endParaRPr lang="en-US" sz="3200" b="1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6554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4D1168C-A525-374D-A911-DC321F3A992D}" type="slidenum">
              <a:rPr lang="en-US" sz="1200">
                <a:solidFill>
                  <a:srgbClr val="1664BA"/>
                </a:solidFill>
              </a:rPr>
              <a:pPr/>
              <a:t>23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 txBox="1">
            <a:spLocks/>
          </p:cNvSpPr>
          <p:nvPr/>
        </p:nvSpPr>
        <p:spPr bwMode="auto">
          <a:xfrm>
            <a:off x="152400" y="0"/>
            <a:ext cx="9906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Misurare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 con </a:t>
            </a:r>
            <a:r>
              <a:rPr lang="en-US" sz="36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precisione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tutti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i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processi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 SM.</a:t>
            </a:r>
          </a:p>
        </p:txBody>
      </p:sp>
      <p:graphicFrame>
        <p:nvGraphicFramePr>
          <p:cNvPr id="66562" name="Object 2"/>
          <p:cNvGraphicFramePr>
            <a:graphicFrameLocks/>
          </p:cNvGraphicFramePr>
          <p:nvPr/>
        </p:nvGraphicFramePr>
        <p:xfrm>
          <a:off x="3894138" y="1371600"/>
          <a:ext cx="6011862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2" r:id="rId3" imgW="5552997" imgH="5040975" progId="Excel.Sheet.8">
                  <p:embed/>
                </p:oleObj>
              </mc:Choice>
              <mc:Fallback>
                <p:oleObj r:id="rId3" imgW="5552997" imgH="5040975" progId="Excel.Shee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4138" y="1371600"/>
                        <a:ext cx="6011862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3"/>
          <p:cNvGraphicFramePr>
            <a:graphicFrameLocks/>
          </p:cNvGraphicFramePr>
          <p:nvPr/>
        </p:nvGraphicFramePr>
        <p:xfrm>
          <a:off x="152400" y="1600200"/>
          <a:ext cx="3886200" cy="468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3" name="Worksheet" r:id="rId5" imgW="13206349" imgH="22044444" progId="Excel.Sheet.8">
                  <p:embed/>
                </p:oleObj>
              </mc:Choice>
              <mc:Fallback>
                <p:oleObj name="Worksheet" r:id="rId5" imgW="13206349" imgH="22044444" progId="Excel.Shee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3886200" cy="468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1800225" y="1636713"/>
          <a:ext cx="144462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4" name="Equation" r:id="rId7" imgW="558800" imgH="203200" progId="">
                  <p:embed/>
                </p:oleObj>
              </mc:Choice>
              <mc:Fallback>
                <p:oleObj name="Equation" r:id="rId7" imgW="558800" imgH="2032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1636713"/>
                        <a:ext cx="144462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1946275" y="4252913"/>
          <a:ext cx="13477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5" name="Equation" r:id="rId9" imgW="520700" imgH="203200" progId="">
                  <p:embed/>
                </p:oleObj>
              </mc:Choice>
              <mc:Fallback>
                <p:oleObj name="Equation" r:id="rId9" imgW="520700" imgH="2032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275" y="4252913"/>
                        <a:ext cx="1347788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6" name="Object 6"/>
          <p:cNvGraphicFramePr>
            <a:graphicFrameLocks noChangeAspect="1"/>
          </p:cNvGraphicFramePr>
          <p:nvPr/>
        </p:nvGraphicFramePr>
        <p:xfrm>
          <a:off x="2036763" y="4775200"/>
          <a:ext cx="105886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6" name="Equation" r:id="rId11" imgW="622300" imgH="190500" progId="">
                  <p:embed/>
                </p:oleObj>
              </mc:Choice>
              <mc:Fallback>
                <p:oleObj name="Equation" r:id="rId11" imgW="622300" imgH="1905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4775200"/>
                        <a:ext cx="1058862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/>
          <p:cNvGraphicFramePr>
            <a:graphicFrameLocks noChangeAspect="1"/>
          </p:cNvGraphicFramePr>
          <p:nvPr/>
        </p:nvGraphicFramePr>
        <p:xfrm>
          <a:off x="2009775" y="2066925"/>
          <a:ext cx="9747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7" name="Equation" r:id="rId13" imgW="571500" imgH="177800" progId="">
                  <p:embed/>
                </p:oleObj>
              </mc:Choice>
              <mc:Fallback>
                <p:oleObj name="Equation" r:id="rId13" imgW="571500" imgH="17780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5" y="2066925"/>
                        <a:ext cx="974725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8"/>
          <p:cNvGraphicFramePr>
            <a:graphicFrameLocks noChangeAspect="1"/>
          </p:cNvGraphicFramePr>
          <p:nvPr/>
        </p:nvGraphicFramePr>
        <p:xfrm>
          <a:off x="3136900" y="5499100"/>
          <a:ext cx="4397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8" name="Equation" r:id="rId15" imgW="177800" imgH="177800" progId="">
                  <p:embed/>
                </p:oleObj>
              </mc:Choice>
              <mc:Fallback>
                <p:oleObj name="Equation" r:id="rId15" imgW="177800" imgH="1778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900" y="5499100"/>
                        <a:ext cx="439738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9"/>
          <p:cNvGraphicFramePr>
            <a:graphicFrameLocks noChangeAspect="1"/>
          </p:cNvGraphicFramePr>
          <p:nvPr/>
        </p:nvGraphicFramePr>
        <p:xfrm>
          <a:off x="4884738" y="1460500"/>
          <a:ext cx="60483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9" name="Equation" r:id="rId17" imgW="177800" imgH="177800" progId="">
                  <p:embed/>
                </p:oleObj>
              </mc:Choice>
              <mc:Fallback>
                <p:oleObj name="Equation" r:id="rId17" imgW="177800" imgH="1778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738" y="1460500"/>
                        <a:ext cx="60483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rot="5400000" flipH="1" flipV="1">
            <a:off x="2438400" y="3200400"/>
            <a:ext cx="36576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6571" name="Object 10"/>
          <p:cNvGraphicFramePr>
            <a:graphicFrameLocks noChangeAspect="1"/>
          </p:cNvGraphicFramePr>
          <p:nvPr/>
        </p:nvGraphicFramePr>
        <p:xfrm>
          <a:off x="5381625" y="3108325"/>
          <a:ext cx="917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0" name="Equation" r:id="rId19" imgW="355600" imgH="152400" progId="">
                  <p:embed/>
                </p:oleObj>
              </mc:Choice>
              <mc:Fallback>
                <p:oleObj name="Equation" r:id="rId19" imgW="355600" imgH="1524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3108325"/>
                        <a:ext cx="91757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2" name="Object 11"/>
          <p:cNvGraphicFramePr>
            <a:graphicFrameLocks noChangeAspect="1"/>
          </p:cNvGraphicFramePr>
          <p:nvPr/>
        </p:nvGraphicFramePr>
        <p:xfrm>
          <a:off x="6665913" y="4851400"/>
          <a:ext cx="893762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1" name="Equation" r:id="rId21" imgW="355600" imgH="152400" progId="">
                  <p:embed/>
                </p:oleObj>
              </mc:Choice>
              <mc:Fallback>
                <p:oleObj name="Equation" r:id="rId21" imgW="355600" imgH="1524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913" y="4851400"/>
                        <a:ext cx="893762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12"/>
          <p:cNvGraphicFramePr>
            <a:graphicFrameLocks noChangeAspect="1"/>
          </p:cNvGraphicFramePr>
          <p:nvPr/>
        </p:nvGraphicFramePr>
        <p:xfrm>
          <a:off x="6624638" y="5227638"/>
          <a:ext cx="88741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2" name="Equation" r:id="rId23" imgW="533400" imgH="203200" progId="">
                  <p:embed/>
                </p:oleObj>
              </mc:Choice>
              <mc:Fallback>
                <p:oleObj name="Equation" r:id="rId23" imgW="533400" imgH="20320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638" y="5227638"/>
                        <a:ext cx="887412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4" name="Object 13"/>
          <p:cNvGraphicFramePr>
            <a:graphicFrameLocks noChangeAspect="1"/>
          </p:cNvGraphicFramePr>
          <p:nvPr/>
        </p:nvGraphicFramePr>
        <p:xfrm>
          <a:off x="5402263" y="3470275"/>
          <a:ext cx="91281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3" name="Equation" r:id="rId25" imgW="520700" imgH="203200" progId="">
                  <p:embed/>
                </p:oleObj>
              </mc:Choice>
              <mc:Fallback>
                <p:oleObj name="Equation" r:id="rId25" imgW="520700" imgH="20320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263" y="3470275"/>
                        <a:ext cx="912812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5" name="Object 14"/>
          <p:cNvGraphicFramePr>
            <a:graphicFrameLocks noChangeAspect="1"/>
          </p:cNvGraphicFramePr>
          <p:nvPr/>
        </p:nvGraphicFramePr>
        <p:xfrm>
          <a:off x="6216650" y="4162425"/>
          <a:ext cx="6223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4" name="Equation" r:id="rId27" imgW="241300" imgH="152400" progId="">
                  <p:embed/>
                </p:oleObj>
              </mc:Choice>
              <mc:Fallback>
                <p:oleObj name="Equation" r:id="rId27" imgW="241300" imgH="15240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4162425"/>
                        <a:ext cx="622300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6" name="Object 15"/>
          <p:cNvGraphicFramePr>
            <a:graphicFrameLocks noChangeAspect="1"/>
          </p:cNvGraphicFramePr>
          <p:nvPr/>
        </p:nvGraphicFramePr>
        <p:xfrm>
          <a:off x="7361238" y="4165600"/>
          <a:ext cx="10398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5" name="Equation" r:id="rId29" imgW="457200" imgH="190500" progId="">
                  <p:embed/>
                </p:oleObj>
              </mc:Choice>
              <mc:Fallback>
                <p:oleObj name="Equation" r:id="rId29" imgW="457200" imgH="19050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1238" y="4165600"/>
                        <a:ext cx="1039812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7" name="Object 16"/>
          <p:cNvGraphicFramePr>
            <a:graphicFrameLocks noChangeAspect="1"/>
          </p:cNvGraphicFramePr>
          <p:nvPr/>
        </p:nvGraphicFramePr>
        <p:xfrm>
          <a:off x="8266113" y="4916488"/>
          <a:ext cx="57785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6" name="Equation" r:id="rId31" imgW="254000" imgH="152400" progId="">
                  <p:embed/>
                </p:oleObj>
              </mc:Choice>
              <mc:Fallback>
                <p:oleObj name="Equation" r:id="rId31" imgW="254000" imgH="152400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6113" y="4916488"/>
                        <a:ext cx="577850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8" name="Object 17"/>
          <p:cNvGraphicFramePr>
            <a:graphicFrameLocks noChangeAspect="1"/>
          </p:cNvGraphicFramePr>
          <p:nvPr/>
        </p:nvGraphicFramePr>
        <p:xfrm>
          <a:off x="8940800" y="5208588"/>
          <a:ext cx="51911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7" name="Equation" r:id="rId33" imgW="228600" imgH="152400" progId="">
                  <p:embed/>
                </p:oleObj>
              </mc:Choice>
              <mc:Fallback>
                <p:oleObj name="Equation" r:id="rId33" imgW="228600" imgH="15240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0800" y="5208588"/>
                        <a:ext cx="51911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9" name="Object 18"/>
          <p:cNvGraphicFramePr>
            <a:graphicFrameLocks noChangeAspect="1"/>
          </p:cNvGraphicFramePr>
          <p:nvPr/>
        </p:nvGraphicFramePr>
        <p:xfrm>
          <a:off x="4891088" y="3346450"/>
          <a:ext cx="123825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8" name="Equation" r:id="rId35" imgW="114300" imgH="165100" progId="">
                  <p:embed/>
                </p:oleObj>
              </mc:Choice>
              <mc:Fallback>
                <p:oleObj name="Equation" r:id="rId35" imgW="114300" imgH="165100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8" y="3346450"/>
                        <a:ext cx="123825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0" name="Object 19"/>
          <p:cNvGraphicFramePr>
            <a:graphicFrameLocks noChangeAspect="1"/>
          </p:cNvGraphicFramePr>
          <p:nvPr/>
        </p:nvGraphicFramePr>
        <p:xfrm>
          <a:off x="5557838" y="1663700"/>
          <a:ext cx="17335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99" name="Equation" r:id="rId37" imgW="914400" imgH="203200" progId="">
                  <p:embed/>
                </p:oleObj>
              </mc:Choice>
              <mc:Fallback>
                <p:oleObj name="Equation" r:id="rId37" imgW="914400" imgH="20320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838" y="1663700"/>
                        <a:ext cx="17335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1" name="Object 20"/>
          <p:cNvGraphicFramePr>
            <a:graphicFrameLocks noChangeAspect="1"/>
          </p:cNvGraphicFramePr>
          <p:nvPr/>
        </p:nvGraphicFramePr>
        <p:xfrm>
          <a:off x="7469188" y="4572000"/>
          <a:ext cx="7461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0" name="Equation" r:id="rId39" imgW="393700" imgH="203200" progId="">
                  <p:embed/>
                </p:oleObj>
              </mc:Choice>
              <mc:Fallback>
                <p:oleObj name="Equation" r:id="rId39" imgW="393700" imgH="20320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188" y="4572000"/>
                        <a:ext cx="7461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2" name="Object 21"/>
          <p:cNvGraphicFramePr>
            <a:graphicFrameLocks noChangeAspect="1"/>
          </p:cNvGraphicFramePr>
          <p:nvPr/>
        </p:nvGraphicFramePr>
        <p:xfrm>
          <a:off x="8185150" y="5219700"/>
          <a:ext cx="7461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1" name="Equation" r:id="rId41" imgW="393700" imgH="203200" progId="">
                  <p:embed/>
                </p:oleObj>
              </mc:Choice>
              <mc:Fallback>
                <p:oleObj name="Equation" r:id="rId41" imgW="393700" imgH="20320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5150" y="5219700"/>
                        <a:ext cx="7461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3" name="Object 22"/>
          <p:cNvGraphicFramePr>
            <a:graphicFrameLocks noChangeAspect="1"/>
          </p:cNvGraphicFramePr>
          <p:nvPr/>
        </p:nvGraphicFramePr>
        <p:xfrm>
          <a:off x="8796338" y="5511800"/>
          <a:ext cx="8429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2" name="Equation" r:id="rId43" imgW="444500" imgH="203200" progId="">
                  <p:embed/>
                </p:oleObj>
              </mc:Choice>
              <mc:Fallback>
                <p:oleObj name="Equation" r:id="rId43" imgW="444500" imgH="20320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338" y="5511800"/>
                        <a:ext cx="842962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4" name="Object 23"/>
          <p:cNvGraphicFramePr>
            <a:graphicFrameLocks noChangeAspect="1"/>
          </p:cNvGraphicFramePr>
          <p:nvPr/>
        </p:nvGraphicFramePr>
        <p:xfrm>
          <a:off x="1989138" y="2425700"/>
          <a:ext cx="1854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3" name="Equation" r:id="rId45" imgW="977900" imgH="203200" progId="">
                  <p:embed/>
                </p:oleObj>
              </mc:Choice>
              <mc:Fallback>
                <p:oleObj name="Equation" r:id="rId45" imgW="977900" imgH="20320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2425700"/>
                        <a:ext cx="18542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5" name="Object 24"/>
          <p:cNvGraphicFramePr>
            <a:graphicFrameLocks noChangeAspect="1"/>
          </p:cNvGraphicFramePr>
          <p:nvPr/>
        </p:nvGraphicFramePr>
        <p:xfrm>
          <a:off x="2062163" y="5168900"/>
          <a:ext cx="170973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4" name="Equation" r:id="rId47" imgW="901700" imgH="203200" progId="">
                  <p:embed/>
                </p:oleObj>
              </mc:Choice>
              <mc:Fallback>
                <p:oleObj name="Equation" r:id="rId47" imgW="901700" imgH="203200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5168900"/>
                        <a:ext cx="1709737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6" name="Object 25"/>
          <p:cNvGraphicFramePr>
            <a:graphicFrameLocks noChangeAspect="1"/>
          </p:cNvGraphicFramePr>
          <p:nvPr/>
        </p:nvGraphicFramePr>
        <p:xfrm>
          <a:off x="5286375" y="3771900"/>
          <a:ext cx="1397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5" name="Equation" r:id="rId49" imgW="736600" imgH="203200" progId="">
                  <p:embed/>
                </p:oleObj>
              </mc:Choice>
              <mc:Fallback>
                <p:oleObj name="Equation" r:id="rId49" imgW="736600" imgH="203200" progId="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3771900"/>
                        <a:ext cx="13970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7" name="Object 26"/>
          <p:cNvGraphicFramePr>
            <a:graphicFrameLocks noChangeAspect="1"/>
          </p:cNvGraphicFramePr>
          <p:nvPr/>
        </p:nvGraphicFramePr>
        <p:xfrm>
          <a:off x="5999163" y="4584700"/>
          <a:ext cx="9620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6" name="Equation" r:id="rId51" imgW="508000" imgH="203200" progId="">
                  <p:embed/>
                </p:oleObj>
              </mc:Choice>
              <mc:Fallback>
                <p:oleObj name="Equation" r:id="rId51" imgW="508000" imgH="203200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9163" y="4584700"/>
                        <a:ext cx="9620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8" name="Object 27"/>
          <p:cNvGraphicFramePr>
            <a:graphicFrameLocks noChangeAspect="1"/>
          </p:cNvGraphicFramePr>
          <p:nvPr/>
        </p:nvGraphicFramePr>
        <p:xfrm>
          <a:off x="6650038" y="5548313"/>
          <a:ext cx="8429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7" name="Equation" r:id="rId53" imgW="444500" imgH="203200" progId="">
                  <p:embed/>
                </p:oleObj>
              </mc:Choice>
              <mc:Fallback>
                <p:oleObj name="Equation" r:id="rId53" imgW="444500" imgH="203200" progId="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038" y="5548313"/>
                        <a:ext cx="842962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89" name="Object 28"/>
          <p:cNvGraphicFramePr>
            <a:graphicFrameLocks noChangeAspect="1"/>
          </p:cNvGraphicFramePr>
          <p:nvPr/>
        </p:nvGraphicFramePr>
        <p:xfrm>
          <a:off x="304800" y="1981200"/>
          <a:ext cx="990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8" name="Equation" r:id="rId55" imgW="406400" imgH="203200" progId="">
                  <p:embed/>
                </p:oleObj>
              </mc:Choice>
              <mc:Fallback>
                <p:oleObj name="Equation" r:id="rId55" imgW="406400" imgH="203200" progId="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990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90" name="Object 29"/>
          <p:cNvGraphicFramePr>
            <a:graphicFrameLocks noChangeAspect="1"/>
          </p:cNvGraphicFramePr>
          <p:nvPr/>
        </p:nvGraphicFramePr>
        <p:xfrm>
          <a:off x="3914775" y="838200"/>
          <a:ext cx="18018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09" name="Equation" r:id="rId57" imgW="774700" imgH="215900" progId="Equation.3">
                  <p:embed/>
                </p:oleObj>
              </mc:Choice>
              <mc:Fallback>
                <p:oleObj name="Equation" r:id="rId57" imgW="774700" imgH="2159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5" y="838200"/>
                        <a:ext cx="180181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9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5F96597-EA74-D14B-A575-994187DE2116}" type="slidenum">
              <a:rPr lang="en-US" sz="1200">
                <a:solidFill>
                  <a:srgbClr val="1664BA"/>
                </a:solidFill>
              </a:rPr>
              <a:pPr/>
              <a:t>24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 b="4253"/>
          <a:stretch>
            <a:fillRect/>
          </a:stretch>
        </p:blipFill>
        <p:spPr bwMode="auto">
          <a:xfrm>
            <a:off x="5745163" y="2903538"/>
            <a:ext cx="4071937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1143000" y="-76200"/>
            <a:ext cx="90678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800" b="1" kern="0" dirty="0">
                <a:solidFill>
                  <a:srgbClr val="000090"/>
                </a:solidFill>
                <a:latin typeface="Arial"/>
                <a:ea typeface="ＭＳ Ｐゴシック" pitchFamily="-107" charset="-128"/>
                <a:cs typeface="Arial"/>
              </a:rPr>
              <a:t>La prima </a:t>
            </a:r>
            <a:r>
              <a:rPr lang="en-US" sz="3800" b="1" kern="0" dirty="0" err="1">
                <a:solidFill>
                  <a:srgbClr val="000090"/>
                </a:solidFill>
                <a:latin typeface="Arial"/>
                <a:ea typeface="ＭＳ Ｐゴシック" pitchFamily="-107" charset="-128"/>
                <a:cs typeface="Arial"/>
              </a:rPr>
              <a:t>grande</a:t>
            </a:r>
            <a:r>
              <a:rPr lang="en-US" sz="3800" b="1" kern="0" dirty="0">
                <a:solidFill>
                  <a:srgbClr val="000090"/>
                </a:solidFill>
                <a:latin typeface="Arial"/>
                <a:ea typeface="ＭＳ Ｐゴシック" pitchFamily="-107" charset="-128"/>
                <a:cs typeface="Arial"/>
              </a:rPr>
              <a:t> </a:t>
            </a:r>
            <a:r>
              <a:rPr lang="en-US" sz="3800" b="1" kern="0" dirty="0" err="1">
                <a:solidFill>
                  <a:srgbClr val="000090"/>
                </a:solidFill>
                <a:latin typeface="Arial"/>
                <a:ea typeface="ＭＳ Ｐゴシック" pitchFamily="-107" charset="-128"/>
                <a:cs typeface="Arial"/>
              </a:rPr>
              <a:t>sorpresa</a:t>
            </a:r>
            <a:r>
              <a:rPr lang="en-US" sz="3800" b="1" kern="0" dirty="0">
                <a:solidFill>
                  <a:srgbClr val="000090"/>
                </a:solidFill>
                <a:latin typeface="Arial"/>
                <a:ea typeface="ＭＳ Ｐゴシック" pitchFamily="-107" charset="-128"/>
                <a:cs typeface="Arial"/>
              </a:rPr>
              <a:t>.</a:t>
            </a:r>
          </a:p>
        </p:txBody>
      </p:sp>
      <p:sp>
        <p:nvSpPr>
          <p:cNvPr id="67587" name="Content Placeholder 1"/>
          <p:cNvSpPr txBox="1">
            <a:spLocks/>
          </p:cNvSpPr>
          <p:nvPr/>
        </p:nvSpPr>
        <p:spPr bwMode="auto">
          <a:xfrm>
            <a:off x="-76200" y="685800"/>
            <a:ext cx="100584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Nel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2011 la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macchina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produce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una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luminosit</a:t>
            </a:r>
            <a:r>
              <a:rPr lang="fr-FR" b="1" dirty="0">
                <a:solidFill>
                  <a:srgbClr val="FF0000"/>
                </a:solidFill>
              </a:rPr>
              <a:t>à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integrata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&gt;5.5 fb</a:t>
            </a:r>
            <a:r>
              <a:rPr lang="en-US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l’</a:t>
            </a:r>
            <a:r>
              <a:rPr lang="en-US" altLang="ja-JP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obiettivo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ufficiale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cs typeface="Arial" charset="0"/>
              </a:rPr>
              <a:t> era 1fb</a:t>
            </a:r>
            <a:r>
              <a:rPr lang="en-US" altLang="ja-JP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-1</a:t>
            </a:r>
            <a:r>
              <a:rPr lang="en-US" altLang="ja-JP" b="1" dirty="0">
                <a:solidFill>
                  <a:srgbClr val="FF0000"/>
                </a:solidFill>
                <a:latin typeface="Arial" charset="0"/>
                <a:cs typeface="Arial" charset="0"/>
              </a:rPr>
              <a:t>).</a:t>
            </a:r>
          </a:p>
          <a:p>
            <a:pPr eaLnBrk="1" hangingPunct="1">
              <a:spcBef>
                <a:spcPct val="20000"/>
              </a:spcBef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I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rivelatori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ATLAS e CMS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registrano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tipicamente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il 90-95%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della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luminosit</a:t>
            </a:r>
            <a:r>
              <a:rPr lang="fr-FR" b="1" dirty="0">
                <a:solidFill>
                  <a:srgbClr val="000090"/>
                </a:solidFill>
              </a:rPr>
              <a:t>à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totale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e 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l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’</a:t>
            </a:r>
            <a:r>
              <a:rPr lang="en-US" altLang="ja-JP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85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" charset="0"/>
              </a:rPr>
              <a:t>-90% </a:t>
            </a:r>
            <a:r>
              <a:rPr lang="en-US" altLang="ja-JP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dei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dati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fr-FR" altLang="ja-JP" b="1" dirty="0" err="1">
                <a:solidFill>
                  <a:srgbClr val="000090"/>
                </a:solidFill>
              </a:rPr>
              <a:t>è</a:t>
            </a:r>
            <a:r>
              <a:rPr lang="fr-FR" altLang="ja-JP" b="1" dirty="0">
                <a:solidFill>
                  <a:srgbClr val="000090"/>
                </a:solidFill>
              </a:rPr>
              <a:t> </a:t>
            </a:r>
            <a:r>
              <a:rPr lang="en-US" altLang="ja-JP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utilizzabile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" charset="0"/>
              </a:rPr>
              <a:t> per la </a:t>
            </a:r>
            <a:r>
              <a:rPr lang="en-US" altLang="ja-JP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fisica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" charset="0"/>
              </a:rPr>
              <a:t>. </a:t>
            </a:r>
          </a:p>
          <a:p>
            <a:pPr eaLnBrk="1" hangingPunct="1">
              <a:spcBef>
                <a:spcPct val="20000"/>
              </a:spcBef>
            </a:pP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La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frazione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media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dei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canali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funzionanti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</a:rPr>
              <a:t>è</a:t>
            </a:r>
            <a:r>
              <a:rPr lang="fr-FR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Arial" charset="0"/>
                <a:cs typeface="Arial" charset="0"/>
              </a:rPr>
              <a:t>&gt;98%.  </a:t>
            </a:r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76200" y="3395663"/>
            <a:ext cx="5334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Per la prima volta la quantit</a:t>
            </a:r>
            <a:r>
              <a:rPr lang="fr-FR" b="1">
                <a:solidFill>
                  <a:srgbClr val="FF0000"/>
                </a:solidFill>
              </a:rPr>
              <a:t>à</a:t>
            </a:r>
            <a:r>
              <a:rPr lang="en-US" b="1">
                <a:solidFill>
                  <a:srgbClr val="FF0000"/>
                </a:solidFill>
                <a:latin typeface="Arial" charset="0"/>
                <a:cs typeface="Arial" charset="0"/>
              </a:rPr>
              <a:t> di dati era grande a sufficienza per permetterci di dire qualcosa di significativo sul bosone di Higgs nell’</a:t>
            </a:r>
            <a:r>
              <a:rPr lang="en-US" altLang="ja-JP" b="1">
                <a:solidFill>
                  <a:srgbClr val="FF0000"/>
                </a:solidFill>
                <a:latin typeface="Arial" charset="0"/>
                <a:cs typeface="Arial" charset="0"/>
              </a:rPr>
              <a:t>intera regione di massa.</a:t>
            </a:r>
            <a:endParaRPr lang="en-US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986B71C-5490-BF4F-AAF7-25E6732E49F1}" type="slidenum">
              <a:rPr lang="en-US" sz="1200">
                <a:solidFill>
                  <a:srgbClr val="1664BA"/>
                </a:solidFill>
              </a:rPr>
              <a:pPr/>
              <a:t>25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9938"/>
            <a:ext cx="80772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4803775" y="5064125"/>
            <a:ext cx="185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184B81"/>
              </a:solidFill>
              <a:latin typeface="Arial" charset="0"/>
            </a:endParaRPr>
          </a:p>
          <a:p>
            <a:pPr eaLnBrk="1" hangingPunct="1"/>
            <a:endParaRPr lang="en-US">
              <a:solidFill>
                <a:srgbClr val="184B81"/>
              </a:solidFill>
              <a:latin typeface="Arial" charset="0"/>
            </a:endParaRPr>
          </a:p>
        </p:txBody>
      </p:sp>
      <p:sp>
        <p:nvSpPr>
          <p:cNvPr id="71683" name="Title 1"/>
          <p:cNvSpPr txBox="1">
            <a:spLocks/>
          </p:cNvSpPr>
          <p:nvPr/>
        </p:nvSpPr>
        <p:spPr bwMode="auto">
          <a:xfrm>
            <a:off x="76200" y="-3048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H</a:t>
            </a:r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en-US" sz="4000" b="1" dirty="0" err="1" smtClean="0">
                <a:solidFill>
                  <a:srgbClr val="000090"/>
                </a:solidFill>
                <a:latin typeface="Symbol" charset="0"/>
                <a:cs typeface="Symbol" charset="0"/>
                <a:sym typeface="Wingdings" charset="0"/>
              </a:rPr>
              <a:t>gg</a:t>
            </a:r>
            <a:endParaRPr lang="en-US" sz="4000" b="1" dirty="0">
              <a:solidFill>
                <a:srgbClr val="000090"/>
              </a:solidFill>
              <a:latin typeface="Symbol" charset="0"/>
              <a:cs typeface="Symbo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D5AB722-148F-6E45-B89E-5CCA63DBD875}" type="slidenum">
              <a:rPr lang="en-US" sz="1200">
                <a:solidFill>
                  <a:srgbClr val="1664BA"/>
                </a:solidFill>
              </a:rPr>
              <a:pPr/>
              <a:t>26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 txBox="1">
            <a:spLocks/>
          </p:cNvSpPr>
          <p:nvPr/>
        </p:nvSpPr>
        <p:spPr bwMode="auto">
          <a:xfrm>
            <a:off x="457200" y="-228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000090"/>
                </a:solidFill>
                <a:latin typeface="Arial" charset="0"/>
                <a:cs typeface="Arial" charset="0"/>
              </a:rPr>
              <a:t>H</a:t>
            </a:r>
            <a:r>
              <a:rPr lang="en-US" sz="4400" b="1" dirty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ZZ4 </a:t>
            </a:r>
            <a:r>
              <a:rPr lang="en-US" sz="4400" b="1" dirty="0" err="1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leptoni</a:t>
            </a:r>
            <a:r>
              <a:rPr lang="en-US" altLang="ja-JP" sz="4400" b="1" dirty="0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.</a:t>
            </a:r>
            <a:endParaRPr lang="en-US" sz="4400" b="1" dirty="0">
              <a:solidFill>
                <a:srgbClr val="000090"/>
              </a:solidFill>
              <a:latin typeface="Symbol" charset="0"/>
              <a:cs typeface="Symbol" charset="0"/>
            </a:endParaRPr>
          </a:p>
        </p:txBody>
      </p:sp>
      <p:pic>
        <p:nvPicPr>
          <p:cNvPr id="74754" name="Picture 3" descr="run204769_evt71902630_VP1Base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14400"/>
            <a:ext cx="8467725" cy="548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E51F391-EC42-8C43-B047-238E8B645B8B}" type="slidenum">
              <a:rPr lang="en-US" sz="1200">
                <a:solidFill>
                  <a:srgbClr val="1664BA"/>
                </a:solidFill>
              </a:rPr>
              <a:pPr/>
              <a:t>27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689304" y="5589240"/>
            <a:ext cx="1512168" cy="7920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Helvetica" pitchFamily="-10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 txBox="1">
            <a:spLocks/>
          </p:cNvSpPr>
          <p:nvPr/>
        </p:nvSpPr>
        <p:spPr bwMode="auto">
          <a:xfrm>
            <a:off x="-159568" y="0"/>
            <a:ext cx="102251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3800" b="1" dirty="0">
                <a:solidFill>
                  <a:srgbClr val="000090"/>
                </a:solidFill>
                <a:latin typeface="Arial" charset="0"/>
                <a:cs typeface="Arial" charset="0"/>
              </a:rPr>
              <a:t>CERN: 13 </a:t>
            </a:r>
            <a:r>
              <a:rPr lang="en-US" sz="38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Dicembre</a:t>
            </a:r>
            <a:r>
              <a:rPr lang="en-US" sz="3800" b="1" dirty="0">
                <a:solidFill>
                  <a:srgbClr val="000090"/>
                </a:solidFill>
                <a:latin typeface="Arial" charset="0"/>
                <a:cs typeface="Arial" charset="0"/>
              </a:rPr>
              <a:t> 2011 </a:t>
            </a:r>
            <a:r>
              <a:rPr lang="en-US" sz="3800" b="1" dirty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  <a:r>
              <a:rPr lang="en-US" sz="3800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r>
              <a:rPr lang="en-US" sz="38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seminario</a:t>
            </a:r>
            <a:r>
              <a:rPr lang="en-US" sz="38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speciale</a:t>
            </a:r>
            <a:r>
              <a:rPr lang="en-US" sz="3800" b="1" dirty="0">
                <a:solidFill>
                  <a:srgbClr val="FF0000"/>
                </a:solidFill>
                <a:latin typeface="Arial" charset="0"/>
                <a:cs typeface="Arial" charset="0"/>
              </a:rPr>
              <a:t> del CERN</a:t>
            </a:r>
            <a:r>
              <a:rPr lang="en-US" sz="3800" b="1" dirty="0">
                <a:solidFill>
                  <a:srgbClr val="000090"/>
                </a:solidFill>
                <a:latin typeface="Arial" charset="0"/>
                <a:cs typeface="Arial" charset="0"/>
              </a:rPr>
              <a:t>: </a:t>
            </a:r>
            <a:r>
              <a:rPr lang="en-US" sz="40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un</a:t>
            </a:r>
            <a:r>
              <a:rPr lang="en-US" sz="40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momento</a:t>
            </a:r>
            <a:r>
              <a:rPr lang="en-US" sz="40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cruciale</a:t>
            </a:r>
            <a:r>
              <a:rPr lang="en-US" sz="4000" b="1" dirty="0">
                <a:solidFill>
                  <a:srgbClr val="3573B0"/>
                </a:solidFill>
                <a:latin typeface="Arial" charset="0"/>
                <a:cs typeface="Arial" charset="0"/>
              </a:rPr>
              <a:t>.</a:t>
            </a:r>
            <a:endParaRPr lang="en-US" sz="3800" b="1" dirty="0">
              <a:solidFill>
                <a:srgbClr val="3573B0"/>
              </a:solidFill>
              <a:latin typeface="Arial" charset="0"/>
              <a:cs typeface="Arial" charset="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9448800" y="6629400"/>
            <a:ext cx="533400" cy="15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FAD04A2-1474-0A45-B394-AD9E09A25148}" type="slidenum">
              <a:rPr lang="en-US" sz="1200">
                <a:solidFill>
                  <a:srgbClr val="1664BA"/>
                </a:solidFill>
              </a:rPr>
              <a:pPr/>
              <a:t>28</a:t>
            </a:fld>
            <a:endParaRPr lang="en-US" sz="1200">
              <a:solidFill>
                <a:srgbClr val="1664BA"/>
              </a:solidFill>
            </a:endParaRPr>
          </a:p>
        </p:txBody>
      </p:sp>
      <p:pic>
        <p:nvPicPr>
          <p:cNvPr id="686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778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3810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4135"/>
          <a:stretch>
            <a:fillRect/>
          </a:stretch>
        </p:blipFill>
        <p:spPr bwMode="auto">
          <a:xfrm>
            <a:off x="2814638" y="3810000"/>
            <a:ext cx="45005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 txBox="1">
            <a:spLocks/>
          </p:cNvSpPr>
          <p:nvPr/>
        </p:nvSpPr>
        <p:spPr bwMode="auto">
          <a:xfrm>
            <a:off x="-228600" y="-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3400" b="1">
                <a:solidFill>
                  <a:srgbClr val="FF0000"/>
                </a:solidFill>
                <a:latin typeface="Arial" charset="0"/>
                <a:cs typeface="Arial" charset="0"/>
              </a:rPr>
              <a:t>Prima evidenza del bosone di Higgs a 125 GeV.</a:t>
            </a:r>
          </a:p>
        </p:txBody>
      </p:sp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0" y="4156075"/>
            <a:ext cx="9982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000090"/>
                </a:solidFill>
              </a:rPr>
              <a:t>Entrambi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gli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esperimenti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vedono</a:t>
            </a:r>
            <a:r>
              <a:rPr lang="en-US" b="1" dirty="0">
                <a:solidFill>
                  <a:srgbClr val="000090"/>
                </a:solidFill>
              </a:rPr>
              <a:t> un </a:t>
            </a:r>
            <a:r>
              <a:rPr lang="en-US" b="1" dirty="0" err="1">
                <a:solidFill>
                  <a:srgbClr val="000090"/>
                </a:solidFill>
              </a:rPr>
              <a:t>eccesso</a:t>
            </a:r>
            <a:r>
              <a:rPr lang="en-US" b="1" dirty="0">
                <a:solidFill>
                  <a:srgbClr val="000090"/>
                </a:solidFill>
              </a:rPr>
              <a:t> di </a:t>
            </a:r>
            <a:r>
              <a:rPr lang="en-US" b="1" dirty="0" err="1">
                <a:solidFill>
                  <a:srgbClr val="000090"/>
                </a:solidFill>
              </a:rPr>
              <a:t>eventi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intorno</a:t>
            </a:r>
            <a:r>
              <a:rPr lang="en-US" b="1" dirty="0">
                <a:solidFill>
                  <a:srgbClr val="000090"/>
                </a:solidFill>
              </a:rPr>
              <a:t> a 125GeV. </a:t>
            </a:r>
            <a:r>
              <a:rPr lang="it-IT" b="1" dirty="0">
                <a:solidFill>
                  <a:srgbClr val="000090"/>
                </a:solidFill>
              </a:rPr>
              <a:t>È</a:t>
            </a:r>
            <a:r>
              <a:rPr lang="en-US" b="1" dirty="0">
                <a:solidFill>
                  <a:srgbClr val="000090"/>
                </a:solidFill>
              </a:rPr>
              <a:t> la prima </a:t>
            </a:r>
            <a:r>
              <a:rPr lang="en-US" b="1" dirty="0" err="1">
                <a:solidFill>
                  <a:srgbClr val="000090"/>
                </a:solidFill>
              </a:rPr>
              <a:t>volta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si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presenta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questo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tipo</a:t>
            </a:r>
            <a:r>
              <a:rPr lang="en-US" b="1" dirty="0">
                <a:solidFill>
                  <a:srgbClr val="000090"/>
                </a:solidFill>
              </a:rPr>
              <a:t> di </a:t>
            </a:r>
            <a:r>
              <a:rPr lang="en-US" b="1" dirty="0" err="1">
                <a:solidFill>
                  <a:srgbClr val="000090"/>
                </a:solidFill>
              </a:rPr>
              <a:t>coincidenza</a:t>
            </a:r>
            <a:r>
              <a:rPr lang="en-US" b="1" dirty="0">
                <a:solidFill>
                  <a:srgbClr val="000090"/>
                </a:solidFill>
              </a:rPr>
              <a:t>. </a:t>
            </a:r>
            <a:r>
              <a:rPr lang="en-US" b="1" dirty="0" err="1">
                <a:solidFill>
                  <a:srgbClr val="000090"/>
                </a:solidFill>
              </a:rPr>
              <a:t>Potrebbe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essere</a:t>
            </a:r>
            <a:r>
              <a:rPr lang="en-US" b="1" dirty="0">
                <a:solidFill>
                  <a:srgbClr val="000090"/>
                </a:solidFill>
              </a:rPr>
              <a:t> il primo </a:t>
            </a:r>
            <a:r>
              <a:rPr lang="en-US" b="1" dirty="0" err="1">
                <a:solidFill>
                  <a:srgbClr val="000090"/>
                </a:solidFill>
              </a:rPr>
              <a:t>indizio</a:t>
            </a:r>
            <a:r>
              <a:rPr lang="en-US" b="1" dirty="0">
                <a:solidFill>
                  <a:srgbClr val="000090"/>
                </a:solidFill>
              </a:rPr>
              <a:t> del </a:t>
            </a:r>
            <a:r>
              <a:rPr lang="en-US" b="1" dirty="0" err="1">
                <a:solidFill>
                  <a:srgbClr val="000090"/>
                </a:solidFill>
              </a:rPr>
              <a:t>bosone</a:t>
            </a:r>
            <a:r>
              <a:rPr lang="en-US" b="1" dirty="0">
                <a:solidFill>
                  <a:srgbClr val="000090"/>
                </a:solidFill>
              </a:rPr>
              <a:t> ma </a:t>
            </a:r>
            <a:r>
              <a:rPr lang="en-US" b="1" dirty="0" err="1">
                <a:solidFill>
                  <a:srgbClr val="000090"/>
                </a:solidFill>
              </a:rPr>
              <a:t>potrebbe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ancora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essere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una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maligna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fluttuazione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statistica</a:t>
            </a:r>
            <a:r>
              <a:rPr lang="en-US" b="1" dirty="0">
                <a:solidFill>
                  <a:srgbClr val="000090"/>
                </a:solidFill>
              </a:rPr>
              <a:t>.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Prudenza</a:t>
            </a:r>
            <a:r>
              <a:rPr lang="en-US" b="1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pazienza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nuovi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dati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prenderemo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nel</a:t>
            </a:r>
            <a:r>
              <a:rPr lang="en-US" b="1" dirty="0">
                <a:solidFill>
                  <a:srgbClr val="FF0000"/>
                </a:solidFill>
              </a:rPr>
              <a:t> 2012 ci </a:t>
            </a:r>
            <a:r>
              <a:rPr lang="en-US" b="1" dirty="0" err="1">
                <a:solidFill>
                  <a:srgbClr val="FF0000"/>
                </a:solidFill>
              </a:rPr>
              <a:t>permetteranno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capire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meglio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cosa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succede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esattamente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963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50900"/>
            <a:ext cx="4114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fig_0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7725"/>
            <a:ext cx="431323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6AD93BE-CBC2-4748-ACFB-7DCDB17FF3CF}" type="slidenum">
              <a:rPr lang="en-US" sz="1200">
                <a:solidFill>
                  <a:srgbClr val="1664BA"/>
                </a:solidFill>
              </a:rPr>
              <a:pPr/>
              <a:t>29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 bwMode="auto">
          <a:xfrm>
            <a:off x="488504" y="1268760"/>
            <a:ext cx="9145016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Enrico Fermi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fu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primo a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interpretare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decadimento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β, come 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manifestazione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un’altra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forza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nuova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interazione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fino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ad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allora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sconosciuta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sz="24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Quella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oggi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conosciamo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come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interazione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debole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gioca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un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ruolo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fondamentale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nella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dinamica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nell’evoluzione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nostro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universo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venne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chiamata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per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molti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interazione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Fermi.</a:t>
            </a:r>
            <a:endParaRPr lang="en-US" sz="24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Fermi ne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formul</a:t>
            </a:r>
            <a:r>
              <a:rPr lang="it-IT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ò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calcol</a:t>
            </a:r>
            <a:r>
              <a:rPr lang="it-IT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ò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l’intensit</a:t>
            </a:r>
            <a:r>
              <a:rPr lang="fr-FR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nuova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forza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sfruttando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l’analogia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sz="24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l’elettromagnetismo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aprendo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così</a:t>
            </a:r>
            <a:r>
              <a:rPr lang="en-US" sz="24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strada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quello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diventer</a:t>
            </a:r>
            <a:r>
              <a:rPr lang="fr-FR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à,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trent’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dopo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il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interazioni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fondamentali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  <a:endParaRPr lang="en-US" sz="24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9AE7D0D-B7D3-4545-AA79-B2BB69F135B5}" type="slidenum">
              <a:rPr lang="en-US" sz="1200">
                <a:solidFill>
                  <a:srgbClr val="152A79"/>
                </a:solidFill>
              </a:rPr>
              <a:pPr/>
              <a:t>3</a:t>
            </a:fld>
            <a:endParaRPr lang="en-US" sz="1200">
              <a:solidFill>
                <a:srgbClr val="152A79"/>
              </a:solidFill>
            </a:endParaRP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Fermi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dell’interazione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debole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Espace réservé du contenu 4" descr="Screen shot 2012-08-28 at 3.21.2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5731"/>
          <a:stretch>
            <a:fillRect/>
          </a:stretch>
        </p:blipFill>
        <p:spPr bwMode="auto">
          <a:xfrm>
            <a:off x="0" y="2917825"/>
            <a:ext cx="7870825" cy="348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re 3"/>
          <p:cNvSpPr>
            <a:spLocks noGrp="1"/>
          </p:cNvSpPr>
          <p:nvPr>
            <p:ph type="title"/>
          </p:nvPr>
        </p:nvSpPr>
        <p:spPr>
          <a:xfrm>
            <a:off x="0" y="533400"/>
            <a:ext cx="9906000" cy="457200"/>
          </a:xfrm>
        </p:spPr>
        <p:txBody>
          <a:bodyPr/>
          <a:lstStyle/>
          <a:p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Analisi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alla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cieca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dei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nuovi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dati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ad 8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, per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evitare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ogni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forma di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condizionamento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Fino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al 15 </a:t>
            </a:r>
            <a:r>
              <a:rPr lang="en-GB" sz="3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Giugno</a:t>
            </a:r>
            <a:r>
              <a:rPr lang="en-GB" sz="36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2012.</a:t>
            </a:r>
          </a:p>
        </p:txBody>
      </p:sp>
      <p:pic>
        <p:nvPicPr>
          <p:cNvPr id="70659" name="Image 5" descr="Screen shot 2012-08-28 at 3.2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2895600"/>
            <a:ext cx="195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ZoneTexte 6"/>
          <p:cNvSpPr txBox="1">
            <a:spLocks noChangeArrowheads="1"/>
          </p:cNvSpPr>
          <p:nvPr/>
        </p:nvSpPr>
        <p:spPr bwMode="auto">
          <a:xfrm>
            <a:off x="74613" y="1543050"/>
            <a:ext cx="8697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chemeClr val="tx1"/>
                </a:solidFill>
              </a:rPr>
              <a:t>Circa 700 fisici partecipano alla riunione decisiva in CMS: 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</a:rPr>
              <a:t>~ 400 al CERN,  stipati  in una sala  da 250 posti, 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</a:rPr>
              <a:t>&gt; 300 ai quattro angoli del pianeta collegati in video interattivo.</a:t>
            </a:r>
          </a:p>
        </p:txBody>
      </p:sp>
      <p:sp>
        <p:nvSpPr>
          <p:cNvPr id="7066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A7ACAF3-2ABE-B945-A962-4B3DC960DCB5}" type="slidenum">
              <a:rPr lang="en-US" sz="1200">
                <a:solidFill>
                  <a:srgbClr val="1664BA"/>
                </a:solidFill>
              </a:rPr>
              <a:pPr/>
              <a:t>30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https://twiki.cern.ch/twiki/pub/CMSPublic/PhysicsResultsHIG/new_boson_125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48627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1659"/>
          <a:stretch>
            <a:fillRect/>
          </a:stretch>
        </p:blipFill>
        <p:spPr bwMode="auto">
          <a:xfrm>
            <a:off x="4878388" y="1219200"/>
            <a:ext cx="48752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nut 4"/>
          <p:cNvSpPr/>
          <p:nvPr/>
        </p:nvSpPr>
        <p:spPr bwMode="auto">
          <a:xfrm>
            <a:off x="6705600" y="1981200"/>
            <a:ext cx="1219200" cy="1143000"/>
          </a:xfrm>
          <a:prstGeom prst="donut">
            <a:avLst>
              <a:gd name="adj" fmla="val 395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Helvetica" pitchFamily="-107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6705600" y="3429000"/>
            <a:ext cx="1219200" cy="1143000"/>
          </a:xfrm>
          <a:prstGeom prst="donut">
            <a:avLst>
              <a:gd name="adj" fmla="val 395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Helvetica" pitchFamily="-107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1112838" y="5029200"/>
            <a:ext cx="8107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altLang="ja-JP" sz="2800" b="1" dirty="0" smtClean="0">
                <a:solidFill>
                  <a:srgbClr val="FF0000"/>
                </a:solidFill>
              </a:rPr>
              <a:t>A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125GeV compare un </a:t>
            </a:r>
            <a:r>
              <a:rPr lang="en-US" altLang="ja-JP" sz="2800" b="1" dirty="0" err="1">
                <a:solidFill>
                  <a:srgbClr val="FF0000"/>
                </a:solidFill>
              </a:rPr>
              <a:t>eccesso</a:t>
            </a:r>
            <a:r>
              <a:rPr lang="en-US" altLang="ja-JP" sz="2800" b="1" dirty="0">
                <a:solidFill>
                  <a:srgbClr val="FF0000"/>
                </a:solidFill>
              </a:rPr>
              <a:t> di </a:t>
            </a:r>
            <a:r>
              <a:rPr lang="en-US" altLang="ja-JP" sz="2800" b="1" dirty="0" err="1">
                <a:solidFill>
                  <a:srgbClr val="FF0000"/>
                </a:solidFill>
              </a:rPr>
              <a:t>eventi</a:t>
            </a: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&gt; </a:t>
            </a:r>
            <a:r>
              <a:rPr lang="en-US" altLang="ja-JP" sz="2800" b="1" dirty="0">
                <a:solidFill>
                  <a:srgbClr val="FF0000"/>
                </a:solidFill>
              </a:rPr>
              <a:t>4</a:t>
            </a:r>
            <a:r>
              <a:rPr lang="en-US" altLang="ja-JP" sz="2800" b="1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800" b="1" dirty="0">
                <a:solidFill>
                  <a:srgbClr val="FF0000"/>
                </a:solidFill>
              </a:rPr>
              <a:t>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3734" name="Title 1"/>
          <p:cNvSpPr txBox="1">
            <a:spLocks/>
          </p:cNvSpPr>
          <p:nvPr/>
        </p:nvSpPr>
        <p:spPr bwMode="auto">
          <a:xfrm>
            <a:off x="76200" y="-3048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H</a:t>
            </a:r>
            <a:r>
              <a:rPr lang="en-US" sz="4000" b="1" dirty="0" err="1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en-US" sz="4000" b="1" dirty="0" err="1" smtClean="0">
                <a:solidFill>
                  <a:srgbClr val="000090"/>
                </a:solidFill>
                <a:latin typeface="Symbol" charset="0"/>
                <a:cs typeface="Symbol" charset="0"/>
                <a:sym typeface="Wingdings" charset="0"/>
              </a:rPr>
              <a:t>gg</a:t>
            </a:r>
            <a:endParaRPr lang="en-US" sz="4000" b="1" dirty="0">
              <a:solidFill>
                <a:srgbClr val="000090"/>
              </a:solidFill>
              <a:latin typeface="Symbol" charset="0"/>
              <a:cs typeface="Symbol" charset="0"/>
            </a:endParaRPr>
          </a:p>
        </p:txBody>
      </p:sp>
      <p:sp>
        <p:nvSpPr>
          <p:cNvPr id="7373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01F667E-A664-1C4E-AE57-CB8964A3C971}" type="slidenum">
              <a:rPr lang="en-US" sz="1200">
                <a:solidFill>
                  <a:srgbClr val="1664BA"/>
                </a:solidFill>
              </a:rPr>
              <a:pPr/>
              <a:t>31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 txBox="1">
            <a:spLocks/>
          </p:cNvSpPr>
          <p:nvPr/>
        </p:nvSpPr>
        <p:spPr bwMode="auto">
          <a:xfrm>
            <a:off x="152400" y="-152400"/>
            <a:ext cx="929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000090"/>
                </a:solidFill>
                <a:latin typeface="Arial" charset="0"/>
                <a:cs typeface="Arial" charset="0"/>
              </a:rPr>
              <a:t> H</a:t>
            </a:r>
            <a:r>
              <a:rPr lang="en-US" sz="4400" b="1" dirty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ZZ4 </a:t>
            </a:r>
            <a:r>
              <a:rPr lang="en-US" sz="4400" b="1" dirty="0" err="1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leptoni</a:t>
            </a:r>
            <a:r>
              <a:rPr lang="en-US" altLang="ja-JP" sz="4400" b="1" dirty="0" smtClean="0">
                <a:solidFill>
                  <a:srgbClr val="000090"/>
                </a:solidFill>
                <a:latin typeface="Arial" charset="0"/>
                <a:cs typeface="Arial" charset="0"/>
                <a:sym typeface="Wingdings" charset="0"/>
              </a:rPr>
              <a:t>.</a:t>
            </a:r>
            <a:endParaRPr lang="en-US" sz="4400" b="1" dirty="0">
              <a:solidFill>
                <a:srgbClr val="000090"/>
              </a:solidFill>
              <a:latin typeface="Symbol" charset="0"/>
              <a:cs typeface="Symbol" charset="0"/>
            </a:endParaRPr>
          </a:p>
        </p:txBody>
      </p:sp>
      <p:pic>
        <p:nvPicPr>
          <p:cNvPr id="757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5720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46291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1BED0DF-9441-B243-A731-E1EE22507FA1}" type="slidenum">
              <a:rPr lang="en-US" sz="1200">
                <a:solidFill>
                  <a:srgbClr val="1664BA"/>
                </a:solidFill>
              </a:rPr>
              <a:pPr/>
              <a:t>32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75781" name="TextBox 6"/>
          <p:cNvSpPr txBox="1">
            <a:spLocks noChangeArrowheads="1"/>
          </p:cNvSpPr>
          <p:nvPr/>
        </p:nvSpPr>
        <p:spPr bwMode="auto">
          <a:xfrm>
            <a:off x="776536" y="5661248"/>
            <a:ext cx="81073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altLang="ja-JP" sz="2800" b="1" dirty="0" smtClean="0">
                <a:solidFill>
                  <a:srgbClr val="FF0000"/>
                </a:solidFill>
              </a:rPr>
              <a:t>Anche qui, a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dirty="0">
                <a:solidFill>
                  <a:srgbClr val="FF0000"/>
                </a:solidFill>
              </a:rPr>
              <a:t>125GeV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compare un </a:t>
            </a:r>
            <a:r>
              <a:rPr lang="en-US" altLang="ja-JP" sz="2800" b="1" dirty="0" err="1">
                <a:solidFill>
                  <a:srgbClr val="FF0000"/>
                </a:solidFill>
              </a:rPr>
              <a:t>eccesso</a:t>
            </a:r>
            <a:r>
              <a:rPr lang="en-US" altLang="ja-JP" sz="2800" b="1" dirty="0">
                <a:solidFill>
                  <a:srgbClr val="FF0000"/>
                </a:solidFill>
              </a:rPr>
              <a:t> di </a:t>
            </a:r>
            <a:r>
              <a:rPr lang="en-US" altLang="ja-JP" sz="2800" b="1" dirty="0" err="1">
                <a:solidFill>
                  <a:srgbClr val="FF0000"/>
                </a:solidFill>
              </a:rPr>
              <a:t>eventi</a:t>
            </a:r>
            <a:r>
              <a:rPr lang="en-US" altLang="ja-JP" sz="2800" b="1" dirty="0">
                <a:solidFill>
                  <a:srgbClr val="FF0000"/>
                </a:solidFill>
              </a:rPr>
              <a:t>  &gt;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3</a:t>
            </a:r>
            <a:r>
              <a:rPr lang="en-US" altLang="ja-JP" sz="2800" b="1" dirty="0" smtClean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800" b="1" dirty="0">
                <a:solidFill>
                  <a:srgbClr val="FF0000"/>
                </a:solidFill>
              </a:rPr>
              <a:t>.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52500" y="-3048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5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 pitchFamily="-109" charset="0"/>
              </a:rPr>
              <a:t>July 4</a:t>
            </a:r>
            <a:r>
              <a:rPr lang="en-US" sz="3500" b="1" kern="0" baseline="3000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 pitchFamily="-109" charset="0"/>
              </a:rPr>
              <a:t>th</a:t>
            </a:r>
            <a:r>
              <a:rPr lang="en-US" sz="35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 pitchFamily="-109" charset="0"/>
              </a:rPr>
              <a:t> 2012: </a:t>
            </a:r>
            <a:r>
              <a:rPr lang="en-US" sz="3500" b="1" kern="0" dirty="0" err="1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 pitchFamily="-109" charset="0"/>
              </a:rPr>
              <a:t>Higgsdependence</a:t>
            </a:r>
            <a:r>
              <a:rPr lang="en-US" sz="3500" b="1" kern="0" dirty="0">
                <a:solidFill>
                  <a:srgbClr val="000090"/>
                </a:solidFill>
                <a:latin typeface="Arial" pitchFamily="-109" charset="0"/>
                <a:ea typeface="ＭＳ Ｐゴシック" pitchFamily="-109" charset="-128"/>
                <a:cs typeface="Arial" pitchFamily="-109" charset="0"/>
              </a:rPr>
              <a:t> day. </a:t>
            </a:r>
          </a:p>
        </p:txBody>
      </p:sp>
      <p:pic>
        <p:nvPicPr>
          <p:cNvPr id="768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/>
          <a:stretch>
            <a:fillRect/>
          </a:stretch>
        </p:blipFill>
        <p:spPr bwMode="auto">
          <a:xfrm>
            <a:off x="2514600" y="3813175"/>
            <a:ext cx="49530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5"/>
          <p:cNvSpPr txBox="1">
            <a:spLocks noChangeArrowheads="1"/>
          </p:cNvSpPr>
          <p:nvPr/>
        </p:nvSpPr>
        <p:spPr bwMode="auto">
          <a:xfrm>
            <a:off x="979488" y="457200"/>
            <a:ext cx="87741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" charset="0"/>
                <a:cs typeface="Arial" charset="0"/>
              </a:rPr>
              <a:t>Scoperta di un bosone di tipo Higgs ad LHC</a:t>
            </a:r>
            <a:endParaRPr lang="en-US" sz="2800" b="1">
              <a:solidFill>
                <a:srgbClr val="FF0000"/>
              </a:solidFill>
            </a:endParaRPr>
          </a:p>
          <a:p>
            <a:pPr eaLnBrk="1" hangingPunct="1"/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768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65200"/>
            <a:ext cx="3124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7848600" y="1371600"/>
            <a:ext cx="1371600" cy="1295400"/>
          </a:xfrm>
          <a:prstGeom prst="donut">
            <a:avLst>
              <a:gd name="adj" fmla="val 395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Helvetica" pitchFamily="-107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680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/>
          <a:stretch>
            <a:fillRect/>
          </a:stretch>
        </p:blipFill>
        <p:spPr bwMode="auto">
          <a:xfrm>
            <a:off x="304800" y="9906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/>
          <p:cNvSpPr/>
          <p:nvPr/>
        </p:nvSpPr>
        <p:spPr bwMode="auto">
          <a:xfrm>
            <a:off x="1295400" y="2057400"/>
            <a:ext cx="1371600" cy="1295400"/>
          </a:xfrm>
          <a:prstGeom prst="donut">
            <a:avLst>
              <a:gd name="adj" fmla="val 395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Helvetica" pitchFamily="-107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76808" name="TextBox 5"/>
          <p:cNvSpPr txBox="1">
            <a:spLocks noChangeArrowheads="1"/>
          </p:cNvSpPr>
          <p:nvPr/>
        </p:nvSpPr>
        <p:spPr bwMode="auto">
          <a:xfrm>
            <a:off x="3810000" y="1066800"/>
            <a:ext cx="2743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Secondo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Seminario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Speciale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al CERN</a:t>
            </a:r>
          </a:p>
          <a:p>
            <a:pPr eaLnBrk="1" hangingPunct="1"/>
            <a:endParaRPr lang="en-US" sz="1800" b="1" dirty="0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8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Significativit</a:t>
            </a:r>
            <a:r>
              <a:rPr lang="fr-FR" sz="1800" b="1" dirty="0">
                <a:solidFill>
                  <a:srgbClr val="000090"/>
                </a:solidFill>
              </a:rPr>
              <a:t>à</a:t>
            </a:r>
            <a:r>
              <a:rPr lang="en-US" altLang="ja-JP" sz="18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sz="18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combinata</a:t>
            </a:r>
            <a:r>
              <a:rPr lang="en-US" altLang="ja-JP" sz="1800" b="1" dirty="0">
                <a:solidFill>
                  <a:srgbClr val="000090"/>
                </a:solidFill>
                <a:latin typeface="Arial" charset="0"/>
                <a:cs typeface="Arial" charset="0"/>
              </a:rPr>
              <a:t>  5.0</a:t>
            </a:r>
            <a:r>
              <a:rPr lang="en-US" altLang="ja-JP" sz="1800" b="1" dirty="0">
                <a:solidFill>
                  <a:srgbClr val="000090"/>
                </a:solidFill>
                <a:latin typeface="Symbol" charset="0"/>
                <a:cs typeface="Symbol" charset="0"/>
              </a:rPr>
              <a:t>σ</a:t>
            </a:r>
            <a:r>
              <a:rPr lang="en-US" altLang="ja-JP" sz="1800" b="1" dirty="0">
                <a:solidFill>
                  <a:srgbClr val="000090"/>
                </a:solidFill>
                <a:latin typeface="Arial" charset="0"/>
                <a:cs typeface="Arial" charset="0"/>
              </a:rPr>
              <a:t> a 125-126GeV per </a:t>
            </a:r>
            <a:r>
              <a:rPr lang="en-US" altLang="ja-JP" sz="18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ciascun</a:t>
            </a:r>
            <a:r>
              <a:rPr lang="en-US" altLang="ja-JP" sz="1800" b="1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sz="18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esperimento</a:t>
            </a:r>
            <a:r>
              <a:rPr lang="en-US" altLang="ja-JP" sz="1800" b="1" dirty="0">
                <a:solidFill>
                  <a:srgbClr val="000090"/>
                </a:solidFill>
                <a:latin typeface="Arial" charset="0"/>
                <a:cs typeface="Arial" charset="0"/>
              </a:rPr>
              <a:t>.</a:t>
            </a:r>
            <a:endParaRPr lang="en-US" altLang="ja-JP" sz="1800" b="1" dirty="0">
              <a:solidFill>
                <a:srgbClr val="000090"/>
              </a:solidFill>
            </a:endParaRPr>
          </a:p>
          <a:p>
            <a:pPr eaLnBrk="1" hangingPunct="1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6809" name="Content Placeholder 2"/>
          <p:cNvSpPr txBox="1">
            <a:spLocks/>
          </p:cNvSpPr>
          <p:nvPr/>
        </p:nvSpPr>
        <p:spPr bwMode="auto">
          <a:xfrm>
            <a:off x="7467600" y="38100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231775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it-CH" sz="1600" b="1" dirty="0">
                <a:solidFill>
                  <a:srgbClr val="000090"/>
                </a:solidFill>
              </a:rPr>
              <a:t>Observation of a New Boson at a Mass of 125 GeV with the CMS Experiment at LHC </a:t>
            </a:r>
          </a:p>
          <a:p>
            <a:pPr eaLnBrk="1" hangingPunct="1">
              <a:spcAft>
                <a:spcPts val="900"/>
              </a:spcAft>
            </a:pPr>
            <a:r>
              <a:rPr lang="en-US" sz="1400" dirty="0" err="1">
                <a:solidFill>
                  <a:srgbClr val="184B81"/>
                </a:solidFill>
                <a:latin typeface="Arial" charset="0"/>
                <a:cs typeface="Arial" charset="0"/>
              </a:rPr>
              <a:t>arXiv</a:t>
            </a:r>
            <a:r>
              <a:rPr lang="en-US" sz="1400" dirty="0">
                <a:solidFill>
                  <a:srgbClr val="184B81"/>
                </a:solidFill>
                <a:latin typeface="Arial" charset="0"/>
                <a:cs typeface="Arial" charset="0"/>
              </a:rPr>
              <a:t> 1207.7235v1</a:t>
            </a:r>
            <a:endParaRPr lang="en-US" sz="1400" b="1" u="sng" dirty="0">
              <a:solidFill>
                <a:srgbClr val="184B81"/>
              </a:solidFill>
              <a:latin typeface="Arial" charset="0"/>
              <a:cs typeface="Arial" charset="0"/>
            </a:endParaRPr>
          </a:p>
        </p:txBody>
      </p:sp>
      <p:sp>
        <p:nvSpPr>
          <p:cNvPr id="76810" name="TextBox 12"/>
          <p:cNvSpPr txBox="1">
            <a:spLocks noChangeArrowheads="1"/>
          </p:cNvSpPr>
          <p:nvPr/>
        </p:nvSpPr>
        <p:spPr bwMode="auto">
          <a:xfrm>
            <a:off x="0" y="3810000"/>
            <a:ext cx="2514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90"/>
                </a:solidFill>
              </a:rPr>
              <a:t>Observation of a New Particle in the Search for the Standard Model Higgs Boson with the ATLAS Detector at the LHC </a:t>
            </a:r>
          </a:p>
          <a:p>
            <a:pPr eaLnBrk="1" hangingPunct="1"/>
            <a:r>
              <a:rPr lang="en-US" sz="1600" dirty="0" err="1">
                <a:solidFill>
                  <a:srgbClr val="184B81"/>
                </a:solidFill>
              </a:rPr>
              <a:t>arXiv</a:t>
            </a:r>
            <a:r>
              <a:rPr lang="en-US" sz="1600" dirty="0">
                <a:solidFill>
                  <a:srgbClr val="184B81"/>
                </a:solidFill>
              </a:rPr>
              <a:t>: 1207.7214v1.</a:t>
            </a:r>
          </a:p>
          <a:p>
            <a:pPr eaLnBrk="1" hangingPunct="1"/>
            <a:endParaRPr lang="en-US" sz="1600" dirty="0"/>
          </a:p>
        </p:txBody>
      </p:sp>
      <p:sp>
        <p:nvSpPr>
          <p:cNvPr id="7681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DA8E78B-251F-9D48-92EA-ED3934C6A131}" type="slidenum">
              <a:rPr lang="en-US" sz="1200">
                <a:solidFill>
                  <a:srgbClr val="1664BA"/>
                </a:solidFill>
              </a:rPr>
              <a:pPr/>
              <a:t>33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10058400" cy="457200"/>
          </a:xfrm>
        </p:spPr>
        <p:txBody>
          <a:bodyPr/>
          <a:lstStyle/>
          <a:p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sette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mesi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hanno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cambiato</a:t>
            </a:r>
            <a:r>
              <a:rPr lang="en-US" sz="32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la nostra </a:t>
            </a:r>
            <a:r>
              <a:rPr lang="en-US" sz="32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fisica</a:t>
            </a:r>
            <a:endParaRPr lang="en-US" sz="3200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1064"/>
          <a:stretch>
            <a:fillRect/>
          </a:stretch>
        </p:blipFill>
        <p:spPr bwMode="auto">
          <a:xfrm>
            <a:off x="0" y="685800"/>
            <a:ext cx="32766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/>
          <a:stretch>
            <a:fillRect/>
          </a:stretch>
        </p:blipFill>
        <p:spPr bwMode="auto">
          <a:xfrm>
            <a:off x="3429000" y="654050"/>
            <a:ext cx="31242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8" descr="mu95_zo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/>
          <a:stretch>
            <a:fillRect/>
          </a:stretch>
        </p:blipFill>
        <p:spPr bwMode="auto">
          <a:xfrm rot="5400000">
            <a:off x="6674644" y="626269"/>
            <a:ext cx="304800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10"/>
          <p:cNvSpPr txBox="1">
            <a:spLocks noChangeArrowheads="1"/>
          </p:cNvSpPr>
          <p:nvPr/>
        </p:nvSpPr>
        <p:spPr bwMode="auto">
          <a:xfrm>
            <a:off x="76200" y="3455988"/>
            <a:ext cx="31242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0000"/>
                </a:solidFill>
              </a:rPr>
              <a:t>13 Dic 2011 il I seminario</a:t>
            </a:r>
            <a:r>
              <a:rPr lang="en-US" sz="1700" b="1">
                <a:solidFill>
                  <a:srgbClr val="FF0000"/>
                </a:solidFill>
                <a:latin typeface="Symbol" charset="0"/>
                <a:cs typeface="Symbol" charset="0"/>
              </a:rPr>
              <a:t> </a:t>
            </a:r>
            <a:endParaRPr lang="en-US" sz="17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7830" name="TextBox 11"/>
          <p:cNvSpPr txBox="1">
            <a:spLocks noChangeArrowheads="1"/>
          </p:cNvSpPr>
          <p:nvPr/>
        </p:nvSpPr>
        <p:spPr bwMode="auto">
          <a:xfrm>
            <a:off x="3733800" y="34544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7 Feb. 2012 gli articoli</a:t>
            </a:r>
          </a:p>
          <a:p>
            <a:pPr eaLnBrk="1" hangingPunct="1"/>
            <a:endParaRPr lang="en-US" sz="1800" b="1">
              <a:solidFill>
                <a:srgbClr val="FF0000"/>
              </a:solidFill>
              <a:latin typeface="Symbol" charset="0"/>
              <a:cs typeface="Symbol" charset="0"/>
            </a:endParaRPr>
          </a:p>
        </p:txBody>
      </p:sp>
      <p:sp>
        <p:nvSpPr>
          <p:cNvPr id="77831" name="TextBox 12"/>
          <p:cNvSpPr txBox="1">
            <a:spLocks noChangeArrowheads="1"/>
          </p:cNvSpPr>
          <p:nvPr/>
        </p:nvSpPr>
        <p:spPr bwMode="auto">
          <a:xfrm>
            <a:off x="6911975" y="3429000"/>
            <a:ext cx="27654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0000"/>
                </a:solidFill>
              </a:rPr>
              <a:t>4 Lug 2012 il </a:t>
            </a:r>
            <a:r>
              <a:rPr lang="en-US" sz="1700" b="1">
                <a:solidFill>
                  <a:srgbClr val="FF0000"/>
                </a:solidFill>
                <a:latin typeface="Arial" charset="0"/>
                <a:cs typeface="Arial" charset="0"/>
              </a:rPr>
              <a:t>II seminario</a:t>
            </a:r>
          </a:p>
          <a:p>
            <a:pPr eaLnBrk="1" hangingPunct="1"/>
            <a:endParaRPr lang="en-US" sz="1700" b="1">
              <a:solidFill>
                <a:srgbClr val="FF0000"/>
              </a:solidFill>
              <a:latin typeface="Symbol" charset="0"/>
              <a:cs typeface="Symbol" charset="0"/>
            </a:endParaRPr>
          </a:p>
        </p:txBody>
      </p:sp>
      <p:sp>
        <p:nvSpPr>
          <p:cNvPr id="77832" name="TextBox 12"/>
          <p:cNvSpPr txBox="1">
            <a:spLocks noChangeArrowheads="1"/>
          </p:cNvSpPr>
          <p:nvPr/>
        </p:nvSpPr>
        <p:spPr bwMode="auto">
          <a:xfrm>
            <a:off x="1023938" y="1143000"/>
            <a:ext cx="1338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CMS 2.6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7833" name="Picture 4" descr="fig_05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 b="3448"/>
          <a:stretch>
            <a:fillRect/>
          </a:stretch>
        </p:blipFill>
        <p:spPr bwMode="auto">
          <a:xfrm>
            <a:off x="0" y="3886200"/>
            <a:ext cx="34782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TextBox 14"/>
          <p:cNvSpPr txBox="1">
            <a:spLocks noChangeArrowheads="1"/>
          </p:cNvSpPr>
          <p:nvPr/>
        </p:nvSpPr>
        <p:spPr bwMode="auto">
          <a:xfrm>
            <a:off x="4833938" y="1143000"/>
            <a:ext cx="1338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CMS 3.1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7835" name="TextBox 15"/>
          <p:cNvSpPr txBox="1">
            <a:spLocks noChangeArrowheads="1"/>
          </p:cNvSpPr>
          <p:nvPr/>
        </p:nvSpPr>
        <p:spPr bwMode="auto">
          <a:xfrm>
            <a:off x="8001000" y="120015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CMS 5.0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7836" name="TextBox 16"/>
          <p:cNvSpPr txBox="1">
            <a:spLocks noChangeArrowheads="1"/>
          </p:cNvSpPr>
          <p:nvPr/>
        </p:nvSpPr>
        <p:spPr bwMode="auto">
          <a:xfrm>
            <a:off x="1219200" y="4476750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ATLAS 3.6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7837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3276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Box 17"/>
          <p:cNvSpPr txBox="1">
            <a:spLocks noChangeArrowheads="1"/>
          </p:cNvSpPr>
          <p:nvPr/>
        </p:nvSpPr>
        <p:spPr bwMode="auto">
          <a:xfrm>
            <a:off x="3878263" y="4419600"/>
            <a:ext cx="160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ATLAS 3.5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7839" name="Picture 19" descr="Untitled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3308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0" name="TextBox 20"/>
          <p:cNvSpPr txBox="1">
            <a:spLocks noChangeArrowheads="1"/>
          </p:cNvSpPr>
          <p:nvPr/>
        </p:nvSpPr>
        <p:spPr bwMode="auto">
          <a:xfrm>
            <a:off x="7924800" y="4343400"/>
            <a:ext cx="160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ATLAS 5.0</a:t>
            </a:r>
            <a:r>
              <a:rPr lang="en-US" b="1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784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7B1F1EC-3956-9A4B-8320-45C7D3C555F2}" type="slidenum">
              <a:rPr lang="en-US" sz="1200">
                <a:solidFill>
                  <a:srgbClr val="1664BA"/>
                </a:solidFill>
              </a:rPr>
              <a:pPr/>
              <a:t>34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004175" cy="457200"/>
          </a:xfrm>
        </p:spPr>
        <p:txBody>
          <a:bodyPr/>
          <a:lstStyle/>
          <a:p>
            <a:r>
              <a:rPr lang="en-US" sz="44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Nota </a:t>
            </a:r>
            <a:r>
              <a:rPr lang="en-US" sz="44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bene</a:t>
            </a:r>
            <a:endParaRPr lang="en-US" sz="4400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0" y="609600"/>
            <a:ext cx="9906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Questa </a:t>
            </a:r>
            <a:r>
              <a:rPr lang="en-US" dirty="0" err="1">
                <a:solidFill>
                  <a:srgbClr val="000090"/>
                </a:solidFill>
              </a:rPr>
              <a:t>scoperta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è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arrivata</a:t>
            </a:r>
            <a:r>
              <a:rPr lang="en-US" altLang="ja-JP" dirty="0">
                <a:solidFill>
                  <a:srgbClr val="000090"/>
                </a:solidFill>
              </a:rPr>
              <a:t> con LHC </a:t>
            </a:r>
            <a:r>
              <a:rPr lang="en-US" altLang="ja-JP" dirty="0" err="1">
                <a:solidFill>
                  <a:srgbClr val="000090"/>
                </a:solidFill>
              </a:rPr>
              <a:t>che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operava</a:t>
            </a:r>
            <a:r>
              <a:rPr lang="en-US" altLang="ja-JP" dirty="0">
                <a:solidFill>
                  <a:srgbClr val="000090"/>
                </a:solidFill>
              </a:rPr>
              <a:t> a </a:t>
            </a:r>
            <a:r>
              <a:rPr lang="en-US" altLang="ja-JP" b="1" dirty="0">
                <a:solidFill>
                  <a:srgbClr val="FF0000"/>
                </a:solidFill>
              </a:rPr>
              <a:t>7/8 </a:t>
            </a:r>
            <a:r>
              <a:rPr lang="en-US" altLang="ja-JP" b="1" dirty="0" err="1">
                <a:solidFill>
                  <a:srgbClr val="FF0000"/>
                </a:solidFill>
              </a:rPr>
              <a:t>TeV</a:t>
            </a:r>
            <a:r>
              <a:rPr lang="en-US" altLang="ja-JP" b="1" dirty="0">
                <a:solidFill>
                  <a:srgbClr val="FF0000"/>
                </a:solidFill>
              </a:rPr>
              <a:t>: ½ </a:t>
            </a:r>
            <a:r>
              <a:rPr lang="en-US" altLang="ja-JP" b="1" dirty="0" err="1">
                <a:solidFill>
                  <a:srgbClr val="FF0000"/>
                </a:solidFill>
              </a:rPr>
              <a:t>della</a:t>
            </a:r>
            <a:r>
              <a:rPr lang="en-US" altLang="ja-JP" b="1" dirty="0">
                <a:solidFill>
                  <a:srgbClr val="FF0000"/>
                </a:solidFill>
              </a:rPr>
              <a:t> sua </a:t>
            </a:r>
            <a:r>
              <a:rPr lang="en-US" altLang="ja-JP" b="1" dirty="0" err="1">
                <a:solidFill>
                  <a:srgbClr val="FF0000"/>
                </a:solidFill>
              </a:rPr>
              <a:t>energia</a:t>
            </a:r>
            <a:r>
              <a:rPr lang="en-US" altLang="ja-JP" b="1" dirty="0">
                <a:solidFill>
                  <a:srgbClr val="FF0000"/>
                </a:solidFill>
              </a:rPr>
              <a:t> di </a:t>
            </a:r>
            <a:r>
              <a:rPr lang="en-US" altLang="ja-JP" b="1" dirty="0" err="1">
                <a:solidFill>
                  <a:srgbClr val="FF0000"/>
                </a:solidFill>
              </a:rPr>
              <a:t>progetto</a:t>
            </a:r>
            <a:r>
              <a:rPr lang="en-US" altLang="ja-JP" b="1" dirty="0">
                <a:solidFill>
                  <a:srgbClr val="FF0000"/>
                </a:solidFill>
              </a:rPr>
              <a:t> !!!</a:t>
            </a: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rgbClr val="184B8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184B81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La </a:t>
            </a:r>
            <a:r>
              <a:rPr lang="en-US" dirty="0" err="1">
                <a:solidFill>
                  <a:srgbClr val="000090"/>
                </a:solidFill>
              </a:rPr>
              <a:t>scoperta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fr-FR" dirty="0" err="1">
                <a:solidFill>
                  <a:srgbClr val="000090"/>
                </a:solidFill>
              </a:rPr>
              <a:t>è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stata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annunciata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quando</a:t>
            </a:r>
            <a:r>
              <a:rPr lang="en-US" altLang="ja-JP" dirty="0">
                <a:solidFill>
                  <a:srgbClr val="000090"/>
                </a:solidFill>
              </a:rPr>
              <a:t> ATLAS e CMS </a:t>
            </a:r>
            <a:r>
              <a:rPr lang="en-US" altLang="ja-JP" dirty="0" err="1">
                <a:solidFill>
                  <a:srgbClr val="000090"/>
                </a:solidFill>
              </a:rPr>
              <a:t>avevano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raccolto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~10fb</a:t>
            </a:r>
            <a:r>
              <a:rPr lang="en-US" altLang="ja-JP" b="1" baseline="30000" dirty="0">
                <a:solidFill>
                  <a:srgbClr val="FF0000"/>
                </a:solidFill>
              </a:rPr>
              <a:t>-1</a:t>
            </a:r>
            <a:r>
              <a:rPr lang="en-US" altLang="ja-JP" dirty="0">
                <a:solidFill>
                  <a:srgbClr val="184B81"/>
                </a:solidFill>
              </a:rPr>
              <a:t>: </a:t>
            </a:r>
            <a:r>
              <a:rPr lang="en-US" altLang="ja-JP" b="1" dirty="0">
                <a:solidFill>
                  <a:srgbClr val="FF0000"/>
                </a:solidFill>
              </a:rPr>
              <a:t>1/3 </a:t>
            </a:r>
            <a:r>
              <a:rPr lang="en-US" altLang="ja-JP" b="1" dirty="0" err="1">
                <a:solidFill>
                  <a:srgbClr val="FF0000"/>
                </a:solidFill>
              </a:rPr>
              <a:t>della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quantit</a:t>
            </a:r>
            <a:r>
              <a:rPr lang="fr-FR" b="1" dirty="0">
                <a:solidFill>
                  <a:srgbClr val="FF0000"/>
                </a:solidFill>
              </a:rPr>
              <a:t>à </a:t>
            </a:r>
            <a:r>
              <a:rPr lang="en-US" altLang="ja-JP" b="1" dirty="0">
                <a:solidFill>
                  <a:srgbClr val="FF0000"/>
                </a:solidFill>
              </a:rPr>
              <a:t>minima di </a:t>
            </a:r>
            <a:r>
              <a:rPr lang="en-US" altLang="ja-JP" b="1" dirty="0" err="1">
                <a:solidFill>
                  <a:srgbClr val="FF0000"/>
                </a:solidFill>
              </a:rPr>
              <a:t>dati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considerati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necessari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ai</a:t>
            </a:r>
            <a:r>
              <a:rPr lang="en-US" altLang="ja-JP" b="1" dirty="0">
                <a:solidFill>
                  <a:srgbClr val="FF0000"/>
                </a:solidFill>
              </a:rPr>
              <a:t> tempi del </a:t>
            </a:r>
            <a:r>
              <a:rPr lang="en-US" altLang="ja-JP" b="1" dirty="0" err="1">
                <a:solidFill>
                  <a:srgbClr val="FF0000"/>
                </a:solidFill>
              </a:rPr>
              <a:t>nostro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Physics </a:t>
            </a:r>
            <a:r>
              <a:rPr lang="en-US" altLang="ja-JP" b="1" dirty="0">
                <a:solidFill>
                  <a:srgbClr val="FF0000"/>
                </a:solidFill>
              </a:rPr>
              <a:t>TDR 2007!!!</a:t>
            </a:r>
          </a:p>
          <a:p>
            <a:pPr eaLnBrk="1" hangingPunct="1"/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it-IT" b="1" dirty="0">
                <a:solidFill>
                  <a:srgbClr val="000090"/>
                </a:solidFill>
              </a:rPr>
              <a:t>È</a:t>
            </a:r>
            <a:r>
              <a:rPr lang="en-US" b="1" dirty="0">
                <a:solidFill>
                  <a:srgbClr val="000090"/>
                </a:solidFill>
              </a:rPr>
              <a:t> il </a:t>
            </a:r>
            <a:r>
              <a:rPr lang="en-US" b="1" dirty="0" err="1">
                <a:solidFill>
                  <a:srgbClr val="000090"/>
                </a:solidFill>
              </a:rPr>
              <a:t>risultato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della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altLang="ja-JP" b="1" dirty="0" err="1">
                <a:solidFill>
                  <a:srgbClr val="FF0000"/>
                </a:solidFill>
              </a:rPr>
              <a:t>missione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impossibile</a:t>
            </a:r>
            <a:r>
              <a:rPr lang="ja-JP" altLang="en-US" b="1" dirty="0">
                <a:solidFill>
                  <a:srgbClr val="FF0000"/>
                </a:solidFill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messa</a:t>
            </a:r>
            <a:r>
              <a:rPr lang="en-US" altLang="ja-JP" b="1" dirty="0">
                <a:solidFill>
                  <a:srgbClr val="FF0000"/>
                </a:solidFill>
              </a:rPr>
              <a:t> in </a:t>
            </a:r>
            <a:r>
              <a:rPr lang="en-US" altLang="ja-JP" b="1" dirty="0" err="1">
                <a:solidFill>
                  <a:srgbClr val="FF0000"/>
                </a:solidFill>
              </a:rPr>
              <a:t>piedi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nel</a:t>
            </a:r>
            <a:r>
              <a:rPr lang="en-US" altLang="ja-JP" b="1" dirty="0">
                <a:solidFill>
                  <a:srgbClr val="FF0000"/>
                </a:solidFill>
              </a:rPr>
              <a:t> 2010:</a:t>
            </a:r>
          </a:p>
          <a:p>
            <a:pPr eaLnBrk="1" hangingPunct="1"/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en-US" b="1" dirty="0">
                <a:solidFill>
                  <a:srgbClr val="FF0000"/>
                </a:solidFill>
              </a:rPr>
              <a:t>“</a:t>
            </a:r>
            <a:r>
              <a:rPr lang="en-US" altLang="ja-JP" b="1" dirty="0" err="1">
                <a:solidFill>
                  <a:srgbClr val="FF0000"/>
                </a:solidFill>
              </a:rPr>
              <a:t>Scopriremo</a:t>
            </a:r>
            <a:r>
              <a:rPr lang="en-US" altLang="ja-JP" b="1" dirty="0">
                <a:solidFill>
                  <a:srgbClr val="FF0000"/>
                </a:solidFill>
              </a:rPr>
              <a:t> il </a:t>
            </a:r>
            <a:r>
              <a:rPr lang="en-US" altLang="ja-JP" b="1" dirty="0" err="1">
                <a:solidFill>
                  <a:srgbClr val="FF0000"/>
                </a:solidFill>
              </a:rPr>
              <a:t>bosone</a:t>
            </a:r>
            <a:r>
              <a:rPr lang="en-US" altLang="ja-JP" b="1" dirty="0">
                <a:solidFill>
                  <a:srgbClr val="FF0000"/>
                </a:solidFill>
              </a:rPr>
              <a:t> di Higgs –o lo </a:t>
            </a:r>
            <a:r>
              <a:rPr lang="en-US" altLang="ja-JP" b="1" dirty="0" err="1">
                <a:solidFill>
                  <a:srgbClr val="FF0000"/>
                </a:solidFill>
              </a:rPr>
              <a:t>escluderemo</a:t>
            </a:r>
            <a:r>
              <a:rPr lang="en-US" altLang="ja-JP" b="1" dirty="0">
                <a:solidFill>
                  <a:srgbClr val="FF0000"/>
                </a:solidFill>
              </a:rPr>
              <a:t> per </a:t>
            </a:r>
            <a:r>
              <a:rPr lang="en-US" altLang="ja-JP" b="1" dirty="0" err="1">
                <a:solidFill>
                  <a:srgbClr val="FF0000"/>
                </a:solidFill>
              </a:rPr>
              <a:t>sempre</a:t>
            </a:r>
            <a:r>
              <a:rPr lang="en-US" altLang="ja-JP" b="1" dirty="0">
                <a:solidFill>
                  <a:srgbClr val="FF0000"/>
                </a:solidFill>
              </a:rPr>
              <a:t>- prima del </a:t>
            </a:r>
            <a:r>
              <a:rPr lang="en-US" altLang="ja-JP" b="1" dirty="0" err="1">
                <a:solidFill>
                  <a:srgbClr val="FF0000"/>
                </a:solidFill>
              </a:rPr>
              <a:t>lungo</a:t>
            </a:r>
            <a:r>
              <a:rPr lang="en-US" altLang="ja-JP" b="1" dirty="0">
                <a:solidFill>
                  <a:srgbClr val="FF0000"/>
                </a:solidFill>
              </a:rPr>
              <a:t> shut-down </a:t>
            </a:r>
            <a:r>
              <a:rPr lang="en-US" altLang="ja-JP" b="1" dirty="0" err="1">
                <a:solidFill>
                  <a:srgbClr val="FF0000"/>
                </a:solidFill>
              </a:rPr>
              <a:t>necessario</a:t>
            </a:r>
            <a:r>
              <a:rPr lang="en-US" altLang="ja-JP" b="1" dirty="0">
                <a:solidFill>
                  <a:srgbClr val="FF0000"/>
                </a:solidFill>
              </a:rPr>
              <a:t> per </a:t>
            </a:r>
            <a:r>
              <a:rPr lang="en-US" altLang="ja-JP" b="1" dirty="0" err="1">
                <a:solidFill>
                  <a:srgbClr val="FF0000"/>
                </a:solidFill>
              </a:rPr>
              <a:t>portare</a:t>
            </a:r>
            <a:r>
              <a:rPr lang="en-US" altLang="ja-JP" b="1" dirty="0">
                <a:solidFill>
                  <a:srgbClr val="FF0000"/>
                </a:solidFill>
              </a:rPr>
              <a:t> LHC a 14TeV</a:t>
            </a:r>
            <a:r>
              <a:rPr lang="ja-JP" altLang="en-US" b="1" dirty="0">
                <a:solidFill>
                  <a:srgbClr val="FF0000"/>
                </a:solidFill>
              </a:rPr>
              <a:t>”</a:t>
            </a:r>
            <a:endParaRPr lang="en-US" altLang="ja-JP" b="1" dirty="0">
              <a:solidFill>
                <a:srgbClr val="FF0000"/>
              </a:solidFill>
            </a:endParaRPr>
          </a:p>
          <a:p>
            <a:pPr eaLnBrk="1" hangingPunct="1"/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b="1" dirty="0" err="1">
                <a:solidFill>
                  <a:srgbClr val="000090"/>
                </a:solidFill>
              </a:rPr>
              <a:t>Componenti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decisivi</a:t>
            </a:r>
            <a:r>
              <a:rPr lang="en-US" b="1" dirty="0">
                <a:solidFill>
                  <a:srgbClr val="000090"/>
                </a:solidFill>
              </a:rPr>
              <a:t> del </a:t>
            </a:r>
            <a:r>
              <a:rPr lang="en-US" b="1" dirty="0" err="1">
                <a:solidFill>
                  <a:srgbClr val="000090"/>
                </a:solidFill>
              </a:rPr>
              <a:t>successo</a:t>
            </a:r>
            <a:r>
              <a:rPr lang="en-US" b="1" dirty="0">
                <a:solidFill>
                  <a:srgbClr val="000090"/>
                </a:solidFill>
              </a:rPr>
              <a:t>: </a:t>
            </a:r>
            <a:r>
              <a:rPr lang="en-US" b="1" dirty="0" err="1">
                <a:solidFill>
                  <a:srgbClr val="000090"/>
                </a:solidFill>
              </a:rPr>
              <a:t>rivelatori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hanno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funzionato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meravigliosamente</a:t>
            </a:r>
            <a:r>
              <a:rPr lang="en-US" b="1" dirty="0">
                <a:solidFill>
                  <a:srgbClr val="000090"/>
                </a:solidFill>
              </a:rPr>
              <a:t>, un </a:t>
            </a:r>
            <a:r>
              <a:rPr lang="en-US" b="1" dirty="0" err="1">
                <a:solidFill>
                  <a:srgbClr val="000090"/>
                </a:solidFill>
              </a:rPr>
              <a:t>acceleratore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estremamente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affidabile</a:t>
            </a:r>
            <a:r>
              <a:rPr lang="en-US" b="1" dirty="0">
                <a:solidFill>
                  <a:srgbClr val="00009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centinaia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giovani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fisici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entusiasti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partecipare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grande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sfida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606BF14-CD01-8F4C-AADE-AEE1B7F5E9CE}" type="slidenum">
              <a:rPr lang="en-US" sz="1200">
                <a:solidFill>
                  <a:srgbClr val="1664BA"/>
                </a:solidFill>
              </a:rPr>
              <a:pPr/>
              <a:t>35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2"/>
          <p:cNvSpPr txBox="1">
            <a:spLocks noChangeArrowheads="1"/>
          </p:cNvSpPr>
          <p:nvPr/>
        </p:nvSpPr>
        <p:spPr bwMode="auto">
          <a:xfrm>
            <a:off x="176510" y="32048"/>
            <a:ext cx="97472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</a:rPr>
              <a:t>      </a:t>
            </a:r>
            <a:r>
              <a:rPr lang="it-IT" sz="3600" b="1" dirty="0">
                <a:solidFill>
                  <a:srgbClr val="FF0000"/>
                </a:solidFill>
              </a:rPr>
              <a:t>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realmente</a:t>
            </a:r>
            <a:r>
              <a:rPr lang="en-US" sz="3600" b="1" dirty="0">
                <a:solidFill>
                  <a:srgbClr val="FF0000"/>
                </a:solidFill>
              </a:rPr>
              <a:t> il </a:t>
            </a:r>
            <a:r>
              <a:rPr lang="en-US" sz="3600" b="1" dirty="0" err="1">
                <a:solidFill>
                  <a:srgbClr val="FF0000"/>
                </a:solidFill>
              </a:rPr>
              <a:t>bosone</a:t>
            </a:r>
            <a:r>
              <a:rPr lang="en-US" sz="3600" b="1" dirty="0">
                <a:solidFill>
                  <a:srgbClr val="FF0000"/>
                </a:solidFill>
              </a:rPr>
              <a:t> di Higgs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  <a:p>
            <a:pPr eaLnBrk="1" hangingPunct="1"/>
            <a:endParaRPr lang="en-US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987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D6CEDCB-F3C7-1340-B5FA-B7066CA3FA61}" type="slidenum">
              <a:rPr lang="en-US" sz="1200">
                <a:solidFill>
                  <a:srgbClr val="1664BA"/>
                </a:solidFill>
              </a:rPr>
              <a:pPr/>
              <a:t>36</a:t>
            </a:fld>
            <a:endParaRPr lang="en-US" sz="1200">
              <a:solidFill>
                <a:srgbClr val="1664BA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2132856"/>
            <a:ext cx="3364930" cy="320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9568" y="5301208"/>
            <a:ext cx="9829800" cy="1143000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Si! </a:t>
            </a:r>
            <a:r>
              <a:rPr lang="it-IT" sz="36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proprio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lui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!!!!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464" y="764704"/>
            <a:ext cx="9777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184B81"/>
                </a:solidFill>
              </a:rPr>
              <a:t> </a:t>
            </a:r>
            <a:r>
              <a:rPr lang="it-IT" dirty="0">
                <a:solidFill>
                  <a:srgbClr val="000090"/>
                </a:solidFill>
              </a:rPr>
              <a:t>È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davvero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uno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scalare</a:t>
            </a:r>
            <a:r>
              <a:rPr lang="en-US" dirty="0">
                <a:solidFill>
                  <a:srgbClr val="000090"/>
                </a:solidFill>
              </a:rPr>
              <a:t>?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L’</a:t>
            </a:r>
            <a:r>
              <a:rPr lang="en-US" altLang="ja-JP" dirty="0" err="1">
                <a:solidFill>
                  <a:srgbClr val="000090"/>
                </a:solidFill>
              </a:rPr>
              <a:t>intensit</a:t>
            </a:r>
            <a:r>
              <a:rPr lang="fr-FR" altLang="ja-JP" dirty="0">
                <a:solidFill>
                  <a:srgbClr val="000090"/>
                </a:solidFill>
              </a:rPr>
              <a:t>à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delle</a:t>
            </a:r>
            <a:r>
              <a:rPr lang="en-US" altLang="ja-JP" dirty="0">
                <a:solidFill>
                  <a:srgbClr val="000090"/>
                </a:solidFill>
              </a:rPr>
              <a:t> sue </a:t>
            </a:r>
            <a:r>
              <a:rPr lang="en-US" altLang="ja-JP" dirty="0" err="1">
                <a:solidFill>
                  <a:srgbClr val="000090"/>
                </a:solidFill>
              </a:rPr>
              <a:t>interazioni</a:t>
            </a:r>
            <a:r>
              <a:rPr lang="en-US" altLang="ja-JP" dirty="0">
                <a:solidFill>
                  <a:srgbClr val="000090"/>
                </a:solidFill>
              </a:rPr>
              <a:t> con </a:t>
            </a:r>
            <a:r>
              <a:rPr lang="en-US" altLang="ja-JP" dirty="0" err="1" smtClean="0">
                <a:solidFill>
                  <a:srgbClr val="000090"/>
                </a:solidFill>
              </a:rPr>
              <a:t>bosoni</a:t>
            </a:r>
            <a:r>
              <a:rPr lang="en-US" altLang="ja-JP" dirty="0" smtClean="0">
                <a:solidFill>
                  <a:srgbClr val="000090"/>
                </a:solidFill>
              </a:rPr>
              <a:t> e </a:t>
            </a:r>
            <a:r>
              <a:rPr lang="en-US" altLang="ja-JP" dirty="0" err="1" smtClean="0">
                <a:solidFill>
                  <a:srgbClr val="000090"/>
                </a:solidFill>
              </a:rPr>
              <a:t>fermioni</a:t>
            </a:r>
            <a:r>
              <a:rPr lang="en-US" altLang="ja-JP" dirty="0" smtClean="0">
                <a:solidFill>
                  <a:srgbClr val="000090"/>
                </a:solidFill>
              </a:rPr>
              <a:t> </a:t>
            </a:r>
            <a:r>
              <a:rPr lang="fr-FR" altLang="ja-JP" dirty="0" err="1">
                <a:solidFill>
                  <a:srgbClr val="000090"/>
                </a:solidFill>
              </a:rPr>
              <a:t>è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davvero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quella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err="1">
                <a:solidFill>
                  <a:srgbClr val="000090"/>
                </a:solidFill>
              </a:rPr>
              <a:t>prevista</a:t>
            </a:r>
            <a:r>
              <a:rPr lang="en-US" altLang="ja-JP" dirty="0">
                <a:solidFill>
                  <a:srgbClr val="000090"/>
                </a:solidFill>
              </a:rPr>
              <a:t> dal </a:t>
            </a:r>
            <a:r>
              <a:rPr lang="en-US" altLang="ja-JP" dirty="0" err="1">
                <a:solidFill>
                  <a:srgbClr val="000090"/>
                </a:solidFill>
              </a:rPr>
              <a:t>Modello</a:t>
            </a:r>
            <a:r>
              <a:rPr lang="en-US" altLang="ja-JP" dirty="0">
                <a:solidFill>
                  <a:srgbClr val="000090"/>
                </a:solidFill>
              </a:rPr>
              <a:t> Standard?</a:t>
            </a:r>
          </a:p>
          <a:p>
            <a:endParaRPr lang="it-IT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7106" r="2061" b="5504"/>
          <a:stretch>
            <a:fillRect/>
          </a:stretch>
        </p:blipFill>
        <p:spPr bwMode="auto">
          <a:xfrm>
            <a:off x="848544" y="2178234"/>
            <a:ext cx="3312368" cy="299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13070F0-49F1-EB41-9A44-F17BFB7E07CB}" type="slidenum">
              <a:rPr lang="en-US" sz="1200">
                <a:solidFill>
                  <a:srgbClr val="1664BA"/>
                </a:solidFill>
              </a:rPr>
              <a:pPr/>
              <a:t>37</a:t>
            </a:fld>
            <a:endParaRPr lang="en-US" sz="1200">
              <a:solidFill>
                <a:srgbClr val="1664BA"/>
              </a:solidFill>
            </a:endParaRPr>
          </a:p>
        </p:txBody>
      </p:sp>
      <p:pic>
        <p:nvPicPr>
          <p:cNvPr id="82946" name="Picture 2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937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 err="1">
                <a:solidFill>
                  <a:srgbClr val="000090"/>
                </a:solidFill>
              </a:rPr>
              <a:t>Premio</a:t>
            </a:r>
            <a:r>
              <a:rPr lang="en-US" sz="4400" b="1" dirty="0">
                <a:solidFill>
                  <a:srgbClr val="000090"/>
                </a:solidFill>
              </a:rPr>
              <a:t> Nobel per la </a:t>
            </a:r>
            <a:r>
              <a:rPr lang="en-US" sz="4400" b="1" dirty="0" err="1">
                <a:solidFill>
                  <a:srgbClr val="000090"/>
                </a:solidFill>
              </a:rPr>
              <a:t>fisica</a:t>
            </a:r>
            <a:r>
              <a:rPr lang="en-US" sz="4400" b="1" dirty="0">
                <a:solidFill>
                  <a:srgbClr val="000090"/>
                </a:solidFill>
              </a:rPr>
              <a:t> 2013</a:t>
            </a:r>
            <a:endParaRPr lang="en-US" sz="2800" b="1" dirty="0">
              <a:solidFill>
                <a:srgbClr val="000090"/>
              </a:solidFill>
            </a:endParaRPr>
          </a:p>
        </p:txBody>
      </p:sp>
      <p:pic>
        <p:nvPicPr>
          <p:cNvPr id="829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066800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9"/>
          <p:cNvSpPr txBox="1">
            <a:spLocks noChangeArrowheads="1"/>
          </p:cNvSpPr>
          <p:nvPr/>
        </p:nvSpPr>
        <p:spPr bwMode="auto">
          <a:xfrm>
            <a:off x="1143000" y="2982913"/>
            <a:ext cx="186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573B0"/>
                </a:solidFill>
              </a:rPr>
              <a:t>Francois Englert</a:t>
            </a:r>
          </a:p>
        </p:txBody>
      </p:sp>
      <p:sp>
        <p:nvSpPr>
          <p:cNvPr id="82950" name="TextBox 10"/>
          <p:cNvSpPr txBox="1">
            <a:spLocks noChangeArrowheads="1"/>
          </p:cNvSpPr>
          <p:nvPr/>
        </p:nvSpPr>
        <p:spPr bwMode="auto">
          <a:xfrm>
            <a:off x="7829550" y="2630488"/>
            <a:ext cx="139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573B0"/>
                </a:solidFill>
              </a:rPr>
              <a:t>Peter Higgs</a:t>
            </a:r>
          </a:p>
        </p:txBody>
      </p:sp>
      <p:pic>
        <p:nvPicPr>
          <p:cNvPr id="829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1" r="18651"/>
          <a:stretch>
            <a:fillRect/>
          </a:stretch>
        </p:blipFill>
        <p:spPr bwMode="auto">
          <a:xfrm>
            <a:off x="7661275" y="914400"/>
            <a:ext cx="1482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Box 9"/>
          <p:cNvSpPr txBox="1">
            <a:spLocks noChangeArrowheads="1"/>
          </p:cNvSpPr>
          <p:nvPr/>
        </p:nvSpPr>
        <p:spPr bwMode="auto">
          <a:xfrm>
            <a:off x="152400" y="4540250"/>
            <a:ext cx="9753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3573B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assegnato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congiuntamente</a:t>
            </a:r>
            <a:r>
              <a:rPr lang="en-US" sz="2000" b="1" dirty="0">
                <a:solidFill>
                  <a:srgbClr val="000090"/>
                </a:solidFill>
              </a:rPr>
              <a:t>  a François </a:t>
            </a:r>
            <a:r>
              <a:rPr lang="en-US" sz="2000" b="1" dirty="0" err="1">
                <a:solidFill>
                  <a:srgbClr val="000090"/>
                </a:solidFill>
              </a:rPr>
              <a:t>Englert</a:t>
            </a:r>
            <a:r>
              <a:rPr lang="en-US" sz="2000" b="1" dirty="0">
                <a:solidFill>
                  <a:srgbClr val="000090"/>
                </a:solidFill>
              </a:rPr>
              <a:t> e Peter W. Higgs </a:t>
            </a:r>
            <a:r>
              <a:rPr lang="ja-JP" altLang="en-US" sz="2000" b="1" i="1" dirty="0">
                <a:solidFill>
                  <a:srgbClr val="000090"/>
                </a:solidFill>
              </a:rPr>
              <a:t>”</a:t>
            </a:r>
            <a:r>
              <a:rPr lang="en-US" altLang="ja-JP" sz="2000" b="1" i="1" dirty="0">
                <a:solidFill>
                  <a:srgbClr val="000090"/>
                </a:solidFill>
              </a:rPr>
              <a:t>per la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scoperta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teorica</a:t>
            </a:r>
            <a:r>
              <a:rPr lang="en-US" altLang="ja-JP" sz="2000" b="1" i="1" dirty="0">
                <a:solidFill>
                  <a:srgbClr val="000090"/>
                </a:solidFill>
              </a:rPr>
              <a:t> di un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meccanismo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che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contribuisce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alla</a:t>
            </a:r>
            <a:r>
              <a:rPr lang="en-US" altLang="ja-JP" sz="2000" b="1" i="1" dirty="0">
                <a:solidFill>
                  <a:srgbClr val="000090"/>
                </a:solidFill>
              </a:rPr>
              <a:t> nostra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comprensione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della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massa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delle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particelle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subatomiche</a:t>
            </a:r>
            <a:r>
              <a:rPr lang="en-US" altLang="ja-JP" sz="2000" b="1" i="1" dirty="0">
                <a:solidFill>
                  <a:srgbClr val="000090"/>
                </a:solidFill>
              </a:rPr>
              <a:t>, e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che</a:t>
            </a:r>
            <a:r>
              <a:rPr lang="en-US" altLang="ja-JP" sz="2000" b="1" i="1" dirty="0">
                <a:solidFill>
                  <a:srgbClr val="000090"/>
                </a:solidFill>
              </a:rPr>
              <a:t> e´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stato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recentemente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confermato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dalla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scoperta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della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fondamentale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particella</a:t>
            </a:r>
            <a:r>
              <a:rPr lang="en-US" altLang="ja-JP" sz="2000" b="1" i="1" dirty="0">
                <a:solidFill>
                  <a:srgbClr val="000090"/>
                </a:solidFill>
              </a:rPr>
              <a:t> da parte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degli</a:t>
            </a:r>
            <a:r>
              <a:rPr lang="en-US" altLang="ja-JP" sz="2000" b="1" i="1" dirty="0">
                <a:solidFill>
                  <a:srgbClr val="000090"/>
                </a:solidFill>
              </a:rPr>
              <a:t> </a:t>
            </a:r>
            <a:r>
              <a:rPr lang="en-US" altLang="ja-JP" sz="2000" b="1" i="1" dirty="0" err="1">
                <a:solidFill>
                  <a:srgbClr val="000090"/>
                </a:solidFill>
              </a:rPr>
              <a:t>esperimenti</a:t>
            </a:r>
            <a:r>
              <a:rPr lang="en-US" altLang="ja-JP" sz="2000" b="1" i="1" dirty="0">
                <a:solidFill>
                  <a:srgbClr val="000090"/>
                </a:solidFill>
              </a:rPr>
              <a:t> ATLAS e CMS al Large Hadron Collider del  CERN "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944100" cy="1143000"/>
          </a:xfrm>
        </p:spPr>
        <p:txBody>
          <a:bodyPr/>
          <a:lstStyle/>
          <a:p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Ho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dovuto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comprare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abiti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molto pi</a:t>
            </a:r>
            <a:r>
              <a:rPr lang="it-IT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ù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eleganti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di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quelli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che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ero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solito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6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indossare</a:t>
            </a:r>
            <a:r>
              <a:rPr lang="en-US" sz="26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.</a:t>
            </a:r>
          </a:p>
        </p:txBody>
      </p:sp>
      <p:pic>
        <p:nvPicPr>
          <p:cNvPr id="83970" name="Picture 3" descr="CON_NAPOLIT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85800"/>
            <a:ext cx="52498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4" descr="FUNDAMENTAL_PHYSICS_PR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9375"/>
            <a:ext cx="44513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5" descr="A_STOCCOLM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4462463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Snapshot 2013-12-11 01-13-0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92563"/>
            <a:ext cx="411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2"/>
          <p:cNvSpPr txBox="1">
            <a:spLocks noChangeArrowheads="1"/>
          </p:cNvSpPr>
          <p:nvPr/>
        </p:nvSpPr>
        <p:spPr bwMode="auto">
          <a:xfrm rot="-1645464">
            <a:off x="112713" y="3887788"/>
            <a:ext cx="937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4400" b="1">
                <a:solidFill>
                  <a:srgbClr val="FFFF00"/>
                </a:solidFill>
              </a:rPr>
              <a:t/>
            </a:r>
            <a:br>
              <a:rPr lang="en-US" sz="4400" b="1">
                <a:solidFill>
                  <a:srgbClr val="FFFF00"/>
                </a:solidFill>
              </a:rPr>
            </a:br>
            <a:r>
              <a:rPr lang="en-US" sz="4400" b="1">
                <a:solidFill>
                  <a:srgbClr val="FFFF00"/>
                </a:solidFill>
              </a:rPr>
              <a:t>Prime implicazioni della scoperta.</a:t>
            </a:r>
            <a:br>
              <a:rPr lang="en-US" sz="4400" b="1">
                <a:solidFill>
                  <a:srgbClr val="FFFF00"/>
                </a:solidFill>
              </a:rPr>
            </a:b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83975" name="Slide Number Placeholder 3"/>
          <p:cNvSpPr txBox="1">
            <a:spLocks/>
          </p:cNvSpPr>
          <p:nvPr/>
        </p:nvSpPr>
        <p:spPr bwMode="auto">
          <a:xfrm>
            <a:off x="9448800" y="6524625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E01568C-D05E-DE43-B697-3674029C2A86}" type="slidenum">
              <a:rPr lang="en-US" sz="1200">
                <a:solidFill>
                  <a:srgbClr val="1664BA"/>
                </a:solidFill>
              </a:rPr>
              <a:pPr/>
              <a:t>38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004175" cy="457200"/>
          </a:xfrm>
        </p:spPr>
        <p:txBody>
          <a:bodyPr/>
          <a:lstStyle/>
          <a:p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Cosa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abbiamo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imparato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sulla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nascita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del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nostro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Universo</a:t>
            </a:r>
            <a:endParaRPr lang="en-US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286180C-8257-2848-B9EF-621A4BF83285}" type="slidenum">
              <a:rPr lang="en-US" sz="1200">
                <a:solidFill>
                  <a:srgbClr val="1664BA"/>
                </a:solidFill>
              </a:rPr>
              <a:pPr/>
              <a:t>39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84995" name="TextBox 3"/>
          <p:cNvSpPr txBox="1">
            <a:spLocks noChangeArrowheads="1"/>
          </p:cNvSpPr>
          <p:nvPr/>
        </p:nvSpPr>
        <p:spPr bwMode="auto">
          <a:xfrm>
            <a:off x="0" y="3860800"/>
            <a:ext cx="9906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Stiamo cominciando a capire la trama sottile che da forma al nostro universo. </a:t>
            </a:r>
          </a:p>
          <a:p>
            <a:pPr eaLnBrk="1" hangingPunct="1"/>
            <a:endParaRPr lang="en-US" b="1">
              <a:solidFill>
                <a:srgbClr val="FF0000"/>
              </a:solidFill>
            </a:endParaRP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Dobbiamo ri-scrivere i libri di fisica</a:t>
            </a:r>
          </a:p>
          <a:p>
            <a:pPr eaLnBrk="1" hangingPunct="1"/>
            <a:endParaRPr lang="en-US" b="1">
              <a:solidFill>
                <a:srgbClr val="FF0000"/>
              </a:solidFill>
            </a:endParaRPr>
          </a:p>
          <a:p>
            <a:pPr eaLnBrk="1" hangingPunct="1"/>
            <a:r>
              <a:rPr lang="en-US" b="1">
                <a:solidFill>
                  <a:srgbClr val="FF0000"/>
                </a:solidFill>
              </a:rPr>
              <a:t>Siamo nel bel mezzo di una rivoluzione scientifica le cui conseguenze saranno, forse, pi</a:t>
            </a:r>
            <a:r>
              <a:rPr lang="it-IT" b="1">
                <a:solidFill>
                  <a:srgbClr val="FF0000"/>
                </a:solidFill>
              </a:rPr>
              <a:t>ù</a:t>
            </a:r>
            <a:r>
              <a:rPr lang="en-US" b="1">
                <a:solidFill>
                  <a:srgbClr val="FF0000"/>
                </a:solidFill>
              </a:rPr>
              <a:t> evidenti fra qualche decennio.</a:t>
            </a:r>
          </a:p>
        </p:txBody>
      </p:sp>
      <p:sp>
        <p:nvSpPr>
          <p:cNvPr id="84996" name="TextBox 4"/>
          <p:cNvSpPr txBox="1">
            <a:spLocks noChangeArrowheads="1"/>
          </p:cNvSpPr>
          <p:nvPr/>
        </p:nvSpPr>
        <p:spPr bwMode="auto">
          <a:xfrm>
            <a:off x="228600" y="1027113"/>
            <a:ext cx="9525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90"/>
                </a:solidFill>
              </a:rPr>
              <a:t>10</a:t>
            </a:r>
            <a:r>
              <a:rPr lang="en-US" sz="2000" baseline="30000" dirty="0">
                <a:solidFill>
                  <a:srgbClr val="000090"/>
                </a:solidFill>
              </a:rPr>
              <a:t>-11 </a:t>
            </a:r>
            <a:r>
              <a:rPr lang="en-US" sz="2000" dirty="0">
                <a:solidFill>
                  <a:srgbClr val="000090"/>
                </a:solidFill>
              </a:rPr>
              <a:t>secondi </a:t>
            </a:r>
            <a:r>
              <a:rPr lang="en-US" sz="2000" dirty="0" err="1">
                <a:solidFill>
                  <a:srgbClr val="000090"/>
                </a:solidFill>
              </a:rPr>
              <a:t>dopo</a:t>
            </a:r>
            <a:r>
              <a:rPr lang="en-US" sz="2000" dirty="0">
                <a:solidFill>
                  <a:srgbClr val="000090"/>
                </a:solidFill>
              </a:rPr>
              <a:t> il Big-Bang, un campo </a:t>
            </a:r>
            <a:r>
              <a:rPr lang="en-US" sz="2000" dirty="0" err="1">
                <a:solidFill>
                  <a:srgbClr val="000090"/>
                </a:solidFill>
              </a:rPr>
              <a:t>invisibile</a:t>
            </a:r>
            <a:r>
              <a:rPr lang="en-US" sz="2000" dirty="0">
                <a:solidFill>
                  <a:srgbClr val="000090"/>
                </a:solidFill>
              </a:rPr>
              <a:t> ha </a:t>
            </a:r>
            <a:r>
              <a:rPr lang="en-US" sz="2000" dirty="0" err="1">
                <a:solidFill>
                  <a:srgbClr val="000090"/>
                </a:solidFill>
              </a:rPr>
              <a:t>occupato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ogni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angolo</a:t>
            </a:r>
            <a:r>
              <a:rPr lang="en-US" sz="2000" dirty="0">
                <a:solidFill>
                  <a:srgbClr val="000090"/>
                </a:solidFill>
              </a:rPr>
              <a:t> dell’</a:t>
            </a:r>
            <a:r>
              <a:rPr lang="en-US" altLang="ja-JP" sz="2000" dirty="0">
                <a:solidFill>
                  <a:srgbClr val="000090"/>
                </a:solidFill>
              </a:rPr>
              <a:t>universo </a:t>
            </a:r>
            <a:r>
              <a:rPr lang="en-US" altLang="ja-JP" sz="2000" dirty="0" err="1">
                <a:solidFill>
                  <a:srgbClr val="000090"/>
                </a:solidFill>
              </a:rPr>
              <a:t>assegnando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una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specifica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massa</a:t>
            </a:r>
            <a:r>
              <a:rPr lang="en-US" altLang="ja-JP" sz="2000" dirty="0">
                <a:solidFill>
                  <a:srgbClr val="000090"/>
                </a:solidFill>
              </a:rPr>
              <a:t> a </a:t>
            </a:r>
            <a:r>
              <a:rPr lang="en-US" altLang="ja-JP" sz="2000" dirty="0" err="1">
                <a:solidFill>
                  <a:srgbClr val="000090"/>
                </a:solidFill>
              </a:rPr>
              <a:t>ogni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altra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particella</a:t>
            </a:r>
            <a:r>
              <a:rPr lang="en-US" altLang="ja-JP" sz="2000" dirty="0">
                <a:solidFill>
                  <a:srgbClr val="000090"/>
                </a:solidFill>
              </a:rPr>
              <a:t>.</a:t>
            </a:r>
          </a:p>
          <a:p>
            <a:pPr eaLnBrk="1" hangingPunct="1"/>
            <a:endParaRPr lang="en-US" sz="20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000" dirty="0">
                <a:solidFill>
                  <a:srgbClr val="000090"/>
                </a:solidFill>
              </a:rPr>
              <a:t> Come </a:t>
            </a:r>
            <a:r>
              <a:rPr lang="en-US" sz="2000" dirty="0" err="1">
                <a:solidFill>
                  <a:srgbClr val="000090"/>
                </a:solidFill>
              </a:rPr>
              <a:t>conseguenza</a:t>
            </a:r>
            <a:r>
              <a:rPr lang="en-US" sz="2000" dirty="0">
                <a:solidFill>
                  <a:srgbClr val="000090"/>
                </a:solidFill>
              </a:rPr>
              <a:t> di </a:t>
            </a:r>
            <a:r>
              <a:rPr lang="en-US" sz="2000" dirty="0" err="1">
                <a:solidFill>
                  <a:srgbClr val="000090"/>
                </a:solidFill>
              </a:rPr>
              <a:t>questo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meccanismo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gli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ingredienti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caotici</a:t>
            </a:r>
            <a:r>
              <a:rPr lang="en-US" sz="2000" dirty="0">
                <a:solidFill>
                  <a:srgbClr val="000090"/>
                </a:solidFill>
              </a:rPr>
              <a:t> dell’</a:t>
            </a:r>
            <a:r>
              <a:rPr lang="en-US" altLang="ja-JP" sz="2000" dirty="0">
                <a:solidFill>
                  <a:srgbClr val="000090"/>
                </a:solidFill>
              </a:rPr>
              <a:t>universo </a:t>
            </a:r>
            <a:r>
              <a:rPr lang="en-US" altLang="ja-JP" sz="2000" dirty="0" err="1">
                <a:solidFill>
                  <a:srgbClr val="000090"/>
                </a:solidFill>
              </a:rPr>
              <a:t>primordiale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hanno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cominciato</a:t>
            </a:r>
            <a:r>
              <a:rPr lang="en-US" altLang="ja-JP" sz="2000" dirty="0">
                <a:solidFill>
                  <a:srgbClr val="000090"/>
                </a:solidFill>
              </a:rPr>
              <a:t> ad </a:t>
            </a:r>
            <a:r>
              <a:rPr lang="en-US" altLang="ja-JP" sz="2000" dirty="0" err="1">
                <a:solidFill>
                  <a:srgbClr val="000090"/>
                </a:solidFill>
              </a:rPr>
              <a:t>attrarsi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l’un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l’altro</a:t>
            </a:r>
            <a:r>
              <a:rPr lang="en-US" altLang="ja-JP" sz="2000" dirty="0">
                <a:solidFill>
                  <a:srgbClr val="000090"/>
                </a:solidFill>
              </a:rPr>
              <a:t> per </a:t>
            </a:r>
            <a:r>
              <a:rPr lang="en-US" altLang="ja-JP" sz="2000" dirty="0" err="1">
                <a:solidFill>
                  <a:srgbClr val="000090"/>
                </a:solidFill>
              </a:rPr>
              <a:t>formare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atomi</a:t>
            </a:r>
            <a:r>
              <a:rPr lang="en-US" altLang="ja-JP" sz="2000" dirty="0">
                <a:solidFill>
                  <a:srgbClr val="000090"/>
                </a:solidFill>
              </a:rPr>
              <a:t>, gas, </a:t>
            </a:r>
            <a:r>
              <a:rPr lang="en-US" altLang="ja-JP" sz="2000" dirty="0" err="1">
                <a:solidFill>
                  <a:srgbClr val="000090"/>
                </a:solidFill>
              </a:rPr>
              <a:t>galassie</a:t>
            </a:r>
            <a:r>
              <a:rPr lang="en-US" altLang="ja-JP" sz="2000" dirty="0">
                <a:solidFill>
                  <a:srgbClr val="000090"/>
                </a:solidFill>
              </a:rPr>
              <a:t>, </a:t>
            </a:r>
            <a:r>
              <a:rPr lang="en-US" altLang="ja-JP" sz="2000" dirty="0" err="1">
                <a:solidFill>
                  <a:srgbClr val="000090"/>
                </a:solidFill>
              </a:rPr>
              <a:t>pianeti</a:t>
            </a:r>
            <a:r>
              <a:rPr lang="en-US" altLang="ja-JP" sz="2000" dirty="0">
                <a:solidFill>
                  <a:srgbClr val="000090"/>
                </a:solidFill>
              </a:rPr>
              <a:t> e, in </a:t>
            </a:r>
            <a:r>
              <a:rPr lang="en-US" altLang="ja-JP" sz="2000" dirty="0" err="1">
                <a:solidFill>
                  <a:srgbClr val="000090"/>
                </a:solidFill>
              </a:rPr>
              <a:t>ultima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analisi</a:t>
            </a:r>
            <a:r>
              <a:rPr lang="en-US" altLang="ja-JP" sz="2000" dirty="0">
                <a:solidFill>
                  <a:srgbClr val="000090"/>
                </a:solidFill>
              </a:rPr>
              <a:t>, </a:t>
            </a:r>
            <a:r>
              <a:rPr lang="en-US" altLang="ja-JP" sz="2000" dirty="0" err="1">
                <a:solidFill>
                  <a:srgbClr val="000090"/>
                </a:solidFill>
              </a:rPr>
              <a:t>anche</a:t>
            </a:r>
            <a:r>
              <a:rPr lang="en-US" altLang="ja-JP" sz="2000" dirty="0">
                <a:solidFill>
                  <a:srgbClr val="000090"/>
                </a:solidFill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</a:rPr>
              <a:t>noi</a:t>
            </a:r>
            <a:r>
              <a:rPr lang="en-US" altLang="ja-JP" sz="2000" dirty="0">
                <a:solidFill>
                  <a:srgbClr val="000090"/>
                </a:solidFill>
              </a:rPr>
              <a:t>. </a:t>
            </a:r>
          </a:p>
          <a:p>
            <a:pPr eaLnBrk="1" hangingPunct="1"/>
            <a:endParaRPr lang="en-US" sz="2000" dirty="0">
              <a:solidFill>
                <a:srgbClr val="000090"/>
              </a:solidFill>
            </a:endParaRPr>
          </a:p>
          <a:p>
            <a:pPr algn="ctr" eaLnBrk="1" hangingPunct="1"/>
            <a:r>
              <a:rPr lang="en-US" sz="2000" dirty="0" err="1">
                <a:solidFill>
                  <a:srgbClr val="000090"/>
                </a:solidFill>
              </a:rPr>
              <a:t>Senza</a:t>
            </a:r>
            <a:r>
              <a:rPr lang="en-US" sz="2000" dirty="0">
                <a:solidFill>
                  <a:srgbClr val="000090"/>
                </a:solidFill>
              </a:rPr>
              <a:t> il </a:t>
            </a:r>
            <a:r>
              <a:rPr lang="en-US" sz="2000" dirty="0" err="1">
                <a:solidFill>
                  <a:srgbClr val="000090"/>
                </a:solidFill>
              </a:rPr>
              <a:t>bosone</a:t>
            </a:r>
            <a:r>
              <a:rPr lang="en-US" sz="2000" dirty="0">
                <a:solidFill>
                  <a:srgbClr val="000090"/>
                </a:solidFill>
              </a:rPr>
              <a:t> di Higgs non </a:t>
            </a:r>
            <a:r>
              <a:rPr lang="en-US" sz="2000" dirty="0" err="1">
                <a:solidFill>
                  <a:srgbClr val="000090"/>
                </a:solidFill>
              </a:rPr>
              <a:t>si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riuscirebbe</a:t>
            </a:r>
            <a:r>
              <a:rPr lang="en-US" sz="2000" dirty="0">
                <a:solidFill>
                  <a:srgbClr val="000090"/>
                </a:solidFill>
              </a:rPr>
              <a:t> a </a:t>
            </a:r>
            <a:r>
              <a:rPr lang="en-US" sz="2000" dirty="0" err="1">
                <a:solidFill>
                  <a:srgbClr val="000090"/>
                </a:solidFill>
              </a:rPr>
              <a:t>capire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nulla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dell’Universo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che</a:t>
            </a:r>
            <a:r>
              <a:rPr lang="en-US" sz="2000" dirty="0">
                <a:solidFill>
                  <a:srgbClr val="000090"/>
                </a:solidFill>
              </a:rPr>
              <a:t> ci </a:t>
            </a:r>
            <a:r>
              <a:rPr lang="en-US" sz="2000" dirty="0" err="1">
                <a:solidFill>
                  <a:srgbClr val="000090"/>
                </a:solidFill>
              </a:rPr>
              <a:t>circonda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20" y="116632"/>
            <a:ext cx="9124628" cy="6858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orza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lettro-Debole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(1960-67).</a:t>
            </a:r>
            <a:endParaRPr lang="it-IT" sz="36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1049338"/>
            <a:ext cx="9906000" cy="720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La </a:t>
            </a:r>
            <a:r>
              <a:rPr lang="en-US" sz="2800" dirty="0" err="1">
                <a:solidFill>
                  <a:srgbClr val="000090"/>
                </a:solidFill>
              </a:rPr>
              <a:t>teoria</a:t>
            </a:r>
            <a:r>
              <a:rPr lang="en-US" sz="2800" dirty="0">
                <a:solidFill>
                  <a:srgbClr val="000090"/>
                </a:solidFill>
              </a:rPr>
              <a:t> di Fermi </a:t>
            </a:r>
            <a:r>
              <a:rPr lang="en-US" sz="2800" dirty="0" err="1">
                <a:solidFill>
                  <a:srgbClr val="000090"/>
                </a:solidFill>
              </a:rPr>
              <a:t>dell’</a:t>
            </a:r>
            <a:r>
              <a:rPr lang="en-US" altLang="ja-JP" sz="2800" dirty="0" err="1">
                <a:solidFill>
                  <a:srgbClr val="000090"/>
                </a:solidFill>
              </a:rPr>
              <a:t>interazione</a:t>
            </a:r>
            <a:r>
              <a:rPr lang="en-US" altLang="ja-JP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 err="1">
                <a:solidFill>
                  <a:srgbClr val="000090"/>
                </a:solidFill>
              </a:rPr>
              <a:t>debole</a:t>
            </a:r>
            <a:r>
              <a:rPr lang="en-US" altLang="ja-JP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 err="1">
                <a:solidFill>
                  <a:srgbClr val="000090"/>
                </a:solidFill>
              </a:rPr>
              <a:t>fu</a:t>
            </a:r>
            <a:r>
              <a:rPr lang="en-US" altLang="ja-JP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 err="1">
                <a:solidFill>
                  <a:srgbClr val="000090"/>
                </a:solidFill>
              </a:rPr>
              <a:t>una</a:t>
            </a:r>
            <a:r>
              <a:rPr lang="en-US" altLang="ja-JP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 err="1">
                <a:solidFill>
                  <a:srgbClr val="000090"/>
                </a:solidFill>
              </a:rPr>
              <a:t>pietra</a:t>
            </a:r>
            <a:r>
              <a:rPr lang="en-US" altLang="ja-JP" sz="2800" dirty="0">
                <a:solidFill>
                  <a:srgbClr val="000090"/>
                </a:solidFill>
              </a:rPr>
              <a:t> </a:t>
            </a:r>
            <a:r>
              <a:rPr lang="en-US" altLang="ja-JP" sz="2800" dirty="0" err="1">
                <a:solidFill>
                  <a:srgbClr val="000090"/>
                </a:solidFill>
              </a:rPr>
              <a:t>miliare</a:t>
            </a:r>
            <a:r>
              <a:rPr lang="en-US" altLang="ja-JP" sz="2800" dirty="0">
                <a:solidFill>
                  <a:srgbClr val="000090"/>
                </a:solidFill>
              </a:rPr>
              <a:t> per la </a:t>
            </a:r>
            <a:r>
              <a:rPr lang="en-US" altLang="ja-JP" sz="2800" dirty="0" err="1">
                <a:solidFill>
                  <a:srgbClr val="000090"/>
                </a:solidFill>
              </a:rPr>
              <a:t>formulazione</a:t>
            </a:r>
            <a:r>
              <a:rPr lang="en-US" altLang="ja-JP" sz="2800" dirty="0">
                <a:solidFill>
                  <a:srgbClr val="000090"/>
                </a:solidFill>
              </a:rPr>
              <a:t> del </a:t>
            </a:r>
            <a:r>
              <a:rPr lang="en-US" altLang="ja-JP" sz="2800" b="1" dirty="0" err="1">
                <a:solidFill>
                  <a:srgbClr val="000090"/>
                </a:solidFill>
              </a:rPr>
              <a:t>Modello</a:t>
            </a:r>
            <a:r>
              <a:rPr lang="en-US" altLang="ja-JP" sz="2800" b="1" dirty="0">
                <a:solidFill>
                  <a:srgbClr val="000090"/>
                </a:solidFill>
              </a:rPr>
              <a:t> </a:t>
            </a:r>
            <a:r>
              <a:rPr lang="en-US" altLang="ja-JP" sz="2800" b="1" dirty="0" smtClean="0">
                <a:solidFill>
                  <a:srgbClr val="000090"/>
                </a:solidFill>
              </a:rPr>
              <a:t>Standard.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 err="1" smtClean="0">
                <a:solidFill>
                  <a:srgbClr val="000090"/>
                </a:solidFill>
              </a:rPr>
              <a:t>Nel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1967 Weinberg e Salam </a:t>
            </a:r>
            <a:r>
              <a:rPr lang="en-US" sz="2800" dirty="0" smtClean="0">
                <a:solidFill>
                  <a:srgbClr val="000090"/>
                </a:solidFill>
              </a:rPr>
              <a:t>(e </a:t>
            </a:r>
            <a:r>
              <a:rPr lang="en-US" sz="2800" dirty="0">
                <a:solidFill>
                  <a:srgbClr val="000090"/>
                </a:solidFill>
              </a:rPr>
              <a:t>Glashow) </a:t>
            </a:r>
            <a:r>
              <a:rPr lang="en-US" sz="2800" dirty="0" err="1">
                <a:solidFill>
                  <a:srgbClr val="000090"/>
                </a:solidFill>
              </a:rPr>
              <a:t>formulano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una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teoria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unificata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delle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interazioni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</a:rPr>
              <a:t>elettromagnetica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e </a:t>
            </a:r>
            <a:r>
              <a:rPr lang="en-US" sz="2800" dirty="0" err="1" smtClean="0">
                <a:solidFill>
                  <a:srgbClr val="000090"/>
                </a:solidFill>
              </a:rPr>
              <a:t>debole</a:t>
            </a:r>
            <a:r>
              <a:rPr lang="en-US" sz="2800" dirty="0" smtClean="0">
                <a:solidFill>
                  <a:srgbClr val="000090"/>
                </a:solidFill>
              </a:rPr>
              <a:t>. </a:t>
            </a:r>
            <a:r>
              <a:rPr lang="en-US" sz="2800" dirty="0">
                <a:solidFill>
                  <a:srgbClr val="000090"/>
                </a:solidFill>
              </a:rPr>
              <a:t>Si </a:t>
            </a:r>
            <a:r>
              <a:rPr lang="en-US" sz="2800" dirty="0" err="1">
                <a:solidFill>
                  <a:srgbClr val="000090"/>
                </a:solidFill>
              </a:rPr>
              <a:t>tratta</a:t>
            </a:r>
            <a:r>
              <a:rPr lang="en-US" sz="2800" dirty="0">
                <a:solidFill>
                  <a:srgbClr val="000090"/>
                </a:solidFill>
              </a:rPr>
              <a:t> di </a:t>
            </a:r>
            <a:r>
              <a:rPr lang="en-US" sz="2800" dirty="0" err="1">
                <a:solidFill>
                  <a:srgbClr val="000090"/>
                </a:solidFill>
              </a:rPr>
              <a:t>una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teoria</a:t>
            </a:r>
            <a:r>
              <a:rPr lang="en-US" sz="2800" dirty="0">
                <a:solidFill>
                  <a:srgbClr val="000090"/>
                </a:solidFill>
              </a:rPr>
              <a:t> di campo </a:t>
            </a:r>
            <a:r>
              <a:rPr lang="en-US" sz="2800" dirty="0" err="1">
                <a:solidFill>
                  <a:srgbClr val="000090"/>
                </a:solidFill>
              </a:rPr>
              <a:t>quantistica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che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supera</a:t>
            </a:r>
            <a:r>
              <a:rPr lang="en-US" sz="2800" dirty="0">
                <a:solidFill>
                  <a:srgbClr val="000090"/>
                </a:solidFill>
              </a:rPr>
              <a:t> le </a:t>
            </a:r>
            <a:r>
              <a:rPr lang="en-US" sz="2800" dirty="0" err="1">
                <a:solidFill>
                  <a:srgbClr val="000090"/>
                </a:solidFill>
              </a:rPr>
              <a:t>difficoltà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teoriche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insite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nella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teoria</a:t>
            </a:r>
            <a:r>
              <a:rPr lang="en-US" sz="2800" dirty="0">
                <a:solidFill>
                  <a:srgbClr val="000090"/>
                </a:solidFill>
              </a:rPr>
              <a:t> del </a:t>
            </a:r>
            <a:r>
              <a:rPr lang="en-US" sz="2800" dirty="0" err="1">
                <a:solidFill>
                  <a:srgbClr val="000090"/>
                </a:solidFill>
              </a:rPr>
              <a:t>decadimento</a:t>
            </a:r>
            <a:r>
              <a:rPr lang="en-US" sz="2800" dirty="0">
                <a:solidFill>
                  <a:srgbClr val="000090"/>
                </a:solidFill>
              </a:rPr>
              <a:t> β di Fermi.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 La </a:t>
            </a:r>
            <a:r>
              <a:rPr lang="en-US" sz="2800" dirty="0" err="1">
                <a:solidFill>
                  <a:srgbClr val="000090"/>
                </a:solidFill>
              </a:rPr>
              <a:t>teoria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prevede</a:t>
            </a:r>
            <a:r>
              <a:rPr lang="en-US" sz="2800" dirty="0">
                <a:solidFill>
                  <a:srgbClr val="000090"/>
                </a:solidFill>
              </a:rPr>
              <a:t> come </a:t>
            </a:r>
            <a:r>
              <a:rPr lang="en-US" sz="2800" dirty="0" err="1">
                <a:solidFill>
                  <a:srgbClr val="000090"/>
                </a:solidFill>
              </a:rPr>
              <a:t>mediatori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delle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interazioni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deboli</a:t>
            </a:r>
            <a:r>
              <a:rPr lang="en-US" sz="2800" dirty="0">
                <a:solidFill>
                  <a:srgbClr val="000090"/>
                </a:solidFill>
              </a:rPr>
              <a:t> due </a:t>
            </a:r>
            <a:r>
              <a:rPr lang="en-US" sz="2800" dirty="0" err="1">
                <a:solidFill>
                  <a:srgbClr val="000090"/>
                </a:solidFill>
              </a:rPr>
              <a:t>bosoni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massivi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carichi</a:t>
            </a:r>
            <a:r>
              <a:rPr lang="en-US" sz="2800" dirty="0">
                <a:solidFill>
                  <a:srgbClr val="000090"/>
                </a:solidFill>
              </a:rPr>
              <a:t>, W</a:t>
            </a:r>
            <a:r>
              <a:rPr lang="en-US" sz="2800" baseline="30000" dirty="0">
                <a:solidFill>
                  <a:srgbClr val="000090"/>
                </a:solidFill>
              </a:rPr>
              <a:t>+</a:t>
            </a:r>
            <a:r>
              <a:rPr lang="en-US" sz="2800" dirty="0">
                <a:solidFill>
                  <a:srgbClr val="000090"/>
                </a:solidFill>
              </a:rPr>
              <a:t>  e W</a:t>
            </a:r>
            <a:r>
              <a:rPr lang="en-US" sz="2800" baseline="30000" dirty="0">
                <a:solidFill>
                  <a:srgbClr val="000090"/>
                </a:solidFill>
              </a:rPr>
              <a:t>-</a:t>
            </a:r>
            <a:r>
              <a:rPr lang="en-US" sz="2800" dirty="0">
                <a:solidFill>
                  <a:srgbClr val="000090"/>
                </a:solidFill>
              </a:rPr>
              <a:t> , e un </a:t>
            </a:r>
            <a:r>
              <a:rPr lang="en-US" sz="2800" dirty="0" err="1">
                <a:solidFill>
                  <a:srgbClr val="000090"/>
                </a:solidFill>
              </a:rPr>
              <a:t>bosone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massivo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neutro</a:t>
            </a:r>
            <a:r>
              <a:rPr lang="en-US" sz="2800" dirty="0">
                <a:solidFill>
                  <a:srgbClr val="000090"/>
                </a:solidFill>
              </a:rPr>
              <a:t>, Z, </a:t>
            </a:r>
            <a:r>
              <a:rPr lang="en-US" sz="2800" dirty="0" err="1">
                <a:solidFill>
                  <a:srgbClr val="000090"/>
                </a:solidFill>
              </a:rPr>
              <a:t>mentre</a:t>
            </a:r>
            <a:r>
              <a:rPr lang="en-US" sz="2800" dirty="0">
                <a:solidFill>
                  <a:srgbClr val="000090"/>
                </a:solidFill>
              </a:rPr>
              <a:t> il </a:t>
            </a:r>
            <a:r>
              <a:rPr lang="en-US" sz="2800" dirty="0" err="1">
                <a:solidFill>
                  <a:srgbClr val="000090"/>
                </a:solidFill>
              </a:rPr>
              <a:t>fotone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err="1" smtClean="0">
                <a:solidFill>
                  <a:srgbClr val="000090"/>
                </a:solidFill>
              </a:rPr>
              <a:t>neutro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e </a:t>
            </a:r>
            <a:r>
              <a:rPr lang="en-US" sz="2800" dirty="0" err="1">
                <a:solidFill>
                  <a:srgbClr val="000090"/>
                </a:solidFill>
              </a:rPr>
              <a:t>senza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massa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err="1">
                <a:solidFill>
                  <a:srgbClr val="000090"/>
                </a:solidFill>
              </a:rPr>
              <a:t>è</a:t>
            </a:r>
            <a:r>
              <a:rPr lang="en-US" sz="2800" dirty="0">
                <a:solidFill>
                  <a:srgbClr val="000090"/>
                </a:solidFill>
              </a:rPr>
              <a:t> il </a:t>
            </a:r>
            <a:r>
              <a:rPr lang="en-US" sz="2800" dirty="0" err="1">
                <a:solidFill>
                  <a:srgbClr val="000090"/>
                </a:solidFill>
              </a:rPr>
              <a:t>mediatore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delle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interazioni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elettromagnetiche</a:t>
            </a:r>
            <a:r>
              <a:rPr lang="en-US" sz="2800" dirty="0">
                <a:solidFill>
                  <a:srgbClr val="00009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2800" dirty="0">
              <a:solidFill>
                <a:srgbClr val="00009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800" dirty="0">
              <a:solidFill>
                <a:srgbClr val="00009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800" dirty="0">
              <a:solidFill>
                <a:srgbClr val="000090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92900AB-0087-8448-9117-7512B9DC258F}" type="slidenum">
              <a:rPr lang="en-US" sz="1200">
                <a:solidFill>
                  <a:srgbClr val="1664BA"/>
                </a:solidFill>
              </a:rPr>
              <a:pPr/>
              <a:t>4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8004175" cy="457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Il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bosone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Higgs </a:t>
            </a:r>
            <a:r>
              <a:rPr lang="fr-FR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una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particella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davvero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speciale</a:t>
            </a: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  <a:b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858FD8D-8AAB-C048-BE52-AAF41FDB0C9A}" type="slidenum">
              <a:rPr lang="en-US" sz="1200">
                <a:solidFill>
                  <a:srgbClr val="1664BA"/>
                </a:solidFill>
              </a:rPr>
              <a:pPr/>
              <a:t>40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88067" name="TextBox 3"/>
          <p:cNvSpPr txBox="1">
            <a:spLocks noChangeArrowheads="1"/>
          </p:cNvSpPr>
          <p:nvPr/>
        </p:nvSpPr>
        <p:spPr bwMode="auto">
          <a:xfrm>
            <a:off x="152400" y="914400"/>
            <a:ext cx="97536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90"/>
                </a:solidFill>
              </a:rPr>
              <a:t>Poich</a:t>
            </a:r>
            <a:r>
              <a:rPr lang="fr-FR" dirty="0" err="1">
                <a:solidFill>
                  <a:srgbClr val="000090"/>
                </a:solidFill>
              </a:rPr>
              <a:t>é</a:t>
            </a:r>
            <a:r>
              <a:rPr lang="fr-FR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da la </a:t>
            </a:r>
            <a:r>
              <a:rPr lang="en-US" dirty="0" err="1">
                <a:solidFill>
                  <a:srgbClr val="000090"/>
                </a:solidFill>
              </a:rPr>
              <a:t>massa</a:t>
            </a:r>
            <a:r>
              <a:rPr lang="en-US" dirty="0">
                <a:solidFill>
                  <a:srgbClr val="000090"/>
                </a:solidFill>
              </a:rPr>
              <a:t> a </a:t>
            </a:r>
            <a:r>
              <a:rPr lang="en-US" dirty="0" err="1">
                <a:solidFill>
                  <a:srgbClr val="000090"/>
                </a:solidFill>
              </a:rPr>
              <a:t>tutte</a:t>
            </a:r>
            <a:r>
              <a:rPr lang="en-US" dirty="0">
                <a:solidFill>
                  <a:srgbClr val="000090"/>
                </a:solidFill>
              </a:rPr>
              <a:t> le </a:t>
            </a:r>
            <a:r>
              <a:rPr lang="en-US" dirty="0" err="1">
                <a:solidFill>
                  <a:srgbClr val="000090"/>
                </a:solidFill>
              </a:rPr>
              <a:t>particelle</a:t>
            </a:r>
            <a:r>
              <a:rPr lang="en-US" dirty="0">
                <a:solidFill>
                  <a:srgbClr val="000090"/>
                </a:solidFill>
              </a:rPr>
              <a:t>, le sue </a:t>
            </a:r>
            <a:r>
              <a:rPr lang="en-US" dirty="0" err="1">
                <a:solidFill>
                  <a:srgbClr val="000090"/>
                </a:solidFill>
              </a:rPr>
              <a:t>caratteristiche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sono</a:t>
            </a:r>
            <a:endParaRPr lang="en-US" dirty="0">
              <a:solidFill>
                <a:srgbClr val="000090"/>
              </a:solidFill>
            </a:endParaRPr>
          </a:p>
          <a:p>
            <a:pPr eaLnBrk="1" hangingPunct="1"/>
            <a:r>
              <a:rPr lang="en-US" dirty="0" err="1">
                <a:solidFill>
                  <a:srgbClr val="000090"/>
                </a:solidFill>
              </a:rPr>
              <a:t>sensibili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sia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particelle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conosciute-quelle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previste</a:t>
            </a:r>
            <a:r>
              <a:rPr lang="en-US" dirty="0">
                <a:solidFill>
                  <a:srgbClr val="000090"/>
                </a:solidFill>
              </a:rPr>
              <a:t> dal </a:t>
            </a:r>
            <a:r>
              <a:rPr lang="en-US" dirty="0" err="1">
                <a:solidFill>
                  <a:srgbClr val="000090"/>
                </a:solidFill>
              </a:rPr>
              <a:t>Modello</a:t>
            </a:r>
            <a:r>
              <a:rPr lang="en-US" dirty="0">
                <a:solidFill>
                  <a:srgbClr val="000090"/>
                </a:solidFill>
              </a:rPr>
              <a:t> </a:t>
            </a:r>
          </a:p>
          <a:p>
            <a:pPr eaLnBrk="1" hangingPunct="1"/>
            <a:r>
              <a:rPr lang="en-US" dirty="0">
                <a:solidFill>
                  <a:srgbClr val="000090"/>
                </a:solidFill>
              </a:rPr>
              <a:t>Standard- </a:t>
            </a:r>
            <a:r>
              <a:rPr lang="en-US" dirty="0" err="1">
                <a:solidFill>
                  <a:srgbClr val="000090"/>
                </a:solidFill>
              </a:rPr>
              <a:t>sia</a:t>
            </a:r>
            <a:r>
              <a:rPr lang="en-US" dirty="0">
                <a:solidFill>
                  <a:srgbClr val="000090"/>
                </a:solidFill>
              </a:rPr>
              <a:t> a </a:t>
            </a:r>
            <a:r>
              <a:rPr lang="en-US" dirty="0" err="1">
                <a:solidFill>
                  <a:srgbClr val="000090"/>
                </a:solidFill>
              </a:rPr>
              <a:t>quelle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eventualmente</a:t>
            </a:r>
            <a:r>
              <a:rPr lang="en-US" dirty="0">
                <a:solidFill>
                  <a:srgbClr val="000090"/>
                </a:solidFill>
              </a:rPr>
              <a:t> non </a:t>
            </a:r>
            <a:r>
              <a:rPr lang="en-US" dirty="0" err="1">
                <a:solidFill>
                  <a:srgbClr val="000090"/>
                </a:solidFill>
              </a:rPr>
              <a:t>ancora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scoperte</a:t>
            </a:r>
            <a:r>
              <a:rPr lang="en-US" dirty="0">
                <a:solidFill>
                  <a:srgbClr val="000090"/>
                </a:solidFill>
              </a:rPr>
              <a:t>.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b="1" dirty="0" err="1">
                <a:solidFill>
                  <a:srgbClr val="FF0000"/>
                </a:solidFill>
              </a:rPr>
              <a:t>Ecco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che</a:t>
            </a:r>
            <a:r>
              <a:rPr lang="en-US" b="1" dirty="0">
                <a:solidFill>
                  <a:srgbClr val="FF0000"/>
                </a:solidFill>
              </a:rPr>
              <a:t> con la </a:t>
            </a:r>
            <a:r>
              <a:rPr lang="en-US" b="1" dirty="0" err="1">
                <a:solidFill>
                  <a:srgbClr val="FF0000"/>
                </a:solidFill>
              </a:rPr>
              <a:t>scoperta</a:t>
            </a:r>
            <a:r>
              <a:rPr lang="en-US" b="1" dirty="0">
                <a:solidFill>
                  <a:srgbClr val="FF0000"/>
                </a:solidFill>
              </a:rPr>
              <a:t> del </a:t>
            </a:r>
            <a:r>
              <a:rPr lang="en-US" b="1" dirty="0" err="1">
                <a:solidFill>
                  <a:srgbClr val="FF0000"/>
                </a:solidFill>
              </a:rPr>
              <a:t>nuovo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bosone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è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nato</a:t>
            </a:r>
            <a:r>
              <a:rPr lang="en-US" b="1" dirty="0">
                <a:solidFill>
                  <a:srgbClr val="FF0000"/>
                </a:solidFill>
              </a:rPr>
              <a:t> un </a:t>
            </a:r>
            <a:r>
              <a:rPr lang="en-US" b="1" dirty="0" err="1">
                <a:solidFill>
                  <a:srgbClr val="FF0000"/>
                </a:solidFill>
              </a:rPr>
              <a:t>vero</a:t>
            </a:r>
            <a:r>
              <a:rPr lang="en-US" b="1" dirty="0">
                <a:solidFill>
                  <a:srgbClr val="FF0000"/>
                </a:solidFill>
              </a:rPr>
              <a:t> e </a:t>
            </a:r>
            <a:r>
              <a:rPr lang="en-US" b="1" dirty="0" err="1">
                <a:solidFill>
                  <a:srgbClr val="FF0000"/>
                </a:solidFill>
              </a:rPr>
              <a:t>proprio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nuovo</a:t>
            </a:r>
            <a:r>
              <a:rPr lang="en-US" b="1" dirty="0">
                <a:solidFill>
                  <a:srgbClr val="FF0000"/>
                </a:solidFill>
              </a:rPr>
              <a:t> campo di </a:t>
            </a:r>
            <a:r>
              <a:rPr lang="en-US" b="1" dirty="0" err="1">
                <a:solidFill>
                  <a:srgbClr val="FF0000"/>
                </a:solidFill>
              </a:rPr>
              <a:t>ricerca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</a:rPr>
              <a:t>Il </a:t>
            </a:r>
            <a:r>
              <a:rPr lang="en-US" dirty="0" err="1">
                <a:solidFill>
                  <a:srgbClr val="000090"/>
                </a:solidFill>
              </a:rPr>
              <a:t>Modello</a:t>
            </a:r>
            <a:r>
              <a:rPr lang="en-US" dirty="0">
                <a:solidFill>
                  <a:srgbClr val="000090"/>
                </a:solidFill>
              </a:rPr>
              <a:t> Standard </a:t>
            </a:r>
            <a:r>
              <a:rPr lang="en-US" dirty="0" err="1">
                <a:solidFill>
                  <a:srgbClr val="000090"/>
                </a:solidFill>
              </a:rPr>
              <a:t>prevede</a:t>
            </a:r>
            <a:r>
              <a:rPr lang="en-US" dirty="0">
                <a:solidFill>
                  <a:srgbClr val="000090"/>
                </a:solidFill>
              </a:rPr>
              <a:t> con </a:t>
            </a:r>
            <a:r>
              <a:rPr lang="en-US" dirty="0" err="1">
                <a:solidFill>
                  <a:srgbClr val="000090"/>
                </a:solidFill>
              </a:rPr>
              <a:t>grande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accuratezza</a:t>
            </a:r>
            <a:r>
              <a:rPr lang="en-US" dirty="0">
                <a:solidFill>
                  <a:srgbClr val="000090"/>
                </a:solidFill>
              </a:rPr>
              <a:t> TUTTE le </a:t>
            </a:r>
          </a:p>
          <a:p>
            <a:pPr eaLnBrk="1" hangingPunct="1"/>
            <a:r>
              <a:rPr lang="en-US" dirty="0" err="1">
                <a:solidFill>
                  <a:srgbClr val="000090"/>
                </a:solidFill>
              </a:rPr>
              <a:t>caratteristiche</a:t>
            </a:r>
            <a:r>
              <a:rPr lang="en-US" dirty="0">
                <a:solidFill>
                  <a:srgbClr val="000090"/>
                </a:solidFill>
              </a:rPr>
              <a:t> del </a:t>
            </a:r>
            <a:r>
              <a:rPr lang="en-US" dirty="0" err="1">
                <a:solidFill>
                  <a:srgbClr val="000090"/>
                </a:solidFill>
              </a:rPr>
              <a:t>bosone</a:t>
            </a:r>
            <a:r>
              <a:rPr lang="en-US" dirty="0">
                <a:solidFill>
                  <a:srgbClr val="000090"/>
                </a:solidFill>
              </a:rPr>
              <a:t> di Higgs. Se </a:t>
            </a:r>
            <a:r>
              <a:rPr lang="en-US" dirty="0" err="1">
                <a:solidFill>
                  <a:srgbClr val="000090"/>
                </a:solidFill>
              </a:rPr>
              <a:t>si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misurasse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anche</a:t>
            </a:r>
            <a:r>
              <a:rPr lang="en-US" dirty="0">
                <a:solidFill>
                  <a:srgbClr val="000090"/>
                </a:solidFill>
              </a:rPr>
              <a:t> la pi</a:t>
            </a:r>
            <a:r>
              <a:rPr lang="it-IT" dirty="0" err="1">
                <a:solidFill>
                  <a:srgbClr val="000090"/>
                </a:solidFill>
              </a:rPr>
              <a:t>ù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piccola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delle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anomalie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questa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sarebbe</a:t>
            </a:r>
            <a:r>
              <a:rPr lang="en-US" dirty="0">
                <a:solidFill>
                  <a:srgbClr val="000090"/>
                </a:solidFill>
              </a:rPr>
              <a:t> la prima </a:t>
            </a:r>
            <a:r>
              <a:rPr lang="en-US" dirty="0" err="1">
                <a:solidFill>
                  <a:srgbClr val="000090"/>
                </a:solidFill>
              </a:rPr>
              <a:t>evidenza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della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presenza</a:t>
            </a:r>
            <a:r>
              <a:rPr lang="en-US" dirty="0">
                <a:solidFill>
                  <a:srgbClr val="000090"/>
                </a:solidFill>
              </a:rPr>
              <a:t> di </a:t>
            </a:r>
            <a:r>
              <a:rPr lang="en-US" dirty="0" err="1">
                <a:solidFill>
                  <a:srgbClr val="000090"/>
                </a:solidFill>
              </a:rPr>
              <a:t>nuove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particelle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previste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dalle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teorie</a:t>
            </a:r>
            <a:r>
              <a:rPr lang="en-US" dirty="0">
                <a:solidFill>
                  <a:srgbClr val="000090"/>
                </a:solidFill>
              </a:rPr>
              <a:t> di </a:t>
            </a:r>
            <a:r>
              <a:rPr lang="en-US" dirty="0" err="1">
                <a:solidFill>
                  <a:srgbClr val="000090"/>
                </a:solidFill>
              </a:rPr>
              <a:t>nuova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fisica</a:t>
            </a:r>
            <a:r>
              <a:rPr lang="en-US" dirty="0">
                <a:solidFill>
                  <a:srgbClr val="000090"/>
                </a:solidFill>
              </a:rPr>
              <a:t> (SUSY, EXTRAD o ALTRO) e </a:t>
            </a:r>
            <a:r>
              <a:rPr lang="en-US" dirty="0" err="1">
                <a:solidFill>
                  <a:srgbClr val="000090"/>
                </a:solidFill>
              </a:rPr>
              <a:t>avremmo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anche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un’indicazione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chiara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della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scala</a:t>
            </a:r>
            <a:r>
              <a:rPr lang="en-US" dirty="0">
                <a:solidFill>
                  <a:srgbClr val="000090"/>
                </a:solidFill>
              </a:rPr>
              <a:t> di </a:t>
            </a:r>
            <a:r>
              <a:rPr lang="en-US" dirty="0" err="1">
                <a:solidFill>
                  <a:srgbClr val="000090"/>
                </a:solidFill>
              </a:rPr>
              <a:t>energia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relativa</a:t>
            </a:r>
            <a:r>
              <a:rPr lang="en-US" dirty="0">
                <a:solidFill>
                  <a:srgbClr val="000090"/>
                </a:solidFill>
              </a:rPr>
              <a:t>.</a:t>
            </a:r>
          </a:p>
          <a:p>
            <a:pPr algn="ctr" eaLnBrk="1" hangingPunct="1"/>
            <a:endParaRPr lang="en-US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</a:rPr>
              <a:t>Qui ci </a:t>
            </a:r>
            <a:r>
              <a:rPr lang="en-US" b="1" dirty="0" err="1">
                <a:solidFill>
                  <a:srgbClr val="FF0000"/>
                </a:solidFill>
              </a:rPr>
              <a:t>potrebbero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essere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sorprese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algn="ctr" eaLnBrk="1" hangingPunct="1"/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2"/>
          <p:cNvSpPr txBox="1">
            <a:spLocks noChangeArrowheads="1"/>
          </p:cNvSpPr>
          <p:nvPr/>
        </p:nvSpPr>
        <p:spPr bwMode="auto">
          <a:xfrm>
            <a:off x="17884" y="-50800"/>
            <a:ext cx="9888116" cy="71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</a:rPr>
              <a:t>      </a:t>
            </a:r>
            <a:r>
              <a:rPr lang="it-IT" sz="3600" b="1" dirty="0" smtClean="0">
                <a:solidFill>
                  <a:srgbClr val="FF0000"/>
                </a:solidFill>
              </a:rPr>
              <a:t>Il bosone di </a:t>
            </a:r>
            <a:r>
              <a:rPr lang="it-IT" sz="3600" b="1" dirty="0" err="1" smtClean="0">
                <a:solidFill>
                  <a:srgbClr val="FF0000"/>
                </a:solidFill>
              </a:rPr>
              <a:t>Higgs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fr-FR" altLang="ja-JP" sz="3600" b="1" dirty="0" err="1" smtClean="0">
                <a:solidFill>
                  <a:srgbClr val="FF0000"/>
                </a:solidFill>
              </a:rPr>
              <a:t>è</a:t>
            </a:r>
            <a:r>
              <a:rPr lang="fr-FR" altLang="ja-JP" sz="3600" b="1" dirty="0">
                <a:solidFill>
                  <a:srgbClr val="FF0000"/>
                </a:solidFill>
              </a:rPr>
              <a:t> </a:t>
            </a:r>
            <a:r>
              <a:rPr lang="fr-FR" altLang="ja-JP" sz="3600" b="1" dirty="0" err="1" smtClean="0">
                <a:solidFill>
                  <a:srgbClr val="FF0000"/>
                </a:solidFill>
              </a:rPr>
              <a:t>una</a:t>
            </a:r>
            <a:r>
              <a:rPr lang="fr-FR" altLang="ja-JP" sz="3600" b="1" dirty="0" smtClean="0">
                <a:solidFill>
                  <a:srgbClr val="FF0000"/>
                </a:solidFill>
              </a:rPr>
              <a:t> </a:t>
            </a:r>
            <a:r>
              <a:rPr lang="fr-FR" altLang="ja-JP" sz="3600" b="1" dirty="0" err="1" smtClean="0">
                <a:solidFill>
                  <a:srgbClr val="FF0000"/>
                </a:solidFill>
              </a:rPr>
              <a:t>particella</a:t>
            </a:r>
            <a:r>
              <a:rPr lang="fr-FR" altLang="ja-JP" sz="3600" b="1" dirty="0" smtClean="0">
                <a:solidFill>
                  <a:srgbClr val="FF0000"/>
                </a:solidFill>
              </a:rPr>
              <a:t> molto </a:t>
            </a:r>
            <a:r>
              <a:rPr lang="fr-FR" altLang="ja-JP" sz="3600" b="1" dirty="0" err="1" smtClean="0">
                <a:solidFill>
                  <a:srgbClr val="FF0000"/>
                </a:solidFill>
              </a:rPr>
              <a:t>strana</a:t>
            </a:r>
            <a:r>
              <a:rPr lang="fr-FR" altLang="ja-JP" sz="3600" b="1" dirty="0" smtClean="0">
                <a:solidFill>
                  <a:srgbClr val="FF0000"/>
                </a:solidFill>
              </a:rPr>
              <a:t>.</a:t>
            </a:r>
            <a:endParaRPr lang="fr-FR" sz="3600" b="1" dirty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</a:rPr>
              <a:t>Per </a:t>
            </a:r>
            <a:r>
              <a:rPr lang="fr-FR" dirty="0" err="1" smtClean="0">
                <a:solidFill>
                  <a:srgbClr val="000090"/>
                </a:solidFill>
              </a:rPr>
              <a:t>certi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versi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altLang="ja-JP" dirty="0" err="1" smtClean="0">
                <a:solidFill>
                  <a:srgbClr val="000090"/>
                </a:solidFill>
              </a:rPr>
              <a:t>è</a:t>
            </a:r>
            <a:r>
              <a:rPr lang="fr-FR" altLang="ja-JP" dirty="0" smtClean="0">
                <a:solidFill>
                  <a:srgbClr val="000090"/>
                </a:solidFill>
              </a:rPr>
              <a:t> la </a:t>
            </a:r>
            <a:r>
              <a:rPr lang="it-IT" dirty="0" smtClean="0">
                <a:solidFill>
                  <a:srgbClr val="000090"/>
                </a:solidFill>
              </a:rPr>
              <a:t>più</a:t>
            </a:r>
            <a:r>
              <a:rPr lang="fr-FR" altLang="ja-JP" dirty="0" smtClean="0">
                <a:solidFill>
                  <a:srgbClr val="000090"/>
                </a:solidFill>
              </a:rPr>
              <a:t> </a:t>
            </a:r>
            <a:r>
              <a:rPr lang="fr-FR" altLang="ja-JP" dirty="0" err="1" smtClean="0">
                <a:solidFill>
                  <a:srgbClr val="000090"/>
                </a:solidFill>
              </a:rPr>
              <a:t>semplice</a:t>
            </a:r>
            <a:r>
              <a:rPr lang="fr-FR" altLang="ja-JP" dirty="0" smtClean="0">
                <a:solidFill>
                  <a:srgbClr val="000090"/>
                </a:solidFill>
              </a:rPr>
              <a:t> fra tutte le </a:t>
            </a:r>
            <a:r>
              <a:rPr lang="fr-FR" altLang="ja-JP" dirty="0" err="1" smtClean="0">
                <a:solidFill>
                  <a:srgbClr val="000090"/>
                </a:solidFill>
              </a:rPr>
              <a:t>particelle</a:t>
            </a:r>
            <a:r>
              <a:rPr lang="fr-FR" altLang="ja-JP" dirty="0" smtClean="0">
                <a:solidFill>
                  <a:srgbClr val="000090"/>
                </a:solidFill>
              </a:rPr>
              <a:t>. </a:t>
            </a:r>
            <a:r>
              <a:rPr lang="fr-FR" altLang="ja-JP" b="1" dirty="0" smtClean="0">
                <a:solidFill>
                  <a:srgbClr val="000090"/>
                </a:solidFill>
              </a:rPr>
              <a:t>Una </a:t>
            </a:r>
            <a:r>
              <a:rPr lang="fr-FR" altLang="ja-JP" b="1" dirty="0" err="1" smtClean="0">
                <a:solidFill>
                  <a:srgbClr val="000090"/>
                </a:solidFill>
              </a:rPr>
              <a:t>specie</a:t>
            </a:r>
            <a:r>
              <a:rPr lang="fr-FR" altLang="ja-JP" b="1" dirty="0" smtClean="0">
                <a:solidFill>
                  <a:srgbClr val="000090"/>
                </a:solidFill>
              </a:rPr>
              <a:t> di </a:t>
            </a:r>
            <a:r>
              <a:rPr lang="fr-FR" altLang="ja-JP" b="1" dirty="0" err="1" smtClean="0">
                <a:solidFill>
                  <a:srgbClr val="000090"/>
                </a:solidFill>
              </a:rPr>
              <a:t>prototipo</a:t>
            </a:r>
            <a:r>
              <a:rPr lang="fr-FR" altLang="ja-JP" b="1" dirty="0">
                <a:solidFill>
                  <a:srgbClr val="000090"/>
                </a:solidFill>
              </a:rPr>
              <a:t> </a:t>
            </a:r>
            <a:r>
              <a:rPr lang="fr-FR" b="1" dirty="0" err="1" smtClean="0">
                <a:solidFill>
                  <a:srgbClr val="000090"/>
                </a:solidFill>
              </a:rPr>
              <a:t>semplificato</a:t>
            </a:r>
            <a:r>
              <a:rPr lang="fr-FR" b="1" dirty="0" smtClean="0">
                <a:solidFill>
                  <a:srgbClr val="000090"/>
                </a:solidFill>
              </a:rPr>
              <a:t>.</a:t>
            </a:r>
            <a:r>
              <a:rPr lang="fr-FR" dirty="0" smtClean="0">
                <a:solidFill>
                  <a:srgbClr val="000090"/>
                </a:solidFill>
              </a:rPr>
              <a:t> Ma </a:t>
            </a:r>
            <a:r>
              <a:rPr lang="fr-FR" dirty="0" err="1" smtClean="0">
                <a:solidFill>
                  <a:srgbClr val="000090"/>
                </a:solidFill>
              </a:rPr>
              <a:t>siamo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sicuri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che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sia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davvero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elementare</a:t>
            </a:r>
            <a:r>
              <a:rPr lang="fr-FR" dirty="0" smtClean="0">
                <a:solidFill>
                  <a:srgbClr val="000090"/>
                </a:solidFill>
              </a:rPr>
              <a:t>? E se fosse </a:t>
            </a:r>
            <a:r>
              <a:rPr lang="fr-FR" dirty="0" err="1" smtClean="0">
                <a:solidFill>
                  <a:srgbClr val="000090"/>
                </a:solidFill>
              </a:rPr>
              <a:t>uno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stato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composito</a:t>
            </a:r>
            <a:r>
              <a:rPr lang="fr-FR" dirty="0" smtClean="0">
                <a:solidFill>
                  <a:srgbClr val="000090"/>
                </a:solidFill>
              </a:rPr>
              <a:t> di </a:t>
            </a:r>
            <a:r>
              <a:rPr lang="fr-FR" dirty="0" err="1" smtClean="0">
                <a:solidFill>
                  <a:srgbClr val="000090"/>
                </a:solidFill>
              </a:rPr>
              <a:t>una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nuova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interazione</a:t>
            </a:r>
            <a:r>
              <a:rPr lang="fr-FR" dirty="0" smtClean="0">
                <a:solidFill>
                  <a:srgbClr val="000090"/>
                </a:solidFill>
              </a:rPr>
              <a:t>?</a:t>
            </a:r>
          </a:p>
          <a:p>
            <a:pPr marL="342900" indent="-342900" eaLnBrk="1" hangingPunct="1">
              <a:buFont typeface="Arial"/>
              <a:buChar char="•"/>
            </a:pPr>
            <a:endParaRPr lang="fr-FR" dirty="0" smtClean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dirty="0" err="1" smtClean="0">
                <a:solidFill>
                  <a:srgbClr val="000090"/>
                </a:solidFill>
              </a:rPr>
              <a:t>Essendo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scalare</a:t>
            </a:r>
            <a:r>
              <a:rPr lang="fr-FR" dirty="0" smtClean="0">
                <a:solidFill>
                  <a:srgbClr val="000090"/>
                </a:solidFill>
              </a:rPr>
              <a:t> non </a:t>
            </a:r>
            <a:r>
              <a:rPr lang="it-IT" dirty="0">
                <a:solidFill>
                  <a:srgbClr val="000090"/>
                </a:solidFill>
              </a:rPr>
              <a:t>può </a:t>
            </a:r>
            <a:r>
              <a:rPr lang="fr-FR" dirty="0" err="1" smtClean="0">
                <a:solidFill>
                  <a:srgbClr val="000090"/>
                </a:solidFill>
              </a:rPr>
              <a:t>contare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sulla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protezione</a:t>
            </a:r>
            <a:r>
              <a:rPr lang="fr-FR" dirty="0" smtClean="0">
                <a:solidFill>
                  <a:srgbClr val="000090"/>
                </a:solidFill>
              </a:rPr>
              <a:t> di </a:t>
            </a:r>
            <a:r>
              <a:rPr lang="fr-FR" dirty="0" err="1" smtClean="0">
                <a:solidFill>
                  <a:srgbClr val="000090"/>
                </a:solidFill>
              </a:rPr>
              <a:t>alcuna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simmetria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conosciuta</a:t>
            </a:r>
            <a:r>
              <a:rPr lang="fr-FR" dirty="0" smtClean="0">
                <a:solidFill>
                  <a:srgbClr val="000090"/>
                </a:solidFill>
              </a:rPr>
              <a:t>. </a:t>
            </a:r>
            <a:r>
              <a:rPr lang="fr-FR" dirty="0" err="1" smtClean="0">
                <a:solidFill>
                  <a:srgbClr val="000090"/>
                </a:solidFill>
              </a:rPr>
              <a:t>Quali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particelle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virtuali</a:t>
            </a:r>
            <a:r>
              <a:rPr lang="fr-FR" dirty="0" smtClean="0">
                <a:solidFill>
                  <a:srgbClr val="000090"/>
                </a:solidFill>
              </a:rPr>
              <a:t> non </a:t>
            </a:r>
            <a:r>
              <a:rPr lang="fr-FR" dirty="0" err="1" smtClean="0">
                <a:solidFill>
                  <a:srgbClr val="000090"/>
                </a:solidFill>
              </a:rPr>
              <a:t>ancora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scoperte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proteggono</a:t>
            </a:r>
            <a:r>
              <a:rPr lang="fr-FR" dirty="0" smtClean="0">
                <a:solidFill>
                  <a:srgbClr val="000090"/>
                </a:solidFill>
              </a:rPr>
              <a:t> la sua massa e la </a:t>
            </a:r>
            <a:r>
              <a:rPr lang="fr-FR" dirty="0" err="1" smtClean="0">
                <a:solidFill>
                  <a:srgbClr val="000090"/>
                </a:solidFill>
              </a:rPr>
              <a:t>bloccano</a:t>
            </a:r>
            <a:r>
              <a:rPr lang="fr-FR" dirty="0" smtClean="0">
                <a:solidFill>
                  <a:srgbClr val="000090"/>
                </a:solidFill>
              </a:rPr>
              <a:t> a 125GeV?</a:t>
            </a:r>
            <a:endParaRPr lang="en-US" dirty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endParaRPr lang="en-US" dirty="0" smtClean="0">
              <a:solidFill>
                <a:srgbClr val="000090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it-IT" dirty="0" smtClean="0">
                <a:solidFill>
                  <a:srgbClr val="000090"/>
                </a:solidFill>
              </a:rPr>
              <a:t>È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solo o </a:t>
            </a:r>
            <a:r>
              <a:rPr lang="fr-FR" dirty="0" err="1">
                <a:solidFill>
                  <a:srgbClr val="000090"/>
                </a:solidFill>
              </a:rPr>
              <a:t>è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accompagnato</a:t>
            </a:r>
            <a:r>
              <a:rPr lang="en-US" dirty="0">
                <a:solidFill>
                  <a:srgbClr val="000090"/>
                </a:solidFill>
              </a:rPr>
              <a:t> da </a:t>
            </a:r>
            <a:r>
              <a:rPr lang="en-US" dirty="0" err="1">
                <a:solidFill>
                  <a:srgbClr val="000090"/>
                </a:solidFill>
              </a:rPr>
              <a:t>una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famiglia</a:t>
            </a:r>
            <a:r>
              <a:rPr lang="en-US" dirty="0">
                <a:solidFill>
                  <a:srgbClr val="000090"/>
                </a:solidFill>
              </a:rPr>
              <a:t> di </a:t>
            </a:r>
            <a:r>
              <a:rPr lang="en-US" dirty="0" err="1">
                <a:solidFill>
                  <a:srgbClr val="000090"/>
                </a:solidFill>
              </a:rPr>
              <a:t>nuove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particelle</a:t>
            </a:r>
            <a:r>
              <a:rPr lang="en-US" dirty="0" smtClean="0">
                <a:solidFill>
                  <a:srgbClr val="000090"/>
                </a:solidFill>
              </a:rPr>
              <a:t>? </a:t>
            </a:r>
            <a:r>
              <a:rPr lang="en-US" dirty="0" err="1" smtClean="0">
                <a:solidFill>
                  <a:srgbClr val="000090"/>
                </a:solidFill>
              </a:rPr>
              <a:t>Ogni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scoperta</a:t>
            </a:r>
            <a:r>
              <a:rPr lang="en-US" dirty="0" smtClean="0">
                <a:solidFill>
                  <a:srgbClr val="000090"/>
                </a:solidFill>
              </a:rPr>
              <a:t> di un </a:t>
            </a:r>
            <a:r>
              <a:rPr lang="en-US" dirty="0" err="1" smtClean="0">
                <a:solidFill>
                  <a:srgbClr val="000090"/>
                </a:solidFill>
              </a:rPr>
              <a:t>nuovo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scalare</a:t>
            </a:r>
            <a:r>
              <a:rPr lang="en-US" dirty="0" smtClean="0">
                <a:solidFill>
                  <a:srgbClr val="000090"/>
                </a:solidFill>
              </a:rPr>
              <a:t> a </a:t>
            </a:r>
            <a:r>
              <a:rPr lang="en-US" dirty="0" err="1" smtClean="0">
                <a:solidFill>
                  <a:srgbClr val="000090"/>
                </a:solidFill>
              </a:rPr>
              <a:t>qualunque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massa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farebbe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crollare</a:t>
            </a:r>
            <a:r>
              <a:rPr lang="en-US" dirty="0" smtClean="0">
                <a:solidFill>
                  <a:srgbClr val="000090"/>
                </a:solidFill>
              </a:rPr>
              <a:t> di </a:t>
            </a:r>
            <a:r>
              <a:rPr lang="en-US" dirty="0" err="1" smtClean="0">
                <a:solidFill>
                  <a:srgbClr val="000090"/>
                </a:solidFill>
              </a:rPr>
              <a:t>colpo</a:t>
            </a:r>
            <a:r>
              <a:rPr lang="en-US" dirty="0" smtClean="0">
                <a:solidFill>
                  <a:srgbClr val="000090"/>
                </a:solidFill>
              </a:rPr>
              <a:t> il </a:t>
            </a:r>
            <a:r>
              <a:rPr lang="en-US" dirty="0" err="1" smtClean="0">
                <a:solidFill>
                  <a:srgbClr val="000090"/>
                </a:solidFill>
              </a:rPr>
              <a:t>Modello</a:t>
            </a:r>
            <a:r>
              <a:rPr lang="en-US" dirty="0" smtClean="0">
                <a:solidFill>
                  <a:srgbClr val="000090"/>
                </a:solidFill>
              </a:rPr>
              <a:t> Standard.</a:t>
            </a:r>
          </a:p>
          <a:p>
            <a:pPr marL="342900" indent="-342900" eaLnBrk="1" hangingPunct="1"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pPr algn="ctr" eaLnBrk="1" hangingPunct="1"/>
            <a:r>
              <a:rPr lang="en-US" b="1" dirty="0" err="1" smtClean="0">
                <a:solidFill>
                  <a:srgbClr val="FF0000"/>
                </a:solidFill>
              </a:rPr>
              <a:t>Rimanete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sintonizzati</a:t>
            </a:r>
            <a:r>
              <a:rPr lang="en-US" b="1" dirty="0" smtClean="0">
                <a:solidFill>
                  <a:srgbClr val="FF0000"/>
                </a:solidFill>
              </a:rPr>
              <a:t>: le </a:t>
            </a:r>
            <a:r>
              <a:rPr lang="en-US" b="1" dirty="0" err="1" smtClean="0">
                <a:solidFill>
                  <a:srgbClr val="FF0000"/>
                </a:solidFill>
              </a:rPr>
              <a:t>sorprese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potrebbero</a:t>
            </a:r>
            <a:r>
              <a:rPr lang="en-US" b="1" dirty="0" smtClean="0">
                <a:solidFill>
                  <a:srgbClr val="FF0000"/>
                </a:solidFill>
              </a:rPr>
              <a:t> non </a:t>
            </a:r>
            <a:r>
              <a:rPr lang="en-US" b="1" dirty="0" err="1" smtClean="0">
                <a:solidFill>
                  <a:srgbClr val="FF0000"/>
                </a:solidFill>
              </a:rPr>
              <a:t>essere</a:t>
            </a:r>
            <a:r>
              <a:rPr lang="en-US" b="1" dirty="0" smtClean="0">
                <a:solidFill>
                  <a:srgbClr val="FF0000"/>
                </a:solidFill>
              </a:rPr>
              <a:t> finite.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987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D6CEDCB-F3C7-1340-B5FA-B7066CA3FA61}" type="slidenum">
              <a:rPr lang="en-US" sz="1200">
                <a:solidFill>
                  <a:srgbClr val="1664BA"/>
                </a:solidFill>
              </a:rPr>
              <a:pPr/>
              <a:t>41</a:t>
            </a:fld>
            <a:endParaRPr lang="en-US" sz="1200">
              <a:solidFill>
                <a:srgbClr val="166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8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742950" y="-228600"/>
            <a:ext cx="8782050" cy="1143000"/>
          </a:xfrm>
        </p:spPr>
        <p:txBody>
          <a:bodyPr/>
          <a:lstStyle/>
          <a:p>
            <a:r>
              <a:rPr lang="en-US" sz="29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Il </a:t>
            </a:r>
            <a:r>
              <a:rPr lang="en-US" sz="29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9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n-US" sz="29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9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29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tutto</a:t>
            </a:r>
            <a:r>
              <a:rPr lang="en-US" sz="29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 bwMode="auto">
          <a:xfrm>
            <a:off x="128464" y="3140968"/>
            <a:ext cx="84201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ateria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oscura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0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nergia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oscura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L’unificazione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forze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 il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ruolo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gravit</a:t>
            </a:r>
            <a:r>
              <a:rPr lang="fr-FR" sz="20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Masse e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gerarchia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neutrini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Asimmetria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fra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materia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antimateria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mr-IN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………</a:t>
            </a:r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909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/>
          <a:stretch>
            <a:fillRect/>
          </a:stretch>
        </p:blipFill>
        <p:spPr bwMode="auto">
          <a:xfrm>
            <a:off x="5943600" y="841375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152400" y="838200"/>
            <a:ext cx="54864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La </a:t>
            </a:r>
            <a:r>
              <a:rPr lang="en-US" sz="2000" b="1" dirty="0" err="1">
                <a:solidFill>
                  <a:srgbClr val="000090"/>
                </a:solidFill>
                <a:latin typeface="Arial" charset="0"/>
              </a:rPr>
              <a:t>scoperta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del </a:t>
            </a:r>
            <a:r>
              <a:rPr lang="en-US" sz="2000" b="1" dirty="0" err="1">
                <a:solidFill>
                  <a:srgbClr val="000090"/>
                </a:solidFill>
                <a:latin typeface="Arial" charset="0"/>
              </a:rPr>
              <a:t>bosone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di Higgs </a:t>
            </a:r>
            <a:r>
              <a:rPr lang="en-US" sz="2000" b="1" dirty="0" err="1">
                <a:solidFill>
                  <a:srgbClr val="000090"/>
                </a:solidFill>
                <a:latin typeface="Arial" charset="0"/>
              </a:rPr>
              <a:t>segna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il </a:t>
            </a:r>
            <a:r>
              <a:rPr lang="en-US" sz="2000" b="1" dirty="0" err="1">
                <a:solidFill>
                  <a:srgbClr val="000090"/>
                </a:solidFill>
                <a:latin typeface="Arial" charset="0"/>
              </a:rPr>
              <a:t>trionfo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del </a:t>
            </a:r>
            <a:r>
              <a:rPr lang="en-US" sz="2000" b="1" dirty="0" err="1">
                <a:solidFill>
                  <a:srgbClr val="000090"/>
                </a:solidFill>
                <a:latin typeface="Arial" charset="0"/>
              </a:rPr>
              <a:t>Modello</a:t>
            </a:r>
            <a:r>
              <a:rPr lang="en-US" sz="2000" b="1" dirty="0">
                <a:solidFill>
                  <a:srgbClr val="000090"/>
                </a:solidFill>
                <a:latin typeface="Arial" charset="0"/>
              </a:rPr>
              <a:t> Standard. </a:t>
            </a:r>
          </a:p>
          <a:p>
            <a:pPr eaLnBrk="1" hangingPunct="1">
              <a:buFont typeface="Arial" charset="0"/>
              <a:buChar char="•"/>
            </a:pPr>
            <a:endParaRPr lang="en-US" sz="2000" b="1" dirty="0">
              <a:solidFill>
                <a:srgbClr val="3573B0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Ma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anche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con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l’inclusione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dell’Higgs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sappiamo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gi</a:t>
            </a:r>
            <a:r>
              <a:rPr lang="fr-FR" sz="2000" dirty="0">
                <a:solidFill>
                  <a:srgbClr val="000090"/>
                </a:solidFill>
              </a:rPr>
              <a:t>à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che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lo SM</a:t>
            </a:r>
            <a:r>
              <a:rPr lang="it-IT" sz="2000" dirty="0">
                <a:solidFill>
                  <a:srgbClr val="000090"/>
                </a:solidFill>
              </a:rPr>
              <a:t> è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una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teoria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incompleta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perch</a:t>
            </a:r>
            <a:r>
              <a:rPr lang="fr-FR" sz="2000" dirty="0" err="1">
                <a:solidFill>
                  <a:srgbClr val="000090"/>
                </a:solidFill>
              </a:rPr>
              <a:t>é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la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lista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dei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fenomeni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che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non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spiega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dirty="0">
                <a:solidFill>
                  <a:srgbClr val="000090"/>
                </a:solidFill>
              </a:rPr>
              <a:t>è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ormai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imbarazzante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.</a:t>
            </a:r>
            <a:endParaRPr lang="en-US" sz="2000" dirty="0">
              <a:solidFill>
                <a:srgbClr val="000090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dirty="0">
              <a:solidFill>
                <a:srgbClr val="3573B0"/>
              </a:solidFill>
            </a:endParaRPr>
          </a:p>
        </p:txBody>
      </p:sp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0" y="5301208"/>
            <a:ext cx="91294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90"/>
                </a:solidFill>
              </a:rPr>
              <a:t>Dobbiamo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cercare</a:t>
            </a:r>
            <a:r>
              <a:rPr lang="en-US" b="1" dirty="0">
                <a:solidFill>
                  <a:srgbClr val="000090"/>
                </a:solidFill>
              </a:rPr>
              <a:t> la </a:t>
            </a:r>
            <a:r>
              <a:rPr lang="en-US" b="1" dirty="0" err="1">
                <a:solidFill>
                  <a:srgbClr val="000090"/>
                </a:solidFill>
              </a:rPr>
              <a:t>fisica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oltre</a:t>
            </a:r>
            <a:r>
              <a:rPr lang="en-US" b="1" dirty="0">
                <a:solidFill>
                  <a:srgbClr val="000090"/>
                </a:solidFill>
              </a:rPr>
              <a:t> il </a:t>
            </a:r>
            <a:r>
              <a:rPr lang="en-US" b="1" dirty="0" err="1">
                <a:solidFill>
                  <a:srgbClr val="000090"/>
                </a:solidFill>
              </a:rPr>
              <a:t>modello</a:t>
            </a:r>
            <a:r>
              <a:rPr lang="en-US" b="1" dirty="0">
                <a:solidFill>
                  <a:srgbClr val="000090"/>
                </a:solidFill>
              </a:rPr>
              <a:t> standard. </a:t>
            </a:r>
            <a:endParaRPr lang="en-US" b="1" dirty="0" smtClean="0">
              <a:solidFill>
                <a:srgbClr val="000090"/>
              </a:solidFill>
            </a:endParaRPr>
          </a:p>
          <a:p>
            <a:pPr algn="ctr" eaLnBrk="1" hangingPunct="1"/>
            <a:r>
              <a:rPr lang="en-US" b="1" dirty="0" smtClean="0">
                <a:solidFill>
                  <a:srgbClr val="000090"/>
                </a:solidFill>
              </a:rPr>
              <a:t>Ma </a:t>
            </a:r>
            <a:r>
              <a:rPr lang="en-US" b="1" dirty="0">
                <a:solidFill>
                  <a:srgbClr val="000090"/>
                </a:solidFill>
              </a:rPr>
              <a:t>a quale </a:t>
            </a:r>
            <a:r>
              <a:rPr lang="en-US" b="1" dirty="0" err="1">
                <a:solidFill>
                  <a:srgbClr val="000090"/>
                </a:solidFill>
              </a:rPr>
              <a:t>scala</a:t>
            </a:r>
            <a:r>
              <a:rPr lang="en-US" b="1" dirty="0">
                <a:solidFill>
                  <a:srgbClr val="000090"/>
                </a:solidFill>
              </a:rPr>
              <a:t> di </a:t>
            </a:r>
            <a:r>
              <a:rPr lang="en-US" b="1" dirty="0" err="1">
                <a:solidFill>
                  <a:srgbClr val="000090"/>
                </a:solidFill>
              </a:rPr>
              <a:t>energia</a:t>
            </a:r>
            <a:r>
              <a:rPr lang="en-US" b="1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8909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DBCB7F0-45EC-3E43-8879-46364277CA34}" type="slidenum">
              <a:rPr lang="en-US" sz="1200">
                <a:solidFill>
                  <a:srgbClr val="1664BA"/>
                </a:solidFill>
              </a:rPr>
              <a:pPr/>
              <a:t>42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Box 2"/>
          <p:cNvSpPr txBox="1">
            <a:spLocks noChangeArrowheads="1"/>
          </p:cNvSpPr>
          <p:nvPr/>
        </p:nvSpPr>
        <p:spPr bwMode="auto">
          <a:xfrm>
            <a:off x="1524000" y="0"/>
            <a:ext cx="7439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000" b="1">
                <a:solidFill>
                  <a:srgbClr val="000073"/>
                </a:solidFill>
              </a:rPr>
              <a:t>La fisica negli ultimi ~50 anni.</a:t>
            </a: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323" r="11296" b="-1323"/>
          <a:stretch>
            <a:fillRect/>
          </a:stretch>
        </p:blipFill>
        <p:spPr bwMode="auto">
          <a:xfrm>
            <a:off x="-76200" y="1143000"/>
            <a:ext cx="9982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2200" y="2430959"/>
            <a:ext cx="360354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Ypsilon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1977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1676400"/>
            <a:ext cx="193334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 1995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0" y="1371600"/>
            <a:ext cx="20806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Higgs 2012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1668" y="1730514"/>
            <a:ext cx="24083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W/Z 1983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4344650"/>
            <a:ext cx="156472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J/PSI </a:t>
            </a:r>
          </a:p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1974</a:t>
            </a:r>
          </a:p>
        </p:txBody>
      </p:sp>
      <p:sp>
        <p:nvSpPr>
          <p:cNvPr id="91144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CB08DA6-72C1-7B42-9392-A748CE4C59C9}" type="slidenum">
              <a:rPr lang="en-US" sz="1200">
                <a:solidFill>
                  <a:srgbClr val="1664BA"/>
                </a:solidFill>
              </a:rPr>
              <a:pPr/>
              <a:t>43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Box 2"/>
          <p:cNvSpPr txBox="1">
            <a:spLocks noChangeArrowheads="1"/>
          </p:cNvSpPr>
          <p:nvPr/>
        </p:nvSpPr>
        <p:spPr bwMode="auto">
          <a:xfrm>
            <a:off x="1524000" y="0"/>
            <a:ext cx="775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000" b="1">
                <a:solidFill>
                  <a:srgbClr val="000073"/>
                </a:solidFill>
              </a:rPr>
              <a:t>La fisica nei prossimi ~50 anni.</a:t>
            </a:r>
          </a:p>
        </p:txBody>
      </p:sp>
      <p:pic>
        <p:nvPicPr>
          <p:cNvPr id="921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323" r="11296" b="-1323"/>
          <a:stretch>
            <a:fillRect/>
          </a:stretch>
        </p:blipFill>
        <p:spPr bwMode="auto">
          <a:xfrm>
            <a:off x="-76200" y="1066800"/>
            <a:ext cx="9982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4"/>
          <a:stretch>
            <a:fillRect/>
          </a:stretch>
        </p:blipFill>
        <p:spPr bwMode="auto">
          <a:xfrm>
            <a:off x="0" y="1066800"/>
            <a:ext cx="9906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02559" y="2810470"/>
            <a:ext cx="384124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Higgs 2012</a:t>
            </a:r>
          </a:p>
        </p:txBody>
      </p:sp>
      <p:sp>
        <p:nvSpPr>
          <p:cNvPr id="92165" name="Slide Number Placeholder 3"/>
          <p:cNvSpPr txBox="1">
            <a:spLocks/>
          </p:cNvSpPr>
          <p:nvPr/>
        </p:nvSpPr>
        <p:spPr bwMode="auto">
          <a:xfrm>
            <a:off x="9448800" y="6524625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381B20E-35D6-8A41-986B-9A1ED75568CC}" type="slidenum">
              <a:rPr lang="en-US" sz="1200">
                <a:solidFill>
                  <a:srgbClr val="1664BA"/>
                </a:solidFill>
              </a:rPr>
              <a:pPr/>
              <a:t>44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992188" y="0"/>
            <a:ext cx="8004175" cy="457200"/>
          </a:xfrm>
        </p:spPr>
        <p:txBody>
          <a:bodyPr/>
          <a:lstStyle/>
          <a:p>
            <a:r>
              <a:rPr lang="it-IT" sz="40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Nuove sfide.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 bwMode="auto">
          <a:xfrm>
            <a:off x="128588" y="476250"/>
            <a:ext cx="972026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/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Come se fossimo ritornati al periodo eroico dell’ </a:t>
            </a:r>
          </a:p>
          <a:p>
            <a:pPr marL="0" indent="0" algn="ctr"/>
            <a:r>
              <a:rPr lang="it-IT" sz="2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esplorazione di mari sconosciuti.</a:t>
            </a:r>
          </a:p>
          <a:p>
            <a:pPr marL="0" indent="0" algn="ctr"/>
            <a:endParaRPr lang="it-IT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/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Non sappiamo 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quale direzione </a:t>
            </a:r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avremo maggiori chances di successo.</a:t>
            </a:r>
          </a:p>
          <a:p>
            <a:pPr marL="0" indent="0" algn="ctr"/>
            <a:endParaRPr lang="it-IT" sz="2800">
              <a:solidFill>
                <a:srgbClr val="00007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/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Non sappiamo </a:t>
            </a:r>
            <a:r>
              <a:rPr lang="it-IT" sz="2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dove e quando </a:t>
            </a:r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ci sar</a:t>
            </a:r>
            <a:r>
              <a:rPr lang="fr-FR" sz="2800"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 una nuova, sensazionale scoperta.</a:t>
            </a:r>
          </a:p>
          <a:p>
            <a:pPr marL="0" indent="0" algn="ctr"/>
            <a:endParaRPr lang="it-IT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/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Siamo sicuri tuttavia che il bosone di Higgs sar</a:t>
            </a:r>
            <a:r>
              <a:rPr lang="fr-FR" sz="2800"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it-IT" sz="28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 un nuovo strumento, estremamente sensibile, per la rivelazione indiretta di nuove particelle massicce o nuove interazioni.</a:t>
            </a:r>
            <a:r>
              <a:rPr lang="it-IT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3187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7E49E4E-9AFC-904F-A2C4-4D5F4952F9EA}" type="slidenum">
              <a:rPr lang="en-US" sz="1200">
                <a:solidFill>
                  <a:srgbClr val="1664BA"/>
                </a:solidFill>
              </a:rPr>
              <a:pPr/>
              <a:t>45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163513" y="188913"/>
            <a:ext cx="9777412" cy="457200"/>
          </a:xfrm>
        </p:spPr>
        <p:txBody>
          <a:bodyPr/>
          <a:lstStyle/>
          <a:p>
            <a:r>
              <a:rPr lang="it-IT" sz="40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Due approcci del tutto complementari </a:t>
            </a:r>
          </a:p>
        </p:txBody>
      </p:sp>
      <p:pic>
        <p:nvPicPr>
          <p:cNvPr id="942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9060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DABF2AF-B152-B94A-ABFB-4E0BD6EAF711}" type="slidenum">
              <a:rPr lang="en-US" sz="1200">
                <a:solidFill>
                  <a:srgbClr val="1664BA"/>
                </a:solidFill>
              </a:rPr>
              <a:pPr/>
              <a:t>46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876300" y="-228600"/>
            <a:ext cx="8420100" cy="1143000"/>
          </a:xfrm>
        </p:spPr>
        <p:txBody>
          <a:bodyPr/>
          <a:lstStyle/>
          <a:p>
            <a:r>
              <a:rPr lang="en-US" sz="32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Dalla ricerca alle misure di precisione.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 bwMode="auto">
          <a:xfrm>
            <a:off x="3175" y="692150"/>
            <a:ext cx="9906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Le ricerche attuali si concentrano sulle misure di precisione delle</a:t>
            </a: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caratteristiche dell’Higgs.</a:t>
            </a:r>
          </a:p>
          <a:p>
            <a:endParaRPr lang="en-US" sz="240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Modi di decadimento rari.</a:t>
            </a: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Accoppiamenti con le altre particelle.</a:t>
            </a: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Massa.</a:t>
            </a: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Spin e Parit</a:t>
            </a:r>
            <a:r>
              <a:rPr lang="fr-FR" sz="240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à.</a:t>
            </a:r>
            <a:endParaRPr lang="en-US" sz="240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Larghezza e vita-media.</a:t>
            </a: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Auto-accoppiamento.</a:t>
            </a:r>
            <a:endParaRPr lang="en-US" sz="2800" b="1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921250"/>
            <a:ext cx="43053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412875"/>
            <a:ext cx="294481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5638800"/>
            <a:ext cx="31130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6216" r="15279" b="12433"/>
          <a:stretch>
            <a:fillRect/>
          </a:stretch>
        </p:blipFill>
        <p:spPr bwMode="auto">
          <a:xfrm>
            <a:off x="415925" y="5029200"/>
            <a:ext cx="26050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04390E7-02F6-744E-9C02-2B24F14E87B6}" type="slidenum">
              <a:rPr lang="en-US" sz="1200">
                <a:solidFill>
                  <a:srgbClr val="1664BA"/>
                </a:solidFill>
              </a:rPr>
              <a:pPr/>
              <a:t>47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solidFill>
                  <a:srgbClr val="000073"/>
                </a:solidFill>
                <a:latin typeface="Arial" charset="0"/>
                <a:ea typeface="ＭＳ Ｐゴシック" charset="0"/>
                <a:cs typeface="ＭＳ Ｐゴシック" charset="0"/>
              </a:rPr>
              <a:t>Uno sguardo sul futuro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 bwMode="auto">
          <a:xfrm>
            <a:off x="876300" y="1295400"/>
            <a:ext cx="84201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Mentre LHC continua la sua esplorazione.</a:t>
            </a:r>
          </a:p>
          <a:p>
            <a:endParaRPr lang="en-US" sz="2800" b="1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Nuovi acceleratori allo studio.</a:t>
            </a:r>
          </a:p>
          <a:p>
            <a:endParaRPr lang="en-US" sz="2800" b="1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Vicini a definire la strategia.</a:t>
            </a:r>
          </a:p>
          <a:p>
            <a:endParaRPr lang="it-IT" sz="280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AA14FA5-160B-FE42-B0E8-4AA24A59B0FF}" type="slidenum">
              <a:rPr lang="en-US" sz="1200">
                <a:solidFill>
                  <a:srgbClr val="1664BA"/>
                </a:solidFill>
              </a:rPr>
              <a:pPr/>
              <a:t>48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906000" cy="4572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FCC: un collider </a:t>
            </a:r>
            <a:r>
              <a:rPr lang="en-US" sz="3200" dirty="0" err="1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davvero</a:t>
            </a:r>
            <a:r>
              <a:rPr lang="en-US" sz="32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grande</a:t>
            </a:r>
            <a:r>
              <a:rPr lang="en-US" sz="3200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02" name="Content Placeholder 6" descr="HE_LHC%20option3_80km_UnderLak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0725"/>
            <a:ext cx="84963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762000" y="762000"/>
            <a:ext cx="849959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Un tunnel di </a:t>
            </a:r>
            <a:r>
              <a:rPr lang="en-US" dirty="0" smtClean="0">
                <a:solidFill>
                  <a:srgbClr val="FFFF00"/>
                </a:solidFill>
              </a:rPr>
              <a:t>80km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Un </a:t>
            </a:r>
            <a:r>
              <a:rPr lang="en-US" dirty="0" err="1">
                <a:solidFill>
                  <a:srgbClr val="FFFF00"/>
                </a:solidFill>
              </a:rPr>
              <a:t>acceleratore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ad </a:t>
            </a:r>
            <a:r>
              <a:rPr lang="en-US" dirty="0" err="1" smtClean="0">
                <a:solidFill>
                  <a:srgbClr val="FFFF00"/>
                </a:solidFill>
              </a:rPr>
              <a:t>adroni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FCC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hh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potrebbe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raggiungere</a:t>
            </a:r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u</a:t>
            </a:r>
            <a:r>
              <a:rPr lang="en-US" dirty="0" err="1" smtClean="0">
                <a:solidFill>
                  <a:srgbClr val="FFFF00"/>
                </a:solidFill>
              </a:rPr>
              <a:t>n’energia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di 100TeV.</a:t>
            </a: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Una</a:t>
            </a:r>
            <a:r>
              <a:rPr lang="en-US" dirty="0">
                <a:solidFill>
                  <a:srgbClr val="FFFF00"/>
                </a:solidFill>
              </a:rPr>
              <a:t> prima </a:t>
            </a:r>
            <a:r>
              <a:rPr lang="en-US" dirty="0" err="1">
                <a:solidFill>
                  <a:srgbClr val="FFFF00"/>
                </a:solidFill>
              </a:rPr>
              <a:t>fase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elettroni</a:t>
            </a:r>
            <a:r>
              <a:rPr lang="en-US" dirty="0">
                <a:solidFill>
                  <a:srgbClr val="FFFF00"/>
                </a:solidFill>
              </a:rPr>
              <a:t> e </a:t>
            </a:r>
            <a:r>
              <a:rPr lang="en-US" dirty="0" err="1">
                <a:solidFill>
                  <a:srgbClr val="FFFF00"/>
                </a:solidFill>
              </a:rPr>
              <a:t>positroni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FCC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ee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per </a:t>
            </a:r>
            <a:r>
              <a:rPr lang="en-US" dirty="0" err="1">
                <a:solidFill>
                  <a:srgbClr val="FFFF00"/>
                </a:solidFill>
              </a:rPr>
              <a:t>misure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precisione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sull</a:t>
            </a:r>
            <a:r>
              <a:rPr lang="en-US" dirty="0">
                <a:solidFill>
                  <a:srgbClr val="FFFF00"/>
                </a:solidFill>
              </a:rPr>
              <a:t>’ </a:t>
            </a:r>
            <a:r>
              <a:rPr lang="en-US" dirty="0" smtClean="0">
                <a:solidFill>
                  <a:srgbClr val="FFFF00"/>
                </a:solidFill>
              </a:rPr>
              <a:t>Higgs, 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e di </a:t>
            </a:r>
            <a:r>
              <a:rPr lang="en-US" dirty="0" err="1" smtClean="0">
                <a:solidFill>
                  <a:srgbClr val="FFFF00"/>
                </a:solidFill>
              </a:rPr>
              <a:t>fisica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elettrodebole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endParaRPr 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Per </a:t>
            </a:r>
            <a:r>
              <a:rPr lang="en-US" dirty="0">
                <a:solidFill>
                  <a:srgbClr val="FF0000"/>
                </a:solidFill>
              </a:rPr>
              <a:t>FCC-</a:t>
            </a:r>
            <a:r>
              <a:rPr lang="en-US" dirty="0" err="1">
                <a:solidFill>
                  <a:srgbClr val="FF0000"/>
                </a:solidFill>
              </a:rPr>
              <a:t>hh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dirty="0" err="1">
                <a:solidFill>
                  <a:srgbClr val="FFFF00"/>
                </a:solidFill>
              </a:rPr>
              <a:t>dipoli</a:t>
            </a:r>
            <a:r>
              <a:rPr lang="en-US" dirty="0">
                <a:solidFill>
                  <a:srgbClr val="FFFF00"/>
                </a:solidFill>
              </a:rPr>
              <a:t> da 16T (Nb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Sn) o 20T HTS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L= 5×10</a:t>
            </a:r>
            <a:r>
              <a:rPr lang="en-US" baseline="32000" dirty="0">
                <a:solidFill>
                  <a:srgbClr val="FFFF00"/>
                </a:solidFill>
              </a:rPr>
              <a:t>34</a:t>
            </a:r>
            <a:r>
              <a:rPr lang="en-US" dirty="0">
                <a:solidFill>
                  <a:srgbClr val="FFFF00"/>
                </a:solidFill>
              </a:rPr>
              <a:t> cm</a:t>
            </a:r>
            <a:r>
              <a:rPr lang="en-US" baseline="32000" dirty="0">
                <a:solidFill>
                  <a:srgbClr val="FFFF00"/>
                </a:solidFill>
              </a:rPr>
              <a:t>-2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baseline="32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102404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32CA096-F90C-3342-930F-D422E962A091}" type="slidenum">
              <a:rPr lang="en-US" sz="1200">
                <a:solidFill>
                  <a:srgbClr val="1664BA"/>
                </a:solidFill>
              </a:rPr>
              <a:pPr/>
              <a:t>49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620688"/>
            <a:ext cx="46942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00472" y="980728"/>
            <a:ext cx="5112568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>
                <a:solidFill>
                  <a:srgbClr val="000090"/>
                </a:solidFill>
                <a:latin typeface="Arial" charset="0"/>
              </a:rPr>
              <a:t>La formulazione matematica del Modello Standard potrebbe essere consistente con particelle tutte a massa nulla e invece le particelle di materia (</a:t>
            </a:r>
            <a:r>
              <a:rPr lang="it-IT" sz="2000" dirty="0" err="1">
                <a:solidFill>
                  <a:srgbClr val="000090"/>
                </a:solidFill>
                <a:latin typeface="Arial" charset="0"/>
              </a:rPr>
              <a:t>quarks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 e leptoni) coprono un intervallo compreso fra masse piccolissime, quasi nulle, e masse enormi: </a:t>
            </a:r>
            <a:r>
              <a:rPr lang="it-IT" sz="2000" dirty="0" smtClean="0">
                <a:solidFill>
                  <a:srgbClr val="000090"/>
                </a:solidFill>
                <a:latin typeface="Arial" charset="0"/>
              </a:rPr>
              <a:t>nel 1995 si </a:t>
            </a:r>
            <a:r>
              <a:rPr lang="it-IT" sz="2000" dirty="0" err="1" smtClean="0">
                <a:solidFill>
                  <a:srgbClr val="000090"/>
                </a:solidFill>
                <a:latin typeface="Arial" charset="0"/>
              </a:rPr>
              <a:t>scoprira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dirty="0" smtClean="0">
                <a:solidFill>
                  <a:srgbClr val="000090"/>
                </a:solidFill>
                <a:latin typeface="Arial" charset="0"/>
              </a:rPr>
              <a:t>che il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quark top pesa </a:t>
            </a:r>
            <a:r>
              <a:rPr lang="it-IT" sz="2000" dirty="0">
                <a:solidFill>
                  <a:srgbClr val="000090"/>
                </a:solidFill>
              </a:rPr>
              <a:t>più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di 170GeV! </a:t>
            </a:r>
            <a:endParaRPr lang="it-IT" sz="2000" dirty="0" smtClean="0">
              <a:solidFill>
                <a:srgbClr val="000090"/>
              </a:solidFill>
              <a:latin typeface="Arial" charset="0"/>
            </a:endParaRPr>
          </a:p>
          <a:p>
            <a:pPr eaLnBrk="1" hangingPunct="1"/>
            <a:r>
              <a:rPr lang="it-IT" sz="2000" b="1" dirty="0" smtClean="0">
                <a:solidFill>
                  <a:srgbClr val="000090"/>
                </a:solidFill>
                <a:latin typeface="Arial" charset="0"/>
              </a:rPr>
              <a:t>Come </a:t>
            </a:r>
            <a:r>
              <a:rPr lang="it-IT" sz="2000" b="1" dirty="0">
                <a:solidFill>
                  <a:srgbClr val="000090"/>
                </a:solidFill>
                <a:latin typeface="Arial" charset="0"/>
              </a:rPr>
              <a:t>mai i costituenti elementari della materia </a:t>
            </a:r>
            <a:r>
              <a:rPr lang="it-IT" sz="2000" b="1" dirty="0" smtClean="0">
                <a:solidFill>
                  <a:srgbClr val="000090"/>
                </a:solidFill>
                <a:latin typeface="Arial" charset="0"/>
              </a:rPr>
              <a:t>hanno </a:t>
            </a:r>
            <a:r>
              <a:rPr lang="it-IT" sz="2000" b="1" dirty="0">
                <a:solidFill>
                  <a:srgbClr val="000090"/>
                </a:solidFill>
                <a:latin typeface="Arial" charset="0"/>
              </a:rPr>
              <a:t>masse </a:t>
            </a:r>
            <a:r>
              <a:rPr lang="it-IT" sz="2000" b="1" dirty="0">
                <a:solidFill>
                  <a:srgbClr val="000090"/>
                </a:solidFill>
              </a:rPr>
              <a:t>così</a:t>
            </a:r>
            <a:r>
              <a:rPr lang="it-IT" sz="2000" b="1" dirty="0">
                <a:solidFill>
                  <a:srgbClr val="000090"/>
                </a:solidFill>
                <a:latin typeface="Arial" charset="0"/>
              </a:rPr>
              <a:t> diverse tra loro</a:t>
            </a:r>
            <a:r>
              <a:rPr lang="it-IT" sz="2000" b="1" dirty="0" smtClean="0">
                <a:solidFill>
                  <a:srgbClr val="000090"/>
                </a:solidFill>
                <a:latin typeface="Arial" charset="0"/>
              </a:rPr>
              <a:t>? </a:t>
            </a:r>
          </a:p>
          <a:p>
            <a:pPr eaLnBrk="1" hangingPunct="1"/>
            <a:r>
              <a:rPr lang="it-IT" sz="2000" b="1" dirty="0" smtClean="0">
                <a:solidFill>
                  <a:srgbClr val="000090"/>
                </a:solidFill>
                <a:latin typeface="Arial" charset="0"/>
              </a:rPr>
              <a:t>Lo stesso vale per i campi. </a:t>
            </a:r>
            <a:r>
              <a:rPr lang="en-US" sz="2000" b="1" dirty="0" smtClean="0">
                <a:solidFill>
                  <a:srgbClr val="000090"/>
                </a:solidFill>
              </a:rPr>
              <a:t>C</a:t>
            </a:r>
            <a:r>
              <a:rPr lang="it-IT" sz="2000" b="1" dirty="0" err="1" smtClean="0">
                <a:solidFill>
                  <a:srgbClr val="000090"/>
                </a:solidFill>
              </a:rPr>
              <a:t>om’è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possibile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che</a:t>
            </a:r>
            <a:r>
              <a:rPr lang="en-US" sz="2000" b="1" dirty="0">
                <a:solidFill>
                  <a:srgbClr val="000090"/>
                </a:solidFill>
              </a:rPr>
              <a:t> W e Z, </a:t>
            </a:r>
            <a:r>
              <a:rPr lang="it-IT" sz="2000" b="1" dirty="0">
                <a:solidFill>
                  <a:srgbClr val="000090"/>
                </a:solidFill>
              </a:rPr>
              <a:t>così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massicci</a:t>
            </a:r>
            <a:r>
              <a:rPr lang="en-US" sz="2000" b="1" dirty="0">
                <a:solidFill>
                  <a:srgbClr val="000090"/>
                </a:solidFill>
              </a:rPr>
              <a:t> (80 e 90 </a:t>
            </a:r>
            <a:r>
              <a:rPr lang="en-US" sz="2000" b="1" dirty="0" err="1">
                <a:solidFill>
                  <a:srgbClr val="000090"/>
                </a:solidFill>
              </a:rPr>
              <a:t>GeV</a:t>
            </a:r>
            <a:r>
              <a:rPr lang="en-US" sz="2000" b="1" dirty="0">
                <a:solidFill>
                  <a:srgbClr val="000090"/>
                </a:solidFill>
              </a:rPr>
              <a:t>), </a:t>
            </a:r>
            <a:r>
              <a:rPr lang="en-US" sz="2000" b="1" dirty="0" err="1">
                <a:solidFill>
                  <a:srgbClr val="000090"/>
                </a:solidFill>
              </a:rPr>
              <a:t>siano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portatori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della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stessa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interazione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trasmessa</a:t>
            </a:r>
            <a:r>
              <a:rPr lang="en-US" sz="2000" b="1" dirty="0">
                <a:solidFill>
                  <a:srgbClr val="000090"/>
                </a:solidFill>
              </a:rPr>
              <a:t> dal </a:t>
            </a:r>
            <a:r>
              <a:rPr lang="en-US" sz="2000" b="1" dirty="0" err="1">
                <a:solidFill>
                  <a:srgbClr val="000090"/>
                </a:solidFill>
              </a:rPr>
              <a:t>fotone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>
                <a:solidFill>
                  <a:srgbClr val="000090"/>
                </a:solidFill>
              </a:rPr>
              <a:t>che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fr-FR" sz="2000" b="1" dirty="0" err="1">
                <a:solidFill>
                  <a:srgbClr val="000090"/>
                </a:solidFill>
              </a:rPr>
              <a:t>è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privo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di </a:t>
            </a:r>
            <a:r>
              <a:rPr lang="en-US" sz="2000" b="1" dirty="0" err="1">
                <a:solidFill>
                  <a:srgbClr val="000090"/>
                </a:solidFill>
              </a:rPr>
              <a:t>massa</a:t>
            </a:r>
            <a:r>
              <a:rPr lang="en-US" sz="2000" b="1" dirty="0" smtClean="0">
                <a:solidFill>
                  <a:srgbClr val="000090"/>
                </a:solidFill>
              </a:rPr>
              <a:t>?</a:t>
            </a:r>
          </a:p>
          <a:p>
            <a:pPr eaLnBrk="1" hangingPunct="1"/>
            <a:endParaRPr lang="en-US" sz="2000" b="1" dirty="0">
              <a:solidFill>
                <a:srgbClr val="000090"/>
              </a:solidFill>
            </a:endParaRPr>
          </a:p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</a:rPr>
              <a:t>Cos’</a:t>
            </a:r>
            <a:r>
              <a:rPr lang="it-IT" sz="2800" b="1" dirty="0" smtClean="0">
                <a:solidFill>
                  <a:srgbClr val="FF0000"/>
                </a:solidFill>
              </a:rPr>
              <a:t>è </a:t>
            </a:r>
            <a:r>
              <a:rPr lang="it-IT" sz="2800" b="1" dirty="0" smtClean="0">
                <a:solidFill>
                  <a:srgbClr val="FF0000"/>
                </a:solidFill>
              </a:rPr>
              <a:t>veramente la massa?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hangingPunct="1"/>
            <a:endParaRPr lang="it-IT" sz="20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4580" name="Slide Number Placeholder 3"/>
          <p:cNvSpPr txBox="1">
            <a:spLocks/>
          </p:cNvSpPr>
          <p:nvPr/>
        </p:nvSpPr>
        <p:spPr bwMode="auto">
          <a:xfrm>
            <a:off x="9448800" y="6553200"/>
            <a:ext cx="533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CF5082A-D16D-E847-B795-C02ED30AAF59}" type="slidenum">
              <a:rPr lang="en-US" sz="1200">
                <a:solidFill>
                  <a:srgbClr val="1664BA"/>
                </a:solidFill>
              </a:rPr>
              <a:pPr/>
              <a:t>5</a:t>
            </a:fld>
            <a:endParaRPr lang="en-US" sz="1200">
              <a:solidFill>
                <a:srgbClr val="1664BA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0472" y="116632"/>
            <a:ext cx="955667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64BA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64BA"/>
                </a:solidFill>
                <a:latin typeface="Helvetica" pitchFamily="-107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64BA"/>
                </a:solidFill>
                <a:latin typeface="Helvetica" pitchFamily="-107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64BA"/>
                </a:solidFill>
                <a:latin typeface="Helvetica" pitchFamily="-107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64BA"/>
                </a:solidFill>
                <a:latin typeface="Helvetica" pitchFamily="-107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-10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-10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-10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99"/>
                </a:solidFill>
                <a:latin typeface="Helvetica" pitchFamily="-107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Da qui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nasce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Standard.</a:t>
            </a:r>
            <a:endParaRPr lang="it-IT" sz="36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3800475"/>
            <a:ext cx="22320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9363"/>
            <a:ext cx="211613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89363"/>
            <a:ext cx="3276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11"/>
          <p:cNvSpPr>
            <a:spLocks noChangeArrowheads="1"/>
          </p:cNvSpPr>
          <p:nvPr/>
        </p:nvSpPr>
        <p:spPr bwMode="auto">
          <a:xfrm>
            <a:off x="149225" y="6229350"/>
            <a:ext cx="283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52A79"/>
                </a:solidFill>
              </a:rPr>
              <a:t>Sidereus Nuncius 1610</a:t>
            </a:r>
          </a:p>
        </p:txBody>
      </p:sp>
      <p:sp>
        <p:nvSpPr>
          <p:cNvPr id="103429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69293D4-BB15-4342-A177-D55CE7765BB0}" type="slidenum">
              <a:rPr lang="en-US" sz="1200">
                <a:solidFill>
                  <a:srgbClr val="152A79"/>
                </a:solidFill>
              </a:rPr>
              <a:pPr/>
              <a:t>50</a:t>
            </a:fld>
            <a:endParaRPr lang="en-US" sz="1200">
              <a:solidFill>
                <a:srgbClr val="152A79"/>
              </a:solidFill>
            </a:endParaRPr>
          </a:p>
        </p:txBody>
      </p:sp>
      <p:sp>
        <p:nvSpPr>
          <p:cNvPr id="103430" name="Title 1"/>
          <p:cNvSpPr>
            <a:spLocks noGrp="1"/>
          </p:cNvSpPr>
          <p:nvPr>
            <p:ph type="title"/>
          </p:nvPr>
        </p:nvSpPr>
        <p:spPr>
          <a:xfrm>
            <a:off x="344488" y="811213"/>
            <a:ext cx="9073008" cy="457200"/>
          </a:xfrm>
        </p:spPr>
        <p:txBody>
          <a:bodyPr/>
          <a:lstStyle/>
          <a:p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Abbiamo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bisogno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voi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nuova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generazione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giovani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scienziati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per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continuare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cammino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iniziato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3600" dirty="0" smtClean="0">
                <a:solidFill>
                  <a:srgbClr val="000090"/>
                </a:solidFill>
              </a:rPr>
              <a:t>più</a:t>
            </a:r>
            <a:r>
              <a:rPr lang="it-IT" sz="3600" dirty="0" smtClean="0"/>
              <a:t> 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 400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anni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fa</a:t>
            </a:r>
            <a:r>
              <a:rPr lang="en-US" sz="3600" dirty="0" smtClean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  <a:endParaRPr lang="en-US" sz="54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31" name="TextBox 10"/>
          <p:cNvSpPr txBox="1">
            <a:spLocks noChangeArrowheads="1"/>
          </p:cNvSpPr>
          <p:nvPr/>
        </p:nvSpPr>
        <p:spPr bwMode="auto">
          <a:xfrm>
            <a:off x="415925" y="2219325"/>
            <a:ext cx="91138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Nuove idee, nuovo slancio, nuove energie per affrontare le grandi sfide della fisica </a:t>
            </a:r>
          </a:p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contemporanea.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906000" cy="1143000"/>
          </a:xfrm>
        </p:spPr>
        <p:txBody>
          <a:bodyPr/>
          <a:lstStyle/>
          <a:p>
            <a:r>
              <a:rPr lang="en-US" sz="3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Il </a:t>
            </a:r>
            <a:r>
              <a:rPr lang="en-US" sz="38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meccanismo</a:t>
            </a:r>
            <a:r>
              <a:rPr lang="en-US" sz="3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38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Brout</a:t>
            </a:r>
            <a:r>
              <a:rPr lang="en-US" sz="3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38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Englert</a:t>
            </a:r>
            <a:r>
              <a:rPr lang="en-US" sz="3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-Higgs.</a:t>
            </a:r>
          </a:p>
        </p:txBody>
      </p:sp>
      <p:sp>
        <p:nvSpPr>
          <p:cNvPr id="26626" name="Title 1"/>
          <p:cNvSpPr txBox="1">
            <a:spLocks/>
          </p:cNvSpPr>
          <p:nvPr/>
        </p:nvSpPr>
        <p:spPr bwMode="auto">
          <a:xfrm>
            <a:off x="56456" y="980728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Nel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1964 due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gruppi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di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scienziati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giovani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intorno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ai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30-35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anni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, del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tutto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sconosciuti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propongono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una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teoria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Arial" charset="0"/>
              </a:rPr>
              <a:t>radicalmente</a:t>
            </a:r>
            <a:r>
              <a:rPr lang="en-US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nuova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per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spiegare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la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rottura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spontanea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della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simmetria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elettrodebole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. </a:t>
            </a:r>
          </a:p>
          <a:p>
            <a:pPr algn="ctr"/>
            <a:r>
              <a:rPr lang="it-IT" b="1" dirty="0">
                <a:solidFill>
                  <a:srgbClr val="000090"/>
                </a:solidFill>
              </a:rPr>
              <a:t>È 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il mezzo a fare la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differenza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.</a:t>
            </a:r>
            <a:endParaRPr lang="en-US" b="1" dirty="0">
              <a:solidFill>
                <a:srgbClr val="000090"/>
              </a:solidFill>
              <a:latin typeface="Arial" charset="0"/>
            </a:endParaRPr>
          </a:p>
          <a:p>
            <a:pPr algn="ctr"/>
            <a:endParaRPr lang="en-US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662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561" y="2154560"/>
            <a:ext cx="15779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7306" r="51787" b="7306"/>
          <a:stretch>
            <a:fillRect/>
          </a:stretch>
        </p:blipFill>
        <p:spPr bwMode="auto">
          <a:xfrm>
            <a:off x="1704851" y="2154560"/>
            <a:ext cx="15017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4" y="2154560"/>
            <a:ext cx="151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-59755" y="4955684"/>
            <a:ext cx="9985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n </a:t>
            </a:r>
            <a:r>
              <a:rPr lang="en-US" b="1" dirty="0" err="1">
                <a:solidFill>
                  <a:srgbClr val="FF0000"/>
                </a:solidFill>
              </a:rPr>
              <a:t>nuovo</a:t>
            </a:r>
            <a:r>
              <a:rPr lang="en-US" b="1" dirty="0">
                <a:solidFill>
                  <a:srgbClr val="FF0000"/>
                </a:solidFill>
              </a:rPr>
              <a:t> campo </a:t>
            </a:r>
            <a:r>
              <a:rPr lang="en-US" b="1" dirty="0" err="1">
                <a:solidFill>
                  <a:srgbClr val="FF0000"/>
                </a:solidFill>
              </a:rPr>
              <a:t>scalare</a:t>
            </a:r>
            <a:r>
              <a:rPr lang="en-US" b="1" dirty="0">
                <a:solidFill>
                  <a:srgbClr val="FF0000"/>
                </a:solidFill>
              </a:rPr>
              <a:t> pervade </a:t>
            </a:r>
            <a:r>
              <a:rPr lang="en-US" b="1" dirty="0" err="1">
                <a:solidFill>
                  <a:srgbClr val="FF0000"/>
                </a:solidFill>
              </a:rPr>
              <a:t>ogni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angolo</a:t>
            </a:r>
            <a:r>
              <a:rPr lang="en-US" b="1" dirty="0">
                <a:solidFill>
                  <a:srgbClr val="FF0000"/>
                </a:solidFill>
              </a:rPr>
              <a:t> del </a:t>
            </a:r>
            <a:r>
              <a:rPr lang="en-US" b="1" dirty="0" err="1">
                <a:solidFill>
                  <a:srgbClr val="FF0000"/>
                </a:solidFill>
              </a:rPr>
              <a:t>nostro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universo</a:t>
            </a:r>
            <a:r>
              <a:rPr lang="en-US" b="1" dirty="0">
                <a:solidFill>
                  <a:srgbClr val="FF0000"/>
                </a:solidFill>
              </a:rPr>
              <a:t>. Il </a:t>
            </a:r>
            <a:r>
              <a:rPr lang="ja-JP" altLang="en-US" b="1" dirty="0">
                <a:solidFill>
                  <a:srgbClr val="FF0000"/>
                </a:solidFill>
              </a:rPr>
              <a:t>“</a:t>
            </a:r>
            <a:r>
              <a:rPr lang="en-US" altLang="ja-JP" b="1" dirty="0" err="1">
                <a:solidFill>
                  <a:srgbClr val="FF0000"/>
                </a:solidFill>
              </a:rPr>
              <a:t>vuoto</a:t>
            </a:r>
            <a:r>
              <a:rPr lang="ja-JP" altLang="en-US" b="1" dirty="0">
                <a:solidFill>
                  <a:srgbClr val="FF0000"/>
                </a:solidFill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non </a:t>
            </a:r>
            <a:r>
              <a:rPr lang="fr-FR" altLang="ja-JP" b="1" dirty="0" err="1">
                <a:solidFill>
                  <a:srgbClr val="FF0000"/>
                </a:solidFill>
              </a:rPr>
              <a:t>è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vuoto</a:t>
            </a:r>
            <a:r>
              <a:rPr lang="en-US" altLang="ja-JP" b="1" dirty="0" smtClean="0">
                <a:solidFill>
                  <a:srgbClr val="FF0000"/>
                </a:solidFill>
              </a:rPr>
              <a:t>. </a:t>
            </a:r>
            <a:r>
              <a:rPr lang="it-IT" b="1" dirty="0" smtClean="0">
                <a:solidFill>
                  <a:srgbClr val="000090"/>
                </a:solidFill>
              </a:rPr>
              <a:t>È</a:t>
            </a:r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pieno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di un campo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scalare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che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ha un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falso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minimo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Arial" charset="0"/>
              </a:rPr>
              <a:t>diverso</a:t>
            </a:r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 da zero.</a:t>
            </a:r>
          </a:p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</a:rPr>
              <a:t> La </a:t>
            </a:r>
            <a:r>
              <a:rPr lang="en-US" altLang="ja-JP" b="1" dirty="0" err="1">
                <a:solidFill>
                  <a:srgbClr val="FF0000"/>
                </a:solidFill>
              </a:rPr>
              <a:t>massa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diventa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una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propriet</a:t>
            </a:r>
            <a:r>
              <a:rPr lang="fr-FR" altLang="ja-JP" b="1" dirty="0">
                <a:solidFill>
                  <a:srgbClr val="FF0000"/>
                </a:solidFill>
              </a:rPr>
              <a:t>à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dinamica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della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materia</a:t>
            </a:r>
            <a:r>
              <a:rPr lang="en-US" altLang="ja-JP" b="1" dirty="0">
                <a:solidFill>
                  <a:srgbClr val="FF0000"/>
                </a:solidFill>
              </a:rPr>
              <a:t>.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128464" y="4211960"/>
            <a:ext cx="3687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573B0"/>
                </a:solidFill>
              </a:rPr>
              <a:t>Robert Brout and Francois Englert</a:t>
            </a:r>
          </a:p>
          <a:p>
            <a:pPr eaLnBrk="1" hangingPunct="1"/>
            <a:r>
              <a:rPr lang="en-US" sz="1800">
                <a:solidFill>
                  <a:srgbClr val="3573B0"/>
                </a:solidFill>
              </a:rPr>
              <a:t>Bruxelles.</a:t>
            </a: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8118599" y="4251648"/>
            <a:ext cx="143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573B0"/>
                </a:solidFill>
              </a:rPr>
              <a:t>Peter Higgs</a:t>
            </a:r>
          </a:p>
          <a:p>
            <a:pPr eaLnBrk="1" hangingPunct="1"/>
            <a:r>
              <a:rPr lang="en-US" sz="1800">
                <a:solidFill>
                  <a:srgbClr val="3573B0"/>
                </a:solidFill>
              </a:rPr>
              <a:t>Edinburgh.</a:t>
            </a:r>
          </a:p>
        </p:txBody>
      </p:sp>
      <p:sp>
        <p:nvSpPr>
          <p:cNvPr id="2663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8BA8AC5-2632-3C47-A670-E3D4B46BF6F1}" type="slidenum">
              <a:rPr lang="en-US" sz="1200">
                <a:solidFill>
                  <a:srgbClr val="1664BA"/>
                </a:solidFill>
              </a:rPr>
              <a:pPr/>
              <a:t>6</a:t>
            </a:fld>
            <a:endParaRPr lang="en-US" sz="1200">
              <a:solidFill>
                <a:srgbClr val="1664BA"/>
              </a:solidFill>
            </a:endParaRPr>
          </a:p>
        </p:txBody>
      </p:sp>
      <p:pic>
        <p:nvPicPr>
          <p:cNvPr id="11" name="Picture 6" descr="HiggsPoten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2132856"/>
            <a:ext cx="2926878" cy="180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4005064"/>
            <a:ext cx="32766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381000" y="69850"/>
            <a:ext cx="10210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Rottura spontanea della simmetria elettrodebole</a:t>
            </a: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76200" y="609600"/>
            <a:ext cx="98298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Tutte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le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particelle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sono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intrinsicamente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prive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di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massa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.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Acquisiscono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la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massa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dinamicamente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dal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momento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che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interagiscono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con 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il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nuovo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campo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scalare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.</a:t>
            </a:r>
            <a:endParaRPr lang="en-US" altLang="ja-JP" sz="2000" dirty="0">
              <a:solidFill>
                <a:srgbClr val="000090"/>
              </a:solidFill>
              <a:latin typeface="Arial" charset="0"/>
            </a:endParaRPr>
          </a:p>
          <a:p>
            <a:endParaRPr lang="en-US" sz="2000" dirty="0">
              <a:solidFill>
                <a:srgbClr val="00009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dirty="0">
                <a:solidFill>
                  <a:srgbClr val="000090"/>
                </a:solidFill>
              </a:rPr>
              <a:t>Più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forte</a:t>
            </a:r>
            <a:r>
              <a:rPr lang="it-IT" sz="2000" dirty="0">
                <a:solidFill>
                  <a:srgbClr val="000090"/>
                </a:solidFill>
              </a:rPr>
              <a:t> è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l’interazione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p</a:t>
            </a:r>
            <a:r>
              <a:rPr lang="it-IT" sz="2000" dirty="0" err="1">
                <a:solidFill>
                  <a:srgbClr val="000090"/>
                </a:solidFill>
              </a:rPr>
              <a:t>iù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pesante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diventa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la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particella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.  Il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fotone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non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interagisce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e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rimane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privo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di </a:t>
            </a:r>
            <a:r>
              <a:rPr lang="en-US" sz="2000" dirty="0" err="1" smtClean="0">
                <a:solidFill>
                  <a:srgbClr val="000090"/>
                </a:solidFill>
                <a:latin typeface="Arial" charset="0"/>
              </a:rPr>
              <a:t>massa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mentre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W e Z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si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accoppiano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fortemente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al campo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scalare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e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diventano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000" dirty="0">
                <a:solidFill>
                  <a:srgbClr val="000090"/>
                </a:solidFill>
              </a:rPr>
              <a:t>perciò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estremamente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</a:rPr>
              <a:t>massicci</a:t>
            </a:r>
            <a:r>
              <a:rPr lang="en-US" sz="2000" dirty="0">
                <a:solidFill>
                  <a:srgbClr val="000090"/>
                </a:solidFill>
                <a:latin typeface="Arial" charset="0"/>
              </a:rPr>
              <a:t>. </a:t>
            </a:r>
            <a:r>
              <a:rPr lang="it-IT" sz="2000" dirty="0">
                <a:solidFill>
                  <a:srgbClr val="000090"/>
                </a:solidFill>
                <a:latin typeface="Arial" charset="0"/>
              </a:rPr>
              <a:t> </a:t>
            </a: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US" sz="2000" b="1" dirty="0">
              <a:solidFill>
                <a:srgbClr val="000090"/>
              </a:solidFill>
              <a:latin typeface="Arial" charset="0"/>
            </a:endParaRPr>
          </a:p>
          <a:p>
            <a:endParaRPr lang="en-GB" sz="20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867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769" b="1256"/>
          <a:stretch>
            <a:fillRect/>
          </a:stretch>
        </p:blipFill>
        <p:spPr bwMode="auto">
          <a:xfrm>
            <a:off x="3124200" y="2879725"/>
            <a:ext cx="4038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80963" y="5464175"/>
            <a:ext cx="982503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</a:rPr>
              <a:t>Un </a:t>
            </a:r>
            <a:r>
              <a:rPr lang="en-US" b="1" dirty="0" err="1">
                <a:solidFill>
                  <a:srgbClr val="000090"/>
                </a:solidFill>
              </a:rPr>
              <a:t>meccanismo</a:t>
            </a:r>
            <a:r>
              <a:rPr lang="en-US" b="1" dirty="0">
                <a:solidFill>
                  <a:srgbClr val="000090"/>
                </a:solidFill>
              </a:rPr>
              <a:t> simile </a:t>
            </a:r>
            <a:r>
              <a:rPr lang="en-US" b="1" dirty="0" smtClean="0">
                <a:solidFill>
                  <a:srgbClr val="000090"/>
                </a:solidFill>
              </a:rPr>
              <a:t>(a la Yukawa) </a:t>
            </a:r>
            <a:r>
              <a:rPr lang="en-US" b="1" dirty="0" err="1" smtClean="0">
                <a:solidFill>
                  <a:srgbClr val="000090"/>
                </a:solidFill>
              </a:rPr>
              <a:t>viene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proposto</a:t>
            </a:r>
            <a:r>
              <a:rPr lang="en-US" b="1" dirty="0">
                <a:solidFill>
                  <a:srgbClr val="000090"/>
                </a:solidFill>
              </a:rPr>
              <a:t> in </a:t>
            </a:r>
            <a:r>
              <a:rPr lang="en-US" b="1" dirty="0" err="1">
                <a:solidFill>
                  <a:srgbClr val="000090"/>
                </a:solidFill>
              </a:rPr>
              <a:t>seguito</a:t>
            </a:r>
            <a:r>
              <a:rPr lang="en-US" b="1" dirty="0">
                <a:solidFill>
                  <a:srgbClr val="000090"/>
                </a:solidFill>
              </a:rPr>
              <a:t> per dare </a:t>
            </a:r>
            <a:r>
              <a:rPr lang="en-US" b="1" dirty="0" err="1">
                <a:solidFill>
                  <a:srgbClr val="000090"/>
                </a:solidFill>
              </a:rPr>
              <a:t>massa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ai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fermioni</a:t>
            </a:r>
            <a:r>
              <a:rPr lang="en-US" b="1" dirty="0">
                <a:solidFill>
                  <a:srgbClr val="000090"/>
                </a:solidFill>
              </a:rPr>
              <a:t> (quarks e </a:t>
            </a:r>
            <a:r>
              <a:rPr lang="en-US" b="1" dirty="0" err="1">
                <a:solidFill>
                  <a:srgbClr val="000090"/>
                </a:solidFill>
              </a:rPr>
              <a:t>leptoni</a:t>
            </a:r>
            <a:r>
              <a:rPr lang="en-US" b="1" dirty="0">
                <a:solidFill>
                  <a:srgbClr val="000090"/>
                </a:solidFill>
              </a:rPr>
              <a:t>) </a:t>
            </a:r>
            <a:r>
              <a:rPr lang="en-US" b="1" dirty="0" err="1">
                <a:solidFill>
                  <a:srgbClr val="000090"/>
                </a:solidFill>
              </a:rPr>
              <a:t>che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compongono</a:t>
            </a:r>
            <a:r>
              <a:rPr lang="en-US" b="1" dirty="0">
                <a:solidFill>
                  <a:srgbClr val="000090"/>
                </a:solidFill>
              </a:rPr>
              <a:t> la </a:t>
            </a:r>
            <a:r>
              <a:rPr lang="en-US" b="1" dirty="0" err="1">
                <a:solidFill>
                  <a:srgbClr val="000090"/>
                </a:solidFill>
              </a:rPr>
              <a:t>materia</a:t>
            </a:r>
            <a:r>
              <a:rPr lang="en-US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2867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416C130-E161-144A-B1C6-80852BC8E577}" type="slidenum">
              <a:rPr lang="en-US" sz="1200">
                <a:solidFill>
                  <a:srgbClr val="1664BA"/>
                </a:solidFill>
              </a:rPr>
              <a:pPr/>
              <a:t>7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004175" cy="4572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lunga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caccia</a:t>
            </a:r>
            <a:r>
              <a:rPr lang="en-US" sz="36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 bwMode="auto">
          <a:xfrm>
            <a:off x="273050" y="692150"/>
            <a:ext cx="95250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Dopo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teoria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Brout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Englert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-Higgs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venne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incorporata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stabilmente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nel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Modello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interazioni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fondamentali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fisici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sperimentali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iniziarono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caccia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alla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nuova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particella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sz="20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 ci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furono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immediatamente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parecchie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scoperte</a:t>
            </a:r>
            <a:r>
              <a:rPr lang="ja-JP" alt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</a:p>
          <a:p>
            <a:endParaRPr lang="en-US" sz="2000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 Germania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qualcuno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sosteneva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avere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scoperto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bosone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Higgs e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la sua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era di 9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Altri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l’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avevano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visto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decadimenti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molto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strani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che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implicavano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una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28GeV.</a:t>
            </a:r>
          </a:p>
          <a:p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Alcuni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esperimenti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negli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Stati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Uniti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suggerivano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una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massa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intorno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ai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75 </a:t>
            </a:r>
            <a:r>
              <a:rPr lang="en-US" sz="20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Tutti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rivelarono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falsi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allarmi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ctr"/>
            <a:endParaRPr lang="en-US" sz="2400" b="1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fantomatica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particella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si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guadagnò ben presto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nomignolo</a:t>
            </a:r>
            <a:r>
              <a:rPr 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ja-JP" alt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araba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fenice</a:t>
            </a:r>
            <a:r>
              <a:rPr lang="ja-JP" altLang="en-US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fisica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alte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b="1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energie</a:t>
            </a:r>
            <a:r>
              <a:rPr lang="en-US" altLang="ja-JP" sz="2400" b="1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  <a:endParaRPr lang="en-US" sz="2400" b="1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E1C1D2A-A1C9-1049-83F6-EA6566017679}" type="slidenum">
              <a:rPr lang="en-US" sz="1200">
                <a:solidFill>
                  <a:srgbClr val="1664BA"/>
                </a:solidFill>
              </a:rPr>
              <a:pPr/>
              <a:t>8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990600" y="3200400"/>
            <a:ext cx="8004175" cy="4572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sfida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della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ricerca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del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bosone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Higgs ha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richiesto</a:t>
            </a:r>
            <a:r>
              <a:rPr lang="en-US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l’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impegno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intere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generazioni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fisici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sperimentali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fino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quando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non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sono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state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messo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punto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le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tecnologie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pi</a:t>
            </a:r>
            <a:r>
              <a:rPr lang="it-IT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ù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avanzate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mai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concepite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su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questo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pianeta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costruire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LHC e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suoi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err="1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rivelatori</a:t>
            </a:r>
            <a:r>
              <a:rPr lang="en-US" altLang="ja-JP" sz="24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 .</a:t>
            </a: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000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Una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nuova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generazione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giovani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scienziati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ha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osato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tentare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l’impossibile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br>
              <a:rPr lang="en-US" altLang="ja-JP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Costruire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un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apparato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avveniristico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mai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neanche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immaginato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fino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ad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allora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per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scoprire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il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bosone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Higgs o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cancellarlo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definitivamente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dal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novero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delle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teorie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plausibili</a:t>
            </a:r>
            <a:r>
              <a:rPr lang="en-US" altLang="ja-JP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altLang="ja-JP" dirty="0">
                <a:solidFill>
                  <a:srgbClr val="000090"/>
                </a:solidFill>
                <a:latin typeface="Helvetica" charset="0"/>
                <a:ea typeface="ＭＳ Ｐゴシック" charset="0"/>
                <a:cs typeface="ＭＳ Ｐゴシック" charset="0"/>
              </a:rPr>
              <a:t>È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avventura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di LHC e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dei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suoi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meravigliosi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strumenti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scientifici</a:t>
            </a:r>
            <a:r>
              <a:rPr lang="en-US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it-IT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altLang="ja-JP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00009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F4A858D-4991-C14E-A071-4FF683683CB8}" type="slidenum">
              <a:rPr lang="en-US" sz="1200">
                <a:solidFill>
                  <a:srgbClr val="1664BA"/>
                </a:solidFill>
              </a:rPr>
              <a:pPr/>
              <a:t>9</a:t>
            </a:fld>
            <a:endParaRPr lang="en-US" sz="1200">
              <a:solidFill>
                <a:srgbClr val="1664B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6699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6699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:Templates:Blank Presentation</Template>
  <TotalTime>52594</TotalTime>
  <Words>3106</Words>
  <Application>Microsoft Macintosh PowerPoint</Application>
  <PresentationFormat>A4 Paper (210x297 mm)</PresentationFormat>
  <Paragraphs>371</Paragraphs>
  <Slides>50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Blank Presentation</vt:lpstr>
      <vt:lpstr>Excel.Sheet.8</vt:lpstr>
      <vt:lpstr>Worksheet</vt:lpstr>
      <vt:lpstr>Equation</vt:lpstr>
      <vt:lpstr> Un viaggio dentro la scoperta del bosone di Higgs e le sue implicazioni sulla fisica del XXI secolo.</vt:lpstr>
      <vt:lpstr>Tutto è cominciato circa un secolo fa. </vt:lpstr>
      <vt:lpstr>La teoria di Fermi dell’interazione debole.</vt:lpstr>
      <vt:lpstr>La Forza Elettro-Debole (1960-67).</vt:lpstr>
      <vt:lpstr>PowerPoint Presentation</vt:lpstr>
      <vt:lpstr>Il meccanismo di Brout-Englert-Higgs.</vt:lpstr>
      <vt:lpstr>PowerPoint Presentation</vt:lpstr>
      <vt:lpstr>La lunga caccia </vt:lpstr>
      <vt:lpstr>La sfida della ricerca del bosone di Higgs ha richiesto l’impegno di intere generazioni di fisici sperimentali fino a quando non sono state messo a punto le tecnologie più avanzate mai concepite su questo pianeta per costruire LHC e i suoi rivelatori .    Una nuova generazione di giovani scienziati ha osato tentare l’impossibile.   Costruire un apparato avveniristico, mai neanche immaginato fino ad allora, per scoprire il bosone di Higgs o cancellarlo definitivamente dal novero delle teorie plausibili.  È l’avventura di LHC e dei suoi meravigliosi strumenti scientifici. </vt:lpstr>
      <vt:lpstr>I nostri “pendoli e piani inclinati”:  il Large Hadron Collider (LHC) e i suoi esperimenti.</vt:lpstr>
      <vt:lpstr>Storia del progetto.</vt:lpstr>
      <vt:lpstr>È la storia di molte sfide tecnologiche…..    ….e di tanti momenti in cui ti senti messo al tappeto.</vt:lpstr>
      <vt:lpstr>10/09/2008: primi fasci in LHC</vt:lpstr>
      <vt:lpstr>PowerPoint Presentation</vt:lpstr>
      <vt:lpstr>9 giorni dopo, il 19/09/2008:il nostro venerdì nero</vt:lpstr>
      <vt:lpstr>Un nuovo programma per LHC</vt:lpstr>
      <vt:lpstr>Ma siamo proprio sicuri che ci dobbiamo arrendere?  </vt:lpstr>
      <vt:lpstr>PowerPoint Presentation</vt:lpstr>
      <vt:lpstr>Modi di decadimento in funzione della massa</vt:lpstr>
      <vt:lpstr>PowerPoint Presentation</vt:lpstr>
      <vt:lpstr>La missione impossibile.</vt:lpstr>
      <vt:lpstr>Nuovo piano per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Analisi alla cieca dei nuovi dati ad 8 TeV , per evitare ogni forma di condizionamento. Fino al 15 Giugno 2012.</vt:lpstr>
      <vt:lpstr>PowerPoint Presentation</vt:lpstr>
      <vt:lpstr>PowerPoint Presentation</vt:lpstr>
      <vt:lpstr>PowerPoint Presentation</vt:lpstr>
      <vt:lpstr>I sette mesi che hanno cambiato la nostra fisica</vt:lpstr>
      <vt:lpstr>Nota bene</vt:lpstr>
      <vt:lpstr>Si! È proprio lui !!!!</vt:lpstr>
      <vt:lpstr>PowerPoint Presentation</vt:lpstr>
      <vt:lpstr>Ho dovuto comprare abiti molto più eleganti di quelli che ero solito indossare .</vt:lpstr>
      <vt:lpstr>Cosa abbiamo imparato sulla nascita  del nostro Universo</vt:lpstr>
      <vt:lpstr>Il bosone di Higgs è una particella davvero speciale.  </vt:lpstr>
      <vt:lpstr>PowerPoint Presentation</vt:lpstr>
      <vt:lpstr>Il Modello Standard teoria del tutto?</vt:lpstr>
      <vt:lpstr>PowerPoint Presentation</vt:lpstr>
      <vt:lpstr>PowerPoint Presentation</vt:lpstr>
      <vt:lpstr>Nuove sfide.</vt:lpstr>
      <vt:lpstr>Due approcci del tutto complementari </vt:lpstr>
      <vt:lpstr>Dalla ricerca alle misure di precisione.</vt:lpstr>
      <vt:lpstr>Uno sguardo sul futuro</vt:lpstr>
      <vt:lpstr>FCC: un collider davvero grande.</vt:lpstr>
      <vt:lpstr>Abbiamo bisogno di voi, una nuova generazione di giovani scienziati, per continuare un cammino iniziato più di 400 anni fa.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Cacac</dc:title>
  <dc:creator>IT-DIS-Mac</dc:creator>
  <cp:lastModifiedBy>Guido Emilio Tonelli</cp:lastModifiedBy>
  <cp:revision>1421</cp:revision>
  <cp:lastPrinted>2022-09-29T07:32:34Z</cp:lastPrinted>
  <dcterms:created xsi:type="dcterms:W3CDTF">2014-10-03T19:00:22Z</dcterms:created>
  <dcterms:modified xsi:type="dcterms:W3CDTF">2022-09-29T08:22:32Z</dcterms:modified>
</cp:coreProperties>
</file>