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432" r:id="rId3"/>
    <p:sldId id="433" r:id="rId4"/>
    <p:sldId id="434" r:id="rId5"/>
    <p:sldId id="435" r:id="rId6"/>
    <p:sldId id="428" r:id="rId7"/>
    <p:sldId id="402" r:id="rId8"/>
    <p:sldId id="436" r:id="rId9"/>
    <p:sldId id="422" r:id="rId10"/>
    <p:sldId id="401" r:id="rId11"/>
    <p:sldId id="410" r:id="rId12"/>
    <p:sldId id="412" r:id="rId13"/>
    <p:sldId id="413" r:id="rId14"/>
  </p:sldIdLst>
  <p:sldSz cx="9144000" cy="6858000" type="letter"/>
  <p:notesSz cx="6794500" cy="9982200"/>
  <p:defaultTextStyle>
    <a:defPPr>
      <a:defRPr lang="en-GB"/>
    </a:defPPr>
    <a:lvl1pPr algn="ctr" rtl="0" eaLnBrk="0" fontAlgn="base" hangingPunct="0">
      <a:spcBef>
        <a:spcPct val="0"/>
      </a:spcBef>
      <a:spcAft>
        <a:spcPct val="0"/>
      </a:spcAft>
      <a:defRPr sz="1200" b="1" kern="1200">
        <a:solidFill>
          <a:schemeClr val="accent2"/>
        </a:solidFill>
        <a:latin typeface="Arial" charset="0"/>
        <a:ea typeface="+mn-ea"/>
        <a:cs typeface="+mn-cs"/>
      </a:defRPr>
    </a:lvl1pPr>
    <a:lvl2pPr marL="457200" algn="ctr" rtl="0" eaLnBrk="0" fontAlgn="base" hangingPunct="0">
      <a:spcBef>
        <a:spcPct val="0"/>
      </a:spcBef>
      <a:spcAft>
        <a:spcPct val="0"/>
      </a:spcAft>
      <a:defRPr sz="1200" b="1" kern="1200">
        <a:solidFill>
          <a:schemeClr val="accent2"/>
        </a:solidFill>
        <a:latin typeface="Arial" charset="0"/>
        <a:ea typeface="+mn-ea"/>
        <a:cs typeface="+mn-cs"/>
      </a:defRPr>
    </a:lvl2pPr>
    <a:lvl3pPr marL="914400" algn="ctr" rtl="0" eaLnBrk="0" fontAlgn="base" hangingPunct="0">
      <a:spcBef>
        <a:spcPct val="0"/>
      </a:spcBef>
      <a:spcAft>
        <a:spcPct val="0"/>
      </a:spcAft>
      <a:defRPr sz="1200" b="1" kern="1200">
        <a:solidFill>
          <a:schemeClr val="accent2"/>
        </a:solidFill>
        <a:latin typeface="Arial" charset="0"/>
        <a:ea typeface="+mn-ea"/>
        <a:cs typeface="+mn-cs"/>
      </a:defRPr>
    </a:lvl3pPr>
    <a:lvl4pPr marL="1371600" algn="ctr" rtl="0" eaLnBrk="0" fontAlgn="base" hangingPunct="0">
      <a:spcBef>
        <a:spcPct val="0"/>
      </a:spcBef>
      <a:spcAft>
        <a:spcPct val="0"/>
      </a:spcAft>
      <a:defRPr sz="1200" b="1" kern="1200">
        <a:solidFill>
          <a:schemeClr val="accent2"/>
        </a:solidFill>
        <a:latin typeface="Arial" charset="0"/>
        <a:ea typeface="+mn-ea"/>
        <a:cs typeface="+mn-cs"/>
      </a:defRPr>
    </a:lvl4pPr>
    <a:lvl5pPr marL="1828800" algn="ctr" rtl="0" eaLnBrk="0" fontAlgn="base" hangingPunct="0">
      <a:spcBef>
        <a:spcPct val="0"/>
      </a:spcBef>
      <a:spcAft>
        <a:spcPct val="0"/>
      </a:spcAft>
      <a:defRPr sz="1200" b="1" kern="1200">
        <a:solidFill>
          <a:schemeClr val="accent2"/>
        </a:solidFill>
        <a:latin typeface="Arial" charset="0"/>
        <a:ea typeface="+mn-ea"/>
        <a:cs typeface="+mn-cs"/>
      </a:defRPr>
    </a:lvl5pPr>
    <a:lvl6pPr marL="2286000" algn="l" defTabSz="914400" rtl="0" eaLnBrk="1" latinLnBrk="0" hangingPunct="1">
      <a:defRPr sz="1200" b="1" kern="1200">
        <a:solidFill>
          <a:schemeClr val="accent2"/>
        </a:solidFill>
        <a:latin typeface="Arial" charset="0"/>
        <a:ea typeface="+mn-ea"/>
        <a:cs typeface="+mn-cs"/>
      </a:defRPr>
    </a:lvl6pPr>
    <a:lvl7pPr marL="2743200" algn="l" defTabSz="914400" rtl="0" eaLnBrk="1" latinLnBrk="0" hangingPunct="1">
      <a:defRPr sz="1200" b="1" kern="1200">
        <a:solidFill>
          <a:schemeClr val="accent2"/>
        </a:solidFill>
        <a:latin typeface="Arial" charset="0"/>
        <a:ea typeface="+mn-ea"/>
        <a:cs typeface="+mn-cs"/>
      </a:defRPr>
    </a:lvl7pPr>
    <a:lvl8pPr marL="3200400" algn="l" defTabSz="914400" rtl="0" eaLnBrk="1" latinLnBrk="0" hangingPunct="1">
      <a:defRPr sz="1200" b="1" kern="1200">
        <a:solidFill>
          <a:schemeClr val="accent2"/>
        </a:solidFill>
        <a:latin typeface="Arial" charset="0"/>
        <a:ea typeface="+mn-ea"/>
        <a:cs typeface="+mn-cs"/>
      </a:defRPr>
    </a:lvl8pPr>
    <a:lvl9pPr marL="3657600" algn="l" defTabSz="914400" rtl="0" eaLnBrk="1" latinLnBrk="0" hangingPunct="1">
      <a:defRPr sz="1200" b="1" kern="1200">
        <a:solidFill>
          <a:schemeClr val="accent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8" autoAdjust="0"/>
    <p:restoredTop sz="94660"/>
  </p:normalViewPr>
  <p:slideViewPr>
    <p:cSldViewPr>
      <p:cViewPr>
        <p:scale>
          <a:sx n="70" d="100"/>
          <a:sy n="70" d="100"/>
        </p:scale>
        <p:origin x="-62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lvl1pPr algn="l" defTabSz="911225" eaLnBrk="1" hangingPunct="1">
              <a:defRPr b="0">
                <a:solidFill>
                  <a:schemeClr val="tx1"/>
                </a:solidFill>
                <a:latin typeface="Times New Roman" pitchFamily="18" charset="0"/>
              </a:defRPr>
            </a:lvl1pPr>
          </a:lstStyle>
          <a:p>
            <a:endParaRPr lang="en-GB"/>
          </a:p>
        </p:txBody>
      </p:sp>
      <p:sp>
        <p:nvSpPr>
          <p:cNvPr id="41987" name="Rectangle 3"/>
          <p:cNvSpPr>
            <a:spLocks noGrp="1" noChangeArrowheads="1"/>
          </p:cNvSpPr>
          <p:nvPr>
            <p:ph type="dt" sz="quarter" idx="1"/>
          </p:nvPr>
        </p:nvSpPr>
        <p:spPr bwMode="auto">
          <a:xfrm>
            <a:off x="3825875" y="0"/>
            <a:ext cx="2944813" cy="4953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lvl1pPr algn="r" defTabSz="911225" eaLnBrk="1" hangingPunct="1">
              <a:defRPr b="0">
                <a:solidFill>
                  <a:schemeClr val="tx1"/>
                </a:solidFill>
                <a:latin typeface="Times New Roman" pitchFamily="18" charset="0"/>
              </a:defRPr>
            </a:lvl1pPr>
          </a:lstStyle>
          <a:p>
            <a:endParaRPr lang="en-GB"/>
          </a:p>
        </p:txBody>
      </p:sp>
      <p:sp>
        <p:nvSpPr>
          <p:cNvPr id="41988" name="Rectangle 4"/>
          <p:cNvSpPr>
            <a:spLocks noGrp="1" noChangeArrowheads="1"/>
          </p:cNvSpPr>
          <p:nvPr>
            <p:ph type="ftr" sz="quarter" idx="2"/>
          </p:nvPr>
        </p:nvSpPr>
        <p:spPr bwMode="auto">
          <a:xfrm>
            <a:off x="0" y="9513888"/>
            <a:ext cx="2943225" cy="496887"/>
          </a:xfrm>
          <a:prstGeom prst="rect">
            <a:avLst/>
          </a:prstGeom>
          <a:noFill/>
          <a:ln w="9525">
            <a:noFill/>
            <a:miter lim="800000"/>
            <a:headEnd/>
            <a:tailEnd/>
          </a:ln>
          <a:effectLst/>
        </p:spPr>
        <p:txBody>
          <a:bodyPr vert="horz" wrap="square" lIns="91083" tIns="45541" rIns="91083" bIns="45541" numCol="1" anchor="b" anchorCtr="0" compatLnSpc="1">
            <a:prstTxWarp prst="textNoShape">
              <a:avLst/>
            </a:prstTxWarp>
          </a:bodyPr>
          <a:lstStyle>
            <a:lvl1pPr algn="l" defTabSz="911225" eaLnBrk="1" hangingPunct="1">
              <a:defRPr b="0">
                <a:solidFill>
                  <a:schemeClr val="tx1"/>
                </a:solidFill>
                <a:latin typeface="Times New Roman" pitchFamily="18" charset="0"/>
              </a:defRPr>
            </a:lvl1pPr>
          </a:lstStyle>
          <a:p>
            <a:endParaRPr lang="en-GB"/>
          </a:p>
        </p:txBody>
      </p:sp>
      <p:sp>
        <p:nvSpPr>
          <p:cNvPr id="41989" name="Rectangle 5"/>
          <p:cNvSpPr>
            <a:spLocks noGrp="1" noChangeArrowheads="1"/>
          </p:cNvSpPr>
          <p:nvPr>
            <p:ph type="sldNum" sz="quarter" idx="3"/>
          </p:nvPr>
        </p:nvSpPr>
        <p:spPr bwMode="auto">
          <a:xfrm>
            <a:off x="3825875" y="9513888"/>
            <a:ext cx="2944813" cy="496887"/>
          </a:xfrm>
          <a:prstGeom prst="rect">
            <a:avLst/>
          </a:prstGeom>
          <a:noFill/>
          <a:ln w="9525">
            <a:noFill/>
            <a:miter lim="800000"/>
            <a:headEnd/>
            <a:tailEnd/>
          </a:ln>
          <a:effectLst/>
        </p:spPr>
        <p:txBody>
          <a:bodyPr vert="horz" wrap="square" lIns="91083" tIns="45541" rIns="91083" bIns="45541" numCol="1" anchor="b" anchorCtr="0" compatLnSpc="1">
            <a:prstTxWarp prst="textNoShape">
              <a:avLst/>
            </a:prstTxWarp>
          </a:bodyPr>
          <a:lstStyle>
            <a:lvl1pPr algn="r" defTabSz="911225" eaLnBrk="1" hangingPunct="1">
              <a:defRPr b="0">
                <a:solidFill>
                  <a:schemeClr val="tx1"/>
                </a:solidFill>
                <a:latin typeface="Times New Roman" pitchFamily="18" charset="0"/>
              </a:defRPr>
            </a:lvl1pPr>
          </a:lstStyle>
          <a:p>
            <a:fld id="{8F29262B-9D84-4BB9-9CBC-25F1252FBB54}"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241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a:solidFill>
                  <a:schemeClr val="tx1"/>
                </a:solidFill>
                <a:latin typeface="Times New Roman" pitchFamily="18" charset="0"/>
              </a:defRPr>
            </a:lvl1pPr>
          </a:lstStyle>
          <a:p>
            <a:endParaRPr lang="en-GB"/>
          </a:p>
        </p:txBody>
      </p:sp>
      <p:sp>
        <p:nvSpPr>
          <p:cNvPr id="61443" name="Rectangle 3"/>
          <p:cNvSpPr>
            <a:spLocks noGrp="1" noChangeArrowheads="1"/>
          </p:cNvSpPr>
          <p:nvPr>
            <p:ph type="dt" idx="1"/>
          </p:nvPr>
        </p:nvSpPr>
        <p:spPr bwMode="auto">
          <a:xfrm>
            <a:off x="3848100" y="0"/>
            <a:ext cx="29241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a:solidFill>
                  <a:schemeClr val="tx1"/>
                </a:solidFill>
                <a:latin typeface="Times New Roman" pitchFamily="18" charset="0"/>
              </a:defRPr>
            </a:lvl1pPr>
          </a:lstStyle>
          <a:p>
            <a:endParaRPr lang="en-GB"/>
          </a:p>
        </p:txBody>
      </p:sp>
      <p:sp>
        <p:nvSpPr>
          <p:cNvPr id="61444" name="Rectangle 4"/>
          <p:cNvSpPr>
            <a:spLocks noChangeArrowheads="1" noTextEdit="1"/>
          </p:cNvSpPr>
          <p:nvPr>
            <p:ph type="sldImg" idx="2"/>
          </p:nvPr>
        </p:nvSpPr>
        <p:spPr bwMode="auto">
          <a:xfrm>
            <a:off x="954088" y="771525"/>
            <a:ext cx="4938712" cy="3703638"/>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922338" y="4705350"/>
            <a:ext cx="5003800" cy="4552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46" name="Rectangle 6"/>
          <p:cNvSpPr>
            <a:spLocks noGrp="1" noChangeArrowheads="1"/>
          </p:cNvSpPr>
          <p:nvPr>
            <p:ph type="ftr" sz="quarter" idx="4"/>
          </p:nvPr>
        </p:nvSpPr>
        <p:spPr bwMode="auto">
          <a:xfrm>
            <a:off x="0" y="9490075"/>
            <a:ext cx="2924175"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b="0">
                <a:solidFill>
                  <a:schemeClr val="tx1"/>
                </a:solidFill>
                <a:latin typeface="Times New Roman" pitchFamily="18" charset="0"/>
              </a:defRPr>
            </a:lvl1pPr>
          </a:lstStyle>
          <a:p>
            <a:endParaRPr lang="en-GB"/>
          </a:p>
        </p:txBody>
      </p:sp>
      <p:sp>
        <p:nvSpPr>
          <p:cNvPr id="61447" name="Rectangle 7"/>
          <p:cNvSpPr>
            <a:spLocks noGrp="1" noChangeArrowheads="1"/>
          </p:cNvSpPr>
          <p:nvPr>
            <p:ph type="sldNum" sz="quarter" idx="5"/>
          </p:nvPr>
        </p:nvSpPr>
        <p:spPr bwMode="auto">
          <a:xfrm>
            <a:off x="3848100" y="9490075"/>
            <a:ext cx="2924175"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b="0">
                <a:solidFill>
                  <a:schemeClr val="tx1"/>
                </a:solidFill>
                <a:latin typeface="Times New Roman" pitchFamily="18" charset="0"/>
              </a:defRPr>
            </a:lvl1pPr>
          </a:lstStyle>
          <a:p>
            <a:fld id="{B9D6E678-F3A7-41EA-91E8-2FEB4F15BDF6}"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467DD-5FD0-434E-B6A9-8053E792064F}" type="slidenum">
              <a:rPr lang="en-GB"/>
              <a:pPr/>
              <a:t>5</a:t>
            </a:fld>
            <a:endParaRPr lang="en-GB"/>
          </a:p>
        </p:txBody>
      </p:sp>
      <p:sp>
        <p:nvSpPr>
          <p:cNvPr id="209922" name="Rectangle 2"/>
          <p:cNvSpPr>
            <a:spLocks noChangeArrowheads="1" noTextEdit="1"/>
          </p:cNvSpPr>
          <p:nvPr>
            <p:ph type="sldImg"/>
          </p:nvPr>
        </p:nvSpPr>
        <p:spPr>
          <a:xfrm>
            <a:off x="901700" y="749300"/>
            <a:ext cx="4991100" cy="3743325"/>
          </a:xfrm>
          <a:ln/>
        </p:spPr>
      </p:sp>
      <p:sp>
        <p:nvSpPr>
          <p:cNvPr id="209923" name="Rectangle 3"/>
          <p:cNvSpPr>
            <a:spLocks noGrp="1" noChangeArrowheads="1"/>
          </p:cNvSpPr>
          <p:nvPr>
            <p:ph type="body" idx="1"/>
          </p:nvPr>
        </p:nvSpPr>
        <p:spPr>
          <a:xfrm>
            <a:off x="905344" y="4741876"/>
            <a:ext cx="4983813" cy="4490999"/>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17425-3B67-4A68-BB2C-0E490D23B310}" type="slidenum">
              <a:rPr lang="en-GB"/>
              <a:pPr/>
              <a:t>6</a:t>
            </a:fld>
            <a:endParaRPr lang="en-GB"/>
          </a:p>
        </p:txBody>
      </p:sp>
      <p:sp>
        <p:nvSpPr>
          <p:cNvPr id="256002" name="Rectangle 2"/>
          <p:cNvSpPr>
            <a:spLocks noChangeArrowheads="1" noTextEdit="1"/>
          </p:cNvSpPr>
          <p:nvPr>
            <p:ph type="sldImg"/>
          </p:nvPr>
        </p:nvSpPr>
        <p:spPr>
          <a:xfrm>
            <a:off x="901700" y="749300"/>
            <a:ext cx="4991100" cy="3743325"/>
          </a:xfrm>
          <a:ln/>
        </p:spPr>
      </p:sp>
      <p:sp>
        <p:nvSpPr>
          <p:cNvPr id="256003" name="Rectangle 3"/>
          <p:cNvSpPr>
            <a:spLocks noGrp="1" noChangeArrowheads="1"/>
          </p:cNvSpPr>
          <p:nvPr>
            <p:ph type="body" idx="1"/>
          </p:nvPr>
        </p:nvSpPr>
        <p:spPr>
          <a:xfrm>
            <a:off x="904875" y="4741863"/>
            <a:ext cx="4984750" cy="449103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7C369-1374-4BC6-A07A-2427C71EC294}" type="slidenum">
              <a:rPr lang="en-GB"/>
              <a:pPr/>
              <a:t>7</a:t>
            </a:fld>
            <a:endParaRPr lang="en-GB"/>
          </a:p>
        </p:txBody>
      </p:sp>
      <p:sp>
        <p:nvSpPr>
          <p:cNvPr id="209922" name="Rectangle 2"/>
          <p:cNvSpPr>
            <a:spLocks noChangeArrowheads="1" noTextEdit="1"/>
          </p:cNvSpPr>
          <p:nvPr>
            <p:ph type="sldImg"/>
          </p:nvPr>
        </p:nvSpPr>
        <p:spPr>
          <a:xfrm>
            <a:off x="901700" y="749300"/>
            <a:ext cx="4991100" cy="3743325"/>
          </a:xfrm>
          <a:ln/>
        </p:spPr>
      </p:sp>
      <p:sp>
        <p:nvSpPr>
          <p:cNvPr id="209923" name="Rectangle 3"/>
          <p:cNvSpPr>
            <a:spLocks noGrp="1" noChangeArrowheads="1"/>
          </p:cNvSpPr>
          <p:nvPr>
            <p:ph type="body" idx="1"/>
          </p:nvPr>
        </p:nvSpPr>
        <p:spPr>
          <a:xfrm>
            <a:off x="904875" y="4741863"/>
            <a:ext cx="4984750" cy="449103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5435D-AE69-46A0-BA14-605278F91E60}" type="slidenum">
              <a:rPr lang="en-GB"/>
              <a:pPr/>
              <a:t>10</a:t>
            </a:fld>
            <a:endParaRPr lang="en-GB"/>
          </a:p>
        </p:txBody>
      </p:sp>
      <p:sp>
        <p:nvSpPr>
          <p:cNvPr id="207874" name="Rectangle 2"/>
          <p:cNvSpPr>
            <a:spLocks noChangeArrowheads="1" noTextEdit="1"/>
          </p:cNvSpPr>
          <p:nvPr>
            <p:ph type="sldImg"/>
          </p:nvPr>
        </p:nvSpPr>
        <p:spPr>
          <a:xfrm>
            <a:off x="901700" y="749300"/>
            <a:ext cx="4991100" cy="3743325"/>
          </a:xfrm>
          <a:ln/>
        </p:spPr>
      </p:sp>
      <p:sp>
        <p:nvSpPr>
          <p:cNvPr id="207875" name="Rectangle 3"/>
          <p:cNvSpPr>
            <a:spLocks noGrp="1" noChangeArrowheads="1"/>
          </p:cNvSpPr>
          <p:nvPr>
            <p:ph type="body" idx="1"/>
          </p:nvPr>
        </p:nvSpPr>
        <p:spPr>
          <a:xfrm>
            <a:off x="904875" y="4741863"/>
            <a:ext cx="4984750" cy="449103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C16B6-031B-408A-9524-D13A0147A191}" type="slidenum">
              <a:rPr lang="en-GB"/>
              <a:pPr/>
              <a:t>13</a:t>
            </a:fld>
            <a:endParaRPr lang="en-GB"/>
          </a:p>
        </p:txBody>
      </p:sp>
      <p:sp>
        <p:nvSpPr>
          <p:cNvPr id="232450" name="Rectangle 2"/>
          <p:cNvSpPr>
            <a:spLocks noChangeArrowheads="1" noTextEdit="1"/>
          </p:cNvSpPr>
          <p:nvPr>
            <p:ph type="sldImg"/>
          </p:nvPr>
        </p:nvSpPr>
        <p:spPr>
          <a:xfrm>
            <a:off x="901700" y="749300"/>
            <a:ext cx="4991100" cy="3743325"/>
          </a:xfrm>
          <a:ln/>
        </p:spPr>
      </p:sp>
      <p:sp>
        <p:nvSpPr>
          <p:cNvPr id="232451" name="Rectangle 3"/>
          <p:cNvSpPr>
            <a:spLocks noGrp="1" noChangeArrowheads="1"/>
          </p:cNvSpPr>
          <p:nvPr>
            <p:ph type="body" idx="1"/>
          </p:nvPr>
        </p:nvSpPr>
        <p:spPr>
          <a:xfrm>
            <a:off x="904875" y="4741863"/>
            <a:ext cx="4984750" cy="44910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INFNLogo"/>
          <p:cNvPicPr>
            <a:picLocks noChangeAspect="1" noChangeArrowheads="1"/>
          </p:cNvPicPr>
          <p:nvPr userDrawn="1"/>
        </p:nvPicPr>
        <p:blipFill>
          <a:blip r:embed="rId13" cstate="print"/>
          <a:srcRect/>
          <a:stretch>
            <a:fillRect/>
          </a:stretch>
        </p:blipFill>
        <p:spPr bwMode="auto">
          <a:xfrm>
            <a:off x="0" y="0"/>
            <a:ext cx="1295400" cy="881063"/>
          </a:xfrm>
          <a:prstGeom prst="rect">
            <a:avLst/>
          </a:prstGeom>
          <a:noFill/>
        </p:spPr>
      </p:pic>
      <p:sp>
        <p:nvSpPr>
          <p:cNvPr id="1032" name="Rectangle 8"/>
          <p:cNvSpPr>
            <a:spLocks noChangeArrowheads="1"/>
          </p:cNvSpPr>
          <p:nvPr/>
        </p:nvSpPr>
        <p:spPr bwMode="auto">
          <a:xfrm>
            <a:off x="0" y="6553200"/>
            <a:ext cx="1295400" cy="304800"/>
          </a:xfrm>
          <a:prstGeom prst="rect">
            <a:avLst/>
          </a:prstGeom>
          <a:noFill/>
          <a:ln w="9525">
            <a:noFill/>
            <a:miter lim="800000"/>
            <a:headEnd/>
            <a:tailEnd/>
          </a:ln>
          <a:effectLst/>
        </p:spPr>
        <p:txBody>
          <a:bodyPr/>
          <a:lstStyle/>
          <a:p>
            <a:pPr eaLnBrk="1" hangingPunct="1"/>
            <a:r>
              <a:rPr lang="en-GB" sz="1400" b="0">
                <a:solidFill>
                  <a:schemeClr val="tx1"/>
                </a:solidFill>
                <a:latin typeface="Times New Roman" pitchFamily="18" charset="0"/>
              </a:rPr>
              <a:t>Mauro Citterio</a:t>
            </a:r>
          </a:p>
        </p:txBody>
      </p:sp>
      <p:sp>
        <p:nvSpPr>
          <p:cNvPr id="1033" name="Rectangle 9"/>
          <p:cNvSpPr>
            <a:spLocks noChangeArrowheads="1"/>
          </p:cNvSpPr>
          <p:nvPr userDrawn="1"/>
        </p:nvSpPr>
        <p:spPr bwMode="auto">
          <a:xfrm>
            <a:off x="2209800" y="6553200"/>
            <a:ext cx="4876800" cy="304800"/>
          </a:xfrm>
          <a:prstGeom prst="rect">
            <a:avLst/>
          </a:prstGeom>
          <a:noFill/>
          <a:ln w="9525">
            <a:noFill/>
            <a:miter lim="800000"/>
            <a:headEnd/>
            <a:tailEnd/>
          </a:ln>
          <a:effectLst/>
        </p:spPr>
        <p:txBody>
          <a:bodyPr/>
          <a:lstStyle/>
          <a:p>
            <a:r>
              <a:rPr lang="en-US" b="0" i="1" dirty="0" smtClean="0">
                <a:solidFill>
                  <a:schemeClr val="tx1"/>
                </a:solidFill>
                <a:latin typeface="Times New Roman" pitchFamily="18" charset="0"/>
              </a:rPr>
              <a:t>Milano,</a:t>
            </a:r>
            <a:r>
              <a:rPr lang="en-US" b="0" i="1" baseline="0" dirty="0" smtClean="0">
                <a:solidFill>
                  <a:schemeClr val="tx1"/>
                </a:solidFill>
                <a:latin typeface="Times New Roman" pitchFamily="18" charset="0"/>
              </a:rPr>
              <a:t> 12-01-2011</a:t>
            </a:r>
            <a:endParaRPr lang="en-GB" i="1" dirty="0">
              <a:latin typeface="Times New Roman" pitchFamily="18" charset="0"/>
            </a:endParaRPr>
          </a:p>
        </p:txBody>
      </p:sp>
      <p:sp>
        <p:nvSpPr>
          <p:cNvPr id="1036" name="Text Box 12"/>
          <p:cNvSpPr txBox="1">
            <a:spLocks noChangeArrowheads="1"/>
          </p:cNvSpPr>
          <p:nvPr userDrawn="1"/>
        </p:nvSpPr>
        <p:spPr bwMode="auto">
          <a:xfrm>
            <a:off x="8153400" y="6621463"/>
            <a:ext cx="990600" cy="274637"/>
          </a:xfrm>
          <a:prstGeom prst="rect">
            <a:avLst/>
          </a:prstGeom>
          <a:noFill/>
          <a:ln w="12700">
            <a:noFill/>
            <a:miter lim="800000"/>
            <a:headEnd/>
            <a:tailEnd/>
          </a:ln>
          <a:effectLst/>
        </p:spPr>
        <p:txBody>
          <a:bodyPr>
            <a:spAutoFit/>
          </a:bodyPr>
          <a:lstStyle/>
          <a:p>
            <a:pPr>
              <a:spcBef>
                <a:spcPct val="50000"/>
              </a:spcBef>
            </a:pPr>
            <a:endParaRPr lang="en-US"/>
          </a:p>
        </p:txBody>
      </p:sp>
      <p:sp>
        <p:nvSpPr>
          <p:cNvPr id="1038" name="Rectangle 14"/>
          <p:cNvSpPr>
            <a:spLocks noChangeArrowheads="1"/>
          </p:cNvSpPr>
          <p:nvPr userDrawn="1"/>
        </p:nvSpPr>
        <p:spPr bwMode="auto">
          <a:xfrm>
            <a:off x="8077200" y="6553200"/>
            <a:ext cx="1066800" cy="304800"/>
          </a:xfrm>
          <a:prstGeom prst="rect">
            <a:avLst/>
          </a:prstGeom>
          <a:noFill/>
          <a:ln w="9525">
            <a:noFill/>
            <a:miter lim="800000"/>
            <a:headEnd/>
            <a:tailEnd/>
          </a:ln>
          <a:effectLst/>
        </p:spPr>
        <p:txBody>
          <a:bodyPr/>
          <a:lstStyle/>
          <a:p>
            <a:pPr eaLnBrk="1" hangingPunct="1"/>
            <a:fld id="{C3BD9E02-63C4-490A-9DDA-D60793529725}" type="slidenum">
              <a:rPr lang="en-US" sz="1400">
                <a:solidFill>
                  <a:schemeClr val="tx1"/>
                </a:solidFill>
                <a:latin typeface="Times New Roman" pitchFamily="18" charset="0"/>
              </a:rPr>
              <a:pPr eaLnBrk="1" hangingPunct="1"/>
              <a:t>‹#›</a:t>
            </a:fld>
            <a:endParaRPr lang="en-GB" sz="1400" b="0">
              <a:solidFill>
                <a:schemeClr val="tx1"/>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ph type="ctrTitle"/>
          </p:nvPr>
        </p:nvSpPr>
        <p:spPr bwMode="auto">
          <a:xfrm>
            <a:off x="1447800" y="457200"/>
            <a:ext cx="6629400" cy="1219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3200" b="1"/>
              <a:t> PP2/Services</a:t>
            </a:r>
            <a:br>
              <a:rPr lang="en-GB" sz="3200" b="1"/>
            </a:br>
            <a:r>
              <a:rPr lang="en-GB" sz="3200" b="1"/>
              <a:t> - an update -</a:t>
            </a:r>
            <a:br>
              <a:rPr lang="en-GB" sz="3200" b="1"/>
            </a:br>
            <a:r>
              <a:rPr lang="en-GB" sz="2000" b="1"/>
              <a:t/>
            </a:r>
            <a:br>
              <a:rPr lang="en-GB" sz="2000" b="1"/>
            </a:br>
            <a:r>
              <a:rPr lang="en-GB" sz="1000" b="1"/>
              <a:t/>
            </a:r>
            <a:br>
              <a:rPr lang="en-GB" sz="1000" b="1"/>
            </a:br>
            <a:r>
              <a:rPr lang="en-GB" sz="2400"/>
              <a:t>Mauro Citterio</a:t>
            </a:r>
            <a:r>
              <a:rPr lang="en-GB" sz="3200" b="1"/>
              <a:t/>
            </a:r>
            <a:br>
              <a:rPr lang="en-GB" sz="3200" b="1"/>
            </a:br>
            <a:r>
              <a:rPr lang="en-GB" sz="2000" b="1" i="1"/>
              <a:t>INFN Milano</a:t>
            </a:r>
          </a:p>
        </p:txBody>
      </p:sp>
      <p:sp>
        <p:nvSpPr>
          <p:cNvPr id="2051" name="Rectangle 3"/>
          <p:cNvSpPr>
            <a:spLocks noChangeArrowheads="1"/>
          </p:cNvSpPr>
          <p:nvPr>
            <p:ph type="subTitle" idx="1"/>
          </p:nvPr>
        </p:nvSpPr>
        <p:spPr bwMode="auto">
          <a:xfrm>
            <a:off x="1295400" y="2743200"/>
            <a:ext cx="6858000" cy="3505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defTabSz="292100" eaLnBrk="0" hangingPunct="0">
              <a:lnSpc>
                <a:spcPct val="90000"/>
              </a:lnSpc>
              <a:spcBef>
                <a:spcPct val="0"/>
              </a:spcBef>
            </a:pPr>
            <a:endParaRPr lang="en-US" sz="900" b="1" i="1" dirty="0"/>
          </a:p>
          <a:p>
            <a:pPr algn="l" defTabSz="292100" eaLnBrk="0" hangingPunct="0">
              <a:lnSpc>
                <a:spcPct val="90000"/>
              </a:lnSpc>
              <a:spcBef>
                <a:spcPct val="0"/>
              </a:spcBef>
            </a:pPr>
            <a:r>
              <a:rPr lang="en-US" sz="2800" b="1" i="1" dirty="0"/>
              <a:t>	</a:t>
            </a:r>
            <a:r>
              <a:rPr lang="en-US" sz="2800" b="1" i="1" dirty="0" smtClean="0"/>
              <a:t>Type II cables</a:t>
            </a:r>
          </a:p>
          <a:p>
            <a:pPr lvl="1" algn="l" defTabSz="292100" eaLnBrk="0" hangingPunct="0">
              <a:lnSpc>
                <a:spcPct val="90000"/>
              </a:lnSpc>
              <a:spcBef>
                <a:spcPct val="0"/>
              </a:spcBef>
              <a:buFont typeface="Wingdings" pitchFamily="2" charset="2"/>
              <a:buChar char="Ø"/>
            </a:pPr>
            <a:r>
              <a:rPr lang="en-US" sz="2400" i="1" dirty="0" smtClean="0"/>
              <a:t>Layout in progress</a:t>
            </a:r>
          </a:p>
          <a:p>
            <a:pPr lvl="1" algn="l" defTabSz="292100" eaLnBrk="0" hangingPunct="0">
              <a:lnSpc>
                <a:spcPct val="90000"/>
              </a:lnSpc>
              <a:spcBef>
                <a:spcPct val="0"/>
              </a:spcBef>
              <a:buFont typeface="Wingdings" pitchFamily="2" charset="2"/>
              <a:buChar char="Ø"/>
            </a:pPr>
            <a:r>
              <a:rPr lang="en-US" sz="2400" i="1" dirty="0" smtClean="0"/>
              <a:t>Duplication of VVDC wires (VVDC + 1.5V)</a:t>
            </a:r>
          </a:p>
          <a:p>
            <a:pPr lvl="1" algn="l" defTabSz="292100" eaLnBrk="0" hangingPunct="0">
              <a:lnSpc>
                <a:spcPct val="90000"/>
              </a:lnSpc>
              <a:spcBef>
                <a:spcPct val="0"/>
              </a:spcBef>
              <a:buFont typeface="Wingdings" pitchFamily="2" charset="2"/>
              <a:buChar char="Ø"/>
            </a:pPr>
            <a:r>
              <a:rPr lang="en-US" sz="2400" i="1" dirty="0" smtClean="0"/>
              <a:t>Circular connector at PP1</a:t>
            </a:r>
          </a:p>
          <a:p>
            <a:pPr lvl="1" algn="l" defTabSz="292100" eaLnBrk="0" hangingPunct="0">
              <a:lnSpc>
                <a:spcPct val="90000"/>
              </a:lnSpc>
              <a:spcBef>
                <a:spcPct val="0"/>
              </a:spcBef>
              <a:buFont typeface="Wingdings" pitchFamily="2" charset="2"/>
              <a:buChar char="Ø"/>
            </a:pPr>
            <a:endParaRPr lang="en-US" sz="2400" i="1" dirty="0" smtClean="0"/>
          </a:p>
          <a:p>
            <a:pPr algn="l" defTabSz="292100" eaLnBrk="0" hangingPunct="0">
              <a:lnSpc>
                <a:spcPct val="90000"/>
              </a:lnSpc>
              <a:spcBef>
                <a:spcPct val="0"/>
              </a:spcBef>
            </a:pPr>
            <a:r>
              <a:rPr lang="en-US" sz="2800" b="1" i="1" dirty="0" smtClean="0"/>
              <a:t>	Work </a:t>
            </a:r>
            <a:r>
              <a:rPr lang="en-US" sz="2800" b="1" i="1" dirty="0"/>
              <a:t>in progress on the </a:t>
            </a:r>
            <a:r>
              <a:rPr lang="en-US" sz="2800" b="1" i="1" dirty="0" smtClean="0"/>
              <a:t>PP2 </a:t>
            </a:r>
            <a:r>
              <a:rPr lang="en-US" sz="2800" b="1" i="1" dirty="0"/>
              <a:t>Box</a:t>
            </a:r>
          </a:p>
          <a:p>
            <a:pPr lvl="1" algn="l" defTabSz="292100" eaLnBrk="0" hangingPunct="0">
              <a:lnSpc>
                <a:spcPct val="90000"/>
              </a:lnSpc>
              <a:spcBef>
                <a:spcPct val="0"/>
              </a:spcBef>
            </a:pPr>
            <a:endParaRPr lang="en-US" sz="800" i="1" dirty="0"/>
          </a:p>
          <a:p>
            <a:pPr algn="l" defTabSz="292100" eaLnBrk="0" hangingPunct="0">
              <a:lnSpc>
                <a:spcPct val="90000"/>
              </a:lnSpc>
              <a:spcBef>
                <a:spcPct val="0"/>
              </a:spcBef>
            </a:pPr>
            <a:endParaRPr lang="en-US" sz="800" i="1" dirty="0"/>
          </a:p>
          <a:p>
            <a:pPr algn="l" defTabSz="292100" eaLnBrk="0" hangingPunct="0">
              <a:lnSpc>
                <a:spcPct val="90000"/>
              </a:lnSpc>
              <a:spcBef>
                <a:spcPct val="0"/>
              </a:spcBef>
            </a:pPr>
            <a:r>
              <a:rPr lang="en-US" sz="2800" b="1" i="1" dirty="0"/>
              <a:t>	Conclusions</a:t>
            </a:r>
            <a:endParaRPr lang="en-GB" sz="28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bwMode="auto">
          <a:xfrm>
            <a:off x="304800" y="533400"/>
            <a:ext cx="8610600" cy="5867400"/>
          </a:xfrm>
          <a:prstGeom prst="rect">
            <a:avLst/>
          </a:prstGeom>
          <a:noFill/>
          <a:ln>
            <a:miter lim="800000"/>
            <a:headEnd/>
            <a:tailEnd/>
          </a:ln>
        </p:spPr>
        <p:txBody>
          <a:bodyPr/>
          <a:lstStyle/>
          <a:p>
            <a:pPr algn="ctr" defTabSz="457200">
              <a:lnSpc>
                <a:spcPct val="90000"/>
              </a:lnSpc>
              <a:buFontTx/>
              <a:buNone/>
            </a:pPr>
            <a:r>
              <a:rPr lang="en-US" sz="2800"/>
              <a:t>Main points:</a:t>
            </a:r>
            <a:endParaRPr lang="en-US" sz="2400"/>
          </a:p>
          <a:p>
            <a:pPr defTabSz="457200">
              <a:lnSpc>
                <a:spcPct val="90000"/>
              </a:lnSpc>
              <a:buFontTx/>
              <a:buNone/>
            </a:pPr>
            <a:r>
              <a:rPr lang="en-US" sz="2400"/>
              <a:t>Channel density and “logical distribution”</a:t>
            </a:r>
          </a:p>
          <a:p>
            <a:pPr defTabSz="457200">
              <a:lnSpc>
                <a:spcPct val="90000"/>
              </a:lnSpc>
              <a:buFont typeface="Wingdings" pitchFamily="2" charset="2"/>
              <a:buChar char="§"/>
            </a:pPr>
            <a:r>
              <a:rPr lang="en-US" sz="2000">
                <a:solidFill>
                  <a:schemeClr val="accent2"/>
                </a:solidFill>
                <a:sym typeface="Wingdings" pitchFamily="2" charset="2"/>
              </a:rPr>
              <a:t>4 “FE power channel” per half stave</a:t>
            </a:r>
          </a:p>
          <a:p>
            <a:pPr defTabSz="457200">
              <a:lnSpc>
                <a:spcPct val="90000"/>
              </a:lnSpc>
              <a:buFont typeface="Wingdings" pitchFamily="2" charset="2"/>
              <a:buChar char="§"/>
            </a:pPr>
            <a:r>
              <a:rPr lang="en-US" sz="2000">
                <a:solidFill>
                  <a:schemeClr val="accent2"/>
                </a:solidFill>
                <a:sym typeface="Wingdings" pitchFamily="2" charset="2"/>
              </a:rPr>
              <a:t>1 “FE power channel” serves 4 FE-I4 chips</a:t>
            </a:r>
          </a:p>
          <a:p>
            <a:pPr defTabSz="457200">
              <a:lnSpc>
                <a:spcPct val="90000"/>
              </a:lnSpc>
              <a:buFont typeface="Wingdings" pitchFamily="2" charset="2"/>
              <a:buChar char="§"/>
            </a:pPr>
            <a:r>
              <a:rPr lang="en-US" sz="2000">
                <a:solidFill>
                  <a:srgbClr val="FF0000"/>
                </a:solidFill>
                <a:sym typeface="Wingdings" pitchFamily="2" charset="2"/>
              </a:rPr>
              <a:t>VVDC Type II power lines are grouped together 	</a:t>
            </a:r>
            <a:r>
              <a:rPr lang="en-US" sz="2000">
                <a:solidFill>
                  <a:schemeClr val="accent2"/>
                </a:solidFill>
                <a:sym typeface="Wingdings" pitchFamily="2" charset="2"/>
              </a:rPr>
              <a:t> Services Excel Sheet</a:t>
            </a:r>
          </a:p>
          <a:p>
            <a:pPr defTabSz="457200">
              <a:lnSpc>
                <a:spcPct val="90000"/>
              </a:lnSpc>
              <a:buFontTx/>
              <a:buNone/>
            </a:pPr>
            <a:endParaRPr lang="en-US" sz="1000">
              <a:sym typeface="Wingdings" pitchFamily="2" charset="2"/>
            </a:endParaRPr>
          </a:p>
          <a:p>
            <a:pPr defTabSz="457200">
              <a:lnSpc>
                <a:spcPct val="90000"/>
              </a:lnSpc>
              <a:buFontTx/>
              <a:buNone/>
            </a:pPr>
            <a:r>
              <a:rPr lang="en-US" sz="2400"/>
              <a:t>Nominal current (2.4 A) per “FE power channel”</a:t>
            </a:r>
          </a:p>
          <a:p>
            <a:pPr defTabSz="457200">
              <a:lnSpc>
                <a:spcPct val="90000"/>
              </a:lnSpc>
              <a:buFont typeface="Wingdings" pitchFamily="2" charset="2"/>
              <a:buChar char="§"/>
            </a:pPr>
            <a:r>
              <a:rPr lang="en-US" sz="2000">
                <a:solidFill>
                  <a:schemeClr val="accent2"/>
                </a:solidFill>
              </a:rPr>
              <a:t>Plan is to use the </a:t>
            </a:r>
            <a:r>
              <a:rPr lang="en-GB" sz="1800">
                <a:latin typeface="Times" pitchFamily="18" charset="0"/>
                <a:cs typeface="Times New Roman" pitchFamily="18" charset="0"/>
              </a:rPr>
              <a:t>ST LHC4913</a:t>
            </a:r>
            <a:endParaRPr lang="en-US" sz="2000">
              <a:solidFill>
                <a:schemeClr val="accent2"/>
              </a:solidFill>
            </a:endParaRPr>
          </a:p>
          <a:p>
            <a:pPr defTabSz="457200">
              <a:lnSpc>
                <a:spcPct val="90000"/>
              </a:lnSpc>
              <a:buFont typeface="Wingdings" pitchFamily="2" charset="2"/>
              <a:buChar char="§"/>
            </a:pPr>
            <a:r>
              <a:rPr lang="en-US" sz="2000">
                <a:solidFill>
                  <a:schemeClr val="accent2"/>
                </a:solidFill>
              </a:rPr>
              <a:t>Voltage drop across an ST regulator ~ 1.3 V (at nominal current)</a:t>
            </a:r>
          </a:p>
          <a:p>
            <a:pPr defTabSz="457200">
              <a:lnSpc>
                <a:spcPct val="90000"/>
              </a:lnSpc>
              <a:buFont typeface="Wingdings" pitchFamily="2" charset="2"/>
              <a:buChar char="§"/>
            </a:pPr>
            <a:r>
              <a:rPr lang="en-US" sz="2000">
                <a:solidFill>
                  <a:schemeClr val="accent2"/>
                </a:solidFill>
              </a:rPr>
              <a:t>Maxi current at max voltage (3.6 A) exceed ST specs </a:t>
            </a:r>
          </a:p>
          <a:p>
            <a:pPr defTabSz="457200">
              <a:lnSpc>
                <a:spcPct val="90000"/>
              </a:lnSpc>
              <a:buFont typeface="Wingdings" pitchFamily="2" charset="2"/>
              <a:buNone/>
            </a:pPr>
            <a:r>
              <a:rPr lang="en-US" sz="2000">
                <a:solidFill>
                  <a:schemeClr val="accent2"/>
                </a:solidFill>
                <a:sym typeface="Wingdings" pitchFamily="2" charset="2"/>
              </a:rPr>
              <a:t>	 two regulators used in parallel</a:t>
            </a:r>
            <a:endParaRPr lang="en-US" sz="2000">
              <a:solidFill>
                <a:schemeClr val="accent2"/>
              </a:solidFill>
            </a:endParaRPr>
          </a:p>
          <a:p>
            <a:pPr defTabSz="457200">
              <a:lnSpc>
                <a:spcPct val="90000"/>
              </a:lnSpc>
              <a:buFontTx/>
              <a:buNone/>
            </a:pPr>
            <a:endParaRPr lang="en-US" sz="1000"/>
          </a:p>
          <a:p>
            <a:pPr defTabSz="457200">
              <a:lnSpc>
                <a:spcPct val="90000"/>
              </a:lnSpc>
              <a:buFontTx/>
              <a:buNone/>
            </a:pPr>
            <a:r>
              <a:rPr lang="en-US" sz="2400"/>
              <a:t>Small R/T voltage drop from </a:t>
            </a:r>
            <a:r>
              <a:rPr lang="en-US" sz="2400" b="1">
                <a:solidFill>
                  <a:srgbClr val="FF0000"/>
                </a:solidFill>
              </a:rPr>
              <a:t>ST output to Type I cable ends</a:t>
            </a:r>
            <a:endParaRPr lang="en-US" sz="2000" b="1">
              <a:solidFill>
                <a:srgbClr val="FF0000"/>
              </a:solidFill>
            </a:endParaRPr>
          </a:p>
          <a:p>
            <a:pPr defTabSz="457200">
              <a:lnSpc>
                <a:spcPct val="90000"/>
              </a:lnSpc>
              <a:buFont typeface="Wingdings" pitchFamily="2" charset="2"/>
              <a:buChar char="§"/>
            </a:pPr>
            <a:r>
              <a:rPr lang="en-US" sz="2000" b="1">
                <a:solidFill>
                  <a:srgbClr val="FF0000"/>
                </a:solidFill>
              </a:rPr>
              <a:t>Hp: LDO implemented on FE-I4</a:t>
            </a:r>
          </a:p>
          <a:p>
            <a:pPr defTabSz="457200">
              <a:lnSpc>
                <a:spcPct val="90000"/>
              </a:lnSpc>
              <a:buFont typeface="Wingdings" pitchFamily="2" charset="2"/>
              <a:buChar char="§"/>
            </a:pPr>
            <a:r>
              <a:rPr lang="en-US" sz="2000" b="1">
                <a:solidFill>
                  <a:schemeClr val="accent2"/>
                </a:solidFill>
              </a:rPr>
              <a:t>Drop is the sum of the drop inside PP2 and Type II cables</a:t>
            </a:r>
          </a:p>
          <a:p>
            <a:pPr defTabSz="457200">
              <a:lnSpc>
                <a:spcPct val="90000"/>
              </a:lnSpc>
              <a:buFont typeface="Wingdings" pitchFamily="2" charset="2"/>
              <a:buChar char="§"/>
            </a:pPr>
            <a:r>
              <a:rPr lang="en-US" sz="2000" b="1">
                <a:solidFill>
                  <a:schemeClr val="accent2"/>
                </a:solidFill>
              </a:rPr>
              <a:t>Max R/T voltage drop: 350 mV		</a:t>
            </a:r>
            <a:r>
              <a:rPr lang="en-US" sz="2000" b="1">
                <a:solidFill>
                  <a:schemeClr val="accent2"/>
                </a:solidFill>
                <a:sym typeface="Wingdings" pitchFamily="2" charset="2"/>
              </a:rPr>
              <a:t> From Maurice’s table</a:t>
            </a:r>
            <a:endParaRPr lang="en-US" sz="2000" b="1">
              <a:solidFill>
                <a:schemeClr val="accent2"/>
              </a:solidFill>
            </a:endParaRPr>
          </a:p>
          <a:p>
            <a:pPr defTabSz="457200">
              <a:lnSpc>
                <a:spcPct val="90000"/>
              </a:lnSpc>
              <a:buFont typeface="Wingdings" pitchFamily="2" charset="2"/>
              <a:buChar char="§"/>
            </a:pPr>
            <a:r>
              <a:rPr lang="en-US" sz="2000" b="1">
                <a:solidFill>
                  <a:schemeClr val="accent2"/>
                </a:solidFill>
              </a:rPr>
              <a:t>Not clear at what current the drop is estimated (!)</a:t>
            </a:r>
          </a:p>
        </p:txBody>
      </p:sp>
      <p:sp>
        <p:nvSpPr>
          <p:cNvPr id="206853" name="Text Box 5"/>
          <p:cNvSpPr txBox="1">
            <a:spLocks noChangeArrowheads="1"/>
          </p:cNvSpPr>
          <p:nvPr/>
        </p:nvSpPr>
        <p:spPr bwMode="auto">
          <a:xfrm>
            <a:off x="1524000" y="152400"/>
            <a:ext cx="7543800" cy="457200"/>
          </a:xfrm>
          <a:prstGeom prst="rect">
            <a:avLst/>
          </a:prstGeom>
          <a:noFill/>
          <a:ln w="9525">
            <a:noFill/>
            <a:miter lim="800000"/>
            <a:headEnd/>
            <a:tailEnd/>
          </a:ln>
          <a:effectLst/>
        </p:spPr>
        <p:txBody>
          <a:bodyPr>
            <a:spAutoFit/>
          </a:bodyPr>
          <a:lstStyle/>
          <a:p>
            <a:pPr algn="r" eaLnBrk="1" hangingPunct="1">
              <a:spcBef>
                <a:spcPct val="50000"/>
              </a:spcBef>
            </a:pPr>
            <a:r>
              <a:rPr lang="en-US" sz="2400">
                <a:latin typeface="Times New Roman" pitchFamily="18" charset="0"/>
              </a:rPr>
              <a:t>IBL PP2 box</a:t>
            </a: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8" name="Picture 4" descr="Pages from FE-I4-power-needs"/>
          <p:cNvPicPr>
            <a:picLocks noChangeAspect="1" noChangeArrowheads="1"/>
          </p:cNvPicPr>
          <p:nvPr/>
        </p:nvPicPr>
        <p:blipFill>
          <a:blip r:embed="rId2" cstate="print"/>
          <a:srcRect/>
          <a:stretch>
            <a:fillRect/>
          </a:stretch>
        </p:blipFill>
        <p:spPr bwMode="auto">
          <a:xfrm>
            <a:off x="152400" y="685800"/>
            <a:ext cx="7829550" cy="5867400"/>
          </a:xfrm>
          <a:prstGeom prst="rect">
            <a:avLst/>
          </a:prstGeom>
          <a:noFill/>
        </p:spPr>
      </p:pic>
      <p:sp>
        <p:nvSpPr>
          <p:cNvPr id="226309" name="Line 5"/>
          <p:cNvSpPr>
            <a:spLocks noChangeShapeType="1"/>
          </p:cNvSpPr>
          <p:nvPr/>
        </p:nvSpPr>
        <p:spPr bwMode="auto">
          <a:xfrm flipH="1">
            <a:off x="5334000" y="990600"/>
            <a:ext cx="609600" cy="838200"/>
          </a:xfrm>
          <a:prstGeom prst="line">
            <a:avLst/>
          </a:prstGeom>
          <a:noFill/>
          <a:ln w="63500">
            <a:solidFill>
              <a:srgbClr val="FF0000"/>
            </a:solidFill>
            <a:round/>
            <a:headEnd/>
            <a:tailEnd type="triangle" w="med" len="med"/>
          </a:ln>
          <a:effectLst/>
        </p:spPr>
        <p:txBody>
          <a:bodyPr wrap="none" anchor="ctr"/>
          <a:lstStyle/>
          <a:p>
            <a:endParaRPr lang="en-US"/>
          </a:p>
        </p:txBody>
      </p:sp>
      <p:sp>
        <p:nvSpPr>
          <p:cNvPr id="226310" name="Oval 6"/>
          <p:cNvSpPr>
            <a:spLocks noChangeArrowheads="1"/>
          </p:cNvSpPr>
          <p:nvPr/>
        </p:nvSpPr>
        <p:spPr bwMode="auto">
          <a:xfrm>
            <a:off x="4724400" y="4495800"/>
            <a:ext cx="685800" cy="533400"/>
          </a:xfrm>
          <a:prstGeom prst="ellipse">
            <a:avLst/>
          </a:prstGeom>
          <a:noFill/>
          <a:ln w="25400">
            <a:solidFill>
              <a:srgbClr val="FF0000"/>
            </a:solidFill>
            <a:round/>
            <a:headEnd/>
            <a:tailEnd/>
          </a:ln>
          <a:effectLst/>
        </p:spPr>
        <p:txBody>
          <a:bodyPr wrap="none" anchor="ctr"/>
          <a:lstStyle/>
          <a:p>
            <a:endParaRPr lang="en-US"/>
          </a:p>
        </p:txBody>
      </p:sp>
      <p:sp>
        <p:nvSpPr>
          <p:cNvPr id="226311" name="Text Box 7"/>
          <p:cNvSpPr txBox="1">
            <a:spLocks noChangeArrowheads="1"/>
          </p:cNvSpPr>
          <p:nvPr/>
        </p:nvSpPr>
        <p:spPr bwMode="auto">
          <a:xfrm>
            <a:off x="5153025" y="185738"/>
            <a:ext cx="3305175" cy="1069975"/>
          </a:xfrm>
          <a:prstGeom prst="rect">
            <a:avLst/>
          </a:prstGeom>
          <a:noFill/>
          <a:ln w="12700">
            <a:noFill/>
            <a:miter lim="800000"/>
            <a:headEnd/>
            <a:tailEnd/>
          </a:ln>
          <a:effectLst/>
        </p:spPr>
        <p:txBody>
          <a:bodyPr>
            <a:spAutoFit/>
          </a:bodyPr>
          <a:lstStyle/>
          <a:p>
            <a:r>
              <a:rPr lang="en-US" sz="1600">
                <a:latin typeface="Times New Roman" pitchFamily="18" charset="0"/>
              </a:rPr>
              <a:t>Voltage drop sharing:</a:t>
            </a:r>
          </a:p>
          <a:p>
            <a:r>
              <a:rPr lang="en-US" sz="1600">
                <a:latin typeface="Times New Roman" pitchFamily="18" charset="0"/>
              </a:rPr>
              <a:t>Type 0 : 200 mV</a:t>
            </a:r>
          </a:p>
          <a:p>
            <a:r>
              <a:rPr lang="en-US" sz="1600">
                <a:latin typeface="Times New Roman" pitchFamily="18" charset="0"/>
              </a:rPr>
              <a:t>Type I : 300 mV</a:t>
            </a:r>
          </a:p>
          <a:p>
            <a:r>
              <a:rPr lang="en-US" sz="1600">
                <a:solidFill>
                  <a:srgbClr val="FF0000"/>
                </a:solidFill>
                <a:latin typeface="Times New Roman" pitchFamily="18" charset="0"/>
              </a:rPr>
              <a:t>Type II : 350 mV</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1524000" y="152400"/>
            <a:ext cx="7543800" cy="457200"/>
          </a:xfrm>
          <a:prstGeom prst="rect">
            <a:avLst/>
          </a:prstGeom>
          <a:noFill/>
          <a:ln w="9525">
            <a:noFill/>
            <a:miter lim="800000"/>
            <a:headEnd/>
            <a:tailEnd/>
          </a:ln>
          <a:effectLst/>
        </p:spPr>
        <p:txBody>
          <a:bodyPr>
            <a:spAutoFit/>
          </a:bodyPr>
          <a:lstStyle/>
          <a:p>
            <a:pPr algn="r" eaLnBrk="1" hangingPunct="1">
              <a:spcBef>
                <a:spcPct val="50000"/>
              </a:spcBef>
            </a:pPr>
            <a:r>
              <a:rPr lang="en-US" sz="2400">
                <a:latin typeface="Times New Roman" pitchFamily="18" charset="0"/>
              </a:rPr>
              <a:t>Some thought on the Type II cables</a:t>
            </a:r>
            <a:endParaRPr lang="en-GB" sz="2400">
              <a:latin typeface="Times New Roman" pitchFamily="18" charset="0"/>
            </a:endParaRPr>
          </a:p>
        </p:txBody>
      </p:sp>
      <p:sp>
        <p:nvSpPr>
          <p:cNvPr id="3" name="Content Placeholder 2"/>
          <p:cNvSpPr>
            <a:spLocks/>
          </p:cNvSpPr>
          <p:nvPr/>
        </p:nvSpPr>
        <p:spPr bwMode="auto">
          <a:xfrm>
            <a:off x="304800" y="762000"/>
            <a:ext cx="8610600" cy="2286000"/>
          </a:xfrm>
          <a:prstGeom prst="rect">
            <a:avLst/>
          </a:prstGeom>
          <a:noFill/>
          <a:ln w="9525">
            <a:noFill/>
            <a:miter lim="800000"/>
            <a:headEnd/>
            <a:tailEnd/>
          </a:ln>
        </p:spPr>
        <p:txBody>
          <a:bodyPr/>
          <a:lstStyle/>
          <a:p>
            <a:pPr marL="342900" indent="-342900" algn="l" defTabSz="457200" eaLnBrk="1" hangingPunct="1">
              <a:lnSpc>
                <a:spcPct val="90000"/>
              </a:lnSpc>
              <a:spcBef>
                <a:spcPct val="20000"/>
              </a:spcBef>
            </a:pPr>
            <a:r>
              <a:rPr lang="en-US" sz="2000" b="0" dirty="0">
                <a:solidFill>
                  <a:schemeClr val="tx1"/>
                </a:solidFill>
                <a:latin typeface="Times New Roman" pitchFamily="18" charset="0"/>
              </a:rPr>
              <a:t>				Some information are needed to specify the cables:</a:t>
            </a:r>
          </a:p>
          <a:p>
            <a:pPr marL="342900" indent="-342900" defTabSz="457200" eaLnBrk="1" hangingPunct="1">
              <a:lnSpc>
                <a:spcPct val="90000"/>
              </a:lnSpc>
              <a:spcBef>
                <a:spcPct val="20000"/>
              </a:spcBef>
            </a:pPr>
            <a:endParaRPr lang="en-US" sz="800" b="0" dirty="0">
              <a:solidFill>
                <a:schemeClr val="tx1"/>
              </a:solidFill>
              <a:latin typeface="Times New Roman" pitchFamily="18" charset="0"/>
            </a:endParaRPr>
          </a:p>
          <a:p>
            <a:pPr marL="342900" indent="-342900" algn="l" defTabSz="457200" eaLnBrk="1" hangingPunct="1">
              <a:lnSpc>
                <a:spcPct val="90000"/>
              </a:lnSpc>
              <a:spcBef>
                <a:spcPct val="20000"/>
              </a:spcBef>
              <a:buFont typeface="Wingdings" pitchFamily="2" charset="2"/>
              <a:buChar char="§"/>
            </a:pPr>
            <a:r>
              <a:rPr lang="en-US" sz="2000" b="0" dirty="0">
                <a:latin typeface="Times New Roman" pitchFamily="18" charset="0"/>
              </a:rPr>
              <a:t>Cable modularity for FE powering:</a:t>
            </a:r>
          </a:p>
          <a:p>
            <a:pPr marL="742950" lvl="1" indent="-285750" algn="l" defTabSz="457200" eaLnBrk="1" hangingPunct="1">
              <a:lnSpc>
                <a:spcPct val="90000"/>
              </a:lnSpc>
              <a:spcBef>
                <a:spcPct val="20000"/>
              </a:spcBef>
              <a:buFont typeface="Wingdings" pitchFamily="2" charset="2"/>
              <a:buNone/>
            </a:pPr>
            <a:r>
              <a:rPr lang="en-US" sz="1800" dirty="0">
                <a:solidFill>
                  <a:schemeClr val="tx1"/>
                </a:solidFill>
                <a:latin typeface="Times New Roman" pitchFamily="18" charset="0"/>
              </a:rPr>
              <a:t>4 x (</a:t>
            </a:r>
            <a:r>
              <a:rPr lang="en-US" sz="1800" dirty="0" smtClean="0">
                <a:solidFill>
                  <a:schemeClr val="tx1"/>
                </a:solidFill>
                <a:latin typeface="Times New Roman" pitchFamily="18" charset="0"/>
              </a:rPr>
              <a:t>2xAWG12 </a:t>
            </a:r>
            <a:r>
              <a:rPr lang="en-US" sz="1800" dirty="0">
                <a:solidFill>
                  <a:schemeClr val="tx1"/>
                </a:solidFill>
                <a:latin typeface="Times New Roman" pitchFamily="18" charset="0"/>
              </a:rPr>
              <a:t>+ 1x AWG22 + 1xAWG28)</a:t>
            </a:r>
            <a:endParaRPr lang="en-US" sz="1800" b="0" dirty="0">
              <a:latin typeface="Times New Roman" pitchFamily="18" charset="0"/>
            </a:endParaRPr>
          </a:p>
          <a:p>
            <a:pPr marL="742950" lvl="1" indent="-285750" algn="l" defTabSz="457200" eaLnBrk="1" hangingPunct="1">
              <a:lnSpc>
                <a:spcPct val="90000"/>
              </a:lnSpc>
              <a:spcBef>
                <a:spcPct val="20000"/>
              </a:spcBef>
              <a:buFont typeface="Wingdings" pitchFamily="2" charset="2"/>
              <a:buChar char="§"/>
            </a:pPr>
            <a:r>
              <a:rPr lang="en-US" sz="1800" b="0" dirty="0">
                <a:latin typeface="Times New Roman" pitchFamily="18" charset="0"/>
              </a:rPr>
              <a:t>Is this compatible with the allowed 350 – 30 mV = 320 mV R/T drop?</a:t>
            </a:r>
          </a:p>
          <a:p>
            <a:pPr marL="742950" lvl="1" indent="-285750" algn="l" defTabSz="457200" eaLnBrk="1" hangingPunct="1">
              <a:lnSpc>
                <a:spcPct val="90000"/>
              </a:lnSpc>
              <a:spcBef>
                <a:spcPct val="20000"/>
              </a:spcBef>
              <a:buFont typeface="Wingdings" pitchFamily="2" charset="2"/>
              <a:buChar char="§"/>
            </a:pPr>
            <a:r>
              <a:rPr lang="en-US" sz="1800" b="0" dirty="0">
                <a:latin typeface="Times New Roman" pitchFamily="18" charset="0"/>
              </a:rPr>
              <a:t>Length of cable </a:t>
            </a:r>
            <a:r>
              <a:rPr lang="en-US" sz="1800" b="0" dirty="0">
                <a:latin typeface="Times New Roman" pitchFamily="18" charset="0"/>
                <a:sym typeface="Wingdings" pitchFamily="2" charset="2"/>
              </a:rPr>
              <a:t> 12 meters ?</a:t>
            </a:r>
          </a:p>
          <a:p>
            <a:pPr marL="742950" lvl="1" indent="-285750" algn="l" defTabSz="457200" eaLnBrk="1" hangingPunct="1">
              <a:lnSpc>
                <a:spcPct val="90000"/>
              </a:lnSpc>
              <a:spcBef>
                <a:spcPct val="20000"/>
              </a:spcBef>
              <a:buFont typeface="Wingdings" pitchFamily="2" charset="2"/>
              <a:buChar char="§"/>
            </a:pPr>
            <a:r>
              <a:rPr lang="en-US" sz="1800" dirty="0">
                <a:solidFill>
                  <a:srgbClr val="FF0000"/>
                </a:solidFill>
                <a:latin typeface="Times New Roman" pitchFamily="18" charset="0"/>
              </a:rPr>
              <a:t>The size is </a:t>
            </a:r>
            <a:r>
              <a:rPr lang="en-US" sz="1800" dirty="0" smtClean="0">
                <a:solidFill>
                  <a:srgbClr val="FF0000"/>
                </a:solidFill>
                <a:latin typeface="Times New Roman" pitchFamily="18" charset="0"/>
              </a:rPr>
              <a:t>still on the small side !</a:t>
            </a:r>
            <a:endParaRPr lang="en-US" sz="1800" dirty="0">
              <a:solidFill>
                <a:srgbClr val="FF0000"/>
              </a:solidFill>
              <a:latin typeface="Times New Roman" pitchFamily="18" charset="0"/>
            </a:endParaRPr>
          </a:p>
        </p:txBody>
      </p:sp>
      <p:graphicFrame>
        <p:nvGraphicFramePr>
          <p:cNvPr id="230531" name="Group 131"/>
          <p:cNvGraphicFramePr>
            <a:graphicFrameLocks noGrp="1"/>
          </p:cNvGraphicFramePr>
          <p:nvPr/>
        </p:nvGraphicFramePr>
        <p:xfrm>
          <a:off x="381000" y="2971800"/>
          <a:ext cx="8001000" cy="2984185"/>
        </p:xfrm>
        <a:graphic>
          <a:graphicData uri="http://schemas.openxmlformats.org/drawingml/2006/table">
            <a:tbl>
              <a:tblPr/>
              <a:tblGrid>
                <a:gridCol w="1366838"/>
                <a:gridCol w="1933575"/>
                <a:gridCol w="901700"/>
                <a:gridCol w="987425"/>
                <a:gridCol w="936625"/>
                <a:gridCol w="938212"/>
                <a:gridCol w="936625"/>
              </a:tblGrid>
              <a:tr h="347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AWG</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accent2"/>
                          </a:solidFill>
                          <a:effectLst/>
                          <a:latin typeface="Times New Roman" pitchFamily="18" charset="0"/>
                          <a:cs typeface="Arial" charset="0"/>
                        </a:rPr>
                        <a:t>17</a:t>
                      </a:r>
                      <a:endParaRPr kumimoji="0" lang="en-GB" sz="1400" b="1" i="0" u="none" strike="noStrike" cap="none" normalizeH="0" baseline="0" smtClean="0">
                        <a:ln>
                          <a:noFill/>
                        </a:ln>
                        <a:solidFill>
                          <a:schemeClr val="accent2"/>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16</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15</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13</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imes New Roman" pitchFamily="18" charset="0"/>
                          <a:cs typeface="Arial" charset="0"/>
                        </a:rPr>
                        <a:t>12</a:t>
                      </a:r>
                      <a:endParaRPr kumimoji="0" lang="en-GB" sz="1400" b="0" i="0" u="none" strike="noStrike" cap="none" normalizeH="0" baseline="0" smtClean="0">
                        <a:ln>
                          <a:noFill/>
                        </a:ln>
                        <a:solidFill>
                          <a:srgbClr val="FF0000"/>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Length (m) double throw</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accent2"/>
                          </a:solidFill>
                          <a:effectLst/>
                          <a:latin typeface="Times New Roman" pitchFamily="18" charset="0"/>
                          <a:cs typeface="Arial" charset="0"/>
                        </a:rPr>
                        <a:t>24</a:t>
                      </a:r>
                      <a:endParaRPr kumimoji="0" lang="en-GB" sz="1400" b="1" i="0" u="none" strike="noStrike" cap="none" normalizeH="0" baseline="0" smtClean="0">
                        <a:ln>
                          <a:noFill/>
                        </a:ln>
                        <a:solidFill>
                          <a:schemeClr val="accent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imes New Roman" pitchFamily="18" charset="0"/>
                          <a:cs typeface="Arial" charset="0"/>
                        </a:rPr>
                        <a:t>24</a:t>
                      </a:r>
                      <a:endParaRPr kumimoji="0" lang="en-GB" sz="1400" b="0" i="0" u="none" strike="noStrike" cap="none" normalizeH="0" baseline="0" smtClean="0">
                        <a:ln>
                          <a:noFill/>
                        </a:ln>
                        <a:solidFill>
                          <a:srgbClr val="FF0000"/>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Ohm/Km</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accent2"/>
                          </a:solidFill>
                          <a:effectLst/>
                          <a:latin typeface="Times New Roman" pitchFamily="18" charset="0"/>
                          <a:cs typeface="Arial" charset="0"/>
                        </a:rPr>
                        <a:t>16.61</a:t>
                      </a:r>
                      <a:endParaRPr kumimoji="0" lang="en-GB" sz="1400" b="1" i="0" u="none" strike="noStrike" cap="none" normalizeH="0" baseline="0" smtClean="0">
                        <a:ln>
                          <a:noFill/>
                        </a:ln>
                        <a:solidFill>
                          <a:schemeClr val="accent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13.17</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10.45</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8.286</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6.571</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imes New Roman" pitchFamily="18" charset="0"/>
                          <a:cs typeface="Arial" charset="0"/>
                        </a:rPr>
                        <a:t>5.211</a:t>
                      </a:r>
                      <a:endParaRPr kumimoji="0" lang="en-GB" sz="1400" b="0" i="0" u="none" strike="noStrike" cap="none" normalizeH="0" baseline="0" smtClean="0">
                        <a:ln>
                          <a:noFill/>
                        </a:ln>
                        <a:solidFill>
                          <a:srgbClr val="FF0000"/>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Ohm</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accent2"/>
                          </a:solidFill>
                          <a:effectLst/>
                          <a:latin typeface="Times New Roman" pitchFamily="18" charset="0"/>
                          <a:cs typeface="Arial" charset="0"/>
                        </a:rPr>
                        <a:t>0.39864</a:t>
                      </a:r>
                      <a:endParaRPr kumimoji="0" lang="en-GB" sz="1400" b="1" i="0" u="none" strike="noStrike" cap="none" normalizeH="0" baseline="0" smtClean="0">
                        <a:ln>
                          <a:noFill/>
                        </a:ln>
                        <a:solidFill>
                          <a:schemeClr val="accent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0.31608</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0.2508</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0.198864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0.157704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imes New Roman" pitchFamily="18" charset="0"/>
                          <a:cs typeface="Arial" charset="0"/>
                        </a:rPr>
                        <a:t>0.125064</a:t>
                      </a:r>
                      <a:endParaRPr kumimoji="0" lang="en-GB" sz="1400" b="0" i="0" u="none" strike="noStrike" cap="none" normalizeH="0" baseline="0" smtClean="0">
                        <a:ln>
                          <a:noFill/>
                        </a:ln>
                        <a:solidFill>
                          <a:srgbClr val="FF0000"/>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312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Current (A)</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accent2"/>
                          </a:solidFill>
                          <a:effectLst/>
                          <a:latin typeface="Times New Roman" pitchFamily="18" charset="0"/>
                          <a:cs typeface="Arial" charset="0"/>
                        </a:rPr>
                        <a:t>2.4</a:t>
                      </a:r>
                      <a:endParaRPr kumimoji="0" lang="en-GB" sz="1400" b="1" i="0" u="none" strike="noStrike" cap="none" normalizeH="0" baseline="0" smtClean="0">
                        <a:ln>
                          <a:noFill/>
                        </a:ln>
                        <a:solidFill>
                          <a:schemeClr val="accent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imes New Roman" pitchFamily="18" charset="0"/>
                          <a:cs typeface="Arial" charset="0"/>
                        </a:rPr>
                        <a:t>2.4</a:t>
                      </a:r>
                      <a:endParaRPr kumimoji="0" lang="en-GB" sz="1400" b="0" i="0" u="none" strike="noStrike" cap="none" normalizeH="0" baseline="0" smtClean="0">
                        <a:ln>
                          <a:noFill/>
                        </a:ln>
                        <a:solidFill>
                          <a:srgbClr val="FF0000"/>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506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Voltage drop (V)</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accent2"/>
                          </a:solidFill>
                          <a:effectLst/>
                          <a:latin typeface="Times New Roman" pitchFamily="18" charset="0"/>
                          <a:cs typeface="Arial" charset="0"/>
                        </a:rPr>
                        <a:t>0.956736</a:t>
                      </a:r>
                      <a:endParaRPr kumimoji="0" lang="en-GB" sz="1400" b="1" i="0" u="none" strike="noStrike" cap="none" normalizeH="0" baseline="0" smtClean="0">
                        <a:ln>
                          <a:noFill/>
                        </a:ln>
                        <a:solidFill>
                          <a:schemeClr val="accent2"/>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0.758592</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0.60192</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0.477274</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0.37849</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imes New Roman" pitchFamily="18" charset="0"/>
                          <a:cs typeface="Arial" charset="0"/>
                        </a:rPr>
                        <a:t>0.300154</a:t>
                      </a:r>
                      <a:endParaRPr kumimoji="0" lang="en-GB" sz="1400" b="0" i="0" u="none" strike="noStrike" cap="none" normalizeH="0" baseline="0" smtClean="0">
                        <a:ln>
                          <a:noFill/>
                        </a:ln>
                        <a:solidFill>
                          <a:srgbClr val="FF0000"/>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661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Diameter (mm)</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1.15</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Arial" charset="0"/>
                        </a:rPr>
                        <a:t>2.053</a:t>
                      </a:r>
                      <a:endParaRPr kumimoji="0" lang="en-GB"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bwMode="auto">
          <a:xfrm>
            <a:off x="152400" y="457200"/>
            <a:ext cx="8763000" cy="5867400"/>
          </a:xfrm>
          <a:prstGeom prst="rect">
            <a:avLst/>
          </a:prstGeom>
          <a:noFill/>
          <a:ln>
            <a:miter lim="800000"/>
            <a:headEnd/>
            <a:tailEnd/>
          </a:ln>
        </p:spPr>
        <p:txBody>
          <a:bodyPr/>
          <a:lstStyle/>
          <a:p>
            <a:pPr algn="ctr" defTabSz="457200">
              <a:lnSpc>
                <a:spcPct val="90000"/>
              </a:lnSpc>
              <a:buFontTx/>
              <a:buNone/>
            </a:pPr>
            <a:endParaRPr lang="en-US" sz="2800"/>
          </a:p>
          <a:p>
            <a:pPr defTabSz="457200">
              <a:lnSpc>
                <a:spcPct val="90000"/>
              </a:lnSpc>
              <a:buFontTx/>
              <a:buNone/>
            </a:pPr>
            <a:r>
              <a:rPr lang="en-US" sz="2400"/>
              <a:t>The goal is to improve the existing design</a:t>
            </a:r>
          </a:p>
          <a:p>
            <a:pPr lvl="1" defTabSz="457200">
              <a:lnSpc>
                <a:spcPct val="90000"/>
              </a:lnSpc>
              <a:buFont typeface="Wingdings" pitchFamily="2" charset="2"/>
              <a:buChar char="Ø"/>
            </a:pPr>
            <a:r>
              <a:rPr lang="en-US" sz="2000"/>
              <a:t>Collaboration between Milano and Barcellona</a:t>
            </a:r>
          </a:p>
          <a:p>
            <a:pPr lvl="1" defTabSz="457200">
              <a:lnSpc>
                <a:spcPct val="90000"/>
              </a:lnSpc>
              <a:buFont typeface="Wingdings" pitchFamily="2" charset="2"/>
              <a:buChar char="Ø"/>
            </a:pPr>
            <a:r>
              <a:rPr lang="en-US" sz="2000"/>
              <a:t>New boards under Barcellona responsibility</a:t>
            </a:r>
          </a:p>
          <a:p>
            <a:pPr lvl="1" defTabSz="457200">
              <a:lnSpc>
                <a:spcPct val="90000"/>
              </a:lnSpc>
              <a:buFont typeface="Wingdings" pitchFamily="2" charset="2"/>
              <a:buChar char="Ø"/>
            </a:pPr>
            <a:endParaRPr lang="en-US" sz="1200"/>
          </a:p>
          <a:p>
            <a:pPr defTabSz="457200">
              <a:lnSpc>
                <a:spcPct val="90000"/>
              </a:lnSpc>
              <a:buFontTx/>
              <a:buNone/>
            </a:pPr>
            <a:r>
              <a:rPr lang="en-US" sz="2000"/>
              <a:t>New design will be fully compatible with the existing DCS</a:t>
            </a:r>
          </a:p>
          <a:p>
            <a:pPr defTabSz="457200">
              <a:lnSpc>
                <a:spcPct val="90000"/>
              </a:lnSpc>
              <a:buFontTx/>
              <a:buNone/>
            </a:pPr>
            <a:endParaRPr lang="en-US" sz="1200"/>
          </a:p>
          <a:p>
            <a:pPr defTabSz="457200">
              <a:lnSpc>
                <a:spcPct val="90000"/>
              </a:lnSpc>
              <a:buFont typeface="Wingdings" pitchFamily="2" charset="2"/>
              <a:buChar char="§"/>
            </a:pPr>
            <a:r>
              <a:rPr lang="en-US" sz="1800">
                <a:solidFill>
                  <a:schemeClr val="accent2"/>
                </a:solidFill>
              </a:rPr>
              <a:t>The FPGA controller will not change “visually”</a:t>
            </a:r>
          </a:p>
          <a:p>
            <a:pPr lvl="1" defTabSz="457200">
              <a:lnSpc>
                <a:spcPct val="90000"/>
              </a:lnSpc>
              <a:buFont typeface="Wingdings" pitchFamily="2" charset="2"/>
              <a:buChar char="§"/>
            </a:pPr>
            <a:r>
              <a:rPr lang="en-US" sz="1800">
                <a:solidFill>
                  <a:srgbClr val="FF0000"/>
                </a:solidFill>
              </a:rPr>
              <a:t>New and more powerful FPGAs</a:t>
            </a:r>
            <a:endParaRPr lang="en-US" sz="1800">
              <a:solidFill>
                <a:srgbClr val="FF0000"/>
              </a:solidFill>
              <a:sym typeface="Wingdings" pitchFamily="2" charset="2"/>
            </a:endParaRPr>
          </a:p>
          <a:p>
            <a:pPr lvl="1" defTabSz="457200">
              <a:lnSpc>
                <a:spcPct val="90000"/>
              </a:lnSpc>
              <a:buFont typeface="Wingdings" pitchFamily="2" charset="2"/>
              <a:buChar char="§"/>
            </a:pPr>
            <a:r>
              <a:rPr lang="en-US" sz="1800">
                <a:solidFill>
                  <a:srgbClr val="FF0000"/>
                </a:solidFill>
                <a:sym typeface="Wingdings" pitchFamily="2" charset="2"/>
              </a:rPr>
              <a:t>The FPGA will be from the same ACTEL family but </a:t>
            </a:r>
          </a:p>
          <a:p>
            <a:pPr lvl="1" defTabSz="457200">
              <a:lnSpc>
                <a:spcPct val="90000"/>
              </a:lnSpc>
              <a:buFont typeface="Wingdings" pitchFamily="2" charset="2"/>
              <a:buNone/>
            </a:pPr>
            <a:r>
              <a:rPr lang="en-US" sz="1800">
                <a:solidFill>
                  <a:srgbClr val="FF0000"/>
                </a:solidFill>
                <a:sym typeface="Wingdings" pitchFamily="2" charset="2"/>
              </a:rPr>
              <a:t>	will need to be qualified again against radiation</a:t>
            </a:r>
          </a:p>
          <a:p>
            <a:pPr lvl="1" defTabSz="457200">
              <a:lnSpc>
                <a:spcPct val="90000"/>
              </a:lnSpc>
              <a:buFont typeface="Wingdings" pitchFamily="2" charset="2"/>
              <a:buNone/>
            </a:pPr>
            <a:endParaRPr lang="en-US" sz="1200">
              <a:solidFill>
                <a:srgbClr val="FF0000"/>
              </a:solidFill>
            </a:endParaRPr>
          </a:p>
          <a:p>
            <a:pPr defTabSz="457200">
              <a:lnSpc>
                <a:spcPct val="90000"/>
              </a:lnSpc>
              <a:buFont typeface="Wingdings" pitchFamily="2" charset="2"/>
              <a:buChar char="§"/>
            </a:pPr>
            <a:r>
              <a:rPr lang="en-US" sz="1800">
                <a:solidFill>
                  <a:schemeClr val="accent2"/>
                </a:solidFill>
              </a:rPr>
              <a:t>The FPGA firmware will be changed/updated</a:t>
            </a:r>
          </a:p>
          <a:p>
            <a:pPr lvl="1" defTabSz="457200">
              <a:lnSpc>
                <a:spcPct val="90000"/>
              </a:lnSpc>
              <a:buFont typeface="Wingdings" pitchFamily="2" charset="2"/>
              <a:buChar char="§"/>
            </a:pPr>
            <a:r>
              <a:rPr lang="en-US" sz="1800">
                <a:solidFill>
                  <a:srgbClr val="FF0000"/>
                </a:solidFill>
              </a:rPr>
              <a:t>Some communication commands will not be used anymore </a:t>
            </a:r>
          </a:p>
          <a:p>
            <a:pPr lvl="1" defTabSz="457200">
              <a:lnSpc>
                <a:spcPct val="90000"/>
              </a:lnSpc>
              <a:buFont typeface="Wingdings" pitchFamily="2" charset="2"/>
              <a:buNone/>
            </a:pPr>
            <a:r>
              <a:rPr lang="en-US" sz="1800">
                <a:solidFill>
                  <a:srgbClr val="FF0000"/>
                </a:solidFill>
              </a:rPr>
              <a:t>	(i.e. only 8 boards/crate need to be addressed)</a:t>
            </a:r>
          </a:p>
          <a:p>
            <a:pPr lvl="1" defTabSz="457200">
              <a:lnSpc>
                <a:spcPct val="90000"/>
              </a:lnSpc>
              <a:buFont typeface="Wingdings" pitchFamily="2" charset="2"/>
              <a:buChar char="§"/>
            </a:pPr>
            <a:r>
              <a:rPr lang="en-US" sz="1800">
                <a:solidFill>
                  <a:srgbClr val="FF0000"/>
                </a:solidFill>
              </a:rPr>
              <a:t>The ELMB functionality will be implemented in the FPGA</a:t>
            </a:r>
          </a:p>
          <a:p>
            <a:pPr lvl="1" defTabSz="457200">
              <a:lnSpc>
                <a:spcPct val="90000"/>
              </a:lnSpc>
              <a:buFont typeface="Wingdings" pitchFamily="2" charset="2"/>
              <a:buNone/>
            </a:pPr>
            <a:r>
              <a:rPr lang="en-US" sz="1800">
                <a:solidFill>
                  <a:srgbClr val="FF0000"/>
                </a:solidFill>
              </a:rPr>
              <a:t>	(logic resources should be enough – to be confirmed)</a:t>
            </a:r>
          </a:p>
          <a:p>
            <a:pPr lvl="1" defTabSz="457200">
              <a:lnSpc>
                <a:spcPct val="90000"/>
              </a:lnSpc>
              <a:buFont typeface="Wingdings" pitchFamily="2" charset="2"/>
              <a:buChar char="§"/>
            </a:pPr>
            <a:r>
              <a:rPr lang="en-US" sz="1800">
                <a:solidFill>
                  <a:srgbClr val="FF0000"/>
                </a:solidFill>
              </a:rPr>
              <a:t>The new controller will be back-compatible with the</a:t>
            </a:r>
          </a:p>
          <a:p>
            <a:pPr lvl="1" defTabSz="457200">
              <a:lnSpc>
                <a:spcPct val="90000"/>
              </a:lnSpc>
              <a:buFont typeface="Wingdings" pitchFamily="2" charset="2"/>
              <a:buNone/>
            </a:pPr>
            <a:r>
              <a:rPr lang="en-US" sz="1800">
                <a:solidFill>
                  <a:srgbClr val="FF0000"/>
                </a:solidFill>
              </a:rPr>
              <a:t>	present PP2 system for testing</a:t>
            </a:r>
          </a:p>
        </p:txBody>
      </p:sp>
      <p:sp>
        <p:nvSpPr>
          <p:cNvPr id="231427" name="Text Box 3"/>
          <p:cNvSpPr txBox="1">
            <a:spLocks noChangeArrowheads="1"/>
          </p:cNvSpPr>
          <p:nvPr/>
        </p:nvSpPr>
        <p:spPr bwMode="auto">
          <a:xfrm>
            <a:off x="1524000" y="152400"/>
            <a:ext cx="7543800" cy="457200"/>
          </a:xfrm>
          <a:prstGeom prst="rect">
            <a:avLst/>
          </a:prstGeom>
          <a:noFill/>
          <a:ln w="9525">
            <a:noFill/>
            <a:miter lim="800000"/>
            <a:headEnd/>
            <a:tailEnd/>
          </a:ln>
          <a:effectLst/>
        </p:spPr>
        <p:txBody>
          <a:bodyPr>
            <a:spAutoFit/>
          </a:bodyPr>
          <a:lstStyle/>
          <a:p>
            <a:pPr algn="r" eaLnBrk="1" hangingPunct="1">
              <a:spcBef>
                <a:spcPct val="50000"/>
              </a:spcBef>
            </a:pPr>
            <a:r>
              <a:rPr lang="en-US" sz="2400">
                <a:latin typeface="Times New Roman" pitchFamily="18" charset="0"/>
              </a:rPr>
              <a:t>IBL PP2 box: controller board</a:t>
            </a:r>
            <a:endParaRPr lang="en-GB" sz="2400">
              <a:latin typeface="Times New Roman" pitchFamily="18" charset="0"/>
            </a:endParaRPr>
          </a:p>
        </p:txBody>
      </p:sp>
      <p:pic>
        <p:nvPicPr>
          <p:cNvPr id="231428" name="Picture 4" descr="apa300-v4-10"/>
          <p:cNvPicPr>
            <a:picLocks noChangeAspect="1" noChangeArrowheads="1"/>
          </p:cNvPicPr>
          <p:nvPr/>
        </p:nvPicPr>
        <p:blipFill>
          <a:blip r:embed="rId3" cstate="print"/>
          <a:srcRect/>
          <a:stretch>
            <a:fillRect/>
          </a:stretch>
        </p:blipFill>
        <p:spPr bwMode="auto">
          <a:xfrm>
            <a:off x="6477000" y="1752600"/>
            <a:ext cx="2516188" cy="3956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s from Sebastian_Dec2010.jpg"/>
          <p:cNvPicPr>
            <a:picLocks noChangeAspect="1"/>
          </p:cNvPicPr>
          <p:nvPr/>
        </p:nvPicPr>
        <p:blipFill>
          <a:blip r:embed="rId2" cstate="print"/>
          <a:stretch>
            <a:fillRect/>
          </a:stretch>
        </p:blipFill>
        <p:spPr>
          <a:xfrm>
            <a:off x="761880" y="951564"/>
            <a:ext cx="7465937" cy="56016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descr="cicu1axon.jpg"/>
          <p:cNvPicPr>
            <a:picLocks noChangeAspect="1"/>
          </p:cNvPicPr>
          <p:nvPr/>
        </p:nvPicPr>
        <p:blipFill>
          <a:blip r:embed="rId2" cstate="print"/>
          <a:srcRect/>
          <a:stretch>
            <a:fillRect/>
          </a:stretch>
        </p:blipFill>
        <p:spPr bwMode="auto">
          <a:xfrm>
            <a:off x="152400" y="914400"/>
            <a:ext cx="3629025" cy="2971800"/>
          </a:xfrm>
          <a:prstGeom prst="rect">
            <a:avLst/>
          </a:prstGeom>
          <a:noFill/>
          <a:ln w="9525">
            <a:noFill/>
            <a:miter lim="800000"/>
            <a:headEnd/>
            <a:tailEnd/>
          </a:ln>
        </p:spPr>
      </p:pic>
      <p:pic>
        <p:nvPicPr>
          <p:cNvPr id="3" name="Image 6" descr="cicu22axon.jpg"/>
          <p:cNvPicPr>
            <a:picLocks noChangeAspect="1"/>
          </p:cNvPicPr>
          <p:nvPr/>
        </p:nvPicPr>
        <p:blipFill>
          <a:blip r:embed="rId3" cstate="print"/>
          <a:srcRect/>
          <a:stretch>
            <a:fillRect/>
          </a:stretch>
        </p:blipFill>
        <p:spPr bwMode="auto">
          <a:xfrm>
            <a:off x="2270125" y="1635125"/>
            <a:ext cx="6773863" cy="3313112"/>
          </a:xfrm>
          <a:prstGeom prst="rect">
            <a:avLst/>
          </a:prstGeom>
          <a:noFill/>
          <a:ln w="9525">
            <a:noFill/>
            <a:miter lim="800000"/>
            <a:headEnd/>
            <a:tailEnd/>
          </a:ln>
        </p:spPr>
      </p:pic>
      <p:sp>
        <p:nvSpPr>
          <p:cNvPr id="4" name="Espace réservé du contenu 2"/>
          <p:cNvSpPr txBox="1">
            <a:spLocks/>
          </p:cNvSpPr>
          <p:nvPr/>
        </p:nvSpPr>
        <p:spPr>
          <a:xfrm>
            <a:off x="107950" y="4703762"/>
            <a:ext cx="9144000" cy="168433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fr-FR"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0" i="0" u="none" strike="noStrike" kern="0" cap="none" spc="0" normalizeH="0" baseline="0" noProof="0" dirty="0" smtClean="0">
                <a:ln>
                  <a:noFill/>
                </a:ln>
                <a:solidFill>
                  <a:schemeClr val="tx1"/>
                </a:solidFill>
                <a:effectLst/>
                <a:uLnTx/>
                <a:uFillTx/>
                <a:latin typeface="+mn-lt"/>
                <a:ea typeface="+mn-ea"/>
                <a:cs typeface="+mn-cs"/>
              </a:rPr>
              <a:t>		  10 LV  AWG 12                                                                         40 LV AWG 21</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0" i="0" u="none" strike="noStrike" kern="0" cap="none" spc="0" normalizeH="0" baseline="0" noProof="0" dirty="0" smtClean="0">
                <a:ln>
                  <a:noFill/>
                </a:ln>
                <a:solidFill>
                  <a:schemeClr val="tx1"/>
                </a:solidFill>
                <a:effectLst/>
                <a:uLnTx/>
                <a:uFillTx/>
                <a:latin typeface="+mn-lt"/>
                <a:ea typeface="+mn-ea"/>
                <a:cs typeface="+mn-cs"/>
              </a:rPr>
              <a:t>		  10 HV AWG 28                                                                         10 HV AWG 36</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fr-FR" sz="1600" b="0" i="0" u="none" strike="noStrike" kern="0" cap="none" spc="0" normalizeH="0" baseline="0" noProof="0" dirty="0" smtClean="0">
                <a:ln>
                  <a:noFill/>
                </a:ln>
                <a:solidFill>
                  <a:schemeClr val="tx1"/>
                </a:solidFill>
                <a:effectLst/>
                <a:uLnTx/>
                <a:uFillTx/>
                <a:latin typeface="+mn-lt"/>
                <a:ea typeface="+mn-ea"/>
                <a:cs typeface="+mn-cs"/>
              </a:rPr>
              <a:t>		  18 DCS AWG 26                                                                       18  DCS AWG 36</a:t>
            </a:r>
          </a:p>
        </p:txBody>
      </p:sp>
      <p:pic>
        <p:nvPicPr>
          <p:cNvPr id="5" name="Image 6" descr="cicu2axon.jpg"/>
          <p:cNvPicPr>
            <a:picLocks noChangeAspect="1"/>
          </p:cNvPicPr>
          <p:nvPr/>
        </p:nvPicPr>
        <p:blipFill>
          <a:blip r:embed="rId4" cstate="print"/>
          <a:srcRect/>
          <a:stretch>
            <a:fillRect/>
          </a:stretch>
        </p:blipFill>
        <p:spPr bwMode="auto">
          <a:xfrm>
            <a:off x="3581400" y="4953000"/>
            <a:ext cx="2019300" cy="1620837"/>
          </a:xfrm>
          <a:prstGeom prst="rect">
            <a:avLst/>
          </a:prstGeom>
          <a:noFill/>
          <a:ln w="9525">
            <a:noFill/>
            <a:miter lim="800000"/>
            <a:headEnd/>
            <a:tailEnd/>
          </a:ln>
        </p:spPr>
      </p:pic>
      <p:sp>
        <p:nvSpPr>
          <p:cNvPr id="6" name="Rectangle 46"/>
          <p:cNvSpPr>
            <a:spLocks noChangeArrowheads="1"/>
          </p:cNvSpPr>
          <p:nvPr/>
        </p:nvSpPr>
        <p:spPr bwMode="auto">
          <a:xfrm>
            <a:off x="1979613" y="304800"/>
            <a:ext cx="5256212" cy="369887"/>
          </a:xfrm>
          <a:prstGeom prst="rect">
            <a:avLst/>
          </a:prstGeom>
          <a:noFill/>
          <a:ln w="9525">
            <a:noFill/>
            <a:miter lim="800000"/>
            <a:headEnd/>
            <a:tailEnd/>
          </a:ln>
        </p:spPr>
        <p:txBody>
          <a:bodyPr>
            <a:spAutoFit/>
          </a:bodyPr>
          <a:lstStyle/>
          <a:p>
            <a:r>
              <a:rPr lang="fr-FR" dirty="0"/>
              <a:t>Proposition :  </a:t>
            </a:r>
            <a:r>
              <a:rPr lang="fr-FR" dirty="0" err="1"/>
              <a:t>Circular</a:t>
            </a:r>
            <a:r>
              <a:rPr lang="fr-FR" dirty="0"/>
              <a:t> </a:t>
            </a:r>
            <a:r>
              <a:rPr lang="fr-FR" dirty="0" err="1"/>
              <a:t>Connector</a:t>
            </a:r>
            <a:r>
              <a:rPr lang="fr-FR" dirty="0"/>
              <a:t>  85 µD contacts </a:t>
            </a:r>
          </a:p>
        </p:txBody>
      </p:sp>
      <p:sp>
        <p:nvSpPr>
          <p:cNvPr id="7" name="Rectangle 38"/>
          <p:cNvSpPr>
            <a:spLocks noChangeArrowheads="1"/>
          </p:cNvSpPr>
          <p:nvPr/>
        </p:nvSpPr>
        <p:spPr bwMode="auto">
          <a:xfrm>
            <a:off x="7916863" y="5519737"/>
            <a:ext cx="876300" cy="369888"/>
          </a:xfrm>
          <a:prstGeom prst="rect">
            <a:avLst/>
          </a:prstGeom>
          <a:noFill/>
          <a:ln w="9525">
            <a:noFill/>
            <a:miter lim="800000"/>
            <a:headEnd/>
            <a:tailEnd/>
          </a:ln>
        </p:spPr>
        <p:txBody>
          <a:bodyPr wrap="none">
            <a:spAutoFit/>
          </a:bodyPr>
          <a:lstStyle/>
          <a:p>
            <a:r>
              <a:rPr lang="fr-FR" dirty="0">
                <a:solidFill>
                  <a:srgbClr val="1DA320"/>
                </a:solidFill>
              </a:rPr>
              <a:t>Type 1</a:t>
            </a:r>
          </a:p>
        </p:txBody>
      </p:sp>
      <p:sp>
        <p:nvSpPr>
          <p:cNvPr id="8" name="Accolade fermante 42"/>
          <p:cNvSpPr/>
          <p:nvPr/>
        </p:nvSpPr>
        <p:spPr>
          <a:xfrm>
            <a:off x="7772400" y="5375275"/>
            <a:ext cx="215900" cy="7207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solidFill>
                <a:srgbClr val="1DA320"/>
              </a:solidFill>
            </a:endParaRPr>
          </a:p>
        </p:txBody>
      </p:sp>
      <p:sp>
        <p:nvSpPr>
          <p:cNvPr id="9" name="Rectangle 37"/>
          <p:cNvSpPr>
            <a:spLocks noChangeArrowheads="1"/>
          </p:cNvSpPr>
          <p:nvPr/>
        </p:nvSpPr>
        <p:spPr bwMode="auto">
          <a:xfrm>
            <a:off x="107950" y="5554662"/>
            <a:ext cx="941388" cy="369888"/>
          </a:xfrm>
          <a:prstGeom prst="rect">
            <a:avLst/>
          </a:prstGeom>
          <a:noFill/>
          <a:ln w="9525">
            <a:noFill/>
            <a:miter lim="800000"/>
            <a:headEnd/>
            <a:tailEnd/>
          </a:ln>
        </p:spPr>
        <p:txBody>
          <a:bodyPr wrap="none">
            <a:spAutoFit/>
          </a:bodyPr>
          <a:lstStyle/>
          <a:p>
            <a:r>
              <a:rPr lang="fr-FR" dirty="0">
                <a:solidFill>
                  <a:srgbClr val="0070C0"/>
                </a:solidFill>
              </a:rPr>
              <a:t>Type 2 </a:t>
            </a:r>
          </a:p>
        </p:txBody>
      </p:sp>
      <p:sp>
        <p:nvSpPr>
          <p:cNvPr id="10" name="Accolade ouvrante 44"/>
          <p:cNvSpPr/>
          <p:nvPr/>
        </p:nvSpPr>
        <p:spPr>
          <a:xfrm>
            <a:off x="863600" y="5410200"/>
            <a:ext cx="287338" cy="7207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534400" cy="1015663"/>
          </a:xfrm>
          <a:prstGeom prst="rect">
            <a:avLst/>
          </a:prstGeom>
        </p:spPr>
        <p:txBody>
          <a:bodyPr wrap="square">
            <a:spAutoFit/>
          </a:bodyPr>
          <a:lstStyle/>
          <a:p>
            <a:pPr algn="l"/>
            <a:r>
              <a:rPr lang="en-US" dirty="0" smtClean="0"/>
              <a:t>Tobias: We DO need an additional line for the 1.5V and this one is behaving the same as the actual </a:t>
            </a:r>
            <a:r>
              <a:rPr lang="en-US" dirty="0" err="1" smtClean="0"/>
              <a:t>Vvdc</a:t>
            </a:r>
            <a:r>
              <a:rPr lang="en-US" dirty="0" smtClean="0"/>
              <a:t> line, means need to run from the counting room to the PP2 box and through the regulator. This in turns means our </a:t>
            </a:r>
            <a:r>
              <a:rPr lang="en-US" dirty="0" err="1" smtClean="0"/>
              <a:t>Vvdc</a:t>
            </a:r>
            <a:r>
              <a:rPr lang="en-US" dirty="0" smtClean="0"/>
              <a:t> cable needs double the wires as we have foreseen now.</a:t>
            </a:r>
          </a:p>
          <a:p>
            <a:pPr algn="l"/>
            <a:r>
              <a:rPr lang="en-US" dirty="0" smtClean="0"/>
              <a:t>In addition, the regulator must be able to handle the needed voltage and current and we will need double number of channels</a:t>
            </a:r>
            <a:endParaRPr lang="en-US" dirty="0"/>
          </a:p>
        </p:txBody>
      </p:sp>
      <p:sp>
        <p:nvSpPr>
          <p:cNvPr id="263170" name="Rectangle 2"/>
          <p:cNvSpPr>
            <a:spLocks noChangeArrowheads="1"/>
          </p:cNvSpPr>
          <p:nvPr/>
        </p:nvSpPr>
        <p:spPr bwMode="auto">
          <a:xfrm>
            <a:off x="228600" y="2057400"/>
            <a:ext cx="8534400" cy="1169551"/>
          </a:xfrm>
          <a:prstGeom prst="rect">
            <a:avLst/>
          </a:prstGeom>
          <a:noFill/>
          <a:ln w="12700" cap="flat" cmpd="sng">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imes New Roman" pitchFamily="18" charset="0"/>
              </a:rPr>
              <a:t>Susanne: Therefore I would propose we keep the </a:t>
            </a:r>
            <a:r>
              <a:rPr kumimoji="0" lang="en-GB" sz="1400" b="0" i="0" u="none" strike="noStrike" cap="none" normalizeH="0" baseline="0" dirty="0" err="1" smtClean="0">
                <a:ln>
                  <a:noFill/>
                </a:ln>
                <a:solidFill>
                  <a:schemeClr val="tx1"/>
                </a:solidFill>
                <a:effectLst/>
                <a:latin typeface="Times New Roman" pitchFamily="18" charset="0"/>
              </a:rPr>
              <a:t>opto</a:t>
            </a:r>
            <a:r>
              <a:rPr kumimoji="0" lang="en-GB" sz="1400" b="0" i="0" u="none" strike="noStrike" cap="none" normalizeH="0" baseline="0" dirty="0" smtClean="0">
                <a:ln>
                  <a:noFill/>
                </a:ln>
                <a:solidFill>
                  <a:schemeClr val="tx1"/>
                </a:solidFill>
                <a:effectLst/>
                <a:latin typeface="Times New Roman" pitchFamily="18" charset="0"/>
              </a:rPr>
              <a:t> services as they are:</a:t>
            </a:r>
            <a:r>
              <a:rPr lang="en-GB" sz="1400" b="0" dirty="0">
                <a:solidFill>
                  <a:schemeClr val="tx1"/>
                </a:solidFill>
                <a:latin typeface="Times New Roman" pitchFamily="18" charset="0"/>
              </a:rPr>
              <a:t> </a:t>
            </a:r>
            <a:endParaRPr lang="en-GB" sz="1400" b="0" dirty="0" smtClean="0">
              <a:solidFill>
                <a:schemeClr val="tx1"/>
              </a:solidFill>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Times New Roman" pitchFamily="18" charset="0"/>
              </a:rPr>
              <a:t>Viset</a:t>
            </a:r>
            <a:r>
              <a:rPr kumimoji="0" lang="en-GB" sz="1400" b="0" i="0" u="none" strike="noStrike" cap="none" normalizeH="0" baseline="0" dirty="0" smtClean="0">
                <a:ln>
                  <a:noFill/>
                </a:ln>
                <a:solidFill>
                  <a:schemeClr val="tx1"/>
                </a:solidFill>
                <a:effectLst/>
                <a:latin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rPr>
              <a:t>Topto</a:t>
            </a:r>
            <a:r>
              <a:rPr kumimoji="0" lang="en-GB" sz="1400" b="0" i="0" u="none" strike="noStrike" cap="none" normalizeH="0" baseline="0" dirty="0" smtClean="0">
                <a:ln>
                  <a:noFill/>
                </a:ln>
                <a:solidFill>
                  <a:schemeClr val="tx1"/>
                </a:solidFill>
                <a:effectLst/>
                <a:latin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rPr>
              <a:t>Vpin</a:t>
            </a:r>
            <a:r>
              <a:rPr kumimoji="0" lang="en-GB" sz="1400" b="0" i="0" u="none" strike="noStrike" cap="none" normalizeH="0" baseline="0" dirty="0" smtClean="0">
                <a:ln>
                  <a:noFill/>
                </a:ln>
                <a:solidFill>
                  <a:schemeClr val="tx1"/>
                </a:solidFill>
                <a:effectLst/>
                <a:latin typeface="Times New Roman" pitchFamily="18" charset="0"/>
              </a:rPr>
              <a:t>, </a:t>
            </a:r>
            <a:r>
              <a:rPr kumimoji="0" lang="en-GB" sz="1400" b="0" i="0" u="none" strike="noStrike" cap="none" normalizeH="0" baseline="0" dirty="0" err="1" smtClean="0">
                <a:ln>
                  <a:noFill/>
                </a:ln>
                <a:solidFill>
                  <a:schemeClr val="tx1"/>
                </a:solidFill>
                <a:effectLst/>
                <a:latin typeface="Times New Roman" pitchFamily="18" charset="0"/>
              </a:rPr>
              <a:t>Viset</a:t>
            </a:r>
            <a:r>
              <a:rPr kumimoji="0" lang="en-GB" sz="1400" b="0" i="0" u="none" strike="noStrike" cap="none" normalizeH="0" baseline="0" dirty="0" smtClean="0">
                <a:ln>
                  <a:noFill/>
                </a:ln>
                <a:solidFill>
                  <a:schemeClr val="tx1"/>
                </a:solidFill>
                <a:effectLst/>
                <a:latin typeface="Times New Roman" pitchFamily="18" charset="0"/>
              </a:rPr>
              <a:t>   (SC-</a:t>
            </a:r>
            <a:r>
              <a:rPr kumimoji="0" lang="en-GB" sz="1400" b="0" i="0" u="none" strike="noStrike" cap="none" normalizeH="0" baseline="0" dirty="0" err="1" smtClean="0">
                <a:ln>
                  <a:noFill/>
                </a:ln>
                <a:solidFill>
                  <a:schemeClr val="tx1"/>
                </a:solidFill>
                <a:effectLst/>
                <a:latin typeface="Times New Roman" pitchFamily="18" charset="0"/>
              </a:rPr>
              <a:t>OLink</a:t>
            </a:r>
            <a:r>
              <a:rPr kumimoji="0" lang="en-GB" sz="1400" b="0" i="0" u="none" strike="noStrike" cap="none" normalizeH="0" baseline="0" dirty="0" smtClean="0">
                <a:ln>
                  <a:noFill/>
                </a:ln>
                <a:solidFill>
                  <a:schemeClr val="tx1"/>
                </a:solidFill>
                <a:effectLst/>
                <a:latin typeface="Times New Roman" pitchFamily="18" charset="0"/>
              </a:rPr>
              <a:t> to </a:t>
            </a:r>
            <a:r>
              <a:rPr kumimoji="0" lang="en-GB" sz="1400" b="0" i="0" u="none" strike="noStrike" cap="none" normalizeH="0" baseline="0" dirty="0" err="1" smtClean="0">
                <a:ln>
                  <a:noFill/>
                </a:ln>
                <a:solidFill>
                  <a:schemeClr val="tx1"/>
                </a:solidFill>
                <a:effectLst/>
                <a:latin typeface="Times New Roman" pitchFamily="18" charset="0"/>
              </a:rPr>
              <a:t>opto</a:t>
            </a:r>
            <a:r>
              <a:rPr kumimoji="0" lang="en-GB" sz="1400" b="0" i="0" u="none" strike="noStrike" cap="none" normalizeH="0" baseline="0" dirty="0" smtClean="0">
                <a:ln>
                  <a:noFill/>
                </a:ln>
                <a:solidFill>
                  <a:schemeClr val="tx1"/>
                </a:solidFill>
                <a:effectLst/>
                <a:latin typeface="Times New Roman" pitchFamily="18" charset="0"/>
              </a:rPr>
              <a:t> box)</a:t>
            </a:r>
            <a:r>
              <a:rPr lang="en-GB" sz="1400" b="0" dirty="0">
                <a:solidFill>
                  <a:schemeClr val="tx1"/>
                </a:solidFill>
                <a:latin typeface="Times New Roman" pitchFamily="18" charset="0"/>
              </a:rPr>
              <a:t> </a:t>
            </a:r>
            <a:endParaRPr lang="en-GB" sz="1400" b="0" dirty="0" smtClean="0">
              <a:solidFill>
                <a:schemeClr val="tx1"/>
              </a:solidFill>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400" b="0" dirty="0" smtClean="0">
              <a:solidFill>
                <a:schemeClr val="tx1"/>
              </a:solidFill>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Times New Roman" pitchFamily="18" charset="0"/>
              </a:rPr>
              <a:t>and have </a:t>
            </a:r>
            <a:r>
              <a:rPr kumimoji="0" lang="en-GB" sz="1400" b="0" i="0" u="none" strike="noStrike" cap="none" normalizeH="0" baseline="0" dirty="0" err="1" smtClean="0">
                <a:ln>
                  <a:noFill/>
                </a:ln>
                <a:solidFill>
                  <a:schemeClr val="tx1"/>
                </a:solidFill>
                <a:effectLst/>
                <a:latin typeface="Times New Roman" pitchFamily="18" charset="0"/>
              </a:rPr>
              <a:t>LVopto</a:t>
            </a:r>
            <a:r>
              <a:rPr kumimoji="0" lang="en-GB" sz="14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Times New Roman" pitchFamily="18" charset="0"/>
              </a:rPr>
              <a:t>Vvdc</a:t>
            </a:r>
            <a:r>
              <a:rPr kumimoji="0" lang="en-GB" sz="1400" b="0" i="0" u="none" strike="noStrike" cap="none" normalizeH="0" baseline="0" dirty="0" smtClean="0">
                <a:ln>
                  <a:noFill/>
                </a:ln>
                <a:solidFill>
                  <a:schemeClr val="tx1"/>
                </a:solidFill>
                <a:effectLst/>
                <a:latin typeface="Times New Roman" pitchFamily="18" charset="0"/>
              </a:rPr>
              <a:t>, V1.5  (SC-</a:t>
            </a:r>
            <a:r>
              <a:rPr kumimoji="0" lang="en-GB" sz="1400" b="0" i="0" u="none" strike="noStrike" cap="none" normalizeH="0" baseline="0" dirty="0" err="1" smtClean="0">
                <a:ln>
                  <a:noFill/>
                </a:ln>
                <a:solidFill>
                  <a:schemeClr val="tx1"/>
                </a:solidFill>
                <a:effectLst/>
                <a:latin typeface="Times New Roman" pitchFamily="18" charset="0"/>
              </a:rPr>
              <a:t>Olink</a:t>
            </a:r>
            <a:r>
              <a:rPr kumimoji="0" lang="en-GB" sz="1400" b="0" i="0" u="none" strike="noStrike" cap="none" normalizeH="0" baseline="0" dirty="0" smtClean="0">
                <a:ln>
                  <a:noFill/>
                </a:ln>
                <a:solidFill>
                  <a:schemeClr val="tx1"/>
                </a:solidFill>
                <a:effectLst/>
                <a:latin typeface="Times New Roman" pitchFamily="18" charset="0"/>
              </a:rPr>
              <a:t> to PP2, PP2 to </a:t>
            </a:r>
            <a:r>
              <a:rPr kumimoji="0" lang="en-GB" sz="1400" b="0" i="0" u="none" strike="noStrike" cap="none" normalizeH="0" baseline="0" dirty="0" err="1" smtClean="0">
                <a:ln>
                  <a:noFill/>
                </a:ln>
                <a:solidFill>
                  <a:schemeClr val="tx1"/>
                </a:solidFill>
                <a:effectLst/>
                <a:latin typeface="Times New Roman" pitchFamily="18" charset="0"/>
              </a:rPr>
              <a:t>optobox</a:t>
            </a:r>
            <a:r>
              <a:rPr kumimoji="0" lang="en-GB" sz="1400" b="0" i="0" u="none" strike="noStrike" cap="none" normalizeH="0" baseline="0" dirty="0" smtClean="0">
                <a:ln>
                  <a:noFill/>
                </a:ln>
                <a:solidFill>
                  <a:schemeClr val="tx1"/>
                </a:solidFill>
                <a:effectLst/>
                <a:latin typeface="Times New Roman" pitchFamily="18" charset="0"/>
              </a:rPr>
              <a:t>) </a:t>
            </a:r>
          </a:p>
        </p:txBody>
      </p:sp>
      <p:sp>
        <p:nvSpPr>
          <p:cNvPr id="263171" name="Rectangle 3"/>
          <p:cNvSpPr>
            <a:spLocks noChangeArrowheads="1"/>
          </p:cNvSpPr>
          <p:nvPr/>
        </p:nvSpPr>
        <p:spPr bwMode="auto">
          <a:xfrm>
            <a:off x="228600" y="3429000"/>
            <a:ext cx="8763000" cy="3108543"/>
          </a:xfrm>
          <a:prstGeom prst="rect">
            <a:avLst/>
          </a:prstGeom>
          <a:noFill/>
          <a:ln w="12700" cap="flat" cmpd="sng">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Times New Roman" pitchFamily="18" charset="0"/>
              </a:rPr>
              <a:t>Shane/KK </a:t>
            </a:r>
            <a:r>
              <a:rPr kumimoji="0" lang="en-GB" sz="1400" b="0" i="0" u="none" strike="noStrike" cap="none" normalizeH="0" baseline="0" dirty="0" err="1" smtClean="0">
                <a:ln>
                  <a:noFill/>
                </a:ln>
                <a:solidFill>
                  <a:srgbClr val="FF0000"/>
                </a:solidFill>
                <a:effectLst/>
                <a:latin typeface="Times New Roman" pitchFamily="18" charset="0"/>
              </a:rPr>
              <a:t>Gan</a:t>
            </a:r>
            <a:r>
              <a:rPr kumimoji="0" lang="en-GB" sz="1400" b="0" i="0" u="none" strike="noStrike" cap="none" normalizeH="0" baseline="0" dirty="0" smtClean="0">
                <a:ln>
                  <a:noFill/>
                </a:ln>
                <a:solidFill>
                  <a:srgbClr val="FF0000"/>
                </a:solidFill>
                <a:effectLst/>
                <a:latin typeface="Times New Roman" pitchFamily="18" charset="0"/>
              </a:rPr>
              <a:t>: We know from simulations and fabrication of prototype chips that conservative values for the maximum "new" </a:t>
            </a:r>
            <a:r>
              <a:rPr kumimoji="0" lang="en-GB" sz="1400" b="0" i="0" u="none" strike="noStrike" cap="none" normalizeH="0" baseline="0" dirty="0" err="1" smtClean="0">
                <a:ln>
                  <a:noFill/>
                </a:ln>
                <a:solidFill>
                  <a:srgbClr val="FF0000"/>
                </a:solidFill>
                <a:effectLst/>
                <a:latin typeface="Times New Roman" pitchFamily="18" charset="0"/>
              </a:rPr>
              <a:t>opto</a:t>
            </a:r>
            <a:r>
              <a:rPr kumimoji="0" lang="en-GB" sz="1400" b="0" i="0" u="none" strike="noStrike" cap="none" normalizeH="0" baseline="0" dirty="0" smtClean="0">
                <a:ln>
                  <a:noFill/>
                </a:ln>
                <a:solidFill>
                  <a:srgbClr val="FF0000"/>
                </a:solidFill>
                <a:effectLst/>
                <a:latin typeface="Times New Roman" pitchFamily="18" charset="0"/>
              </a:rPr>
              <a:t>-board power supply currents will be:</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B-Layer	500 </a:t>
            </a:r>
            <a:r>
              <a:rPr kumimoji="0" lang="en-GB" sz="1400" b="0" i="0" u="none" strike="noStrike" cap="none" normalizeH="0" baseline="0" dirty="0" err="1" smtClean="0">
                <a:ln>
                  <a:noFill/>
                </a:ln>
                <a:solidFill>
                  <a:srgbClr val="FF0000"/>
                </a:solidFill>
                <a:effectLst/>
                <a:latin typeface="Times New Roman" pitchFamily="18" charset="0"/>
              </a:rPr>
              <a:t>mA</a:t>
            </a:r>
            <a:r>
              <a:rPr kumimoji="0" lang="en-GB" sz="1400" b="0" i="0" u="none" strike="noStrike" cap="none" normalizeH="0" baseline="0" dirty="0" smtClean="0">
                <a:ln>
                  <a:noFill/>
                </a:ln>
                <a:solidFill>
                  <a:srgbClr val="FF0000"/>
                </a:solidFill>
                <a:effectLst/>
                <a:latin typeface="Times New Roman" pitchFamily="18" charset="0"/>
              </a:rPr>
              <a:t> @ 2.5 V</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	300 </a:t>
            </a:r>
            <a:r>
              <a:rPr kumimoji="0" lang="en-GB" sz="1400" b="0" i="0" u="none" strike="noStrike" cap="none" normalizeH="0" baseline="0" dirty="0" err="1" smtClean="0">
                <a:ln>
                  <a:noFill/>
                </a:ln>
                <a:solidFill>
                  <a:srgbClr val="FF0000"/>
                </a:solidFill>
                <a:effectLst/>
                <a:latin typeface="Times New Roman" pitchFamily="18" charset="0"/>
              </a:rPr>
              <a:t>mA</a:t>
            </a:r>
            <a:r>
              <a:rPr kumimoji="0" lang="en-GB" sz="1400" b="0" i="0" u="none" strike="noStrike" cap="none" normalizeH="0" baseline="0" dirty="0" smtClean="0">
                <a:ln>
                  <a:noFill/>
                </a:ln>
                <a:solidFill>
                  <a:srgbClr val="FF0000"/>
                </a:solidFill>
                <a:effectLst/>
                <a:latin typeface="Times New Roman" pitchFamily="18" charset="0"/>
              </a:rPr>
              <a:t> @ 1.5 V</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Disk	250 </a:t>
            </a:r>
            <a:r>
              <a:rPr kumimoji="0" lang="en-GB" sz="1400" b="0" i="0" u="none" strike="noStrike" cap="none" normalizeH="0" baseline="0" dirty="0" err="1" smtClean="0">
                <a:ln>
                  <a:noFill/>
                </a:ln>
                <a:solidFill>
                  <a:srgbClr val="FF0000"/>
                </a:solidFill>
                <a:effectLst/>
                <a:latin typeface="Times New Roman" pitchFamily="18" charset="0"/>
              </a:rPr>
              <a:t>mA</a:t>
            </a:r>
            <a:r>
              <a:rPr kumimoji="0" lang="en-GB" sz="1400" b="0" i="0" u="none" strike="noStrike" cap="none" normalizeH="0" baseline="0" dirty="0" smtClean="0">
                <a:ln>
                  <a:noFill/>
                </a:ln>
                <a:solidFill>
                  <a:srgbClr val="FF0000"/>
                </a:solidFill>
                <a:effectLst/>
                <a:latin typeface="Times New Roman" pitchFamily="18" charset="0"/>
              </a:rPr>
              <a:t> @ 2.5 V</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	300 </a:t>
            </a:r>
            <a:r>
              <a:rPr kumimoji="0" lang="en-GB" sz="1400" b="0" i="0" u="none" strike="noStrike" cap="none" normalizeH="0" baseline="0" dirty="0" err="1" smtClean="0">
                <a:ln>
                  <a:noFill/>
                </a:ln>
                <a:solidFill>
                  <a:srgbClr val="FF0000"/>
                </a:solidFill>
                <a:effectLst/>
                <a:latin typeface="Times New Roman" pitchFamily="18" charset="0"/>
              </a:rPr>
              <a:t>mA</a:t>
            </a:r>
            <a:r>
              <a:rPr kumimoji="0" lang="en-GB" sz="1400" b="0" i="0" u="none" strike="noStrike" cap="none" normalizeH="0" baseline="0" dirty="0" smtClean="0">
                <a:ln>
                  <a:noFill/>
                </a:ln>
                <a:solidFill>
                  <a:srgbClr val="FF0000"/>
                </a:solidFill>
                <a:effectLst/>
                <a:latin typeface="Times New Roman" pitchFamily="18" charset="0"/>
              </a:rPr>
              <a:t> @ 1.5 V</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
            </a:r>
            <a:br>
              <a:rPr kumimoji="0" lang="en-GB" sz="1400" b="0" i="0" u="none" strike="noStrike" cap="none" normalizeH="0" baseline="0" dirty="0" smtClean="0">
                <a:ln>
                  <a:noFill/>
                </a:ln>
                <a:solidFill>
                  <a:srgbClr val="FF0000"/>
                </a:solidFill>
                <a:effectLst/>
                <a:latin typeface="Times New Roman" pitchFamily="18" charset="0"/>
              </a:rPr>
            </a:br>
            <a:r>
              <a:rPr kumimoji="0" lang="en-GB" sz="1400" b="0" i="0" u="none" strike="noStrike" cap="none" normalizeH="0" baseline="0" dirty="0" smtClean="0">
                <a:ln>
                  <a:noFill/>
                </a:ln>
                <a:solidFill>
                  <a:srgbClr val="FF0000"/>
                </a:solidFill>
                <a:effectLst/>
                <a:latin typeface="Times New Roman" pitchFamily="18" charset="0"/>
              </a:rPr>
              <a:t>For the wires of the 1.5V power supplies we propose to use the same gauge of wire used for the VVDC supplies in the present system. This is simply because the 1.5 V supply has a power consumption similar to a present </a:t>
            </a:r>
            <a:r>
              <a:rPr kumimoji="0" lang="en-GB" sz="1400" b="0" i="0" u="none" strike="noStrike" cap="none" normalizeH="0" baseline="0" dirty="0" err="1" smtClean="0">
                <a:ln>
                  <a:noFill/>
                </a:ln>
                <a:solidFill>
                  <a:srgbClr val="FF0000"/>
                </a:solidFill>
                <a:effectLst/>
                <a:latin typeface="Times New Roman" pitchFamily="18" charset="0"/>
              </a:rPr>
              <a:t>opto</a:t>
            </a:r>
            <a:r>
              <a:rPr kumimoji="0" lang="en-GB" sz="1400" b="0" i="0" u="none" strike="noStrike" cap="none" normalizeH="0" baseline="0" dirty="0" smtClean="0">
                <a:ln>
                  <a:noFill/>
                </a:ln>
                <a:solidFill>
                  <a:srgbClr val="FF0000"/>
                </a:solidFill>
                <a:effectLst/>
                <a:latin typeface="Times New Roman" pitchFamily="18" charset="0"/>
              </a:rPr>
              <a:t>-board's VVDC.  For the new </a:t>
            </a:r>
            <a:r>
              <a:rPr kumimoji="0" lang="en-GB" sz="1400" b="0" i="0" u="none" strike="noStrike" cap="none" normalizeH="0" baseline="0" dirty="0" err="1" smtClean="0">
                <a:ln>
                  <a:noFill/>
                </a:ln>
                <a:solidFill>
                  <a:srgbClr val="FF0000"/>
                </a:solidFill>
                <a:effectLst/>
                <a:latin typeface="Times New Roman" pitchFamily="18" charset="0"/>
              </a:rPr>
              <a:t>opto</a:t>
            </a:r>
            <a:r>
              <a:rPr kumimoji="0" lang="en-GB" sz="1400" b="0" i="0" u="none" strike="noStrike" cap="none" normalizeH="0" baseline="0" dirty="0" smtClean="0">
                <a:ln>
                  <a:noFill/>
                </a:ln>
                <a:solidFill>
                  <a:srgbClr val="FF0000"/>
                </a:solidFill>
                <a:effectLst/>
                <a:latin typeface="Times New Roman" pitchFamily="18" charset="0"/>
              </a:rPr>
              <a:t>-boards, the VVDC wires are still required and can remain the same gauge as in the present system (as long as the present wires are capable of delivering 500mA).  Like the existing 2.5 V VVDC, the new 1.5 V line should be regulated.  If we use our new chips the VCSEL currents will be individually controlled via the TTC signal and hence there will be no need for a VISET line</a:t>
            </a:r>
            <a:endParaRPr kumimoji="0" lang="en-GB" sz="2400" b="0" i="0" u="none" strike="noStrike" cap="none" normalizeH="0" baseline="0" dirty="0" smtClean="0">
              <a:ln>
                <a:noFill/>
              </a:ln>
              <a:solidFill>
                <a:srgbClr val="FF0000"/>
              </a:solidFill>
              <a:effectLst/>
              <a:latin typeface="Times New Roman" pitchFamily="18" charset="0"/>
            </a:endParaRPr>
          </a:p>
        </p:txBody>
      </p:sp>
      <p:sp>
        <p:nvSpPr>
          <p:cNvPr id="6" name="Rectangle 46"/>
          <p:cNvSpPr>
            <a:spLocks noChangeArrowheads="1"/>
          </p:cNvSpPr>
          <p:nvPr/>
        </p:nvSpPr>
        <p:spPr bwMode="auto">
          <a:xfrm>
            <a:off x="1979613" y="304800"/>
            <a:ext cx="5256212" cy="276999"/>
          </a:xfrm>
          <a:prstGeom prst="rect">
            <a:avLst/>
          </a:prstGeom>
          <a:noFill/>
          <a:ln w="9525">
            <a:noFill/>
            <a:miter lim="800000"/>
            <a:headEnd/>
            <a:tailEnd/>
          </a:ln>
        </p:spPr>
        <p:txBody>
          <a:bodyPr>
            <a:spAutoFit/>
          </a:bodyPr>
          <a:lstStyle/>
          <a:p>
            <a:r>
              <a:rPr lang="fr-FR" dirty="0" err="1" smtClean="0"/>
              <a:t>Additional</a:t>
            </a:r>
            <a:r>
              <a:rPr lang="fr-FR" dirty="0" smtClean="0"/>
              <a:t> Voltage </a:t>
            </a:r>
            <a:r>
              <a:rPr lang="fr-FR" dirty="0" err="1" smtClean="0"/>
              <a:t>Needed</a:t>
            </a:r>
            <a:r>
              <a:rPr lang="fr-FR" dirty="0" smtClean="0"/>
              <a:t> for </a:t>
            </a:r>
            <a:r>
              <a:rPr lang="fr-FR" dirty="0" err="1" smtClean="0"/>
              <a:t>Opto</a:t>
            </a:r>
            <a:r>
              <a:rPr lang="fr-FR" dirty="0" smtClean="0"/>
              <a:t> </a:t>
            </a:r>
            <a:r>
              <a:rPr lang="fr-FR" dirty="0" err="1" smtClean="0"/>
              <a:t>Board</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9" name="Picture 3" descr="scheda_pin"/>
          <p:cNvPicPr>
            <a:picLocks noChangeAspect="1" noChangeArrowheads="1"/>
          </p:cNvPicPr>
          <p:nvPr/>
        </p:nvPicPr>
        <p:blipFill>
          <a:blip r:embed="rId3" cstate="print"/>
          <a:srcRect t="8498" b="17450"/>
          <a:stretch>
            <a:fillRect/>
          </a:stretch>
        </p:blipFill>
        <p:spPr bwMode="auto">
          <a:xfrm>
            <a:off x="381000" y="5257800"/>
            <a:ext cx="2209800" cy="1187450"/>
          </a:xfrm>
          <a:prstGeom prst="rect">
            <a:avLst/>
          </a:prstGeom>
          <a:noFill/>
        </p:spPr>
      </p:pic>
      <p:pic>
        <p:nvPicPr>
          <p:cNvPr id="208900" name="Picture 4" descr="PP2assembly_00"/>
          <p:cNvPicPr>
            <a:picLocks noChangeAspect="1" noChangeArrowheads="1"/>
          </p:cNvPicPr>
          <p:nvPr/>
        </p:nvPicPr>
        <p:blipFill>
          <a:blip r:embed="rId4" cstate="print"/>
          <a:srcRect/>
          <a:stretch>
            <a:fillRect/>
          </a:stretch>
        </p:blipFill>
        <p:spPr bwMode="auto">
          <a:xfrm>
            <a:off x="3124200" y="4038600"/>
            <a:ext cx="3503613" cy="2473325"/>
          </a:xfrm>
          <a:prstGeom prst="rect">
            <a:avLst/>
          </a:prstGeom>
          <a:noFill/>
        </p:spPr>
      </p:pic>
      <p:pic>
        <p:nvPicPr>
          <p:cNvPr id="208901" name="Picture 5" descr="output_boards"/>
          <p:cNvPicPr>
            <a:picLocks noChangeAspect="1" noChangeArrowheads="1"/>
          </p:cNvPicPr>
          <p:nvPr/>
        </p:nvPicPr>
        <p:blipFill>
          <a:blip r:embed="rId5" cstate="print"/>
          <a:srcRect/>
          <a:stretch>
            <a:fillRect/>
          </a:stretch>
        </p:blipFill>
        <p:spPr bwMode="auto">
          <a:xfrm>
            <a:off x="6324600" y="5181600"/>
            <a:ext cx="2438400" cy="1446213"/>
          </a:xfrm>
          <a:prstGeom prst="rect">
            <a:avLst/>
          </a:prstGeom>
          <a:noFill/>
        </p:spPr>
      </p:pic>
      <p:sp>
        <p:nvSpPr>
          <p:cNvPr id="208902" name="Text Box 6"/>
          <p:cNvSpPr txBox="1">
            <a:spLocks noChangeArrowheads="1"/>
          </p:cNvSpPr>
          <p:nvPr/>
        </p:nvSpPr>
        <p:spPr bwMode="auto">
          <a:xfrm>
            <a:off x="381000" y="4876800"/>
            <a:ext cx="1809750" cy="336550"/>
          </a:xfrm>
          <a:prstGeom prst="rect">
            <a:avLst/>
          </a:prstGeom>
          <a:noFill/>
          <a:ln w="9525">
            <a:noFill/>
            <a:miter lim="800000"/>
            <a:headEnd/>
            <a:tailEnd/>
          </a:ln>
          <a:effectLst/>
        </p:spPr>
        <p:txBody>
          <a:bodyPr wrap="none">
            <a:spAutoFit/>
          </a:bodyPr>
          <a:lstStyle/>
          <a:p>
            <a:pPr algn="l" eaLnBrk="1" hangingPunct="1"/>
            <a:r>
              <a:rPr lang="en-US" sz="1600" b="0">
                <a:solidFill>
                  <a:srgbClr val="FD1D05"/>
                </a:solidFill>
                <a:ea typeface="ＭＳ Ｐゴシック" pitchFamily="34" charset="-128"/>
              </a:rPr>
              <a:t>Input : will change</a:t>
            </a:r>
          </a:p>
        </p:txBody>
      </p:sp>
      <p:sp>
        <p:nvSpPr>
          <p:cNvPr id="208903" name="Text Box 7"/>
          <p:cNvSpPr txBox="1">
            <a:spLocks noChangeArrowheads="1"/>
          </p:cNvSpPr>
          <p:nvPr/>
        </p:nvSpPr>
        <p:spPr bwMode="auto">
          <a:xfrm>
            <a:off x="6477000" y="4876800"/>
            <a:ext cx="1911350" cy="336550"/>
          </a:xfrm>
          <a:prstGeom prst="rect">
            <a:avLst/>
          </a:prstGeom>
          <a:noFill/>
          <a:ln w="9525">
            <a:noFill/>
            <a:miter lim="800000"/>
            <a:headEnd/>
            <a:tailEnd/>
          </a:ln>
          <a:effectLst/>
        </p:spPr>
        <p:txBody>
          <a:bodyPr wrap="none">
            <a:spAutoFit/>
          </a:bodyPr>
          <a:lstStyle/>
          <a:p>
            <a:pPr algn="l" eaLnBrk="1" hangingPunct="1"/>
            <a:r>
              <a:rPr lang="en-US" sz="1600" b="0">
                <a:solidFill>
                  <a:srgbClr val="FD1D05"/>
                </a:solidFill>
                <a:ea typeface="ＭＳ Ｐゴシック" pitchFamily="34" charset="-128"/>
              </a:rPr>
              <a:t>Output: will change</a:t>
            </a:r>
          </a:p>
        </p:txBody>
      </p:sp>
      <p:pic>
        <p:nvPicPr>
          <p:cNvPr id="208904" name="Picture 8" descr="pp2+wedge 002"/>
          <p:cNvPicPr>
            <a:picLocks noChangeAspect="1" noChangeArrowheads="1"/>
          </p:cNvPicPr>
          <p:nvPr/>
        </p:nvPicPr>
        <p:blipFill>
          <a:blip r:embed="rId6" cstate="print"/>
          <a:srcRect/>
          <a:stretch>
            <a:fillRect/>
          </a:stretch>
        </p:blipFill>
        <p:spPr bwMode="auto">
          <a:xfrm>
            <a:off x="228600" y="990600"/>
            <a:ext cx="3886200" cy="2282825"/>
          </a:xfrm>
          <a:prstGeom prst="rect">
            <a:avLst/>
          </a:prstGeom>
          <a:noFill/>
        </p:spPr>
      </p:pic>
      <p:pic>
        <p:nvPicPr>
          <p:cNvPr id="208905" name="Picture 9" descr="apa300-v4-10"/>
          <p:cNvPicPr>
            <a:picLocks noChangeAspect="1" noChangeArrowheads="1"/>
          </p:cNvPicPr>
          <p:nvPr/>
        </p:nvPicPr>
        <p:blipFill>
          <a:blip r:embed="rId7" cstate="print"/>
          <a:srcRect/>
          <a:stretch>
            <a:fillRect/>
          </a:stretch>
        </p:blipFill>
        <p:spPr bwMode="auto">
          <a:xfrm>
            <a:off x="6172200" y="1295400"/>
            <a:ext cx="2508250" cy="1595438"/>
          </a:xfrm>
          <a:prstGeom prst="rect">
            <a:avLst/>
          </a:prstGeom>
          <a:noFill/>
        </p:spPr>
      </p:pic>
      <p:sp>
        <p:nvSpPr>
          <p:cNvPr id="208906" name="AutoShape 10"/>
          <p:cNvSpPr>
            <a:spLocks noChangeArrowheads="1"/>
          </p:cNvSpPr>
          <p:nvPr/>
        </p:nvSpPr>
        <p:spPr bwMode="auto">
          <a:xfrm>
            <a:off x="2057400" y="1371600"/>
            <a:ext cx="609600" cy="533400"/>
          </a:xfrm>
          <a:prstGeom prst="downArrowCallout">
            <a:avLst>
              <a:gd name="adj1" fmla="val 28571"/>
              <a:gd name="adj2" fmla="val 28571"/>
              <a:gd name="adj3" fmla="val 16667"/>
              <a:gd name="adj4" fmla="val 66667"/>
            </a:avLst>
          </a:prstGeom>
          <a:noFill/>
          <a:ln w="25400">
            <a:solidFill>
              <a:srgbClr val="FF0000"/>
            </a:solidFill>
            <a:miter lim="800000"/>
            <a:headEnd/>
            <a:tailEnd/>
          </a:ln>
          <a:effectLst/>
        </p:spPr>
        <p:txBody>
          <a:bodyPr wrap="none" anchor="ctr"/>
          <a:lstStyle/>
          <a:p>
            <a:endParaRPr lang="en-US"/>
          </a:p>
        </p:txBody>
      </p:sp>
      <p:sp>
        <p:nvSpPr>
          <p:cNvPr id="208907" name="AutoShape 11"/>
          <p:cNvSpPr>
            <a:spLocks noChangeArrowheads="1"/>
          </p:cNvSpPr>
          <p:nvPr/>
        </p:nvSpPr>
        <p:spPr bwMode="auto">
          <a:xfrm>
            <a:off x="2819400" y="1371600"/>
            <a:ext cx="609600" cy="533400"/>
          </a:xfrm>
          <a:prstGeom prst="downArrowCallout">
            <a:avLst>
              <a:gd name="adj1" fmla="val 28571"/>
              <a:gd name="adj2" fmla="val 28571"/>
              <a:gd name="adj3" fmla="val 16667"/>
              <a:gd name="adj4" fmla="val 66667"/>
            </a:avLst>
          </a:prstGeom>
          <a:noFill/>
          <a:ln w="25400">
            <a:solidFill>
              <a:srgbClr val="FF0000"/>
            </a:solidFill>
            <a:miter lim="800000"/>
            <a:headEnd/>
            <a:tailEnd/>
          </a:ln>
          <a:effectLst/>
        </p:spPr>
        <p:txBody>
          <a:bodyPr wrap="none" anchor="ctr"/>
          <a:lstStyle/>
          <a:p>
            <a:endParaRPr lang="en-US"/>
          </a:p>
        </p:txBody>
      </p:sp>
      <p:sp>
        <p:nvSpPr>
          <p:cNvPr id="208908" name="AutoShape 12"/>
          <p:cNvSpPr>
            <a:spLocks noChangeArrowheads="1"/>
          </p:cNvSpPr>
          <p:nvPr/>
        </p:nvSpPr>
        <p:spPr bwMode="auto">
          <a:xfrm>
            <a:off x="2057400" y="2743200"/>
            <a:ext cx="685800" cy="533400"/>
          </a:xfrm>
          <a:prstGeom prst="downArrowCallout">
            <a:avLst>
              <a:gd name="adj1" fmla="val 32143"/>
              <a:gd name="adj2" fmla="val 32143"/>
              <a:gd name="adj3" fmla="val 16667"/>
              <a:gd name="adj4" fmla="val 66667"/>
            </a:avLst>
          </a:prstGeom>
          <a:noFill/>
          <a:ln w="25400">
            <a:solidFill>
              <a:srgbClr val="FF0000"/>
            </a:solidFill>
            <a:miter lim="800000"/>
            <a:headEnd/>
            <a:tailEnd/>
          </a:ln>
          <a:effectLst/>
        </p:spPr>
        <p:txBody>
          <a:bodyPr wrap="none" anchor="ctr"/>
          <a:lstStyle/>
          <a:p>
            <a:endParaRPr lang="en-US"/>
          </a:p>
        </p:txBody>
      </p:sp>
      <p:sp>
        <p:nvSpPr>
          <p:cNvPr id="208909" name="AutoShape 13"/>
          <p:cNvSpPr>
            <a:spLocks noChangeArrowheads="1"/>
          </p:cNvSpPr>
          <p:nvPr/>
        </p:nvSpPr>
        <p:spPr bwMode="auto">
          <a:xfrm>
            <a:off x="2895600" y="2743200"/>
            <a:ext cx="685800" cy="533400"/>
          </a:xfrm>
          <a:prstGeom prst="downArrowCallout">
            <a:avLst>
              <a:gd name="adj1" fmla="val 32143"/>
              <a:gd name="adj2" fmla="val 32143"/>
              <a:gd name="adj3" fmla="val 16667"/>
              <a:gd name="adj4" fmla="val 66667"/>
            </a:avLst>
          </a:prstGeom>
          <a:noFill/>
          <a:ln w="25400">
            <a:solidFill>
              <a:srgbClr val="FF0000"/>
            </a:solidFill>
            <a:miter lim="800000"/>
            <a:headEnd/>
            <a:tailEnd/>
          </a:ln>
          <a:effectLst/>
        </p:spPr>
        <p:txBody>
          <a:bodyPr wrap="none" anchor="ctr"/>
          <a:lstStyle/>
          <a:p>
            <a:endParaRPr lang="en-US"/>
          </a:p>
        </p:txBody>
      </p:sp>
      <p:sp>
        <p:nvSpPr>
          <p:cNvPr id="208910" name="Text Box 14"/>
          <p:cNvSpPr txBox="1">
            <a:spLocks noChangeArrowheads="1"/>
          </p:cNvSpPr>
          <p:nvPr/>
        </p:nvSpPr>
        <p:spPr bwMode="auto">
          <a:xfrm>
            <a:off x="6248400" y="2971800"/>
            <a:ext cx="2284413" cy="336550"/>
          </a:xfrm>
          <a:prstGeom prst="rect">
            <a:avLst/>
          </a:prstGeom>
          <a:noFill/>
          <a:ln w="9525">
            <a:noFill/>
            <a:miter lim="800000"/>
            <a:headEnd/>
            <a:tailEnd/>
          </a:ln>
          <a:effectLst/>
        </p:spPr>
        <p:txBody>
          <a:bodyPr wrap="none">
            <a:spAutoFit/>
          </a:bodyPr>
          <a:lstStyle/>
          <a:p>
            <a:pPr algn="l" eaLnBrk="1" hangingPunct="1"/>
            <a:r>
              <a:rPr lang="en-US" sz="1600" b="0">
                <a:solidFill>
                  <a:srgbClr val="FD1D05"/>
                </a:solidFill>
                <a:ea typeface="ＭＳ Ｐゴシック" pitchFamily="34" charset="-128"/>
              </a:rPr>
              <a:t>Controller : no changes</a:t>
            </a:r>
          </a:p>
        </p:txBody>
      </p:sp>
      <p:sp>
        <p:nvSpPr>
          <p:cNvPr id="208911" name="Text Box 15"/>
          <p:cNvSpPr txBox="1">
            <a:spLocks noChangeArrowheads="1"/>
          </p:cNvSpPr>
          <p:nvPr/>
        </p:nvSpPr>
        <p:spPr bwMode="auto">
          <a:xfrm>
            <a:off x="1905000" y="3429000"/>
            <a:ext cx="5867400" cy="730250"/>
          </a:xfrm>
          <a:prstGeom prst="rect">
            <a:avLst/>
          </a:prstGeom>
          <a:noFill/>
          <a:ln w="9525">
            <a:noFill/>
            <a:miter lim="800000"/>
            <a:headEnd/>
            <a:tailEnd/>
          </a:ln>
          <a:effectLst/>
        </p:spPr>
        <p:txBody>
          <a:bodyPr>
            <a:spAutoFit/>
          </a:bodyPr>
          <a:lstStyle/>
          <a:p>
            <a:pPr algn="l" eaLnBrk="1" hangingPunct="1"/>
            <a:r>
              <a:rPr lang="en-US" sz="1400" b="0">
                <a:solidFill>
                  <a:srgbClr val="FD1D05"/>
                </a:solidFill>
                <a:ea typeface="ＭＳ Ｐゴシック" pitchFamily="34" charset="-128"/>
              </a:rPr>
              <a:t>Regulator board “almost” the same, but:</a:t>
            </a:r>
          </a:p>
          <a:p>
            <a:pPr algn="l" eaLnBrk="1" hangingPunct="1"/>
            <a:r>
              <a:rPr lang="en-US" sz="1400" b="0">
                <a:solidFill>
                  <a:srgbClr val="FD1D05"/>
                </a:solidFill>
                <a:ea typeface="ＭＳ Ｐゴシック" pitchFamily="34" charset="-128"/>
              </a:rPr>
              <a:t>Two LDOs will work in parallel on a same channel.</a:t>
            </a:r>
          </a:p>
          <a:p>
            <a:pPr algn="l" eaLnBrk="1" hangingPunct="1"/>
            <a:r>
              <a:rPr lang="en-US" sz="1400" b="0">
                <a:solidFill>
                  <a:srgbClr val="FD1D05"/>
                </a:solidFill>
                <a:ea typeface="ＭＳ Ｐゴシック" pitchFamily="34" charset="-128"/>
              </a:rPr>
              <a:t>Each LDO limited to ~ 50% of IMAX</a:t>
            </a:r>
            <a:endParaRPr lang="en-US" sz="1800" baseline="-25000">
              <a:solidFill>
                <a:srgbClr val="FD1D05"/>
              </a:solidFill>
              <a:ea typeface="ＭＳ Ｐゴシック" pitchFamily="34" charset="-128"/>
            </a:endParaRPr>
          </a:p>
        </p:txBody>
      </p:sp>
      <p:sp>
        <p:nvSpPr>
          <p:cNvPr id="208912" name="Line 16"/>
          <p:cNvSpPr>
            <a:spLocks noChangeShapeType="1"/>
          </p:cNvSpPr>
          <p:nvPr/>
        </p:nvSpPr>
        <p:spPr bwMode="auto">
          <a:xfrm>
            <a:off x="2819400" y="1905000"/>
            <a:ext cx="304800" cy="1600200"/>
          </a:xfrm>
          <a:prstGeom prst="line">
            <a:avLst/>
          </a:prstGeom>
          <a:noFill/>
          <a:ln w="25400">
            <a:solidFill>
              <a:srgbClr val="FF0000"/>
            </a:solidFill>
            <a:round/>
            <a:headEnd/>
            <a:tailEnd/>
          </a:ln>
          <a:effectLst/>
        </p:spPr>
        <p:txBody>
          <a:bodyPr/>
          <a:lstStyle/>
          <a:p>
            <a:endParaRPr lang="en-US"/>
          </a:p>
        </p:txBody>
      </p:sp>
      <p:sp>
        <p:nvSpPr>
          <p:cNvPr id="208913" name="Line 17"/>
          <p:cNvSpPr>
            <a:spLocks noChangeShapeType="1"/>
          </p:cNvSpPr>
          <p:nvPr/>
        </p:nvSpPr>
        <p:spPr bwMode="auto">
          <a:xfrm>
            <a:off x="838200" y="3124200"/>
            <a:ext cx="0" cy="685800"/>
          </a:xfrm>
          <a:prstGeom prst="line">
            <a:avLst/>
          </a:prstGeom>
          <a:noFill/>
          <a:ln w="25400">
            <a:solidFill>
              <a:srgbClr val="FF0000"/>
            </a:solidFill>
            <a:round/>
            <a:headEnd/>
            <a:tailEnd/>
          </a:ln>
          <a:effectLst/>
        </p:spPr>
        <p:txBody>
          <a:bodyPr/>
          <a:lstStyle/>
          <a:p>
            <a:endParaRPr lang="en-US"/>
          </a:p>
        </p:txBody>
      </p:sp>
      <p:sp>
        <p:nvSpPr>
          <p:cNvPr id="208914" name="Text Box 18"/>
          <p:cNvSpPr txBox="1">
            <a:spLocks noChangeArrowheads="1"/>
          </p:cNvSpPr>
          <p:nvPr/>
        </p:nvSpPr>
        <p:spPr bwMode="auto">
          <a:xfrm>
            <a:off x="3048000" y="6324600"/>
            <a:ext cx="2579552" cy="338554"/>
          </a:xfrm>
          <a:prstGeom prst="rect">
            <a:avLst/>
          </a:prstGeom>
          <a:noFill/>
          <a:ln w="9525">
            <a:noFill/>
            <a:miter lim="800000"/>
            <a:headEnd/>
            <a:tailEnd/>
          </a:ln>
          <a:effectLst/>
        </p:spPr>
        <p:txBody>
          <a:bodyPr wrap="none">
            <a:spAutoFit/>
          </a:bodyPr>
          <a:lstStyle/>
          <a:p>
            <a:pPr algn="l" eaLnBrk="1" hangingPunct="1"/>
            <a:r>
              <a:rPr lang="en-US" sz="1600" b="0" dirty="0">
                <a:solidFill>
                  <a:srgbClr val="FD1D05"/>
                </a:solidFill>
                <a:ea typeface="ＭＳ Ｐゴシック" pitchFamily="34" charset="-128"/>
              </a:rPr>
              <a:t>The structure </a:t>
            </a:r>
            <a:r>
              <a:rPr lang="en-US" sz="1600" b="0" dirty="0" smtClean="0">
                <a:solidFill>
                  <a:srgbClr val="FD1D05"/>
                </a:solidFill>
                <a:ea typeface="ＭＳ Ｐゴシック" pitchFamily="34" charset="-128"/>
              </a:rPr>
              <a:t>will  change </a:t>
            </a:r>
            <a:endParaRPr lang="en-US" sz="1600" b="0" dirty="0">
              <a:solidFill>
                <a:srgbClr val="FD1D05"/>
              </a:solidFill>
              <a:ea typeface="ＭＳ Ｐゴシック" pitchFamily="34" charset="-128"/>
            </a:endParaRPr>
          </a:p>
        </p:txBody>
      </p:sp>
      <p:sp>
        <p:nvSpPr>
          <p:cNvPr id="208915" name="Text Box 19"/>
          <p:cNvSpPr txBox="1">
            <a:spLocks noChangeArrowheads="1"/>
          </p:cNvSpPr>
          <p:nvPr/>
        </p:nvSpPr>
        <p:spPr bwMode="auto">
          <a:xfrm>
            <a:off x="1524000" y="152400"/>
            <a:ext cx="7543800" cy="457200"/>
          </a:xfrm>
          <a:prstGeom prst="rect">
            <a:avLst/>
          </a:prstGeom>
          <a:noFill/>
          <a:ln w="9525">
            <a:noFill/>
            <a:miter lim="800000"/>
            <a:headEnd/>
            <a:tailEnd/>
          </a:ln>
          <a:effectLst/>
        </p:spPr>
        <p:txBody>
          <a:bodyPr>
            <a:spAutoFit/>
          </a:bodyPr>
          <a:lstStyle/>
          <a:p>
            <a:pPr algn="r" eaLnBrk="1" hangingPunct="1">
              <a:spcBef>
                <a:spcPct val="50000"/>
              </a:spcBef>
            </a:pPr>
            <a:r>
              <a:rPr lang="en-US" sz="2400" dirty="0" smtClean="0">
                <a:latin typeface="Times New Roman" pitchFamily="18" charset="0"/>
              </a:rPr>
              <a:t>PP2 Changes </a:t>
            </a:r>
            <a:r>
              <a:rPr lang="en-US" sz="2400" dirty="0">
                <a:latin typeface="Times New Roman" pitchFamily="18" charset="0"/>
              </a:rPr>
              <a:t>Summary</a:t>
            </a:r>
            <a:endParaRPr lang="en-GB" sz="2400" dirty="0">
              <a:latin typeface="Times New Roman" pitchFamily="18" charset="0"/>
            </a:endParaRPr>
          </a:p>
        </p:txBody>
      </p:sp>
      <p:sp>
        <p:nvSpPr>
          <p:cNvPr id="208916" name="Line 20"/>
          <p:cNvSpPr>
            <a:spLocks noChangeShapeType="1"/>
          </p:cNvSpPr>
          <p:nvPr/>
        </p:nvSpPr>
        <p:spPr bwMode="auto">
          <a:xfrm>
            <a:off x="2667000" y="3200400"/>
            <a:ext cx="304800" cy="304800"/>
          </a:xfrm>
          <a:prstGeom prst="line">
            <a:avLst/>
          </a:prstGeom>
          <a:noFill/>
          <a:ln w="25400">
            <a:solidFill>
              <a:srgbClr val="FF0000"/>
            </a:solidFill>
            <a:round/>
            <a:headEnd/>
            <a:tailEnd/>
          </a:ln>
          <a:effectLst/>
        </p:spPr>
        <p:txBody>
          <a:bodyPr/>
          <a:lstStyle/>
          <a:p>
            <a:endParaRPr lang="en-US"/>
          </a:p>
        </p:txBody>
      </p:sp>
      <p:sp>
        <p:nvSpPr>
          <p:cNvPr id="208917" name="Text Box 21"/>
          <p:cNvSpPr txBox="1">
            <a:spLocks noChangeArrowheads="1"/>
          </p:cNvSpPr>
          <p:nvPr/>
        </p:nvSpPr>
        <p:spPr bwMode="auto">
          <a:xfrm>
            <a:off x="152400" y="3886200"/>
            <a:ext cx="1697901" cy="830997"/>
          </a:xfrm>
          <a:prstGeom prst="rect">
            <a:avLst/>
          </a:prstGeom>
          <a:noFill/>
          <a:ln w="9525">
            <a:noFill/>
            <a:miter lim="800000"/>
            <a:headEnd/>
            <a:tailEnd/>
          </a:ln>
          <a:effectLst/>
        </p:spPr>
        <p:txBody>
          <a:bodyPr wrap="none">
            <a:spAutoFit/>
          </a:bodyPr>
          <a:lstStyle/>
          <a:p>
            <a:pPr algn="l" eaLnBrk="1" hangingPunct="1"/>
            <a:r>
              <a:rPr lang="en-US" sz="1600" b="0" dirty="0">
                <a:solidFill>
                  <a:srgbClr val="FD1D05"/>
                </a:solidFill>
                <a:ea typeface="ＭＳ Ｐゴシック" pitchFamily="34" charset="-128"/>
              </a:rPr>
              <a:t>VVDC </a:t>
            </a:r>
            <a:r>
              <a:rPr lang="en-US" sz="1600" b="0" dirty="0" smtClean="0">
                <a:solidFill>
                  <a:srgbClr val="FD1D05"/>
                </a:solidFill>
                <a:ea typeface="ＭＳ Ｐゴシック" pitchFamily="34" charset="-128"/>
              </a:rPr>
              <a:t>Channels</a:t>
            </a:r>
          </a:p>
          <a:p>
            <a:pPr algn="l" eaLnBrk="1" hangingPunct="1"/>
            <a:r>
              <a:rPr lang="en-US" sz="1600" b="0" dirty="0" smtClean="0">
                <a:solidFill>
                  <a:srgbClr val="FD1D05"/>
                </a:solidFill>
                <a:ea typeface="ＭＳ Ｐゴシック" pitchFamily="34" charset="-128"/>
              </a:rPr>
              <a:t>placed in special</a:t>
            </a:r>
          </a:p>
          <a:p>
            <a:pPr algn="l" eaLnBrk="1" hangingPunct="1"/>
            <a:r>
              <a:rPr lang="en-US" sz="1600" b="0" dirty="0" smtClean="0">
                <a:solidFill>
                  <a:srgbClr val="FD1D05"/>
                </a:solidFill>
                <a:ea typeface="ＭＳ Ｐゴシック" pitchFamily="34" charset="-128"/>
              </a:rPr>
              <a:t>boards !!!</a:t>
            </a:r>
            <a:endParaRPr lang="en-US" sz="1600" b="0" dirty="0">
              <a:solidFill>
                <a:srgbClr val="FD1D05"/>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scheda_pin"/>
          <p:cNvPicPr>
            <a:picLocks noChangeAspect="1" noChangeArrowheads="1"/>
          </p:cNvPicPr>
          <p:nvPr/>
        </p:nvPicPr>
        <p:blipFill>
          <a:blip r:embed="rId3" cstate="print"/>
          <a:srcRect t="8498" b="17450"/>
          <a:stretch>
            <a:fillRect/>
          </a:stretch>
        </p:blipFill>
        <p:spPr bwMode="auto">
          <a:xfrm>
            <a:off x="4800600" y="4267200"/>
            <a:ext cx="4114800" cy="2211388"/>
          </a:xfrm>
          <a:prstGeom prst="rect">
            <a:avLst/>
          </a:prstGeom>
          <a:noFill/>
        </p:spPr>
      </p:pic>
      <p:sp>
        <p:nvSpPr>
          <p:cNvPr id="254984" name="Text Box 8"/>
          <p:cNvSpPr txBox="1">
            <a:spLocks noChangeArrowheads="1"/>
          </p:cNvSpPr>
          <p:nvPr/>
        </p:nvSpPr>
        <p:spPr bwMode="auto">
          <a:xfrm>
            <a:off x="1524000" y="152400"/>
            <a:ext cx="7543800" cy="457200"/>
          </a:xfrm>
          <a:prstGeom prst="rect">
            <a:avLst/>
          </a:prstGeom>
          <a:noFill/>
          <a:ln w="9525">
            <a:noFill/>
            <a:miter lim="800000"/>
            <a:headEnd/>
            <a:tailEnd/>
          </a:ln>
          <a:effectLst/>
        </p:spPr>
        <p:txBody>
          <a:bodyPr>
            <a:spAutoFit/>
          </a:bodyPr>
          <a:lstStyle/>
          <a:p>
            <a:pPr algn="r" eaLnBrk="1" hangingPunct="1">
              <a:spcBef>
                <a:spcPct val="50000"/>
              </a:spcBef>
            </a:pPr>
            <a:r>
              <a:rPr lang="en-US" sz="2400">
                <a:latin typeface="Times New Roman" pitchFamily="18" charset="0"/>
              </a:rPr>
              <a:t>IBL PP2 box: Passive Boards</a:t>
            </a:r>
            <a:endParaRPr lang="en-GB" sz="2400">
              <a:latin typeface="Times New Roman" pitchFamily="18" charset="0"/>
            </a:endParaRPr>
          </a:p>
        </p:txBody>
      </p:sp>
      <p:sp>
        <p:nvSpPr>
          <p:cNvPr id="3" name="Content Placeholder 2"/>
          <p:cNvSpPr>
            <a:spLocks/>
          </p:cNvSpPr>
          <p:nvPr/>
        </p:nvSpPr>
        <p:spPr bwMode="auto">
          <a:xfrm>
            <a:off x="228600" y="1066800"/>
            <a:ext cx="8763000" cy="1752600"/>
          </a:xfrm>
          <a:prstGeom prst="rect">
            <a:avLst/>
          </a:prstGeom>
          <a:noFill/>
          <a:ln w="9525">
            <a:noFill/>
            <a:miter lim="800000"/>
            <a:headEnd/>
            <a:tailEnd/>
          </a:ln>
        </p:spPr>
        <p:txBody>
          <a:bodyPr/>
          <a:lstStyle/>
          <a:p>
            <a:pPr marL="342900" indent="-342900" algn="l" defTabSz="457200" eaLnBrk="1" hangingPunct="1">
              <a:lnSpc>
                <a:spcPct val="90000"/>
              </a:lnSpc>
              <a:spcBef>
                <a:spcPct val="20000"/>
              </a:spcBef>
              <a:tabLst>
                <a:tab pos="1600200" algn="l"/>
              </a:tabLst>
            </a:pPr>
            <a:r>
              <a:rPr lang="en-US" sz="2000" b="0" i="1">
                <a:latin typeface="Times New Roman" pitchFamily="18" charset="0"/>
              </a:rPr>
              <a:t>The PP2 passive boards and the metal frame for these boards will be re-designed</a:t>
            </a:r>
          </a:p>
          <a:p>
            <a:pPr marL="342900" indent="-342900" algn="l" defTabSz="457200" eaLnBrk="1" hangingPunct="1">
              <a:lnSpc>
                <a:spcPct val="90000"/>
              </a:lnSpc>
              <a:spcBef>
                <a:spcPct val="20000"/>
              </a:spcBef>
              <a:buFont typeface="Wingdings" pitchFamily="2" charset="2"/>
              <a:buChar char="§"/>
              <a:tabLst>
                <a:tab pos="1600200" algn="l"/>
              </a:tabLst>
            </a:pPr>
            <a:r>
              <a:rPr lang="en-US" sz="2000" b="0">
                <a:latin typeface="Times New Roman" pitchFamily="18" charset="0"/>
              </a:rPr>
              <a:t>Small progress in the Input Board design</a:t>
            </a:r>
          </a:p>
          <a:p>
            <a:pPr marL="742950" lvl="1" indent="-285750" algn="l" defTabSz="457200" eaLnBrk="1" hangingPunct="1">
              <a:lnSpc>
                <a:spcPct val="90000"/>
              </a:lnSpc>
              <a:spcBef>
                <a:spcPct val="20000"/>
              </a:spcBef>
              <a:buFont typeface="Wingdings" pitchFamily="2" charset="2"/>
              <a:buChar char="§"/>
              <a:tabLst>
                <a:tab pos="1600200" algn="l"/>
              </a:tabLst>
            </a:pPr>
            <a:r>
              <a:rPr lang="en-US" sz="1800" b="0">
                <a:latin typeface="Times New Roman" pitchFamily="18" charset="0"/>
              </a:rPr>
              <a:t>8 boards per crate required </a:t>
            </a:r>
            <a:r>
              <a:rPr lang="en-US" sz="1800" b="0">
                <a:latin typeface="Times New Roman" pitchFamily="18" charset="0"/>
                <a:sym typeface="Wingdings" pitchFamily="2" charset="2"/>
              </a:rPr>
              <a:t> </a:t>
            </a:r>
            <a:r>
              <a:rPr lang="en-US" sz="1800" b="0">
                <a:latin typeface="Times New Roman" pitchFamily="18" charset="0"/>
              </a:rPr>
              <a:t>decreased trace density </a:t>
            </a:r>
          </a:p>
          <a:p>
            <a:pPr marL="742950" lvl="1" indent="-285750" algn="l" defTabSz="457200" eaLnBrk="1" hangingPunct="1">
              <a:lnSpc>
                <a:spcPct val="90000"/>
              </a:lnSpc>
              <a:spcBef>
                <a:spcPct val="20000"/>
              </a:spcBef>
              <a:buFont typeface="Wingdings" pitchFamily="2" charset="2"/>
              <a:buChar char="§"/>
              <a:tabLst>
                <a:tab pos="1600200" algn="l"/>
              </a:tabLst>
            </a:pPr>
            <a:r>
              <a:rPr lang="en-US" sz="1800" b="0">
                <a:latin typeface="Times New Roman" pitchFamily="18" charset="0"/>
              </a:rPr>
              <a:t>No voltage drop reduction required</a:t>
            </a:r>
          </a:p>
          <a:p>
            <a:pPr marL="742950" lvl="1" indent="-285750" algn="l" defTabSz="457200" eaLnBrk="1" hangingPunct="1">
              <a:lnSpc>
                <a:spcPct val="90000"/>
              </a:lnSpc>
              <a:spcBef>
                <a:spcPct val="20000"/>
              </a:spcBef>
              <a:buFont typeface="Wingdings" pitchFamily="2" charset="2"/>
              <a:buChar char="§"/>
              <a:tabLst>
                <a:tab pos="1600200" algn="l"/>
              </a:tabLst>
            </a:pPr>
            <a:r>
              <a:rPr lang="en-US" sz="1800" b="0">
                <a:latin typeface="Times New Roman" pitchFamily="18" charset="0"/>
              </a:rPr>
              <a:t>Interface with Type III cables via V35 connector could be maintained</a:t>
            </a:r>
          </a:p>
        </p:txBody>
      </p:sp>
      <p:pic>
        <p:nvPicPr>
          <p:cNvPr id="254986" name="Picture 10"/>
          <p:cNvPicPr>
            <a:picLocks noChangeAspect="1" noChangeArrowheads="1"/>
          </p:cNvPicPr>
          <p:nvPr/>
        </p:nvPicPr>
        <p:blipFill>
          <a:blip r:embed="rId4" cstate="print"/>
          <a:srcRect l="6960" t="22368" r="4720" b="15962"/>
          <a:stretch>
            <a:fillRect/>
          </a:stretch>
        </p:blipFill>
        <p:spPr bwMode="auto">
          <a:xfrm>
            <a:off x="152400" y="2819400"/>
            <a:ext cx="4267200" cy="2236788"/>
          </a:xfrm>
          <a:prstGeom prst="rect">
            <a:avLst/>
          </a:prstGeom>
          <a:noFill/>
          <a:ln w="9525">
            <a:noFill/>
            <a:miter lim="800000"/>
            <a:headEnd/>
            <a:tailEnd/>
          </a:ln>
        </p:spPr>
      </p:pic>
      <p:sp>
        <p:nvSpPr>
          <p:cNvPr id="254987" name="Text Box 11"/>
          <p:cNvSpPr txBox="1">
            <a:spLocks noChangeArrowheads="1"/>
          </p:cNvSpPr>
          <p:nvPr/>
        </p:nvSpPr>
        <p:spPr bwMode="auto">
          <a:xfrm>
            <a:off x="304800" y="5105400"/>
            <a:ext cx="3986213" cy="1190625"/>
          </a:xfrm>
          <a:prstGeom prst="rect">
            <a:avLst/>
          </a:prstGeom>
          <a:noFill/>
          <a:ln w="12700">
            <a:noFill/>
            <a:miter lim="800000"/>
            <a:headEnd/>
            <a:tailEnd/>
          </a:ln>
          <a:effectLst/>
        </p:spPr>
        <p:txBody>
          <a:bodyPr>
            <a:spAutoFit/>
          </a:bodyPr>
          <a:lstStyle/>
          <a:p>
            <a:pPr algn="l"/>
            <a:r>
              <a:rPr lang="en-US" sz="1800" b="0">
                <a:solidFill>
                  <a:srgbClr val="FF0000"/>
                </a:solidFill>
                <a:latin typeface="Times New Roman" pitchFamily="18" charset="0"/>
              </a:rPr>
              <a:t>Size contact and number of contact is under revision</a:t>
            </a:r>
          </a:p>
          <a:p>
            <a:pPr algn="l"/>
            <a:r>
              <a:rPr lang="en-US" sz="1800" b="0">
                <a:solidFill>
                  <a:srgbClr val="FF0000"/>
                </a:solidFill>
                <a:latin typeface="Times New Roman" pitchFamily="18" charset="0"/>
              </a:rPr>
              <a:t>Type III cable specs needs to be defined</a:t>
            </a:r>
          </a:p>
          <a:p>
            <a:pPr algn="l"/>
            <a:r>
              <a:rPr lang="en-US" sz="1800" b="0">
                <a:solidFill>
                  <a:srgbClr val="FF0000"/>
                </a:solidFill>
                <a:latin typeface="Times New Roman" pitchFamily="18" charset="0"/>
              </a:rPr>
              <a:t>(Milano and Barcellona)</a:t>
            </a:r>
          </a:p>
        </p:txBody>
      </p:sp>
      <p:sp>
        <p:nvSpPr>
          <p:cNvPr id="254988" name="Rectangle 12"/>
          <p:cNvSpPr>
            <a:spLocks noChangeArrowheads="1"/>
          </p:cNvSpPr>
          <p:nvPr/>
        </p:nvSpPr>
        <p:spPr bwMode="auto">
          <a:xfrm>
            <a:off x="5638800" y="4267200"/>
            <a:ext cx="2590800" cy="2209800"/>
          </a:xfrm>
          <a:prstGeom prst="rect">
            <a:avLst/>
          </a:prstGeom>
          <a:noFill/>
          <a:ln w="31750">
            <a:solidFill>
              <a:srgbClr val="FF0000"/>
            </a:solidFill>
            <a:miter lim="800000"/>
            <a:headEnd/>
            <a:tailEnd/>
          </a:ln>
          <a:effectLst/>
        </p:spPr>
        <p:txBody>
          <a:bodyPr wrap="none" anchor="ctr"/>
          <a:lstStyle/>
          <a:p>
            <a:endParaRPr lang="en-US"/>
          </a:p>
        </p:txBody>
      </p:sp>
      <p:sp>
        <p:nvSpPr>
          <p:cNvPr id="254989" name="Line 13"/>
          <p:cNvSpPr>
            <a:spLocks noChangeShapeType="1"/>
          </p:cNvSpPr>
          <p:nvPr/>
        </p:nvSpPr>
        <p:spPr bwMode="auto">
          <a:xfrm flipH="1">
            <a:off x="6553200" y="3505200"/>
            <a:ext cx="609600" cy="685800"/>
          </a:xfrm>
          <a:prstGeom prst="line">
            <a:avLst/>
          </a:prstGeom>
          <a:noFill/>
          <a:ln w="31750">
            <a:solidFill>
              <a:srgbClr val="FF0000"/>
            </a:solidFill>
            <a:round/>
            <a:headEnd/>
            <a:tailEnd type="triangle" w="med" len="med"/>
          </a:ln>
          <a:effectLst/>
        </p:spPr>
        <p:txBody>
          <a:bodyPr wrap="none" anchor="ctr"/>
          <a:lstStyle/>
          <a:p>
            <a:endParaRPr lang="en-US"/>
          </a:p>
        </p:txBody>
      </p:sp>
      <p:sp>
        <p:nvSpPr>
          <p:cNvPr id="254990" name="Text Box 14"/>
          <p:cNvSpPr txBox="1">
            <a:spLocks noChangeArrowheads="1"/>
          </p:cNvSpPr>
          <p:nvPr/>
        </p:nvSpPr>
        <p:spPr bwMode="auto">
          <a:xfrm>
            <a:off x="6248400" y="3048000"/>
            <a:ext cx="2667000" cy="366713"/>
          </a:xfrm>
          <a:prstGeom prst="rect">
            <a:avLst/>
          </a:prstGeom>
          <a:noFill/>
          <a:ln w="12700">
            <a:noFill/>
            <a:miter lim="800000"/>
            <a:headEnd/>
            <a:tailEnd/>
          </a:ln>
          <a:effectLst/>
        </p:spPr>
        <p:txBody>
          <a:bodyPr>
            <a:spAutoFit/>
          </a:bodyPr>
          <a:lstStyle/>
          <a:p>
            <a:pPr algn="l"/>
            <a:r>
              <a:rPr lang="en-US" sz="1800" b="0" dirty="0">
                <a:solidFill>
                  <a:srgbClr val="FF0000"/>
                </a:solidFill>
                <a:latin typeface="Times New Roman" pitchFamily="18" charset="0"/>
              </a:rPr>
              <a:t>7 connectors instead of 48</a:t>
            </a:r>
          </a:p>
        </p:txBody>
      </p:sp>
      <p:sp>
        <p:nvSpPr>
          <p:cNvPr id="10" name="Oval 9"/>
          <p:cNvSpPr/>
          <p:nvPr/>
        </p:nvSpPr>
        <p:spPr bwMode="auto">
          <a:xfrm>
            <a:off x="5105400" y="4267200"/>
            <a:ext cx="685800" cy="2438400"/>
          </a:xfrm>
          <a:prstGeom prst="ellipse">
            <a:avLst/>
          </a:prstGeom>
          <a:noFill/>
          <a:ln w="254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accent2"/>
              </a:solidFill>
              <a:effectLst/>
              <a:latin typeface="Arial" charset="0"/>
            </a:endParaRPr>
          </a:p>
        </p:txBody>
      </p:sp>
      <p:sp>
        <p:nvSpPr>
          <p:cNvPr id="11" name="Line 13"/>
          <p:cNvSpPr>
            <a:spLocks noChangeShapeType="1"/>
          </p:cNvSpPr>
          <p:nvPr/>
        </p:nvSpPr>
        <p:spPr bwMode="auto">
          <a:xfrm>
            <a:off x="5334000" y="3505200"/>
            <a:ext cx="76200" cy="685800"/>
          </a:xfrm>
          <a:prstGeom prst="line">
            <a:avLst/>
          </a:prstGeom>
          <a:noFill/>
          <a:ln w="31750">
            <a:solidFill>
              <a:srgbClr val="0070C0"/>
            </a:solidFill>
            <a:round/>
            <a:headEnd/>
            <a:tailEnd type="triangle" w="med" len="med"/>
          </a:ln>
          <a:effectLst/>
        </p:spPr>
        <p:txBody>
          <a:bodyPr wrap="none" anchor="ctr"/>
          <a:lstStyle/>
          <a:p>
            <a:endParaRPr lang="en-US"/>
          </a:p>
        </p:txBody>
      </p:sp>
      <p:sp>
        <p:nvSpPr>
          <p:cNvPr id="12" name="Text Box 14"/>
          <p:cNvSpPr txBox="1">
            <a:spLocks noChangeArrowheads="1"/>
          </p:cNvSpPr>
          <p:nvPr/>
        </p:nvSpPr>
        <p:spPr bwMode="auto">
          <a:xfrm>
            <a:off x="4495800" y="2819400"/>
            <a:ext cx="1524000" cy="646331"/>
          </a:xfrm>
          <a:prstGeom prst="rect">
            <a:avLst/>
          </a:prstGeom>
          <a:noFill/>
          <a:ln w="12700">
            <a:solidFill>
              <a:srgbClr val="0070C0"/>
            </a:solidFill>
            <a:miter lim="800000"/>
            <a:headEnd/>
            <a:tailEnd/>
          </a:ln>
          <a:effectLst/>
        </p:spPr>
        <p:txBody>
          <a:bodyPr wrap="square">
            <a:spAutoFit/>
          </a:bodyPr>
          <a:lstStyle/>
          <a:p>
            <a:pPr algn="l"/>
            <a:r>
              <a:rPr lang="en-US" sz="1800" b="0" dirty="0" smtClean="0">
                <a:solidFill>
                  <a:srgbClr val="0070C0"/>
                </a:solidFill>
                <a:latin typeface="Times New Roman" pitchFamily="18" charset="0"/>
              </a:rPr>
              <a:t>Same number of connectors</a:t>
            </a:r>
            <a:endParaRPr lang="en-US" sz="1800" b="0" dirty="0">
              <a:solidFill>
                <a:srgbClr val="0070C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15" name="Text Box 19"/>
          <p:cNvSpPr txBox="1">
            <a:spLocks noChangeArrowheads="1"/>
          </p:cNvSpPr>
          <p:nvPr/>
        </p:nvSpPr>
        <p:spPr bwMode="auto">
          <a:xfrm>
            <a:off x="1524000" y="152400"/>
            <a:ext cx="7543800" cy="457200"/>
          </a:xfrm>
          <a:prstGeom prst="rect">
            <a:avLst/>
          </a:prstGeom>
          <a:noFill/>
          <a:ln w="9525">
            <a:noFill/>
            <a:miter lim="800000"/>
            <a:headEnd/>
            <a:tailEnd/>
          </a:ln>
          <a:effectLst/>
        </p:spPr>
        <p:txBody>
          <a:bodyPr>
            <a:spAutoFit/>
          </a:bodyPr>
          <a:lstStyle/>
          <a:p>
            <a:pPr algn="r" eaLnBrk="1" hangingPunct="1">
              <a:spcBef>
                <a:spcPct val="50000"/>
              </a:spcBef>
            </a:pPr>
            <a:r>
              <a:rPr lang="en-US" sz="2400">
                <a:latin typeface="Times New Roman" pitchFamily="18" charset="0"/>
              </a:rPr>
              <a:t>IBL PP2 box: Output Board</a:t>
            </a:r>
            <a:endParaRPr lang="en-GB" sz="2400">
              <a:latin typeface="Times New Roman" pitchFamily="18" charset="0"/>
            </a:endParaRPr>
          </a:p>
        </p:txBody>
      </p:sp>
      <p:sp>
        <p:nvSpPr>
          <p:cNvPr id="3" name="Content Placeholder 2"/>
          <p:cNvSpPr>
            <a:spLocks/>
          </p:cNvSpPr>
          <p:nvPr/>
        </p:nvSpPr>
        <p:spPr bwMode="auto">
          <a:xfrm>
            <a:off x="152400" y="1066800"/>
            <a:ext cx="8763000" cy="3429000"/>
          </a:xfrm>
          <a:prstGeom prst="rect">
            <a:avLst/>
          </a:prstGeom>
          <a:noFill/>
          <a:ln w="9525">
            <a:noFill/>
            <a:miter lim="800000"/>
            <a:headEnd/>
            <a:tailEnd/>
          </a:ln>
        </p:spPr>
        <p:txBody>
          <a:bodyPr/>
          <a:lstStyle/>
          <a:p>
            <a:pPr marL="342900" indent="-342900" algn="l" defTabSz="457200" eaLnBrk="1" hangingPunct="1">
              <a:lnSpc>
                <a:spcPct val="90000"/>
              </a:lnSpc>
              <a:spcBef>
                <a:spcPct val="20000"/>
              </a:spcBef>
              <a:buFont typeface="Wingdings" pitchFamily="2" charset="2"/>
              <a:buChar char="§"/>
            </a:pPr>
            <a:r>
              <a:rPr lang="en-US" sz="2400" b="0" dirty="0">
                <a:latin typeface="Times New Roman" pitchFamily="18" charset="0"/>
              </a:rPr>
              <a:t>The “Back-plane” concept is different:</a:t>
            </a:r>
          </a:p>
          <a:p>
            <a:pPr marL="342900" indent="-342900" algn="l" defTabSz="457200" eaLnBrk="1" hangingPunct="1">
              <a:lnSpc>
                <a:spcPct val="90000"/>
              </a:lnSpc>
              <a:spcBef>
                <a:spcPct val="20000"/>
              </a:spcBef>
              <a:buFont typeface="Wingdings" pitchFamily="2" charset="2"/>
              <a:buChar char="§"/>
            </a:pPr>
            <a:endParaRPr lang="en-US" sz="1000" b="0" dirty="0">
              <a:latin typeface="Times New Roman" pitchFamily="18" charset="0"/>
            </a:endParaRPr>
          </a:p>
          <a:p>
            <a:pPr marL="742950" lvl="1" indent="-285750" algn="l" defTabSz="457200" eaLnBrk="1" hangingPunct="1">
              <a:lnSpc>
                <a:spcPct val="90000"/>
              </a:lnSpc>
              <a:spcBef>
                <a:spcPct val="20000"/>
              </a:spcBef>
              <a:buFont typeface="Wingdings" pitchFamily="2" charset="2"/>
              <a:buChar char="§"/>
            </a:pPr>
            <a:r>
              <a:rPr lang="en-US" sz="1800" b="0" dirty="0">
                <a:latin typeface="Times New Roman" pitchFamily="18" charset="0"/>
              </a:rPr>
              <a:t>Significant voltage drop reduction at the ST LDO output </a:t>
            </a:r>
          </a:p>
          <a:p>
            <a:pPr marL="742950" lvl="1" indent="-285750" algn="l" defTabSz="457200" eaLnBrk="1" hangingPunct="1">
              <a:lnSpc>
                <a:spcPct val="90000"/>
              </a:lnSpc>
              <a:spcBef>
                <a:spcPct val="20000"/>
              </a:spcBef>
              <a:buFont typeface="Wingdings" pitchFamily="2" charset="2"/>
              <a:buChar char="§"/>
            </a:pPr>
            <a:r>
              <a:rPr lang="en-US" sz="1800" b="0" dirty="0">
                <a:latin typeface="Times New Roman" pitchFamily="18" charset="0"/>
              </a:rPr>
              <a:t>Only one Output Board instead of two connected boards </a:t>
            </a:r>
            <a:r>
              <a:rPr lang="en-US" sz="1800" b="0" dirty="0">
                <a:latin typeface="Times New Roman" pitchFamily="18" charset="0"/>
                <a:sym typeface="Wingdings" pitchFamily="2" charset="2"/>
              </a:rPr>
              <a:t> more reliable design</a:t>
            </a:r>
            <a:endParaRPr lang="en-US" sz="1800" b="0" dirty="0">
              <a:latin typeface="Times New Roman" pitchFamily="18" charset="0"/>
            </a:endParaRPr>
          </a:p>
          <a:p>
            <a:pPr marL="342900" indent="-342900" algn="l" defTabSz="457200" eaLnBrk="1" hangingPunct="1">
              <a:lnSpc>
                <a:spcPct val="90000"/>
              </a:lnSpc>
              <a:spcBef>
                <a:spcPct val="20000"/>
              </a:spcBef>
              <a:buFont typeface="Wingdings" pitchFamily="2" charset="2"/>
              <a:buNone/>
            </a:pPr>
            <a:r>
              <a:rPr lang="en-US" sz="2000" b="0" dirty="0">
                <a:latin typeface="Times New Roman" pitchFamily="18" charset="0"/>
                <a:sym typeface="Wingdings" pitchFamily="2" charset="2"/>
              </a:rPr>
              <a:t>		</a:t>
            </a:r>
            <a:r>
              <a:rPr lang="en-US" sz="2000" b="0" dirty="0">
                <a:solidFill>
                  <a:srgbClr val="FF0000"/>
                </a:solidFill>
                <a:latin typeface="Times New Roman" pitchFamily="18" charset="0"/>
                <a:sym typeface="Wingdings" pitchFamily="2" charset="2"/>
              </a:rPr>
              <a:t> </a:t>
            </a:r>
            <a:r>
              <a:rPr lang="en-US" sz="2000" b="0" dirty="0">
                <a:solidFill>
                  <a:srgbClr val="FF0000"/>
                </a:solidFill>
                <a:latin typeface="Times New Roman" pitchFamily="18" charset="0"/>
              </a:rPr>
              <a:t>Voltage drop goal is  </a:t>
            </a:r>
            <a:r>
              <a:rPr lang="en-US" sz="2000" b="0" dirty="0">
                <a:solidFill>
                  <a:srgbClr val="FF0000"/>
                </a:solidFill>
                <a:latin typeface="Times New Roman" pitchFamily="18" charset="0"/>
                <a:sym typeface="Wingdings" pitchFamily="2" charset="2"/>
              </a:rPr>
              <a:t>~ 30-40 mV	(</a:t>
            </a:r>
            <a:r>
              <a:rPr lang="en-US" sz="2000" b="0" dirty="0">
                <a:solidFill>
                  <a:srgbClr val="FF0000"/>
                </a:solidFill>
                <a:latin typeface="Times New Roman" pitchFamily="18" charset="0"/>
              </a:rPr>
              <a:t>at 2.4 A)</a:t>
            </a:r>
            <a:endParaRPr lang="en-US" sz="2000" b="0" dirty="0">
              <a:solidFill>
                <a:srgbClr val="FF0000"/>
              </a:solidFill>
              <a:latin typeface="Times New Roman" pitchFamily="18" charset="0"/>
              <a:sym typeface="Wingdings" pitchFamily="2" charset="2"/>
            </a:endParaRPr>
          </a:p>
          <a:p>
            <a:pPr marL="342900" indent="-342900" algn="l" defTabSz="457200" eaLnBrk="1" hangingPunct="1">
              <a:lnSpc>
                <a:spcPct val="90000"/>
              </a:lnSpc>
              <a:spcBef>
                <a:spcPct val="20000"/>
              </a:spcBef>
              <a:buFont typeface="Wingdings" pitchFamily="2" charset="2"/>
              <a:buNone/>
            </a:pPr>
            <a:r>
              <a:rPr lang="en-US" sz="2000" b="0" dirty="0">
                <a:solidFill>
                  <a:srgbClr val="FF0000"/>
                </a:solidFill>
                <a:latin typeface="Times New Roman" pitchFamily="18" charset="0"/>
                <a:sym typeface="Wingdings" pitchFamily="2" charset="2"/>
              </a:rPr>
              <a:t>		 Most of the drop will be on the regulator board (!!)</a:t>
            </a:r>
          </a:p>
          <a:p>
            <a:pPr marL="342900" indent="-342900" algn="l" defTabSz="457200" eaLnBrk="1" hangingPunct="1">
              <a:lnSpc>
                <a:spcPct val="90000"/>
              </a:lnSpc>
              <a:spcBef>
                <a:spcPct val="20000"/>
              </a:spcBef>
              <a:buFont typeface="Wingdings" pitchFamily="2" charset="2"/>
              <a:buNone/>
            </a:pPr>
            <a:endParaRPr lang="en-US" b="0" dirty="0">
              <a:solidFill>
                <a:srgbClr val="FF0000"/>
              </a:solidFill>
              <a:latin typeface="Times New Roman" pitchFamily="18" charset="0"/>
              <a:sym typeface="Wingdings" pitchFamily="2" charset="2"/>
            </a:endParaRPr>
          </a:p>
          <a:p>
            <a:pPr marL="342900" indent="-342900" algn="l" defTabSz="457200" eaLnBrk="1" hangingPunct="1">
              <a:lnSpc>
                <a:spcPct val="90000"/>
              </a:lnSpc>
              <a:spcBef>
                <a:spcPct val="20000"/>
              </a:spcBef>
              <a:buFont typeface="Wingdings" pitchFamily="2" charset="2"/>
              <a:buNone/>
            </a:pPr>
            <a:r>
              <a:rPr lang="en-US" sz="2000" b="0" dirty="0">
                <a:solidFill>
                  <a:srgbClr val="FF0000"/>
                </a:solidFill>
                <a:latin typeface="Times New Roman" pitchFamily="18" charset="0"/>
                <a:sym typeface="Wingdings" pitchFamily="2" charset="2"/>
              </a:rPr>
              <a:t>		 Back-plane layout optimization is continuing </a:t>
            </a:r>
          </a:p>
          <a:p>
            <a:pPr marL="342900" indent="-342900" algn="l" defTabSz="457200" eaLnBrk="1" hangingPunct="1">
              <a:lnSpc>
                <a:spcPct val="90000"/>
              </a:lnSpc>
              <a:spcBef>
                <a:spcPct val="20000"/>
              </a:spcBef>
              <a:buFont typeface="Wingdings" pitchFamily="2" charset="2"/>
              <a:buNone/>
            </a:pPr>
            <a:r>
              <a:rPr lang="en-US" sz="2000" b="0" dirty="0">
                <a:solidFill>
                  <a:srgbClr val="FF0000"/>
                </a:solidFill>
                <a:latin typeface="Times New Roman" pitchFamily="18" charset="0"/>
                <a:sym typeface="Wingdings" pitchFamily="2" charset="2"/>
              </a:rPr>
              <a:t>			(16 layers , 70-150 micron Cu)</a:t>
            </a:r>
          </a:p>
        </p:txBody>
      </p:sp>
      <p:grpSp>
        <p:nvGrpSpPr>
          <p:cNvPr id="208919" name="Group 23"/>
          <p:cNvGrpSpPr>
            <a:grpSpLocks/>
          </p:cNvGrpSpPr>
          <p:nvPr/>
        </p:nvGrpSpPr>
        <p:grpSpPr bwMode="auto">
          <a:xfrm>
            <a:off x="152400" y="4114800"/>
            <a:ext cx="6096000" cy="2362200"/>
            <a:chOff x="336" y="2064"/>
            <a:chExt cx="5136" cy="2064"/>
          </a:xfrm>
        </p:grpSpPr>
        <p:sp>
          <p:nvSpPr>
            <p:cNvPr id="208920" name="AutoShape 24"/>
            <p:cNvSpPr>
              <a:spLocks noChangeArrowheads="1"/>
            </p:cNvSpPr>
            <p:nvPr/>
          </p:nvSpPr>
          <p:spPr bwMode="auto">
            <a:xfrm>
              <a:off x="336" y="2064"/>
              <a:ext cx="5136" cy="2064"/>
            </a:xfrm>
            <a:prstGeom prst="plus">
              <a:avLst>
                <a:gd name="adj" fmla="val 11148"/>
              </a:avLst>
            </a:prstGeom>
            <a:solidFill>
              <a:srgbClr val="99CC00">
                <a:alpha val="50999"/>
              </a:srgbClr>
            </a:solidFill>
            <a:ln w="12700">
              <a:solidFill>
                <a:srgbClr val="FF0000"/>
              </a:solidFill>
              <a:miter lim="800000"/>
              <a:headEnd/>
              <a:tailEnd/>
            </a:ln>
            <a:effectLst/>
          </p:spPr>
          <p:txBody>
            <a:bodyPr wrap="none" anchor="ctr"/>
            <a:lstStyle/>
            <a:p>
              <a:endParaRPr lang="en-US"/>
            </a:p>
          </p:txBody>
        </p:sp>
        <p:sp>
          <p:nvSpPr>
            <p:cNvPr id="208921" name="AutoShape 25"/>
            <p:cNvSpPr>
              <a:spLocks noChangeArrowheads="1"/>
            </p:cNvSpPr>
            <p:nvPr/>
          </p:nvSpPr>
          <p:spPr bwMode="auto">
            <a:xfrm>
              <a:off x="864" y="312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22" name="Group 26"/>
            <p:cNvGrpSpPr>
              <a:grpSpLocks/>
            </p:cNvGrpSpPr>
            <p:nvPr/>
          </p:nvGrpSpPr>
          <p:grpSpPr bwMode="auto">
            <a:xfrm>
              <a:off x="624" y="2400"/>
              <a:ext cx="144" cy="1344"/>
              <a:chOff x="576" y="2448"/>
              <a:chExt cx="144" cy="1344"/>
            </a:xfrm>
          </p:grpSpPr>
          <p:sp>
            <p:nvSpPr>
              <p:cNvPr id="208923" name="Rectangle 27"/>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24" name="Line 28"/>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25" name="Line 29"/>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26" name="AutoShape 30"/>
            <p:cNvSpPr>
              <a:spLocks noChangeArrowheads="1"/>
            </p:cNvSpPr>
            <p:nvPr/>
          </p:nvSpPr>
          <p:spPr bwMode="auto">
            <a:xfrm>
              <a:off x="864" y="240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27" name="Group 31"/>
            <p:cNvGrpSpPr>
              <a:grpSpLocks/>
            </p:cNvGrpSpPr>
            <p:nvPr/>
          </p:nvGrpSpPr>
          <p:grpSpPr bwMode="auto">
            <a:xfrm>
              <a:off x="1344" y="2400"/>
              <a:ext cx="144" cy="1344"/>
              <a:chOff x="576" y="2448"/>
              <a:chExt cx="144" cy="1344"/>
            </a:xfrm>
          </p:grpSpPr>
          <p:sp>
            <p:nvSpPr>
              <p:cNvPr id="208928" name="Rectangle 32"/>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29" name="Line 33"/>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30" name="Line 34"/>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31" name="AutoShape 35"/>
            <p:cNvSpPr>
              <a:spLocks noChangeArrowheads="1"/>
            </p:cNvSpPr>
            <p:nvPr/>
          </p:nvSpPr>
          <p:spPr bwMode="auto">
            <a:xfrm>
              <a:off x="1776" y="312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32" name="Group 36"/>
            <p:cNvGrpSpPr>
              <a:grpSpLocks/>
            </p:cNvGrpSpPr>
            <p:nvPr/>
          </p:nvGrpSpPr>
          <p:grpSpPr bwMode="auto">
            <a:xfrm>
              <a:off x="1536" y="2400"/>
              <a:ext cx="144" cy="1344"/>
              <a:chOff x="576" y="2448"/>
              <a:chExt cx="144" cy="1344"/>
            </a:xfrm>
          </p:grpSpPr>
          <p:sp>
            <p:nvSpPr>
              <p:cNvPr id="208933" name="Rectangle 37"/>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34" name="Line 38"/>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35" name="Line 39"/>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36" name="AutoShape 40"/>
            <p:cNvSpPr>
              <a:spLocks noChangeArrowheads="1"/>
            </p:cNvSpPr>
            <p:nvPr/>
          </p:nvSpPr>
          <p:spPr bwMode="auto">
            <a:xfrm>
              <a:off x="1776" y="240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37" name="Group 41"/>
            <p:cNvGrpSpPr>
              <a:grpSpLocks/>
            </p:cNvGrpSpPr>
            <p:nvPr/>
          </p:nvGrpSpPr>
          <p:grpSpPr bwMode="auto">
            <a:xfrm>
              <a:off x="2256" y="2400"/>
              <a:ext cx="144" cy="1344"/>
              <a:chOff x="576" y="2448"/>
              <a:chExt cx="144" cy="1344"/>
            </a:xfrm>
          </p:grpSpPr>
          <p:sp>
            <p:nvSpPr>
              <p:cNvPr id="208938" name="Rectangle 42"/>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39" name="Line 43"/>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40" name="Line 44"/>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41" name="Rectangle 45"/>
            <p:cNvSpPr>
              <a:spLocks noChangeArrowheads="1"/>
            </p:cNvSpPr>
            <p:nvPr/>
          </p:nvSpPr>
          <p:spPr bwMode="auto">
            <a:xfrm>
              <a:off x="2592" y="2544"/>
              <a:ext cx="144" cy="1056"/>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42" name="Line 46"/>
            <p:cNvSpPr>
              <a:spLocks noChangeShapeType="1"/>
            </p:cNvSpPr>
            <p:nvPr/>
          </p:nvSpPr>
          <p:spPr bwMode="auto">
            <a:xfrm>
              <a:off x="2640" y="2582"/>
              <a:ext cx="0" cy="1018"/>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43" name="Line 47"/>
            <p:cNvSpPr>
              <a:spLocks noChangeShapeType="1"/>
            </p:cNvSpPr>
            <p:nvPr/>
          </p:nvSpPr>
          <p:spPr bwMode="auto">
            <a:xfrm>
              <a:off x="2688" y="2582"/>
              <a:ext cx="0" cy="1018"/>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44" name="AutoShape 48"/>
            <p:cNvSpPr>
              <a:spLocks noChangeArrowheads="1"/>
            </p:cNvSpPr>
            <p:nvPr/>
          </p:nvSpPr>
          <p:spPr bwMode="auto">
            <a:xfrm>
              <a:off x="3168" y="312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45" name="Group 49"/>
            <p:cNvGrpSpPr>
              <a:grpSpLocks/>
            </p:cNvGrpSpPr>
            <p:nvPr/>
          </p:nvGrpSpPr>
          <p:grpSpPr bwMode="auto">
            <a:xfrm>
              <a:off x="2928" y="2400"/>
              <a:ext cx="144" cy="1344"/>
              <a:chOff x="576" y="2448"/>
              <a:chExt cx="144" cy="1344"/>
            </a:xfrm>
          </p:grpSpPr>
          <p:sp>
            <p:nvSpPr>
              <p:cNvPr id="208946" name="Rectangle 50"/>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47" name="Line 51"/>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48" name="Line 52"/>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49" name="AutoShape 53"/>
            <p:cNvSpPr>
              <a:spLocks noChangeArrowheads="1"/>
            </p:cNvSpPr>
            <p:nvPr/>
          </p:nvSpPr>
          <p:spPr bwMode="auto">
            <a:xfrm>
              <a:off x="3168" y="240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50" name="Group 54"/>
            <p:cNvGrpSpPr>
              <a:grpSpLocks/>
            </p:cNvGrpSpPr>
            <p:nvPr/>
          </p:nvGrpSpPr>
          <p:grpSpPr bwMode="auto">
            <a:xfrm>
              <a:off x="3648" y="2400"/>
              <a:ext cx="144" cy="1344"/>
              <a:chOff x="576" y="2448"/>
              <a:chExt cx="144" cy="1344"/>
            </a:xfrm>
          </p:grpSpPr>
          <p:sp>
            <p:nvSpPr>
              <p:cNvPr id="208951" name="Rectangle 55"/>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52" name="Line 56"/>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53" name="Line 57"/>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54" name="AutoShape 58"/>
            <p:cNvSpPr>
              <a:spLocks noChangeArrowheads="1"/>
            </p:cNvSpPr>
            <p:nvPr/>
          </p:nvSpPr>
          <p:spPr bwMode="auto">
            <a:xfrm>
              <a:off x="4080" y="312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55" name="Group 59"/>
            <p:cNvGrpSpPr>
              <a:grpSpLocks/>
            </p:cNvGrpSpPr>
            <p:nvPr/>
          </p:nvGrpSpPr>
          <p:grpSpPr bwMode="auto">
            <a:xfrm>
              <a:off x="3840" y="2400"/>
              <a:ext cx="144" cy="1344"/>
              <a:chOff x="576" y="2448"/>
              <a:chExt cx="144" cy="1344"/>
            </a:xfrm>
          </p:grpSpPr>
          <p:sp>
            <p:nvSpPr>
              <p:cNvPr id="208956" name="Rectangle 60"/>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57" name="Line 61"/>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58" name="Line 62"/>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59" name="AutoShape 63"/>
            <p:cNvSpPr>
              <a:spLocks noChangeArrowheads="1"/>
            </p:cNvSpPr>
            <p:nvPr/>
          </p:nvSpPr>
          <p:spPr bwMode="auto">
            <a:xfrm>
              <a:off x="4080" y="2400"/>
              <a:ext cx="384" cy="624"/>
            </a:xfrm>
            <a:prstGeom prst="roundRect">
              <a:avLst>
                <a:gd name="adj" fmla="val 16667"/>
              </a:avLst>
            </a:prstGeom>
            <a:solidFill>
              <a:schemeClr val="accent1"/>
            </a:solidFill>
            <a:ln w="12700">
              <a:solidFill>
                <a:srgbClr val="FF0000"/>
              </a:solidFill>
              <a:round/>
              <a:headEnd/>
              <a:tailEnd/>
            </a:ln>
            <a:effectLst/>
          </p:spPr>
          <p:txBody>
            <a:bodyPr wrap="none" anchor="ctr"/>
            <a:lstStyle/>
            <a:p>
              <a:endParaRPr lang="en-US"/>
            </a:p>
          </p:txBody>
        </p:sp>
        <p:grpSp>
          <p:nvGrpSpPr>
            <p:cNvPr id="208960" name="Group 64"/>
            <p:cNvGrpSpPr>
              <a:grpSpLocks/>
            </p:cNvGrpSpPr>
            <p:nvPr/>
          </p:nvGrpSpPr>
          <p:grpSpPr bwMode="auto">
            <a:xfrm>
              <a:off x="4560" y="2400"/>
              <a:ext cx="144" cy="1344"/>
              <a:chOff x="576" y="2448"/>
              <a:chExt cx="144" cy="1344"/>
            </a:xfrm>
          </p:grpSpPr>
          <p:sp>
            <p:nvSpPr>
              <p:cNvPr id="208961" name="Rectangle 65"/>
              <p:cNvSpPr>
                <a:spLocks noChangeArrowheads="1"/>
              </p:cNvSpPr>
              <p:nvPr/>
            </p:nvSpPr>
            <p:spPr bwMode="auto">
              <a:xfrm>
                <a:off x="576" y="2448"/>
                <a:ext cx="144"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62" name="Line 66"/>
              <p:cNvSpPr>
                <a:spLocks noChangeShapeType="1"/>
              </p:cNvSpPr>
              <p:nvPr/>
            </p:nvSpPr>
            <p:spPr bwMode="auto">
              <a:xfrm>
                <a:off x="624"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63" name="Line 67"/>
              <p:cNvSpPr>
                <a:spLocks noChangeShapeType="1"/>
              </p:cNvSpPr>
              <p:nvPr/>
            </p:nvSpPr>
            <p:spPr bwMode="auto">
              <a:xfrm>
                <a:off x="672" y="2496"/>
                <a:ext cx="0" cy="1296"/>
              </a:xfrm>
              <a:prstGeom prst="line">
                <a:avLst/>
              </a:prstGeom>
              <a:noFill/>
              <a:ln w="12700" cap="rnd">
                <a:solidFill>
                  <a:srgbClr val="FF0000"/>
                </a:solidFill>
                <a:prstDash val="sysDot"/>
                <a:round/>
                <a:headEnd/>
                <a:tailEnd/>
              </a:ln>
              <a:effectLst/>
            </p:spPr>
            <p:txBody>
              <a:bodyPr wrap="none" anchor="ctr"/>
              <a:lstStyle/>
              <a:p>
                <a:endParaRPr lang="en-US"/>
              </a:p>
            </p:txBody>
          </p:sp>
        </p:grpSp>
        <p:sp>
          <p:nvSpPr>
            <p:cNvPr id="208964" name="Rectangle 68"/>
            <p:cNvSpPr>
              <a:spLocks noChangeArrowheads="1"/>
            </p:cNvSpPr>
            <p:nvPr/>
          </p:nvSpPr>
          <p:spPr bwMode="auto">
            <a:xfrm>
              <a:off x="4896" y="2400"/>
              <a:ext cx="288" cy="1344"/>
            </a:xfrm>
            <a:prstGeom prst="rect">
              <a:avLst/>
            </a:prstGeom>
            <a:solidFill>
              <a:srgbClr val="C0C0C0"/>
            </a:solidFill>
            <a:ln w="12700">
              <a:solidFill>
                <a:srgbClr val="FF0000"/>
              </a:solidFill>
              <a:prstDash val="sysDot"/>
              <a:miter lim="800000"/>
              <a:headEnd/>
              <a:tailEnd/>
            </a:ln>
            <a:effectLst/>
          </p:spPr>
          <p:txBody>
            <a:bodyPr wrap="none" anchor="ctr"/>
            <a:lstStyle/>
            <a:p>
              <a:endParaRPr lang="en-US"/>
            </a:p>
          </p:txBody>
        </p:sp>
        <p:sp>
          <p:nvSpPr>
            <p:cNvPr id="208965" name="Line 69"/>
            <p:cNvSpPr>
              <a:spLocks noChangeShapeType="1"/>
            </p:cNvSpPr>
            <p:nvPr/>
          </p:nvSpPr>
          <p:spPr bwMode="auto">
            <a:xfrm>
              <a:off x="4992" y="2448"/>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66" name="Line 70"/>
            <p:cNvSpPr>
              <a:spLocks noChangeShapeType="1"/>
            </p:cNvSpPr>
            <p:nvPr/>
          </p:nvSpPr>
          <p:spPr bwMode="auto">
            <a:xfrm>
              <a:off x="5088" y="2448"/>
              <a:ext cx="0" cy="1296"/>
            </a:xfrm>
            <a:prstGeom prst="line">
              <a:avLst/>
            </a:prstGeom>
            <a:noFill/>
            <a:ln w="12700" cap="rnd">
              <a:solidFill>
                <a:srgbClr val="FF0000"/>
              </a:solidFill>
              <a:prstDash val="sysDot"/>
              <a:round/>
              <a:headEnd/>
              <a:tailEnd/>
            </a:ln>
            <a:effectLst/>
          </p:spPr>
          <p:txBody>
            <a:bodyPr wrap="none" anchor="ctr"/>
            <a:lstStyle/>
            <a:p>
              <a:endParaRPr lang="en-US"/>
            </a:p>
          </p:txBody>
        </p:sp>
        <p:sp>
          <p:nvSpPr>
            <p:cNvPr id="208967" name="AutoShape 71"/>
            <p:cNvSpPr>
              <a:spLocks noChangeArrowheads="1"/>
            </p:cNvSpPr>
            <p:nvPr/>
          </p:nvSpPr>
          <p:spPr bwMode="auto">
            <a:xfrm>
              <a:off x="720" y="2640"/>
              <a:ext cx="240" cy="14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a:tailEnd/>
            </a:ln>
            <a:effectLst/>
          </p:spPr>
          <p:txBody>
            <a:bodyPr wrap="none" anchor="ctr"/>
            <a:lstStyle/>
            <a:p>
              <a:endParaRPr lang="en-US"/>
            </a:p>
          </p:txBody>
        </p:sp>
        <p:sp>
          <p:nvSpPr>
            <p:cNvPr id="208968" name="AutoShape 72"/>
            <p:cNvSpPr>
              <a:spLocks noChangeArrowheads="1"/>
            </p:cNvSpPr>
            <p:nvPr/>
          </p:nvSpPr>
          <p:spPr bwMode="auto">
            <a:xfrm rot="10800000">
              <a:off x="1152" y="3408"/>
              <a:ext cx="240" cy="14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a:tailEnd/>
            </a:ln>
            <a:effectLst/>
          </p:spPr>
          <p:txBody>
            <a:bodyPr wrap="none" anchor="ctr"/>
            <a:lstStyle/>
            <a:p>
              <a:endParaRPr lang="en-US"/>
            </a:p>
          </p:txBody>
        </p:sp>
        <p:sp>
          <p:nvSpPr>
            <p:cNvPr id="208969" name="Text Box 73"/>
            <p:cNvSpPr txBox="1">
              <a:spLocks noChangeArrowheads="1"/>
            </p:cNvSpPr>
            <p:nvPr/>
          </p:nvSpPr>
          <p:spPr bwMode="auto">
            <a:xfrm rot="16200000">
              <a:off x="4653" y="3025"/>
              <a:ext cx="813" cy="231"/>
            </a:xfrm>
            <a:prstGeom prst="rect">
              <a:avLst/>
            </a:prstGeom>
            <a:noFill/>
            <a:ln w="12700">
              <a:noFill/>
              <a:miter lim="800000"/>
              <a:headEnd/>
              <a:tailEnd/>
            </a:ln>
            <a:effectLst/>
          </p:spPr>
          <p:txBody>
            <a:bodyPr>
              <a:spAutoFit/>
            </a:bodyPr>
            <a:lstStyle/>
            <a:p>
              <a:r>
                <a:rPr lang="en-US"/>
                <a:t>Input</a:t>
              </a:r>
            </a:p>
          </p:txBody>
        </p:sp>
        <p:sp>
          <p:nvSpPr>
            <p:cNvPr id="208970" name="Text Box 74"/>
            <p:cNvSpPr txBox="1">
              <a:spLocks noChangeArrowheads="1"/>
            </p:cNvSpPr>
            <p:nvPr/>
          </p:nvSpPr>
          <p:spPr bwMode="auto">
            <a:xfrm rot="16200000">
              <a:off x="2302" y="2974"/>
              <a:ext cx="811" cy="232"/>
            </a:xfrm>
            <a:prstGeom prst="rect">
              <a:avLst/>
            </a:prstGeom>
            <a:noFill/>
            <a:ln w="12700">
              <a:noFill/>
              <a:miter lim="800000"/>
              <a:headEnd/>
              <a:tailEnd/>
            </a:ln>
            <a:effectLst/>
          </p:spPr>
          <p:txBody>
            <a:bodyPr>
              <a:spAutoFit/>
            </a:bodyPr>
            <a:lstStyle/>
            <a:p>
              <a:r>
                <a:rPr lang="en-US"/>
                <a:t>Controller</a:t>
              </a:r>
            </a:p>
          </p:txBody>
        </p:sp>
        <p:sp>
          <p:nvSpPr>
            <p:cNvPr id="208971" name="Text Box 75"/>
            <p:cNvSpPr txBox="1">
              <a:spLocks noChangeArrowheads="1"/>
            </p:cNvSpPr>
            <p:nvPr/>
          </p:nvSpPr>
          <p:spPr bwMode="auto">
            <a:xfrm>
              <a:off x="800" y="2447"/>
              <a:ext cx="511" cy="240"/>
            </a:xfrm>
            <a:prstGeom prst="rect">
              <a:avLst/>
            </a:prstGeom>
            <a:noFill/>
            <a:ln w="12700">
              <a:noFill/>
              <a:miter lim="800000"/>
              <a:headEnd/>
              <a:tailEnd/>
            </a:ln>
            <a:effectLst/>
          </p:spPr>
          <p:txBody>
            <a:bodyPr wrap="none">
              <a:spAutoFit/>
            </a:bodyPr>
            <a:lstStyle/>
            <a:p>
              <a:r>
                <a:rPr lang="en-US"/>
                <a:t>VVDC</a:t>
              </a:r>
            </a:p>
          </p:txBody>
        </p:sp>
      </p:grpSp>
      <p:sp>
        <p:nvSpPr>
          <p:cNvPr id="208972" name="Text Box 76"/>
          <p:cNvSpPr txBox="1">
            <a:spLocks noChangeArrowheads="1"/>
          </p:cNvSpPr>
          <p:nvPr/>
        </p:nvSpPr>
        <p:spPr bwMode="auto">
          <a:xfrm>
            <a:off x="6508750" y="2971800"/>
            <a:ext cx="2635250" cy="3636963"/>
          </a:xfrm>
          <a:prstGeom prst="rect">
            <a:avLst/>
          </a:prstGeom>
          <a:noFill/>
          <a:ln w="12700">
            <a:noFill/>
            <a:miter lim="800000"/>
            <a:headEnd/>
            <a:tailEnd/>
          </a:ln>
          <a:effectLst/>
        </p:spPr>
        <p:txBody>
          <a:bodyPr>
            <a:spAutoFit/>
          </a:bodyPr>
          <a:lstStyle/>
          <a:p>
            <a:pPr algn="l"/>
            <a:r>
              <a:rPr lang="en-US" sz="1600">
                <a:latin typeface="Times New Roman" pitchFamily="18" charset="0"/>
              </a:rPr>
              <a:t>The FUTURE BUS connectors will have many un-used pins in the new box</a:t>
            </a:r>
          </a:p>
          <a:p>
            <a:pPr algn="l"/>
            <a:endParaRPr lang="en-US" sz="800">
              <a:latin typeface="Times New Roman" pitchFamily="18" charset="0"/>
            </a:endParaRPr>
          </a:p>
          <a:p>
            <a:pPr algn="l"/>
            <a:r>
              <a:rPr lang="en-US" sz="1600">
                <a:latin typeface="Times New Roman" pitchFamily="18" charset="0"/>
              </a:rPr>
              <a:t>The connectors could be exchanged with a less dense </a:t>
            </a:r>
          </a:p>
          <a:p>
            <a:pPr algn="l"/>
            <a:r>
              <a:rPr lang="en-US" sz="1600">
                <a:latin typeface="Times New Roman" pitchFamily="18" charset="0"/>
              </a:rPr>
              <a:t>Conn. type (ATCA stile)</a:t>
            </a:r>
          </a:p>
          <a:p>
            <a:pPr algn="l"/>
            <a:endParaRPr lang="en-US" sz="800">
              <a:latin typeface="Times New Roman" pitchFamily="18" charset="0"/>
            </a:endParaRPr>
          </a:p>
          <a:p>
            <a:pPr algn="l"/>
            <a:r>
              <a:rPr lang="en-US" sz="1600">
                <a:latin typeface="Times New Roman" pitchFamily="18" charset="0"/>
              </a:rPr>
              <a:t>Needs: </a:t>
            </a:r>
          </a:p>
          <a:p>
            <a:pPr algn="l">
              <a:buFontTx/>
              <a:buAutoNum type="arabicParenR"/>
            </a:pPr>
            <a:r>
              <a:rPr lang="en-US" sz="1600">
                <a:latin typeface="Times New Roman" pitchFamily="18" charset="0"/>
              </a:rPr>
              <a:t> ~ 80 pins</a:t>
            </a:r>
          </a:p>
          <a:p>
            <a:pPr algn="l">
              <a:buFontTx/>
              <a:buAutoNum type="arabicParenR"/>
            </a:pPr>
            <a:r>
              <a:rPr lang="en-US" sz="1600">
                <a:latin typeface="Times New Roman" pitchFamily="18" charset="0"/>
              </a:rPr>
              <a:t> redundant pins</a:t>
            </a:r>
          </a:p>
          <a:p>
            <a:pPr algn="l">
              <a:buFontTx/>
              <a:buAutoNum type="arabicParenR"/>
            </a:pPr>
            <a:r>
              <a:rPr lang="en-US" sz="1600">
                <a:latin typeface="Times New Roman" pitchFamily="18" charset="0"/>
              </a:rPr>
              <a:t> less than 2. 5 m</a:t>
            </a:r>
            <a:r>
              <a:rPr lang="en-US" sz="1600">
                <a:latin typeface="Symbol" pitchFamily="18" charset="2"/>
              </a:rPr>
              <a:t>W</a:t>
            </a:r>
            <a:r>
              <a:rPr lang="en-US" sz="1600">
                <a:latin typeface="Times New Roman" pitchFamily="18" charset="0"/>
              </a:rPr>
              <a:t> contact </a:t>
            </a:r>
          </a:p>
          <a:p>
            <a:pPr algn="l"/>
            <a:r>
              <a:rPr lang="en-US" sz="1600">
                <a:latin typeface="Times New Roman" pitchFamily="18" charset="0"/>
              </a:rPr>
              <a:t>Resistance</a:t>
            </a:r>
          </a:p>
          <a:p>
            <a:pPr algn="l"/>
            <a:endParaRPr lang="en-US" sz="800">
              <a:latin typeface="Times New Roman" pitchFamily="18" charset="0"/>
            </a:endParaRPr>
          </a:p>
          <a:p>
            <a:pPr algn="l"/>
            <a:r>
              <a:rPr lang="en-US" sz="1600">
                <a:solidFill>
                  <a:srgbClr val="FF0000"/>
                </a:solidFill>
                <a:latin typeface="Times New Roman" pitchFamily="18" charset="0"/>
              </a:rPr>
              <a:t>Not back-compatible with standard regulator boards</a:t>
            </a:r>
          </a:p>
        </p:txBody>
      </p:sp>
      <p:sp>
        <p:nvSpPr>
          <p:cNvPr id="208973" name="Line 77"/>
          <p:cNvSpPr>
            <a:spLocks noChangeShapeType="1"/>
          </p:cNvSpPr>
          <p:nvPr/>
        </p:nvSpPr>
        <p:spPr bwMode="auto">
          <a:xfrm flipH="1">
            <a:off x="5257800" y="3581400"/>
            <a:ext cx="1219200" cy="9144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59" name="Rectangle 58"/>
          <p:cNvSpPr/>
          <p:nvPr/>
        </p:nvSpPr>
        <p:spPr>
          <a:xfrm rot="18956380">
            <a:off x="959480" y="2551837"/>
            <a:ext cx="7225055"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 hold until info on </a:t>
            </a:r>
          </a:p>
          <a:p>
            <a:pPr algn="ctr"/>
            <a:r>
              <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able is fixed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P2assembly_00"/>
          <p:cNvPicPr>
            <a:picLocks noChangeAspect="1" noChangeArrowheads="1"/>
          </p:cNvPicPr>
          <p:nvPr/>
        </p:nvPicPr>
        <p:blipFill>
          <a:blip r:embed="rId2" cstate="print"/>
          <a:srcRect/>
          <a:stretch>
            <a:fillRect/>
          </a:stretch>
        </p:blipFill>
        <p:spPr bwMode="auto">
          <a:xfrm>
            <a:off x="1981200" y="228600"/>
            <a:ext cx="4876800" cy="3442707"/>
          </a:xfrm>
          <a:prstGeom prst="rect">
            <a:avLst/>
          </a:prstGeom>
          <a:noFill/>
        </p:spPr>
      </p:pic>
      <p:sp>
        <p:nvSpPr>
          <p:cNvPr id="3" name="Text Box 18"/>
          <p:cNvSpPr txBox="1">
            <a:spLocks noChangeArrowheads="1"/>
          </p:cNvSpPr>
          <p:nvPr/>
        </p:nvSpPr>
        <p:spPr bwMode="auto">
          <a:xfrm>
            <a:off x="1447800" y="3352800"/>
            <a:ext cx="6386172" cy="2800767"/>
          </a:xfrm>
          <a:prstGeom prst="rect">
            <a:avLst/>
          </a:prstGeom>
          <a:noFill/>
          <a:ln w="9525">
            <a:noFill/>
            <a:miter lim="800000"/>
            <a:headEnd/>
            <a:tailEnd/>
          </a:ln>
          <a:effectLst/>
        </p:spPr>
        <p:txBody>
          <a:bodyPr wrap="none">
            <a:spAutoFit/>
          </a:bodyPr>
          <a:lstStyle/>
          <a:p>
            <a:pPr algn="l" eaLnBrk="1" hangingPunct="1"/>
            <a:r>
              <a:rPr lang="en-US" sz="1600" b="0" dirty="0">
                <a:solidFill>
                  <a:srgbClr val="FD1D05"/>
                </a:solidFill>
                <a:ea typeface="ＭＳ Ｐゴシック" pitchFamily="34" charset="-128"/>
              </a:rPr>
              <a:t>The structure </a:t>
            </a:r>
            <a:r>
              <a:rPr lang="en-US" sz="1600" b="0" dirty="0" smtClean="0">
                <a:solidFill>
                  <a:srgbClr val="FD1D05"/>
                </a:solidFill>
                <a:ea typeface="ＭＳ Ｐゴシック" pitchFamily="34" charset="-128"/>
              </a:rPr>
              <a:t>will  change to accommodate HV and DCS lines</a:t>
            </a:r>
          </a:p>
          <a:p>
            <a:pPr algn="l" eaLnBrk="1" hangingPunct="1"/>
            <a:endParaRPr lang="en-US" sz="1600" b="0" dirty="0">
              <a:solidFill>
                <a:srgbClr val="FD1D05"/>
              </a:solidFill>
              <a:ea typeface="ＭＳ Ｐゴシック" pitchFamily="34" charset="-128"/>
            </a:endParaRPr>
          </a:p>
          <a:p>
            <a:pPr algn="l" eaLnBrk="1" hangingPunct="1">
              <a:buFontTx/>
              <a:buChar char="-"/>
            </a:pPr>
            <a:r>
              <a:rPr lang="en-US" sz="1600" b="0" dirty="0" smtClean="0">
                <a:solidFill>
                  <a:srgbClr val="FD1D05"/>
                </a:solidFill>
                <a:ea typeface="ＭＳ Ｐゴシック" pitchFamily="34" charset="-128"/>
              </a:rPr>
              <a:t>No real layout yet</a:t>
            </a:r>
          </a:p>
          <a:p>
            <a:pPr algn="l" eaLnBrk="1" hangingPunct="1">
              <a:buFontTx/>
              <a:buChar char="-"/>
            </a:pPr>
            <a:endParaRPr lang="en-US" sz="1600" b="0" dirty="0">
              <a:solidFill>
                <a:srgbClr val="FD1D05"/>
              </a:solidFill>
              <a:ea typeface="ＭＳ Ｐゴシック" pitchFamily="34" charset="-128"/>
            </a:endParaRPr>
          </a:p>
          <a:p>
            <a:pPr algn="l" eaLnBrk="1" hangingPunct="1">
              <a:buFontTx/>
              <a:buChar char="-"/>
            </a:pPr>
            <a:r>
              <a:rPr lang="en-US" sz="1600" b="0" dirty="0" smtClean="0">
                <a:solidFill>
                  <a:srgbClr val="FD1D05"/>
                </a:solidFill>
                <a:ea typeface="ＭＳ Ｐゴシック" pitchFamily="34" charset="-128"/>
              </a:rPr>
              <a:t>Some possible grounding issues/caveat (at least one on the OPTO)</a:t>
            </a:r>
          </a:p>
          <a:p>
            <a:pPr algn="l" eaLnBrk="1" hangingPunct="1">
              <a:buFontTx/>
              <a:buChar char="-"/>
            </a:pPr>
            <a:endParaRPr lang="en-US" sz="1600" b="0" dirty="0">
              <a:solidFill>
                <a:srgbClr val="FD1D05"/>
              </a:solidFill>
              <a:ea typeface="ＭＳ Ｐゴシック" pitchFamily="34" charset="-128"/>
            </a:endParaRPr>
          </a:p>
          <a:p>
            <a:pPr algn="l" eaLnBrk="1" hangingPunct="1">
              <a:buFontTx/>
              <a:buChar char="-"/>
            </a:pPr>
            <a:r>
              <a:rPr lang="en-US" sz="1600" b="0" dirty="0" smtClean="0">
                <a:solidFill>
                  <a:srgbClr val="FD1D05"/>
                </a:solidFill>
                <a:ea typeface="ＭＳ Ｐゴシック" pitchFamily="34" charset="-128"/>
              </a:rPr>
              <a:t> How to implement the HV breaking points</a:t>
            </a:r>
          </a:p>
          <a:p>
            <a:pPr algn="l" eaLnBrk="1" hangingPunct="1">
              <a:buFontTx/>
              <a:buChar char="-"/>
            </a:pPr>
            <a:endParaRPr lang="en-US" sz="1600" b="0" dirty="0">
              <a:solidFill>
                <a:srgbClr val="FD1D05"/>
              </a:solidFill>
              <a:ea typeface="ＭＳ Ｐゴシック" pitchFamily="34" charset="-128"/>
            </a:endParaRPr>
          </a:p>
          <a:p>
            <a:pPr algn="l" eaLnBrk="1" hangingPunct="1">
              <a:buFontTx/>
              <a:buChar char="-"/>
            </a:pPr>
            <a:r>
              <a:rPr lang="en-US" sz="1600" b="0" dirty="0" smtClean="0">
                <a:solidFill>
                  <a:srgbClr val="FD1D05"/>
                </a:solidFill>
                <a:ea typeface="ＭＳ Ｐゴシック" pitchFamily="34" charset="-128"/>
              </a:rPr>
              <a:t> DCS ????</a:t>
            </a:r>
          </a:p>
          <a:p>
            <a:pPr algn="l" eaLnBrk="1" hangingPunct="1"/>
            <a:endParaRPr lang="en-US" sz="1600" b="0" dirty="0">
              <a:solidFill>
                <a:srgbClr val="FD1D05"/>
              </a:solidFill>
              <a:ea typeface="ＭＳ Ｐゴシック" pitchFamily="34" charset="-128"/>
            </a:endParaRPr>
          </a:p>
          <a:p>
            <a:pPr algn="l" eaLnBrk="1" hangingPunct="1"/>
            <a:endParaRPr lang="en-US" sz="1600" b="0" dirty="0">
              <a:solidFill>
                <a:srgbClr val="FD1D05"/>
              </a:solidFill>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6446</TotalTime>
  <Words>616</Words>
  <Application>Microsoft Office PowerPoint</Application>
  <PresentationFormat>Letter Paper (8.5x11 in)</PresentationFormat>
  <Paragraphs>186</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Arial</vt:lpstr>
      <vt:lpstr>Wingdings</vt:lpstr>
      <vt:lpstr>Symbol</vt:lpstr>
      <vt:lpstr>Times</vt:lpstr>
      <vt:lpstr>Default Design</vt:lpstr>
      <vt:lpstr> PP2/Services  - an update -   Mauro Citterio INFN Milano</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I.N.F.N.  Sezione di Milano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Silicon Tracker Readout Electronics - Status Report -</dc:title>
  <dc:creator>Chiara Meroni</dc:creator>
  <cp:lastModifiedBy>Mauro Citterio</cp:lastModifiedBy>
  <cp:revision>277</cp:revision>
  <cp:lastPrinted>2001-02-13T06:53:40Z</cp:lastPrinted>
  <dcterms:created xsi:type="dcterms:W3CDTF">2001-01-26T18:35:32Z</dcterms:created>
  <dcterms:modified xsi:type="dcterms:W3CDTF">2011-01-12T12:33:21Z</dcterms:modified>
</cp:coreProperties>
</file>