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346" r:id="rId3"/>
    <p:sldId id="337" r:id="rId4"/>
    <p:sldId id="338" r:id="rId5"/>
    <p:sldId id="334" r:id="rId6"/>
    <p:sldId id="339" r:id="rId7"/>
    <p:sldId id="341" r:id="rId8"/>
    <p:sldId id="340" r:id="rId9"/>
    <p:sldId id="343" r:id="rId10"/>
    <p:sldId id="344" r:id="rId11"/>
    <p:sldId id="345" r:id="rId12"/>
    <p:sldId id="329" r:id="rId13"/>
    <p:sldId id="331" r:id="rId14"/>
    <p:sldId id="330" r:id="rId15"/>
    <p:sldId id="332" r:id="rId16"/>
    <p:sldId id="333" r:id="rId17"/>
    <p:sldId id="342" r:id="rId18"/>
    <p:sldId id="335" r:id="rId19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F6B"/>
    <a:srgbClr val="669900"/>
    <a:srgbClr val="FF6666"/>
    <a:srgbClr val="FFFF66"/>
    <a:srgbClr val="333333"/>
    <a:srgbClr val="666666"/>
    <a:srgbClr val="008000"/>
    <a:srgbClr val="FFF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8397" autoAdjust="0"/>
  </p:normalViewPr>
  <p:slideViewPr>
    <p:cSldViewPr>
      <p:cViewPr varScale="1">
        <p:scale>
          <a:sx n="86" d="100"/>
          <a:sy n="86" d="100"/>
        </p:scale>
        <p:origin x="-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F306205C-AABA-784B-B4BE-E8C10EBEE3EE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4CFEEA8-0008-B147-8886-B11C2F4B1E73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62174" y="9289064"/>
            <a:ext cx="2878441" cy="488419"/>
          </a:xfrm>
          <a:prstGeom prst="rect">
            <a:avLst/>
          </a:prstGeom>
        </p:spPr>
        <p:txBody>
          <a:bodyPr lIns="86621" tIns="43311" rIns="86621" bIns="43311"/>
          <a:lstStyle>
            <a:lvl1pPr defTabSz="914334" eaLnBrk="0" hangingPunct="0"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  <a:cs typeface="ＭＳ Ｐゴシック" charset="0"/>
              </a:defRPr>
            </a:lvl1pPr>
            <a:lvl2pPr marL="35932723" indent="-35499618" defTabSz="914334" eaLnBrk="0" hangingPunct="0"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2pPr>
            <a:lvl3pPr eaLnBrk="0" hangingPunct="0"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3pPr>
            <a:lvl4pPr eaLnBrk="0" hangingPunct="0"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4pPr>
            <a:lvl5pPr eaLnBrk="0" hangingPunct="0"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radeGothic LH Extended" charset="0"/>
                <a:ea typeface="ＭＳ Ｐゴシック" charset="0"/>
              </a:defRPr>
            </a:lvl9pPr>
          </a:lstStyle>
          <a:p>
            <a:fld id="{81AE25AF-B877-F443-976C-1BCBC719BC94}" type="slidenum">
              <a:rPr lang="de-DE" sz="1200">
                <a:solidFill>
                  <a:schemeClr val="tx1"/>
                </a:solidFill>
                <a:latin typeface="Times" charset="0"/>
              </a:rPr>
              <a:pPr/>
              <a:t>7</a:t>
            </a:fld>
            <a:endParaRPr lang="de-DE" sz="12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3975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78600"/>
            <a:ext cx="9126538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19400" y="6594475"/>
            <a:ext cx="3505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 pitchFamily="-112" charset="0"/>
              </a:rPr>
              <a:t>IBL Status &amp;  Schedule Speed-up</a:t>
            </a:r>
            <a:endParaRPr lang="en-GB" dirty="0">
              <a:latin typeface="Arial" pitchFamily="-112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338" y="6616700"/>
            <a:ext cx="15875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" pitchFamily="-112" charset="0"/>
              </a:rPr>
              <a:t>G. Darbo </a:t>
            </a:r>
            <a:r>
              <a:rPr lang="en-US">
                <a:solidFill>
                  <a:schemeClr val="bg1"/>
                </a:solidFill>
                <a:latin typeface="Arial" pitchFamily="-112" charset="0"/>
              </a:rPr>
              <a:t>– INFN / Genova</a:t>
            </a:r>
            <a:endParaRPr lang="en-GB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588224" y="6608763"/>
            <a:ext cx="2479576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Milano, 12 January 2011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pic>
        <p:nvPicPr>
          <p:cNvPr id="10" name="Picture 17" descr="IBL Logo_provisional_50h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4778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5721" y="1214422"/>
            <a:ext cx="8358245" cy="49292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1295400" y="6400802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IBL MB #45</a:t>
            </a:r>
            <a:endParaRPr lang="de-D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533775" y="6400802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Fabian Hügging - Bonn</a:t>
            </a:r>
            <a:endParaRPr lang="de-D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400802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2D696-BE49-468C-8564-42D2EF7C0AB8}" type="slidenum">
              <a:rPr lang="de-DE"/>
              <a:pPr>
                <a:defRPr/>
              </a:pPr>
              <a:t>‹#›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72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5"/>
            <a:ext cx="9144000" cy="53975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96063"/>
            <a:ext cx="9126538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97188" y="6594475"/>
            <a:ext cx="33512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 pitchFamily="-112" charset="0"/>
              </a:rPr>
              <a:t>IBL Status &amp;  Schedule Speed-up</a:t>
            </a:r>
            <a:endParaRPr lang="en-GB" dirty="0">
              <a:latin typeface="Arial" pitchFamily="-112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338" y="6616700"/>
            <a:ext cx="15875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-112" charset="0"/>
              </a:rPr>
              <a:t>G. Darbo </a:t>
            </a:r>
            <a:r>
              <a:rPr lang="en-US" dirty="0">
                <a:solidFill>
                  <a:schemeClr val="bg1"/>
                </a:solidFill>
                <a:latin typeface="Arial" pitchFamily="-112" charset="0"/>
              </a:rPr>
              <a:t>– INFN / </a:t>
            </a:r>
            <a:r>
              <a:rPr lang="en-US" dirty="0" err="1">
                <a:solidFill>
                  <a:schemeClr val="bg1"/>
                </a:solidFill>
                <a:latin typeface="Arial" pitchFamily="-112" charset="0"/>
              </a:rPr>
              <a:t>Genova</a:t>
            </a:r>
            <a:endParaRPr lang="en-GB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53200" y="6605588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Milano, 12 January 2011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701088" y="6565900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45F2957-051E-A24C-B871-D43C56CACA10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10" descr="IBL Logo_provisional_50h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4778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4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Blip>
          <a:blip r:embed="rId15"/>
        </a:buBlip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833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1200150" indent="-2444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" charset="0"/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1390650" indent="-190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1581150" indent="247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119960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11996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2555776" y="304800"/>
            <a:ext cx="4104456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438400" y="76200"/>
            <a:ext cx="4419600" cy="762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IBL Status &amp; Speed-up</a:t>
            </a: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5867400" cy="5029200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IBL Italia</a:t>
            </a:r>
          </a:p>
          <a:p>
            <a:pPr>
              <a:tabLst>
                <a:tab pos="379413" algn="l"/>
              </a:tabLst>
              <a:defRPr/>
            </a:pP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Milano, January, 12</a:t>
            </a:r>
            <a:r>
              <a:rPr lang="en-GB" sz="1800" baseline="30000" dirty="0" smtClean="0">
                <a:ea typeface="ＭＳ Ｐゴシック" pitchFamily="-112" charset="-128"/>
                <a:cs typeface="ＭＳ Ｐゴシック" pitchFamily="-112" charset="-128"/>
              </a:rPr>
              <a:t>th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 2011</a:t>
            </a: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sz="1800" u="sng" dirty="0" smtClean="0">
                <a:solidFill>
                  <a:schemeClr val="hlink"/>
                </a:solidFill>
                <a:ea typeface="ＭＳ Ｐゴシック" pitchFamily="-112" charset="-128"/>
                <a:cs typeface="ＭＳ Ｐゴシック" pitchFamily="-112" charset="-128"/>
              </a:rPr>
              <a:t>G. Darbo</a:t>
            </a:r>
            <a:r>
              <a:rPr lang="en-GB" sz="1800" dirty="0" smtClean="0">
                <a:solidFill>
                  <a:schemeClr val="hlink"/>
                </a:solidFill>
                <a:ea typeface="ＭＳ Ｐゴシック" pitchFamily="-112" charset="-128"/>
                <a:cs typeface="ＭＳ Ｐゴシック" pitchFamily="-112" charset="-128"/>
              </a:rPr>
              <a:t> - INFN / </a:t>
            </a:r>
            <a:r>
              <a:rPr lang="en-GB" sz="1800" dirty="0" err="1" smtClean="0">
                <a:solidFill>
                  <a:schemeClr val="hlink"/>
                </a:solidFill>
                <a:ea typeface="ＭＳ Ｐゴシック" pitchFamily="-112" charset="-128"/>
                <a:cs typeface="ＭＳ Ｐゴシック" pitchFamily="-112" charset="-128"/>
              </a:rPr>
              <a:t>Genova</a:t>
            </a:r>
            <a:endParaRPr lang="en-GB" sz="1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dirty="0" err="1" smtClean="0">
                <a:ea typeface="ＭＳ Ｐゴシック" pitchFamily="-112" charset="-128"/>
                <a:cs typeface="ＭＳ Ｐゴシック" pitchFamily="-112" charset="-128"/>
              </a:rPr>
              <a:t>Indico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 agenda:</a:t>
            </a:r>
          </a:p>
          <a:p>
            <a:pPr algn="l">
              <a:tabLst>
                <a:tab pos="379413" algn="l"/>
              </a:tabLst>
              <a:defRPr/>
            </a:pPr>
            <a:r>
              <a:rPr lang="en-GB" sz="1600" dirty="0">
                <a:ea typeface="ＭＳ Ｐゴシック" pitchFamily="-112" charset="-128"/>
                <a:cs typeface="ＭＳ Ｐゴシック" pitchFamily="-112" charset="-128"/>
                <a:hlinkClick r:id="rId3"/>
              </a:rPr>
              <a:t>http://indico.cern.ch/conferenceDisplay.py?confId=</a:t>
            </a:r>
            <a:r>
              <a:rPr lang="en-GB" sz="16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119960</a:t>
            </a: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55600" indent="-355600" algn="l">
              <a:buFont typeface="Arial"/>
              <a:buChar char="•"/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8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5" name="Picture 6" descr="IBL Logo_provisional2a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22" r="20670"/>
          <a:stretch>
            <a:fillRect/>
          </a:stretch>
        </p:blipFill>
        <p:spPr bwMode="auto">
          <a:xfrm>
            <a:off x="5780088" y="1676400"/>
            <a:ext cx="28305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3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Speed-up Schedule </a:t>
            </a:r>
            <a:r>
              <a:rPr lang="en-US" dirty="0" smtClean="0"/>
              <a:t>(3/</a:t>
            </a:r>
            <a:r>
              <a:rPr lang="en-US" dirty="0"/>
              <a:t>4)</a:t>
            </a:r>
          </a:p>
        </p:txBody>
      </p:sp>
      <p:pic>
        <p:nvPicPr>
          <p:cNvPr id="4" name="Picture 3" descr="Pages 3 IBL-Schedule-DraftV4-1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8232"/>
            <a:ext cx="8955024" cy="578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1608" y="6217567"/>
            <a:ext cx="4662392" cy="307777"/>
          </a:xfrm>
          <a:prstGeom prst="rect">
            <a:avLst/>
          </a:prstGeom>
          <a:solidFill>
            <a:srgbClr val="FFFF39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00000"/>
                </a:solidFill>
              </a:rPr>
              <a:t>Ref: Heinz P. -IBL-</a:t>
            </a:r>
            <a:r>
              <a:rPr lang="en-US" sz="1400" i="1" dirty="0" err="1" smtClean="0">
                <a:solidFill>
                  <a:srgbClr val="800000"/>
                </a:solidFill>
              </a:rPr>
              <a:t>nSQP</a:t>
            </a:r>
            <a:r>
              <a:rPr lang="en-US" sz="1400" i="1" dirty="0" smtClean="0">
                <a:solidFill>
                  <a:srgbClr val="800000"/>
                </a:solidFill>
              </a:rPr>
              <a:t> Meeting / CERN 11/01/2010</a:t>
            </a:r>
            <a:endParaRPr lang="en-US" sz="14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7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Speed-up Schedule </a:t>
            </a:r>
            <a:r>
              <a:rPr lang="en-US" dirty="0" smtClean="0"/>
              <a:t>(4/</a:t>
            </a:r>
            <a:r>
              <a:rPr lang="en-US" dirty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41168"/>
            <a:ext cx="8686800" cy="1512168"/>
          </a:xfrm>
        </p:spPr>
        <p:txBody>
          <a:bodyPr/>
          <a:lstStyle/>
          <a:p>
            <a:r>
              <a:rPr lang="en-US" dirty="0" smtClean="0"/>
              <a:t>Success oriented schedule…</a:t>
            </a:r>
          </a:p>
          <a:p>
            <a:pPr lvl="1"/>
            <a:r>
              <a:rPr lang="en-US" dirty="0" smtClean="0"/>
              <a:t>Very aggressive, no contingency, either we make or we miss.</a:t>
            </a:r>
          </a:p>
          <a:p>
            <a:pPr lvl="1"/>
            <a:r>
              <a:rPr lang="en-US" dirty="0" smtClean="0"/>
              <a:t>Can we make our deliverable in time with schedule? Today discussion…</a:t>
            </a:r>
            <a:endParaRPr lang="en-US" dirty="0"/>
          </a:p>
          <a:p>
            <a:pPr marL="476250" lvl="1" indent="0">
              <a:buNone/>
            </a:pPr>
            <a:r>
              <a:rPr lang="en-US" u="sng" dirty="0" smtClean="0"/>
              <a:t>Note</a:t>
            </a:r>
            <a:r>
              <a:rPr lang="en-US" dirty="0" smtClean="0"/>
              <a:t>: </a:t>
            </a:r>
            <a:r>
              <a:rPr lang="en-US" dirty="0"/>
              <a:t>ROD and Off-detector electronics not discussed yet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ages 4 IBL-Schedule-DraftV4-1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72368"/>
            <a:ext cx="8940800" cy="436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1608" y="4077072"/>
            <a:ext cx="4662392" cy="307777"/>
          </a:xfrm>
          <a:prstGeom prst="rect">
            <a:avLst/>
          </a:prstGeom>
          <a:solidFill>
            <a:srgbClr val="FFFF39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00000"/>
                </a:solidFill>
              </a:rPr>
              <a:t>Ref: Heinz P. -IBL-</a:t>
            </a:r>
            <a:r>
              <a:rPr lang="en-US" sz="1400" i="1" dirty="0" err="1" smtClean="0">
                <a:solidFill>
                  <a:srgbClr val="800000"/>
                </a:solidFill>
              </a:rPr>
              <a:t>nSQP</a:t>
            </a:r>
            <a:r>
              <a:rPr lang="en-US" sz="1400" i="1" dirty="0" smtClean="0">
                <a:solidFill>
                  <a:srgbClr val="800000"/>
                </a:solidFill>
              </a:rPr>
              <a:t> Meeting / CERN 11/01/2010</a:t>
            </a:r>
            <a:endParaRPr lang="en-US" sz="14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9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Speed-up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IBL official schedule (TDR):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lvl="1"/>
            <a:r>
              <a:rPr lang="en-US" sz="1600" dirty="0" smtClean="0"/>
              <a:t>Above schedule has 6 month contingency built in. – Spending profile considers IBL completed in 2014.</a:t>
            </a:r>
          </a:p>
          <a:p>
            <a:endParaRPr lang="en-US" sz="1800" dirty="0" smtClean="0"/>
          </a:p>
          <a:p>
            <a:r>
              <a:rPr lang="en-US" dirty="0" smtClean="0"/>
              <a:t>“speed-up schedule” : make IBL by mid of 2013 (see Heinz’s talk).</a:t>
            </a:r>
          </a:p>
          <a:p>
            <a:pPr lvl="1"/>
            <a:r>
              <a:rPr lang="en-US" sz="1600" dirty="0" smtClean="0"/>
              <a:t>Spending profile adjusted to fit faster schedule.</a:t>
            </a:r>
          </a:p>
          <a:p>
            <a:pPr lvl="1"/>
            <a:r>
              <a:rPr lang="en-US" sz="1600" dirty="0" smtClean="0"/>
              <a:t>Impact both on M&amp;O-A and M&amp;O-B/Project money. </a:t>
            </a:r>
          </a:p>
          <a:p>
            <a:pPr lvl="2"/>
            <a:r>
              <a:rPr lang="en-US" sz="1600" dirty="0" smtClean="0"/>
              <a:t>M&amp;O-A can absorb it more “easily”</a:t>
            </a:r>
          </a:p>
          <a:p>
            <a:pPr lvl="2"/>
            <a:r>
              <a:rPr lang="en-US" sz="1600" dirty="0" smtClean="0"/>
              <a:t>The M&amp;O-B and New Project money are analyzed in the next slides. </a:t>
            </a:r>
          </a:p>
          <a:p>
            <a:pPr lvl="1"/>
            <a:r>
              <a:rPr lang="en-US" sz="1600" dirty="0" smtClean="0"/>
              <a:t>Some extra costs (and risk associated costs) for IBL speed-up (look at sensors only)</a:t>
            </a:r>
          </a:p>
          <a:p>
            <a:pPr lvl="1"/>
            <a:endParaRPr lang="en-US" sz="1600" dirty="0"/>
          </a:p>
        </p:txBody>
      </p:sp>
      <p:pic>
        <p:nvPicPr>
          <p:cNvPr id="4" name="Picture 3" descr="TDR_mileston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44" t="38074" r="9494" b="46365"/>
          <a:stretch/>
        </p:blipFill>
        <p:spPr>
          <a:xfrm>
            <a:off x="683568" y="1268760"/>
            <a:ext cx="78120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 Costs as in  the </a:t>
            </a:r>
            <a:r>
              <a:rPr lang="en-US" dirty="0" err="1" smtClean="0"/>
              <a:t>i</a:t>
            </a:r>
            <a:r>
              <a:rPr lang="en-US" dirty="0" smtClean="0"/>
              <a:t>-MoU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cost for the modules (items 1, 2 and 3) is 50% of the M&amp;O-B/Project cost:</a:t>
            </a:r>
          </a:p>
          <a:p>
            <a:pPr lvl="1"/>
            <a:r>
              <a:rPr lang="en-US" sz="1400" dirty="0" smtClean="0"/>
              <a:t>2.85 MCH out of 5.9 MCH</a:t>
            </a:r>
          </a:p>
          <a:p>
            <a:r>
              <a:rPr lang="en-US" sz="1600" dirty="0" smtClean="0"/>
              <a:t>Cost in the </a:t>
            </a:r>
            <a:r>
              <a:rPr lang="en-US" sz="1600" dirty="0" err="1" smtClean="0"/>
              <a:t>i</a:t>
            </a:r>
            <a:r>
              <a:rPr lang="en-US" sz="1600" dirty="0" smtClean="0"/>
              <a:t>-MoU assume:</a:t>
            </a:r>
          </a:p>
          <a:p>
            <a:pPr lvl="1"/>
            <a:r>
              <a:rPr lang="en-US" sz="1400" dirty="0" smtClean="0"/>
              <a:t>2 FE-I4 engineering runs + production of 3 batches of 24 wafers each</a:t>
            </a:r>
          </a:p>
          <a:p>
            <a:pPr lvl="2"/>
            <a:r>
              <a:rPr lang="en-US" sz="1400" dirty="0" smtClean="0"/>
              <a:t>Cost are still in the </a:t>
            </a:r>
            <a:r>
              <a:rPr lang="en-US" sz="1400" dirty="0" err="1" smtClean="0"/>
              <a:t>i</a:t>
            </a:r>
            <a:r>
              <a:rPr lang="en-US" sz="1400" dirty="0" smtClean="0"/>
              <a:t>-MoU estimates</a:t>
            </a:r>
          </a:p>
          <a:p>
            <a:pPr lvl="1"/>
            <a:r>
              <a:rPr lang="en-US" sz="1400" dirty="0" smtClean="0"/>
              <a:t>~6÷8 batches of 3D sensors - planar are cheaper and with higher yield</a:t>
            </a:r>
          </a:p>
          <a:p>
            <a:pPr lvl="2"/>
            <a:r>
              <a:rPr lang="en-US" sz="1400" dirty="0" smtClean="0"/>
              <a:t>A 3D batch (slim edge) could be 50÷70 k€ - yield still not known (need pre-production to evaluate)</a:t>
            </a:r>
          </a:p>
          <a:p>
            <a:pPr lvl="2"/>
            <a:r>
              <a:rPr lang="en-US" sz="1400" dirty="0" smtClean="0"/>
              <a:t>A planar n-on-n is 50÷60 % of the 3D cost</a:t>
            </a:r>
          </a:p>
          <a:p>
            <a:pPr lvl="1"/>
            <a:r>
              <a:rPr lang="en-US" sz="1400" dirty="0" smtClean="0"/>
              <a:t>Bump bonding:</a:t>
            </a:r>
          </a:p>
          <a:p>
            <a:pPr lvl="2"/>
            <a:r>
              <a:rPr lang="en-US" sz="1400" dirty="0" smtClean="0"/>
              <a:t>Deposition of bumps on 72 FE-I4 wafers and 200 sensor UBM.</a:t>
            </a:r>
          </a:p>
          <a:p>
            <a:pPr lvl="2"/>
            <a:r>
              <a:rPr lang="en-US" sz="1400" dirty="0" smtClean="0"/>
              <a:t>Considered pretty large extra production – limited sensor wafer testing before bump-bonding (no bias grid in 3D: test by structure on wafer and by removable metal putting all pixel in parallel)</a:t>
            </a:r>
          </a:p>
          <a:p>
            <a:pPr lvl="2"/>
            <a:r>
              <a:rPr lang="en-US" sz="1400" dirty="0" smtClean="0"/>
              <a:t>Yield and cost of bump bonding must be revisited. New process is in development.</a:t>
            </a:r>
          </a:p>
          <a:p>
            <a:pPr lvl="2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4509120"/>
            <a:ext cx="8892480" cy="21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0" y="-25400"/>
            <a:ext cx="8402960" cy="531813"/>
          </a:xfrm>
        </p:spPr>
        <p:txBody>
          <a:bodyPr/>
          <a:lstStyle/>
          <a:p>
            <a:r>
              <a:rPr lang="en-US" sz="3200" dirty="0" smtClean="0"/>
              <a:t>Resources for Speed-up (M&amp;O-B/Project)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3407296" cy="56848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Additional resources in 2011</a:t>
            </a:r>
          </a:p>
          <a:p>
            <a:r>
              <a:rPr lang="en-US" sz="1800" dirty="0" smtClean="0"/>
              <a:t>For speed-up necessary +1.05 MCH in 2011</a:t>
            </a:r>
          </a:p>
          <a:p>
            <a:pPr marL="444500" lvl="1" indent="-173038"/>
            <a:r>
              <a:rPr lang="en-US" sz="1600" dirty="0" smtClean="0"/>
              <a:t>Save 385k in 2012, 529 k in 2013 and 121 k in 2014</a:t>
            </a:r>
            <a:endParaRPr lang="en-US" sz="1600" dirty="0"/>
          </a:p>
          <a:p>
            <a:pPr marL="61912" indent="-173038"/>
            <a:r>
              <a:rPr lang="en-US" sz="1800" dirty="0" smtClean="0"/>
              <a:t>Sensors: +337 k in 2011</a:t>
            </a:r>
          </a:p>
          <a:p>
            <a:pPr marL="444500" lvl="1" indent="-173038"/>
            <a:r>
              <a:rPr lang="en-US" sz="1600" dirty="0" smtClean="0"/>
              <a:t>2011 – pre-production of 2 design/technologies</a:t>
            </a:r>
          </a:p>
          <a:p>
            <a:pPr marL="444500" lvl="1" indent="-173038"/>
            <a:r>
              <a:rPr lang="en-US" sz="1600" dirty="0" smtClean="0"/>
              <a:t>2011 – place order for production (some payment in 2012): need money available or pledged for placing the order.</a:t>
            </a:r>
          </a:p>
          <a:p>
            <a:pPr marL="61912" indent="-173038"/>
            <a:r>
              <a:rPr lang="en-US" sz="1800" dirty="0" smtClean="0"/>
              <a:t>FE-I4: +496 k in 2011</a:t>
            </a:r>
          </a:p>
          <a:p>
            <a:pPr marL="444500" lvl="1" indent="-173038"/>
            <a:r>
              <a:rPr lang="en-US" sz="1600" dirty="0" smtClean="0"/>
              <a:t> 2011 – engineering run + 1 production batches</a:t>
            </a:r>
          </a:p>
          <a:p>
            <a:pPr marL="444500" lvl="1" indent="-173038"/>
            <a:r>
              <a:rPr lang="en-US" sz="1600" dirty="0" smtClean="0"/>
              <a:t>2012 – additional 2 production batches</a:t>
            </a:r>
          </a:p>
          <a:p>
            <a:pPr marL="61912" indent="-173038"/>
            <a:r>
              <a:rPr lang="en-US" sz="1800" dirty="0" smtClean="0"/>
              <a:t>Bump-bonding: +131k in 2011</a:t>
            </a:r>
          </a:p>
          <a:p>
            <a:pPr marL="444500" lvl="1" indent="-173038"/>
            <a:r>
              <a:rPr lang="en-US" sz="1600" dirty="0" smtClean="0"/>
              <a:t>Largest fraction in 2012 (530k)</a:t>
            </a:r>
          </a:p>
          <a:p>
            <a:pPr marL="61912" indent="-173038"/>
            <a:r>
              <a:rPr lang="en-US" dirty="0" err="1" smtClean="0"/>
              <a:t>i</a:t>
            </a:r>
            <a:r>
              <a:rPr lang="en-US" dirty="0" smtClean="0"/>
              <a:t>-MoU items 4-11: +92k</a:t>
            </a:r>
          </a:p>
          <a:p>
            <a:pPr marL="444500" lvl="1" indent="-173038"/>
            <a:endParaRPr lang="en-US" dirty="0" smtClean="0"/>
          </a:p>
          <a:p>
            <a:pPr marL="444500" lvl="1" indent="-173038"/>
            <a:endParaRPr lang="en-US" dirty="0" smtClean="0"/>
          </a:p>
          <a:p>
            <a:pPr marL="444500" lvl="1" indent="-173038"/>
            <a:endParaRPr lang="en-US" sz="1600" dirty="0" smtClean="0"/>
          </a:p>
          <a:p>
            <a:pPr marL="444500" lvl="1" indent="-173038"/>
            <a:endParaRPr lang="en-US" dirty="0" smtClean="0"/>
          </a:p>
          <a:p>
            <a:pPr marL="444500" lvl="1" indent="-173038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7" y="620688"/>
            <a:ext cx="5423631" cy="33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022092"/>
            <a:ext cx="5328592" cy="24889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5796136" y="1484784"/>
            <a:ext cx="0" cy="64807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796136" y="1412776"/>
            <a:ext cx="792088" cy="36004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6588224" y="119675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1.05 MCH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59817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1700808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-MoU profile</a:t>
            </a:r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561964"/>
            <a:ext cx="186461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Speed-up </a:t>
            </a:r>
          </a:p>
          <a:p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profile</a:t>
            </a:r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66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(Sensor</a:t>
            </a:r>
            <a:r>
              <a:rPr lang="en-US" dirty="0" smtClean="0"/>
              <a:t>) Extra Cost in Speed-up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8498"/>
            <a:ext cx="8686800" cy="5684838"/>
          </a:xfrm>
        </p:spPr>
        <p:txBody>
          <a:bodyPr/>
          <a:lstStyle/>
          <a:p>
            <a:r>
              <a:rPr lang="en-US" sz="1800" dirty="0" smtClean="0"/>
              <a:t>In the speed-up we should consider some extra costs that are mainly given by parallel pre-production of two technologies:</a:t>
            </a:r>
            <a:endParaRPr lang="en-US" sz="1800" dirty="0"/>
          </a:p>
          <a:p>
            <a:pPr lvl="1"/>
            <a:r>
              <a:rPr lang="en-US" sz="1600" dirty="0" smtClean="0"/>
              <a:t>Planar:</a:t>
            </a:r>
          </a:p>
          <a:p>
            <a:pPr lvl="2"/>
            <a:r>
              <a:rPr lang="en-US" sz="1600" dirty="0" smtClean="0"/>
              <a:t>One or two batches of n-on-n </a:t>
            </a:r>
          </a:p>
          <a:p>
            <a:pPr lvl="2"/>
            <a:r>
              <a:rPr lang="en-US" sz="1600" dirty="0" smtClean="0"/>
              <a:t>Production of masks</a:t>
            </a:r>
          </a:p>
          <a:p>
            <a:pPr lvl="1"/>
            <a:r>
              <a:rPr lang="en-US" sz="1600" dirty="0" smtClean="0"/>
              <a:t>3D:</a:t>
            </a:r>
          </a:p>
          <a:p>
            <a:pPr lvl="2"/>
            <a:r>
              <a:rPr lang="en-US" sz="1600" dirty="0" smtClean="0"/>
              <a:t>Two batches of slim edge/double side 3D (masks already exist)</a:t>
            </a:r>
            <a:endParaRPr lang="en-US" sz="1600" dirty="0"/>
          </a:p>
          <a:p>
            <a:r>
              <a:rPr lang="en-US" sz="1800" dirty="0" smtClean="0"/>
              <a:t>Cost</a:t>
            </a:r>
          </a:p>
          <a:p>
            <a:pPr lvl="1"/>
            <a:r>
              <a:rPr lang="en-US" sz="1600" dirty="0" smtClean="0"/>
              <a:t>Planar n-on-n is a “commercial” product where yield and price is known.</a:t>
            </a:r>
          </a:p>
          <a:p>
            <a:pPr lvl="1"/>
            <a:r>
              <a:rPr lang="en-US" sz="1600" dirty="0" smtClean="0"/>
              <a:t>For 3D there is probably a margin to deal with the producers: consider the pre-production a development. They are interested to understand the maturity of the process to become a commercial product. We should profit!</a:t>
            </a:r>
          </a:p>
          <a:p>
            <a:pPr lvl="1"/>
            <a:r>
              <a:rPr lang="en-US" sz="1600" dirty="0" smtClean="0"/>
              <a:t>For pre-production ~150k€ should be a good figure. Part of this would be adsorbed (one of the two technologies is selected for IBL).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Financing pre-production:</a:t>
            </a:r>
          </a:p>
          <a:p>
            <a:pPr lvl="1"/>
            <a:r>
              <a:rPr lang="en-US" sz="1600" dirty="0" smtClean="0"/>
              <a:t>Purchase contracts placed by </a:t>
            </a:r>
            <a:r>
              <a:rPr lang="en-US" sz="1600" dirty="0" smtClean="0">
                <a:solidFill>
                  <a:srgbClr val="FF0000"/>
                </a:solidFill>
              </a:rPr>
              <a:t>Institutes (FA’s) following the </a:t>
            </a:r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-MoU shares</a:t>
            </a:r>
            <a:r>
              <a:rPr lang="en-US" sz="1600" dirty="0" smtClean="0"/>
              <a:t> (CERN case B as for bump-bonding of sensor prototypes). Need to agree in the </a:t>
            </a:r>
            <a:r>
              <a:rPr lang="en-US" sz="1600" dirty="0" err="1" smtClean="0"/>
              <a:t>PixExtIB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Production after sensor review and technology baseline selection – cost sharing accordingly to (final) MoU. “Technology Options” in the </a:t>
            </a:r>
            <a:r>
              <a:rPr lang="en-US" sz="1600" dirty="0" err="1" smtClean="0"/>
              <a:t>i</a:t>
            </a:r>
            <a:r>
              <a:rPr lang="en-US" sz="1600" dirty="0" smtClean="0"/>
              <a:t>-MoU could cover additional costs, if needed.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764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IBL Speed-up schedule</a:t>
            </a:r>
          </a:p>
          <a:p>
            <a:pPr lvl="1"/>
            <a:r>
              <a:rPr lang="en-US" sz="1600" dirty="0" smtClean="0"/>
              <a:t>FE-I4 (Maurice) – Unrealistic submission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of June – Nothing before end of July or August. </a:t>
            </a:r>
            <a:endParaRPr lang="en-US" sz="1600" dirty="0"/>
          </a:p>
          <a:p>
            <a:pPr lvl="1"/>
            <a:r>
              <a:rPr lang="en-US" sz="1600" dirty="0" smtClean="0"/>
              <a:t>Need risk analysis and performance compromise: </a:t>
            </a:r>
          </a:p>
          <a:p>
            <a:pPr lvl="2"/>
            <a:r>
              <a:rPr lang="en-US" sz="1600" dirty="0" smtClean="0"/>
              <a:t>More material (thin module – will IZM process qualified in time? Copper Flex?)</a:t>
            </a:r>
          </a:p>
          <a:p>
            <a:pPr lvl="2"/>
            <a:r>
              <a:rPr lang="en-US" sz="1600" dirty="0" smtClean="0"/>
              <a:t>Lower dose life (planar at 1x10</a:t>
            </a:r>
            <a:r>
              <a:rPr lang="en-US" sz="1600" baseline="30000" dirty="0" smtClean="0"/>
              <a:t>15 </a:t>
            </a:r>
            <a:r>
              <a:rPr lang="en-US" sz="1600" dirty="0" smtClean="0"/>
              <a:t>instead of 5x10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 n/cm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?)</a:t>
            </a:r>
          </a:p>
          <a:p>
            <a:pPr lvl="2"/>
            <a:r>
              <a:rPr lang="en-US" sz="1600" dirty="0" smtClean="0"/>
              <a:t>Would 1000V bias degraded to lower value? </a:t>
            </a:r>
          </a:p>
          <a:p>
            <a:pPr lvl="2"/>
            <a:r>
              <a:rPr lang="en-US" sz="1600" dirty="0" smtClean="0"/>
              <a:t>What are the risk of submission of FE-I4 without R/O architecture test with ROD?</a:t>
            </a:r>
          </a:p>
          <a:p>
            <a:r>
              <a:rPr lang="en-US" sz="1800" dirty="0" err="1" smtClean="0"/>
              <a:t>nSQP</a:t>
            </a:r>
            <a:endParaRPr lang="en-US" sz="1800" dirty="0" smtClean="0"/>
          </a:p>
          <a:p>
            <a:pPr lvl="1"/>
            <a:r>
              <a:rPr lang="en-US" sz="1600" dirty="0" smtClean="0"/>
              <a:t>Decision to install not anymore the VCSEL issues only. </a:t>
            </a:r>
          </a:p>
          <a:p>
            <a:pPr lvl="1"/>
            <a:r>
              <a:rPr lang="en-US" sz="1600" dirty="0" smtClean="0"/>
              <a:t>The whole package IBL + </a:t>
            </a:r>
            <a:r>
              <a:rPr lang="en-US" sz="1600" dirty="0" err="1" smtClean="0"/>
              <a:t>nSQP</a:t>
            </a:r>
            <a:r>
              <a:rPr lang="en-US" sz="1600" dirty="0" smtClean="0"/>
              <a:t> will decide on 2013 pixel package opening.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nSQP</a:t>
            </a:r>
            <a:r>
              <a:rPr lang="en-US" sz="1600" dirty="0" smtClean="0"/>
              <a:t> will not take a decision this year on opening or not the Pixel package, </a:t>
            </a:r>
          </a:p>
          <a:p>
            <a:r>
              <a:rPr lang="en-US" sz="1800" dirty="0" smtClean="0"/>
              <a:t>Comment:</a:t>
            </a:r>
          </a:p>
          <a:p>
            <a:pPr lvl="1"/>
            <a:r>
              <a:rPr lang="en-US" sz="1600" dirty="0" smtClean="0"/>
              <a:t>The IBL project is more an more linked to the </a:t>
            </a:r>
            <a:r>
              <a:rPr lang="en-US" sz="1600" dirty="0" err="1" smtClean="0"/>
              <a:t>nSQP</a:t>
            </a:r>
            <a:r>
              <a:rPr lang="en-US" sz="1600" dirty="0" smtClean="0"/>
              <a:t> project. If the VCSEL do not need </a:t>
            </a:r>
            <a:r>
              <a:rPr lang="en-US" sz="1600" dirty="0" err="1" smtClean="0"/>
              <a:t>nSQP</a:t>
            </a:r>
            <a:r>
              <a:rPr lang="en-US" sz="1600" dirty="0" smtClean="0"/>
              <a:t>, IBL will have.</a:t>
            </a:r>
          </a:p>
          <a:p>
            <a:pPr lvl="1"/>
            <a:endParaRPr lang="en-US" sz="1600" dirty="0"/>
          </a:p>
          <a:p>
            <a:r>
              <a:rPr lang="en-US" dirty="0" smtClean="0"/>
              <a:t>Sensor pre-production:</a:t>
            </a:r>
          </a:p>
          <a:p>
            <a:pPr lvl="1"/>
            <a:r>
              <a:rPr lang="en-US" dirty="0" smtClean="0"/>
              <a:t>Pre-production of </a:t>
            </a:r>
            <a:r>
              <a:rPr lang="en-US" dirty="0" err="1" smtClean="0"/>
              <a:t>CiS</a:t>
            </a:r>
            <a:r>
              <a:rPr lang="en-US" dirty="0" smtClean="0"/>
              <a:t> planar (2 batches) and 1+1 batches from CNM and FBK is supported. Financing follow IBL production sharing </a:t>
            </a:r>
            <a:r>
              <a:rPr lang="en-GB" dirty="0">
                <a:solidFill>
                  <a:srgbClr val="FF0000"/>
                </a:solidFill>
                <a:latin typeface="Thaoma (body)" charset="0"/>
                <a:ea typeface="ＭＳ Ｐゴシック" pitchFamily="-108" charset="-128"/>
                <a:sym typeface="Symbol" pitchFamily="-108" charset="2"/>
              </a:rPr>
              <a:t> </a:t>
            </a:r>
            <a:r>
              <a:rPr lang="en-GB" dirty="0" smtClean="0">
                <a:solidFill>
                  <a:srgbClr val="FF0000"/>
                </a:solidFill>
                <a:latin typeface="Thaoma (body)" charset="0"/>
                <a:ea typeface="ＭＳ Ｐゴシック" pitchFamily="-108" charset="-128"/>
                <a:sym typeface="Symbol" pitchFamily="-108" charset="2"/>
              </a:rPr>
              <a:t>Start FBK run asap!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2000"/>
            <a:ext cx="8915400" cy="56848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Prepare for a speed-up of the IBL project</a:t>
            </a:r>
          </a:p>
          <a:p>
            <a:pPr lvl="1"/>
            <a:r>
              <a:rPr lang="en-US" dirty="0" smtClean="0"/>
              <a:t>Discuss the impact of speed-up on detector performance – schedule cannot be halved without simplification </a:t>
            </a:r>
            <a:r>
              <a:rPr lang="en-GB" dirty="0">
                <a:latin typeface="Thaoma (body)" charset="0"/>
                <a:ea typeface="ＭＳ Ｐゴシック" pitchFamily="-108" charset="-128"/>
                <a:sym typeface="Symbol" pitchFamily="-108" charset="2"/>
              </a:rPr>
              <a:t> </a:t>
            </a:r>
            <a:r>
              <a:rPr lang="en-GB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impact on material budget and total dose need to evaluate. </a:t>
            </a:r>
            <a:endParaRPr lang="en-US" dirty="0" smtClean="0"/>
          </a:p>
          <a:p>
            <a:pPr lvl="1"/>
            <a:r>
              <a:rPr lang="en-US" dirty="0" smtClean="0"/>
              <a:t>Take actions that would not penalize the final IBL performance today: pre-production of 2 sensor technology until test and review could speed-up and put aside sensors for initial module production.</a:t>
            </a:r>
          </a:p>
          <a:p>
            <a:pPr lvl="1"/>
            <a:r>
              <a:rPr lang="en-US" dirty="0" smtClean="0"/>
              <a:t>FE-I4 is clearly the one that drives both performance and schedule.</a:t>
            </a:r>
          </a:p>
          <a:p>
            <a:pPr lvl="1"/>
            <a:r>
              <a:rPr lang="en-US" dirty="0" smtClean="0"/>
              <a:t>IBL and </a:t>
            </a:r>
            <a:r>
              <a:rPr lang="en-US" dirty="0" err="1" smtClean="0"/>
              <a:t>nSQP</a:t>
            </a:r>
            <a:r>
              <a:rPr lang="en-US" dirty="0" smtClean="0"/>
              <a:t> going on the same track. IBL saves </a:t>
            </a:r>
            <a:r>
              <a:rPr lang="en-US" dirty="0" err="1" smtClean="0"/>
              <a:t>nSQP</a:t>
            </a:r>
            <a:r>
              <a:rPr lang="en-US" dirty="0" smtClean="0"/>
              <a:t> or </a:t>
            </a:r>
            <a:r>
              <a:rPr lang="en-US" dirty="0" err="1" smtClean="0"/>
              <a:t>nSQP</a:t>
            </a:r>
            <a:r>
              <a:rPr lang="en-US" dirty="0" smtClean="0"/>
              <a:t> saves IBL?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Payment profile requires moves ~1 MCH into 2011 </a:t>
            </a:r>
          </a:p>
          <a:p>
            <a:pPr lvl="1"/>
            <a:r>
              <a:rPr lang="en-US" dirty="0" smtClean="0"/>
              <a:t>Limited extra cost possible for sensors due to parallel pre-production.</a:t>
            </a:r>
          </a:p>
          <a:p>
            <a:pPr lvl="1"/>
            <a:r>
              <a:rPr lang="en-US" dirty="0" smtClean="0"/>
              <a:t>Cash flow can be covered by CERN if needed</a:t>
            </a:r>
          </a:p>
          <a:p>
            <a:pPr marL="4762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Perch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vederci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pPr lvl="1"/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dell’IBL</a:t>
            </a:r>
            <a:r>
              <a:rPr lang="en-US" dirty="0" smtClean="0"/>
              <a:t> </a:t>
            </a:r>
            <a:r>
              <a:rPr lang="en-US" dirty="0" err="1" smtClean="0"/>
              <a:t>stanno</a:t>
            </a:r>
            <a:r>
              <a:rPr lang="en-US" dirty="0" smtClean="0"/>
              <a:t> </a:t>
            </a:r>
            <a:r>
              <a:rPr lang="en-US" dirty="0" err="1" smtClean="0"/>
              <a:t>entrando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vivo del </a:t>
            </a:r>
            <a:r>
              <a:rPr lang="en-US" dirty="0" err="1" smtClean="0"/>
              <a:t>progetto</a:t>
            </a:r>
            <a:r>
              <a:rPr lang="en-US" smtClean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Collaborazione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r>
              <a:rPr lang="en-US" dirty="0" smtClean="0"/>
              <a:t> </a:t>
            </a:r>
            <a:r>
              <a:rPr lang="en-US" dirty="0" err="1" smtClean="0"/>
              <a:t>aggressiva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r>
              <a:rPr lang="en-US" dirty="0" smtClean="0"/>
              <a:t>, … </a:t>
            </a:r>
            <a:r>
              <a:rPr lang="en-US" dirty="0" err="1" smtClean="0"/>
              <a:t>visibilità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 </a:t>
            </a:r>
            <a:r>
              <a:rPr lang="en-US" dirty="0" err="1" smtClean="0"/>
              <a:t>richiede</a:t>
            </a:r>
            <a:r>
              <a:rPr lang="en-US" dirty="0" smtClean="0"/>
              <a:t> </a:t>
            </a:r>
            <a:r>
              <a:rPr lang="en-US" dirty="0" err="1" smtClean="0"/>
              <a:t>sinergie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I </a:t>
            </a:r>
            <a:r>
              <a:rPr lang="en-US" dirty="0" err="1" smtClean="0"/>
              <a:t>gruppi</a:t>
            </a:r>
            <a:r>
              <a:rPr lang="en-US" dirty="0" smtClean="0"/>
              <a:t> INFN</a:t>
            </a:r>
          </a:p>
          <a:p>
            <a:pPr lvl="1"/>
            <a:endParaRPr lang="en-US" dirty="0"/>
          </a:p>
          <a:p>
            <a:r>
              <a:rPr lang="en-US" dirty="0" smtClean="0"/>
              <a:t>Si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discutendo</a:t>
            </a:r>
            <a:r>
              <a:rPr lang="en-US" dirty="0" smtClean="0"/>
              <a:t> </a:t>
            </a:r>
            <a:r>
              <a:rPr lang="en-US" dirty="0" err="1" smtClean="0"/>
              <a:t>sull</a:t>
            </a:r>
            <a:r>
              <a:rPr lang="en-US" dirty="0" smtClean="0"/>
              <a:t> speed-up </a:t>
            </a:r>
            <a:r>
              <a:rPr lang="en-US" dirty="0" err="1" smtClean="0"/>
              <a:t>della</a:t>
            </a:r>
            <a:r>
              <a:rPr lang="en-US" dirty="0" smtClean="0"/>
              <a:t> schedule (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prossime</a:t>
            </a:r>
            <a:r>
              <a:rPr lang="en-US" dirty="0" smtClean="0"/>
              <a:t> slides)</a:t>
            </a:r>
          </a:p>
          <a:p>
            <a:pPr lvl="1"/>
            <a:r>
              <a:rPr lang="en-US" dirty="0" smtClean="0"/>
              <a:t>Quale </a:t>
            </a:r>
            <a:r>
              <a:rPr lang="en-US" dirty="0" err="1" smtClean="0"/>
              <a:t>sarà</a:t>
            </a:r>
            <a:r>
              <a:rPr lang="en-US" dirty="0" smtClean="0"/>
              <a:t> </a:t>
            </a:r>
            <a:r>
              <a:rPr lang="en-US" dirty="0" err="1" smtClean="0"/>
              <a:t>l’impegno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e deliverable </a:t>
            </a:r>
            <a:r>
              <a:rPr lang="en-US" dirty="0" err="1" smtClean="0"/>
              <a:t>Italiane</a:t>
            </a:r>
            <a:r>
              <a:rPr lang="en-US" dirty="0" smtClean="0"/>
              <a:t>: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aumentare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 o </a:t>
            </a:r>
            <a:r>
              <a:rPr lang="en-US" dirty="0" err="1" smtClean="0"/>
              <a:t>renderle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efficienti</a:t>
            </a:r>
            <a:r>
              <a:rPr lang="en-US" dirty="0" smtClean="0"/>
              <a:t> o non </a:t>
            </a:r>
            <a:r>
              <a:rPr lang="en-US" dirty="0" err="1" smtClean="0"/>
              <a:t>ce</a:t>
            </a:r>
            <a:r>
              <a:rPr lang="en-US" dirty="0" smtClean="0"/>
              <a:t> la </a:t>
            </a:r>
            <a:r>
              <a:rPr lang="en-US" dirty="0" err="1" smtClean="0"/>
              <a:t>facciamo</a:t>
            </a:r>
            <a:r>
              <a:rPr lang="en-US" dirty="0" smtClean="0"/>
              <a:t>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TDR: waiting for 200 printed copies</a:t>
            </a:r>
          </a:p>
          <a:p>
            <a:endParaRPr lang="en-US" dirty="0" smtClean="0"/>
          </a:p>
          <a:p>
            <a:r>
              <a:rPr lang="en-US" dirty="0" smtClean="0"/>
              <a:t>LHCC approval. TDR presented in September, reviewers questions answered by early December</a:t>
            </a:r>
          </a:p>
          <a:p>
            <a:endParaRPr lang="en-US" dirty="0"/>
          </a:p>
          <a:p>
            <a:r>
              <a:rPr lang="en-US" dirty="0" smtClean="0"/>
              <a:t>On technical side several progresses</a:t>
            </a:r>
          </a:p>
          <a:p>
            <a:pPr lvl="1"/>
            <a:r>
              <a:rPr lang="en-US" dirty="0" smtClean="0"/>
              <a:t>FE-I4 (received 6/10 wafers) under testing in Bonn, Gottingen, LBNL and SLAC.</a:t>
            </a:r>
          </a:p>
          <a:p>
            <a:pPr lvl="1"/>
            <a:r>
              <a:rPr lang="en-US" dirty="0" smtClean="0"/>
              <a:t>First FE-I4 bump-bonded with planar sensors start testing this week.</a:t>
            </a:r>
          </a:p>
          <a:p>
            <a:pPr lvl="1"/>
            <a:r>
              <a:rPr lang="en-US" dirty="0" smtClean="0"/>
              <a:t>3D sensors from FBK (FE-I3 wafers) in process at </a:t>
            </a:r>
            <a:r>
              <a:rPr lang="en-US" dirty="0" err="1" smtClean="0"/>
              <a:t>Selex</a:t>
            </a:r>
            <a:r>
              <a:rPr lang="en-US" dirty="0" smtClean="0"/>
              <a:t> for BB, FE-I4 wafers will be shipped next days to IZM for bump-bonding (see </a:t>
            </a:r>
            <a:r>
              <a:rPr lang="en-US" dirty="0" err="1" smtClean="0"/>
              <a:t>Gian</a:t>
            </a:r>
            <a:r>
              <a:rPr lang="en-US" dirty="0" smtClean="0"/>
              <a:t>-Franco’s talk).</a:t>
            </a:r>
          </a:p>
          <a:p>
            <a:pPr lvl="1"/>
            <a:r>
              <a:rPr lang="en-US" dirty="0" smtClean="0"/>
              <a:t>Stave design deeply discussed in Annecy Workshop (Dec), final design expected end of this month. Several changes: V-shape, add a carbon fiber face-plate in front of the module, end support in peek.</a:t>
            </a:r>
          </a:p>
          <a:p>
            <a:pPr lvl="1"/>
            <a:r>
              <a:rPr lang="en-US" dirty="0" smtClean="0"/>
              <a:t>Al/Cu stave flex-hybrid prototypes received from CERN workshop (see </a:t>
            </a:r>
            <a:r>
              <a:rPr lang="en-US" dirty="0" err="1" smtClean="0"/>
              <a:t>Ettore</a:t>
            </a:r>
            <a:r>
              <a:rPr lang="en-US" dirty="0" smtClean="0"/>
              <a:t>/Claudia).</a:t>
            </a:r>
          </a:p>
          <a:p>
            <a:pPr lvl="1"/>
            <a:r>
              <a:rPr lang="en-US" dirty="0" smtClean="0"/>
              <a:t>First long prototype of IST arrived.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01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Assemblies</a:t>
            </a:r>
            <a:r>
              <a:rPr lang="de-DE" dirty="0" smtClean="0"/>
              <a:t> Sensor/FE-I4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1" y="764704"/>
            <a:ext cx="4219810" cy="4929222"/>
          </a:xfrm>
        </p:spPr>
        <p:txBody>
          <a:bodyPr>
            <a:normAutofit/>
          </a:bodyPr>
          <a:lstStyle/>
          <a:p>
            <a:r>
              <a:rPr lang="en-GB" sz="1600" dirty="0" smtClean="0"/>
              <a:t>7 assemblies with </a:t>
            </a:r>
            <a:r>
              <a:rPr lang="en-GB" sz="1600" dirty="0" err="1" smtClean="0"/>
              <a:t>CiS</a:t>
            </a:r>
            <a:r>
              <a:rPr lang="en-GB" sz="1600" dirty="0" smtClean="0"/>
              <a:t> planar sensors received </a:t>
            </a:r>
          </a:p>
          <a:p>
            <a:pPr lvl="1"/>
            <a:r>
              <a:rPr lang="en-GB" sz="1400" dirty="0" smtClean="0"/>
              <a:t>1 assembly already mounted to board and currently under test:</a:t>
            </a:r>
          </a:p>
          <a:p>
            <a:r>
              <a:rPr lang="en-GB" sz="1600" dirty="0" smtClean="0">
                <a:sym typeface="Wingdings" pitchFamily="2" charset="2"/>
              </a:rPr>
              <a:t>2 more will be mounted in these days:</a:t>
            </a:r>
          </a:p>
          <a:p>
            <a:pPr lvl="1"/>
            <a:r>
              <a:rPr lang="en-GB" sz="1400" dirty="0" smtClean="0">
                <a:sym typeface="Wingdings" pitchFamily="2" charset="2"/>
              </a:rPr>
              <a:t>1 at LBNL, 1 at Bonn</a:t>
            </a:r>
          </a:p>
          <a:p>
            <a:r>
              <a:rPr lang="en-GB" sz="1600" dirty="0">
                <a:sym typeface="Wingdings" pitchFamily="2" charset="2"/>
              </a:rPr>
              <a:t>R</a:t>
            </a:r>
            <a:r>
              <a:rPr lang="en-GB" sz="1600" dirty="0" smtClean="0">
                <a:sym typeface="Wingdings" pitchFamily="2" charset="2"/>
              </a:rPr>
              <a:t>emaining 4 will be mounted on carrier for irradiation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smtClean="0"/>
              <a:t>Threshold and noise maps have some structures that need to understand.</a:t>
            </a:r>
          </a:p>
          <a:p>
            <a:endParaRPr lang="en-GB" sz="1600" dirty="0"/>
          </a:p>
          <a:p>
            <a:r>
              <a:rPr lang="en-GB" sz="1600" dirty="0" smtClean="0"/>
              <a:t>INFN groups need to get involved…</a:t>
            </a:r>
          </a:p>
          <a:p>
            <a:pPr lvl="1"/>
            <a:r>
              <a:rPr lang="en-GB" sz="1400" dirty="0" smtClean="0"/>
              <a:t>Hope to have FBK 3D with FE-I4 by </a:t>
            </a:r>
            <a:r>
              <a:rPr lang="en-GB" sz="1400" dirty="0"/>
              <a:t>F</a:t>
            </a:r>
            <a:r>
              <a:rPr lang="en-GB" sz="1400" dirty="0" smtClean="0"/>
              <a:t>ebruary!</a:t>
            </a:r>
            <a:endParaRPr lang="en-GB" sz="1400" dirty="0"/>
          </a:p>
        </p:txBody>
      </p:sp>
      <p:pic>
        <p:nvPicPr>
          <p:cNvPr id="9" name="Picture 8" descr="FE-I4-assemblies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7876" y="1700808"/>
            <a:ext cx="3473292" cy="3717032"/>
          </a:xfrm>
          <a:prstGeom prst="rect">
            <a:avLst/>
          </a:prstGeom>
        </p:spPr>
      </p:pic>
      <p:pic>
        <p:nvPicPr>
          <p:cNvPr id="8" name="Picture 7" descr="FE-I4-assemblies 014.jpg"/>
          <p:cNvPicPr>
            <a:picLocks noChangeAspect="1"/>
          </p:cNvPicPr>
          <p:nvPr/>
        </p:nvPicPr>
        <p:blipFill rotWithShape="1">
          <a:blip r:embed="rId3" cstate="print"/>
          <a:srcRect l="65236" t="12200" r="13123" b="66651"/>
          <a:stretch/>
        </p:blipFill>
        <p:spPr>
          <a:xfrm rot="5400000">
            <a:off x="4534529" y="946191"/>
            <a:ext cx="2183708" cy="1820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tlas_01-04_001.jpeg"/>
          <p:cNvPicPr>
            <a:picLocks noChangeAspect="1"/>
          </p:cNvPicPr>
          <p:nvPr/>
        </p:nvPicPr>
        <p:blipFill rotWithShape="1">
          <a:blip r:embed="rId4" cstate="print"/>
          <a:srcRect l="1326" t="36484" r="32434" b="-16478"/>
          <a:stretch/>
        </p:blipFill>
        <p:spPr>
          <a:xfrm rot="16200000">
            <a:off x="7196490" y="372462"/>
            <a:ext cx="1993946" cy="2778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04248" y="1268760"/>
            <a:ext cx="1846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Bent Arrow 10"/>
          <p:cNvSpPr/>
          <p:nvPr/>
        </p:nvSpPr>
        <p:spPr bwMode="auto">
          <a:xfrm rot="10800000" flipH="1">
            <a:off x="5220072" y="2852936"/>
            <a:ext cx="1584176" cy="504056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0800000">
            <a:off x="7308304" y="2636912"/>
            <a:ext cx="1584176" cy="792088"/>
          </a:xfrm>
          <a:prstGeom prst="bentArrow">
            <a:avLst>
              <a:gd name="adj1" fmla="val 16902"/>
              <a:gd name="adj2" fmla="val 25000"/>
              <a:gd name="adj3" fmla="val 25000"/>
              <a:gd name="adj4" fmla="val 48609"/>
            </a:avLst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spc="50" normalizeH="0" baseline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64792" y="908720"/>
            <a:ext cx="14116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FE-I4/IZM</a:t>
            </a:r>
          </a:p>
          <a:p>
            <a:pPr algn="ctr"/>
            <a:r>
              <a:rPr lang="en-US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Module </a:t>
            </a:r>
          </a:p>
          <a:p>
            <a:pPr algn="ctr"/>
            <a:r>
              <a:rPr lang="en-US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X-ray</a:t>
            </a:r>
            <a:endParaRPr lang="en-US" sz="2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10800000" flipH="1">
            <a:off x="5372472" y="3005336"/>
            <a:ext cx="1584176" cy="504056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3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Shut-downs? Speed-up?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2000"/>
            <a:ext cx="9036496" cy="5684838"/>
          </a:xfrm>
        </p:spPr>
        <p:txBody>
          <a:bodyPr/>
          <a:lstStyle/>
          <a:p>
            <a:r>
              <a:rPr lang="en-US" sz="1800" dirty="0" err="1" smtClean="0"/>
              <a:t>nSQP</a:t>
            </a:r>
            <a:r>
              <a:rPr lang="en-US" sz="1800" dirty="0" smtClean="0"/>
              <a:t> and IBL management met yesterday - discuss on IBL installation in 2013:</a:t>
            </a:r>
          </a:p>
          <a:p>
            <a:pPr lvl="1"/>
            <a:r>
              <a:rPr lang="en-US" dirty="0" err="1"/>
              <a:t>nSQP</a:t>
            </a:r>
            <a:r>
              <a:rPr lang="en-US" dirty="0"/>
              <a:t> - IBL </a:t>
            </a:r>
            <a:r>
              <a:rPr lang="en-US" dirty="0" smtClean="0"/>
              <a:t>meeting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://indico.cern.ch/conferenceDisplay.py?confId=</a:t>
            </a:r>
            <a:r>
              <a:rPr lang="en-US" dirty="0" smtClean="0">
                <a:hlinkClick r:id="rId2"/>
              </a:rPr>
              <a:t>119960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Talks</a:t>
            </a:r>
            <a:endParaRPr lang="en-US" dirty="0"/>
          </a:p>
          <a:p>
            <a:pPr lvl="2"/>
            <a:r>
              <a:rPr lang="en-US" sz="1600" dirty="0" err="1" smtClean="0"/>
              <a:t>Marzio</a:t>
            </a:r>
            <a:r>
              <a:rPr lang="en-US" sz="1600" dirty="0" smtClean="0"/>
              <a:t> – LHC schedule</a:t>
            </a:r>
          </a:p>
          <a:p>
            <a:pPr lvl="2"/>
            <a:r>
              <a:rPr lang="en-US" sz="1600" dirty="0" smtClean="0"/>
              <a:t>Heinz – IBL speedup schedule</a:t>
            </a:r>
          </a:p>
          <a:p>
            <a:pPr lvl="2"/>
            <a:r>
              <a:rPr lang="en-US" sz="1600" dirty="0" err="1" smtClean="0"/>
              <a:t>Nanni</a:t>
            </a:r>
            <a:r>
              <a:rPr lang="en-US" sz="1600" dirty="0" smtClean="0"/>
              <a:t> – spending profile impact from speed-up schedule</a:t>
            </a:r>
          </a:p>
          <a:p>
            <a:pPr lvl="2"/>
            <a:r>
              <a:rPr lang="en-US" sz="1600" dirty="0" smtClean="0"/>
              <a:t>Fido – </a:t>
            </a:r>
            <a:r>
              <a:rPr lang="en-US" sz="1600" dirty="0" err="1" smtClean="0"/>
              <a:t>nSQP</a:t>
            </a:r>
            <a:r>
              <a:rPr lang="en-US" sz="1600" dirty="0" smtClean="0"/>
              <a:t> schedule</a:t>
            </a:r>
            <a:endParaRPr lang="en-US" sz="1800" dirty="0"/>
          </a:p>
          <a:p>
            <a:r>
              <a:rPr lang="en-US" sz="1800" dirty="0" smtClean="0"/>
              <a:t>Questions:</a:t>
            </a:r>
          </a:p>
          <a:p>
            <a:pPr lvl="1"/>
            <a:r>
              <a:rPr lang="en-US" sz="1600" dirty="0" smtClean="0"/>
              <a:t>Chamonix coming soon – Shutdowns forecast: </a:t>
            </a:r>
          </a:p>
          <a:p>
            <a:pPr lvl="2"/>
            <a:r>
              <a:rPr lang="en-US" sz="1600" dirty="0" smtClean="0"/>
              <a:t>2012 SD </a:t>
            </a:r>
            <a:r>
              <a:rPr lang="en-GB" sz="1600" dirty="0">
                <a:latin typeface="Thaoma (body)" charset="0"/>
                <a:ea typeface="ＭＳ Ｐゴシック" pitchFamily="-108" charset="-128"/>
                <a:sym typeface="Symbol" pitchFamily="-108" charset="2"/>
              </a:rPr>
              <a:t> </a:t>
            </a:r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2013 SD : Collect more data, competition with CDF (what about not approved extension of the run?)</a:t>
            </a:r>
          </a:p>
          <a:p>
            <a:pPr lvl="2"/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2016 (IBL) SD </a:t>
            </a:r>
            <a:r>
              <a:rPr lang="en-GB" sz="1600" dirty="0">
                <a:latin typeface="Thaoma (body)" charset="0"/>
                <a:ea typeface="ＭＳ Ｐゴシック" pitchFamily="-108" charset="-128"/>
                <a:sym typeface="Symbol" pitchFamily="-108" charset="2"/>
              </a:rPr>
              <a:t> </a:t>
            </a:r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would move too</a:t>
            </a:r>
          </a:p>
          <a:p>
            <a:pPr lvl="1"/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When install IBL?</a:t>
            </a:r>
          </a:p>
          <a:p>
            <a:pPr lvl="2"/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2013 too early? 2017… too late…  maybe a new Pixel would be better and possible.</a:t>
            </a:r>
          </a:p>
          <a:p>
            <a:pPr lvl="2"/>
            <a:r>
              <a:rPr lang="en-GB" sz="1600" dirty="0" err="1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nSQP</a:t>
            </a:r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 project would greatly simplify installation if Pixel is taken to surface.</a:t>
            </a:r>
          </a:p>
          <a:p>
            <a:pPr lvl="2"/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Cut 1.5 year in the TDR schedule and no contingency how impact the performance? What are the risks? </a:t>
            </a:r>
            <a:r>
              <a:rPr lang="en-GB" sz="1600" dirty="0">
                <a:latin typeface="Thaoma (body)" charset="0"/>
                <a:ea typeface="ＭＳ Ｐゴシック" pitchFamily="-108" charset="-128"/>
                <a:sym typeface="Symbol" pitchFamily="-108" charset="2"/>
              </a:rPr>
              <a:t> </a:t>
            </a:r>
            <a:r>
              <a:rPr lang="en-GB" sz="1600" dirty="0" smtClean="0">
                <a:latin typeface="Thaoma (body)" charset="0"/>
                <a:ea typeface="ＭＳ Ｐゴシック" pitchFamily="-108" charset="-128"/>
                <a:sym typeface="Symbol" pitchFamily="-108" charset="2"/>
              </a:rPr>
              <a:t>prepare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172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zio-schedu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-10051" r="3547" b="17918"/>
          <a:stretch/>
        </p:blipFill>
        <p:spPr>
          <a:xfrm>
            <a:off x="35496" y="-112537"/>
            <a:ext cx="9006417" cy="6421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25400"/>
            <a:ext cx="8547100" cy="531813"/>
          </a:xfrm>
        </p:spPr>
        <p:txBody>
          <a:bodyPr/>
          <a:lstStyle/>
          <a:p>
            <a:r>
              <a:rPr lang="en-US" sz="3200" dirty="0" smtClean="0"/>
              <a:t>LHC Shutdown – Pre-Chamonix Forecast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7504" y="1700808"/>
            <a:ext cx="8928992" cy="2592288"/>
          </a:xfrm>
          <a:prstGeom prst="rect">
            <a:avLst/>
          </a:prstGeom>
          <a:solidFill>
            <a:srgbClr val="FFFF39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0" i="1" dirty="0">
                <a:latin typeface="Arial"/>
                <a:cs typeface="Arial"/>
              </a:rPr>
              <a:t>In order to anticipate readout problems of the pixel detector because of possible </a:t>
            </a:r>
            <a:r>
              <a:rPr lang="en-US" sz="1400" b="0" i="1" dirty="0" smtClean="0">
                <a:latin typeface="Arial"/>
                <a:cs typeface="Arial"/>
              </a:rPr>
              <a:t>failing optical </a:t>
            </a:r>
            <a:r>
              <a:rPr lang="en-US" sz="1400" b="0" i="1" dirty="0">
                <a:latin typeface="Arial"/>
                <a:cs typeface="Arial"/>
              </a:rPr>
              <a:t>transmitters inside the detector itself starting in 2015: extract the pixel detector, bring </a:t>
            </a:r>
            <a:r>
              <a:rPr lang="en-US" sz="1400" b="0" i="1" dirty="0" smtClean="0">
                <a:latin typeface="Arial"/>
                <a:cs typeface="Arial"/>
              </a:rPr>
              <a:t>it to </a:t>
            </a:r>
            <a:r>
              <a:rPr lang="en-US" sz="1400" b="0" i="1" dirty="0">
                <a:latin typeface="Arial"/>
                <a:cs typeface="Arial"/>
              </a:rPr>
              <a:t>the surface, substitute all services (SQP project) and optical transmitters, then reinstall. </a:t>
            </a:r>
            <a:r>
              <a:rPr lang="en-US" sz="1400" b="0" i="1" dirty="0" smtClean="0">
                <a:latin typeface="Arial"/>
                <a:cs typeface="Arial"/>
              </a:rPr>
              <a:t>We started </a:t>
            </a:r>
            <a:r>
              <a:rPr lang="en-US" sz="1400" b="0" i="1" dirty="0">
                <a:latin typeface="Arial"/>
                <a:cs typeface="Arial"/>
              </a:rPr>
              <a:t>preparing in a preventive way for this already (new SQP project).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Decision to extract 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or not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during 2012. This is a major operation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  <a:p>
            <a:endParaRPr lang="en-US" sz="1100" i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400" b="0" i="1" dirty="0">
                <a:latin typeface="Arial"/>
                <a:cs typeface="Arial"/>
              </a:rPr>
              <a:t>- Install the new pixel b-layer (IBL=</a:t>
            </a:r>
            <a:r>
              <a:rPr lang="en-US" sz="1400" b="0" i="1" dirty="0" err="1">
                <a:latin typeface="Arial"/>
                <a:cs typeface="Arial"/>
              </a:rPr>
              <a:t>Insertable</a:t>
            </a:r>
            <a:r>
              <a:rPr lang="en-US" sz="1400" b="0" i="1" dirty="0">
                <a:latin typeface="Arial"/>
                <a:cs typeface="Arial"/>
              </a:rPr>
              <a:t> B Layer). First approved ATLAS upgrade project</a:t>
            </a:r>
            <a:r>
              <a:rPr lang="en-US" sz="1400" b="0" i="1" dirty="0" smtClean="0">
                <a:latin typeface="Arial"/>
                <a:cs typeface="Arial"/>
              </a:rPr>
              <a:t>, now </a:t>
            </a:r>
            <a:r>
              <a:rPr lang="en-US" sz="1400" b="0" i="1" dirty="0">
                <a:latin typeface="Arial"/>
                <a:cs typeface="Arial"/>
              </a:rPr>
              <a:t>under construction. This will profit from the pixel detector being extracted and </a:t>
            </a:r>
            <a:r>
              <a:rPr lang="en-US" sz="1400" b="0" i="1" dirty="0" smtClean="0">
                <a:latin typeface="Arial"/>
                <a:cs typeface="Arial"/>
              </a:rPr>
              <a:t>on surface</a:t>
            </a:r>
            <a:r>
              <a:rPr lang="en-US" sz="1400" b="0" i="1" dirty="0">
                <a:latin typeface="Arial"/>
                <a:cs typeface="Arial"/>
              </a:rPr>
              <a:t>. It will require a new Be beam pipe with smaller diameter (45 mm). The IBL </a:t>
            </a:r>
            <a:r>
              <a:rPr lang="en-US" sz="1400" b="0" i="1" dirty="0" smtClean="0">
                <a:latin typeface="Arial"/>
                <a:cs typeface="Arial"/>
              </a:rPr>
              <a:t>will improve </a:t>
            </a:r>
            <a:r>
              <a:rPr lang="en-US" sz="1400" b="0" i="1" dirty="0">
                <a:latin typeface="Arial"/>
                <a:cs typeface="Arial"/>
              </a:rPr>
              <a:t>the </a:t>
            </a:r>
            <a:r>
              <a:rPr lang="en-US" sz="1400" b="0" i="1" dirty="0" err="1">
                <a:latin typeface="Arial"/>
                <a:cs typeface="Arial"/>
              </a:rPr>
              <a:t>vertexing</a:t>
            </a:r>
            <a:r>
              <a:rPr lang="en-US" sz="1400" b="0" i="1" dirty="0">
                <a:latin typeface="Arial"/>
                <a:cs typeface="Arial"/>
              </a:rPr>
              <a:t> and b-tagging properties of the detector at nominal Luminosity </a:t>
            </a:r>
            <a:r>
              <a:rPr lang="en-US" sz="1400" b="0" i="1" dirty="0" smtClean="0">
                <a:latin typeface="Arial"/>
                <a:cs typeface="Arial"/>
              </a:rPr>
              <a:t>and beyond</a:t>
            </a:r>
            <a:r>
              <a:rPr lang="en-US" sz="1400" b="0" i="1" dirty="0">
                <a:latin typeface="Arial"/>
                <a:cs typeface="Arial"/>
              </a:rPr>
              <a:t>. This project was first tuned to be ready for the 2016 shutdown. The collaboration </a:t>
            </a:r>
            <a:r>
              <a:rPr lang="en-US" sz="1400" b="0" i="1" dirty="0" smtClean="0">
                <a:latin typeface="Arial"/>
                <a:cs typeface="Arial"/>
              </a:rPr>
              <a:t>is now </a:t>
            </a:r>
            <a:r>
              <a:rPr lang="en-US" sz="1400" b="0" i="1" dirty="0">
                <a:latin typeface="Arial"/>
                <a:cs typeface="Arial"/>
              </a:rPr>
              <a:t>discussing the possibility to accelerate the construction to profit of the new shift in </a:t>
            </a:r>
            <a:r>
              <a:rPr lang="en-US" sz="1400" b="0" i="1" dirty="0" smtClean="0">
                <a:latin typeface="Arial"/>
                <a:cs typeface="Arial"/>
              </a:rPr>
              <a:t>the shutdown </a:t>
            </a:r>
            <a:r>
              <a:rPr lang="en-US" sz="1400" b="0" i="1" dirty="0">
                <a:latin typeface="Arial"/>
                <a:cs typeface="Arial"/>
              </a:rPr>
              <a:t>schedule</a:t>
            </a:r>
            <a:r>
              <a:rPr lang="en-US" sz="1400" b="0" i="1" dirty="0" smtClean="0">
                <a:latin typeface="Arial"/>
                <a:cs typeface="Arial"/>
              </a:rPr>
              <a:t>!</a:t>
            </a:r>
          </a:p>
          <a:p>
            <a:pPr algn="r"/>
            <a:r>
              <a:rPr lang="en-US" sz="1400" i="1" dirty="0" smtClean="0">
                <a:latin typeface="Arial"/>
                <a:cs typeface="Arial"/>
              </a:rPr>
              <a:t>Ref: </a:t>
            </a:r>
            <a:r>
              <a:rPr lang="en-US" sz="1400" i="1" dirty="0" err="1" smtClean="0">
                <a:latin typeface="Arial"/>
                <a:cs typeface="Arial"/>
              </a:rPr>
              <a:t>Marzio</a:t>
            </a:r>
            <a:r>
              <a:rPr lang="en-US" sz="1400" i="1" dirty="0" smtClean="0">
                <a:latin typeface="Arial"/>
                <a:cs typeface="Arial"/>
              </a:rPr>
              <a:t> – 11/01/2011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11760" y="1340768"/>
            <a:ext cx="1656184" cy="432048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66" y="6309320"/>
            <a:ext cx="4135818" cy="276999"/>
          </a:xfrm>
          <a:prstGeom prst="rect">
            <a:avLst/>
          </a:prstGeom>
          <a:solidFill>
            <a:srgbClr val="FFFF39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Ref: </a:t>
            </a:r>
            <a:r>
              <a:rPr lang="en-US" sz="1200" i="1" dirty="0" err="1" smtClean="0">
                <a:solidFill>
                  <a:srgbClr val="800000"/>
                </a:solidFill>
              </a:rPr>
              <a:t>Marzio</a:t>
            </a:r>
            <a:r>
              <a:rPr lang="en-US" sz="1200" i="1" dirty="0" smtClean="0">
                <a:solidFill>
                  <a:srgbClr val="800000"/>
                </a:solidFill>
              </a:rPr>
              <a:t> N. -IBL-</a:t>
            </a:r>
            <a:r>
              <a:rPr lang="en-US" sz="1200" i="1" dirty="0" err="1" smtClean="0">
                <a:solidFill>
                  <a:srgbClr val="800000"/>
                </a:solidFill>
              </a:rPr>
              <a:t>nSQP</a:t>
            </a:r>
            <a:r>
              <a:rPr lang="en-US" sz="1200" i="1" dirty="0" smtClean="0">
                <a:solidFill>
                  <a:srgbClr val="800000"/>
                </a:solidFill>
              </a:rPr>
              <a:t> Meeting / CERN 11/01/2010</a:t>
            </a:r>
            <a:endParaRPr lang="en-US" sz="12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IBL schedule for installation 2013 </a:t>
            </a:r>
          </a:p>
        </p:txBody>
      </p:sp>
      <p:sp>
        <p:nvSpPr>
          <p:cNvPr id="15363" name="Content Placeholder 11"/>
          <p:cNvSpPr>
            <a:spLocks noGrp="1"/>
          </p:cNvSpPr>
          <p:nvPr>
            <p:ph idx="1"/>
          </p:nvPr>
        </p:nvSpPr>
        <p:spPr>
          <a:xfrm>
            <a:off x="457200" y="516111"/>
            <a:ext cx="8229600" cy="5649193"/>
          </a:xfrm>
        </p:spPr>
        <p:txBody>
          <a:bodyPr/>
          <a:lstStyle/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Assumptions for schedule for installation 2013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Official project start: </a:t>
            </a:r>
            <a:r>
              <a:rPr lang="en-US" sz="1600" dirty="0">
                <a:solidFill>
                  <a:schemeClr val="tx2"/>
                </a:solidFill>
                <a:latin typeface="TradeGothic LH Extended" charset="0"/>
                <a:ea typeface="ＭＳ Ｐゴシック" charset="0"/>
              </a:rPr>
              <a:t>1. March 2011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Ready for installation : </a:t>
            </a:r>
            <a:r>
              <a:rPr lang="en-US" sz="1600" dirty="0">
                <a:solidFill>
                  <a:srgbClr val="FF0000"/>
                </a:solidFill>
                <a:latin typeface="TradeGothic LH Extended" charset="0"/>
                <a:ea typeface="ＭＳ Ｐゴシック" charset="0"/>
              </a:rPr>
              <a:t>1. July 2013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Construction time shortened by: remove explicit contingency (2x3mo) + parallelizing operations + early start for sensor pre-production (6-8 </a:t>
            </a:r>
            <a:r>
              <a:rPr lang="en-US" sz="1600" dirty="0" err="1">
                <a:latin typeface="TradeGothic LH Extended" charset="0"/>
                <a:ea typeface="ＭＳ Ｐゴシック" charset="0"/>
              </a:rPr>
              <a:t>mo</a:t>
            </a:r>
            <a:r>
              <a:rPr lang="en-US" sz="1600" dirty="0">
                <a:latin typeface="TradeGothic LH Extended" charset="0"/>
                <a:ea typeface="ＭＳ Ｐゴシック" charset="0"/>
              </a:rPr>
              <a:t>) + FEI4 Version 2 direct production run (5 </a:t>
            </a:r>
            <a:r>
              <a:rPr lang="en-US" sz="1600" dirty="0" err="1">
                <a:latin typeface="TradeGothic LH Extended" charset="0"/>
                <a:ea typeface="ＭＳ Ｐゴシック" charset="0"/>
              </a:rPr>
              <a:t>mo</a:t>
            </a:r>
            <a:r>
              <a:rPr lang="en-US" sz="1600" dirty="0">
                <a:latin typeface="TradeGothic LH Extended" charset="0"/>
                <a:ea typeface="ＭＳ Ｐゴシック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Main construction duration of components not changed (e.g. BB, stave loading, integration …)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Treated as construction schedule with qualification steps of components (sensor, chip, module, stave, integration)</a:t>
            </a:r>
            <a:endParaRPr lang="en-US" sz="2000" dirty="0">
              <a:latin typeface="TradeGothic LH Extended" charset="0"/>
              <a:ea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Personally I believe the schedule is achievable if there are no major component failures and no major delays (e.g. due to extended RD steps)</a:t>
            </a: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Time critical items: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radeGothic LH Extended" charset="0"/>
                <a:ea typeface="ＭＳ Ｐゴシック" charset="0"/>
              </a:rPr>
              <a:t>Sensor pre-production run (start Feb) </a:t>
            </a:r>
            <a:r>
              <a:rPr lang="en-US" sz="1600" dirty="0">
                <a:latin typeface="TradeGothic LH Extended" charset="0"/>
                <a:ea typeface="ＭＳ Ｐゴシック" charset="0"/>
              </a:rPr>
              <a:t>and sensor review/decision (June)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radeGothic LH Extended" charset="0"/>
                <a:ea typeface="ＭＳ Ｐゴシック" charset="0"/>
              </a:rPr>
              <a:t>FEI4 Version 2 submission (June 2011)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Bump bonding of thin modules (</a:t>
            </a:r>
            <a:r>
              <a:rPr lang="en-US" sz="1600" dirty="0" err="1">
                <a:latin typeface="TradeGothic LH Extended" charset="0"/>
                <a:ea typeface="ＭＳ Ｐゴシック" charset="0"/>
              </a:rPr>
              <a:t>workplan</a:t>
            </a:r>
            <a:r>
              <a:rPr lang="en-US" sz="1600" dirty="0">
                <a:latin typeface="TradeGothic LH Extended" charset="0"/>
                <a:ea typeface="ＭＳ Ｐゴシック" charset="0"/>
              </a:rPr>
              <a:t> in preparation with IZM, aim to get first thin modules in </a:t>
            </a:r>
            <a:r>
              <a:rPr lang="en-US" sz="1600" dirty="0" err="1">
                <a:latin typeface="TradeGothic LH Extended" charset="0"/>
                <a:ea typeface="ＭＳ Ｐゴシック" charset="0"/>
              </a:rPr>
              <a:t>approx</a:t>
            </a:r>
            <a:r>
              <a:rPr lang="en-US" sz="1600" dirty="0">
                <a:latin typeface="TradeGothic LH Extended" charset="0"/>
                <a:ea typeface="ＭＳ Ｐゴシック" charset="0"/>
              </a:rPr>
              <a:t> 3 months)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Stave 0 program to qualify full stave mechanically and electrically (requires rapid advancement on stave flex and module loading) (</a:t>
            </a:r>
            <a:r>
              <a:rPr lang="en-US" sz="1600" dirty="0">
                <a:solidFill>
                  <a:srgbClr val="FF0000"/>
                </a:solidFill>
                <a:latin typeface="TradeGothic LH Extended" charset="0"/>
                <a:ea typeface="ＭＳ Ｐゴシック" charset="0"/>
              </a:rPr>
              <a:t>mechanical stave April-May, loaded Aug, tested Oc</a:t>
            </a:r>
            <a:r>
              <a:rPr lang="en-US" sz="1600" dirty="0">
                <a:latin typeface="TradeGothic LH Extended" charset="0"/>
                <a:ea typeface="ＭＳ Ｐゴシック" charset="0"/>
              </a:rPr>
              <a:t>t)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radeGothic LH Extended" charset="0"/>
                <a:ea typeface="ＭＳ Ｐゴシック" charset="0"/>
              </a:rPr>
              <a:t>Beam pipe qualification of split flange and order of beam pipe</a:t>
            </a:r>
            <a:endParaRPr lang="en-US" sz="2000" dirty="0">
              <a:latin typeface="TradeGothic LH Extended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077072"/>
            <a:ext cx="4662392" cy="307777"/>
          </a:xfrm>
          <a:prstGeom prst="rect">
            <a:avLst/>
          </a:prstGeom>
          <a:solidFill>
            <a:srgbClr val="FFFF39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00000"/>
                </a:solidFill>
              </a:rPr>
              <a:t>Ref: Heinz P. -IBL-</a:t>
            </a:r>
            <a:r>
              <a:rPr lang="en-US" sz="1400" i="1" dirty="0" err="1" smtClean="0">
                <a:solidFill>
                  <a:srgbClr val="800000"/>
                </a:solidFill>
              </a:rPr>
              <a:t>nSQP</a:t>
            </a:r>
            <a:r>
              <a:rPr lang="en-US" sz="1400" i="1" dirty="0" smtClean="0">
                <a:solidFill>
                  <a:srgbClr val="800000"/>
                </a:solidFill>
              </a:rPr>
              <a:t> Meeting / CERN 11/01/2010</a:t>
            </a:r>
            <a:endParaRPr lang="en-US" sz="14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Speed-up Schedule (1/4)</a:t>
            </a:r>
            <a:endParaRPr lang="en-US" dirty="0"/>
          </a:p>
        </p:txBody>
      </p:sp>
      <p:pic>
        <p:nvPicPr>
          <p:cNvPr id="8" name="Picture 7" descr="Pages 1 IBL-Schedule-DraftV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46336"/>
            <a:ext cx="8930640" cy="5779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3968" y="1412776"/>
            <a:ext cx="4662392" cy="307777"/>
          </a:xfrm>
          <a:prstGeom prst="rect">
            <a:avLst/>
          </a:prstGeom>
          <a:solidFill>
            <a:srgbClr val="FFFF39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00000"/>
                </a:solidFill>
              </a:rPr>
              <a:t>Ref: Heinz P. -IBL-</a:t>
            </a:r>
            <a:r>
              <a:rPr lang="en-US" sz="1400" i="1" dirty="0" err="1" smtClean="0">
                <a:solidFill>
                  <a:srgbClr val="800000"/>
                </a:solidFill>
              </a:rPr>
              <a:t>nSQP</a:t>
            </a:r>
            <a:r>
              <a:rPr lang="en-US" sz="1400" i="1" dirty="0" smtClean="0">
                <a:solidFill>
                  <a:srgbClr val="800000"/>
                </a:solidFill>
              </a:rPr>
              <a:t> Meeting / CERN 11/01/2010</a:t>
            </a:r>
            <a:endParaRPr lang="en-US" sz="14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Speed-up Schedule </a:t>
            </a:r>
            <a:r>
              <a:rPr lang="en-US" dirty="0" smtClean="0"/>
              <a:t>(2/</a:t>
            </a:r>
            <a:r>
              <a:rPr lang="en-US" dirty="0"/>
              <a:t>4)</a:t>
            </a:r>
          </a:p>
        </p:txBody>
      </p:sp>
      <p:pic>
        <p:nvPicPr>
          <p:cNvPr id="4" name="Picture 3" descr="Pages 2 IBL-Schedule-DraftV4-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2696"/>
            <a:ext cx="8924544" cy="576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9350" y="6289575"/>
            <a:ext cx="4662392" cy="307777"/>
          </a:xfrm>
          <a:prstGeom prst="rect">
            <a:avLst/>
          </a:prstGeom>
          <a:solidFill>
            <a:srgbClr val="FFFF39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00000"/>
                </a:solidFill>
              </a:rPr>
              <a:t>Ref: Heinz P. -IBL-</a:t>
            </a:r>
            <a:r>
              <a:rPr lang="en-US" sz="1400" i="1" dirty="0" err="1" smtClean="0">
                <a:solidFill>
                  <a:srgbClr val="800000"/>
                </a:solidFill>
              </a:rPr>
              <a:t>nSQP</a:t>
            </a:r>
            <a:r>
              <a:rPr lang="en-US" sz="1400" i="1" dirty="0" smtClean="0">
                <a:solidFill>
                  <a:srgbClr val="800000"/>
                </a:solidFill>
              </a:rPr>
              <a:t> Meeting / CERN 11/01/2010</a:t>
            </a:r>
            <a:endParaRPr lang="en-US" sz="14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239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61797</TotalTime>
  <Words>2180</Words>
  <Application>Microsoft Macintosh PowerPoint</Application>
  <PresentationFormat>On-screen Show (4:3)</PresentationFormat>
  <Paragraphs>208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IBL Status &amp; Speed-up</vt:lpstr>
      <vt:lpstr>Introduzione</vt:lpstr>
      <vt:lpstr>IBL Status</vt:lpstr>
      <vt:lpstr>First Assemblies Sensor/FE-I4 </vt:lpstr>
      <vt:lpstr>When Shut-downs? Speed-up?</vt:lpstr>
      <vt:lpstr>LHC Shutdown – Pre-Chamonix Forecast</vt:lpstr>
      <vt:lpstr>IBL schedule for installation 2013 </vt:lpstr>
      <vt:lpstr>Speed-up Schedule (1/4)</vt:lpstr>
      <vt:lpstr>Speed-up Schedule (2/4)</vt:lpstr>
      <vt:lpstr>Speed-up Schedule (3/4)</vt:lpstr>
      <vt:lpstr>Speed-up Schedule (4/4)</vt:lpstr>
      <vt:lpstr>Schedule Speed-up</vt:lpstr>
      <vt:lpstr>IBL Costs as in  the i-MoU</vt:lpstr>
      <vt:lpstr>Resources for Speed-up (M&amp;O-B/Project)</vt:lpstr>
      <vt:lpstr>Spending Profile</vt:lpstr>
      <vt:lpstr>(Sensor) Extra Cost in Speed-up</vt:lpstr>
      <vt:lpstr>Discussion</vt:lpstr>
      <vt:lpstr>Conclusions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944</cp:revision>
  <cp:lastPrinted>2010-06-17T11:43:39Z</cp:lastPrinted>
  <dcterms:created xsi:type="dcterms:W3CDTF">2010-10-29T09:34:03Z</dcterms:created>
  <dcterms:modified xsi:type="dcterms:W3CDTF">2011-01-12T08:38:03Z</dcterms:modified>
</cp:coreProperties>
</file>