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91" r:id="rId3"/>
    <p:sldId id="285" r:id="rId4"/>
    <p:sldId id="300" r:id="rId5"/>
    <p:sldId id="299" r:id="rId6"/>
    <p:sldId id="292" r:id="rId7"/>
    <p:sldId id="290" r:id="rId8"/>
    <p:sldId id="293" r:id="rId9"/>
    <p:sldId id="294" r:id="rId10"/>
    <p:sldId id="295" r:id="rId11"/>
    <p:sldId id="296" r:id="rId12"/>
    <p:sldId id="297" r:id="rId13"/>
    <p:sldId id="298" r:id="rId14"/>
    <p:sldId id="286" r:id="rId1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F82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4" autoAdjust="0"/>
    <p:restoredTop sz="94660" autoAdjust="0"/>
  </p:normalViewPr>
  <p:slideViewPr>
    <p:cSldViewPr>
      <p:cViewPr varScale="1">
        <p:scale>
          <a:sx n="88" d="100"/>
          <a:sy n="88" d="100"/>
        </p:scale>
        <p:origin x="-9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094336-4921-42D1-8652-3CF25F3F6DF6}" type="datetimeFigureOut">
              <a:rPr lang="en-US"/>
              <a:pPr>
                <a:defRPr/>
              </a:pPr>
              <a:t>1/12/2011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4A05A8-6447-411C-80FA-55E5007DB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71472" y="4343400"/>
            <a:ext cx="8115328" cy="1975104"/>
          </a:xfrm>
        </p:spPr>
        <p:txBody>
          <a:bodyPr/>
          <a:lstStyle>
            <a:lvl1pPr marR="9144" algn="l">
              <a:lnSpc>
                <a:spcPts val="6000"/>
              </a:lnSpc>
              <a:defRPr sz="4000" b="1" cap="none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71472" y="2786058"/>
            <a:ext cx="812959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it-IT" smtClean="0"/>
              <a:t>12/1/2011</a:t>
            </a:r>
            <a:endParaRPr lang="it-IT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27025" y="6416675"/>
            <a:ext cx="59055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it-IT" smtClean="0"/>
              <a:t>Paolo Morettini    -    IBL Italia</a:t>
            </a:r>
            <a:endParaRPr lang="it-IT" dirty="0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950816-1A7D-4AA1-9A79-4603F8253AC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12/1/2011</a:t>
            </a:r>
            <a:endParaRPr lang="it-IT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Paolo Morettini    -    IBL Italia</a:t>
            </a:r>
            <a:endParaRPr lang="it-IT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D7617-3CD9-43E9-9CEE-AC0FCED1B289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12/1/2011</a:t>
            </a:r>
            <a:endParaRPr lang="it-IT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Paolo Morettini    -    IBL Italia</a:t>
            </a:r>
            <a:endParaRPr lang="it-IT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C73C9-4F2F-42CF-A541-D9C80AE0183E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 smtClean="0"/>
            </a:lvl1pPr>
            <a:extLst/>
          </a:lstStyle>
          <a:p>
            <a:pPr>
              <a:defRPr/>
            </a:pPr>
            <a:r>
              <a:rPr lang="it-IT" smtClean="0"/>
              <a:t>12/1/2011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>
                <a:latin typeface="+mn-lt"/>
              </a:defRPr>
            </a:lvl1pPr>
            <a:extLst/>
          </a:lstStyle>
          <a:p>
            <a:pPr>
              <a:defRPr/>
            </a:pPr>
            <a:r>
              <a:rPr lang="it-IT" smtClean="0"/>
              <a:t>Paolo Morettini    -    IBL Italia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  <a:extLst/>
          </a:lstStyle>
          <a:p>
            <a:pPr>
              <a:defRPr/>
            </a:pPr>
            <a:fld id="{8D5CB12F-3906-47CA-A57B-12F8B79D1725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it-IT" smtClean="0"/>
              <a:t>12/1/2011</a:t>
            </a:r>
            <a:endParaRPr lang="it-IT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it-IT" smtClean="0"/>
              <a:t>Paolo Morettini    -    IBL Italia</a:t>
            </a:r>
            <a:endParaRPr lang="it-IT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DEF80A-2EFF-4222-A0AD-ABAA8E36C76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it-IT" smtClean="0"/>
              <a:t>12/1/2011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it-IT" smtClean="0"/>
              <a:t>Paolo Morettini    -    IBL Italia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45B99A-069D-42B3-9DB3-2672518CA8A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it-IT" smtClean="0"/>
              <a:t>12/1/2011</a:t>
            </a:r>
            <a:endParaRPr lang="it-IT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it-IT" smtClean="0"/>
              <a:t>Paolo Morettini    -    IBL Italia</a:t>
            </a:r>
            <a:endParaRPr lang="it-IT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33C2C6-B38E-4C2F-8DEB-243F6B270B7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12/1/2011</a:t>
            </a:r>
            <a:endParaRPr lang="it-IT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Paolo Morettini    -    IBL Italia</a:t>
            </a:r>
            <a:endParaRPr lang="it-IT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83871-FE90-4BFD-9D48-A0B38E2F148F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it-IT" smtClean="0"/>
              <a:t>12/1/2011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it-IT" smtClean="0"/>
              <a:t>Paolo Morettini    -    IBL Italia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9FBF3C-8FE2-4198-819E-7A6830B679C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12/1/2011</a:t>
            </a:r>
            <a:endParaRPr lang="it-IT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Paolo Morettini    -    IBL Italia</a:t>
            </a:r>
            <a:endParaRPr lang="it-IT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28839-334D-4EE2-A728-90A449735942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8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77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6798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4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77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6798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8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77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6799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it-IT" smtClean="0"/>
              <a:t>12/1/2011</a:t>
            </a:r>
            <a:endParaRPr lang="it-IT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it-IT" smtClean="0"/>
              <a:t>Paolo Morettini    -    IBL Italia</a:t>
            </a:r>
            <a:endParaRPr lang="it-IT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2F7C12-97FD-4EFC-807C-CB754D0975D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42938" y="512763"/>
            <a:ext cx="8043862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42938" y="1784350"/>
            <a:ext cx="80438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2865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accent3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 smtClean="0"/>
              <a:t>12/1/2011</a:t>
            </a:r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5750" y="6421438"/>
            <a:ext cx="59055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accent3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it-IT" smtClean="0"/>
              <a:t>Paolo Morettini    -    IBL Italia</a:t>
            </a:r>
            <a:endParaRPr lang="it-IT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01063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3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B591C80-3EDF-483C-A3F2-7D0003685B9F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87" r:id="rId6"/>
    <p:sldLayoutId id="2147484096" r:id="rId7"/>
    <p:sldLayoutId id="2147484088" r:id="rId8"/>
    <p:sldLayoutId id="2147484097" r:id="rId9"/>
    <p:sldLayoutId id="2147484089" r:id="rId10"/>
    <p:sldLayoutId id="214748409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FEB80A"/>
          </a:solidFill>
          <a:latin typeface="Arial Rounded MT Bold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EB80A"/>
          </a:solidFill>
          <a:latin typeface="Arial Rounded MT Bol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EB80A"/>
          </a:solidFill>
          <a:latin typeface="Arial Rounded MT Bol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EB80A"/>
          </a:solidFill>
          <a:latin typeface="Arial Rounded MT Bol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EB80A"/>
          </a:solidFill>
          <a:latin typeface="Arial Rounded MT Bol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EB80A"/>
          </a:solidFill>
          <a:latin typeface="Arial Rounded MT Bol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EB80A"/>
          </a:solidFill>
          <a:latin typeface="Arial Rounded MT Bol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EB80A"/>
          </a:solidFill>
          <a:latin typeface="Arial Rounded MT Bol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EB80A"/>
          </a:solidFill>
          <a:latin typeface="Arial Rounded MT Bold" pitchFamily="34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FEB80A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</a:rPr>
              <a:t>IBL </a:t>
            </a:r>
            <a:r>
              <a:rPr lang="en-US" noProof="0" dirty="0" smtClean="0">
                <a:solidFill>
                  <a:schemeClr val="accent3"/>
                </a:solidFill>
              </a:rPr>
              <a:t>DAQ status</a:t>
            </a:r>
            <a:endParaRPr lang="en-US" noProof="0" dirty="0">
              <a:solidFill>
                <a:schemeClr val="accent3"/>
              </a:solidFill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571500" y="2786063"/>
            <a:ext cx="8129588" cy="15081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noProof="0" dirty="0" smtClean="0"/>
              <a:t>P. Morettini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12/1/2011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787EF-CE38-4C9C-8359-DA4EB5B514F1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Paolo Morettini    -    IBL Italia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508" y="512763"/>
            <a:ext cx="8043862" cy="914400"/>
          </a:xfrm>
        </p:spPr>
        <p:txBody>
          <a:bodyPr/>
          <a:lstStyle/>
          <a:p>
            <a:r>
              <a:rPr lang="en-US" dirty="0" smtClean="0"/>
              <a:t>ATCA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896" cy="1368152"/>
          </a:xfrm>
        </p:spPr>
        <p:txBody>
          <a:bodyPr/>
          <a:lstStyle/>
          <a:p>
            <a:pPr marL="87313" indent="0" algn="just">
              <a:buNone/>
              <a:tabLst>
                <a:tab pos="2960688" algn="l"/>
              </a:tabLst>
            </a:pPr>
            <a:r>
              <a:rPr lang="en-US" sz="2000" dirty="0" smtClean="0"/>
              <a:t>Even if the IBL baseline for the readout is the new VME based ROD/BOC system, there is a strong interest in ATCA as a natural candidate for SLHC detectors. We believe that </a:t>
            </a:r>
            <a:r>
              <a:rPr lang="en-US" sz="2000" dirty="0" smtClean="0">
                <a:solidFill>
                  <a:schemeClr val="accent3"/>
                </a:solidFill>
              </a:rPr>
              <a:t>maintaining software compatibility with ATCA systems is a good investment</a:t>
            </a:r>
            <a:r>
              <a:rPr lang="en-US" sz="2000" dirty="0" smtClean="0"/>
              <a:t>: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12/1/2011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Paolo Morettini    -    IBL Italia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CB12F-3906-47CA-A57B-12F8B79D1725}" type="slidenum">
              <a:rPr lang="it-IT" smtClean="0"/>
              <a:pPr>
                <a:defRPr/>
              </a:pPr>
              <a:t>10</a:t>
            </a:fld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304" r="5908" b="2196"/>
          <a:stretch>
            <a:fillRect/>
          </a:stretch>
        </p:blipFill>
        <p:spPr bwMode="auto">
          <a:xfrm>
            <a:off x="4391472" y="2920750"/>
            <a:ext cx="4752528" cy="338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67544" y="2780928"/>
            <a:ext cx="381642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1463" marR="0" lvl="0" indent="-184150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EB80A"/>
              </a:buClr>
              <a:buSzPct val="95000"/>
              <a:buFont typeface="Arial" pitchFamily="34" charset="0"/>
              <a:buChar char="•"/>
              <a:tabLst>
                <a:tab pos="2960688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devices supported means more flexibility, hence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better infrastructure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1463" marR="0" lvl="0" indent="-184150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EB80A"/>
              </a:buClr>
              <a:buSzPct val="95000"/>
              <a:buFont typeface="Arial" pitchFamily="34" charset="0"/>
              <a:buChar char="•"/>
              <a:tabLst>
                <a:tab pos="2960688" algn="l"/>
              </a:tabLst>
              <a:defRPr/>
            </a:pPr>
            <a:r>
              <a:rPr lang="en-US" sz="2000" baseline="0" dirty="0" smtClean="0">
                <a:latin typeface="+mn-lt"/>
                <a:cs typeface="+mn-cs"/>
              </a:rPr>
              <a:t>Compatibility</a:t>
            </a:r>
            <a:r>
              <a:rPr lang="en-US" sz="2000" dirty="0" smtClean="0">
                <a:latin typeface="+mn-lt"/>
                <a:cs typeface="+mn-cs"/>
              </a:rPr>
              <a:t> with Pixel and IBL will give the ATCA developers the </a:t>
            </a:r>
            <a:r>
              <a:rPr lang="en-US" sz="2000" dirty="0" smtClean="0">
                <a:solidFill>
                  <a:schemeClr val="accent3"/>
                </a:solidFill>
                <a:latin typeface="+mn-lt"/>
                <a:cs typeface="+mn-cs"/>
              </a:rPr>
              <a:t>possibility to test their readout boards on a real detector</a:t>
            </a:r>
            <a:r>
              <a:rPr lang="en-US" sz="2000" dirty="0" smtClean="0">
                <a:latin typeface="+mn-lt"/>
                <a:cs typeface="+mn-cs"/>
              </a:rPr>
              <a:t>.</a:t>
            </a:r>
          </a:p>
          <a:p>
            <a:pPr marL="271463" marR="0" lvl="0" indent="-184150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EB80A"/>
              </a:buClr>
              <a:buSzPct val="95000"/>
              <a:buFont typeface="Arial" pitchFamily="34" charset="0"/>
              <a:buChar char="•"/>
              <a:tabLst>
                <a:tab pos="2960688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enlarged developers community will improve the quality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 software.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508" y="512763"/>
            <a:ext cx="8043862" cy="914400"/>
          </a:xfrm>
        </p:spPr>
        <p:txBody>
          <a:bodyPr/>
          <a:lstStyle/>
          <a:p>
            <a:r>
              <a:rPr lang="en-US" dirty="0" smtClean="0"/>
              <a:t>Multi-platform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136904" cy="864096"/>
          </a:xfrm>
        </p:spPr>
        <p:txBody>
          <a:bodyPr/>
          <a:lstStyle/>
          <a:p>
            <a:pPr marL="85725" indent="0" algn="just">
              <a:buNone/>
            </a:pPr>
            <a:r>
              <a:rPr lang="en-US" sz="2000" dirty="0" smtClean="0"/>
              <a:t>To provide support for the new hardware, we will have to do some refactoring; the basic OO structure we have already looks however adequate.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12/1/2011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Paolo Morettini    -    IBL Italia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CB12F-3906-47CA-A57B-12F8B79D1725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  <p:sp>
        <p:nvSpPr>
          <p:cNvPr id="7" name="Rounded Rectangle 6"/>
          <p:cNvSpPr/>
          <p:nvPr/>
        </p:nvSpPr>
        <p:spPr>
          <a:xfrm>
            <a:off x="4283968" y="2276872"/>
            <a:ext cx="1584176" cy="374441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chemeClr val="bg1"/>
                </a:solidFill>
              </a:rPr>
              <a:t>PixLib</a:t>
            </a:r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6156176" y="4077072"/>
            <a:ext cx="1152128" cy="194421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 smtClean="0">
                <a:solidFill>
                  <a:schemeClr val="bg1"/>
                </a:solidFill>
              </a:rPr>
              <a:t>PixAnalysis</a:t>
            </a:r>
            <a:endParaRPr lang="it-IT" sz="1400" dirty="0" smtClean="0">
              <a:solidFill>
                <a:schemeClr val="bg1"/>
              </a:solidFill>
            </a:endParaRPr>
          </a:p>
          <a:p>
            <a:pPr algn="ctr"/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/>
          </a:p>
        </p:txBody>
      </p:sp>
      <p:sp>
        <p:nvSpPr>
          <p:cNvPr id="9" name="Rounded Rectangle 8"/>
          <p:cNvSpPr/>
          <p:nvPr/>
        </p:nvSpPr>
        <p:spPr>
          <a:xfrm>
            <a:off x="7668344" y="2276872"/>
            <a:ext cx="1008112" cy="50405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err="1" smtClean="0">
                <a:solidFill>
                  <a:schemeClr val="bg1"/>
                </a:solidFill>
              </a:rPr>
              <a:t>Run</a:t>
            </a:r>
            <a:r>
              <a:rPr lang="it-IT" sz="1200" dirty="0" smtClean="0">
                <a:solidFill>
                  <a:schemeClr val="bg1"/>
                </a:solidFill>
              </a:rPr>
              <a:t> Controller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68344" y="2852936"/>
            <a:ext cx="1008112" cy="50405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bg1"/>
                </a:solidFill>
              </a:rPr>
              <a:t>Monitor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68344" y="4221088"/>
            <a:ext cx="1008112" cy="50405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err="1" smtClean="0">
                <a:solidFill>
                  <a:schemeClr val="bg1"/>
                </a:solidFill>
              </a:rPr>
              <a:t>Calibration</a:t>
            </a:r>
            <a:r>
              <a:rPr lang="it-IT" sz="1200" dirty="0" smtClean="0">
                <a:solidFill>
                  <a:schemeClr val="bg1"/>
                </a:solidFill>
              </a:rPr>
              <a:t> Console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68344" y="4797152"/>
            <a:ext cx="1008112" cy="50405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err="1" smtClean="0">
                <a:solidFill>
                  <a:schemeClr val="bg1"/>
                </a:solidFill>
              </a:rPr>
              <a:t>Calibration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</a:rPr>
              <a:t>Analysis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668344" y="5373216"/>
            <a:ext cx="1008112" cy="50405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err="1" smtClean="0">
                <a:solidFill>
                  <a:schemeClr val="bg1"/>
                </a:solidFill>
              </a:rPr>
              <a:t>Analysis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</a:rPr>
              <a:t>Framework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9552" y="2852936"/>
            <a:ext cx="1008112" cy="504056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ROD</a:t>
            </a:r>
            <a:endParaRPr lang="it-IT" dirty="0"/>
          </a:p>
        </p:txBody>
      </p:sp>
      <p:sp>
        <p:nvSpPr>
          <p:cNvPr id="17" name="Rounded Rectangle 16"/>
          <p:cNvSpPr/>
          <p:nvPr/>
        </p:nvSpPr>
        <p:spPr>
          <a:xfrm>
            <a:off x="2411760" y="2852936"/>
            <a:ext cx="1296144" cy="50405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 smtClean="0">
                <a:solidFill>
                  <a:schemeClr val="bg1"/>
                </a:solidFill>
              </a:rPr>
              <a:t>RodModule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860032" y="3429000"/>
            <a:ext cx="864096" cy="64807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chemeClr val="bg1"/>
                </a:solidFill>
              </a:rPr>
              <a:t>FE-I3</a:t>
            </a:r>
          </a:p>
          <a:p>
            <a:pPr algn="ctr"/>
            <a:r>
              <a:rPr lang="it-IT" sz="1400" dirty="0" smtClean="0">
                <a:solidFill>
                  <a:schemeClr val="bg1"/>
                </a:solidFill>
              </a:rPr>
              <a:t>MCC</a:t>
            </a:r>
            <a:endParaRPr lang="it-IT" sz="1400" dirty="0">
              <a:solidFill>
                <a:schemeClr val="bg1"/>
              </a:solidFill>
            </a:endParaRPr>
          </a:p>
        </p:txBody>
      </p:sp>
      <p:cxnSp>
        <p:nvCxnSpPr>
          <p:cNvPr id="27" name="Elbow Connector 26"/>
          <p:cNvCxnSpPr>
            <a:stCxn id="17" idx="1"/>
            <a:endCxn id="15" idx="3"/>
          </p:cNvCxnSpPr>
          <p:nvPr/>
        </p:nvCxnSpPr>
        <p:spPr>
          <a:xfrm rot="10800000">
            <a:off x="1547664" y="3104964"/>
            <a:ext cx="864096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774574" y="2805198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VME</a:t>
            </a:r>
            <a:endParaRPr lang="it-IT" sz="1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46" name="Elbow Connector 45"/>
          <p:cNvCxnSpPr>
            <a:stCxn id="24" idx="1"/>
            <a:endCxn id="7" idx="1"/>
          </p:cNvCxnSpPr>
          <p:nvPr/>
        </p:nvCxnSpPr>
        <p:spPr>
          <a:xfrm rot="10800000" flipV="1">
            <a:off x="4283968" y="3753036"/>
            <a:ext cx="576064" cy="396044"/>
          </a:xfrm>
          <a:prstGeom prst="bentConnector3">
            <a:avLst>
              <a:gd name="adj1" fmla="val 3479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96" name="Group 95"/>
          <p:cNvGrpSpPr/>
          <p:nvPr/>
        </p:nvGrpSpPr>
        <p:grpSpPr>
          <a:xfrm>
            <a:off x="4283968" y="4149080"/>
            <a:ext cx="1440160" cy="720080"/>
            <a:chOff x="4283968" y="4149080"/>
            <a:chExt cx="1440160" cy="720080"/>
          </a:xfrm>
        </p:grpSpPr>
        <p:sp>
          <p:nvSpPr>
            <p:cNvPr id="25" name="Rounded Rectangle 24"/>
            <p:cNvSpPr/>
            <p:nvPr/>
          </p:nvSpPr>
          <p:spPr>
            <a:xfrm>
              <a:off x="4860032" y="4221088"/>
              <a:ext cx="864096" cy="64807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solidFill>
                    <a:schemeClr val="bg1"/>
                  </a:solidFill>
                </a:rPr>
                <a:t>FE-I4</a:t>
              </a:r>
              <a:endParaRPr lang="it-IT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50" name="Elbow Connector 49"/>
            <p:cNvCxnSpPr>
              <a:stCxn id="25" idx="1"/>
              <a:endCxn id="7" idx="1"/>
            </p:cNvCxnSpPr>
            <p:nvPr/>
          </p:nvCxnSpPr>
          <p:spPr>
            <a:xfrm rot="10800000">
              <a:off x="4283968" y="4149080"/>
              <a:ext cx="576064" cy="396044"/>
            </a:xfrm>
            <a:prstGeom prst="bentConnector3">
              <a:avLst>
                <a:gd name="adj1" fmla="val 34790"/>
              </a:avLst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60" name="Shape 59"/>
          <p:cNvCxnSpPr>
            <a:stCxn id="7" idx="1"/>
            <a:endCxn id="17" idx="3"/>
          </p:cNvCxnSpPr>
          <p:nvPr/>
        </p:nvCxnSpPr>
        <p:spPr>
          <a:xfrm rot="10800000">
            <a:off x="3707904" y="3104964"/>
            <a:ext cx="576064" cy="104411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539552" y="3522780"/>
            <a:ext cx="3744416" cy="626300"/>
            <a:chOff x="539552" y="3522780"/>
            <a:chExt cx="3744416" cy="626300"/>
          </a:xfrm>
        </p:grpSpPr>
        <p:sp>
          <p:nvSpPr>
            <p:cNvPr id="18" name="Rounded Rectangle 17"/>
            <p:cNvSpPr/>
            <p:nvPr/>
          </p:nvSpPr>
          <p:spPr>
            <a:xfrm>
              <a:off x="539552" y="3573016"/>
              <a:ext cx="1008112" cy="504056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err="1" smtClean="0"/>
                <a:t>USBPix</a:t>
              </a:r>
              <a:endParaRPr lang="it-IT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411760" y="3573016"/>
              <a:ext cx="1296144" cy="5040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err="1" smtClean="0">
                  <a:solidFill>
                    <a:schemeClr val="bg1"/>
                  </a:solidFill>
                </a:rPr>
                <a:t>USBPixdll</a:t>
              </a:r>
              <a:endParaRPr lang="it-IT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29" name="Elbow Connector 28"/>
            <p:cNvCxnSpPr>
              <a:stCxn id="19" idx="1"/>
              <a:endCxn id="18" idx="3"/>
            </p:cNvCxnSpPr>
            <p:nvPr/>
          </p:nvCxnSpPr>
          <p:spPr>
            <a:xfrm rot="10800000">
              <a:off x="1547664" y="3825044"/>
              <a:ext cx="864096" cy="158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1776442" y="3522780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USB</a:t>
              </a:r>
              <a:endParaRPr lang="it-IT" sz="1400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62" name="Elbow Connector 61"/>
            <p:cNvCxnSpPr>
              <a:stCxn id="7" idx="1"/>
              <a:endCxn id="19" idx="3"/>
            </p:cNvCxnSpPr>
            <p:nvPr/>
          </p:nvCxnSpPr>
          <p:spPr>
            <a:xfrm rot="10800000">
              <a:off x="3707904" y="3825044"/>
              <a:ext cx="576064" cy="324036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539552" y="4149080"/>
            <a:ext cx="3744416" cy="648072"/>
            <a:chOff x="539552" y="4149080"/>
            <a:chExt cx="3744416" cy="648072"/>
          </a:xfrm>
        </p:grpSpPr>
        <p:sp>
          <p:nvSpPr>
            <p:cNvPr id="20" name="Rounded Rectangle 19"/>
            <p:cNvSpPr/>
            <p:nvPr/>
          </p:nvSpPr>
          <p:spPr>
            <a:xfrm>
              <a:off x="539552" y="4293096"/>
              <a:ext cx="1008112" cy="504056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err="1" smtClean="0"/>
                <a:t>nROD</a:t>
              </a:r>
              <a:endParaRPr lang="it-IT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411760" y="4293096"/>
              <a:ext cx="1296144" cy="5040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err="1" smtClean="0">
                  <a:solidFill>
                    <a:schemeClr val="bg1"/>
                  </a:solidFill>
                </a:rPr>
                <a:t>nROD</a:t>
              </a:r>
              <a:r>
                <a:rPr lang="it-IT" sz="1400" dirty="0" smtClean="0">
                  <a:solidFill>
                    <a:schemeClr val="bg1"/>
                  </a:solidFill>
                </a:rPr>
                <a:t> driver</a:t>
              </a:r>
              <a:endParaRPr lang="it-IT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Elbow Connector 34"/>
            <p:cNvCxnSpPr>
              <a:stCxn id="21" idx="1"/>
              <a:endCxn id="20" idx="3"/>
            </p:cNvCxnSpPr>
            <p:nvPr/>
          </p:nvCxnSpPr>
          <p:spPr>
            <a:xfrm rot="10800000">
              <a:off x="1547664" y="4545124"/>
              <a:ext cx="864096" cy="158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524196" y="4188430"/>
              <a:ext cx="982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ETH/VME</a:t>
              </a:r>
              <a:endParaRPr lang="it-IT" sz="1400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75" name="Elbow Connector 74"/>
            <p:cNvCxnSpPr>
              <a:stCxn id="7" idx="1"/>
              <a:endCxn id="21" idx="3"/>
            </p:cNvCxnSpPr>
            <p:nvPr/>
          </p:nvCxnSpPr>
          <p:spPr>
            <a:xfrm rot="10800000" flipV="1">
              <a:off x="3707904" y="4149080"/>
              <a:ext cx="576064" cy="396044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539552" y="4149080"/>
            <a:ext cx="3744416" cy="1447138"/>
            <a:chOff x="539552" y="4149080"/>
            <a:chExt cx="3744416" cy="1447138"/>
          </a:xfrm>
        </p:grpSpPr>
        <p:sp>
          <p:nvSpPr>
            <p:cNvPr id="22" name="Rounded Rectangle 21"/>
            <p:cNvSpPr/>
            <p:nvPr/>
          </p:nvSpPr>
          <p:spPr>
            <a:xfrm>
              <a:off x="539552" y="5013176"/>
              <a:ext cx="1008112" cy="504056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/>
                <a:t>RCE</a:t>
              </a:r>
              <a:endParaRPr lang="it-IT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411760" y="5013176"/>
              <a:ext cx="1296144" cy="50405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solidFill>
                    <a:schemeClr val="bg1"/>
                  </a:solidFill>
                </a:rPr>
                <a:t>RCE driver</a:t>
              </a:r>
              <a:endParaRPr lang="it-IT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32" name="Elbow Connector 31"/>
            <p:cNvCxnSpPr>
              <a:stCxn id="23" idx="1"/>
              <a:endCxn id="22" idx="3"/>
            </p:cNvCxnSpPr>
            <p:nvPr/>
          </p:nvCxnSpPr>
          <p:spPr>
            <a:xfrm rot="10800000">
              <a:off x="1547664" y="5265204"/>
              <a:ext cx="864096" cy="158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809730" y="4949887"/>
              <a:ext cx="5549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ETH</a:t>
              </a:r>
            </a:p>
            <a:p>
              <a:endParaRPr lang="it-IT" sz="800" dirty="0" smtClean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  <a:p>
              <a:r>
                <a:rPr lang="it-IT" sz="1400" dirty="0" smtClean="0">
                  <a:solidFill>
                    <a:schemeClr val="accent5">
                      <a:lumMod val="40000"/>
                      <a:lumOff val="60000"/>
                    </a:schemeClr>
                  </a:solidFill>
                </a:rPr>
                <a:t>IPC</a:t>
              </a:r>
              <a:endParaRPr lang="it-IT" sz="1400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78" name="Elbow Connector 77"/>
            <p:cNvCxnSpPr>
              <a:stCxn id="7" idx="1"/>
              <a:endCxn id="23" idx="3"/>
            </p:cNvCxnSpPr>
            <p:nvPr/>
          </p:nvCxnSpPr>
          <p:spPr>
            <a:xfrm rot="10800000" flipV="1">
              <a:off x="3707904" y="4149080"/>
              <a:ext cx="576064" cy="1116124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80" name="Straight Arrow Connector 79"/>
          <p:cNvCxnSpPr/>
          <p:nvPr/>
        </p:nvCxnSpPr>
        <p:spPr>
          <a:xfrm rot="10800000" flipV="1">
            <a:off x="5868144" y="2564904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10800000" flipV="1">
            <a:off x="5868144" y="3090732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>
          <a:xfrm>
            <a:off x="5889912" y="3429000"/>
            <a:ext cx="2786544" cy="504056"/>
            <a:chOff x="5889912" y="3429000"/>
            <a:chExt cx="2786544" cy="504056"/>
          </a:xfrm>
        </p:grpSpPr>
        <p:sp>
          <p:nvSpPr>
            <p:cNvPr id="11" name="Rounded Rectangle 10"/>
            <p:cNvSpPr/>
            <p:nvPr/>
          </p:nvSpPr>
          <p:spPr>
            <a:xfrm>
              <a:off x="7668344" y="3429000"/>
              <a:ext cx="1008112" cy="504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 smtClean="0">
                  <a:solidFill>
                    <a:schemeClr val="bg1"/>
                  </a:solidFill>
                </a:rPr>
                <a:t>EUDET </a:t>
              </a:r>
              <a:r>
                <a:rPr lang="it-IT" sz="1200" dirty="0" err="1" smtClean="0">
                  <a:solidFill>
                    <a:schemeClr val="bg1"/>
                  </a:solidFill>
                </a:rPr>
                <a:t>Producer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rot="10800000" flipV="1">
              <a:off x="5889912" y="3655910"/>
              <a:ext cx="1800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85" name="Straight Arrow Connector 84"/>
          <p:cNvCxnSpPr>
            <a:stCxn id="12" idx="1"/>
          </p:cNvCxnSpPr>
          <p:nvPr/>
        </p:nvCxnSpPr>
        <p:spPr>
          <a:xfrm rot="10800000" flipV="1">
            <a:off x="7308304" y="450912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10800000" flipV="1">
            <a:off x="7308305" y="5063411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10800000" flipV="1">
            <a:off x="7308304" y="5589239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1" name="Right Arrow 90"/>
          <p:cNvSpPr/>
          <p:nvPr/>
        </p:nvSpPr>
        <p:spPr>
          <a:xfrm rot="10800000">
            <a:off x="5645428" y="5229200"/>
            <a:ext cx="576064" cy="43204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" name="TextBox 91"/>
          <p:cNvSpPr txBox="1"/>
          <p:nvPr/>
        </p:nvSpPr>
        <p:spPr>
          <a:xfrm>
            <a:off x="395536" y="6084004"/>
            <a:ext cx="12241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Hardware</a:t>
            </a:r>
            <a:endParaRPr lang="it-IT" dirty="0"/>
          </a:p>
        </p:txBody>
      </p:sp>
      <p:sp>
        <p:nvSpPr>
          <p:cNvPr id="93" name="TextBox 92"/>
          <p:cNvSpPr txBox="1"/>
          <p:nvPr/>
        </p:nvSpPr>
        <p:spPr>
          <a:xfrm>
            <a:off x="2051720" y="6074712"/>
            <a:ext cx="20162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Low </a:t>
            </a:r>
            <a:r>
              <a:rPr lang="it-IT" dirty="0" err="1" smtClean="0"/>
              <a:t>level</a:t>
            </a:r>
            <a:r>
              <a:rPr lang="it-IT" dirty="0" smtClean="0"/>
              <a:t> </a:t>
            </a:r>
            <a:r>
              <a:rPr lang="it-IT" dirty="0" err="1" smtClean="0"/>
              <a:t>drivers</a:t>
            </a:r>
            <a:endParaRPr lang="it-IT" dirty="0"/>
          </a:p>
        </p:txBody>
      </p:sp>
      <p:sp>
        <p:nvSpPr>
          <p:cNvPr id="94" name="TextBox 93"/>
          <p:cNvSpPr txBox="1"/>
          <p:nvPr/>
        </p:nvSpPr>
        <p:spPr>
          <a:xfrm>
            <a:off x="4283968" y="6073114"/>
            <a:ext cx="30963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Libraries</a:t>
            </a:r>
            <a:endParaRPr lang="it-IT" dirty="0"/>
          </a:p>
        </p:txBody>
      </p:sp>
      <p:sp>
        <p:nvSpPr>
          <p:cNvPr id="95" name="TextBox 94"/>
          <p:cNvSpPr txBox="1"/>
          <p:nvPr/>
        </p:nvSpPr>
        <p:spPr>
          <a:xfrm>
            <a:off x="7452320" y="6084000"/>
            <a:ext cx="15121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Applications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306" y="458333"/>
            <a:ext cx="8231964" cy="914400"/>
          </a:xfrm>
        </p:spPr>
        <p:txBody>
          <a:bodyPr/>
          <a:lstStyle/>
          <a:p>
            <a:r>
              <a:rPr lang="en-US" dirty="0" smtClean="0"/>
              <a:t>More infrastructure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80920" cy="4824536"/>
          </a:xfrm>
        </p:spPr>
        <p:txBody>
          <a:bodyPr/>
          <a:lstStyle/>
          <a:p>
            <a:pPr marL="85725" indent="0" algn="just">
              <a:buNone/>
            </a:pPr>
            <a:r>
              <a:rPr lang="en-US" sz="2000" dirty="0" smtClean="0"/>
              <a:t>Few more points have been identified that require refactoring, modifications or redesign:</a:t>
            </a:r>
          </a:p>
          <a:p>
            <a:pPr marL="358775" indent="-273050" algn="just"/>
            <a:r>
              <a:rPr lang="en-US" sz="2000" dirty="0" smtClean="0">
                <a:solidFill>
                  <a:schemeClr val="accent3"/>
                </a:solidFill>
              </a:rPr>
              <a:t>Scan support</a:t>
            </a:r>
            <a:r>
              <a:rPr lang="en-US" sz="2000" dirty="0" smtClean="0"/>
              <a:t>: extremely ugly and difficult to maintain at the moment, even for the Pixel detector alone. Switch to a better OO design to incorporate new readout boards and to simplify scan maintenance.</a:t>
            </a:r>
          </a:p>
          <a:p>
            <a:pPr marL="358775" indent="-273050" algn="just"/>
            <a:r>
              <a:rPr lang="en-US" sz="2000" dirty="0" smtClean="0">
                <a:solidFill>
                  <a:schemeClr val="accent3"/>
                </a:solidFill>
              </a:rPr>
              <a:t>Increase robustness of the communication layer between the applications and the remote drivers</a:t>
            </a:r>
            <a:r>
              <a:rPr lang="en-US" sz="2000" dirty="0" smtClean="0"/>
              <a:t>: a key component of our DAQ system, to which we want to add some “disaster recovery” capability.</a:t>
            </a:r>
          </a:p>
          <a:p>
            <a:pPr marL="358775" indent="-273050" algn="just"/>
            <a:r>
              <a:rPr lang="en-US" sz="2000" dirty="0" smtClean="0">
                <a:solidFill>
                  <a:schemeClr val="accent3"/>
                </a:solidFill>
              </a:rPr>
              <a:t>DB support need some optimization and some improvement</a:t>
            </a:r>
            <a:r>
              <a:rPr lang="en-US" sz="2000" dirty="0" smtClean="0"/>
              <a:t>: the tools to manipulate the configurations need to be improved and simplified, with particular attention to small lab systems.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12/1/2011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Paolo Morettini    -    IBL Italia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CB12F-3906-47CA-A57B-12F8B79D1725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508" y="512763"/>
            <a:ext cx="8231964" cy="914400"/>
          </a:xfrm>
        </p:spPr>
        <p:txBody>
          <a:bodyPr/>
          <a:lstStyle/>
          <a:p>
            <a:r>
              <a:rPr lang="en-US" dirty="0" smtClean="0"/>
              <a:t>Organizational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08912" cy="4968552"/>
          </a:xfrm>
        </p:spPr>
        <p:txBody>
          <a:bodyPr/>
          <a:lstStyle/>
          <a:p>
            <a:pPr marL="271463" indent="-184150" algn="just"/>
            <a:r>
              <a:rPr lang="en-US" sz="2000" dirty="0" smtClean="0"/>
              <a:t>We will have a </a:t>
            </a:r>
            <a:r>
              <a:rPr lang="en-US" sz="2000" dirty="0" smtClean="0">
                <a:solidFill>
                  <a:schemeClr val="accent3"/>
                </a:solidFill>
              </a:rPr>
              <a:t>common DAQ meeting and a common mail list from now</a:t>
            </a:r>
            <a:r>
              <a:rPr lang="en-US" sz="2000" dirty="0" smtClean="0"/>
              <a:t>, trying to facilitate the fusion of the two DAQ communities (more support for the IBL, more experts for running the detector </a:t>
            </a:r>
            <a:r>
              <a:rPr lang="en-US" sz="2000" dirty="0" smtClean="0">
                <a:sym typeface="Wingdings" pitchFamily="2" charset="2"/>
              </a:rPr>
              <a:t>)</a:t>
            </a:r>
          </a:p>
          <a:p>
            <a:pPr marL="271463" indent="-184150" algn="just"/>
            <a:r>
              <a:rPr lang="en-US" sz="2000" dirty="0" smtClean="0">
                <a:solidFill>
                  <a:schemeClr val="accent3"/>
                </a:solidFill>
                <a:sym typeface="Wingdings" pitchFamily="2" charset="2"/>
              </a:rPr>
              <a:t>Joern, Jens and Kendall </a:t>
            </a:r>
            <a:r>
              <a:rPr lang="en-US" sz="2000" dirty="0" smtClean="0">
                <a:sym typeface="Wingdings" pitchFamily="2" charset="2"/>
              </a:rPr>
              <a:t>will be the </a:t>
            </a:r>
            <a:r>
              <a:rPr lang="en-US" sz="2000" dirty="0" smtClean="0">
                <a:solidFill>
                  <a:schemeClr val="accent3"/>
                </a:solidFill>
                <a:sym typeface="Wingdings" pitchFamily="2" charset="2"/>
              </a:rPr>
              <a:t>DAQ contact points </a:t>
            </a:r>
            <a:r>
              <a:rPr lang="en-US" sz="2000" dirty="0" smtClean="0">
                <a:sym typeface="Wingdings" pitchFamily="2" charset="2"/>
              </a:rPr>
              <a:t>for </a:t>
            </a:r>
            <a:r>
              <a:rPr lang="en-US" sz="2000" dirty="0" smtClean="0">
                <a:solidFill>
                  <a:schemeClr val="accent3"/>
                </a:solidFill>
                <a:sym typeface="Wingdings" pitchFamily="2" charset="2"/>
              </a:rPr>
              <a:t>WG4, Test Beam and Pixel Operation groups</a:t>
            </a:r>
            <a:r>
              <a:rPr lang="en-US" sz="2000" dirty="0" smtClean="0">
                <a:sym typeface="Wingdings" pitchFamily="2" charset="2"/>
              </a:rPr>
              <a:t>. They will help me in coordinating the development of the DAQ.</a:t>
            </a:r>
          </a:p>
          <a:p>
            <a:pPr marL="271463" indent="-184150" algn="just"/>
            <a:r>
              <a:rPr lang="en-US" sz="2000" dirty="0" smtClean="0">
                <a:solidFill>
                  <a:schemeClr val="accent3"/>
                </a:solidFill>
                <a:sym typeface="Wingdings" pitchFamily="2" charset="2"/>
              </a:rPr>
              <a:t>Documentation and collaborative tools are traditionally a weak point</a:t>
            </a:r>
            <a:r>
              <a:rPr lang="en-US" sz="2000" dirty="0" smtClean="0">
                <a:sym typeface="Wingdings" pitchFamily="2" charset="2"/>
              </a:rPr>
              <a:t>.  Will try to improve resurrecting old tools (</a:t>
            </a:r>
            <a:r>
              <a:rPr lang="en-US" sz="2000" dirty="0" err="1" smtClean="0">
                <a:sym typeface="Wingdings" pitchFamily="2" charset="2"/>
              </a:rPr>
              <a:t>Doxigen</a:t>
            </a:r>
            <a:r>
              <a:rPr lang="en-US" sz="2000" dirty="0" smtClean="0">
                <a:sym typeface="Wingdings" pitchFamily="2" charset="2"/>
              </a:rPr>
              <a:t>, Savannah) and possibly adding new ones (</a:t>
            </a:r>
            <a:r>
              <a:rPr lang="en-US" sz="2000" dirty="0" err="1" smtClean="0">
                <a:sym typeface="Wingdings" pitchFamily="2" charset="2"/>
              </a:rPr>
              <a:t>Netbeans</a:t>
            </a:r>
            <a:r>
              <a:rPr lang="en-US" sz="2000" dirty="0" smtClean="0">
                <a:sym typeface="Wingdings" pitchFamily="2" charset="2"/>
              </a:rPr>
              <a:t>, Eclipse, SharePoint,…).</a:t>
            </a:r>
          </a:p>
          <a:p>
            <a:pPr marL="271463" indent="-184150" algn="just"/>
            <a:r>
              <a:rPr lang="en-US" sz="2000" dirty="0" smtClean="0">
                <a:solidFill>
                  <a:schemeClr val="accent3"/>
                </a:solidFill>
                <a:sym typeface="Wingdings" pitchFamily="2" charset="2"/>
              </a:rPr>
              <a:t>Migration to SVN, SLC5 + </a:t>
            </a:r>
            <a:r>
              <a:rPr lang="en-US" sz="2000" dirty="0" err="1" smtClean="0">
                <a:solidFill>
                  <a:schemeClr val="accent3"/>
                </a:solidFill>
                <a:sym typeface="Wingdings" pitchFamily="2" charset="2"/>
              </a:rPr>
              <a:t>gcc</a:t>
            </a:r>
            <a:r>
              <a:rPr lang="en-US" sz="2000" dirty="0" smtClean="0">
                <a:solidFill>
                  <a:schemeClr val="accent3"/>
                </a:solidFill>
                <a:sym typeface="Wingdings" pitchFamily="2" charset="2"/>
              </a:rPr>
              <a:t> 4.3, TDAQ 03-xx-xx by the end of the year</a:t>
            </a:r>
            <a:r>
              <a:rPr lang="en-US" sz="2000" dirty="0" smtClean="0">
                <a:sym typeface="Wingdings" pitchFamily="2" charset="2"/>
              </a:rPr>
              <a:t>.</a:t>
            </a:r>
          </a:p>
          <a:p>
            <a:pPr marL="271463" indent="-184150" algn="just"/>
            <a:r>
              <a:rPr lang="en-US" sz="2000" dirty="0" smtClean="0"/>
              <a:t>We think there should be a </a:t>
            </a:r>
            <a:r>
              <a:rPr lang="en-US" sz="2000" dirty="0" smtClean="0">
                <a:solidFill>
                  <a:schemeClr val="accent3"/>
                </a:solidFill>
              </a:rPr>
              <a:t>forum for the ROD hw and </a:t>
            </a:r>
            <a:r>
              <a:rPr lang="en-US" sz="2000" dirty="0" err="1" smtClean="0">
                <a:solidFill>
                  <a:schemeClr val="accent3"/>
                </a:solidFill>
              </a:rPr>
              <a:t>fw</a:t>
            </a:r>
            <a:r>
              <a:rPr lang="en-US" sz="2000" dirty="0" smtClean="0">
                <a:solidFill>
                  <a:schemeClr val="accent3"/>
                </a:solidFill>
              </a:rPr>
              <a:t> designers, the FE-I4 designers and the DAQ developers </a:t>
            </a:r>
            <a:r>
              <a:rPr lang="en-US" sz="2000" dirty="0" smtClean="0"/>
              <a:t>to share experience with the running system and to analyze common issues. Not obvious how to organize it.</a:t>
            </a:r>
          </a:p>
          <a:p>
            <a:pPr marL="271463" indent="-184150" algn="just"/>
            <a:endParaRPr lang="en-US" sz="2000" dirty="0" smtClean="0">
              <a:sym typeface="Wingdings" pitchFamily="2" charset="2"/>
            </a:endParaRPr>
          </a:p>
          <a:p>
            <a:pPr marL="271463" indent="-184150" algn="just"/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12/1/2011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Paolo Morettini    -    IBL Italia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CB12F-3906-47CA-A57B-12F8B79D1725}" type="slidenum">
              <a:rPr lang="it-IT" smtClean="0"/>
              <a:pPr>
                <a:defRPr/>
              </a:pPr>
              <a:t>13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8" y="1340768"/>
            <a:ext cx="7817494" cy="5015582"/>
          </a:xfrm>
        </p:spPr>
        <p:txBody>
          <a:bodyPr/>
          <a:lstStyle/>
          <a:p>
            <a:pPr algn="just"/>
            <a:r>
              <a:rPr lang="en-US" sz="2000" dirty="0" smtClean="0">
                <a:solidFill>
                  <a:schemeClr val="accent3"/>
                </a:solidFill>
              </a:rPr>
              <a:t>Nov 2010</a:t>
            </a:r>
            <a:r>
              <a:rPr lang="en-US" sz="2000" dirty="0" smtClean="0"/>
              <a:t>: tag 1.5.1 (PIT only) and branch IBL-dev</a:t>
            </a:r>
          </a:p>
          <a:p>
            <a:pPr algn="just"/>
            <a:r>
              <a:rPr lang="en-US" sz="2000" dirty="0" smtClean="0">
                <a:solidFill>
                  <a:schemeClr val="accent3"/>
                </a:solidFill>
              </a:rPr>
              <a:t>Nov 2010</a:t>
            </a:r>
            <a:r>
              <a:rPr lang="en-US" sz="2000" dirty="0" smtClean="0"/>
              <a:t>: discussion and design of the modifications needed to support IBL devices in the joint Pixel / IBL DAQ meeting</a:t>
            </a:r>
          </a:p>
          <a:p>
            <a:pPr algn="just"/>
            <a:r>
              <a:rPr lang="en-US" sz="2000" dirty="0" smtClean="0">
                <a:solidFill>
                  <a:schemeClr val="accent3"/>
                </a:solidFill>
              </a:rPr>
              <a:t>Dec 2010</a:t>
            </a:r>
            <a:r>
              <a:rPr lang="en-US" sz="2000" dirty="0" smtClean="0"/>
              <a:t>: tag 1.6.0 (PIT only) using TDAQ 3 + GCC 4.3</a:t>
            </a:r>
          </a:p>
          <a:p>
            <a:pPr algn="just"/>
            <a:r>
              <a:rPr lang="en-US" sz="2000" dirty="0" smtClean="0">
                <a:solidFill>
                  <a:schemeClr val="accent3"/>
                </a:solidFill>
              </a:rPr>
              <a:t>Dec 2010-Jan 2011</a:t>
            </a:r>
            <a:r>
              <a:rPr lang="en-US" sz="2000" dirty="0" smtClean="0"/>
              <a:t>: Implementation of the modifications in IBL-dev</a:t>
            </a:r>
          </a:p>
          <a:p>
            <a:pPr algn="just"/>
            <a:r>
              <a:rPr lang="en-US" sz="2000" dirty="0" smtClean="0">
                <a:solidFill>
                  <a:schemeClr val="accent3"/>
                </a:solidFill>
              </a:rPr>
              <a:t>Feb 2011</a:t>
            </a:r>
            <a:r>
              <a:rPr lang="en-US" sz="2000" dirty="0" smtClean="0"/>
              <a:t>: first functional IBL release (2.0.0)</a:t>
            </a:r>
          </a:p>
          <a:p>
            <a:pPr algn="just"/>
            <a:r>
              <a:rPr lang="en-US" sz="2000" dirty="0" smtClean="0">
                <a:solidFill>
                  <a:schemeClr val="accent3"/>
                </a:solidFill>
              </a:rPr>
              <a:t>Mar-May 2011</a:t>
            </a:r>
            <a:r>
              <a:rPr lang="en-US" sz="2000" dirty="0" smtClean="0"/>
              <a:t>: migration of IBL applications to the new release</a:t>
            </a:r>
          </a:p>
          <a:p>
            <a:pPr algn="just"/>
            <a:r>
              <a:rPr lang="en-US" sz="2000" dirty="0" smtClean="0">
                <a:solidFill>
                  <a:schemeClr val="accent3"/>
                </a:solidFill>
              </a:rPr>
              <a:t>Sep 2011</a:t>
            </a:r>
            <a:r>
              <a:rPr lang="en-US" sz="2000" dirty="0" smtClean="0"/>
              <a:t>: first merged Pixel + IBL release (2.1.0)</a:t>
            </a:r>
          </a:p>
          <a:p>
            <a:pPr algn="just"/>
            <a:r>
              <a:rPr lang="en-US" sz="2000" dirty="0" smtClean="0">
                <a:solidFill>
                  <a:schemeClr val="accent3"/>
                </a:solidFill>
              </a:rPr>
              <a:t>End 2011</a:t>
            </a:r>
            <a:r>
              <a:rPr lang="en-US" sz="2000" dirty="0" smtClean="0"/>
              <a:t>: Drop support for “Old </a:t>
            </a:r>
            <a:r>
              <a:rPr lang="en-US" sz="2000" dirty="0" err="1" smtClean="0"/>
              <a:t>PixLib</a:t>
            </a:r>
            <a:r>
              <a:rPr lang="en-US" sz="2000" dirty="0" smtClean="0"/>
              <a:t>” and “PIT only” lines, keep just one development line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12/1/2011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Paolo Morettini    -    IBL Italia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CB12F-3906-47CA-A57B-12F8B79D1725}" type="slidenum">
              <a:rPr lang="it-IT" smtClean="0"/>
              <a:pPr>
                <a:defRPr/>
              </a:pPr>
              <a:t>14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508" y="512763"/>
            <a:ext cx="8043862" cy="914400"/>
          </a:xfrm>
        </p:spPr>
        <p:txBody>
          <a:bodyPr/>
          <a:lstStyle/>
          <a:p>
            <a:r>
              <a:rPr lang="en-US" sz="3600" dirty="0" smtClean="0"/>
              <a:t>From the last IBL General Meeting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08370" cy="5184576"/>
          </a:xfrm>
        </p:spPr>
        <p:txBody>
          <a:bodyPr/>
          <a:lstStyle/>
          <a:p>
            <a:pPr marL="85725" indent="0" algn="just">
              <a:buNone/>
            </a:pPr>
            <a:r>
              <a:rPr lang="en-US" sz="2000" dirty="0" smtClean="0"/>
              <a:t>A joint Pixel / IBL workshop has been organized last week. The main goal was to bring together the DAQ developers of the two communities to elaborate a common development plan.</a:t>
            </a:r>
          </a:p>
          <a:p>
            <a:pPr marL="85725" indent="0" algn="just">
              <a:buNone/>
            </a:pPr>
            <a:r>
              <a:rPr lang="en-US" sz="2000" dirty="0" smtClean="0"/>
              <a:t>The discussion developed around two basic points:</a:t>
            </a:r>
          </a:p>
          <a:p>
            <a:pPr marL="271463" indent="-185738" algn="just"/>
            <a:r>
              <a:rPr lang="en-US" sz="2000" dirty="0" smtClean="0"/>
              <a:t>There are crucial activity in both areas (namely, data-taking at the pit and testing of the FE-I4) that are already receiving strong DAQ support. </a:t>
            </a:r>
            <a:r>
              <a:rPr lang="en-US" sz="2000" dirty="0" smtClean="0">
                <a:solidFill>
                  <a:schemeClr val="accent3"/>
                </a:solidFill>
              </a:rPr>
              <a:t>The DAQ development plan must minimize the impact on these activities</a:t>
            </a:r>
            <a:r>
              <a:rPr lang="en-US" sz="2000" dirty="0" smtClean="0"/>
              <a:t>.</a:t>
            </a:r>
          </a:p>
          <a:p>
            <a:pPr marL="271463" indent="-185738" algn="just"/>
            <a:r>
              <a:rPr lang="en-US" sz="2000" dirty="0" smtClean="0"/>
              <a:t>Given the commonality of the two systems and the fact that they will be seen by ATLAS as a single sub-detector, there is an obvious advantage in </a:t>
            </a:r>
            <a:r>
              <a:rPr lang="en-US" sz="2000" dirty="0" smtClean="0">
                <a:solidFill>
                  <a:schemeClr val="accent3"/>
                </a:solidFill>
              </a:rPr>
              <a:t>merging the Pixel and IBL DAQ development lines as soon as possible</a:t>
            </a:r>
            <a:r>
              <a:rPr lang="en-US" sz="2000" dirty="0" smtClean="0"/>
              <a:t>.</a:t>
            </a:r>
          </a:p>
          <a:p>
            <a:pPr marL="87313" indent="-1588" algn="just">
              <a:buNone/>
            </a:pPr>
            <a:r>
              <a:rPr lang="en-US" sz="2000" dirty="0" smtClean="0"/>
              <a:t>The workshop was successful: we counted up to 20 developers, potentially interested in the combined project, and we </a:t>
            </a:r>
            <a:r>
              <a:rPr lang="en-US" sz="2000" dirty="0" smtClean="0">
                <a:solidFill>
                  <a:schemeClr val="accent3"/>
                </a:solidFill>
              </a:rPr>
              <a:t>easily managed to converge to a development plan that represents a reasonable trade-off between the to points above</a:t>
            </a:r>
            <a:r>
              <a:rPr lang="en-US" sz="2000" dirty="0" smtClean="0"/>
              <a:t>.</a:t>
            </a:r>
          </a:p>
          <a:p>
            <a:pPr marL="87313" indent="-1588" algn="just">
              <a:buNone/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12/1/2011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Paolo Morettini    -    IBL Italia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CB12F-3906-47CA-A57B-12F8B79D1725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 rot="16200000" flipH="1">
            <a:off x="3128494" y="3018570"/>
            <a:ext cx="360042" cy="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170550"/>
            <a:ext cx="8258175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/>
                </a:solidFill>
              </a:rPr>
              <a:t>Release strategy</a:t>
            </a:r>
            <a:endParaRPr lang="en-US" noProof="0" dirty="0">
              <a:solidFill>
                <a:schemeClr val="accent3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99730" y="3789040"/>
            <a:ext cx="8352928" cy="2601634"/>
          </a:xfrm>
        </p:spPr>
        <p:txBody>
          <a:bodyPr/>
          <a:lstStyle/>
          <a:p>
            <a:pPr marL="76200" lvl="1" indent="-14288" algn="just" eaLnBrk="1" hangingPunct="1">
              <a:buNone/>
              <a:tabLst>
                <a:tab pos="576263" algn="l"/>
              </a:tabLst>
            </a:pPr>
            <a:r>
              <a:rPr lang="en-US" sz="2000" dirty="0" smtClean="0"/>
              <a:t>Will keep the </a:t>
            </a:r>
            <a:r>
              <a:rPr lang="en-US" sz="2000" dirty="0" smtClean="0">
                <a:solidFill>
                  <a:schemeClr val="accent3"/>
                </a:solidFill>
              </a:rPr>
              <a:t>current release model </a:t>
            </a:r>
            <a:r>
              <a:rPr lang="en-US" sz="2000" dirty="0" smtClean="0"/>
              <a:t>(development on the HEAD plus local branches for release support) </a:t>
            </a:r>
            <a:r>
              <a:rPr lang="en-US" sz="2000" dirty="0" smtClean="0">
                <a:solidFill>
                  <a:schemeClr val="accent3"/>
                </a:solidFill>
              </a:rPr>
              <a:t>for the PIT</a:t>
            </a:r>
            <a:r>
              <a:rPr lang="en-US" sz="2000" dirty="0" smtClean="0"/>
              <a:t>, and the development of the</a:t>
            </a:r>
            <a:r>
              <a:rPr lang="en-US" sz="2000" dirty="0" smtClean="0">
                <a:solidFill>
                  <a:schemeClr val="accent3"/>
                </a:solidFill>
              </a:rPr>
              <a:t> “old </a:t>
            </a:r>
            <a:r>
              <a:rPr lang="en-US" sz="2000" dirty="0" err="1" smtClean="0">
                <a:solidFill>
                  <a:schemeClr val="accent3"/>
                </a:solidFill>
              </a:rPr>
              <a:t>PixLib</a:t>
            </a:r>
            <a:r>
              <a:rPr lang="en-US" sz="2000" dirty="0" smtClean="0">
                <a:solidFill>
                  <a:schemeClr val="accent3"/>
                </a:solidFill>
              </a:rPr>
              <a:t>” based release for the FE-I4 tests</a:t>
            </a:r>
            <a:r>
              <a:rPr lang="en-US" sz="2000" dirty="0" smtClean="0"/>
              <a:t>. </a:t>
            </a:r>
          </a:p>
          <a:p>
            <a:pPr marL="76200" lvl="1" indent="-14288" algn="just" eaLnBrk="1" hangingPunct="1">
              <a:buNone/>
              <a:tabLst>
                <a:tab pos="576263" algn="l"/>
              </a:tabLst>
            </a:pPr>
            <a:r>
              <a:rPr lang="en-US" sz="2000" noProof="0" dirty="0" smtClean="0"/>
              <a:t>Based on the current PIT release (1.5.1) we will </a:t>
            </a:r>
            <a:r>
              <a:rPr lang="en-US" sz="2000" noProof="0" dirty="0" smtClean="0">
                <a:solidFill>
                  <a:schemeClr val="accent3"/>
                </a:solidFill>
              </a:rPr>
              <a:t>branch a IBL development line</a:t>
            </a:r>
            <a:r>
              <a:rPr lang="en-US" sz="2000" noProof="0" dirty="0" smtClean="0"/>
              <a:t>, were we will do the </a:t>
            </a:r>
            <a:r>
              <a:rPr lang="en-US" sz="2000" noProof="0" dirty="0" smtClean="0">
                <a:solidFill>
                  <a:schemeClr val="accent3"/>
                </a:solidFill>
              </a:rPr>
              <a:t>restructuring</a:t>
            </a:r>
            <a:r>
              <a:rPr lang="en-US" sz="2000" noProof="0" dirty="0" smtClean="0"/>
              <a:t> and the </a:t>
            </a:r>
            <a:r>
              <a:rPr lang="en-US" sz="2000" noProof="0" dirty="0" smtClean="0">
                <a:solidFill>
                  <a:schemeClr val="accent3"/>
                </a:solidFill>
              </a:rPr>
              <a:t>initial support for the IBL </a:t>
            </a:r>
            <a:r>
              <a:rPr lang="en-US" sz="2000" noProof="0" dirty="0" smtClean="0"/>
              <a:t>devices. Will use the same release strategy as for the PIT line, </a:t>
            </a:r>
            <a:r>
              <a:rPr lang="en-US" sz="2000" noProof="0" dirty="0" smtClean="0">
                <a:solidFill>
                  <a:schemeClr val="accent3"/>
                </a:solidFill>
              </a:rPr>
              <a:t>starting with </a:t>
            </a:r>
            <a:r>
              <a:rPr lang="en-US" sz="2000" noProof="0" dirty="0" err="1" smtClean="0">
                <a:solidFill>
                  <a:schemeClr val="accent3"/>
                </a:solidFill>
              </a:rPr>
              <a:t>vers</a:t>
            </a:r>
            <a:r>
              <a:rPr lang="en-US" sz="2000" noProof="0" dirty="0" smtClean="0">
                <a:solidFill>
                  <a:schemeClr val="accent3"/>
                </a:solidFill>
              </a:rPr>
              <a:t>. 2.0.0</a:t>
            </a:r>
            <a:r>
              <a:rPr lang="en-US" sz="2000" noProof="0" dirty="0" smtClean="0"/>
              <a:t>. Around September 2011 we should be able to </a:t>
            </a:r>
            <a:r>
              <a:rPr lang="en-US" sz="2000" noProof="0" dirty="0" smtClean="0">
                <a:solidFill>
                  <a:schemeClr val="accent3"/>
                </a:solidFill>
              </a:rPr>
              <a:t>merge the two lines </a:t>
            </a:r>
            <a:r>
              <a:rPr lang="en-US" sz="2000" noProof="0" dirty="0" smtClean="0"/>
              <a:t>(2.1.0)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12/1/2011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6EF7C-9832-4AC6-8F23-70AC88159A73}" type="slidenum">
              <a:rPr lang="it-IT"/>
              <a:pPr>
                <a:defRPr/>
              </a:pPr>
              <a:t>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Paolo Morettini    -    IBL Italia</a:t>
            </a:r>
            <a:endParaRPr lang="it-IT" dirty="0"/>
          </a:p>
        </p:txBody>
      </p:sp>
      <p:cxnSp>
        <p:nvCxnSpPr>
          <p:cNvPr id="8" name="Straight Connector 7"/>
          <p:cNvCxnSpPr>
            <a:endCxn id="36" idx="2"/>
          </p:cNvCxnSpPr>
          <p:nvPr/>
        </p:nvCxnSpPr>
        <p:spPr>
          <a:xfrm>
            <a:off x="467544" y="2022194"/>
            <a:ext cx="5939825" cy="83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83768" y="2022194"/>
            <a:ext cx="14274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FFFF00"/>
                </a:solidFill>
              </a:rPr>
              <a:t>PIT </a:t>
            </a:r>
            <a:r>
              <a:rPr lang="it-IT" sz="1200" dirty="0" err="1" smtClean="0">
                <a:solidFill>
                  <a:srgbClr val="FFFF00"/>
                </a:solidFill>
              </a:rPr>
              <a:t>developement</a:t>
            </a:r>
            <a:endParaRPr lang="it-IT" sz="1200" dirty="0">
              <a:solidFill>
                <a:srgbClr val="FFFF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35696" y="2886290"/>
            <a:ext cx="4680520" cy="3935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949213" y="2875224"/>
            <a:ext cx="141487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tx2">
                    <a:lumMod val="50000"/>
                  </a:schemeClr>
                </a:solidFill>
              </a:rPr>
              <a:t>IBL </a:t>
            </a:r>
            <a:r>
              <a:rPr lang="it-IT" sz="1200" dirty="0" err="1" smtClean="0">
                <a:solidFill>
                  <a:schemeClr val="tx2">
                    <a:lumMod val="50000"/>
                  </a:schemeClr>
                </a:solidFill>
              </a:rPr>
              <a:t>developement</a:t>
            </a:r>
            <a:endParaRPr lang="it-IT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566624" y="2032744"/>
            <a:ext cx="2325856" cy="2880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602185" y="2032736"/>
            <a:ext cx="1887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 smtClean="0">
                <a:solidFill>
                  <a:schemeClr val="accent2"/>
                </a:solidFill>
              </a:rPr>
              <a:t>Combined</a:t>
            </a:r>
            <a:r>
              <a:rPr lang="it-IT" sz="1200" dirty="0" smtClean="0">
                <a:solidFill>
                  <a:schemeClr val="accent2"/>
                </a:solidFill>
              </a:rPr>
              <a:t> </a:t>
            </a:r>
            <a:r>
              <a:rPr lang="it-IT" sz="1200" dirty="0" err="1" smtClean="0">
                <a:solidFill>
                  <a:schemeClr val="accent2"/>
                </a:solidFill>
              </a:rPr>
              <a:t>developement</a:t>
            </a:r>
            <a:endParaRPr lang="it-IT" sz="1200" dirty="0">
              <a:solidFill>
                <a:schemeClr val="accent2"/>
              </a:solidFill>
            </a:endParaRPr>
          </a:p>
        </p:txBody>
      </p:sp>
      <p:cxnSp>
        <p:nvCxnSpPr>
          <p:cNvPr id="30" name="Straight Connector 29"/>
          <p:cNvCxnSpPr>
            <a:stCxn id="40" idx="2"/>
            <a:endCxn id="33" idx="4"/>
          </p:cNvCxnSpPr>
          <p:nvPr/>
        </p:nvCxnSpPr>
        <p:spPr>
          <a:xfrm rot="16200000" flipH="1">
            <a:off x="1377717" y="1660503"/>
            <a:ext cx="922631" cy="1510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2048121" y="1626735"/>
            <a:ext cx="720917" cy="636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6" idx="0"/>
          </p:cNvCxnSpPr>
          <p:nvPr/>
        </p:nvCxnSpPr>
        <p:spPr>
          <a:xfrm rot="16200000" flipH="1">
            <a:off x="5866470" y="2563927"/>
            <a:ext cx="1298655" cy="83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1738572" y="1913347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 33"/>
          <p:cNvSpPr/>
          <p:nvPr/>
        </p:nvSpPr>
        <p:spPr>
          <a:xfrm>
            <a:off x="2304583" y="1915017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 34"/>
          <p:cNvSpPr/>
          <p:nvPr/>
        </p:nvSpPr>
        <p:spPr>
          <a:xfrm>
            <a:off x="4427984" y="1913347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Oval 35"/>
          <p:cNvSpPr/>
          <p:nvPr/>
        </p:nvSpPr>
        <p:spPr>
          <a:xfrm>
            <a:off x="6407369" y="1915017"/>
            <a:ext cx="216024" cy="21602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TextBox 39"/>
          <p:cNvSpPr txBox="1"/>
          <p:nvPr/>
        </p:nvSpPr>
        <p:spPr>
          <a:xfrm>
            <a:off x="1508314" y="83740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Now</a:t>
            </a:r>
            <a:endParaRPr lang="it-IT" dirty="0"/>
          </a:p>
        </p:txBody>
      </p:sp>
      <p:sp>
        <p:nvSpPr>
          <p:cNvPr id="41" name="TextBox 40"/>
          <p:cNvSpPr txBox="1"/>
          <p:nvPr/>
        </p:nvSpPr>
        <p:spPr>
          <a:xfrm>
            <a:off x="2086119" y="83900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Xmas</a:t>
            </a:r>
            <a:endParaRPr lang="it-IT" dirty="0"/>
          </a:p>
        </p:txBody>
      </p:sp>
      <p:sp>
        <p:nvSpPr>
          <p:cNvPr id="42" name="Oval 41"/>
          <p:cNvSpPr/>
          <p:nvPr/>
        </p:nvSpPr>
        <p:spPr>
          <a:xfrm>
            <a:off x="3197862" y="2774932"/>
            <a:ext cx="216024" cy="21602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Freeform 42"/>
          <p:cNvSpPr/>
          <p:nvPr/>
        </p:nvSpPr>
        <p:spPr>
          <a:xfrm>
            <a:off x="1876534" y="1518139"/>
            <a:ext cx="1399322" cy="472954"/>
          </a:xfrm>
          <a:custGeom>
            <a:avLst/>
            <a:gdLst>
              <a:gd name="connsiteX0" fmla="*/ 0 w 1208314"/>
              <a:gd name="connsiteY0" fmla="*/ 362857 h 362857"/>
              <a:gd name="connsiteX1" fmla="*/ 272143 w 1208314"/>
              <a:gd name="connsiteY1" fmla="*/ 58057 h 362857"/>
              <a:gd name="connsiteX2" fmla="*/ 1208314 w 1208314"/>
              <a:gd name="connsiteY2" fmla="*/ 14514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8314" h="362857">
                <a:moveTo>
                  <a:pt x="0" y="362857"/>
                </a:moveTo>
                <a:cubicBezTo>
                  <a:pt x="35378" y="239485"/>
                  <a:pt x="70757" y="116114"/>
                  <a:pt x="272143" y="58057"/>
                </a:cubicBezTo>
                <a:cubicBezTo>
                  <a:pt x="473529" y="0"/>
                  <a:pt x="840921" y="7257"/>
                  <a:pt x="1208314" y="14514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n w="38100">
                <a:solidFill>
                  <a:srgbClr val="FFFF00"/>
                </a:solidFill>
              </a:ln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2399058" y="1734162"/>
            <a:ext cx="2244950" cy="289584"/>
          </a:xfrm>
          <a:custGeom>
            <a:avLst/>
            <a:gdLst>
              <a:gd name="connsiteX0" fmla="*/ 0 w 1208314"/>
              <a:gd name="connsiteY0" fmla="*/ 362857 h 362857"/>
              <a:gd name="connsiteX1" fmla="*/ 272143 w 1208314"/>
              <a:gd name="connsiteY1" fmla="*/ 58057 h 362857"/>
              <a:gd name="connsiteX2" fmla="*/ 1208314 w 1208314"/>
              <a:gd name="connsiteY2" fmla="*/ 14514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8314" h="362857">
                <a:moveTo>
                  <a:pt x="0" y="362857"/>
                </a:moveTo>
                <a:cubicBezTo>
                  <a:pt x="35378" y="239485"/>
                  <a:pt x="70757" y="116114"/>
                  <a:pt x="272143" y="58057"/>
                </a:cubicBezTo>
                <a:cubicBezTo>
                  <a:pt x="473529" y="0"/>
                  <a:pt x="840921" y="7257"/>
                  <a:pt x="1208314" y="14514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n w="38100">
                <a:solidFill>
                  <a:srgbClr val="FFFF00"/>
                </a:solidFill>
              </a:ln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4534138" y="1561679"/>
            <a:ext cx="3422238" cy="472954"/>
          </a:xfrm>
          <a:custGeom>
            <a:avLst/>
            <a:gdLst>
              <a:gd name="connsiteX0" fmla="*/ 0 w 1208314"/>
              <a:gd name="connsiteY0" fmla="*/ 362857 h 362857"/>
              <a:gd name="connsiteX1" fmla="*/ 272143 w 1208314"/>
              <a:gd name="connsiteY1" fmla="*/ 58057 h 362857"/>
              <a:gd name="connsiteX2" fmla="*/ 1208314 w 1208314"/>
              <a:gd name="connsiteY2" fmla="*/ 14514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8314" h="362857">
                <a:moveTo>
                  <a:pt x="0" y="362857"/>
                </a:moveTo>
                <a:cubicBezTo>
                  <a:pt x="35378" y="239485"/>
                  <a:pt x="70757" y="116114"/>
                  <a:pt x="272143" y="58057"/>
                </a:cubicBezTo>
                <a:cubicBezTo>
                  <a:pt x="473529" y="0"/>
                  <a:pt x="840921" y="7257"/>
                  <a:pt x="1208314" y="14514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n w="38100">
                <a:solidFill>
                  <a:srgbClr val="FFFF00"/>
                </a:solidFill>
              </a:ln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6564636" y="1734162"/>
            <a:ext cx="2111820" cy="289584"/>
          </a:xfrm>
          <a:custGeom>
            <a:avLst/>
            <a:gdLst>
              <a:gd name="connsiteX0" fmla="*/ 0 w 1208314"/>
              <a:gd name="connsiteY0" fmla="*/ 362857 h 362857"/>
              <a:gd name="connsiteX1" fmla="*/ 272143 w 1208314"/>
              <a:gd name="connsiteY1" fmla="*/ 58057 h 362857"/>
              <a:gd name="connsiteX2" fmla="*/ 1208314 w 1208314"/>
              <a:gd name="connsiteY2" fmla="*/ 14514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8314" h="362857">
                <a:moveTo>
                  <a:pt x="0" y="362857"/>
                </a:moveTo>
                <a:cubicBezTo>
                  <a:pt x="35378" y="239485"/>
                  <a:pt x="70757" y="116114"/>
                  <a:pt x="272143" y="58057"/>
                </a:cubicBezTo>
                <a:cubicBezTo>
                  <a:pt x="473529" y="0"/>
                  <a:pt x="840921" y="7257"/>
                  <a:pt x="1208314" y="14514"/>
                </a:cubicBezTo>
              </a:path>
            </a:pathLst>
          </a:cu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n w="38100">
                <a:solidFill>
                  <a:srgbClr val="FFFF00"/>
                </a:solidFill>
              </a:ln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3316694" y="2413336"/>
            <a:ext cx="1615346" cy="472954"/>
          </a:xfrm>
          <a:custGeom>
            <a:avLst/>
            <a:gdLst>
              <a:gd name="connsiteX0" fmla="*/ 0 w 1208314"/>
              <a:gd name="connsiteY0" fmla="*/ 362857 h 362857"/>
              <a:gd name="connsiteX1" fmla="*/ 272143 w 1208314"/>
              <a:gd name="connsiteY1" fmla="*/ 58057 h 362857"/>
              <a:gd name="connsiteX2" fmla="*/ 1208314 w 1208314"/>
              <a:gd name="connsiteY2" fmla="*/ 14514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8314" h="362857">
                <a:moveTo>
                  <a:pt x="0" y="362857"/>
                </a:moveTo>
                <a:cubicBezTo>
                  <a:pt x="35378" y="239485"/>
                  <a:pt x="70757" y="116114"/>
                  <a:pt x="272143" y="58057"/>
                </a:cubicBezTo>
                <a:cubicBezTo>
                  <a:pt x="473529" y="0"/>
                  <a:pt x="840921" y="7257"/>
                  <a:pt x="1208314" y="14514"/>
                </a:cubicBezTo>
              </a:path>
            </a:pathLst>
          </a:cu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n w="38100">
                <a:solidFill>
                  <a:srgbClr val="FFFF00"/>
                </a:solidFill>
              </a:ln>
            </a:endParaRPr>
          </a:p>
        </p:txBody>
      </p:sp>
      <p:sp>
        <p:nvSpPr>
          <p:cNvPr id="48" name="Oval 47"/>
          <p:cNvSpPr/>
          <p:nvPr/>
        </p:nvSpPr>
        <p:spPr>
          <a:xfrm>
            <a:off x="4644008" y="2781624"/>
            <a:ext cx="216024" cy="21602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Freeform 48"/>
          <p:cNvSpPr/>
          <p:nvPr/>
        </p:nvSpPr>
        <p:spPr>
          <a:xfrm>
            <a:off x="4738482" y="2600769"/>
            <a:ext cx="1633717" cy="289584"/>
          </a:xfrm>
          <a:custGeom>
            <a:avLst/>
            <a:gdLst>
              <a:gd name="connsiteX0" fmla="*/ 0 w 1208314"/>
              <a:gd name="connsiteY0" fmla="*/ 362857 h 362857"/>
              <a:gd name="connsiteX1" fmla="*/ 272143 w 1208314"/>
              <a:gd name="connsiteY1" fmla="*/ 58057 h 362857"/>
              <a:gd name="connsiteX2" fmla="*/ 1208314 w 1208314"/>
              <a:gd name="connsiteY2" fmla="*/ 14514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8314" h="362857">
                <a:moveTo>
                  <a:pt x="0" y="362857"/>
                </a:moveTo>
                <a:cubicBezTo>
                  <a:pt x="35378" y="239485"/>
                  <a:pt x="70757" y="116114"/>
                  <a:pt x="272143" y="58057"/>
                </a:cubicBezTo>
                <a:cubicBezTo>
                  <a:pt x="473529" y="0"/>
                  <a:pt x="840921" y="7257"/>
                  <a:pt x="1208314" y="14514"/>
                </a:cubicBezTo>
              </a:path>
            </a:pathLst>
          </a:cu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ln w="38100">
                <a:solidFill>
                  <a:srgbClr val="FFFF00"/>
                </a:solidFill>
              </a:ln>
            </a:endParaRPr>
          </a:p>
        </p:txBody>
      </p:sp>
      <p:cxnSp>
        <p:nvCxnSpPr>
          <p:cNvPr id="51" name="Straight Connector 50"/>
          <p:cNvCxnSpPr>
            <a:stCxn id="33" idx="4"/>
          </p:cNvCxnSpPr>
          <p:nvPr/>
        </p:nvCxnSpPr>
        <p:spPr>
          <a:xfrm rot="5400000">
            <a:off x="1462681" y="2502386"/>
            <a:ext cx="756919" cy="1088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996257" y="325302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Jan/</a:t>
            </a:r>
            <a:r>
              <a:rPr lang="it-IT" dirty="0" err="1" smtClean="0"/>
              <a:t>Feb</a:t>
            </a:r>
            <a:endParaRPr lang="it-IT" dirty="0"/>
          </a:p>
        </p:txBody>
      </p:sp>
      <p:sp>
        <p:nvSpPr>
          <p:cNvPr id="56" name="TextBox 55"/>
          <p:cNvSpPr txBox="1"/>
          <p:nvPr/>
        </p:nvSpPr>
        <p:spPr>
          <a:xfrm>
            <a:off x="6002045" y="3242133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Aug</a:t>
            </a:r>
            <a:r>
              <a:rPr lang="it-IT" dirty="0" smtClean="0"/>
              <a:t>/</a:t>
            </a:r>
            <a:r>
              <a:rPr lang="it-IT" dirty="0" err="1" smtClean="0"/>
              <a:t>Sep</a:t>
            </a:r>
            <a:endParaRPr lang="it-IT" dirty="0"/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474760" y="1341464"/>
            <a:ext cx="7481616" cy="513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576606" y="1341464"/>
            <a:ext cx="989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</a:rPr>
              <a:t>Old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1200" dirty="0" err="1" smtClean="0">
                <a:solidFill>
                  <a:schemeClr val="accent1">
                    <a:lumMod val="75000"/>
                  </a:schemeClr>
                </a:solidFill>
              </a:rPr>
              <a:t>PixLib</a:t>
            </a:r>
            <a:r>
              <a:rPr lang="it-IT" sz="1200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  <a:endParaRPr lang="it-IT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1691664" y="1226248"/>
            <a:ext cx="216024" cy="2160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Oval 65"/>
          <p:cNvSpPr/>
          <p:nvPr/>
        </p:nvSpPr>
        <p:spPr>
          <a:xfrm>
            <a:off x="2123728" y="1233448"/>
            <a:ext cx="216024" cy="2160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Oval 66"/>
          <p:cNvSpPr/>
          <p:nvPr/>
        </p:nvSpPr>
        <p:spPr>
          <a:xfrm>
            <a:off x="2699792" y="1226248"/>
            <a:ext cx="216024" cy="2160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Oval 67"/>
          <p:cNvSpPr/>
          <p:nvPr/>
        </p:nvSpPr>
        <p:spPr>
          <a:xfrm>
            <a:off x="3268648" y="1219048"/>
            <a:ext cx="216024" cy="2160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Oval 68"/>
          <p:cNvSpPr/>
          <p:nvPr/>
        </p:nvSpPr>
        <p:spPr>
          <a:xfrm>
            <a:off x="4636808" y="1240656"/>
            <a:ext cx="216024" cy="2160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Oval 69"/>
          <p:cNvSpPr/>
          <p:nvPr/>
        </p:nvSpPr>
        <p:spPr>
          <a:xfrm>
            <a:off x="5731328" y="1240664"/>
            <a:ext cx="216024" cy="2160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Oval 70"/>
          <p:cNvSpPr/>
          <p:nvPr/>
        </p:nvSpPr>
        <p:spPr>
          <a:xfrm>
            <a:off x="8460432" y="1931936"/>
            <a:ext cx="216024" cy="21602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5" name="Straight Connector 74"/>
          <p:cNvCxnSpPr/>
          <p:nvPr/>
        </p:nvCxnSpPr>
        <p:spPr>
          <a:xfrm rot="16200000" flipH="1">
            <a:off x="7024074" y="2273766"/>
            <a:ext cx="1874719" cy="1011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452320" y="323744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End 2011</a:t>
            </a:r>
            <a:endParaRPr lang="it-IT" dirty="0"/>
          </a:p>
        </p:txBody>
      </p:sp>
      <p:sp>
        <p:nvSpPr>
          <p:cNvPr id="50" name="Oval 49"/>
          <p:cNvSpPr/>
          <p:nvPr/>
        </p:nvSpPr>
        <p:spPr>
          <a:xfrm>
            <a:off x="6130210" y="2824472"/>
            <a:ext cx="216024" cy="21602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Come procedono le cose?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38" y="1196752"/>
            <a:ext cx="8043862" cy="5159598"/>
          </a:xfrm>
        </p:spPr>
        <p:txBody>
          <a:bodyPr/>
          <a:lstStyle/>
          <a:p>
            <a:pPr marL="271463" indent="-271463" algn="just"/>
            <a:r>
              <a:rPr lang="it-IT" sz="2400" dirty="0" smtClean="0"/>
              <a:t>I meeting settimanali sono chiamati a turno da Kendall e Joern per garantire una copertura uniforme dei temi relativi ad IBL e Pixel. </a:t>
            </a:r>
            <a:r>
              <a:rPr lang="it-IT" sz="2400" dirty="0" smtClean="0">
                <a:solidFill>
                  <a:schemeClr val="accent3"/>
                </a:solidFill>
              </a:rPr>
              <a:t>La partecipazione ed il livello di attività sono discreti</a:t>
            </a:r>
            <a:r>
              <a:rPr lang="it-IT" sz="2400" dirty="0" smtClean="0"/>
              <a:t> </a:t>
            </a:r>
            <a:r>
              <a:rPr lang="it-IT" sz="2400" dirty="0" smtClean="0"/>
              <a:t>m</a:t>
            </a:r>
            <a:r>
              <a:rPr lang="it-IT" sz="2400" dirty="0" smtClean="0"/>
              <a:t>algrado l’orario non proprio felice (</a:t>
            </a:r>
            <a:r>
              <a:rPr lang="it-IT" sz="2400" dirty="0" err="1" smtClean="0"/>
              <a:t>Wed</a:t>
            </a:r>
            <a:r>
              <a:rPr lang="it-IT" sz="2400" dirty="0" smtClean="0"/>
              <a:t> 7 pm).</a:t>
            </a:r>
          </a:p>
          <a:p>
            <a:pPr marL="271463" indent="-271463" algn="just"/>
            <a:r>
              <a:rPr lang="it-IT" sz="2400" dirty="0" smtClean="0"/>
              <a:t>La prima versione </a:t>
            </a:r>
            <a:r>
              <a:rPr lang="it-IT" sz="2400" dirty="0" err="1" smtClean="0"/>
              <a:t>sw</a:t>
            </a:r>
            <a:r>
              <a:rPr lang="it-IT" sz="2400" dirty="0" smtClean="0"/>
              <a:t> compatibile con le nuove versioni di compilatore e ATLAS TDAQ</a:t>
            </a:r>
            <a:r>
              <a:rPr lang="it-IT" sz="2400" dirty="0" smtClean="0"/>
              <a:t> </a:t>
            </a:r>
            <a:r>
              <a:rPr lang="it-IT" sz="2400" dirty="0" smtClean="0">
                <a:latin typeface="Corbel"/>
              </a:rPr>
              <a:t>è</a:t>
            </a:r>
            <a:r>
              <a:rPr lang="it-IT" sz="2400" dirty="0" smtClean="0"/>
              <a:t> </a:t>
            </a:r>
            <a:r>
              <a:rPr lang="it-IT" sz="2400" dirty="0" smtClean="0">
                <a:solidFill>
                  <a:schemeClr val="accent3"/>
                </a:solidFill>
              </a:rPr>
              <a:t>in corso di certificazione</a:t>
            </a:r>
            <a:r>
              <a:rPr lang="it-IT" sz="2400" dirty="0" smtClean="0"/>
              <a:t>. Sarà </a:t>
            </a:r>
            <a:r>
              <a:rPr lang="it-IT" sz="2400" dirty="0" smtClean="0">
                <a:solidFill>
                  <a:schemeClr val="accent3"/>
                </a:solidFill>
              </a:rPr>
              <a:t>la base per lo sviluppo combinato con IBL</a:t>
            </a:r>
            <a:r>
              <a:rPr lang="it-IT" sz="2400" dirty="0" smtClean="0"/>
              <a:t>.</a:t>
            </a:r>
          </a:p>
          <a:p>
            <a:pPr marL="271463" indent="-271463" algn="just"/>
            <a:r>
              <a:rPr lang="it-IT" sz="2400" dirty="0" smtClean="0">
                <a:solidFill>
                  <a:schemeClr val="accent3"/>
                </a:solidFill>
              </a:rPr>
              <a:t>Il lavoro vero, fino ad oggi, e’ stato piuttosto limitato</a:t>
            </a:r>
            <a:r>
              <a:rPr lang="it-IT" sz="2400" dirty="0" smtClean="0"/>
              <a:t>; ciò </a:t>
            </a:r>
            <a:r>
              <a:rPr lang="it-IT" sz="2400" dirty="0" smtClean="0">
                <a:latin typeface="Corbel"/>
              </a:rPr>
              <a:t>è </a:t>
            </a:r>
            <a:r>
              <a:rPr lang="it-IT" sz="2400" dirty="0" smtClean="0"/>
              <a:t>dovuto anche al lavoro concomitante sul FE-I4 con la versione dedicata del codice.</a:t>
            </a:r>
          </a:p>
          <a:p>
            <a:pPr marL="271463" indent="-271463" algn="just"/>
            <a:r>
              <a:rPr lang="it-IT" sz="2400" dirty="0" smtClean="0"/>
              <a:t>Penso che il livello di attività attuale sia compatibile con la vecchia </a:t>
            </a:r>
            <a:r>
              <a:rPr lang="it-IT" sz="2400" dirty="0" err="1" smtClean="0"/>
              <a:t>schedule</a:t>
            </a:r>
            <a:r>
              <a:rPr lang="it-IT" sz="2400" dirty="0" smtClean="0"/>
              <a:t>. </a:t>
            </a:r>
            <a:r>
              <a:rPr lang="it-IT" sz="2400" dirty="0" smtClean="0">
                <a:solidFill>
                  <a:schemeClr val="accent3"/>
                </a:solidFill>
              </a:rPr>
              <a:t>In caso di installazione nel 2013 e’ necessaria una rapida accelerazione</a:t>
            </a:r>
            <a:r>
              <a:rPr lang="it-IT" sz="2400" dirty="0" smtClean="0"/>
              <a:t>.</a:t>
            </a:r>
            <a:endParaRPr lang="it-IT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12/1/2011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Paolo Morettini    -    IBL Italia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CB12F-3906-47CA-A57B-12F8B79D1725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Spares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Slides</a:t>
            </a:r>
            <a:r>
              <a:rPr lang="it-IT" dirty="0" smtClean="0"/>
              <a:t> </a:t>
            </a:r>
            <a:r>
              <a:rPr lang="it-IT" dirty="0" err="1" smtClean="0"/>
              <a:t>fro</a:t>
            </a:r>
            <a:r>
              <a:rPr lang="it-IT" dirty="0" err="1" smtClean="0"/>
              <a:t>m</a:t>
            </a:r>
            <a:r>
              <a:rPr lang="it-IT" dirty="0" smtClean="0"/>
              <a:t> the IBL </a:t>
            </a:r>
            <a:r>
              <a:rPr lang="it-IT" dirty="0" err="1" smtClean="0"/>
              <a:t>General</a:t>
            </a:r>
            <a:r>
              <a:rPr lang="it-IT" dirty="0" smtClean="0"/>
              <a:t> Meeting (27/10/</a:t>
            </a:r>
            <a:r>
              <a:rPr lang="it-IT" dirty="0" err="1" smtClean="0"/>
              <a:t>10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12/1/2011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Paolo Morettini    -    IBL Italia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CB12F-3906-47CA-A57B-12F8B79D1725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508" y="512763"/>
            <a:ext cx="8043862" cy="914400"/>
          </a:xfrm>
        </p:spPr>
        <p:txBody>
          <a:bodyPr/>
          <a:lstStyle/>
          <a:p>
            <a:r>
              <a:rPr lang="en-US" dirty="0" smtClean="0"/>
              <a:t>Pixel / IBL DAQ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08370" cy="5184576"/>
          </a:xfrm>
        </p:spPr>
        <p:txBody>
          <a:bodyPr/>
          <a:lstStyle/>
          <a:p>
            <a:pPr marL="85725" indent="0" algn="just">
              <a:buNone/>
            </a:pPr>
            <a:r>
              <a:rPr lang="en-US" sz="2000" dirty="0" smtClean="0"/>
              <a:t>I will just summarize the key points of the discussion, trying to avoid technical details. In particular I will focus on:</a:t>
            </a:r>
          </a:p>
          <a:p>
            <a:pPr marL="85725" indent="0" algn="just">
              <a:buNone/>
            </a:pPr>
            <a:endParaRPr lang="en-US" sz="2000" dirty="0" smtClean="0"/>
          </a:p>
          <a:p>
            <a:pPr marL="631825" indent="-185738" algn="just"/>
            <a:r>
              <a:rPr lang="en-US" sz="2000" dirty="0" err="1" smtClean="0">
                <a:solidFill>
                  <a:schemeClr val="accent3"/>
                </a:solidFill>
              </a:rPr>
              <a:t>USBPix</a:t>
            </a:r>
            <a:r>
              <a:rPr lang="en-US" sz="2000" dirty="0" smtClean="0"/>
              <a:t> support</a:t>
            </a:r>
          </a:p>
          <a:p>
            <a:pPr marL="631825" indent="-185738" algn="just"/>
            <a:r>
              <a:rPr lang="en-US" sz="2000" dirty="0" smtClean="0">
                <a:solidFill>
                  <a:schemeClr val="accent3"/>
                </a:solidFill>
              </a:rPr>
              <a:t>Test beam </a:t>
            </a:r>
            <a:r>
              <a:rPr lang="en-US" sz="2000" dirty="0" smtClean="0"/>
              <a:t>support</a:t>
            </a:r>
          </a:p>
          <a:p>
            <a:pPr marL="631825" indent="-185738" algn="just"/>
            <a:r>
              <a:rPr lang="en-US" sz="2000" dirty="0" smtClean="0">
                <a:solidFill>
                  <a:schemeClr val="accent3"/>
                </a:solidFill>
              </a:rPr>
              <a:t>New VME based ROD/BOC</a:t>
            </a:r>
          </a:p>
          <a:p>
            <a:pPr marL="631825" indent="-185738" algn="just"/>
            <a:r>
              <a:rPr lang="en-US" sz="2000" dirty="0" smtClean="0">
                <a:solidFill>
                  <a:schemeClr val="accent3"/>
                </a:solidFill>
              </a:rPr>
              <a:t>ATCA</a:t>
            </a:r>
          </a:p>
          <a:p>
            <a:pPr marL="631825" indent="-185738" algn="just"/>
            <a:r>
              <a:rPr lang="en-US" sz="2000" dirty="0" smtClean="0"/>
              <a:t>Improvements to </a:t>
            </a:r>
            <a:r>
              <a:rPr lang="en-US" sz="2000" dirty="0" smtClean="0">
                <a:solidFill>
                  <a:schemeClr val="accent3"/>
                </a:solidFill>
              </a:rPr>
              <a:t>the Pixel DAQ infrastructure</a:t>
            </a:r>
          </a:p>
          <a:p>
            <a:pPr marL="631825" indent="-185738" algn="just"/>
            <a:r>
              <a:rPr lang="en-US" sz="2000" dirty="0" smtClean="0">
                <a:solidFill>
                  <a:schemeClr val="accent3"/>
                </a:solidFill>
              </a:rPr>
              <a:t>Organization of the group</a:t>
            </a:r>
          </a:p>
          <a:p>
            <a:pPr marL="631825" indent="-185738" algn="just"/>
            <a:r>
              <a:rPr lang="en-US" sz="2000" dirty="0" smtClean="0">
                <a:solidFill>
                  <a:schemeClr val="accent3"/>
                </a:solidFill>
              </a:rPr>
              <a:t>Release plan</a:t>
            </a:r>
          </a:p>
          <a:p>
            <a:pPr marL="631825" indent="-185738" algn="just"/>
            <a:endParaRPr lang="en-US" sz="2000" dirty="0" smtClean="0"/>
          </a:p>
          <a:p>
            <a:pPr marL="87313" indent="0" algn="just">
              <a:buNone/>
            </a:pPr>
            <a:r>
              <a:rPr lang="en-US" sz="2000" dirty="0" smtClean="0"/>
              <a:t>For more details:</a:t>
            </a:r>
          </a:p>
          <a:p>
            <a:pPr marL="87313" indent="0" algn="ctr"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http://indico.cern.ch/conferenceDisplay.py?confId=110728 </a:t>
            </a:r>
          </a:p>
          <a:p>
            <a:pPr marL="631825" indent="-185738" algn="just"/>
            <a:endParaRPr lang="en-US" sz="2000" dirty="0" smtClean="0"/>
          </a:p>
          <a:p>
            <a:pPr marL="87313" indent="-1588" algn="just">
              <a:buNone/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12/1/2011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Paolo Morettini    -    IBL Italia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CB12F-3906-47CA-A57B-12F8B79D1725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508" y="512763"/>
            <a:ext cx="8043862" cy="914400"/>
          </a:xfrm>
        </p:spPr>
        <p:txBody>
          <a:bodyPr/>
          <a:lstStyle/>
          <a:p>
            <a:r>
              <a:rPr lang="en-US" dirty="0" err="1" smtClean="0"/>
              <a:t>USBPix</a:t>
            </a:r>
            <a:r>
              <a:rPr lang="en-US" dirty="0" smtClean="0"/>
              <a:t>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658" y="1200946"/>
            <a:ext cx="4608512" cy="5040560"/>
          </a:xfrm>
        </p:spPr>
        <p:txBody>
          <a:bodyPr/>
          <a:lstStyle/>
          <a:p>
            <a:pPr marL="85725" indent="0" algn="just">
              <a:buNone/>
            </a:pPr>
            <a:r>
              <a:rPr lang="en-US" sz="2000" dirty="0" err="1" smtClean="0"/>
              <a:t>USBPix</a:t>
            </a:r>
            <a:r>
              <a:rPr lang="en-US" sz="2000" dirty="0" smtClean="0"/>
              <a:t> is currently </a:t>
            </a:r>
            <a:r>
              <a:rPr lang="en-US" sz="2000" dirty="0" smtClean="0">
                <a:solidFill>
                  <a:schemeClr val="accent3"/>
                </a:solidFill>
              </a:rPr>
              <a:t>supported via an old version of </a:t>
            </a:r>
            <a:r>
              <a:rPr lang="en-US" sz="2000" dirty="0" err="1" smtClean="0">
                <a:solidFill>
                  <a:schemeClr val="accent3"/>
                </a:solidFill>
              </a:rPr>
              <a:t>PixLib</a:t>
            </a:r>
            <a:r>
              <a:rPr lang="en-US" sz="2000" dirty="0" smtClean="0">
                <a:solidFill>
                  <a:schemeClr val="accent3"/>
                </a:solidFill>
              </a:rPr>
              <a:t> and the legacy calibration control tool </a:t>
            </a:r>
            <a:r>
              <a:rPr lang="en-US" sz="2000" dirty="0" err="1" smtClean="0">
                <a:solidFill>
                  <a:schemeClr val="accent3"/>
                </a:solidFill>
              </a:rPr>
              <a:t>STcontrol</a:t>
            </a:r>
            <a:r>
              <a:rPr lang="en-US" sz="2000" dirty="0" smtClean="0"/>
              <a:t>.</a:t>
            </a:r>
          </a:p>
          <a:p>
            <a:pPr marL="85725" indent="0" algn="just">
              <a:buNone/>
            </a:pPr>
            <a:r>
              <a:rPr lang="en-US" sz="2000" dirty="0" smtClean="0"/>
              <a:t>Even if not directly compatible with the present edition of  </a:t>
            </a:r>
            <a:r>
              <a:rPr lang="en-US" sz="2000" dirty="0" err="1" smtClean="0"/>
              <a:t>PixLib</a:t>
            </a:r>
            <a:r>
              <a:rPr lang="en-US" sz="2000" dirty="0" smtClean="0"/>
              <a:t>, the old version has the same basic structure, so that it </a:t>
            </a:r>
            <a:r>
              <a:rPr lang="en-US" sz="2000" dirty="0" smtClean="0">
                <a:solidFill>
                  <a:schemeClr val="accent3"/>
                </a:solidFill>
              </a:rPr>
              <a:t>should be easy to port the support for the </a:t>
            </a:r>
            <a:r>
              <a:rPr lang="en-US" sz="2000" dirty="0" err="1" smtClean="0">
                <a:solidFill>
                  <a:schemeClr val="accent3"/>
                </a:solidFill>
              </a:rPr>
              <a:t>USBPix</a:t>
            </a:r>
            <a:r>
              <a:rPr lang="en-US" sz="2000" dirty="0" smtClean="0">
                <a:solidFill>
                  <a:schemeClr val="accent3"/>
                </a:solidFill>
              </a:rPr>
              <a:t> board itself and for the FE-I4 from the old to the new library</a:t>
            </a:r>
            <a:r>
              <a:rPr lang="en-US" sz="2000" dirty="0" smtClean="0"/>
              <a:t>, enabling in this way all the recent tools for calibration and data taking.</a:t>
            </a:r>
          </a:p>
          <a:p>
            <a:pPr marL="85725" indent="0" algn="just">
              <a:buNone/>
            </a:pPr>
            <a:r>
              <a:rPr lang="en-US" sz="2000" dirty="0" smtClean="0"/>
              <a:t>The only problem that we need to explore is </a:t>
            </a:r>
            <a:r>
              <a:rPr lang="en-US" sz="2000" dirty="0" smtClean="0">
                <a:solidFill>
                  <a:schemeClr val="accent3"/>
                </a:solidFill>
              </a:rPr>
              <a:t>the dependency on Windows</a:t>
            </a:r>
            <a:r>
              <a:rPr lang="en-US" sz="2000" dirty="0" smtClean="0"/>
              <a:t>: it would be natural to drop it, but the present </a:t>
            </a:r>
            <a:r>
              <a:rPr lang="en-US" sz="2000" dirty="0" err="1" smtClean="0"/>
              <a:t>USBPix</a:t>
            </a:r>
            <a:r>
              <a:rPr lang="en-US" sz="2000" dirty="0" smtClean="0"/>
              <a:t> low level support does not work well under Linux.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12/1/2011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Paolo Morettini    -    IBL Italia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CB12F-3906-47CA-A57B-12F8B79D1725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48276"/>
          <a:stretch>
            <a:fillRect/>
          </a:stretch>
        </p:blipFill>
        <p:spPr bwMode="auto">
          <a:xfrm>
            <a:off x="5158041" y="1649770"/>
            <a:ext cx="3985959" cy="208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0786" y="3717032"/>
            <a:ext cx="4003214" cy="177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508" y="512763"/>
            <a:ext cx="8043862" cy="914400"/>
          </a:xfrm>
        </p:spPr>
        <p:txBody>
          <a:bodyPr/>
          <a:lstStyle/>
          <a:p>
            <a:r>
              <a:rPr lang="en-US" dirty="0" smtClean="0"/>
              <a:t>Test Beam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2160240"/>
          </a:xfrm>
        </p:spPr>
        <p:txBody>
          <a:bodyPr/>
          <a:lstStyle/>
          <a:p>
            <a:pPr marL="85725" indent="0" algn="just">
              <a:buNone/>
            </a:pPr>
            <a:r>
              <a:rPr lang="en-US" sz="2000" dirty="0" err="1" smtClean="0">
                <a:solidFill>
                  <a:schemeClr val="accent3"/>
                </a:solidFill>
              </a:rPr>
              <a:t>USBPix</a:t>
            </a:r>
            <a:r>
              <a:rPr lang="en-US" sz="2000" dirty="0" smtClean="0">
                <a:solidFill>
                  <a:schemeClr val="accent3"/>
                </a:solidFill>
              </a:rPr>
              <a:t> is used for the test beams</a:t>
            </a:r>
            <a:r>
              <a:rPr lang="en-US" sz="2000" dirty="0" smtClean="0"/>
              <a:t> as well, </a:t>
            </a:r>
            <a:r>
              <a:rPr lang="en-US" sz="2000" dirty="0" smtClean="0">
                <a:solidFill>
                  <a:schemeClr val="accent3"/>
                </a:solidFill>
              </a:rPr>
              <a:t>in conjunction with the EUDET telescope</a:t>
            </a:r>
            <a:r>
              <a:rPr lang="en-US" sz="2000" dirty="0" smtClean="0"/>
              <a:t>. The migration to the new </a:t>
            </a:r>
            <a:r>
              <a:rPr lang="en-US" sz="2000" dirty="0" err="1" smtClean="0"/>
              <a:t>PixLib</a:t>
            </a:r>
            <a:r>
              <a:rPr lang="en-US" sz="2000" dirty="0" smtClean="0"/>
              <a:t> version will </a:t>
            </a:r>
            <a:r>
              <a:rPr lang="en-US" sz="2000" dirty="0" smtClean="0">
                <a:solidFill>
                  <a:schemeClr val="accent3"/>
                </a:solidFill>
              </a:rPr>
              <a:t>preserve this option</a:t>
            </a:r>
            <a:r>
              <a:rPr lang="en-US" sz="2000" dirty="0" smtClean="0"/>
              <a:t>, possibly extending it to other devices, if needed.</a:t>
            </a:r>
          </a:p>
          <a:p>
            <a:pPr marL="85725" indent="0" algn="just">
              <a:buNone/>
            </a:pPr>
            <a:r>
              <a:rPr lang="en-US" sz="2000" dirty="0" smtClean="0"/>
              <a:t>Still we have to understand how to operate the IBL modules in </a:t>
            </a:r>
            <a:r>
              <a:rPr lang="en-US" sz="2000" dirty="0" smtClean="0">
                <a:solidFill>
                  <a:schemeClr val="accent3"/>
                </a:solidFill>
              </a:rPr>
              <a:t>high rate tests </a:t>
            </a:r>
            <a:r>
              <a:rPr lang="en-US" sz="2000" dirty="0" smtClean="0"/>
              <a:t>(the EUDET telescope rate is limited to 1 kHz) or when the </a:t>
            </a:r>
            <a:r>
              <a:rPr lang="en-US" sz="2000" dirty="0" smtClean="0">
                <a:solidFill>
                  <a:schemeClr val="accent3"/>
                </a:solidFill>
              </a:rPr>
              <a:t>full read out chain will be tested in the full ATLAS TDAQ environment</a:t>
            </a:r>
            <a:r>
              <a:rPr lang="en-US" sz="2000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12/1/2011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Paolo Morettini    -    IBL Italia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CB12F-3906-47CA-A57B-12F8B79D1725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  <p:pic>
        <p:nvPicPr>
          <p:cNvPr id="8" name="Picture 7" descr="TestBeam.png"/>
          <p:cNvPicPr>
            <a:picLocks noChangeAspect="1"/>
          </p:cNvPicPr>
          <p:nvPr/>
        </p:nvPicPr>
        <p:blipFill>
          <a:blip r:embed="rId2" cstate="print"/>
          <a:srcRect l="5382" t="5207" r="10631" b="13606"/>
          <a:stretch>
            <a:fillRect/>
          </a:stretch>
        </p:blipFill>
        <p:spPr>
          <a:xfrm>
            <a:off x="2051720" y="3429000"/>
            <a:ext cx="5005797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078" y="469219"/>
            <a:ext cx="8043862" cy="914400"/>
          </a:xfrm>
        </p:spPr>
        <p:txBody>
          <a:bodyPr/>
          <a:lstStyle/>
          <a:p>
            <a:r>
              <a:rPr lang="en-US" dirty="0" smtClean="0"/>
              <a:t>New VME based ROD/BOC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7638"/>
            <a:ext cx="3672408" cy="5029674"/>
          </a:xfrm>
        </p:spPr>
        <p:txBody>
          <a:bodyPr/>
          <a:lstStyle/>
          <a:p>
            <a:pPr marL="85725" indent="0" algn="just">
              <a:buNone/>
            </a:pPr>
            <a:r>
              <a:rPr lang="en-US" sz="2000" dirty="0" smtClean="0"/>
              <a:t>The design of the new VME based ROD and BOC is well advanced. </a:t>
            </a:r>
            <a:r>
              <a:rPr lang="en-US" sz="2000" dirty="0" smtClean="0">
                <a:solidFill>
                  <a:schemeClr val="accent3"/>
                </a:solidFill>
              </a:rPr>
              <a:t>A first prototype of the ROD is expected in the first half of 2011</a:t>
            </a:r>
            <a:r>
              <a:rPr lang="en-US" sz="2000" dirty="0" smtClean="0"/>
              <a:t>.</a:t>
            </a:r>
          </a:p>
          <a:p>
            <a:pPr marL="85725" indent="0" algn="just">
              <a:buNone/>
            </a:pPr>
            <a:r>
              <a:rPr lang="en-US" sz="2000" dirty="0" smtClean="0"/>
              <a:t>Being an evolution of the existing ROD</a:t>
            </a:r>
            <a:r>
              <a:rPr lang="en-US" sz="2000" dirty="0" smtClean="0">
                <a:solidFill>
                  <a:schemeClr val="accent3"/>
                </a:solidFill>
              </a:rPr>
              <a:t>, the support is not expected to be problematic</a:t>
            </a:r>
            <a:r>
              <a:rPr lang="en-US" sz="2000" dirty="0" smtClean="0"/>
              <a:t>. However the lack of on-board DSP processors will require a </a:t>
            </a:r>
            <a:r>
              <a:rPr lang="en-US" sz="2000" dirty="0" smtClean="0">
                <a:solidFill>
                  <a:schemeClr val="accent3"/>
                </a:solidFill>
              </a:rPr>
              <a:t>review of the scan histogram manipulation code, which is unused at the moment</a:t>
            </a:r>
            <a:r>
              <a:rPr lang="en-US" sz="2000" dirty="0" smtClean="0"/>
              <a:t>.</a:t>
            </a:r>
          </a:p>
          <a:p>
            <a:pPr marL="85725" indent="0" algn="just"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Commands to the ROD via Ethernet only</a:t>
            </a:r>
            <a:r>
              <a:rPr lang="en-US" sz="2000" dirty="0" smtClean="0"/>
              <a:t>,  seems to be a reasonable evolution.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12/1/2011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Paolo Morettini    -    IBL Italia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CB12F-3906-47CA-A57B-12F8B79D1725}" type="slidenum">
              <a:rPr lang="it-IT" smtClean="0"/>
              <a:pPr>
                <a:defRPr/>
              </a:pPr>
              <a:t>9</a:t>
            </a:fld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2864" y="2204864"/>
            <a:ext cx="498113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367483" y="1628800"/>
            <a:ext cx="435568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dirty="0" err="1" smtClean="0"/>
              <a:t>Integrated</a:t>
            </a:r>
            <a:r>
              <a:rPr lang="it-IT" dirty="0" smtClean="0"/>
              <a:t> “Master DSP” + FPGA </a:t>
            </a:r>
            <a:r>
              <a:rPr lang="it-IT" dirty="0" err="1" smtClean="0"/>
              <a:t>simulation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11029</TotalTime>
  <Words>1458</Words>
  <Application>Microsoft Office PowerPoint</Application>
  <PresentationFormat>On-screen Show (4:3)</PresentationFormat>
  <Paragraphs>161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Metro</vt:lpstr>
      <vt:lpstr>IBL DAQ status</vt:lpstr>
      <vt:lpstr>From the last IBL General Meeting</vt:lpstr>
      <vt:lpstr>Release strategy</vt:lpstr>
      <vt:lpstr>Come procedono le cose?</vt:lpstr>
      <vt:lpstr>Spares</vt:lpstr>
      <vt:lpstr>Pixel / IBL DAQ workshop</vt:lpstr>
      <vt:lpstr>USBPix support</vt:lpstr>
      <vt:lpstr>Test Beam support</vt:lpstr>
      <vt:lpstr>New VME based ROD/BOC</vt:lpstr>
      <vt:lpstr>ATCA</vt:lpstr>
      <vt:lpstr>Multi-platform infrastructure</vt:lpstr>
      <vt:lpstr>More infrastructure improvements</vt:lpstr>
      <vt:lpstr>Organizational issues</vt:lpstr>
      <vt:lpstr>Timeline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Attivita’ della CCR</dc:title>
  <dc:creator>Paolo Morettini</dc:creator>
  <cp:lastModifiedBy>Paolo Morettini</cp:lastModifiedBy>
  <cp:revision>116</cp:revision>
  <dcterms:created xsi:type="dcterms:W3CDTF">2007-11-19T10:01:46Z</dcterms:created>
  <dcterms:modified xsi:type="dcterms:W3CDTF">2011-01-12T11:49:47Z</dcterms:modified>
</cp:coreProperties>
</file>