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7"/>
  </p:notesMasterIdLst>
  <p:sldIdLst>
    <p:sldId id="278" r:id="rId2"/>
    <p:sldId id="305" r:id="rId3"/>
    <p:sldId id="263" r:id="rId4"/>
    <p:sldId id="307" r:id="rId5"/>
    <p:sldId id="308" r:id="rId6"/>
  </p:sldIdLst>
  <p:sldSz cx="10083800" cy="5670550"/>
  <p:notesSz cx="10083800" cy="56705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990" y="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70388" cy="2841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711825" y="0"/>
            <a:ext cx="4370388" cy="2841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8B62D0-7EBB-4A17-908C-59A464E8E5B3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709613"/>
            <a:ext cx="3400425" cy="1912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08063" y="2728913"/>
            <a:ext cx="8067675" cy="2233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5386388"/>
            <a:ext cx="4370388" cy="2841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711825" y="5386388"/>
            <a:ext cx="4370388" cy="2841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BE81E-E073-4D3A-8D91-BC0708EA70C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525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1757870"/>
            <a:ext cx="8571230" cy="11908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3175508"/>
            <a:ext cx="7058660" cy="14176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CCCCCC"/>
                </a:solidFill>
                <a:latin typeface="Impact"/>
                <a:cs typeface="Impact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nb-NO" spc="10"/>
              <a:t>M. Poli Lener - WP7 uRWELL</a:t>
            </a:r>
            <a:endParaRPr spc="2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CCCCCC"/>
                </a:solidFill>
                <a:latin typeface="Impact"/>
                <a:cs typeface="Impact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pc="20"/>
              <a:t>15/12/21</a:t>
            </a:r>
            <a:endParaRPr spc="20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CCCCCC"/>
                </a:solidFill>
                <a:latin typeface="Impact"/>
                <a:cs typeface="Impact"/>
              </a:defRPr>
            </a:lvl1pPr>
          </a:lstStyle>
          <a:p>
            <a:pPr marL="38100">
              <a:lnSpc>
                <a:spcPct val="100000"/>
              </a:lnSpc>
              <a:spcBef>
                <a:spcPts val="110"/>
              </a:spcBef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CCCCCC"/>
                </a:solidFill>
                <a:latin typeface="Impact"/>
                <a:cs typeface="Impact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nb-NO" spc="10"/>
              <a:t>M. Poli Lener - WP7 uRWELL</a:t>
            </a:r>
            <a:endParaRPr spc="2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CCCCCC"/>
                </a:solidFill>
                <a:latin typeface="Impact"/>
                <a:cs typeface="Impact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pc="20"/>
              <a:t>15/12/21</a:t>
            </a:r>
            <a:endParaRPr spc="20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CCCCCC"/>
                </a:solidFill>
                <a:latin typeface="Impact"/>
                <a:cs typeface="Impact"/>
              </a:defRPr>
            </a:lvl1pPr>
          </a:lstStyle>
          <a:p>
            <a:pPr marL="38100">
              <a:lnSpc>
                <a:spcPct val="100000"/>
              </a:lnSpc>
              <a:spcBef>
                <a:spcPts val="110"/>
              </a:spcBef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304226"/>
            <a:ext cx="4386453" cy="37425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7" y="1304226"/>
            <a:ext cx="4386453" cy="37425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CCCCCC"/>
                </a:solidFill>
                <a:latin typeface="Impact"/>
                <a:cs typeface="Impact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nb-NO" spc="10"/>
              <a:t>M. Poli Lener - WP7 uRWELL</a:t>
            </a:r>
            <a:endParaRPr spc="20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CCCCCC"/>
                </a:solidFill>
                <a:latin typeface="Impact"/>
                <a:cs typeface="Impact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pc="20"/>
              <a:t>15/12/21</a:t>
            </a:r>
            <a:endParaRPr spc="20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CCCCCC"/>
                </a:solidFill>
                <a:latin typeface="Impact"/>
                <a:cs typeface="Impact"/>
              </a:defRPr>
            </a:lvl1pPr>
          </a:lstStyle>
          <a:p>
            <a:pPr marL="38100">
              <a:lnSpc>
                <a:spcPct val="100000"/>
              </a:lnSpc>
              <a:spcBef>
                <a:spcPts val="110"/>
              </a:spcBef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3042" y="8"/>
            <a:ext cx="0" cy="1097280"/>
          </a:xfrm>
          <a:custGeom>
            <a:avLst/>
            <a:gdLst/>
            <a:ahLst/>
            <a:cxnLst/>
            <a:rect l="l" t="t" r="r" b="b"/>
            <a:pathLst>
              <a:path h="1097280">
                <a:moveTo>
                  <a:pt x="0" y="1097280"/>
                </a:moveTo>
                <a:lnTo>
                  <a:pt x="0" y="0"/>
                </a:lnTo>
              </a:path>
            </a:pathLst>
          </a:custGeom>
          <a:ln w="17999">
            <a:solidFill>
              <a:srgbClr val="ACD4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46884"/>
            <a:ext cx="1920239" cy="0"/>
          </a:xfrm>
          <a:custGeom>
            <a:avLst/>
            <a:gdLst/>
            <a:ahLst/>
            <a:cxnLst/>
            <a:rect l="l" t="t" r="r" b="b"/>
            <a:pathLst>
              <a:path w="1920239">
                <a:moveTo>
                  <a:pt x="1920239" y="0"/>
                </a:moveTo>
                <a:lnTo>
                  <a:pt x="0" y="0"/>
                </a:lnTo>
              </a:path>
            </a:pathLst>
          </a:custGeom>
          <a:ln w="35999">
            <a:solidFill>
              <a:srgbClr val="88C6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8"/>
            <a:ext cx="10080625" cy="91440"/>
          </a:xfrm>
          <a:custGeom>
            <a:avLst/>
            <a:gdLst/>
            <a:ahLst/>
            <a:cxnLst/>
            <a:rect l="l" t="t" r="r" b="b"/>
            <a:pathLst>
              <a:path w="10080625" h="91440">
                <a:moveTo>
                  <a:pt x="10080002" y="0"/>
                </a:moveTo>
                <a:lnTo>
                  <a:pt x="0" y="0"/>
                </a:lnTo>
                <a:lnTo>
                  <a:pt x="0" y="91440"/>
                </a:lnTo>
                <a:lnTo>
                  <a:pt x="5039995" y="91440"/>
                </a:lnTo>
                <a:lnTo>
                  <a:pt x="10080002" y="91440"/>
                </a:lnTo>
                <a:lnTo>
                  <a:pt x="10080002" y="0"/>
                </a:lnTo>
                <a:close/>
              </a:path>
            </a:pathLst>
          </a:custGeom>
          <a:solidFill>
            <a:srgbClr val="88C6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8"/>
            <a:ext cx="10080625" cy="91440"/>
          </a:xfrm>
          <a:custGeom>
            <a:avLst/>
            <a:gdLst/>
            <a:ahLst/>
            <a:cxnLst/>
            <a:rect l="l" t="t" r="r" b="b"/>
            <a:pathLst>
              <a:path w="10080625" h="91440">
                <a:moveTo>
                  <a:pt x="5039995" y="91440"/>
                </a:moveTo>
                <a:lnTo>
                  <a:pt x="0" y="91440"/>
                </a:lnTo>
                <a:lnTo>
                  <a:pt x="0" y="0"/>
                </a:lnTo>
                <a:lnTo>
                  <a:pt x="10080002" y="0"/>
                </a:lnTo>
                <a:lnTo>
                  <a:pt x="10080002" y="91440"/>
                </a:lnTo>
                <a:lnTo>
                  <a:pt x="5039995" y="91440"/>
                </a:lnTo>
                <a:close/>
              </a:path>
            </a:pathLst>
          </a:custGeom>
          <a:ln w="17999">
            <a:solidFill>
              <a:srgbClr val="88C6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6799" y="8"/>
            <a:ext cx="0" cy="1463040"/>
          </a:xfrm>
          <a:custGeom>
            <a:avLst/>
            <a:gdLst/>
            <a:ahLst/>
            <a:cxnLst/>
            <a:rect l="l" t="t" r="r" b="b"/>
            <a:pathLst>
              <a:path h="1463040">
                <a:moveTo>
                  <a:pt x="0" y="1463040"/>
                </a:moveTo>
                <a:lnTo>
                  <a:pt x="0" y="0"/>
                </a:lnTo>
              </a:path>
            </a:pathLst>
          </a:custGeom>
          <a:ln w="35999">
            <a:solidFill>
              <a:srgbClr val="ACD4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71361" y="8"/>
            <a:ext cx="9796145" cy="5670550"/>
          </a:xfrm>
          <a:custGeom>
            <a:avLst/>
            <a:gdLst/>
            <a:ahLst/>
            <a:cxnLst/>
            <a:rect l="l" t="t" r="r" b="b"/>
            <a:pathLst>
              <a:path w="9796145" h="5670550">
                <a:moveTo>
                  <a:pt x="0" y="287997"/>
                </a:moveTo>
                <a:lnTo>
                  <a:pt x="2882" y="0"/>
                </a:lnTo>
              </a:path>
              <a:path w="9796145" h="5670550">
                <a:moveTo>
                  <a:pt x="9795954" y="4572723"/>
                </a:moveTo>
                <a:lnTo>
                  <a:pt x="9795954" y="5670003"/>
                </a:lnTo>
              </a:path>
            </a:pathLst>
          </a:custGeom>
          <a:ln w="17999">
            <a:solidFill>
              <a:srgbClr val="ACD4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5578572"/>
            <a:ext cx="10080625" cy="91440"/>
          </a:xfrm>
          <a:custGeom>
            <a:avLst/>
            <a:gdLst/>
            <a:ahLst/>
            <a:cxnLst/>
            <a:rect l="l" t="t" r="r" b="b"/>
            <a:pathLst>
              <a:path w="10080625" h="91439">
                <a:moveTo>
                  <a:pt x="10080002" y="0"/>
                </a:moveTo>
                <a:lnTo>
                  <a:pt x="0" y="0"/>
                </a:lnTo>
                <a:lnTo>
                  <a:pt x="0" y="91440"/>
                </a:lnTo>
                <a:lnTo>
                  <a:pt x="5039995" y="91440"/>
                </a:lnTo>
                <a:lnTo>
                  <a:pt x="10080002" y="91440"/>
                </a:lnTo>
                <a:lnTo>
                  <a:pt x="10080002" y="0"/>
                </a:lnTo>
                <a:close/>
              </a:path>
            </a:pathLst>
          </a:custGeom>
          <a:solidFill>
            <a:srgbClr val="88C6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5578572"/>
            <a:ext cx="10080625" cy="91440"/>
          </a:xfrm>
          <a:custGeom>
            <a:avLst/>
            <a:gdLst/>
            <a:ahLst/>
            <a:cxnLst/>
            <a:rect l="l" t="t" r="r" b="b"/>
            <a:pathLst>
              <a:path w="10080625" h="91439">
                <a:moveTo>
                  <a:pt x="5039995" y="91440"/>
                </a:moveTo>
                <a:lnTo>
                  <a:pt x="0" y="91440"/>
                </a:lnTo>
                <a:lnTo>
                  <a:pt x="0" y="0"/>
                </a:lnTo>
                <a:lnTo>
                  <a:pt x="10080002" y="0"/>
                </a:lnTo>
                <a:lnTo>
                  <a:pt x="10080002" y="91440"/>
                </a:lnTo>
                <a:lnTo>
                  <a:pt x="5039995" y="91440"/>
                </a:lnTo>
                <a:close/>
              </a:path>
            </a:pathLst>
          </a:custGeom>
          <a:ln w="17999">
            <a:solidFill>
              <a:srgbClr val="88C6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159763" y="5524572"/>
            <a:ext cx="1920239" cy="0"/>
          </a:xfrm>
          <a:custGeom>
            <a:avLst/>
            <a:gdLst/>
            <a:ahLst/>
            <a:cxnLst/>
            <a:rect l="l" t="t" r="r" b="b"/>
            <a:pathLst>
              <a:path w="1920240">
                <a:moveTo>
                  <a:pt x="0" y="0"/>
                </a:moveTo>
                <a:lnTo>
                  <a:pt x="1920240" y="0"/>
                </a:lnTo>
              </a:path>
            </a:pathLst>
          </a:custGeom>
          <a:ln w="35999">
            <a:solidFill>
              <a:srgbClr val="88C6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0033558" y="4206972"/>
            <a:ext cx="0" cy="1463040"/>
          </a:xfrm>
          <a:custGeom>
            <a:avLst/>
            <a:gdLst/>
            <a:ahLst/>
            <a:cxnLst/>
            <a:rect l="l" t="t" r="r" b="b"/>
            <a:pathLst>
              <a:path h="1463039">
                <a:moveTo>
                  <a:pt x="0" y="0"/>
                </a:moveTo>
                <a:lnTo>
                  <a:pt x="0" y="1463040"/>
                </a:lnTo>
              </a:path>
            </a:pathLst>
          </a:custGeom>
          <a:ln w="35999">
            <a:solidFill>
              <a:srgbClr val="ACD4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9906114" y="5382014"/>
            <a:ext cx="3175" cy="288290"/>
          </a:xfrm>
          <a:custGeom>
            <a:avLst/>
            <a:gdLst/>
            <a:ahLst/>
            <a:cxnLst/>
            <a:rect l="l" t="t" r="r" b="b"/>
            <a:pathLst>
              <a:path w="3175" h="288289">
                <a:moveTo>
                  <a:pt x="2882" y="0"/>
                </a:moveTo>
                <a:lnTo>
                  <a:pt x="0" y="287997"/>
                </a:lnTo>
              </a:path>
            </a:pathLst>
          </a:custGeom>
          <a:ln w="17999">
            <a:solidFill>
              <a:srgbClr val="ACD4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CCCCCC"/>
                </a:solidFill>
                <a:latin typeface="Impact"/>
                <a:cs typeface="Impact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nb-NO" spc="10"/>
              <a:t>M. Poli Lener - WP7 uRWELL</a:t>
            </a:r>
            <a:endParaRPr spc="2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CCCCCC"/>
                </a:solidFill>
                <a:latin typeface="Impact"/>
                <a:cs typeface="Impact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pc="20"/>
              <a:t>15/12/21</a:t>
            </a:r>
            <a:endParaRPr spc="20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CCCCCC"/>
                </a:solidFill>
                <a:latin typeface="Impact"/>
                <a:cs typeface="Impact"/>
              </a:defRPr>
            </a:lvl1pPr>
          </a:lstStyle>
          <a:p>
            <a:pPr marL="38100">
              <a:lnSpc>
                <a:spcPct val="100000"/>
              </a:lnSpc>
              <a:spcBef>
                <a:spcPts val="110"/>
              </a:spcBef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CCCCCC"/>
                </a:solidFill>
                <a:latin typeface="Impact"/>
                <a:cs typeface="Impact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nb-NO" spc="10"/>
              <a:t>M. Poli Lener - WP7 uRWELL</a:t>
            </a:r>
            <a:endParaRPr spc="2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CCCCCC"/>
                </a:solidFill>
                <a:latin typeface="Impact"/>
                <a:cs typeface="Impact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pc="20"/>
              <a:t>15/12/21</a:t>
            </a:r>
            <a:endParaRPr spc="20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CCCCCC"/>
                </a:solidFill>
                <a:latin typeface="Impact"/>
                <a:cs typeface="Impact"/>
              </a:defRPr>
            </a:lvl1pPr>
          </a:lstStyle>
          <a:p>
            <a:pPr marL="38100">
              <a:lnSpc>
                <a:spcPct val="100000"/>
              </a:lnSpc>
              <a:spcBef>
                <a:spcPts val="110"/>
              </a:spcBef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3042" y="8"/>
            <a:ext cx="0" cy="1097280"/>
          </a:xfrm>
          <a:custGeom>
            <a:avLst/>
            <a:gdLst/>
            <a:ahLst/>
            <a:cxnLst/>
            <a:rect l="l" t="t" r="r" b="b"/>
            <a:pathLst>
              <a:path h="1097280">
                <a:moveTo>
                  <a:pt x="0" y="1097280"/>
                </a:moveTo>
                <a:lnTo>
                  <a:pt x="0" y="0"/>
                </a:lnTo>
              </a:path>
            </a:pathLst>
          </a:custGeom>
          <a:ln w="17999">
            <a:solidFill>
              <a:srgbClr val="ACD4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46884"/>
            <a:ext cx="1920239" cy="0"/>
          </a:xfrm>
          <a:custGeom>
            <a:avLst/>
            <a:gdLst/>
            <a:ahLst/>
            <a:cxnLst/>
            <a:rect l="l" t="t" r="r" b="b"/>
            <a:pathLst>
              <a:path w="1920239">
                <a:moveTo>
                  <a:pt x="1920239" y="0"/>
                </a:moveTo>
                <a:lnTo>
                  <a:pt x="0" y="0"/>
                </a:lnTo>
              </a:path>
            </a:pathLst>
          </a:custGeom>
          <a:ln w="35999">
            <a:solidFill>
              <a:srgbClr val="88C6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8"/>
            <a:ext cx="10080625" cy="91440"/>
          </a:xfrm>
          <a:custGeom>
            <a:avLst/>
            <a:gdLst/>
            <a:ahLst/>
            <a:cxnLst/>
            <a:rect l="l" t="t" r="r" b="b"/>
            <a:pathLst>
              <a:path w="10080625" h="91440">
                <a:moveTo>
                  <a:pt x="10080002" y="0"/>
                </a:moveTo>
                <a:lnTo>
                  <a:pt x="0" y="0"/>
                </a:lnTo>
                <a:lnTo>
                  <a:pt x="0" y="91440"/>
                </a:lnTo>
                <a:lnTo>
                  <a:pt x="5039995" y="91440"/>
                </a:lnTo>
                <a:lnTo>
                  <a:pt x="10080002" y="91440"/>
                </a:lnTo>
                <a:lnTo>
                  <a:pt x="10080002" y="0"/>
                </a:lnTo>
                <a:close/>
              </a:path>
            </a:pathLst>
          </a:custGeom>
          <a:solidFill>
            <a:srgbClr val="88C6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8"/>
            <a:ext cx="10080625" cy="91440"/>
          </a:xfrm>
          <a:custGeom>
            <a:avLst/>
            <a:gdLst/>
            <a:ahLst/>
            <a:cxnLst/>
            <a:rect l="l" t="t" r="r" b="b"/>
            <a:pathLst>
              <a:path w="10080625" h="91440">
                <a:moveTo>
                  <a:pt x="5039995" y="91440"/>
                </a:moveTo>
                <a:lnTo>
                  <a:pt x="0" y="91440"/>
                </a:lnTo>
                <a:lnTo>
                  <a:pt x="0" y="0"/>
                </a:lnTo>
                <a:lnTo>
                  <a:pt x="10080002" y="0"/>
                </a:lnTo>
                <a:lnTo>
                  <a:pt x="10080002" y="91440"/>
                </a:lnTo>
                <a:lnTo>
                  <a:pt x="5039995" y="91440"/>
                </a:lnTo>
                <a:close/>
              </a:path>
            </a:pathLst>
          </a:custGeom>
          <a:ln w="17999">
            <a:solidFill>
              <a:srgbClr val="88C6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6799" y="8"/>
            <a:ext cx="0" cy="1463040"/>
          </a:xfrm>
          <a:custGeom>
            <a:avLst/>
            <a:gdLst/>
            <a:ahLst/>
            <a:cxnLst/>
            <a:rect l="l" t="t" r="r" b="b"/>
            <a:pathLst>
              <a:path h="1463040">
                <a:moveTo>
                  <a:pt x="0" y="1463040"/>
                </a:moveTo>
                <a:lnTo>
                  <a:pt x="0" y="0"/>
                </a:lnTo>
              </a:path>
            </a:pathLst>
          </a:custGeom>
          <a:ln w="35999">
            <a:solidFill>
              <a:srgbClr val="ACD4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434" y="1103664"/>
            <a:ext cx="9426930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4190" y="1304226"/>
            <a:ext cx="9075420" cy="37425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850817" y="5314921"/>
            <a:ext cx="2375535" cy="180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CCCCCC"/>
                </a:solidFill>
                <a:latin typeface="Impact"/>
                <a:cs typeface="Impact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nb-NO" spc="10"/>
              <a:t>M. Poli Lener - WP7 uRWELL</a:t>
            </a:r>
            <a:endParaRPr spc="2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46494" y="5314921"/>
            <a:ext cx="478790" cy="180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CCCCCC"/>
                </a:solidFill>
                <a:latin typeface="Impact"/>
                <a:cs typeface="Impact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pc="20"/>
              <a:t>15/12/21</a:t>
            </a:r>
            <a:endParaRPr spc="20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720415" y="5313841"/>
            <a:ext cx="152400" cy="180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CCCCCC"/>
                </a:solidFill>
                <a:latin typeface="Impact"/>
                <a:cs typeface="Impact"/>
              </a:defRPr>
            </a:lvl1pPr>
          </a:lstStyle>
          <a:p>
            <a:pPr marL="38100">
              <a:lnSpc>
                <a:spcPct val="100000"/>
              </a:lnSpc>
              <a:spcBef>
                <a:spcPts val="110"/>
              </a:spcBef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865B114D-33AD-4468-B22A-CDCACEB7F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36" y="168275"/>
            <a:ext cx="8034064" cy="642952"/>
          </a:xfrm>
        </p:spPr>
        <p:txBody>
          <a:bodyPr>
            <a:normAutofit/>
          </a:bodyPr>
          <a:lstStyle/>
          <a:p>
            <a:r>
              <a:rPr lang="en-GB" sz="3308" dirty="0" err="1">
                <a:solidFill>
                  <a:schemeClr val="tx1"/>
                </a:solidFill>
                <a:latin typeface="Impact" pitchFamily="34" charset="0"/>
              </a:rPr>
              <a:t>Programma</a:t>
            </a:r>
            <a:r>
              <a:rPr lang="en-GB" sz="3308" dirty="0">
                <a:solidFill>
                  <a:schemeClr val="tx1"/>
                </a:solidFill>
                <a:latin typeface="Impact" pitchFamily="34" charset="0"/>
              </a:rPr>
              <a:t> WP7 – 2022: detector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ECE6D03-606F-41B6-BE3B-68DA6D94AFCA}"/>
              </a:ext>
            </a:extLst>
          </p:cNvPr>
          <p:cNvSpPr txBox="1"/>
          <p:nvPr/>
        </p:nvSpPr>
        <p:spPr>
          <a:xfrm>
            <a:off x="208236" y="723927"/>
            <a:ext cx="9753600" cy="5717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9533" tIns="29533" rIns="29533" bIns="29533" numCol="1" spcCol="26788" rtlCol="0" anchor="ctr">
            <a:spAutoFit/>
          </a:bodyPr>
          <a:lstStyle/>
          <a:p>
            <a:pPr defTabSz="315874">
              <a:lnSpc>
                <a:spcPct val="110000"/>
              </a:lnSpc>
              <a:spcBef>
                <a:spcPts val="523"/>
              </a:spcBef>
              <a:defRPr sz="2976"/>
            </a:pPr>
            <a:r>
              <a:rPr lang="it-IT" sz="1323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L’R&amp;D per il 2022 prevede la </a:t>
            </a:r>
            <a:r>
              <a:rPr lang="it-IT" sz="1323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costruzione di rivelatori con lettura 2D  X-Y </a:t>
            </a:r>
            <a:r>
              <a:rPr lang="it-IT" sz="1323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(con</a:t>
            </a:r>
            <a:r>
              <a:rPr lang="it-IT" sz="1323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it-IT" sz="1323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resistività del DLC  e strip pitch ottimizzati sulla base delle misure effettuate nel TB-2021) e testati su fascio al CERN a Ottobre 22. </a:t>
            </a:r>
          </a:p>
        </p:txBody>
      </p:sp>
      <p:grpSp>
        <p:nvGrpSpPr>
          <p:cNvPr id="41" name="Gruppo 40">
            <a:extLst>
              <a:ext uri="{FF2B5EF4-FFF2-40B4-BE49-F238E27FC236}">
                <a16:creationId xmlns:a16="http://schemas.microsoft.com/office/drawing/2014/main" id="{4B3F13D5-2C22-442B-8C4F-547F3EC32E2F}"/>
              </a:ext>
            </a:extLst>
          </p:cNvPr>
          <p:cNvGrpSpPr/>
          <p:nvPr/>
        </p:nvGrpSpPr>
        <p:grpSpPr>
          <a:xfrm>
            <a:off x="263227" y="1751281"/>
            <a:ext cx="2916998" cy="1908731"/>
            <a:chOff x="4606969" y="2153453"/>
            <a:chExt cx="4357247" cy="2865440"/>
          </a:xfrm>
        </p:grpSpPr>
        <p:sp>
          <p:nvSpPr>
            <p:cNvPr id="21" name="Rettangolo 20">
              <a:extLst>
                <a:ext uri="{FF2B5EF4-FFF2-40B4-BE49-F238E27FC236}">
                  <a16:creationId xmlns:a16="http://schemas.microsoft.com/office/drawing/2014/main" id="{7B7CF8BB-1B8B-467B-A4F9-BCCFFB7800BA}"/>
                </a:ext>
              </a:extLst>
            </p:cNvPr>
            <p:cNvSpPr/>
            <p:nvPr/>
          </p:nvSpPr>
          <p:spPr>
            <a:xfrm>
              <a:off x="5652120" y="3717032"/>
              <a:ext cx="2376264" cy="45719"/>
            </a:xfrm>
            <a:prstGeom prst="rect">
              <a:avLst/>
            </a:prstGeom>
            <a:solidFill>
              <a:srgbClr val="66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88"/>
            </a:p>
          </p:txBody>
        </p:sp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F02536BE-803F-4AFF-9A0A-036997BFDD75}"/>
                </a:ext>
              </a:extLst>
            </p:cNvPr>
            <p:cNvCxnSpPr>
              <a:cxnSpLocks/>
            </p:cNvCxnSpPr>
            <p:nvPr/>
          </p:nvCxnSpPr>
          <p:spPr>
            <a:xfrm>
              <a:off x="5652120" y="3771456"/>
              <a:ext cx="237626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8">
              <a:extLst>
                <a:ext uri="{FF2B5EF4-FFF2-40B4-BE49-F238E27FC236}">
                  <a16:creationId xmlns:a16="http://schemas.microsoft.com/office/drawing/2014/main" id="{53A344F3-E065-4D0F-BE1D-50AB20D543F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508105" y="4276047"/>
              <a:ext cx="2736304" cy="724564"/>
            </a:xfrm>
            <a:prstGeom prst="rect">
              <a:avLst/>
            </a:prstGeom>
          </p:spPr>
        </p:pic>
        <p:pic>
          <p:nvPicPr>
            <p:cNvPr id="26" name="Picture 8">
              <a:extLst>
                <a:ext uri="{FF2B5EF4-FFF2-40B4-BE49-F238E27FC236}">
                  <a16:creationId xmlns:a16="http://schemas.microsoft.com/office/drawing/2014/main" id="{D9B3505D-809A-4E57-AEF1-657390F3551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5509438" y="2581952"/>
              <a:ext cx="2736305" cy="710788"/>
            </a:xfrm>
            <a:prstGeom prst="rect">
              <a:avLst/>
            </a:prstGeom>
          </p:spPr>
        </p:pic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E9CEF265-0380-4D20-8B6D-53861FE67E3D}"/>
                </a:ext>
              </a:extLst>
            </p:cNvPr>
            <p:cNvCxnSpPr>
              <a:cxnSpLocks/>
            </p:cNvCxnSpPr>
            <p:nvPr/>
          </p:nvCxnSpPr>
          <p:spPr>
            <a:xfrm>
              <a:off x="5652120" y="3697776"/>
              <a:ext cx="237626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diritto 27">
              <a:extLst>
                <a:ext uri="{FF2B5EF4-FFF2-40B4-BE49-F238E27FC236}">
                  <a16:creationId xmlns:a16="http://schemas.microsoft.com/office/drawing/2014/main" id="{5FB98E90-3563-4B0A-89CB-394F59D3F246}"/>
                </a:ext>
              </a:extLst>
            </p:cNvPr>
            <p:cNvCxnSpPr>
              <a:cxnSpLocks/>
            </p:cNvCxnSpPr>
            <p:nvPr/>
          </p:nvCxnSpPr>
          <p:spPr>
            <a:xfrm>
              <a:off x="5660912" y="2664960"/>
              <a:ext cx="2376264" cy="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E04FE565-DCD5-49C8-A023-FB04CEAD4BA8}"/>
                </a:ext>
              </a:extLst>
            </p:cNvPr>
            <p:cNvSpPr txBox="1"/>
            <p:nvPr/>
          </p:nvSpPr>
          <p:spPr>
            <a:xfrm>
              <a:off x="5570263" y="2153453"/>
              <a:ext cx="3084564" cy="3927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00" dirty="0">
                  <a:latin typeface="Impact" pitchFamily="34" charset="0"/>
                </a:rPr>
                <a:t>#1 u-</a:t>
              </a:r>
              <a:r>
                <a:rPr lang="it-IT" sz="1100" dirty="0" err="1">
                  <a:latin typeface="Impact" pitchFamily="34" charset="0"/>
                </a:rPr>
                <a:t>RWELLs</a:t>
              </a:r>
              <a:r>
                <a:rPr lang="it-IT" sz="1100" dirty="0">
                  <a:latin typeface="Impact" pitchFamily="34" charset="0"/>
                </a:rPr>
                <a:t> mono-dimensionali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578E7312-8363-40DC-AC4C-2D28420A5EE6}"/>
                </a:ext>
              </a:extLst>
            </p:cNvPr>
            <p:cNvSpPr txBox="1"/>
            <p:nvPr/>
          </p:nvSpPr>
          <p:spPr>
            <a:xfrm>
              <a:off x="8054177" y="3182291"/>
              <a:ext cx="857285" cy="3271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58" dirty="0" err="1"/>
                <a:t>Drift</a:t>
              </a:r>
              <a:r>
                <a:rPr lang="it-IT" sz="1158" dirty="0"/>
                <a:t> gap</a:t>
              </a: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662B3828-86CE-457E-B9A9-5132DC710DAC}"/>
                </a:ext>
              </a:extLst>
            </p:cNvPr>
            <p:cNvSpPr txBox="1"/>
            <p:nvPr/>
          </p:nvSpPr>
          <p:spPr>
            <a:xfrm>
              <a:off x="8106931" y="3967297"/>
              <a:ext cx="857285" cy="3271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58" dirty="0" err="1"/>
                <a:t>Drift</a:t>
              </a:r>
              <a:r>
                <a:rPr lang="it-IT" sz="1158" dirty="0"/>
                <a:t> gap</a:t>
              </a:r>
            </a:p>
          </p:txBody>
        </p:sp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CC9C43E0-E7E6-42A9-8A78-83F074245002}"/>
                </a:ext>
              </a:extLst>
            </p:cNvPr>
            <p:cNvSpPr txBox="1"/>
            <p:nvPr/>
          </p:nvSpPr>
          <p:spPr>
            <a:xfrm>
              <a:off x="8054178" y="2494708"/>
              <a:ext cx="762290" cy="3271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58" dirty="0"/>
                <a:t>Y-strips</a:t>
              </a: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A3AA43E0-4936-4779-80A7-B2F4ECB0D129}"/>
                </a:ext>
              </a:extLst>
            </p:cNvPr>
            <p:cNvSpPr txBox="1"/>
            <p:nvPr/>
          </p:nvSpPr>
          <p:spPr>
            <a:xfrm>
              <a:off x="8115605" y="4691721"/>
              <a:ext cx="768106" cy="3271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58" dirty="0"/>
                <a:t>X-strips</a:t>
              </a:r>
            </a:p>
          </p:txBody>
        </p:sp>
        <p:sp>
          <p:nvSpPr>
            <p:cNvPr id="38" name="CasellaDiTesto 37">
              <a:extLst>
                <a:ext uri="{FF2B5EF4-FFF2-40B4-BE49-F238E27FC236}">
                  <a16:creationId xmlns:a16="http://schemas.microsoft.com/office/drawing/2014/main" id="{FBCF9A63-6946-4437-831C-4D0E569BD3F2}"/>
                </a:ext>
              </a:extLst>
            </p:cNvPr>
            <p:cNvSpPr txBox="1"/>
            <p:nvPr/>
          </p:nvSpPr>
          <p:spPr>
            <a:xfrm>
              <a:off x="4606969" y="3532366"/>
              <a:ext cx="940648" cy="3271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58" dirty="0"/>
                <a:t>Bi-Catodo</a:t>
              </a:r>
            </a:p>
          </p:txBody>
        </p:sp>
      </p:grp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1D8B5C2C-7394-4824-B3B4-6950AABFA3F3}"/>
              </a:ext>
            </a:extLst>
          </p:cNvPr>
          <p:cNvSpPr txBox="1"/>
          <p:nvPr/>
        </p:nvSpPr>
        <p:spPr>
          <a:xfrm>
            <a:off x="393700" y="3950164"/>
            <a:ext cx="33683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ambria" panose="02040503050406030204" pitchFamily="18" charset="0"/>
                <a:ea typeface="Cambria" panose="02040503050406030204" pitchFamily="18" charset="0"/>
              </a:rPr>
              <a:t>Layout che permette di lavorare a guadagni inferiori (strip di lettura X-Y disaccoppiati).</a:t>
            </a:r>
          </a:p>
          <a:p>
            <a:endParaRPr lang="it-IT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it-IT" sz="1200" dirty="0">
                <a:latin typeface="Cambria" panose="02040503050406030204" pitchFamily="18" charset="0"/>
                <a:ea typeface="Cambria" panose="02040503050406030204" pitchFamily="18" charset="0"/>
              </a:rPr>
              <a:t>Tecnologia di realizzazione PCB semplice Prestazioni 2D da verificare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D6E187D7-6C2B-4D29-AF7D-9B0C6AE7F612}"/>
              </a:ext>
            </a:extLst>
          </p:cNvPr>
          <p:cNvSpPr txBox="1"/>
          <p:nvPr/>
        </p:nvSpPr>
        <p:spPr>
          <a:xfrm>
            <a:off x="2222500" y="1286743"/>
            <a:ext cx="5055870" cy="368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315874">
              <a:lnSpc>
                <a:spcPct val="110000"/>
              </a:lnSpc>
              <a:spcBef>
                <a:spcPts val="523"/>
              </a:spcBef>
              <a:defRPr sz="2976"/>
            </a:pPr>
            <a:r>
              <a:rPr lang="it-IT" sz="1800" dirty="0">
                <a:latin typeface="Impact" pitchFamily="34" charset="0"/>
                <a:cs typeface="Arial" panose="020B0604020202020204" pitchFamily="34" charset="0"/>
              </a:rPr>
              <a:t>Possibili layout per il rivelatore 2D</a:t>
            </a: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E3CA3F94-F8A3-48CD-A7AF-DCCF209B26D5}"/>
              </a:ext>
            </a:extLst>
          </p:cNvPr>
          <p:cNvGrpSpPr/>
          <p:nvPr/>
        </p:nvGrpSpPr>
        <p:grpSpPr>
          <a:xfrm>
            <a:off x="5581009" y="1729480"/>
            <a:ext cx="3059382" cy="1561408"/>
            <a:chOff x="6794500" y="1713716"/>
            <a:chExt cx="3059382" cy="1561408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817FEAF6-B364-4176-973E-6FAD3FDDFB96}"/>
                </a:ext>
              </a:extLst>
            </p:cNvPr>
            <p:cNvSpPr/>
            <p:nvPr/>
          </p:nvSpPr>
          <p:spPr>
            <a:xfrm>
              <a:off x="7557168" y="2074848"/>
              <a:ext cx="1624484" cy="31562"/>
            </a:xfrm>
            <a:prstGeom prst="rect">
              <a:avLst/>
            </a:prstGeom>
            <a:solidFill>
              <a:srgbClr val="66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88" dirty="0"/>
            </a:p>
          </p:txBody>
        </p:sp>
        <p:cxnSp>
          <p:nvCxnSpPr>
            <p:cNvPr id="55" name="Connettore diritto 54">
              <a:extLst>
                <a:ext uri="{FF2B5EF4-FFF2-40B4-BE49-F238E27FC236}">
                  <a16:creationId xmlns:a16="http://schemas.microsoft.com/office/drawing/2014/main" id="{74DD8208-21EF-41EF-9530-147F60F9CE49}"/>
                </a:ext>
              </a:extLst>
            </p:cNvPr>
            <p:cNvCxnSpPr>
              <a:cxnSpLocks/>
            </p:cNvCxnSpPr>
            <p:nvPr/>
          </p:nvCxnSpPr>
          <p:spPr>
            <a:xfrm>
              <a:off x="7557168" y="2112419"/>
              <a:ext cx="162448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CasellaDiTesto 55">
              <a:extLst>
                <a:ext uri="{FF2B5EF4-FFF2-40B4-BE49-F238E27FC236}">
                  <a16:creationId xmlns:a16="http://schemas.microsoft.com/office/drawing/2014/main" id="{DEDC75F6-D037-4ABB-B03C-A70748FF3F79}"/>
                </a:ext>
              </a:extLst>
            </p:cNvPr>
            <p:cNvSpPr txBox="1"/>
            <p:nvPr/>
          </p:nvSpPr>
          <p:spPr>
            <a:xfrm>
              <a:off x="6794500" y="2307914"/>
              <a:ext cx="708848" cy="2705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58" dirty="0" err="1"/>
                <a:t>Drift</a:t>
              </a:r>
              <a:r>
                <a:rPr lang="it-IT" sz="1158" dirty="0"/>
                <a:t> gap</a:t>
              </a:r>
            </a:p>
          </p:txBody>
        </p:sp>
        <p:sp>
          <p:nvSpPr>
            <p:cNvPr id="57" name="CasellaDiTesto 56">
              <a:extLst>
                <a:ext uri="{FF2B5EF4-FFF2-40B4-BE49-F238E27FC236}">
                  <a16:creationId xmlns:a16="http://schemas.microsoft.com/office/drawing/2014/main" id="{0D60C0EA-FB31-4AB5-A21A-E5D5062B2233}"/>
                </a:ext>
              </a:extLst>
            </p:cNvPr>
            <p:cNvSpPr txBox="1"/>
            <p:nvPr/>
          </p:nvSpPr>
          <p:spPr>
            <a:xfrm>
              <a:off x="7413626" y="1713716"/>
              <a:ext cx="1895071" cy="2705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58" dirty="0">
                  <a:latin typeface="Impact" pitchFamily="34" charset="0"/>
                </a:rPr>
                <a:t>#2 u-RWELL bi-dimensionale</a:t>
              </a:r>
            </a:p>
          </p:txBody>
        </p:sp>
        <p:sp>
          <p:nvSpPr>
            <p:cNvPr id="58" name="CasellaDiTesto 57">
              <a:extLst>
                <a:ext uri="{FF2B5EF4-FFF2-40B4-BE49-F238E27FC236}">
                  <a16:creationId xmlns:a16="http://schemas.microsoft.com/office/drawing/2014/main" id="{E8868368-CF2A-43B0-B35F-D1C809000A99}"/>
                </a:ext>
              </a:extLst>
            </p:cNvPr>
            <p:cNvSpPr txBox="1"/>
            <p:nvPr/>
          </p:nvSpPr>
          <p:spPr>
            <a:xfrm>
              <a:off x="9190543" y="3004601"/>
              <a:ext cx="635110" cy="2705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58" dirty="0"/>
                <a:t>X-strips</a:t>
              </a:r>
            </a:p>
          </p:txBody>
        </p:sp>
        <p:sp>
          <p:nvSpPr>
            <p:cNvPr id="59" name="CasellaDiTesto 58">
              <a:extLst>
                <a:ext uri="{FF2B5EF4-FFF2-40B4-BE49-F238E27FC236}">
                  <a16:creationId xmlns:a16="http://schemas.microsoft.com/office/drawing/2014/main" id="{A0DB95E9-4AF6-41CC-A1E3-14CB90D6BD3B}"/>
                </a:ext>
              </a:extLst>
            </p:cNvPr>
            <p:cNvSpPr txBox="1"/>
            <p:nvPr/>
          </p:nvSpPr>
          <p:spPr>
            <a:xfrm>
              <a:off x="9223581" y="2659000"/>
              <a:ext cx="630301" cy="2705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58" dirty="0"/>
                <a:t>Y-strips</a:t>
              </a:r>
            </a:p>
          </p:txBody>
        </p:sp>
        <p:sp>
          <p:nvSpPr>
            <p:cNvPr id="60" name="CasellaDiTesto 59">
              <a:extLst>
                <a:ext uri="{FF2B5EF4-FFF2-40B4-BE49-F238E27FC236}">
                  <a16:creationId xmlns:a16="http://schemas.microsoft.com/office/drawing/2014/main" id="{65A585CA-66EA-4153-9153-C09929A7976B}"/>
                </a:ext>
              </a:extLst>
            </p:cNvPr>
            <p:cNvSpPr txBox="1"/>
            <p:nvPr/>
          </p:nvSpPr>
          <p:spPr>
            <a:xfrm>
              <a:off x="9171250" y="1969809"/>
              <a:ext cx="619080" cy="2705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58" dirty="0"/>
                <a:t>Catodo</a:t>
              </a:r>
            </a:p>
          </p:txBody>
        </p:sp>
        <p:sp>
          <p:nvSpPr>
            <p:cNvPr id="52" name="CasellaDiTesto 51">
              <a:extLst>
                <a:ext uri="{FF2B5EF4-FFF2-40B4-BE49-F238E27FC236}">
                  <a16:creationId xmlns:a16="http://schemas.microsoft.com/office/drawing/2014/main" id="{A36F2DD3-C845-42E5-9864-43AFE5A2F5BD}"/>
                </a:ext>
              </a:extLst>
            </p:cNvPr>
            <p:cNvSpPr txBox="1"/>
            <p:nvPr/>
          </p:nvSpPr>
          <p:spPr>
            <a:xfrm>
              <a:off x="9408551" y="2828559"/>
              <a:ext cx="417102" cy="2705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58" dirty="0"/>
                <a:t>DLC</a:t>
              </a:r>
            </a:p>
          </p:txBody>
        </p:sp>
        <p:pic>
          <p:nvPicPr>
            <p:cNvPr id="61" name="Picture 8">
              <a:extLst>
                <a:ext uri="{FF2B5EF4-FFF2-40B4-BE49-F238E27FC236}">
                  <a16:creationId xmlns:a16="http://schemas.microsoft.com/office/drawing/2014/main" id="{6BCDD814-604E-4756-936A-2F3AB94D07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413626" y="2705647"/>
              <a:ext cx="1831843" cy="482648"/>
            </a:xfrm>
            <a:prstGeom prst="rect">
              <a:avLst/>
            </a:prstGeom>
          </p:spPr>
        </p:pic>
      </p:grp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84306DBE-2225-42C4-8B93-98B38A06420E}"/>
              </a:ext>
            </a:extLst>
          </p:cNvPr>
          <p:cNvSpPr txBox="1"/>
          <p:nvPr/>
        </p:nvSpPr>
        <p:spPr>
          <a:xfrm>
            <a:off x="5652434" y="3771602"/>
            <a:ext cx="32399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ambria" panose="02040503050406030204" pitchFamily="18" charset="0"/>
                <a:ea typeface="Cambria" panose="02040503050406030204" pitchFamily="18" charset="0"/>
              </a:rPr>
              <a:t>Layout che permette di lavorare a guadagni inferiori (strip di lettura X-Y disaccoppiati).</a:t>
            </a:r>
          </a:p>
          <a:p>
            <a:r>
              <a:rPr lang="it-IT" sz="1200" dirty="0">
                <a:latin typeface="Cambria" panose="02040503050406030204" pitchFamily="18" charset="0"/>
                <a:ea typeface="Cambria" panose="02040503050406030204" pitchFamily="18" charset="0"/>
              </a:rPr>
              <a:t>Lettura coordinata Y sul top amplificazione</a:t>
            </a:r>
          </a:p>
          <a:p>
            <a:endParaRPr lang="it-IT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it-IT" sz="1200" dirty="0">
                <a:latin typeface="Cambria" panose="02040503050406030204" pitchFamily="18" charset="0"/>
                <a:ea typeface="Cambria" panose="02040503050406030204" pitchFamily="18" charset="0"/>
              </a:rPr>
              <a:t>Tecnologia di realizzazione PCB semplice </a:t>
            </a:r>
          </a:p>
          <a:p>
            <a:r>
              <a:rPr lang="it-IT" sz="1200" dirty="0">
                <a:latin typeface="Cambria" panose="02040503050406030204" pitchFamily="18" charset="0"/>
                <a:ea typeface="Cambria" panose="02040503050406030204" pitchFamily="18" charset="0"/>
              </a:rPr>
              <a:t>HV su DLC mentre TOP e X-strips GROUNDED</a:t>
            </a:r>
          </a:p>
          <a:p>
            <a:r>
              <a:rPr lang="it-IT" sz="1200" dirty="0">
                <a:latin typeface="Cambria" panose="02040503050406030204" pitchFamily="18" charset="0"/>
                <a:ea typeface="Cambria" panose="02040503050406030204" pitchFamily="18" charset="0"/>
              </a:rPr>
              <a:t>Prestazioni 2D da verificare </a:t>
            </a:r>
          </a:p>
        </p:txBody>
      </p:sp>
      <p:sp>
        <p:nvSpPr>
          <p:cNvPr id="46" name="object 29">
            <a:extLst>
              <a:ext uri="{FF2B5EF4-FFF2-40B4-BE49-F238E27FC236}">
                <a16:creationId xmlns:a16="http://schemas.microsoft.com/office/drawing/2014/main" id="{E0514DB7-3C45-458C-919F-544EF96EED97}"/>
              </a:ext>
            </a:extLst>
          </p:cNvPr>
          <p:cNvSpPr txBox="1"/>
          <p:nvPr/>
        </p:nvSpPr>
        <p:spPr>
          <a:xfrm>
            <a:off x="9719335" y="5313841"/>
            <a:ext cx="153035" cy="1809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fld id="{81D60167-4931-47E6-BA6A-407CBD079E47}" type="slidenum">
              <a:rPr sz="1000" dirty="0">
                <a:solidFill>
                  <a:srgbClr val="CCCCCC"/>
                </a:solidFill>
                <a:latin typeface="Impact"/>
                <a:cs typeface="Impact"/>
              </a:rPr>
              <a:t>1</a:t>
            </a:fld>
            <a:endParaRPr sz="1000" dirty="0">
              <a:latin typeface="Impact"/>
              <a:cs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1845014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865B114D-33AD-4468-B22A-CDCACEB7F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36" y="168275"/>
            <a:ext cx="8034064" cy="642952"/>
          </a:xfrm>
        </p:spPr>
        <p:txBody>
          <a:bodyPr>
            <a:normAutofit/>
          </a:bodyPr>
          <a:lstStyle/>
          <a:p>
            <a:r>
              <a:rPr lang="en-GB" sz="3308" dirty="0" err="1">
                <a:solidFill>
                  <a:schemeClr val="tx1"/>
                </a:solidFill>
                <a:latin typeface="Impact" pitchFamily="34" charset="0"/>
              </a:rPr>
              <a:t>Programma</a:t>
            </a:r>
            <a:r>
              <a:rPr lang="en-GB" sz="3308" dirty="0">
                <a:solidFill>
                  <a:schemeClr val="tx1"/>
                </a:solidFill>
                <a:latin typeface="Impact" pitchFamily="34" charset="0"/>
              </a:rPr>
              <a:t> WP7 – 2022: detector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ECE6D03-606F-41B6-BE3B-68DA6D94AFCA}"/>
              </a:ext>
            </a:extLst>
          </p:cNvPr>
          <p:cNvSpPr txBox="1"/>
          <p:nvPr/>
        </p:nvSpPr>
        <p:spPr>
          <a:xfrm>
            <a:off x="208236" y="723927"/>
            <a:ext cx="9753600" cy="5717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9533" tIns="29533" rIns="29533" bIns="29533" numCol="1" spcCol="26788" rtlCol="0" anchor="ctr">
            <a:spAutoFit/>
          </a:bodyPr>
          <a:lstStyle/>
          <a:p>
            <a:pPr defTabSz="315874">
              <a:lnSpc>
                <a:spcPct val="110000"/>
              </a:lnSpc>
              <a:spcBef>
                <a:spcPts val="523"/>
              </a:spcBef>
              <a:defRPr sz="2976"/>
            </a:pPr>
            <a:r>
              <a:rPr lang="it-IT" sz="1323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L’R&amp;D per il 2022 prevede la </a:t>
            </a:r>
            <a:r>
              <a:rPr lang="it-IT" sz="1323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costruzione di rivelatori con lettura 2D  X-Y </a:t>
            </a:r>
            <a:r>
              <a:rPr lang="it-IT" sz="1323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(con</a:t>
            </a:r>
            <a:r>
              <a:rPr lang="it-IT" sz="1323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it-IT" sz="1323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resistività del DLC  e strip pitch ottimizzati sulla base delle misure effettuate nel TB-2021) e testati su fascio al CERN a Ottobre 22. 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E04FE565-DCD5-49C8-A023-FB04CEAD4BA8}"/>
              </a:ext>
            </a:extLst>
          </p:cNvPr>
          <p:cNvSpPr txBox="1"/>
          <p:nvPr/>
        </p:nvSpPr>
        <p:spPr>
          <a:xfrm>
            <a:off x="754268" y="1745353"/>
            <a:ext cx="19062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>
                <a:latin typeface="Impact" pitchFamily="34" charset="0"/>
              </a:rPr>
              <a:t> u-</a:t>
            </a:r>
            <a:r>
              <a:rPr lang="it-IT" sz="1100" dirty="0" err="1">
                <a:latin typeface="Impact" pitchFamily="34" charset="0"/>
              </a:rPr>
              <a:t>RWELLs</a:t>
            </a:r>
            <a:r>
              <a:rPr lang="it-IT" sz="1100" dirty="0">
                <a:latin typeface="Impact" pitchFamily="34" charset="0"/>
              </a:rPr>
              <a:t> mono-dimensionali</a:t>
            </a: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0D60C0EA-FB31-4AB5-A21A-E5D5062B2233}"/>
              </a:ext>
            </a:extLst>
          </p:cNvPr>
          <p:cNvSpPr txBox="1"/>
          <p:nvPr/>
        </p:nvSpPr>
        <p:spPr>
          <a:xfrm>
            <a:off x="7640141" y="1699295"/>
            <a:ext cx="1726755" cy="2705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58" dirty="0">
                <a:latin typeface="Impact" pitchFamily="34" charset="0"/>
              </a:rPr>
              <a:t>u-RWELL bi-dimensionale</a:t>
            </a:r>
          </a:p>
        </p:txBody>
      </p:sp>
      <p:sp>
        <p:nvSpPr>
          <p:cNvPr id="46" name="object 29">
            <a:extLst>
              <a:ext uri="{FF2B5EF4-FFF2-40B4-BE49-F238E27FC236}">
                <a16:creationId xmlns:a16="http://schemas.microsoft.com/office/drawing/2014/main" id="{E0514DB7-3C45-458C-919F-544EF96EED97}"/>
              </a:ext>
            </a:extLst>
          </p:cNvPr>
          <p:cNvSpPr txBox="1"/>
          <p:nvPr/>
        </p:nvSpPr>
        <p:spPr>
          <a:xfrm>
            <a:off x="9719335" y="5313841"/>
            <a:ext cx="153035" cy="1809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fld id="{81D60167-4931-47E6-BA6A-407CBD079E47}" type="slidenum">
              <a:rPr sz="1000" dirty="0">
                <a:solidFill>
                  <a:srgbClr val="CCCCCC"/>
                </a:solidFill>
                <a:latin typeface="Impact"/>
                <a:cs typeface="Impact"/>
              </a:rPr>
              <a:t>2</a:t>
            </a:fld>
            <a:endParaRPr sz="1000" dirty="0">
              <a:latin typeface="Impact"/>
              <a:cs typeface="Impact"/>
            </a:endParaRPr>
          </a:p>
        </p:txBody>
      </p:sp>
      <p:grpSp>
        <p:nvGrpSpPr>
          <p:cNvPr id="48" name="Gruppo 47">
            <a:extLst>
              <a:ext uri="{FF2B5EF4-FFF2-40B4-BE49-F238E27FC236}">
                <a16:creationId xmlns:a16="http://schemas.microsoft.com/office/drawing/2014/main" id="{F084CBB3-04F1-CA92-09E2-6DF502D71F7E}"/>
              </a:ext>
            </a:extLst>
          </p:cNvPr>
          <p:cNvGrpSpPr/>
          <p:nvPr/>
        </p:nvGrpSpPr>
        <p:grpSpPr>
          <a:xfrm>
            <a:off x="5080" y="1946333"/>
            <a:ext cx="3256410" cy="3466286"/>
            <a:chOff x="7447914" y="0"/>
            <a:chExt cx="3256410" cy="3466286"/>
          </a:xfrm>
        </p:grpSpPr>
        <p:pic>
          <p:nvPicPr>
            <p:cNvPr id="49" name="Immagine 48">
              <a:extLst>
                <a:ext uri="{FF2B5EF4-FFF2-40B4-BE49-F238E27FC236}">
                  <a16:creationId xmlns:a16="http://schemas.microsoft.com/office/drawing/2014/main" id="{F5A32120-0AA0-24A2-7053-5B069AC8F2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47914" y="218340"/>
              <a:ext cx="3256410" cy="3247946"/>
            </a:xfrm>
            <a:prstGeom prst="rect">
              <a:avLst/>
            </a:prstGeom>
          </p:spPr>
        </p:pic>
        <p:sp>
          <p:nvSpPr>
            <p:cNvPr id="50" name="CasellaDiTesto 49">
              <a:extLst>
                <a:ext uri="{FF2B5EF4-FFF2-40B4-BE49-F238E27FC236}">
                  <a16:creationId xmlns:a16="http://schemas.microsoft.com/office/drawing/2014/main" id="{AAEBBC48-5959-7881-CD88-F519599FA5E6}"/>
                </a:ext>
              </a:extLst>
            </p:cNvPr>
            <p:cNvSpPr txBox="1"/>
            <p:nvPr/>
          </p:nvSpPr>
          <p:spPr>
            <a:xfrm>
              <a:off x="8757669" y="0"/>
              <a:ext cx="9172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/>
                <a:t>PEP -1D</a:t>
              </a:r>
              <a:endParaRPr lang="en-GB" dirty="0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4E28DD15-6C0B-78CC-6DCE-A9544E491777}"/>
                </a:ext>
              </a:extLst>
            </p:cNvPr>
            <p:cNvSpPr/>
            <p:nvPr/>
          </p:nvSpPr>
          <p:spPr>
            <a:xfrm>
              <a:off x="8332443" y="840853"/>
              <a:ext cx="1429280" cy="1487181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3" name="Connettore diritto 52">
              <a:extLst>
                <a:ext uri="{FF2B5EF4-FFF2-40B4-BE49-F238E27FC236}">
                  <a16:creationId xmlns:a16="http://schemas.microsoft.com/office/drawing/2014/main" id="{2697C8C6-C91F-583C-81B7-79DEEC5785B2}"/>
                </a:ext>
              </a:extLst>
            </p:cNvPr>
            <p:cNvCxnSpPr/>
            <p:nvPr/>
          </p:nvCxnSpPr>
          <p:spPr>
            <a:xfrm>
              <a:off x="9810208" y="759125"/>
              <a:ext cx="0" cy="1849503"/>
            </a:xfrm>
            <a:prstGeom prst="line">
              <a:avLst/>
            </a:prstGeom>
            <a:ln w="28575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3" name="Connettore diritto 62">
              <a:extLst>
                <a:ext uri="{FF2B5EF4-FFF2-40B4-BE49-F238E27FC236}">
                  <a16:creationId xmlns:a16="http://schemas.microsoft.com/office/drawing/2014/main" id="{02965651-8CE8-4552-698A-7CCEBAF6A9D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14313" y="768061"/>
              <a:ext cx="1500229" cy="0"/>
            </a:xfrm>
            <a:prstGeom prst="line">
              <a:avLst/>
            </a:prstGeom>
            <a:ln w="28575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9A895280-D417-9B1C-1172-99F6C3061A8E}"/>
                </a:ext>
              </a:extLst>
            </p:cNvPr>
            <p:cNvSpPr/>
            <p:nvPr/>
          </p:nvSpPr>
          <p:spPr>
            <a:xfrm>
              <a:off x="9035131" y="2328033"/>
              <a:ext cx="45719" cy="22883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CasellaDiTesto 64">
              <a:extLst>
                <a:ext uri="{FF2B5EF4-FFF2-40B4-BE49-F238E27FC236}">
                  <a16:creationId xmlns:a16="http://schemas.microsoft.com/office/drawing/2014/main" id="{6463C06C-0510-E94A-BF3D-AD5258441FF4}"/>
                </a:ext>
              </a:extLst>
            </p:cNvPr>
            <p:cNvSpPr txBox="1"/>
            <p:nvPr/>
          </p:nvSpPr>
          <p:spPr>
            <a:xfrm>
              <a:off x="9766804" y="1359655"/>
              <a:ext cx="7489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700" b="1" dirty="0"/>
                <a:t>STRIP RO</a:t>
              </a:r>
            </a:p>
            <a:p>
              <a:pPr algn="ctr"/>
              <a:r>
                <a:rPr lang="it-IT" sz="700" b="1" dirty="0"/>
                <a:t>(X-DIRECTION) </a:t>
              </a:r>
              <a:endParaRPr lang="en-GB" sz="700" b="1" dirty="0"/>
            </a:p>
          </p:txBody>
        </p:sp>
        <p:cxnSp>
          <p:nvCxnSpPr>
            <p:cNvPr id="66" name="Connettore diritto 65">
              <a:extLst>
                <a:ext uri="{FF2B5EF4-FFF2-40B4-BE49-F238E27FC236}">
                  <a16:creationId xmlns:a16="http://schemas.microsoft.com/office/drawing/2014/main" id="{A4AF9B24-5318-CD20-DA0B-E6DB50E83A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88139" y="768096"/>
              <a:ext cx="4633" cy="144733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0922ADA1-0AD1-B084-6ACC-BFC8BBF8126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743432" y="768096"/>
              <a:ext cx="4633" cy="144733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8" name="Connettore diritto 67">
              <a:extLst>
                <a:ext uri="{FF2B5EF4-FFF2-40B4-BE49-F238E27FC236}">
                  <a16:creationId xmlns:a16="http://schemas.microsoft.com/office/drawing/2014/main" id="{27B9E30E-476E-FB3B-3C8A-5BEF2151AB2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318647" y="759125"/>
              <a:ext cx="4633" cy="144733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9" name="Connettore diritto 68">
              <a:extLst>
                <a:ext uri="{FF2B5EF4-FFF2-40B4-BE49-F238E27FC236}">
                  <a16:creationId xmlns:a16="http://schemas.microsoft.com/office/drawing/2014/main" id="{7C6D68E6-3933-4598-1184-BDE4DE788F5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766253" y="753614"/>
              <a:ext cx="4633" cy="144733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B2E96BA7-B10D-548E-D525-274CF6D9D774}"/>
                </a:ext>
              </a:extLst>
            </p:cNvPr>
            <p:cNvSpPr/>
            <p:nvPr/>
          </p:nvSpPr>
          <p:spPr>
            <a:xfrm>
              <a:off x="8325792" y="839243"/>
              <a:ext cx="1437948" cy="1400444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43B3D36-AB07-B687-84FF-D7BBCD605D6F}"/>
              </a:ext>
            </a:extLst>
          </p:cNvPr>
          <p:cNvSpPr txBox="1"/>
          <p:nvPr/>
        </p:nvSpPr>
        <p:spPr>
          <a:xfrm>
            <a:off x="3914173" y="1643702"/>
            <a:ext cx="20115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/>
              <a:t>Strip p</a:t>
            </a:r>
            <a:r>
              <a:rPr lang="it-IT" sz="1400" dirty="0"/>
              <a:t>itch= 0.76 mm</a:t>
            </a:r>
          </a:p>
          <a:p>
            <a:r>
              <a:rPr lang="it-IT" sz="1400" dirty="0"/>
              <a:t>Strip </a:t>
            </a:r>
            <a:r>
              <a:rPr lang="it-IT" sz="1400" dirty="0" err="1"/>
              <a:t>width</a:t>
            </a:r>
            <a:r>
              <a:rPr lang="it-IT" sz="1400" dirty="0"/>
              <a:t>= 0.15 mm</a:t>
            </a:r>
          </a:p>
          <a:p>
            <a:r>
              <a:rPr lang="it-IT" sz="1400" dirty="0" err="1"/>
              <a:t>Resistivity</a:t>
            </a:r>
            <a:r>
              <a:rPr lang="it-IT" sz="1400" dirty="0"/>
              <a:t>= 50 </a:t>
            </a:r>
            <a:r>
              <a:rPr lang="it-IT" sz="1400" dirty="0" err="1"/>
              <a:t>MOhm</a:t>
            </a:r>
            <a:r>
              <a:rPr lang="it-IT" sz="1400" dirty="0"/>
              <a:t>/</a:t>
            </a:r>
            <a:r>
              <a:rPr lang="it-IT" sz="1400" dirty="0" err="1"/>
              <a:t>sq</a:t>
            </a:r>
            <a:endParaRPr lang="it-IT" sz="1400" dirty="0"/>
          </a:p>
        </p:txBody>
      </p:sp>
      <p:grpSp>
        <p:nvGrpSpPr>
          <p:cNvPr id="71" name="Gruppo 70">
            <a:extLst>
              <a:ext uri="{FF2B5EF4-FFF2-40B4-BE49-F238E27FC236}">
                <a16:creationId xmlns:a16="http://schemas.microsoft.com/office/drawing/2014/main" id="{5B0FB793-D039-5281-4EBF-68B3AF557DE8}"/>
              </a:ext>
            </a:extLst>
          </p:cNvPr>
          <p:cNvGrpSpPr/>
          <p:nvPr/>
        </p:nvGrpSpPr>
        <p:grpSpPr>
          <a:xfrm>
            <a:off x="6946900" y="1896113"/>
            <a:ext cx="3233824" cy="3493348"/>
            <a:chOff x="7404612" y="3391714"/>
            <a:chExt cx="3233824" cy="3493348"/>
          </a:xfrm>
        </p:grpSpPr>
        <p:pic>
          <p:nvPicPr>
            <p:cNvPr id="72" name="Immagine 71">
              <a:extLst>
                <a:ext uri="{FF2B5EF4-FFF2-40B4-BE49-F238E27FC236}">
                  <a16:creationId xmlns:a16="http://schemas.microsoft.com/office/drawing/2014/main" id="{5DA67B76-B91D-7B12-A0E2-D52DB85C86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04612" y="3637116"/>
              <a:ext cx="3233824" cy="3247946"/>
            </a:xfrm>
            <a:prstGeom prst="rect">
              <a:avLst/>
            </a:prstGeom>
          </p:spPr>
        </p:pic>
        <p:sp>
          <p:nvSpPr>
            <p:cNvPr id="73" name="CasellaDiTesto 72">
              <a:extLst>
                <a:ext uri="{FF2B5EF4-FFF2-40B4-BE49-F238E27FC236}">
                  <a16:creationId xmlns:a16="http://schemas.microsoft.com/office/drawing/2014/main" id="{B036A2E6-B90F-C920-9905-6A9FCD1250E6}"/>
                </a:ext>
              </a:extLst>
            </p:cNvPr>
            <p:cNvSpPr txBox="1"/>
            <p:nvPr/>
          </p:nvSpPr>
          <p:spPr>
            <a:xfrm>
              <a:off x="8637813" y="3391714"/>
              <a:ext cx="9172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/>
                <a:t>PEP -2D</a:t>
              </a:r>
              <a:endParaRPr lang="en-GB" dirty="0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D573F64A-BDF0-07B4-4454-4E617995E017}"/>
                </a:ext>
              </a:extLst>
            </p:cNvPr>
            <p:cNvSpPr/>
            <p:nvPr/>
          </p:nvSpPr>
          <p:spPr>
            <a:xfrm>
              <a:off x="8215536" y="4297543"/>
              <a:ext cx="1419367" cy="1330139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75" name="Connettore diritto 74">
              <a:extLst>
                <a:ext uri="{FF2B5EF4-FFF2-40B4-BE49-F238E27FC236}">
                  <a16:creationId xmlns:a16="http://schemas.microsoft.com/office/drawing/2014/main" id="{5165689A-370F-7A76-86A6-17233F6878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12058" y="5694972"/>
              <a:ext cx="1422845" cy="0"/>
            </a:xfrm>
            <a:prstGeom prst="line">
              <a:avLst/>
            </a:prstGeom>
            <a:ln w="28575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6" name="Connettore diritto 75">
              <a:extLst>
                <a:ext uri="{FF2B5EF4-FFF2-40B4-BE49-F238E27FC236}">
                  <a16:creationId xmlns:a16="http://schemas.microsoft.com/office/drawing/2014/main" id="{68CDD6C9-E178-B358-FA04-8F202E992B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71713" y="4331047"/>
              <a:ext cx="0" cy="1363925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7" name="Rettangolo 76">
              <a:extLst>
                <a:ext uri="{FF2B5EF4-FFF2-40B4-BE49-F238E27FC236}">
                  <a16:creationId xmlns:a16="http://schemas.microsoft.com/office/drawing/2014/main" id="{87CFA45B-7A94-6092-7461-86F4FFE1D89F}"/>
                </a:ext>
              </a:extLst>
            </p:cNvPr>
            <p:cNvSpPr/>
            <p:nvPr/>
          </p:nvSpPr>
          <p:spPr>
            <a:xfrm>
              <a:off x="8739276" y="3854472"/>
              <a:ext cx="429555" cy="7655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8" name="Connettore diritto 77">
              <a:extLst>
                <a:ext uri="{FF2B5EF4-FFF2-40B4-BE49-F238E27FC236}">
                  <a16:creationId xmlns:a16="http://schemas.microsoft.com/office/drawing/2014/main" id="{480EF4DF-52F3-6B1C-3D71-24AB3F8A351A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8783434" y="5869988"/>
              <a:ext cx="334214" cy="1481"/>
            </a:xfrm>
            <a:prstGeom prst="line">
              <a:avLst/>
            </a:prstGeom>
            <a:ln w="28575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9" name="CasellaDiTesto 78">
              <a:extLst>
                <a:ext uri="{FF2B5EF4-FFF2-40B4-BE49-F238E27FC236}">
                  <a16:creationId xmlns:a16="http://schemas.microsoft.com/office/drawing/2014/main" id="{C38DD1C0-D433-7910-1613-695ECF98BBFF}"/>
                </a:ext>
              </a:extLst>
            </p:cNvPr>
            <p:cNvSpPr txBox="1"/>
            <p:nvPr/>
          </p:nvSpPr>
          <p:spPr>
            <a:xfrm>
              <a:off x="8558861" y="3831193"/>
              <a:ext cx="225960" cy="123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400" b="1" dirty="0"/>
                <a:t>GND</a:t>
              </a:r>
              <a:endParaRPr lang="en-GB" sz="400" b="1" dirty="0"/>
            </a:p>
          </p:txBody>
        </p:sp>
        <p:sp>
          <p:nvSpPr>
            <p:cNvPr id="80" name="CasellaDiTesto 79">
              <a:extLst>
                <a:ext uri="{FF2B5EF4-FFF2-40B4-BE49-F238E27FC236}">
                  <a16:creationId xmlns:a16="http://schemas.microsoft.com/office/drawing/2014/main" id="{46242C93-23E4-B1ED-FC07-E306C9633039}"/>
                </a:ext>
              </a:extLst>
            </p:cNvPr>
            <p:cNvSpPr txBox="1"/>
            <p:nvPr/>
          </p:nvSpPr>
          <p:spPr>
            <a:xfrm>
              <a:off x="9123285" y="3831193"/>
              <a:ext cx="225960" cy="123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400" b="1" dirty="0"/>
                <a:t>GND</a:t>
              </a:r>
              <a:endParaRPr lang="en-GB" sz="400" b="1" dirty="0"/>
            </a:p>
          </p:txBody>
        </p:sp>
        <p:sp>
          <p:nvSpPr>
            <p:cNvPr id="81" name="CasellaDiTesto 80">
              <a:extLst>
                <a:ext uri="{FF2B5EF4-FFF2-40B4-BE49-F238E27FC236}">
                  <a16:creationId xmlns:a16="http://schemas.microsoft.com/office/drawing/2014/main" id="{108D9FEF-3505-36BE-53E6-CBFCDF8F9269}"/>
                </a:ext>
              </a:extLst>
            </p:cNvPr>
            <p:cNvSpPr txBox="1"/>
            <p:nvPr/>
          </p:nvSpPr>
          <p:spPr>
            <a:xfrm>
              <a:off x="10104455" y="4523019"/>
              <a:ext cx="225960" cy="123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400" b="1" dirty="0"/>
                <a:t>GND</a:t>
              </a:r>
              <a:endParaRPr lang="en-GB" sz="400" b="1" dirty="0"/>
            </a:p>
          </p:txBody>
        </p:sp>
        <p:sp>
          <p:nvSpPr>
            <p:cNvPr id="82" name="CasellaDiTesto 81">
              <a:extLst>
                <a:ext uri="{FF2B5EF4-FFF2-40B4-BE49-F238E27FC236}">
                  <a16:creationId xmlns:a16="http://schemas.microsoft.com/office/drawing/2014/main" id="{80119ACF-9DF5-7553-CAE4-7FD35616B062}"/>
                </a:ext>
              </a:extLst>
            </p:cNvPr>
            <p:cNvSpPr txBox="1"/>
            <p:nvPr/>
          </p:nvSpPr>
          <p:spPr>
            <a:xfrm>
              <a:off x="10115711" y="5287367"/>
              <a:ext cx="225960" cy="123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400" b="1" dirty="0"/>
                <a:t>GND</a:t>
              </a:r>
              <a:endParaRPr lang="en-GB" sz="400" b="1" dirty="0"/>
            </a:p>
          </p:txBody>
        </p:sp>
        <p:sp>
          <p:nvSpPr>
            <p:cNvPr id="83" name="CasellaDiTesto 82">
              <a:extLst>
                <a:ext uri="{FF2B5EF4-FFF2-40B4-BE49-F238E27FC236}">
                  <a16:creationId xmlns:a16="http://schemas.microsoft.com/office/drawing/2014/main" id="{E332A597-9F07-523F-17DA-5DEA4066B714}"/>
                </a:ext>
              </a:extLst>
            </p:cNvPr>
            <p:cNvSpPr txBox="1"/>
            <p:nvPr/>
          </p:nvSpPr>
          <p:spPr>
            <a:xfrm>
              <a:off x="8485781" y="4737621"/>
              <a:ext cx="9509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700" b="1" dirty="0"/>
                <a:t>RANDOM STRIP TOP</a:t>
              </a:r>
            </a:p>
            <a:p>
              <a:pPr algn="ctr"/>
              <a:r>
                <a:rPr lang="it-IT" sz="700" b="1" dirty="0"/>
                <a:t>(Y-DIRECTION) </a:t>
              </a:r>
              <a:endParaRPr lang="en-GB" sz="700" b="1" dirty="0"/>
            </a:p>
          </p:txBody>
        </p:sp>
        <p:sp>
          <p:nvSpPr>
            <p:cNvPr id="84" name="CasellaDiTesto 83">
              <a:extLst>
                <a:ext uri="{FF2B5EF4-FFF2-40B4-BE49-F238E27FC236}">
                  <a16:creationId xmlns:a16="http://schemas.microsoft.com/office/drawing/2014/main" id="{18ED3B64-C75E-1884-86F5-C1246F99EAD5}"/>
                </a:ext>
              </a:extLst>
            </p:cNvPr>
            <p:cNvSpPr txBox="1"/>
            <p:nvPr/>
          </p:nvSpPr>
          <p:spPr>
            <a:xfrm>
              <a:off x="9729993" y="4873644"/>
              <a:ext cx="7489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700" b="1" dirty="0"/>
                <a:t>STRIP RO</a:t>
              </a:r>
            </a:p>
            <a:p>
              <a:pPr algn="ctr"/>
              <a:r>
                <a:rPr lang="it-IT" sz="700" b="1" dirty="0"/>
                <a:t>(X-DIRECTION) </a:t>
              </a:r>
              <a:endParaRPr lang="en-GB" sz="700" b="1" dirty="0"/>
            </a:p>
          </p:txBody>
        </p:sp>
        <p:sp>
          <p:nvSpPr>
            <p:cNvPr id="85" name="Trapezio 84">
              <a:extLst>
                <a:ext uri="{FF2B5EF4-FFF2-40B4-BE49-F238E27FC236}">
                  <a16:creationId xmlns:a16="http://schemas.microsoft.com/office/drawing/2014/main" id="{4B1F2745-F6D4-EC3D-2BA1-5A60CA905C49}"/>
                </a:ext>
              </a:extLst>
            </p:cNvPr>
            <p:cNvSpPr/>
            <p:nvPr/>
          </p:nvSpPr>
          <p:spPr>
            <a:xfrm>
              <a:off x="8695834" y="3939673"/>
              <a:ext cx="516877" cy="361459"/>
            </a:xfrm>
            <a:prstGeom prst="trapezoi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6" name="Connettore diritto 85">
              <a:extLst>
                <a:ext uri="{FF2B5EF4-FFF2-40B4-BE49-F238E27FC236}">
                  <a16:creationId xmlns:a16="http://schemas.microsoft.com/office/drawing/2014/main" id="{FA08D4CE-D91E-0A97-3C44-4A51482E9A6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50748" y="4331047"/>
              <a:ext cx="0" cy="1363925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7" name="Connettore diritto 86">
              <a:extLst>
                <a:ext uri="{FF2B5EF4-FFF2-40B4-BE49-F238E27FC236}">
                  <a16:creationId xmlns:a16="http://schemas.microsoft.com/office/drawing/2014/main" id="{545CD21A-C161-63A7-9326-8756B5C7AB5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12058" y="4322417"/>
              <a:ext cx="0" cy="1363925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8" name="Connettore diritto 87">
              <a:extLst>
                <a:ext uri="{FF2B5EF4-FFF2-40B4-BE49-F238E27FC236}">
                  <a16:creationId xmlns:a16="http://schemas.microsoft.com/office/drawing/2014/main" id="{A5A9E2CD-4DB7-E4FD-6799-B0B2D26474A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34903" y="4319650"/>
              <a:ext cx="0" cy="1363925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89" name="Rettangolo 88">
              <a:extLst>
                <a:ext uri="{FF2B5EF4-FFF2-40B4-BE49-F238E27FC236}">
                  <a16:creationId xmlns:a16="http://schemas.microsoft.com/office/drawing/2014/main" id="{6443967E-49A8-5D69-0EF9-778B4658C012}"/>
                </a:ext>
              </a:extLst>
            </p:cNvPr>
            <p:cNvSpPr/>
            <p:nvPr/>
          </p:nvSpPr>
          <p:spPr>
            <a:xfrm>
              <a:off x="8239837" y="4302661"/>
              <a:ext cx="1382664" cy="1325021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9ABE6812-353E-DC25-0936-A7EEC23C769D}"/>
              </a:ext>
            </a:extLst>
          </p:cNvPr>
          <p:cNvSpPr txBox="1"/>
          <p:nvPr/>
        </p:nvSpPr>
        <p:spPr>
          <a:xfrm>
            <a:off x="8476138" y="2334424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700" b="1" dirty="0"/>
              <a:t>STRIP RO</a:t>
            </a:r>
          </a:p>
          <a:p>
            <a:pPr algn="ctr"/>
            <a:r>
              <a:rPr lang="it-IT" sz="700" b="1" dirty="0"/>
              <a:t>(Y-DIRECTION) </a:t>
            </a:r>
            <a:endParaRPr lang="en-GB" sz="700" b="1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B45B0E2-CAEC-726B-EBBA-2A0C7B225359}"/>
              </a:ext>
            </a:extLst>
          </p:cNvPr>
          <p:cNvSpPr txBox="1"/>
          <p:nvPr/>
        </p:nvSpPr>
        <p:spPr>
          <a:xfrm>
            <a:off x="2063102" y="4516983"/>
            <a:ext cx="60625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/>
              <a:t>DLC GND</a:t>
            </a:r>
            <a:endParaRPr lang="en-GB" sz="900" dirty="0"/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36CD9662-256C-36D1-101F-949BC987B1B0}"/>
              </a:ext>
            </a:extLst>
          </p:cNvPr>
          <p:cNvSpPr txBox="1"/>
          <p:nvPr/>
        </p:nvSpPr>
        <p:spPr>
          <a:xfrm>
            <a:off x="8228233" y="4516983"/>
            <a:ext cx="5277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/>
              <a:t>DLC HV</a:t>
            </a:r>
            <a:endParaRPr lang="en-GB" sz="9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7B545C2-ABF5-9484-0A42-039D776B77DA}"/>
              </a:ext>
            </a:extLst>
          </p:cNvPr>
          <p:cNvSpPr txBox="1"/>
          <p:nvPr/>
        </p:nvSpPr>
        <p:spPr>
          <a:xfrm>
            <a:off x="3242906" y="2785576"/>
            <a:ext cx="3856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 due layout sono stati prodotti da Rui e dovrebbero essere consegnati a metà/fine luglio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693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egnaposto contenuto 2">
            <a:extLst>
              <a:ext uri="{FF2B5EF4-FFF2-40B4-BE49-F238E27FC236}">
                <a16:creationId xmlns:a16="http://schemas.microsoft.com/office/drawing/2014/main" id="{812F022C-0AC7-4BAB-913F-F72C828C7B95}"/>
              </a:ext>
            </a:extLst>
          </p:cNvPr>
          <p:cNvSpPr txBox="1">
            <a:spLocks/>
          </p:cNvSpPr>
          <p:nvPr/>
        </p:nvSpPr>
        <p:spPr>
          <a:xfrm>
            <a:off x="312063" y="361453"/>
            <a:ext cx="6767527" cy="2384780"/>
          </a:xfrm>
          <a:prstGeom prst="rect">
            <a:avLst/>
          </a:prstGeom>
        </p:spPr>
        <p:txBody>
          <a:bodyPr vert="horz" lIns="75607" tIns="37804" rIns="75607" bIns="37804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488" b="1" dirty="0"/>
              <a:t>SETUP: </a:t>
            </a:r>
          </a:p>
          <a:p>
            <a:r>
              <a:rPr lang="it-IT" sz="1488" dirty="0"/>
              <a:t> N2. </a:t>
            </a:r>
            <a:r>
              <a:rPr lang="it-IT" sz="1488" dirty="0" err="1"/>
              <a:t>scintillators</a:t>
            </a:r>
            <a:r>
              <a:rPr lang="it-IT" sz="1488" dirty="0"/>
              <a:t> for trigger</a:t>
            </a:r>
          </a:p>
          <a:p>
            <a:r>
              <a:rPr lang="it-IT" sz="1488" dirty="0"/>
              <a:t>N.4 Trackers (X,Y) for data </a:t>
            </a:r>
            <a:r>
              <a:rPr lang="it-IT" sz="1488" dirty="0" err="1"/>
              <a:t>cleaning</a:t>
            </a:r>
            <a:r>
              <a:rPr lang="it-IT" sz="1488" dirty="0"/>
              <a:t> &amp; tracking -strip pitch=0.4 mm</a:t>
            </a:r>
            <a:r>
              <a:rPr lang="it-IT" sz="1488" dirty="0">
                <a:sym typeface="Wingdings" panose="05000000000000000000" pitchFamily="2" charset="2"/>
              </a:rPr>
              <a:t> 8 APV</a:t>
            </a:r>
            <a:endParaRPr lang="it-IT" sz="1488" dirty="0"/>
          </a:p>
          <a:p>
            <a:r>
              <a:rPr lang="en-US" sz="1488" dirty="0"/>
              <a:t>N. 4 “1D protos” (B2B) - </a:t>
            </a:r>
            <a:r>
              <a:rPr lang="it-IT" sz="1488" dirty="0"/>
              <a:t>strip pitch=0.76 mm </a:t>
            </a:r>
            <a:r>
              <a:rPr lang="en-US" sz="1488" dirty="0">
                <a:sym typeface="Wingdings" panose="05000000000000000000" pitchFamily="2" charset="2"/>
              </a:rPr>
              <a:t> 4 APV</a:t>
            </a:r>
            <a:endParaRPr lang="en-US" sz="1488" dirty="0"/>
          </a:p>
          <a:p>
            <a:r>
              <a:rPr lang="en-US" sz="1488" dirty="0"/>
              <a:t>N. 2 “2D protos” (B2B) - </a:t>
            </a:r>
            <a:r>
              <a:rPr lang="it-IT" sz="1488" dirty="0"/>
              <a:t>strip pitch=0.76 mm </a:t>
            </a:r>
            <a:r>
              <a:rPr lang="en-US" sz="1488" dirty="0">
                <a:sym typeface="Wingdings" panose="05000000000000000000" pitchFamily="2" charset="2"/>
              </a:rPr>
              <a:t> 4 APV</a:t>
            </a:r>
          </a:p>
          <a:p>
            <a:pPr marL="0" indent="0">
              <a:buNone/>
            </a:pPr>
            <a:r>
              <a:rPr lang="it-IT" sz="1488" b="1" dirty="0">
                <a:sym typeface="Wingdings" panose="05000000000000000000" pitchFamily="2" charset="2"/>
              </a:rPr>
              <a:t>TOT= 16 APV    </a:t>
            </a:r>
          </a:p>
          <a:p>
            <a:pPr marL="0" indent="0">
              <a:buNone/>
            </a:pPr>
            <a:endParaRPr lang="it-IT" sz="1488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1488" b="1" dirty="0"/>
              <a:t>HV:</a:t>
            </a:r>
          </a:p>
          <a:p>
            <a:r>
              <a:rPr lang="it-IT" sz="1488" dirty="0"/>
              <a:t>Trackers:     2x4= 8 Negative </a:t>
            </a:r>
            <a:r>
              <a:rPr lang="it-IT" sz="1488" dirty="0" err="1"/>
              <a:t>channels</a:t>
            </a:r>
            <a:r>
              <a:rPr lang="it-IT" sz="1488" dirty="0"/>
              <a:t>   (CAEN 1832N – 12 </a:t>
            </a:r>
            <a:r>
              <a:rPr lang="it-IT" sz="1488" dirty="0" err="1"/>
              <a:t>ch</a:t>
            </a:r>
            <a:r>
              <a:rPr lang="it-IT" sz="1488" dirty="0"/>
              <a:t> -1 </a:t>
            </a:r>
            <a:r>
              <a:rPr lang="it-IT" sz="1488" dirty="0" err="1"/>
              <a:t>nA</a:t>
            </a:r>
            <a:r>
              <a:rPr lang="it-IT" sz="1488" dirty="0"/>
              <a:t> - 6kV)</a:t>
            </a:r>
          </a:p>
          <a:p>
            <a:r>
              <a:rPr lang="it-IT" sz="1488" dirty="0"/>
              <a:t> 1D </a:t>
            </a:r>
            <a:r>
              <a:rPr lang="it-IT" sz="1488" dirty="0" err="1"/>
              <a:t>protos</a:t>
            </a:r>
            <a:r>
              <a:rPr lang="it-IT" sz="1488" dirty="0"/>
              <a:t>: 2x4= 8 Negative </a:t>
            </a:r>
            <a:r>
              <a:rPr lang="it-IT" sz="1488" dirty="0" err="1"/>
              <a:t>channels</a:t>
            </a:r>
            <a:r>
              <a:rPr lang="it-IT" sz="1488" dirty="0"/>
              <a:t> </a:t>
            </a:r>
          </a:p>
          <a:p>
            <a:r>
              <a:rPr lang="it-IT" sz="1488" dirty="0"/>
              <a:t>2D </a:t>
            </a:r>
            <a:r>
              <a:rPr lang="it-IT" sz="1488" dirty="0" err="1"/>
              <a:t>protos</a:t>
            </a:r>
            <a:r>
              <a:rPr lang="it-IT" sz="1488" dirty="0"/>
              <a:t>:  1x4= 4 Negative </a:t>
            </a:r>
            <a:r>
              <a:rPr lang="it-IT" sz="1488" dirty="0" err="1"/>
              <a:t>channels</a:t>
            </a:r>
            <a:r>
              <a:rPr lang="it-IT" sz="1488" dirty="0"/>
              <a:t>          (2x CAEN A1561 -6 </a:t>
            </a:r>
            <a:r>
              <a:rPr lang="it-IT" sz="1488" dirty="0" err="1"/>
              <a:t>ch</a:t>
            </a:r>
            <a:r>
              <a:rPr lang="it-IT" sz="1488" dirty="0"/>
              <a:t>+/6ch- 10 pA -6kV)</a:t>
            </a:r>
          </a:p>
          <a:p>
            <a:pPr marL="0" indent="0">
              <a:buNone/>
            </a:pPr>
            <a:r>
              <a:rPr lang="it-IT" sz="1488" dirty="0"/>
              <a:t>	     1x4= 4 Positive  </a:t>
            </a:r>
            <a:r>
              <a:rPr lang="it-IT" sz="1488" dirty="0" err="1"/>
              <a:t>channels</a:t>
            </a:r>
            <a:r>
              <a:rPr lang="it-IT" sz="1488" dirty="0"/>
              <a:t> 	</a:t>
            </a:r>
          </a:p>
          <a:p>
            <a:pPr marL="0" indent="0">
              <a:buNone/>
            </a:pPr>
            <a:r>
              <a:rPr lang="it-IT" sz="1488" b="1" dirty="0"/>
              <a:t>TOT:</a:t>
            </a:r>
            <a:r>
              <a:rPr lang="it-IT" sz="1488" dirty="0"/>
              <a:t> 20 HV negative </a:t>
            </a:r>
            <a:r>
              <a:rPr lang="it-IT" sz="1488" dirty="0" err="1"/>
              <a:t>channels</a:t>
            </a:r>
            <a:r>
              <a:rPr lang="it-IT" sz="1488" dirty="0"/>
              <a:t> &amp; 4 positive </a:t>
            </a:r>
            <a:r>
              <a:rPr lang="it-IT" sz="1488" dirty="0" err="1"/>
              <a:t>channels</a:t>
            </a:r>
            <a:r>
              <a:rPr lang="it-IT" sz="1488" dirty="0"/>
              <a:t> + triggers</a:t>
            </a:r>
          </a:p>
          <a:p>
            <a:pPr marL="0" indent="0">
              <a:buNone/>
            </a:pPr>
            <a:endParaRPr lang="it-IT" sz="1488" dirty="0"/>
          </a:p>
          <a:p>
            <a:pPr marL="0" indent="0">
              <a:buNone/>
            </a:pPr>
            <a:r>
              <a:rPr lang="it-IT" sz="1488" b="1" dirty="0"/>
              <a:t>Gas </a:t>
            </a:r>
            <a:r>
              <a:rPr lang="it-IT" sz="1488" b="1" dirty="0" err="1"/>
              <a:t>pre</a:t>
            </a:r>
            <a:r>
              <a:rPr lang="it-IT" sz="1488" b="1" dirty="0"/>
              <a:t>-mix </a:t>
            </a:r>
            <a:r>
              <a:rPr lang="it-IT" sz="1488" b="1" dirty="0" err="1"/>
              <a:t>bottle</a:t>
            </a:r>
            <a:r>
              <a:rPr lang="it-IT" sz="1488" b="1" dirty="0"/>
              <a:t> </a:t>
            </a:r>
            <a:r>
              <a:rPr lang="it-IT" sz="1488" b="1" dirty="0">
                <a:sym typeface="Wingdings" panose="05000000000000000000" pitchFamily="2" charset="2"/>
              </a:rPr>
              <a:t>45/15/40</a:t>
            </a:r>
          </a:p>
          <a:p>
            <a:pPr marL="0" indent="0">
              <a:buNone/>
            </a:pPr>
            <a:endParaRPr lang="it-IT" sz="1488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1488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1488" dirty="0">
              <a:sym typeface="Wingdings" panose="05000000000000000000" pitchFamily="2" charset="2"/>
            </a:endParaRPr>
          </a:p>
        </p:txBody>
      </p:sp>
      <p:grpSp>
        <p:nvGrpSpPr>
          <p:cNvPr id="58" name="Gruppo 57">
            <a:extLst>
              <a:ext uri="{FF2B5EF4-FFF2-40B4-BE49-F238E27FC236}">
                <a16:creationId xmlns:a16="http://schemas.microsoft.com/office/drawing/2014/main" id="{AA6561B0-4C84-495C-9299-6213DF191E41}"/>
              </a:ext>
            </a:extLst>
          </p:cNvPr>
          <p:cNvGrpSpPr/>
          <p:nvPr/>
        </p:nvGrpSpPr>
        <p:grpSpPr>
          <a:xfrm>
            <a:off x="6676356" y="1184372"/>
            <a:ext cx="2404144" cy="2791688"/>
            <a:chOff x="7961254" y="459107"/>
            <a:chExt cx="2907588" cy="3376285"/>
          </a:xfrm>
        </p:grpSpPr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840BEAE0-7167-4C75-8A2F-52CFC8323AE0}"/>
                </a:ext>
              </a:extLst>
            </p:cNvPr>
            <p:cNvSpPr txBox="1"/>
            <p:nvPr/>
          </p:nvSpPr>
          <p:spPr>
            <a:xfrm>
              <a:off x="9085733" y="3446803"/>
              <a:ext cx="1407562" cy="3885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488" dirty="0"/>
                <a:t>Tot. APV= 16</a:t>
              </a:r>
              <a:endParaRPr lang="en-GB" sz="1488" dirty="0"/>
            </a:p>
          </p:txBody>
        </p:sp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D499E02F-4800-4611-9AF1-9580FE7789D5}"/>
                </a:ext>
              </a:extLst>
            </p:cNvPr>
            <p:cNvSpPr txBox="1"/>
            <p:nvPr/>
          </p:nvSpPr>
          <p:spPr>
            <a:xfrm>
              <a:off x="9282738" y="459107"/>
              <a:ext cx="1040219" cy="3885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488" dirty="0"/>
                <a:t>TB setup</a:t>
              </a:r>
              <a:endParaRPr lang="en-GB" sz="1488" dirty="0"/>
            </a:p>
          </p:txBody>
        </p:sp>
        <p:grpSp>
          <p:nvGrpSpPr>
            <p:cNvPr id="9" name="Gruppo 8">
              <a:extLst>
                <a:ext uri="{FF2B5EF4-FFF2-40B4-BE49-F238E27FC236}">
                  <a16:creationId xmlns:a16="http://schemas.microsoft.com/office/drawing/2014/main" id="{60E6A558-C9CD-4BA5-BD66-529447ABAD65}"/>
                </a:ext>
              </a:extLst>
            </p:cNvPr>
            <p:cNvGrpSpPr/>
            <p:nvPr/>
          </p:nvGrpSpPr>
          <p:grpSpPr>
            <a:xfrm>
              <a:off x="7961254" y="905947"/>
              <a:ext cx="2907588" cy="2403968"/>
              <a:chOff x="7562325" y="2164702"/>
              <a:chExt cx="2907588" cy="2403968"/>
            </a:xfrm>
          </p:grpSpPr>
          <p:sp>
            <p:nvSpPr>
              <p:cNvPr id="10" name="Rettangolo 9">
                <a:extLst>
                  <a:ext uri="{FF2B5EF4-FFF2-40B4-BE49-F238E27FC236}">
                    <a16:creationId xmlns:a16="http://schemas.microsoft.com/office/drawing/2014/main" id="{23310A05-DAB9-4F95-A1E4-13941260B01A}"/>
                  </a:ext>
                </a:extLst>
              </p:cNvPr>
              <p:cNvSpPr/>
              <p:nvPr/>
            </p:nvSpPr>
            <p:spPr>
              <a:xfrm>
                <a:off x="8686803" y="2784764"/>
                <a:ext cx="49876" cy="94765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88" dirty="0"/>
              </a:p>
            </p:txBody>
          </p:sp>
          <p:sp>
            <p:nvSpPr>
              <p:cNvPr id="11" name="Rettangolo 10">
                <a:extLst>
                  <a:ext uri="{FF2B5EF4-FFF2-40B4-BE49-F238E27FC236}">
                    <a16:creationId xmlns:a16="http://schemas.microsoft.com/office/drawing/2014/main" id="{101326C9-16EE-4212-87F6-108A20EE0361}"/>
                  </a:ext>
                </a:extLst>
              </p:cNvPr>
              <p:cNvSpPr/>
              <p:nvPr/>
            </p:nvSpPr>
            <p:spPr>
              <a:xfrm>
                <a:off x="8903247" y="2610197"/>
                <a:ext cx="45719" cy="145472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88"/>
              </a:p>
            </p:txBody>
          </p:sp>
          <p:sp>
            <p:nvSpPr>
              <p:cNvPr id="12" name="Rettangolo 11">
                <a:extLst>
                  <a:ext uri="{FF2B5EF4-FFF2-40B4-BE49-F238E27FC236}">
                    <a16:creationId xmlns:a16="http://schemas.microsoft.com/office/drawing/2014/main" id="{2683E0F2-BFA3-4FA6-A693-5E31B2FD9EAD}"/>
                  </a:ext>
                </a:extLst>
              </p:cNvPr>
              <p:cNvSpPr/>
              <p:nvPr/>
            </p:nvSpPr>
            <p:spPr>
              <a:xfrm>
                <a:off x="9036783" y="2610197"/>
                <a:ext cx="41562" cy="145472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88"/>
              </a:p>
            </p:txBody>
          </p:sp>
          <p:sp>
            <p:nvSpPr>
              <p:cNvPr id="13" name="Rettangolo 12">
                <a:extLst>
                  <a:ext uri="{FF2B5EF4-FFF2-40B4-BE49-F238E27FC236}">
                    <a16:creationId xmlns:a16="http://schemas.microsoft.com/office/drawing/2014/main" id="{169206AE-8F12-4F02-BB5F-CBA12CC85769}"/>
                  </a:ext>
                </a:extLst>
              </p:cNvPr>
              <p:cNvSpPr/>
              <p:nvPr/>
            </p:nvSpPr>
            <p:spPr>
              <a:xfrm>
                <a:off x="9179718" y="2610197"/>
                <a:ext cx="45719" cy="145472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88"/>
              </a:p>
            </p:txBody>
          </p:sp>
          <p:sp>
            <p:nvSpPr>
              <p:cNvPr id="14" name="Rettangolo 13">
                <a:extLst>
                  <a:ext uri="{FF2B5EF4-FFF2-40B4-BE49-F238E27FC236}">
                    <a16:creationId xmlns:a16="http://schemas.microsoft.com/office/drawing/2014/main" id="{DCBEEC52-68C1-4AA0-AC5B-BA66A601159A}"/>
                  </a:ext>
                </a:extLst>
              </p:cNvPr>
              <p:cNvSpPr/>
              <p:nvPr/>
            </p:nvSpPr>
            <p:spPr>
              <a:xfrm>
                <a:off x="9318312" y="2610197"/>
                <a:ext cx="45719" cy="145472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88"/>
              </a:p>
            </p:txBody>
          </p:sp>
          <p:sp>
            <p:nvSpPr>
              <p:cNvPr id="18" name="Rettangolo 17">
                <a:extLst>
                  <a:ext uri="{FF2B5EF4-FFF2-40B4-BE49-F238E27FC236}">
                    <a16:creationId xmlns:a16="http://schemas.microsoft.com/office/drawing/2014/main" id="{76D459BD-A548-4EDB-A9E1-7978EF347DFF}"/>
                  </a:ext>
                </a:extLst>
              </p:cNvPr>
              <p:cNvSpPr/>
              <p:nvPr/>
            </p:nvSpPr>
            <p:spPr>
              <a:xfrm>
                <a:off x="10090491" y="2784764"/>
                <a:ext cx="49876" cy="94765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88"/>
              </a:p>
            </p:txBody>
          </p:sp>
          <p:sp>
            <p:nvSpPr>
              <p:cNvPr id="19" name="CasellaDiTesto 18">
                <a:extLst>
                  <a:ext uri="{FF2B5EF4-FFF2-40B4-BE49-F238E27FC236}">
                    <a16:creationId xmlns:a16="http://schemas.microsoft.com/office/drawing/2014/main" id="{6686147C-5925-4F1F-855B-6B2E640078AA}"/>
                  </a:ext>
                </a:extLst>
              </p:cNvPr>
              <p:cNvSpPr txBox="1"/>
              <p:nvPr/>
            </p:nvSpPr>
            <p:spPr>
              <a:xfrm>
                <a:off x="8391167" y="2169419"/>
                <a:ext cx="497544" cy="3885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488" dirty="0"/>
                  <a:t>X,Y</a:t>
                </a:r>
                <a:endParaRPr lang="en-GB" sz="1488" dirty="0"/>
              </a:p>
            </p:txBody>
          </p:sp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54BC8480-E438-463E-B24E-D9D51E00A4DC}"/>
                  </a:ext>
                </a:extLst>
              </p:cNvPr>
              <p:cNvSpPr txBox="1"/>
              <p:nvPr/>
            </p:nvSpPr>
            <p:spPr>
              <a:xfrm>
                <a:off x="9972369" y="2164702"/>
                <a:ext cx="497544" cy="3885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488" dirty="0"/>
                  <a:t>X,Y</a:t>
                </a:r>
                <a:endParaRPr lang="en-GB" sz="1488" dirty="0"/>
              </a:p>
            </p:txBody>
          </p:sp>
          <p:cxnSp>
            <p:nvCxnSpPr>
              <p:cNvPr id="21" name="Connettore 2 20">
                <a:extLst>
                  <a:ext uri="{FF2B5EF4-FFF2-40B4-BE49-F238E27FC236}">
                    <a16:creationId xmlns:a16="http://schemas.microsoft.com/office/drawing/2014/main" id="{F21B791C-FB3A-4FFE-891A-AB8849C3F3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7833" y="3241963"/>
                <a:ext cx="64370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05D0511E-F74B-45F1-A605-240C041455AC}"/>
                  </a:ext>
                </a:extLst>
              </p:cNvPr>
              <p:cNvSpPr txBox="1"/>
              <p:nvPr/>
            </p:nvSpPr>
            <p:spPr>
              <a:xfrm>
                <a:off x="7562325" y="3152894"/>
                <a:ext cx="754535" cy="3885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488" dirty="0" err="1"/>
                  <a:t>beam</a:t>
                </a:r>
                <a:endParaRPr lang="en-GB" sz="1488" dirty="0"/>
              </a:p>
            </p:txBody>
          </p:sp>
          <p:sp>
            <p:nvSpPr>
              <p:cNvPr id="24" name="CasellaDiTesto 23">
                <a:extLst>
                  <a:ext uri="{FF2B5EF4-FFF2-40B4-BE49-F238E27FC236}">
                    <a16:creationId xmlns:a16="http://schemas.microsoft.com/office/drawing/2014/main" id="{D214CF68-337C-474A-A5FB-312EF790E8A8}"/>
                  </a:ext>
                </a:extLst>
              </p:cNvPr>
              <p:cNvSpPr txBox="1"/>
              <p:nvPr/>
            </p:nvSpPr>
            <p:spPr>
              <a:xfrm>
                <a:off x="8497059" y="4087722"/>
                <a:ext cx="1118409" cy="480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992" dirty="0"/>
                  <a:t>1D </a:t>
                </a:r>
                <a:r>
                  <a:rPr lang="it-IT" sz="992" dirty="0" err="1"/>
                  <a:t>protos</a:t>
                </a:r>
                <a:endParaRPr lang="it-IT" sz="992" dirty="0"/>
              </a:p>
              <a:p>
                <a:pPr algn="ctr"/>
                <a:r>
                  <a:rPr lang="it-IT" sz="992" dirty="0"/>
                  <a:t> 4 APV</a:t>
                </a:r>
                <a:endParaRPr lang="en-GB" sz="992" dirty="0"/>
              </a:p>
            </p:txBody>
          </p:sp>
          <p:sp>
            <p:nvSpPr>
              <p:cNvPr id="26" name="CasellaDiTesto 25">
                <a:extLst>
                  <a:ext uri="{FF2B5EF4-FFF2-40B4-BE49-F238E27FC236}">
                    <a16:creationId xmlns:a16="http://schemas.microsoft.com/office/drawing/2014/main" id="{D3C110E1-F6F7-48DB-A9C4-B781D15969F9}"/>
                  </a:ext>
                </a:extLst>
              </p:cNvPr>
              <p:cNvSpPr txBox="1"/>
              <p:nvPr/>
            </p:nvSpPr>
            <p:spPr>
              <a:xfrm>
                <a:off x="8374086" y="2478482"/>
                <a:ext cx="545157" cy="273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868" dirty="0"/>
                  <a:t>4 APV</a:t>
                </a:r>
                <a:endParaRPr lang="en-GB" sz="868" dirty="0"/>
              </a:p>
            </p:txBody>
          </p:sp>
          <p:sp>
            <p:nvSpPr>
              <p:cNvPr id="27" name="CasellaDiTesto 26">
                <a:extLst>
                  <a:ext uri="{FF2B5EF4-FFF2-40B4-BE49-F238E27FC236}">
                    <a16:creationId xmlns:a16="http://schemas.microsoft.com/office/drawing/2014/main" id="{5CA500C6-4EB0-4EEB-BE60-B32524A2C339}"/>
                  </a:ext>
                </a:extLst>
              </p:cNvPr>
              <p:cNvSpPr txBox="1"/>
              <p:nvPr/>
            </p:nvSpPr>
            <p:spPr>
              <a:xfrm>
                <a:off x="9853979" y="2499971"/>
                <a:ext cx="545157" cy="273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868" dirty="0"/>
                  <a:t>4 APV</a:t>
                </a:r>
                <a:endParaRPr lang="en-GB" sz="868" dirty="0"/>
              </a:p>
            </p:txBody>
          </p:sp>
          <p:sp>
            <p:nvSpPr>
              <p:cNvPr id="30" name="Rettangolo 29">
                <a:extLst>
                  <a:ext uri="{FF2B5EF4-FFF2-40B4-BE49-F238E27FC236}">
                    <a16:creationId xmlns:a16="http://schemas.microsoft.com/office/drawing/2014/main" id="{0B50A3F7-C4D1-4B89-A8F1-6536675F2FD3}"/>
                  </a:ext>
                </a:extLst>
              </p:cNvPr>
              <p:cNvSpPr/>
              <p:nvPr/>
            </p:nvSpPr>
            <p:spPr>
              <a:xfrm>
                <a:off x="9744941" y="2621278"/>
                <a:ext cx="45719" cy="1454728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88"/>
              </a:p>
            </p:txBody>
          </p:sp>
        </p:grpSp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CFB3382-7681-4E27-9955-4DCF41CE6D61}"/>
                </a:ext>
              </a:extLst>
            </p:cNvPr>
            <p:cNvSpPr/>
            <p:nvPr/>
          </p:nvSpPr>
          <p:spPr>
            <a:xfrm>
              <a:off x="8938876" y="1526010"/>
              <a:ext cx="76744" cy="95042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88" dirty="0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8414AC71-70B0-4F57-A732-70C992B04D75}"/>
                </a:ext>
              </a:extLst>
            </p:cNvPr>
            <p:cNvSpPr/>
            <p:nvPr/>
          </p:nvSpPr>
          <p:spPr>
            <a:xfrm flipH="1">
              <a:off x="10595527" y="1526911"/>
              <a:ext cx="70380" cy="95596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88" dirty="0"/>
            </a:p>
          </p:txBody>
        </p:sp>
      </p:grp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1C40B6AD-0F05-DE14-CFC8-D2C1F7FAF7FC}"/>
              </a:ext>
            </a:extLst>
          </p:cNvPr>
          <p:cNvSpPr txBox="1"/>
          <p:nvPr/>
        </p:nvSpPr>
        <p:spPr>
          <a:xfrm>
            <a:off x="5863880" y="4368525"/>
            <a:ext cx="428697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1800" dirty="0" err="1">
                <a:sym typeface="Wingdings" panose="05000000000000000000" pitchFamily="2" charset="2"/>
              </a:rPr>
              <a:t>Runs</a:t>
            </a:r>
            <a:r>
              <a:rPr lang="it-IT" sz="1800" dirty="0">
                <a:sym typeface="Wingdings" panose="05000000000000000000" pitchFamily="2" charset="2"/>
              </a:rPr>
              <a:t> </a:t>
            </a:r>
            <a:r>
              <a:rPr lang="it-IT" sz="1800" dirty="0" err="1">
                <a:sym typeface="Wingdings" panose="05000000000000000000" pitchFamily="2" charset="2"/>
              </a:rPr>
              <a:t>types</a:t>
            </a:r>
            <a:r>
              <a:rPr lang="it-IT" sz="1800" dirty="0">
                <a:sym typeface="Wingdings" panose="05000000000000000000" pitchFamily="2" charset="2"/>
              </a:rPr>
              <a:t>: </a:t>
            </a:r>
            <a:r>
              <a:rPr lang="it-IT" sz="1800" dirty="0" err="1">
                <a:sym typeface="Wingdings" panose="05000000000000000000" pitchFamily="2" charset="2"/>
              </a:rPr>
              <a:t>Drift</a:t>
            </a:r>
            <a:r>
              <a:rPr lang="it-IT" sz="1800" dirty="0">
                <a:sym typeface="Wingdings" panose="05000000000000000000" pitchFamily="2" charset="2"/>
              </a:rPr>
              <a:t> and HV </a:t>
            </a:r>
            <a:r>
              <a:rPr lang="it-IT" sz="1800" dirty="0" err="1">
                <a:sym typeface="Wingdings" panose="05000000000000000000" pitchFamily="2" charset="2"/>
              </a:rPr>
              <a:t>scan</a:t>
            </a:r>
            <a:r>
              <a:rPr lang="it-IT" sz="1800" dirty="0">
                <a:sym typeface="Wingdings" panose="05000000000000000000" pitchFamily="2" charset="2"/>
              </a:rPr>
              <a:t> </a:t>
            </a:r>
            <a:r>
              <a:rPr lang="it-IT" sz="1800" dirty="0" err="1">
                <a:sym typeface="Wingdings" panose="05000000000000000000" pitchFamily="2" charset="2"/>
              </a:rPr>
              <a:t>at</a:t>
            </a:r>
            <a:r>
              <a:rPr lang="it-IT" sz="1800" dirty="0">
                <a:sym typeface="Wingdings" panose="05000000000000000000" pitchFamily="2" charset="2"/>
              </a:rPr>
              <a:t> </a:t>
            </a:r>
            <a:r>
              <a:rPr lang="it-IT" sz="1800" dirty="0" err="1">
                <a:sym typeface="Wingdings" panose="05000000000000000000" pitchFamily="2" charset="2"/>
              </a:rPr>
              <a:t>eta</a:t>
            </a:r>
            <a:r>
              <a:rPr lang="it-IT" sz="1800" dirty="0">
                <a:sym typeface="Wingdings" panose="05000000000000000000" pitchFamily="2" charset="2"/>
              </a:rPr>
              <a:t>=0</a:t>
            </a:r>
          </a:p>
          <a:p>
            <a:pPr marL="0" indent="0">
              <a:buNone/>
            </a:pPr>
            <a:r>
              <a:rPr lang="it-IT" sz="1800" dirty="0" err="1">
                <a:sym typeface="Wingdings" panose="05000000000000000000" pitchFamily="2" charset="2"/>
              </a:rPr>
              <a:t>Partcile</a:t>
            </a:r>
            <a:r>
              <a:rPr lang="it-IT" sz="1800" dirty="0">
                <a:sym typeface="Wingdings" panose="05000000000000000000" pitchFamily="2" charset="2"/>
              </a:rPr>
              <a:t> </a:t>
            </a:r>
            <a:r>
              <a:rPr lang="it-IT" sz="1800" dirty="0" err="1">
                <a:sym typeface="Wingdings" panose="05000000000000000000" pitchFamily="2" charset="2"/>
              </a:rPr>
              <a:t>beam</a:t>
            </a:r>
            <a:r>
              <a:rPr lang="it-IT" sz="1800" dirty="0">
                <a:sym typeface="Wingdings" panose="05000000000000000000" pitchFamily="2" charset="2"/>
              </a:rPr>
              <a:t>: </a:t>
            </a:r>
            <a:r>
              <a:rPr lang="it-IT" sz="1800" dirty="0" err="1">
                <a:sym typeface="Wingdings" panose="05000000000000000000" pitchFamily="2" charset="2"/>
              </a:rPr>
              <a:t>muons</a:t>
            </a:r>
            <a:r>
              <a:rPr lang="it-IT" sz="1800" dirty="0">
                <a:sym typeface="Wingdings" panose="05000000000000000000" pitchFamily="2" charset="2"/>
              </a:rPr>
              <a:t> (70% of the time), </a:t>
            </a:r>
            <a:r>
              <a:rPr lang="it-IT" sz="1800" dirty="0" err="1">
                <a:sym typeface="Wingdings" panose="05000000000000000000" pitchFamily="2" charset="2"/>
              </a:rPr>
              <a:t>pions</a:t>
            </a:r>
            <a:r>
              <a:rPr lang="it-IT" sz="1800" dirty="0">
                <a:sym typeface="Wingdings" panose="05000000000000000000" pitchFamily="2" charset="2"/>
              </a:rPr>
              <a:t> (30% of the time)</a:t>
            </a:r>
            <a:endParaRPr lang="it-IT" sz="1800" dirty="0"/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id="{5DDF5B0E-5185-29B1-4C47-57279C93DDF5}"/>
              </a:ext>
            </a:extLst>
          </p:cNvPr>
          <p:cNvSpPr/>
          <p:nvPr/>
        </p:nvSpPr>
        <p:spPr>
          <a:xfrm>
            <a:off x="8381066" y="1931364"/>
            <a:ext cx="37803" cy="120284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88"/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5CC7D301-5AFE-B318-E184-1E4AE340926E}"/>
              </a:ext>
            </a:extLst>
          </p:cNvPr>
          <p:cNvSpPr txBox="1"/>
          <p:nvPr/>
        </p:nvSpPr>
        <p:spPr>
          <a:xfrm>
            <a:off x="8110602" y="3143896"/>
            <a:ext cx="924758" cy="397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92" dirty="0"/>
              <a:t>2D </a:t>
            </a:r>
            <a:r>
              <a:rPr lang="it-IT" sz="992" dirty="0" err="1"/>
              <a:t>protos</a:t>
            </a:r>
            <a:endParaRPr lang="it-IT" sz="992" dirty="0"/>
          </a:p>
          <a:p>
            <a:pPr algn="ctr"/>
            <a:r>
              <a:rPr lang="it-IT" sz="992" dirty="0"/>
              <a:t> 4 APV</a:t>
            </a:r>
            <a:endParaRPr lang="en-GB" sz="992" dirty="0"/>
          </a:p>
        </p:txBody>
      </p:sp>
      <p:sp>
        <p:nvSpPr>
          <p:cNvPr id="2" name="Parentesi graffa chiusa 1">
            <a:extLst>
              <a:ext uri="{FF2B5EF4-FFF2-40B4-BE49-F238E27FC236}">
                <a16:creationId xmlns:a16="http://schemas.microsoft.com/office/drawing/2014/main" id="{CE645C4D-16CF-AB7D-1481-A33DC5F24365}"/>
              </a:ext>
            </a:extLst>
          </p:cNvPr>
          <p:cNvSpPr/>
          <p:nvPr/>
        </p:nvSpPr>
        <p:spPr>
          <a:xfrm>
            <a:off x="3407445" y="3368675"/>
            <a:ext cx="415255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206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033D1BE6-5A56-4502-8CE3-BAD51B72B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472790"/>
            <a:ext cx="8382000" cy="642952"/>
          </a:xfrm>
        </p:spPr>
        <p:txBody>
          <a:bodyPr>
            <a:noAutofit/>
          </a:bodyPr>
          <a:lstStyle/>
          <a:p>
            <a:r>
              <a:rPr lang="en-GB" sz="4000" dirty="0" err="1">
                <a:solidFill>
                  <a:schemeClr val="tx1"/>
                </a:solidFill>
                <a:latin typeface="Impact" pitchFamily="34" charset="0"/>
              </a:rPr>
              <a:t>Progettazione</a:t>
            </a:r>
            <a:r>
              <a:rPr lang="en-GB" sz="4000" dirty="0">
                <a:solidFill>
                  <a:schemeClr val="tx1"/>
                </a:solidFill>
                <a:latin typeface="Impact" pitchFamily="34" charset="0"/>
              </a:rPr>
              <a:t> setup TB (by Gianfranco)</a:t>
            </a:r>
          </a:p>
        </p:txBody>
      </p:sp>
      <p:sp>
        <p:nvSpPr>
          <p:cNvPr id="5" name="object 29">
            <a:extLst>
              <a:ext uri="{FF2B5EF4-FFF2-40B4-BE49-F238E27FC236}">
                <a16:creationId xmlns:a16="http://schemas.microsoft.com/office/drawing/2014/main" id="{ED2532AB-92D4-4D45-A115-59ECCFEE1574}"/>
              </a:ext>
            </a:extLst>
          </p:cNvPr>
          <p:cNvSpPr txBox="1"/>
          <p:nvPr/>
        </p:nvSpPr>
        <p:spPr>
          <a:xfrm>
            <a:off x="9719335" y="5313841"/>
            <a:ext cx="199365" cy="1679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fld id="{81D60167-4931-47E6-BA6A-407CBD079E47}" type="slidenum">
              <a:rPr sz="1000" dirty="0">
                <a:solidFill>
                  <a:srgbClr val="CCCCCC"/>
                </a:solidFill>
                <a:latin typeface="Impact"/>
                <a:cs typeface="Impact"/>
              </a:rPr>
              <a:t>4</a:t>
            </a:fld>
            <a:endParaRPr sz="1000" dirty="0">
              <a:latin typeface="Impact"/>
              <a:cs typeface="Impact"/>
            </a:endParaRPr>
          </a:p>
        </p:txBody>
      </p: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60EBC85B-C95D-308B-9383-E6655A3C6C01}"/>
              </a:ext>
            </a:extLst>
          </p:cNvPr>
          <p:cNvGrpSpPr/>
          <p:nvPr/>
        </p:nvGrpSpPr>
        <p:grpSpPr>
          <a:xfrm>
            <a:off x="88900" y="1517593"/>
            <a:ext cx="4038071" cy="3339402"/>
            <a:chOff x="5173726" y="1692275"/>
            <a:chExt cx="4038071" cy="3339402"/>
          </a:xfrm>
        </p:grpSpPr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DF5D0AA4-548F-85B9-5691-254B1FCD0C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73726" y="1692275"/>
              <a:ext cx="4038071" cy="3339402"/>
            </a:xfrm>
            <a:prstGeom prst="rect">
              <a:avLst/>
            </a:prstGeom>
          </p:spPr>
        </p:pic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586B8DAD-CA63-80A1-EFDB-523676733D23}"/>
                </a:ext>
              </a:extLst>
            </p:cNvPr>
            <p:cNvSpPr txBox="1"/>
            <p:nvPr/>
          </p:nvSpPr>
          <p:spPr>
            <a:xfrm>
              <a:off x="5879846" y="3877414"/>
              <a:ext cx="14432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chemeClr val="bg1"/>
                  </a:solidFill>
                </a:rPr>
                <a:t>Doppia coppia </a:t>
              </a:r>
              <a:r>
                <a:rPr lang="it-IT" sz="1600" b="1" dirty="0" err="1">
                  <a:solidFill>
                    <a:schemeClr val="bg1"/>
                  </a:solidFill>
                </a:rPr>
                <a:t>uRWELL</a:t>
              </a:r>
              <a:r>
                <a:rPr lang="it-IT" sz="1600" b="1" dirty="0">
                  <a:solidFill>
                    <a:schemeClr val="bg1"/>
                  </a:solidFill>
                </a:rPr>
                <a:t> 1D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C13015FA-B262-9008-CC9C-13F44016E076}"/>
                </a:ext>
              </a:extLst>
            </p:cNvPr>
            <p:cNvSpPr txBox="1"/>
            <p:nvPr/>
          </p:nvSpPr>
          <p:spPr>
            <a:xfrm>
              <a:off x="7768566" y="3876201"/>
              <a:ext cx="14432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chemeClr val="bg1"/>
                  </a:solidFill>
                </a:rPr>
                <a:t>Coppia </a:t>
              </a:r>
              <a:r>
                <a:rPr lang="it-IT" sz="1600" b="1" dirty="0" err="1">
                  <a:solidFill>
                    <a:schemeClr val="bg1"/>
                  </a:solidFill>
                </a:rPr>
                <a:t>uRWELL</a:t>
              </a:r>
              <a:r>
                <a:rPr lang="it-IT" sz="1600" b="1" dirty="0">
                  <a:solidFill>
                    <a:schemeClr val="bg1"/>
                  </a:solidFill>
                </a:rPr>
                <a:t> 2D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17" name="Immagine 16">
            <a:extLst>
              <a:ext uri="{FF2B5EF4-FFF2-40B4-BE49-F238E27FC236}">
                <a16:creationId xmlns:a16="http://schemas.microsoft.com/office/drawing/2014/main" id="{3A4222AC-7973-DF68-8972-F9527C2F2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6266" y="3701519"/>
            <a:ext cx="3315291" cy="1620311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9C75BAA8-C27B-8717-FACB-6BDB3CC2D78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8242"/>
          <a:stretch/>
        </p:blipFill>
        <p:spPr>
          <a:xfrm>
            <a:off x="7084191" y="2070547"/>
            <a:ext cx="2929867" cy="1655900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7B12C01-4F81-0DBE-4EB2-24DB0405E9DB}"/>
              </a:ext>
            </a:extLst>
          </p:cNvPr>
          <p:cNvSpPr txBox="1"/>
          <p:nvPr/>
        </p:nvSpPr>
        <p:spPr>
          <a:xfrm>
            <a:off x="7890777" y="3497469"/>
            <a:ext cx="1828558" cy="52322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Nuovo disegno del supporto di 2 camere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2AC4090B-4BFA-6D87-C57C-F07B6150738E}"/>
              </a:ext>
            </a:extLst>
          </p:cNvPr>
          <p:cNvCxnSpPr>
            <a:cxnSpLocks/>
          </p:cNvCxnSpPr>
          <p:nvPr/>
        </p:nvCxnSpPr>
        <p:spPr>
          <a:xfrm>
            <a:off x="9309100" y="2454275"/>
            <a:ext cx="0" cy="312642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4B8576DB-44B2-EE96-4C11-60EC2536E743}"/>
              </a:ext>
            </a:extLst>
          </p:cNvPr>
          <p:cNvSpPr txBox="1"/>
          <p:nvPr/>
        </p:nvSpPr>
        <p:spPr>
          <a:xfrm>
            <a:off x="9009251" y="248306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>
                <a:solidFill>
                  <a:schemeClr val="bg1"/>
                </a:solidFill>
              </a:rPr>
              <a:t>20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AC1D9730-7540-BB1E-2A0D-E0AB5CA5157D}"/>
              </a:ext>
            </a:extLst>
          </p:cNvPr>
          <p:cNvSpPr txBox="1"/>
          <p:nvPr/>
        </p:nvSpPr>
        <p:spPr>
          <a:xfrm>
            <a:off x="737974" y="4847741"/>
            <a:ext cx="25536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Supporti scintillatori Fe realizzati</a:t>
            </a:r>
            <a:endParaRPr lang="en-GB" sz="14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2A25488-8553-9B56-4C1D-42F8123E0BA7}"/>
              </a:ext>
            </a:extLst>
          </p:cNvPr>
          <p:cNvSpPr txBox="1"/>
          <p:nvPr/>
        </p:nvSpPr>
        <p:spPr>
          <a:xfrm>
            <a:off x="4269324" y="2923281"/>
            <a:ext cx="2411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Materiali ITEM consegnati</a:t>
            </a:r>
            <a:endParaRPr lang="en-GB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62070A65-5DF2-F4BB-7EC3-994F129DA5CE}"/>
              </a:ext>
            </a:extLst>
          </p:cNvPr>
          <p:cNvSpPr txBox="1"/>
          <p:nvPr/>
        </p:nvSpPr>
        <p:spPr>
          <a:xfrm>
            <a:off x="5270500" y="1430678"/>
            <a:ext cx="2411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Supporto plastico da ordinare su piazza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763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6">
            <a:extLst>
              <a:ext uri="{FF2B5EF4-FFF2-40B4-BE49-F238E27FC236}">
                <a16:creationId xmlns:a16="http://schemas.microsoft.com/office/drawing/2014/main" id="{98844F3B-7BB6-3F40-A1B6-CE0BB55B1D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44237"/>
              </p:ext>
            </p:extLst>
          </p:nvPr>
        </p:nvGraphicFramePr>
        <p:xfrm>
          <a:off x="454660" y="218080"/>
          <a:ext cx="4960621" cy="5234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5762">
                  <a:extLst>
                    <a:ext uri="{9D8B030D-6E8A-4147-A177-3AD203B41FA5}">
                      <a16:colId xmlns:a16="http://schemas.microsoft.com/office/drawing/2014/main" val="1774083933"/>
                    </a:ext>
                  </a:extLst>
                </a:gridCol>
                <a:gridCol w="423678">
                  <a:extLst>
                    <a:ext uri="{9D8B030D-6E8A-4147-A177-3AD203B41FA5}">
                      <a16:colId xmlns:a16="http://schemas.microsoft.com/office/drawing/2014/main" val="1620024784"/>
                    </a:ext>
                  </a:extLst>
                </a:gridCol>
                <a:gridCol w="392221">
                  <a:extLst>
                    <a:ext uri="{9D8B030D-6E8A-4147-A177-3AD203B41FA5}">
                      <a16:colId xmlns:a16="http://schemas.microsoft.com/office/drawing/2014/main" val="2396800476"/>
                    </a:ext>
                  </a:extLst>
                </a:gridCol>
                <a:gridCol w="409742">
                  <a:extLst>
                    <a:ext uri="{9D8B030D-6E8A-4147-A177-3AD203B41FA5}">
                      <a16:colId xmlns:a16="http://schemas.microsoft.com/office/drawing/2014/main" val="3933891908"/>
                    </a:ext>
                  </a:extLst>
                </a:gridCol>
                <a:gridCol w="509609">
                  <a:extLst>
                    <a:ext uri="{9D8B030D-6E8A-4147-A177-3AD203B41FA5}">
                      <a16:colId xmlns:a16="http://schemas.microsoft.com/office/drawing/2014/main" val="2679763338"/>
                    </a:ext>
                  </a:extLst>
                </a:gridCol>
                <a:gridCol w="509609">
                  <a:extLst>
                    <a:ext uri="{9D8B030D-6E8A-4147-A177-3AD203B41FA5}">
                      <a16:colId xmlns:a16="http://schemas.microsoft.com/office/drawing/2014/main" val="3976858487"/>
                    </a:ext>
                  </a:extLst>
                </a:gridCol>
              </a:tblGrid>
              <a:tr h="287061">
                <a:tc>
                  <a:txBody>
                    <a:bodyPr/>
                    <a:lstStyle/>
                    <a:p>
                      <a:r>
                        <a:rPr lang="it-IT" sz="1200" dirty="0"/>
                        <a:t>Task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LNF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Bo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Fe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RM2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To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316658"/>
                  </a:ext>
                </a:extLst>
              </a:tr>
              <a:tr h="287061">
                <a:tc>
                  <a:txBody>
                    <a:bodyPr/>
                    <a:lstStyle/>
                    <a:p>
                      <a:r>
                        <a:rPr lang="it-IT" sz="1200" dirty="0"/>
                        <a:t>Detector design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925677"/>
                  </a:ext>
                </a:extLst>
              </a:tr>
              <a:tr h="287061">
                <a:tc>
                  <a:txBody>
                    <a:bodyPr/>
                    <a:lstStyle/>
                    <a:p>
                      <a:r>
                        <a:rPr lang="it-IT" sz="1200" dirty="0">
                          <a:sym typeface="Wingdings" panose="05000000000000000000" pitchFamily="2" charset="2"/>
                        </a:rPr>
                        <a:t>Detector assembly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030902"/>
                  </a:ext>
                </a:extLst>
              </a:tr>
              <a:tr h="287061">
                <a:tc>
                  <a:txBody>
                    <a:bodyPr/>
                    <a:lstStyle/>
                    <a:p>
                      <a:r>
                        <a:rPr lang="it-IT" sz="1200" dirty="0"/>
                        <a:t>XY Trackers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751481"/>
                  </a:ext>
                </a:extLst>
              </a:tr>
              <a:tr h="287061">
                <a:tc>
                  <a:txBody>
                    <a:bodyPr/>
                    <a:lstStyle/>
                    <a:p>
                      <a:r>
                        <a:rPr lang="it-IT" sz="1200" dirty="0" err="1">
                          <a:sym typeface="Wingdings" panose="05000000000000000000" pitchFamily="2" charset="2"/>
                        </a:rPr>
                        <a:t>Mechanics</a:t>
                      </a:r>
                      <a:r>
                        <a:rPr lang="it-IT" sz="1200" dirty="0">
                          <a:sym typeface="Wingdings" panose="05000000000000000000" pitchFamily="2" charset="2"/>
                        </a:rPr>
                        <a:t> for the TB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774492"/>
                  </a:ext>
                </a:extLst>
              </a:tr>
              <a:tr h="287061">
                <a:tc>
                  <a:txBody>
                    <a:bodyPr/>
                    <a:lstStyle/>
                    <a:p>
                      <a:r>
                        <a:rPr lang="it-IT" sz="1200" dirty="0">
                          <a:sym typeface="Wingdings" panose="05000000000000000000" pitchFamily="2" charset="2"/>
                        </a:rPr>
                        <a:t>APV </a:t>
                      </a:r>
                      <a:r>
                        <a:rPr lang="it-IT" sz="1200" dirty="0" err="1">
                          <a:sym typeface="Wingdings" panose="05000000000000000000" pitchFamily="2" charset="2"/>
                        </a:rPr>
                        <a:t>electronics</a:t>
                      </a:r>
                      <a:r>
                        <a:rPr lang="it-IT" sz="1200" dirty="0">
                          <a:sym typeface="Wingdings" panose="05000000000000000000" pitchFamily="2" charset="2"/>
                        </a:rPr>
                        <a:t> + </a:t>
                      </a:r>
                      <a:r>
                        <a:rPr lang="it-IT" sz="1200" dirty="0" err="1">
                          <a:sym typeface="Wingdings" panose="05000000000000000000" pitchFamily="2" charset="2"/>
                        </a:rPr>
                        <a:t>flat</a:t>
                      </a:r>
                      <a:r>
                        <a:rPr lang="it-IT" sz="1200" dirty="0">
                          <a:sym typeface="Wingdings" panose="05000000000000000000" pitchFamily="2" charset="2"/>
                        </a:rPr>
                        <a:t> cables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382032"/>
                  </a:ext>
                </a:extLst>
              </a:tr>
              <a:tr h="287061">
                <a:tc>
                  <a:txBody>
                    <a:bodyPr/>
                    <a:lstStyle/>
                    <a:p>
                      <a:r>
                        <a:rPr lang="it-IT" sz="1200" dirty="0">
                          <a:sym typeface="Wingdings" panose="05000000000000000000" pitchFamily="2" charset="2"/>
                        </a:rPr>
                        <a:t>SRS+PC </a:t>
                      </a:r>
                      <a:r>
                        <a:rPr lang="it-IT" sz="1200" dirty="0" err="1">
                          <a:sym typeface="Wingdings" panose="05000000000000000000" pitchFamily="2" charset="2"/>
                        </a:rPr>
                        <a:t>acquisition</a:t>
                      </a:r>
                      <a:r>
                        <a:rPr lang="it-IT" sz="1200" dirty="0">
                          <a:sym typeface="Wingdings" panose="05000000000000000000" pitchFamily="2" charset="2"/>
                        </a:rPr>
                        <a:t>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148726"/>
                  </a:ext>
                </a:extLst>
              </a:tr>
              <a:tr h="287061">
                <a:tc>
                  <a:txBody>
                    <a:bodyPr/>
                    <a:lstStyle/>
                    <a:p>
                      <a:r>
                        <a:rPr lang="it-IT" sz="1200" dirty="0">
                          <a:sym typeface="Wingdings" panose="05000000000000000000" pitchFamily="2" charset="2"/>
                        </a:rPr>
                        <a:t>Data </a:t>
                      </a:r>
                      <a:r>
                        <a:rPr lang="it-IT" sz="1200" dirty="0" err="1">
                          <a:sym typeface="Wingdings" panose="05000000000000000000" pitchFamily="2" charset="2"/>
                        </a:rPr>
                        <a:t>quality</a:t>
                      </a:r>
                      <a:r>
                        <a:rPr lang="it-IT" sz="1200" dirty="0">
                          <a:sym typeface="Wingdings" panose="05000000000000000000" pitchFamily="2" charset="2"/>
                        </a:rPr>
                        <a:t> APV &amp; Event display </a:t>
                      </a:r>
                      <a:r>
                        <a:rPr lang="it-IT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to be </a:t>
                      </a:r>
                      <a:r>
                        <a:rPr lang="it-IT" sz="1200" b="1" dirty="0" err="1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planed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637314"/>
                  </a:ext>
                </a:extLst>
              </a:tr>
              <a:tr h="422149">
                <a:tc>
                  <a:txBody>
                    <a:bodyPr/>
                    <a:lstStyle/>
                    <a:p>
                      <a:r>
                        <a:rPr lang="it-IT" sz="1200" dirty="0">
                          <a:sym typeface="Wingdings" panose="05000000000000000000" pitchFamily="2" charset="2"/>
                        </a:rPr>
                        <a:t>Trigger (</a:t>
                      </a:r>
                      <a:r>
                        <a:rPr lang="it-IT" sz="1200" dirty="0" err="1">
                          <a:sym typeface="Wingdings" panose="05000000000000000000" pitchFamily="2" charset="2"/>
                        </a:rPr>
                        <a:t>scint</a:t>
                      </a:r>
                      <a:r>
                        <a:rPr lang="it-IT" sz="1200" dirty="0">
                          <a:sym typeface="Wingdings" panose="05000000000000000000" pitchFamily="2" charset="2"/>
                        </a:rPr>
                        <a:t>., NIM </a:t>
                      </a:r>
                      <a:r>
                        <a:rPr lang="it-IT" sz="1200" dirty="0" err="1">
                          <a:sym typeface="Wingdings" panose="05000000000000000000" pitchFamily="2" charset="2"/>
                        </a:rPr>
                        <a:t>modules</a:t>
                      </a:r>
                      <a:r>
                        <a:rPr lang="it-IT" sz="1200" dirty="0">
                          <a:sym typeface="Wingdings" panose="05000000000000000000" pitchFamily="2" charset="2"/>
                        </a:rPr>
                        <a:t>, CRATE, HV cables, </a:t>
                      </a:r>
                      <a:r>
                        <a:rPr lang="it-IT" sz="1200" dirty="0" err="1">
                          <a:sym typeface="Wingdings" panose="05000000000000000000" pitchFamily="2" charset="2"/>
                        </a:rPr>
                        <a:t>etc</a:t>
                      </a:r>
                      <a:r>
                        <a:rPr lang="it-IT" sz="1200" dirty="0">
                          <a:sym typeface="Wingdings" panose="05000000000000000000" pitchFamily="2" charset="2"/>
                        </a:rPr>
                        <a:t>) </a:t>
                      </a:r>
                      <a:r>
                        <a:rPr lang="it-IT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to be </a:t>
                      </a:r>
                      <a:r>
                        <a:rPr lang="it-IT" sz="1200" b="1" dirty="0" err="1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checked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?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333477"/>
                  </a:ext>
                </a:extLst>
              </a:tr>
              <a:tr h="301133">
                <a:tc>
                  <a:txBody>
                    <a:bodyPr/>
                    <a:lstStyle/>
                    <a:p>
                      <a:r>
                        <a:rPr lang="it-IT" sz="1200" dirty="0">
                          <a:sym typeface="Wingdings" panose="05000000000000000000" pitchFamily="2" charset="2"/>
                        </a:rPr>
                        <a:t>HV create + N.3 boards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915194"/>
                  </a:ext>
                </a:extLst>
              </a:tr>
              <a:tr h="287061">
                <a:tc>
                  <a:txBody>
                    <a:bodyPr/>
                    <a:lstStyle/>
                    <a:p>
                      <a:r>
                        <a:rPr lang="it-IT" sz="1200" dirty="0">
                          <a:sym typeface="Wingdings" panose="05000000000000000000" pitchFamily="2" charset="2"/>
                        </a:rPr>
                        <a:t>HV cables + Slow Control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084308"/>
                  </a:ext>
                </a:extLst>
              </a:tr>
              <a:tr h="287061">
                <a:tc>
                  <a:txBody>
                    <a:bodyPr/>
                    <a:lstStyle/>
                    <a:p>
                      <a:r>
                        <a:rPr lang="it-IT" sz="1200" dirty="0">
                          <a:sym typeface="Wingdings" panose="05000000000000000000" pitchFamily="2" charset="2"/>
                        </a:rPr>
                        <a:t>notebook for Slow Control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369193"/>
                  </a:ext>
                </a:extLst>
              </a:tr>
              <a:tr h="287061">
                <a:tc>
                  <a:txBody>
                    <a:bodyPr/>
                    <a:lstStyle/>
                    <a:p>
                      <a:r>
                        <a:rPr lang="it-IT" sz="1200" dirty="0">
                          <a:sym typeface="Wingdings" panose="05000000000000000000" pitchFamily="2" charset="2"/>
                        </a:rPr>
                        <a:t>Gas pipe  </a:t>
                      </a:r>
                      <a:r>
                        <a:rPr lang="it-IT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to be </a:t>
                      </a:r>
                      <a:r>
                        <a:rPr lang="it-IT" sz="1200" b="1" dirty="0" err="1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checked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616001"/>
                  </a:ext>
                </a:extLst>
              </a:tr>
              <a:tr h="287061">
                <a:tc>
                  <a:txBody>
                    <a:bodyPr/>
                    <a:lstStyle/>
                    <a:p>
                      <a:r>
                        <a:rPr lang="it-IT" sz="1200" dirty="0" err="1"/>
                        <a:t>Column</a:t>
                      </a:r>
                      <a:r>
                        <a:rPr lang="it-IT" sz="1200" dirty="0"/>
                        <a:t> </a:t>
                      </a:r>
                      <a:r>
                        <a:rPr lang="it-IT" sz="1200" dirty="0" err="1"/>
                        <a:t>flowmeters</a:t>
                      </a:r>
                      <a:r>
                        <a:rPr lang="it-IT" sz="1200" dirty="0"/>
                        <a:t> , T-p-RH probe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448791"/>
                  </a:ext>
                </a:extLst>
              </a:tr>
              <a:tr h="287061">
                <a:tc>
                  <a:txBody>
                    <a:bodyPr/>
                    <a:lstStyle/>
                    <a:p>
                      <a:r>
                        <a:rPr lang="it-IT" sz="1200" dirty="0">
                          <a:sym typeface="Wingdings" panose="05000000000000000000" pitchFamily="2" charset="2"/>
                        </a:rPr>
                        <a:t>Gas </a:t>
                      </a:r>
                      <a:r>
                        <a:rPr lang="it-IT" sz="1200" dirty="0" err="1">
                          <a:sym typeface="Wingdings" panose="05000000000000000000" pitchFamily="2" charset="2"/>
                        </a:rPr>
                        <a:t>bottle</a:t>
                      </a:r>
                      <a:r>
                        <a:rPr lang="it-IT" sz="120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it-IT" sz="1200" dirty="0" err="1">
                          <a:sym typeface="Wingdings" panose="05000000000000000000" pitchFamily="2" charset="2"/>
                        </a:rPr>
                        <a:t>pre</a:t>
                      </a:r>
                      <a:r>
                        <a:rPr lang="it-IT" sz="1200" dirty="0">
                          <a:sym typeface="Wingdings" panose="05000000000000000000" pitchFamily="2" charset="2"/>
                        </a:rPr>
                        <a:t>-mix order @ CERN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328742"/>
                  </a:ext>
                </a:extLst>
              </a:tr>
              <a:tr h="287061">
                <a:tc>
                  <a:txBody>
                    <a:bodyPr/>
                    <a:lstStyle/>
                    <a:p>
                      <a:r>
                        <a:rPr lang="it-IT" sz="1200" dirty="0" err="1">
                          <a:sym typeface="Wingdings" panose="05000000000000000000" pitchFamily="2" charset="2"/>
                        </a:rPr>
                        <a:t>Material</a:t>
                      </a:r>
                      <a:r>
                        <a:rPr lang="it-IT" sz="120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it-IT" sz="1200" dirty="0" err="1">
                          <a:sym typeface="Wingdings" panose="05000000000000000000" pitchFamily="2" charset="2"/>
                        </a:rPr>
                        <a:t>Transport</a:t>
                      </a:r>
                      <a:r>
                        <a:rPr lang="it-IT" sz="120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it-IT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to be </a:t>
                      </a:r>
                      <a:r>
                        <a:rPr lang="it-IT" sz="1200" b="1" dirty="0" err="1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checked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61699"/>
                  </a:ext>
                </a:extLst>
              </a:tr>
              <a:tr h="287061">
                <a:tc>
                  <a:txBody>
                    <a:bodyPr/>
                    <a:lstStyle/>
                    <a:p>
                      <a:r>
                        <a:rPr lang="en-GB" sz="1200" dirty="0"/>
                        <a:t>Technicians for installation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x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83255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952471B6-5B9F-F67D-6AF1-F7D8C97D1D14}"/>
              </a:ext>
            </a:extLst>
          </p:cNvPr>
          <p:cNvSpPr txBox="1"/>
          <p:nvPr/>
        </p:nvSpPr>
        <p:spPr>
          <a:xfrm>
            <a:off x="5836306" y="320675"/>
            <a:ext cx="3836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Test </a:t>
            </a:r>
            <a:r>
              <a:rPr lang="it-IT" dirty="0" err="1"/>
              <a:t>Beam</a:t>
            </a:r>
            <a:r>
              <a:rPr lang="it-IT" dirty="0"/>
              <a:t> </a:t>
            </a:r>
            <a:r>
              <a:rPr lang="it-IT" dirty="0" err="1"/>
              <a:t>period</a:t>
            </a:r>
            <a:r>
              <a:rPr lang="it-IT" dirty="0"/>
              <a:t>: 5 – 19 </a:t>
            </a:r>
            <a:r>
              <a:rPr lang="it-IT" dirty="0" err="1"/>
              <a:t>October</a:t>
            </a:r>
            <a:r>
              <a:rPr lang="it-IT" dirty="0"/>
              <a:t> 2022</a:t>
            </a:r>
            <a:endParaRPr lang="en-GB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1AA83E-0F85-8E92-B5DD-C25475567B3A}"/>
              </a:ext>
            </a:extLst>
          </p:cNvPr>
          <p:cNvSpPr txBox="1"/>
          <p:nvPr/>
        </p:nvSpPr>
        <p:spPr>
          <a:xfrm>
            <a:off x="5836306" y="930275"/>
            <a:ext cx="370901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/>
              <a:t>Responsability</a:t>
            </a:r>
            <a:r>
              <a:rPr lang="it-IT" sz="1600" dirty="0"/>
              <a:t> (to be </a:t>
            </a:r>
            <a:r>
              <a:rPr lang="it-IT" sz="1600" dirty="0" err="1"/>
              <a:t>filled</a:t>
            </a:r>
            <a:r>
              <a:rPr lang="it-IT" sz="1600" dirty="0"/>
              <a:t>):</a:t>
            </a:r>
          </a:p>
          <a:p>
            <a:pPr marL="342900" indent="-342900">
              <a:buAutoNum type="arabicParenR"/>
            </a:pPr>
            <a:r>
              <a:rPr lang="it-IT" sz="1600" dirty="0" err="1"/>
              <a:t>Buroctratic</a:t>
            </a:r>
            <a:r>
              <a:rPr lang="it-IT" sz="1600" dirty="0"/>
              <a:t> </a:t>
            </a:r>
            <a:r>
              <a:rPr lang="it-IT" sz="1600" dirty="0" err="1"/>
              <a:t>issues</a:t>
            </a:r>
            <a:r>
              <a:rPr lang="it-IT" sz="1600" dirty="0"/>
              <a:t> (check of </a:t>
            </a:r>
            <a:r>
              <a:rPr lang="it-IT" sz="1600" dirty="0" err="1"/>
              <a:t>required</a:t>
            </a:r>
            <a:r>
              <a:rPr lang="it-IT" sz="1600" dirty="0"/>
              <a:t> CERN </a:t>
            </a:r>
            <a:r>
              <a:rPr lang="it-IT" sz="1600" dirty="0" err="1"/>
              <a:t>documents</a:t>
            </a:r>
            <a:r>
              <a:rPr lang="it-IT" sz="1600" dirty="0"/>
              <a:t>, </a:t>
            </a:r>
            <a:r>
              <a:rPr lang="it-IT" sz="1600" dirty="0" err="1"/>
              <a:t>etc</a:t>
            </a:r>
            <a:r>
              <a:rPr lang="it-IT" sz="1600" dirty="0"/>
              <a:t>) </a:t>
            </a:r>
            <a:r>
              <a:rPr lang="it-IT" sz="1600" dirty="0">
                <a:sym typeface="Wingdings" panose="05000000000000000000" pitchFamily="2" charset="2"/>
              </a:rPr>
              <a:t> Gianni, Gigi</a:t>
            </a:r>
            <a:endParaRPr lang="it-IT" sz="1600" dirty="0"/>
          </a:p>
          <a:p>
            <a:pPr marL="342900" indent="-342900">
              <a:buAutoNum type="arabicParenR"/>
            </a:pPr>
            <a:r>
              <a:rPr lang="it-IT" sz="1600" dirty="0" err="1"/>
              <a:t>Trasport</a:t>
            </a:r>
            <a:r>
              <a:rPr lang="it-IT" sz="1600" dirty="0"/>
              <a:t> </a:t>
            </a:r>
            <a:r>
              <a:rPr lang="it-IT" sz="1600" dirty="0" err="1"/>
              <a:t>issues</a:t>
            </a:r>
            <a:r>
              <a:rPr lang="it-IT" sz="1600" dirty="0"/>
              <a:t> (fattura proforma, </a:t>
            </a:r>
            <a:r>
              <a:rPr lang="it-IT" sz="1600" dirty="0" err="1"/>
              <a:t>etc</a:t>
            </a:r>
            <a:r>
              <a:rPr lang="it-IT" sz="1600" dirty="0"/>
              <a:t>) </a:t>
            </a:r>
            <a:r>
              <a:rPr lang="it-IT" sz="1600" dirty="0">
                <a:sym typeface="Wingdings" panose="05000000000000000000" pitchFamily="2" charset="2"/>
              </a:rPr>
              <a:t> Paolo</a:t>
            </a:r>
            <a:endParaRPr lang="it-IT" sz="1600" dirty="0"/>
          </a:p>
          <a:p>
            <a:pPr marL="342900" indent="-342900">
              <a:buAutoNum type="arabicParenR"/>
            </a:pPr>
            <a:r>
              <a:rPr lang="it-IT" sz="1600" dirty="0"/>
              <a:t>Installation </a:t>
            </a:r>
            <a:r>
              <a:rPr lang="it-IT" sz="1600" dirty="0">
                <a:sym typeface="Wingdings" panose="05000000000000000000" pitchFamily="2" charset="2"/>
              </a:rPr>
              <a:t> </a:t>
            </a:r>
            <a:endParaRPr lang="it-IT" sz="1600" dirty="0"/>
          </a:p>
          <a:p>
            <a:pPr marL="342900" indent="-342900">
              <a:buAutoNum type="arabicParenR"/>
            </a:pPr>
            <a:r>
              <a:rPr lang="it-IT" sz="1600" dirty="0" err="1"/>
              <a:t>Run</a:t>
            </a:r>
            <a:r>
              <a:rPr lang="it-IT" sz="1600" dirty="0"/>
              <a:t> </a:t>
            </a:r>
            <a:r>
              <a:rPr lang="it-IT" sz="1600" dirty="0" err="1"/>
              <a:t>cordinators</a:t>
            </a:r>
            <a:r>
              <a:rPr lang="it-IT" sz="1600" dirty="0"/>
              <a:t> (for 2 weeks and </a:t>
            </a:r>
            <a:r>
              <a:rPr lang="it-IT" sz="1600" dirty="0" err="1"/>
              <a:t>shifters</a:t>
            </a:r>
            <a:r>
              <a:rPr lang="it-IT" sz="1600" dirty="0"/>
              <a:t> </a:t>
            </a:r>
            <a:r>
              <a:rPr lang="it-IT" sz="1600" dirty="0" err="1"/>
              <a:t>coordination</a:t>
            </a:r>
            <a:r>
              <a:rPr lang="it-IT" sz="1600" dirty="0"/>
              <a:t>) </a:t>
            </a:r>
            <a:r>
              <a:rPr lang="it-IT" sz="1600" dirty="0">
                <a:sym typeface="Wingdings" panose="05000000000000000000" pitchFamily="2" charset="2"/>
              </a:rPr>
              <a:t></a:t>
            </a:r>
            <a:endParaRPr lang="it-IT" sz="1600" dirty="0"/>
          </a:p>
          <a:p>
            <a:pPr marL="342900" indent="-342900">
              <a:buAutoNum type="arabicParenR"/>
            </a:pPr>
            <a:r>
              <a:rPr lang="it-IT" sz="1600" dirty="0"/>
              <a:t>Analysis group (for 2 weeks) </a:t>
            </a:r>
            <a:r>
              <a:rPr lang="it-IT" sz="1600" dirty="0">
                <a:sym typeface="Wingdings" panose="05000000000000000000" pitchFamily="2" charset="2"/>
              </a:rPr>
              <a:t></a:t>
            </a:r>
            <a:endParaRPr lang="it-IT" sz="1600" dirty="0"/>
          </a:p>
          <a:p>
            <a:pPr marL="342900" indent="-342900">
              <a:buAutoNum type="arabicParenR"/>
            </a:pPr>
            <a:r>
              <a:rPr lang="it-IT" sz="1600" dirty="0"/>
              <a:t>TREC &amp; </a:t>
            </a:r>
            <a:r>
              <a:rPr lang="it-IT" sz="1600" dirty="0" err="1"/>
              <a:t>Dismount</a:t>
            </a:r>
            <a:r>
              <a:rPr lang="it-IT" sz="1600" dirty="0"/>
              <a:t> </a:t>
            </a:r>
            <a:r>
              <a:rPr lang="it-IT" sz="1600" dirty="0">
                <a:sym typeface="Wingdings" panose="05000000000000000000" pitchFamily="2" charset="2"/>
              </a:rPr>
              <a:t></a:t>
            </a:r>
            <a:r>
              <a:rPr lang="it-IT" sz="1600" dirty="0"/>
              <a:t> </a:t>
            </a:r>
          </a:p>
          <a:p>
            <a:pPr marL="342900" indent="-342900">
              <a:buAutoNum type="arabicParenR"/>
            </a:pPr>
            <a:r>
              <a:rPr lang="it-IT" sz="1600" dirty="0" err="1"/>
              <a:t>Beam</a:t>
            </a:r>
            <a:r>
              <a:rPr lang="it-IT" sz="1600" dirty="0"/>
              <a:t> </a:t>
            </a:r>
            <a:r>
              <a:rPr lang="it-IT" sz="1600" dirty="0" err="1"/>
              <a:t>coordination</a:t>
            </a:r>
            <a:r>
              <a:rPr lang="it-IT" sz="1600" dirty="0"/>
              <a:t> with </a:t>
            </a:r>
            <a:r>
              <a:rPr lang="it-IT" sz="1600" dirty="0" err="1"/>
              <a:t>LHCb</a:t>
            </a:r>
            <a:r>
              <a:rPr lang="it-IT" sz="1600" dirty="0">
                <a:sym typeface="Wingdings" panose="05000000000000000000" pitchFamily="2" charset="2"/>
              </a:rPr>
              <a:t> Gianni, Marco</a:t>
            </a:r>
            <a:endParaRPr lang="it-IT" sz="1600" dirty="0"/>
          </a:p>
          <a:p>
            <a:endParaRPr lang="en-GB" sz="1600" dirty="0"/>
          </a:p>
          <a:p>
            <a:r>
              <a:rPr lang="en-GB" sz="1600" dirty="0"/>
              <a:t>Doodle per </a:t>
            </a:r>
            <a:r>
              <a:rPr lang="en-GB" sz="1600" dirty="0" err="1"/>
              <a:t>capire</a:t>
            </a:r>
            <a:r>
              <a:rPr lang="en-GB" sz="1600" dirty="0"/>
              <a:t> </a:t>
            </a:r>
            <a:r>
              <a:rPr lang="en-GB" sz="1600" dirty="0" err="1"/>
              <a:t>punti</a:t>
            </a:r>
            <a:r>
              <a:rPr lang="en-GB" sz="1600" dirty="0"/>
              <a:t> 3-6 </a:t>
            </a:r>
            <a:r>
              <a:rPr lang="en-GB" sz="1600" dirty="0">
                <a:sym typeface="Wingdings" panose="05000000000000000000" pitchFamily="2" charset="2"/>
              </a:rPr>
              <a:t> Marco</a:t>
            </a:r>
          </a:p>
          <a:p>
            <a:r>
              <a:rPr lang="en-GB" sz="1600" dirty="0">
                <a:sym typeface="Wingdings" panose="05000000000000000000" pitchFamily="2" charset="2"/>
              </a:rPr>
              <a:t>Doodle per Data Quality   Riccardo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565247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4897</TotalTime>
  <Words>703</Words>
  <Application>Microsoft Office PowerPoint</Application>
  <PresentationFormat>Personalizzato</PresentationFormat>
  <Paragraphs>145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Impact</vt:lpstr>
      <vt:lpstr>Office Theme</vt:lpstr>
      <vt:lpstr>Programma WP7 – 2022: detector</vt:lpstr>
      <vt:lpstr>Programma WP7 – 2022: detector</vt:lpstr>
      <vt:lpstr>Presentazione standard di PowerPoint</vt:lpstr>
      <vt:lpstr>Progettazione setup TB (by Gianfranco)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Riunione TB uRWELL  - Discussione analisi dati - Meeting di Collaborazione @ Bo (15-16 Dic): decidere i talks &amp; speakers</dc:title>
  <dc:creator>pmarco</dc:creator>
  <cp:lastModifiedBy>Marco Poli Lener</cp:lastModifiedBy>
  <cp:revision>93</cp:revision>
  <dcterms:created xsi:type="dcterms:W3CDTF">2021-11-25T12:03:16Z</dcterms:created>
  <dcterms:modified xsi:type="dcterms:W3CDTF">2022-07-20T14:30:02Z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2021-11-19T00:00:00Z</vt:filetime>
  </property>
  <property fmtid="{D5CDD505-2E9C-101B-9397-08002B2CF9AE}" pid="3" name="Creator">
    <vt:lpwstr>Impress</vt:lpwstr>
  </property>
  <property fmtid="{D5CDD505-2E9C-101B-9397-08002B2CF9AE}" pid="4" name="LastSaved">
    <vt:filetime>2021-11-19T00:00:00Z</vt:filetime>
  </property>
</Properties>
</file>