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61" r:id="rId4"/>
    <p:sldId id="257" r:id="rId5"/>
    <p:sldId id="259" r:id="rId6"/>
    <p:sldId id="262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3"/>
  </p:normalViewPr>
  <p:slideViewPr>
    <p:cSldViewPr snapToGrid="0" snapToObjects="1" showGuides="1">
      <p:cViewPr>
        <p:scale>
          <a:sx n="104" d="100"/>
          <a:sy n="104" d="100"/>
        </p:scale>
        <p:origin x="80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4C-965E-804E-9D21-9474F777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79DDF-2E6F-514B-92EB-2FA5A5C8A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A3CF-5ABD-B746-A2C1-2AE415FE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9338-3BA9-0D46-A853-C2194DAF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E984-04EF-B340-8618-E95EB6A5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4C43-9BD8-A340-A372-2E3575E6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6A259-163A-464C-A5FA-ADA52C90E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D40A3-9435-194C-884C-64DDD629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4C54B-86EE-A54F-937D-5DB0BCA5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558C7-4846-A44B-8748-08B8CD20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8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B263D-8AA3-4547-BBAF-A0E946C2E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E34BA-4B0B-ED4D-AD99-57CC07094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C91F-994F-EF4C-B219-62D207A3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3D836-84E3-6A41-A23F-0BFBCB48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7E04-15C6-DE47-BE83-F9836E87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8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8469-88CA-A54D-92A9-64CB0800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4E11-843F-C147-94AE-B04D9A68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7532-B755-D944-BA1F-19DD771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2979-F7C4-5C4B-B7F3-40AC1B16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1209-D468-1F40-B7AC-8BD81915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3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CB23-19F8-FC40-970C-46131285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E396F-B1C2-A041-9A91-3E919B6E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D5079-2E53-1B4F-AECD-56905EF2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08D0-E3C7-4A47-B0DF-1ED55CCF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8E51F-D3BF-434B-82F0-A7C9DF2E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5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4F3B-D62D-B246-A849-165742D4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2D12-AD31-4749-9BEE-1442D305D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92755-F258-F649-B3EC-C746C566B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B704F-68F2-D946-8DCC-4C5A5E89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CF402-A27A-E84B-A969-8D876B7E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19351-3425-9045-A2D4-4F008FBA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8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ACE-5A4C-9B43-96C0-3976E75D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E8207-E8A2-EA4E-BBE5-8F63E235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F2579-6608-2B40-A9FE-72F8115ED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4F30F-AD40-8A44-9B85-577A158F0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938CB-8F52-BD4B-8009-D685A9644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DA5E4-54B3-A14C-962D-229D9B38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1A0BC-1137-1C41-9F50-32E327E0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0CFEF-2A86-5F49-8852-A7631BA1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7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4054-2851-D641-B2FD-FB7F0246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51463-6B66-7542-990B-6DE03E37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A32C7-0F84-B542-BCC7-28E6DC58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6DB9-B52B-4F47-840E-1BE85ED7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1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2D945-0858-704A-B008-76CF083D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C52CB-E392-3248-A0C0-E732613F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D43BE-610F-534C-BF7D-CF8018A9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E86A-0D3B-6648-95C6-302E6FC8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69C0C-2EEC-FB47-B516-2872F09D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82B50-7875-9E43-8A6F-1764126C8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6B819-77D7-3842-957A-446DFE9C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B70B1-FD56-A540-80EE-AF68602B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CDE3-2127-354C-BAE2-18F9924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4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45F2-64E8-D744-8E07-D7C774AA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DAC8E-3AEE-A34C-99FC-44F599253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28C73-39E8-3A4D-9490-90AB4775B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220CF-BC8C-4542-B6A6-FCDEB47E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B2DF7-6D61-2C4A-AD3A-409BD0AC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60BEF-AA26-7E4B-B89F-2F198EDE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9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4F0AB-A0D2-0C41-B8DF-BC0EB203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93A24-B0DB-7940-891D-AFBEF5BEE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5A1F4-E861-E142-B4A4-0F5BD71D7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07FD-5C66-6545-8F44-3A85941DE9B7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1B6B0-334C-1C4A-ABC0-65461AEDA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19241-4041-6247-A93D-CDB80DE4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7C186-BE1C-7049-B8EE-317B7061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1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42F29-C494-494E-ACD8-CB970106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6" y="238539"/>
            <a:ext cx="12092844" cy="1055497"/>
          </a:xfrm>
        </p:spPr>
        <p:txBody>
          <a:bodyPr anchor="b">
            <a:normAutofit/>
          </a:bodyPr>
          <a:lstStyle/>
          <a:p>
            <a:pPr algn="ctr"/>
            <a:r>
              <a:rPr lang="it-IT" sz="4600" dirty="0"/>
              <a:t>Possibili sviluppi TDAQ per alta intensità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30729-0730-6C41-9AD7-1D78F7DF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375426"/>
            <a:ext cx="10515600" cy="120275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Meeting INFN referee </a:t>
            </a:r>
          </a:p>
          <a:p>
            <a:pPr marL="0" indent="0" algn="ctr">
              <a:buNone/>
            </a:pPr>
            <a:r>
              <a:rPr lang="en-GB" dirty="0"/>
              <a:t>LNF 20/07/2022</a:t>
            </a:r>
          </a:p>
        </p:txBody>
      </p:sp>
    </p:spTree>
    <p:extLst>
      <p:ext uri="{BB962C8B-B14F-4D97-AF65-F5344CB8AC3E}">
        <p14:creationId xmlns:p14="http://schemas.microsoft.com/office/powerpoint/2010/main" val="329531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42F29-C494-494E-ACD8-CB970106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6" y="238539"/>
            <a:ext cx="12092844" cy="1055497"/>
          </a:xfrm>
        </p:spPr>
        <p:txBody>
          <a:bodyPr anchor="b">
            <a:normAutofit/>
          </a:bodyPr>
          <a:lstStyle/>
          <a:p>
            <a:r>
              <a:rPr lang="en-GB" sz="4600" dirty="0"/>
              <a:t>La </a:t>
            </a:r>
            <a:r>
              <a:rPr lang="en-GB" sz="4600" dirty="0" err="1"/>
              <a:t>situazione</a:t>
            </a:r>
            <a:r>
              <a:rPr lang="en-GB" sz="4600" dirty="0"/>
              <a:t> </a:t>
            </a:r>
            <a:r>
              <a:rPr lang="en-GB" sz="4600" dirty="0" err="1"/>
              <a:t>attuale</a:t>
            </a:r>
            <a:r>
              <a:rPr lang="en-GB" sz="4600" dirty="0"/>
              <a:t> del readout e </a:t>
            </a:r>
            <a:r>
              <a:rPr lang="en-GB" sz="4600" dirty="0" err="1"/>
              <a:t>cosa</a:t>
            </a:r>
            <a:r>
              <a:rPr lang="en-GB" sz="4600" dirty="0"/>
              <a:t> non </a:t>
            </a:r>
            <a:r>
              <a:rPr lang="en-GB" sz="4600" dirty="0" err="1"/>
              <a:t>va</a:t>
            </a:r>
            <a:endParaRPr lang="en-GB" sz="4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03850-6949-DB42-AED7-A09C747CB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7" y="1837351"/>
            <a:ext cx="7248576" cy="4119172"/>
          </a:xfrm>
        </p:spPr>
        <p:txBody>
          <a:bodyPr anchor="t">
            <a:normAutofit/>
          </a:bodyPr>
          <a:lstStyle/>
          <a:p>
            <a:r>
              <a:rPr lang="it-IT" sz="2200" dirty="0"/>
              <a:t>il </a:t>
            </a:r>
            <a:r>
              <a:rPr lang="it-IT" sz="2200" dirty="0" err="1"/>
              <a:t>readout</a:t>
            </a:r>
            <a:r>
              <a:rPr lang="it-IT" sz="2200" dirty="0"/>
              <a:t> di gran parte di NA62 è basato sulle Tel62</a:t>
            </a:r>
          </a:p>
          <a:p>
            <a:pPr lvl="1"/>
            <a:r>
              <a:rPr lang="it-IT" sz="2200" dirty="0"/>
              <a:t>On </a:t>
            </a:r>
            <a:r>
              <a:rPr lang="it-IT" sz="2200" dirty="0" err="1"/>
              <a:t>board</a:t>
            </a:r>
            <a:r>
              <a:rPr lang="it-IT" sz="2200" dirty="0"/>
              <a:t> </a:t>
            </a:r>
            <a:r>
              <a:rPr lang="it-IT" sz="2200" dirty="0" err="1"/>
              <a:t>TDCb</a:t>
            </a:r>
            <a:r>
              <a:rPr lang="it-IT" sz="2200" dirty="0"/>
              <a:t> (128 </a:t>
            </a:r>
            <a:r>
              <a:rPr lang="it-IT" sz="2200" dirty="0" err="1"/>
              <a:t>ch</a:t>
            </a:r>
            <a:r>
              <a:rPr lang="it-IT" sz="2200" dirty="0"/>
              <a:t> x 4) </a:t>
            </a:r>
          </a:p>
          <a:p>
            <a:pPr lvl="1"/>
            <a:r>
              <a:rPr lang="it-IT" sz="2200" dirty="0"/>
              <a:t>Data </a:t>
            </a:r>
            <a:r>
              <a:rPr lang="it-IT" sz="2200" dirty="0" err="1"/>
              <a:t>handling</a:t>
            </a:r>
            <a:r>
              <a:rPr lang="it-IT" sz="2200" dirty="0"/>
              <a:t>   (4x1GBit </a:t>
            </a:r>
            <a:r>
              <a:rPr lang="it-IT" sz="2200" dirty="0" err="1"/>
              <a:t>Eth</a:t>
            </a:r>
            <a:r>
              <a:rPr lang="it-IT" sz="2200" dirty="0"/>
              <a:t>)</a:t>
            </a:r>
          </a:p>
          <a:p>
            <a:pPr lvl="1"/>
            <a:r>
              <a:rPr lang="it-IT" sz="2200" dirty="0"/>
              <a:t>And trigger L0   (Small on </a:t>
            </a:r>
            <a:r>
              <a:rPr lang="it-IT" sz="2200" dirty="0" err="1"/>
              <a:t>board</a:t>
            </a:r>
            <a:r>
              <a:rPr lang="it-IT" sz="2200" dirty="0"/>
              <a:t> FPGA (PP and SL)</a:t>
            </a:r>
          </a:p>
          <a:p>
            <a:r>
              <a:rPr lang="it-IT" sz="2200" dirty="0"/>
              <a:t>L’hardware oltre ad avere ovvi problemi di obsolescenza non ha l’architettura necessaria a sostenere un </a:t>
            </a:r>
            <a:r>
              <a:rPr lang="it-IT" sz="2200" dirty="0" err="1"/>
              <a:t>ugrade</a:t>
            </a:r>
            <a:r>
              <a:rPr lang="it-IT" sz="2200" dirty="0"/>
              <a:t> di rate di fattori</a:t>
            </a:r>
          </a:p>
          <a:p>
            <a:pPr lvl="1"/>
            <a:r>
              <a:rPr lang="it-IT" sz="2200" dirty="0"/>
              <a:t>In particolare le </a:t>
            </a:r>
            <a:r>
              <a:rPr lang="it-IT" sz="2200" dirty="0" err="1"/>
              <a:t>TDCb</a:t>
            </a:r>
            <a:r>
              <a:rPr lang="it-IT" sz="2200" dirty="0"/>
              <a:t> sono già state usate con molti canali vuoti per non superare i limiti di buffer dell’ASIC CERN HPTDC (1MHz hit per canale)</a:t>
            </a:r>
          </a:p>
          <a:p>
            <a:pPr lvl="1"/>
            <a:r>
              <a:rPr lang="it-IT" sz="2200" dirty="0"/>
              <a:t>Le </a:t>
            </a:r>
            <a:r>
              <a:rPr lang="it-IT" sz="2200" dirty="0" err="1"/>
              <a:t>Eth</a:t>
            </a:r>
            <a:r>
              <a:rPr lang="it-IT" sz="2200" dirty="0"/>
              <a:t> ad 1xGBit sono già vicine a saturazione 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33F48E-1727-844A-A866-C37EE61C0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3" r="2580" b="3"/>
          <a:stretch/>
        </p:blipFill>
        <p:spPr>
          <a:xfrm>
            <a:off x="7440878" y="2477038"/>
            <a:ext cx="3941064" cy="4096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2B55C-71B5-154C-B800-F0223A0E4511}"/>
              </a:ext>
            </a:extLst>
          </p:cNvPr>
          <p:cNvSpPr txBox="1"/>
          <p:nvPr/>
        </p:nvSpPr>
        <p:spPr>
          <a:xfrm>
            <a:off x="7347732" y="6556043"/>
            <a:ext cx="5019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94BB"/>
                </a:solidFill>
                <a:effectLst/>
                <a:latin typeface="Helvetica" pitchFamily="2" charset="0"/>
              </a:rPr>
              <a:t>Nuclear Inst. and Methods in Physics Research, A 929 (2019) 1–22</a:t>
            </a:r>
          </a:p>
        </p:txBody>
      </p:sp>
    </p:spTree>
    <p:extLst>
      <p:ext uri="{BB962C8B-B14F-4D97-AF65-F5344CB8AC3E}">
        <p14:creationId xmlns:p14="http://schemas.microsoft.com/office/powerpoint/2010/main" val="272315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DE8A3-5E7E-004E-BB25-A270B8E4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/>
              <a:t>Un primo passo avanti da L0TP ad L0TP+</a:t>
            </a:r>
          </a:p>
        </p:txBody>
      </p:sp>
      <p:sp>
        <p:nvSpPr>
          <p:cNvPr id="103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974F39-4481-CB41-B4E0-C2BD5740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809" y="2123626"/>
            <a:ext cx="4807712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AA5160C-9A32-3741-A313-471F219F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81" y="2123626"/>
            <a:ext cx="4807712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57660-6E25-7445-B76E-DC245F00EC18}"/>
              </a:ext>
            </a:extLst>
          </p:cNvPr>
          <p:cNvSpPr txBox="1"/>
          <p:nvPr/>
        </p:nvSpPr>
        <p:spPr>
          <a:xfrm>
            <a:off x="638881" y="1692876"/>
            <a:ext cx="21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L0TP  (Torino)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B8275-71B3-2E4F-8CAB-0AA8C9363229}"/>
              </a:ext>
            </a:extLst>
          </p:cNvPr>
          <p:cNvSpPr txBox="1"/>
          <p:nvPr/>
        </p:nvSpPr>
        <p:spPr>
          <a:xfrm>
            <a:off x="7859369" y="1758777"/>
            <a:ext cx="21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L0TP+ 2022 (Roma1)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63A53-8F14-4349-A844-A20216BDD1E0}"/>
              </a:ext>
            </a:extLst>
          </p:cNvPr>
          <p:cNvSpPr txBox="1"/>
          <p:nvPr/>
        </p:nvSpPr>
        <p:spPr>
          <a:xfrm>
            <a:off x="6096000" y="5729410"/>
            <a:ext cx="571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già installato ad NA62 ed in fase di </a:t>
            </a:r>
            <a:r>
              <a:rPr lang="it-IT" dirty="0" err="1"/>
              <a:t>debug</a:t>
            </a:r>
            <a:r>
              <a:rPr lang="it-IT" dirty="0"/>
              <a:t> per sostituire il vecchio sistema</a:t>
            </a:r>
          </a:p>
        </p:txBody>
      </p:sp>
    </p:spTree>
    <p:extLst>
      <p:ext uri="{BB962C8B-B14F-4D97-AF65-F5344CB8AC3E}">
        <p14:creationId xmlns:p14="http://schemas.microsoft.com/office/powerpoint/2010/main" val="372253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007E6-F198-4649-A4AF-8A848177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TDAQ </a:t>
            </a:r>
            <a:r>
              <a:rPr lang="en-GB" sz="5400" dirty="0" err="1"/>
              <a:t>sguardo</a:t>
            </a:r>
            <a:r>
              <a:rPr lang="en-GB" sz="5400" dirty="0"/>
              <a:t> </a:t>
            </a:r>
            <a:r>
              <a:rPr lang="en-GB" sz="5400" dirty="0" err="1"/>
              <a:t>sul</a:t>
            </a:r>
            <a:r>
              <a:rPr lang="en-GB" sz="5400" dirty="0"/>
              <a:t> </a:t>
            </a:r>
            <a:r>
              <a:rPr lang="en-GB" sz="5400" dirty="0" err="1"/>
              <a:t>futuro</a:t>
            </a:r>
            <a:r>
              <a:rPr lang="en-GB" sz="5400" dirty="0"/>
              <a:t> post NA62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A93F-5AD5-5844-A6A4-2ECCFB6C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1500"/>
              <a:t>Il presente sistema di data handling tra detector e PCFarm basato su Tel62 è obsoleto ed andrà sostituito per il prossimo esperimento</a:t>
            </a:r>
          </a:p>
          <a:p>
            <a:r>
              <a:rPr lang="it-IT" sz="1500"/>
              <a:t>La collaborazione sta pensando di adottare il sistema FELIX sviluppato per ATLAS</a:t>
            </a:r>
          </a:p>
          <a:p>
            <a:pPr lvl="1"/>
            <a:r>
              <a:rPr lang="it-IT" sz="1500"/>
              <a:t>il sistema è estremamente flessibile essendo dotato di FPGA di ultima generazione (Virtex 7) che rendono possibile realizzare molte funzionalità</a:t>
            </a:r>
          </a:p>
          <a:p>
            <a:pPr lvl="1"/>
            <a:r>
              <a:rPr lang="it-IT" sz="1500"/>
              <a:t>Una board già in fase di test nel ANTI0 come «backup readout»</a:t>
            </a:r>
          </a:p>
          <a:p>
            <a:r>
              <a:rPr lang="it-IT" sz="1500"/>
              <a:t>La comunità italiana vorrebbe dotarsi nel corso del 2023 di una o piu’ board FELIX per cominciare ad esplorarne le capacità</a:t>
            </a:r>
          </a:p>
          <a:p>
            <a:pPr lvl="1"/>
            <a:r>
              <a:rPr lang="it-IT" sz="1500"/>
              <a:t>Comprendere i protocolli di comunicazione le interfacce verso il TTCex</a:t>
            </a:r>
          </a:p>
          <a:p>
            <a:pPr lvl="1"/>
            <a:r>
              <a:rPr lang="it-IT" sz="1500"/>
              <a:t>Cominciare a studiare le capacità di data handling ed eventualmente di data reduction on board</a:t>
            </a:r>
          </a:p>
          <a:p>
            <a:pPr lvl="1"/>
            <a:r>
              <a:rPr lang="it-IT" sz="1500"/>
              <a:t>Studiare possibile integrazione con i sistemi di front end attualmente esistenti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F0BD4229-9A4B-754E-80A4-3F60DD2E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7" r="2225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168C-6AA2-304B-B0EF-B48B7750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dalle</a:t>
            </a:r>
            <a:r>
              <a:rPr lang="en-US" sz="6600" dirty="0"/>
              <a:t> Tel62 a Felix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4FA78C7-24B1-3046-BFB0-8602B01F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96" y="2222478"/>
            <a:ext cx="4318304" cy="360578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9059C13-EF3B-9B47-B99F-7E718488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52" y="2222478"/>
            <a:ext cx="4318304" cy="3605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07F450-0C6C-5F4A-9592-0651B8E388AC}"/>
              </a:ext>
            </a:extLst>
          </p:cNvPr>
          <p:cNvSpPr/>
          <p:nvPr/>
        </p:nvSpPr>
        <p:spPr>
          <a:xfrm>
            <a:off x="7741920" y="2409559"/>
            <a:ext cx="3193810" cy="301504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FELIX:</a:t>
            </a:r>
          </a:p>
          <a:p>
            <a:pPr algn="ctr"/>
            <a:r>
              <a:rPr lang="en-GB" dirty="0"/>
              <a:t>Trigger primitives</a:t>
            </a:r>
            <a:br>
              <a:rPr lang="en-GB" dirty="0"/>
            </a:br>
            <a:r>
              <a:rPr lang="en-GB" dirty="0"/>
              <a:t>Online data reduction</a:t>
            </a:r>
          </a:p>
          <a:p>
            <a:pPr algn="ctr"/>
            <a:r>
              <a:rPr lang="en-GB" dirty="0"/>
              <a:t>Data Handling</a:t>
            </a:r>
          </a:p>
          <a:p>
            <a:pPr algn="ctr"/>
            <a:r>
              <a:rPr lang="en-GB" dirty="0"/>
              <a:t>Communication with L0TP</a:t>
            </a:r>
          </a:p>
        </p:txBody>
      </p:sp>
    </p:spTree>
    <p:extLst>
      <p:ext uri="{BB962C8B-B14F-4D97-AF65-F5344CB8AC3E}">
        <p14:creationId xmlns:p14="http://schemas.microsoft.com/office/powerpoint/2010/main" val="211836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168C-6AA2-304B-B0EF-B48B7750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6600" dirty="0" err="1"/>
              <a:t>Confronto</a:t>
            </a:r>
            <a:r>
              <a:rPr lang="en-GB" sz="6600" dirty="0"/>
              <a:t> </a:t>
            </a:r>
            <a:r>
              <a:rPr lang="en-GB" sz="6600" dirty="0" err="1"/>
              <a:t>risorse</a:t>
            </a:r>
            <a:r>
              <a:rPr lang="en-GB" sz="6600" dirty="0"/>
              <a:t> FPGA</a:t>
            </a:r>
            <a:endParaRPr lang="en-US" sz="66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C733ED6-2F6A-DB47-AF7B-35423D68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" y="2594919"/>
            <a:ext cx="6026356" cy="1987219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075C92B-F9EA-DB4D-9B2F-C6579BB1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16" y="2513117"/>
            <a:ext cx="5687658" cy="207575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C92A02-A9E6-1E41-A3B2-2FAAFA40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666398"/>
            <a:ext cx="12192001" cy="1987220"/>
          </a:xfrm>
        </p:spPr>
        <p:txBody>
          <a:bodyPr anchor="t">
            <a:normAutofit/>
          </a:bodyPr>
          <a:lstStyle/>
          <a:p>
            <a:r>
              <a:rPr lang="it-IT" sz="1800" dirty="0"/>
              <a:t>Fattori 10 in numero di celle logiche</a:t>
            </a:r>
          </a:p>
          <a:p>
            <a:r>
              <a:rPr lang="it-IT" sz="1800" dirty="0"/>
              <a:t>fattore circa 5 in memoria</a:t>
            </a:r>
          </a:p>
        </p:txBody>
      </p:sp>
    </p:spTree>
    <p:extLst>
      <p:ext uri="{BB962C8B-B14F-4D97-AF65-F5344CB8AC3E}">
        <p14:creationId xmlns:p14="http://schemas.microsoft.com/office/powerpoint/2010/main" val="360743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CF869CD-1FBF-0761-A241-FAF20363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0"/>
            <a:ext cx="10515600" cy="1325563"/>
          </a:xfrm>
        </p:spPr>
        <p:txBody>
          <a:bodyPr/>
          <a:lstStyle/>
          <a:p>
            <a:r>
              <a:rPr lang="en-US" dirty="0" err="1"/>
              <a:t>Sviluppi</a:t>
            </a:r>
            <a:r>
              <a:rPr lang="en-US" dirty="0"/>
              <a:t> TDAQ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211EB0-D996-B7EF-D1F0-D9A72E6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0" y="3719518"/>
            <a:ext cx="9974580" cy="3086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18806E-0A7B-9AB7-F55C-C935406E2D2E}"/>
              </a:ext>
            </a:extLst>
          </p:cNvPr>
          <p:cNvSpPr txBox="1"/>
          <p:nvPr/>
        </p:nvSpPr>
        <p:spPr>
          <a:xfrm>
            <a:off x="838200" y="1472749"/>
            <a:ext cx="9974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NA62 </a:t>
            </a:r>
            <a:r>
              <a:rPr lang="en-US" sz="2000" dirty="0" err="1"/>
              <a:t>sta</a:t>
            </a:r>
            <a:r>
              <a:rPr lang="en-US" sz="2000" dirty="0"/>
              <a:t> </a:t>
            </a:r>
            <a:r>
              <a:rPr lang="en-US" sz="2000" dirty="0" err="1"/>
              <a:t>testando</a:t>
            </a:r>
            <a:r>
              <a:rPr lang="en-US" sz="2000" dirty="0"/>
              <a:t> in modo </a:t>
            </a:r>
            <a:r>
              <a:rPr lang="en-US" sz="2000" dirty="0" err="1"/>
              <a:t>parassitico</a:t>
            </a:r>
            <a:r>
              <a:rPr lang="en-US" sz="2000" dirty="0"/>
              <a:t> </a:t>
            </a:r>
            <a:r>
              <a:rPr lang="en-US" sz="2000" dirty="0" err="1"/>
              <a:t>sistemi</a:t>
            </a:r>
            <a:r>
              <a:rPr lang="en-US" sz="2000" dirty="0"/>
              <a:t> di </a:t>
            </a:r>
            <a:r>
              <a:rPr lang="en-US" sz="2000" dirty="0" err="1"/>
              <a:t>acquisizione</a:t>
            </a:r>
            <a:r>
              <a:rPr lang="en-US" sz="2000" dirty="0"/>
              <a:t> </a:t>
            </a:r>
            <a:r>
              <a:rPr lang="en-US" sz="2000" dirty="0" err="1"/>
              <a:t>alternativi</a:t>
            </a:r>
            <a:r>
              <a:rPr lang="en-US" sz="2000" dirty="0"/>
              <a:t> </a:t>
            </a:r>
            <a:r>
              <a:rPr lang="en-US" sz="2000" dirty="0" err="1"/>
              <a:t>basati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schede</a:t>
            </a:r>
            <a:r>
              <a:rPr lang="en-US" sz="2000" dirty="0"/>
              <a:t> FELIX (ATLAS fase2)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vista di </a:t>
            </a:r>
            <a:r>
              <a:rPr lang="en-US" sz="2000" dirty="0" err="1"/>
              <a:t>sviluppi</a:t>
            </a:r>
            <a:r>
              <a:rPr lang="en-US" sz="2000" dirty="0"/>
              <a:t> </a:t>
            </a:r>
            <a:r>
              <a:rPr lang="en-US" sz="2000" dirty="0" err="1"/>
              <a:t>futuri</a:t>
            </a:r>
            <a:r>
              <a:rPr lang="en-US" sz="2000" dirty="0"/>
              <a:t> è </a:t>
            </a:r>
            <a:r>
              <a:rPr lang="en-US" sz="2000" dirty="0" err="1"/>
              <a:t>auspicabile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standardizzazione</a:t>
            </a:r>
            <a:r>
              <a:rPr lang="en-US" sz="2000" dirty="0"/>
              <a:t> </a:t>
            </a:r>
            <a:r>
              <a:rPr lang="en-US" sz="2000" dirty="0" err="1"/>
              <a:t>dell’hardware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possibilità</a:t>
            </a:r>
            <a:r>
              <a:rPr lang="en-US" sz="2000" dirty="0"/>
              <a:t> di </a:t>
            </a:r>
            <a:r>
              <a:rPr lang="en-US" sz="2000" dirty="0" err="1"/>
              <a:t>effettuare</a:t>
            </a:r>
            <a:r>
              <a:rPr lang="en-US" sz="2000" dirty="0"/>
              <a:t> trigger online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schede</a:t>
            </a:r>
            <a:r>
              <a:rPr lang="en-US" sz="2000" dirty="0"/>
              <a:t> di </a:t>
            </a:r>
            <a:r>
              <a:rPr lang="en-US" sz="2000" dirty="0" err="1"/>
              <a:t>trasmissione</a:t>
            </a:r>
            <a:r>
              <a:rPr lang="en-US" sz="2000" dirty="0"/>
              <a:t> ad </a:t>
            </a:r>
            <a:r>
              <a:rPr lang="en-US" sz="2000" dirty="0" err="1"/>
              <a:t>alta</a:t>
            </a:r>
            <a:r>
              <a:rPr lang="en-US" sz="2000" dirty="0"/>
              <a:t> </a:t>
            </a:r>
            <a:r>
              <a:rPr lang="en-US" sz="2000" dirty="0" err="1"/>
              <a:t>banda</a:t>
            </a:r>
            <a:r>
              <a:rPr lang="en-US" sz="2000" dirty="0"/>
              <a:t> non è </a:t>
            </a:r>
            <a:r>
              <a:rPr lang="en-US" sz="2000" dirty="0" err="1"/>
              <a:t>esclusa</a:t>
            </a:r>
            <a:r>
              <a:rPr lang="en-US" sz="2000" dirty="0"/>
              <a:t> ma </a:t>
            </a:r>
            <a:r>
              <a:rPr lang="en-US" sz="2000" dirty="0" err="1"/>
              <a:t>richiede</a:t>
            </a:r>
            <a:r>
              <a:rPr lang="en-US" sz="2000" dirty="0"/>
              <a:t> un </a:t>
            </a:r>
            <a:r>
              <a:rPr lang="en-US" sz="2000" dirty="0" err="1"/>
              <a:t>lavoro</a:t>
            </a:r>
            <a:r>
              <a:rPr lang="en-US" sz="2000" dirty="0"/>
              <a:t> </a:t>
            </a:r>
            <a:r>
              <a:rPr lang="en-US" sz="2000" dirty="0" err="1"/>
              <a:t>notevole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disponibilità</a:t>
            </a:r>
            <a:r>
              <a:rPr lang="en-US" sz="2000" dirty="0"/>
              <a:t> di </a:t>
            </a:r>
            <a:r>
              <a:rPr lang="en-US" sz="2000" dirty="0" err="1"/>
              <a:t>schede</a:t>
            </a:r>
            <a:r>
              <a:rPr lang="en-US" sz="2000" dirty="0"/>
              <a:t> FELIX è </a:t>
            </a:r>
            <a:r>
              <a:rPr lang="en-US" sz="2000" dirty="0" err="1"/>
              <a:t>limitata</a:t>
            </a:r>
            <a:r>
              <a:rPr lang="en-US" sz="2000" dirty="0"/>
              <a:t>, ma le “Mini-FELIX”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commercialmente</a:t>
            </a:r>
            <a:r>
              <a:rPr lang="en-US" sz="2000" dirty="0"/>
              <a:t> </a:t>
            </a:r>
            <a:r>
              <a:rPr lang="en-US" sz="2000" dirty="0" err="1"/>
              <a:t>disponibili</a:t>
            </a:r>
            <a:r>
              <a:rPr lang="en-US" sz="2000" dirty="0"/>
              <a:t> e </a:t>
            </a:r>
            <a:r>
              <a:rPr lang="en-US" sz="2000" dirty="0" err="1"/>
              <a:t>concettualmente</a:t>
            </a:r>
            <a:r>
              <a:rPr lang="en-US" sz="2000" dirty="0"/>
              <a:t> </a:t>
            </a:r>
            <a:r>
              <a:rPr lang="en-US" sz="2000" dirty="0" err="1"/>
              <a:t>analoghe</a:t>
            </a:r>
            <a:r>
              <a:rPr lang="en-US" sz="2000" dirty="0"/>
              <a:t>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C3AC0EC-FA17-6900-ED1F-263C84B52B33}"/>
              </a:ext>
            </a:extLst>
          </p:cNvPr>
          <p:cNvSpPr/>
          <p:nvPr/>
        </p:nvSpPr>
        <p:spPr>
          <a:xfrm>
            <a:off x="4424989" y="5748348"/>
            <a:ext cx="1311291" cy="234175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401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Possibili sviluppi TDAQ per alta intensità</vt:lpstr>
      <vt:lpstr>La situazione attuale del readout e cosa non va</vt:lpstr>
      <vt:lpstr>Un primo passo avanti da L0TP ad L0TP+</vt:lpstr>
      <vt:lpstr>TDAQ sguardo sul futuro post NA62</vt:lpstr>
      <vt:lpstr>dalle Tel62 a Felix</vt:lpstr>
      <vt:lpstr>Confronto risorse FPGA</vt:lpstr>
      <vt:lpstr>Sviluppi TDAQ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Possibili sviluppi TDAQ per alta intensità</dc:title>
  <dc:creator>Mauro Raggi</dc:creator>
  <cp:lastModifiedBy>Mauro Raggi</cp:lastModifiedBy>
  <cp:revision>1</cp:revision>
  <dcterms:created xsi:type="dcterms:W3CDTF">2022-07-20T09:24:25Z</dcterms:created>
  <dcterms:modified xsi:type="dcterms:W3CDTF">2022-07-20T09:47:03Z</dcterms:modified>
</cp:coreProperties>
</file>