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2" r:id="rId2"/>
    <p:sldId id="257" r:id="rId3"/>
    <p:sldId id="256" r:id="rId4"/>
    <p:sldId id="1329" r:id="rId5"/>
    <p:sldId id="319" r:id="rId6"/>
    <p:sldId id="1331" r:id="rId7"/>
    <p:sldId id="1333" r:id="rId8"/>
    <p:sldId id="1332" r:id="rId9"/>
    <p:sldId id="1334" r:id="rId10"/>
    <p:sldId id="1335" r:id="rId11"/>
    <p:sldId id="1336" r:id="rId12"/>
    <p:sldId id="1325" r:id="rId13"/>
    <p:sldId id="1340" r:id="rId14"/>
    <p:sldId id="1341" r:id="rId15"/>
    <p:sldId id="1326" r:id="rId16"/>
    <p:sldId id="1327" r:id="rId17"/>
    <p:sldId id="1345" r:id="rId18"/>
    <p:sldId id="1348" r:id="rId19"/>
    <p:sldId id="1349" r:id="rId20"/>
    <p:sldId id="1346" r:id="rId21"/>
    <p:sldId id="1347" r:id="rId22"/>
    <p:sldId id="1350" r:id="rId23"/>
    <p:sldId id="1351" r:id="rId24"/>
    <p:sldId id="1353" r:id="rId25"/>
    <p:sldId id="1355" r:id="rId26"/>
    <p:sldId id="1356" r:id="rId27"/>
    <p:sldId id="1357" r:id="rId28"/>
    <p:sldId id="1358" r:id="rId29"/>
    <p:sldId id="327" r:id="rId30"/>
    <p:sldId id="1360" r:id="rId31"/>
    <p:sldId id="1361" r:id="rId32"/>
    <p:sldId id="1362" r:id="rId33"/>
    <p:sldId id="1306" r:id="rId34"/>
    <p:sldId id="1367" r:id="rId35"/>
    <p:sldId id="306" r:id="rId36"/>
    <p:sldId id="307" r:id="rId37"/>
    <p:sldId id="280" r:id="rId38"/>
    <p:sldId id="1369" r:id="rId39"/>
    <p:sldId id="311" r:id="rId40"/>
    <p:sldId id="259" r:id="rId41"/>
    <p:sldId id="260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7"/>
    <p:restoredTop sz="94643"/>
  </p:normalViewPr>
  <p:slideViewPr>
    <p:cSldViewPr>
      <p:cViewPr>
        <p:scale>
          <a:sx n="119" d="100"/>
          <a:sy n="119" d="100"/>
        </p:scale>
        <p:origin x="1216" y="144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18083-8491-4545-9526-6F82FA39D20F}" type="datetimeFigureOut">
              <a:rPr lang="it-GB" smtClean="0"/>
              <a:t>07/07/2022</a:t>
            </a:fld>
            <a:endParaRPr lang="it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E3245-BE41-A64E-AEB4-830B7FB5F0C9}" type="slidenum">
              <a:rPr lang="it-GB" smtClean="0"/>
              <a:t>‹N›</a:t>
            </a:fld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5480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3245-BE41-A64E-AEB4-830B7FB5F0C9}" type="slidenum">
              <a:rPr lang="it-GB" smtClean="0"/>
              <a:t>1</a:t>
            </a:fld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324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3245-BE41-A64E-AEB4-830B7FB5F0C9}" type="slidenum">
              <a:rPr lang="it-GB" smtClean="0"/>
              <a:t>8</a:t>
            </a:fld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281216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3245-BE41-A64E-AEB4-830B7FB5F0C9}" type="slidenum">
              <a:rPr lang="it-GB" smtClean="0"/>
              <a:t>9</a:t>
            </a:fld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41950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3245-BE41-A64E-AEB4-830B7FB5F0C9}" type="slidenum">
              <a:rPr lang="it-GB" smtClean="0"/>
              <a:t>12</a:t>
            </a:fld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28054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66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05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10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0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4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58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1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15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00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9EBE-D4EB-4F5D-ADD1-067B6223919F}" type="datetimeFigureOut">
              <a:rPr lang="it-IT" smtClean="0"/>
              <a:t>07/07/22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58D6-EE52-48DA-8E4B-EF6BF3F2F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3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9843F40-1F0E-FD46-A762-0936DE456625}"/>
              </a:ext>
            </a:extLst>
          </p:cNvPr>
          <p:cNvSpPr/>
          <p:nvPr/>
        </p:nvSpPr>
        <p:spPr>
          <a:xfrm>
            <a:off x="1024620" y="4376508"/>
            <a:ext cx="7217553" cy="1257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NA62: The present and the future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5FE77B-EA4C-4573-8509-E577DCA8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asted-image.tiff">
            <a:extLst>
              <a:ext uri="{FF2B5EF4-FFF2-40B4-BE49-F238E27FC236}">
                <a16:creationId xmlns:a16="http://schemas.microsoft.com/office/drawing/2014/main" id="{B36C93B6-04D6-FC47-9129-831A5BE8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0"/>
            <a:ext cx="3619053" cy="259113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5" name="droppedImage.png">
            <a:extLst>
              <a:ext uri="{FF2B5EF4-FFF2-40B4-BE49-F238E27FC236}">
                <a16:creationId xmlns:a16="http://schemas.microsoft.com/office/drawing/2014/main" id="{0C90B60A-920A-B545-B4E8-C09076BA9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04664"/>
            <a:ext cx="3619055" cy="123952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62D736C-785A-0849-9C03-A17398EA020B}"/>
              </a:ext>
            </a:extLst>
          </p:cNvPr>
          <p:cNvSpPr/>
          <p:nvPr/>
        </p:nvSpPr>
        <p:spPr>
          <a:xfrm>
            <a:off x="2286000" y="60230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A.Antonelli</a:t>
            </a:r>
            <a:r>
              <a:rPr lang="it-IT"/>
              <a:t> LNF-INFN</a:t>
            </a:r>
          </a:p>
          <a:p>
            <a:r>
              <a:rPr lang="it-IT"/>
              <a:t>Riunione CSN 1 , 14 Luglio 2022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70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01310-172D-B540-920C-30C6EE92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05267"/>
            <a:ext cx="9505056" cy="1143000"/>
          </a:xfrm>
        </p:spPr>
        <p:txBody>
          <a:bodyPr>
            <a:noAutofit/>
          </a:bodyPr>
          <a:lstStyle/>
          <a:p>
            <a:r>
              <a:rPr lang="it-GB" sz="3600" dirty="0"/>
              <a:t>Background reduction: Veto counter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9A5E6F-5E93-2F49-91D8-14E7C925B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79461"/>
            <a:ext cx="3598506" cy="307853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7242F7-BEF2-4943-879B-81FEB735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2398"/>
            <a:ext cx="5040560" cy="313405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F6CD98A-EE5D-C848-9AC3-274546BAE62F}"/>
              </a:ext>
            </a:extLst>
          </p:cNvPr>
          <p:cNvSpPr/>
          <p:nvPr/>
        </p:nvSpPr>
        <p:spPr>
          <a:xfrm>
            <a:off x="413792" y="50577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Preliminar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shows a </a:t>
            </a:r>
            <a:r>
              <a:rPr lang="it-IT" dirty="0" err="1"/>
              <a:t>spression</a:t>
            </a:r>
            <a:r>
              <a:rPr lang="it-IT" dirty="0"/>
              <a:t> of </a:t>
            </a:r>
            <a:r>
              <a:rPr lang="it-IT" dirty="0" err="1"/>
              <a:t>upstream-like</a:t>
            </a:r>
            <a:r>
              <a:rPr lang="it-IT" dirty="0"/>
              <a:t> </a:t>
            </a:r>
            <a:r>
              <a:rPr lang="it-IT" dirty="0" err="1"/>
              <a:t>events</a:t>
            </a:r>
            <a:r>
              <a:rPr lang="it-IT" dirty="0"/>
              <a:t> by a </a:t>
            </a:r>
            <a:r>
              <a:rPr lang="it-IT" dirty="0" err="1"/>
              <a:t>factor</a:t>
            </a:r>
            <a:r>
              <a:rPr lang="it-IT" dirty="0"/>
              <a:t> of 2 </a:t>
            </a:r>
          </a:p>
        </p:txBody>
      </p:sp>
    </p:spTree>
    <p:extLst>
      <p:ext uri="{BB962C8B-B14F-4D97-AF65-F5344CB8AC3E}">
        <p14:creationId xmlns:p14="http://schemas.microsoft.com/office/powerpoint/2010/main" val="3248528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01310-172D-B540-920C-30C6EE92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8" y="116632"/>
            <a:ext cx="8772424" cy="1143000"/>
          </a:xfrm>
        </p:spPr>
        <p:txBody>
          <a:bodyPr>
            <a:normAutofit/>
          </a:bodyPr>
          <a:lstStyle/>
          <a:p>
            <a:r>
              <a:rPr lang="it-GB" sz="3600" dirty="0"/>
              <a:t>Background reduction : HASC2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17321D-204F-7A43-BD0C-FAF33664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04" y="3640068"/>
            <a:ext cx="4572000" cy="3238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62D46BF-6328-7140-9717-6ECA5C84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" y="1116681"/>
            <a:ext cx="4874840" cy="302973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52FCD89-0106-CA4D-B5E7-A25C1D49B0E3}"/>
              </a:ext>
            </a:extLst>
          </p:cNvPr>
          <p:cNvSpPr/>
          <p:nvPr/>
        </p:nvSpPr>
        <p:spPr>
          <a:xfrm>
            <a:off x="107504" y="4514686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HASC2 reduce K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 → π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π</a:t>
            </a:r>
            <a:r>
              <a:rPr lang="en-GB" baseline="30000" dirty="0">
                <a:latin typeface="Calibri" panose="020F0502020204030204" pitchFamily="34" charset="0"/>
              </a:rPr>
              <a:t>0</a:t>
            </a:r>
            <a:r>
              <a:rPr lang="en-GB" dirty="0">
                <a:latin typeface="Calibri" panose="020F0502020204030204" pitchFamily="34" charset="0"/>
              </a:rPr>
              <a:t> and K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 → π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π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π</a:t>
            </a:r>
            <a:r>
              <a:rPr lang="en-GB" baseline="30000" dirty="0">
                <a:latin typeface="Calibri" panose="020F0502020204030204" pitchFamily="34" charset="0"/>
              </a:rPr>
              <a:t>− </a:t>
            </a:r>
            <a:r>
              <a:rPr lang="en-GB" dirty="0">
                <a:latin typeface="Calibri" panose="020F0502020204030204" pitchFamily="34" charset="0"/>
              </a:rPr>
              <a:t>backgrounds by 35% e  19% , without visible increase of the random veto   (K</a:t>
            </a:r>
            <a:r>
              <a:rPr lang="en-GB" baseline="30000" dirty="0">
                <a:latin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</a:rPr>
              <a:t> → </a:t>
            </a:r>
            <a:r>
              <a:rPr lang="en-GB" dirty="0" err="1">
                <a:latin typeface="Calibri" panose="020F0502020204030204" pitchFamily="34" charset="0"/>
              </a:rPr>
              <a:t>μ</a:t>
            </a:r>
            <a:r>
              <a:rPr lang="en-GB" baseline="30000" dirty="0" err="1">
                <a:latin typeface="Calibri" panose="020F0502020204030204" pitchFamily="34" charset="0"/>
              </a:rPr>
              <a:t>+</a:t>
            </a:r>
            <a:r>
              <a:rPr lang="en-GB" dirty="0" err="1">
                <a:latin typeface="Calibri" panose="020F0502020204030204" pitchFamily="34" charset="0"/>
              </a:rPr>
              <a:t>ν</a:t>
            </a:r>
            <a:r>
              <a:rPr lang="en-GB" baseline="-25000" dirty="0" err="1">
                <a:latin typeface="Calibri" panose="020F0502020204030204" pitchFamily="34" charset="0"/>
              </a:rPr>
              <a:t>μ</a:t>
            </a:r>
            <a:r>
              <a:rPr lang="en-GB" dirty="0">
                <a:latin typeface="Calibri" panose="020F0502020204030204" pitchFamily="34" charset="0"/>
              </a:rPr>
              <a:t> do not change)</a:t>
            </a:r>
            <a:endParaRPr lang="en-GB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0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latin typeface="Calibri" panose="020F0502020204030204" pitchFamily="34" charset="0"/>
              </a:rPr>
              <a:t>Improvements</a:t>
            </a:r>
            <a:r>
              <a:rPr lang="it-IT" dirty="0">
                <a:latin typeface="Calibri" panose="020F0502020204030204" pitchFamily="34" charset="0"/>
              </a:rPr>
              <a:t> and work in progress</a:t>
            </a:r>
            <a:br>
              <a:rPr lang="it-IT" dirty="0">
                <a:latin typeface="Calibri" panose="020F0502020204030204" pitchFamily="34" charset="0"/>
              </a:rPr>
            </a:b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1C70C04-BAA5-6746-99D6-9706B4B1F3F5}"/>
              </a:ext>
            </a:extLst>
          </p:cNvPr>
          <p:cNvSpPr/>
          <p:nvPr/>
        </p:nvSpPr>
        <p:spPr>
          <a:xfrm>
            <a:off x="287524" y="692696"/>
            <a:ext cx="85689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latin typeface="Calibri" panose="020F0502020204030204" pitchFamily="34" charset="0"/>
            </a:endParaRPr>
          </a:p>
          <a:p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Photon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rejection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 and random veto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</a:rPr>
              <a:t>Random veto </a:t>
            </a:r>
            <a:r>
              <a:rPr lang="it-IT" dirty="0" err="1">
                <a:latin typeface="Calibri" panose="020F0502020204030204" pitchFamily="34" charset="0"/>
              </a:rPr>
              <a:t>similar</a:t>
            </a:r>
            <a:r>
              <a:rPr lang="it-IT" dirty="0">
                <a:latin typeface="Calibri" panose="020F0502020204030204" pitchFamily="34" charset="0"/>
              </a:rPr>
              <a:t> to 2018 </a:t>
            </a:r>
            <a:r>
              <a:rPr lang="it-IT" dirty="0" err="1">
                <a:latin typeface="Calibri" panose="020F0502020204030204" pitchFamily="34" charset="0"/>
              </a:rPr>
              <a:t>at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higher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intensity</a:t>
            </a:r>
            <a:r>
              <a:rPr lang="it-IT" dirty="0">
                <a:latin typeface="Calibri" panose="020F0502020204030204" pitchFamily="34" charset="0"/>
              </a:rPr>
              <a:t> (</a:t>
            </a:r>
            <a:r>
              <a:rPr lang="it-IT" dirty="0" err="1">
                <a:latin typeface="Calibri" panose="020F0502020204030204" pitchFamily="34" charset="0"/>
              </a:rPr>
              <a:t>LKr</a:t>
            </a:r>
            <a:r>
              <a:rPr lang="it-IT" dirty="0">
                <a:latin typeface="Calibri" panose="020F0502020204030204" pitchFamily="34" charset="0"/>
              </a:rPr>
              <a:t>: new </a:t>
            </a:r>
            <a:r>
              <a:rPr lang="it-IT" dirty="0" err="1">
                <a:latin typeface="Calibri" panose="020F0502020204030204" pitchFamily="34" charset="0"/>
              </a:rPr>
              <a:t>reconstruction</a:t>
            </a:r>
            <a:r>
              <a:rPr lang="it-IT" dirty="0">
                <a:latin typeface="Calibri" panose="020F0502020204030204" pitchFamily="34" charset="0"/>
              </a:rPr>
              <a:t>, LAV: </a:t>
            </a:r>
            <a:r>
              <a:rPr lang="it-IT" dirty="0" err="1">
                <a:latin typeface="Calibri" panose="020F0502020204030204" pitchFamily="34" charset="0"/>
              </a:rPr>
              <a:t>photon</a:t>
            </a:r>
            <a:r>
              <a:rPr lang="it-IT" dirty="0">
                <a:latin typeface="Calibri" panose="020F0502020204030204" pitchFamily="34" charset="0"/>
              </a:rPr>
              <a:t>/</a:t>
            </a:r>
            <a:r>
              <a:rPr lang="it-IT" dirty="0" err="1">
                <a:latin typeface="Calibri" panose="020F0502020204030204" pitchFamily="34" charset="0"/>
              </a:rPr>
              <a:t>mip</a:t>
            </a:r>
            <a:r>
              <a:rPr lang="it-IT" dirty="0">
                <a:latin typeface="Calibri" panose="020F0502020204030204" pitchFamily="34" charset="0"/>
              </a:rPr>
              <a:t> id via BDT) 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</a:rPr>
              <a:t>👍</a:t>
            </a:r>
            <a:endParaRPr lang="it-IT" sz="1100" dirty="0">
              <a:solidFill>
                <a:prstClr val="black"/>
              </a:solidFill>
              <a:latin typeface="ArialMT"/>
            </a:endParaRPr>
          </a:p>
          <a:p>
            <a:pPr lvl="1"/>
            <a:endParaRPr lang="it-IT" sz="1100" dirty="0"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</a:rPr>
              <a:t>HASC2 </a:t>
            </a:r>
            <a:r>
              <a:rPr lang="it-IT" dirty="0" err="1">
                <a:latin typeface="Calibri" panose="020F0502020204030204" pitchFamily="34" charset="0"/>
              </a:rPr>
              <a:t>improve</a:t>
            </a:r>
            <a:r>
              <a:rPr lang="it-IT" dirty="0">
                <a:latin typeface="Calibri" panose="020F0502020204030204" pitchFamily="34" charset="0"/>
              </a:rPr>
              <a:t> small angle </a:t>
            </a:r>
            <a:r>
              <a:rPr lang="it-IT" dirty="0" err="1">
                <a:latin typeface="Calibri" panose="020F0502020204030204" pitchFamily="34" charset="0"/>
              </a:rPr>
              <a:t>photon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rejection</a:t>
            </a:r>
            <a:r>
              <a:rPr lang="it-IT" dirty="0">
                <a:latin typeface="Calibri" panose="020F0502020204030204" pitchFamily="34" charset="0"/>
              </a:rPr>
              <a:t>👍</a:t>
            </a:r>
            <a:endParaRPr lang="it-IT" sz="1100" dirty="0">
              <a:latin typeface="ArialMT"/>
            </a:endParaRPr>
          </a:p>
          <a:p>
            <a:pPr lvl="1"/>
            <a:endParaRPr lang="it-IT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100" dirty="0">
              <a:latin typeface="ArialMT"/>
            </a:endParaRPr>
          </a:p>
          <a:p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Upstream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 background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rejection</a:t>
            </a:r>
            <a:endParaRPr lang="it-IT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200" dirty="0"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</a:rPr>
              <a:t>New  Veto  </a:t>
            </a:r>
            <a:r>
              <a:rPr lang="it-IT" dirty="0" err="1">
                <a:latin typeface="Calibri" panose="020F0502020204030204" pitchFamily="34" charset="0"/>
              </a:rPr>
              <a:t>counter</a:t>
            </a:r>
            <a:r>
              <a:rPr lang="it-IT" dirty="0">
                <a:latin typeface="Calibri" panose="020F0502020204030204" pitchFamily="34" charset="0"/>
              </a:rPr>
              <a:t> + GTK0  reduce </a:t>
            </a:r>
            <a:r>
              <a:rPr lang="it-IT" dirty="0" err="1">
                <a:latin typeface="Calibri" panose="020F0502020204030204" pitchFamily="34" charset="0"/>
              </a:rPr>
              <a:t>upstream</a:t>
            </a:r>
            <a:r>
              <a:rPr lang="it-IT" dirty="0">
                <a:latin typeface="Calibri" panose="020F0502020204030204" pitchFamily="34" charset="0"/>
              </a:rPr>
              <a:t> background 👍</a:t>
            </a:r>
            <a:endParaRPr lang="it-IT" sz="1100" dirty="0">
              <a:latin typeface="ArialMT"/>
            </a:endParaRPr>
          </a:p>
          <a:p>
            <a:pPr lvl="1"/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</a:endParaRPr>
          </a:p>
          <a:p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Signal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efficiency</a:t>
            </a:r>
            <a:endParaRPr lang="it-IT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it-IT" sz="1200" dirty="0"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</a:rPr>
              <a:t>Improve</a:t>
            </a:r>
            <a:r>
              <a:rPr lang="it-IT" dirty="0">
                <a:latin typeface="Calibri" panose="020F0502020204030204" pitchFamily="34" charset="0"/>
              </a:rPr>
              <a:t> K – </a:t>
            </a:r>
            <a:r>
              <a:rPr lang="it-IT" dirty="0">
                <a:latin typeface="CambriaMath"/>
              </a:rPr>
              <a:t>𝜋 </a:t>
            </a:r>
            <a:r>
              <a:rPr lang="it-IT" dirty="0" err="1">
                <a:latin typeface="CambriaMath"/>
              </a:rPr>
              <a:t>matching</a:t>
            </a:r>
            <a:r>
              <a:rPr lang="it-IT" dirty="0">
                <a:latin typeface="CambriaMath"/>
              </a:rPr>
              <a:t> </a:t>
            </a:r>
            <a:r>
              <a:rPr lang="it-IT" dirty="0">
                <a:latin typeface="Calibri" panose="020F0502020204030204" pitchFamily="34" charset="0"/>
              </a:rPr>
              <a:t>(GTK0, new </a:t>
            </a:r>
            <a:r>
              <a:rPr lang="it-IT" dirty="0" err="1">
                <a:latin typeface="Calibri" panose="020F0502020204030204" pitchFamily="34" charset="0"/>
              </a:rPr>
              <a:t>algo</a:t>
            </a:r>
            <a:r>
              <a:rPr lang="it-IT" dirty="0">
                <a:latin typeface="Calibri" panose="020F0502020204030204" pitchFamily="34" charset="0"/>
              </a:rPr>
              <a:t>). 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</a:rPr>
              <a:t>In progress</a:t>
            </a:r>
            <a:endParaRPr lang="it-IT" sz="1100" dirty="0">
              <a:solidFill>
                <a:srgbClr val="FF0000"/>
              </a:solidFill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</a:rPr>
              <a:t>Combined</a:t>
            </a:r>
            <a:r>
              <a:rPr lang="it-IT" dirty="0">
                <a:latin typeface="Calibri" panose="020F0502020204030204" pitchFamily="34" charset="0"/>
              </a:rPr>
              <a:t> PID RICH + </a:t>
            </a:r>
            <a:r>
              <a:rPr lang="it-IT" dirty="0" err="1">
                <a:latin typeface="Calibri" panose="020F0502020204030204" pitchFamily="34" charset="0"/>
              </a:rPr>
              <a:t>calorimeter</a:t>
            </a:r>
            <a:r>
              <a:rPr lang="it-IT" dirty="0">
                <a:latin typeface="Calibri" panose="020F0502020204030204" pitchFamily="34" charset="0"/>
              </a:rPr>
              <a:t>. 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</a:rPr>
              <a:t>In progress</a:t>
            </a:r>
            <a:endParaRPr lang="it-IT" sz="1100" dirty="0">
              <a:solidFill>
                <a:srgbClr val="FF0000"/>
              </a:solidFill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</a:rPr>
              <a:t>Optimization</a:t>
            </a:r>
            <a:r>
              <a:rPr lang="it-IT" dirty="0">
                <a:latin typeface="Calibri" panose="020F0502020204030204" pitchFamily="34" charset="0"/>
              </a:rPr>
              <a:t> of </a:t>
            </a:r>
            <a:r>
              <a:rPr lang="it-IT" dirty="0" err="1">
                <a:latin typeface="Calibri" panose="020F0502020204030204" pitchFamily="34" charset="0"/>
              </a:rPr>
              <a:t>signal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kinematic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selection</a:t>
            </a:r>
            <a:r>
              <a:rPr lang="it-IT" dirty="0">
                <a:latin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</a:rPr>
              <a:t>signal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region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</a:rPr>
              <a:t>. In progress</a:t>
            </a:r>
            <a:endParaRPr lang="it-IT" sz="1100" dirty="0">
              <a:solidFill>
                <a:srgbClr val="FF0000"/>
              </a:solidFill>
              <a:latin typeface="ArialMT"/>
            </a:endParaRPr>
          </a:p>
          <a:p>
            <a:pPr lvl="1"/>
            <a:endParaRPr lang="it-IT" sz="1100" dirty="0">
              <a:latin typeface="ArialM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4892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18256"/>
            <a:ext cx="8229600" cy="1143000"/>
          </a:xfrm>
        </p:spPr>
        <p:txBody>
          <a:bodyPr/>
          <a:lstStyle/>
          <a:p>
            <a:r>
              <a:rPr lang="it-GB"/>
              <a:t>RUN 2022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96" y="836712"/>
            <a:ext cx="9127195" cy="3024336"/>
          </a:xfrm>
        </p:spPr>
        <p:txBody>
          <a:bodyPr>
            <a:normAutofit fontScale="85000" lnSpcReduction="20000"/>
          </a:bodyPr>
          <a:lstStyle/>
          <a:p>
            <a:r>
              <a:rPr lang="it-GB" sz="2400" dirty="0"/>
              <a:t>Start April 15th, for  29 weeks</a:t>
            </a:r>
          </a:p>
          <a:p>
            <a:r>
              <a:rPr lang="it-IT" sz="2400" dirty="0" err="1"/>
              <a:t>Plans</a:t>
            </a:r>
            <a:r>
              <a:rPr lang="it-IT" sz="2400" dirty="0"/>
              <a:t>: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tuning</a:t>
            </a:r>
            <a:r>
              <a:rPr lang="it-IT" sz="2400" dirty="0"/>
              <a:t> to </a:t>
            </a:r>
            <a:r>
              <a:rPr lang="it-IT" sz="2400" dirty="0" err="1"/>
              <a:t>understand</a:t>
            </a:r>
            <a:r>
              <a:rPr lang="it-IT" sz="2400" dirty="0"/>
              <a:t> and eliminate the </a:t>
            </a:r>
            <a:r>
              <a:rPr lang="it-IT" sz="2400" dirty="0" err="1"/>
              <a:t>bump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in the </a:t>
            </a:r>
            <a:r>
              <a:rPr lang="it-IT" sz="2400" dirty="0" err="1"/>
              <a:t>firsts</a:t>
            </a:r>
            <a:r>
              <a:rPr lang="it-IT" sz="2400" dirty="0"/>
              <a:t> 2 sec of the </a:t>
            </a:r>
            <a:r>
              <a:rPr lang="it-IT" sz="2400" dirty="0" err="1"/>
              <a:t>spill</a:t>
            </a:r>
            <a:r>
              <a:rPr lang="it-IT" sz="2400" dirty="0"/>
              <a:t> , NA62 </a:t>
            </a:r>
            <a:r>
              <a:rPr lang="it-IT" sz="2400" dirty="0" err="1"/>
              <a:t>developped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tools</a:t>
            </a:r>
            <a:r>
              <a:rPr lang="it-IT" sz="2400" dirty="0"/>
              <a:t> to </a:t>
            </a:r>
            <a:r>
              <a:rPr lang="it-IT" sz="2400" dirty="0" err="1"/>
              <a:t>give</a:t>
            </a:r>
            <a:r>
              <a:rPr lang="it-IT" sz="2400" dirty="0"/>
              <a:t> fast feedback to </a:t>
            </a:r>
            <a:r>
              <a:rPr lang="it-IT" sz="2400" dirty="0" err="1"/>
              <a:t>accelerator</a:t>
            </a:r>
            <a:r>
              <a:rPr lang="it-IT" sz="2400" dirty="0"/>
              <a:t> </a:t>
            </a:r>
            <a:r>
              <a:rPr lang="it-IT" sz="2400" dirty="0" err="1"/>
              <a:t>people</a:t>
            </a:r>
            <a:r>
              <a:rPr lang="it-IT" sz="2400" dirty="0"/>
              <a:t>.  </a:t>
            </a:r>
          </a:p>
          <a:p>
            <a:r>
              <a:rPr lang="it-IT" sz="2400" dirty="0"/>
              <a:t>Reality: first </a:t>
            </a:r>
            <a:r>
              <a:rPr lang="it-GB" sz="2400" dirty="0"/>
              <a:t>3 weeks without beam for different problems including water in one transfer line . </a:t>
            </a:r>
          </a:p>
          <a:p>
            <a:r>
              <a:rPr lang="it-GB" sz="2400" dirty="0"/>
              <a:t>First Kaon beam beginning of May.</a:t>
            </a:r>
          </a:p>
          <a:p>
            <a:r>
              <a:rPr lang="it-GB" sz="2400" dirty="0"/>
              <a:t>Origin of the bump understud thanks to the close collaboration between NA62 and accelerator group. An SPS  RF cavity that is switched off during the flat top</a:t>
            </a:r>
            <a:r>
              <a:rPr lang="en-GB" sz="2400" dirty="0"/>
              <a:t> (allowing the </a:t>
            </a:r>
            <a:r>
              <a:rPr lang="en-GB" sz="2400" dirty="0" err="1"/>
              <a:t>debunching</a:t>
            </a:r>
            <a:r>
              <a:rPr lang="en-GB" sz="2400" dirty="0"/>
              <a:t>) had a small residual field, feedback system to have V</a:t>
            </a:r>
            <a:r>
              <a:rPr lang="en-GB" sz="2400" baseline="-25000" dirty="0"/>
              <a:t>RF</a:t>
            </a:r>
            <a:r>
              <a:rPr lang="en-GB" sz="2400" dirty="0"/>
              <a:t> = 0 has been installed</a:t>
            </a:r>
          </a:p>
          <a:p>
            <a:endParaRPr lang="it-GB" sz="2600" dirty="0"/>
          </a:p>
          <a:p>
            <a:endParaRPr lang="en-GB" sz="2800" b="1" dirty="0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 dirty="0"/>
          </a:p>
          <a:p>
            <a:endParaRPr lang="it-GB" sz="2600" dirty="0"/>
          </a:p>
          <a:p>
            <a:endParaRPr lang="it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5A0F2E-B211-694F-9502-10105C4C2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9" y="3861048"/>
            <a:ext cx="9144000" cy="31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3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18256"/>
            <a:ext cx="8229600" cy="1143000"/>
          </a:xfrm>
        </p:spPr>
        <p:txBody>
          <a:bodyPr/>
          <a:lstStyle/>
          <a:p>
            <a:r>
              <a:rPr lang="it-GB"/>
              <a:t>RUN 2022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96" y="980728"/>
            <a:ext cx="8415119" cy="28803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600" dirty="0"/>
              <a:t>Data </a:t>
            </a:r>
            <a:r>
              <a:rPr lang="it-IT" sz="2600" dirty="0" err="1"/>
              <a:t>taking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</a:t>
            </a:r>
            <a:r>
              <a:rPr lang="it-IT" sz="2600" dirty="0" err="1"/>
              <a:t>going</a:t>
            </a:r>
            <a:r>
              <a:rPr lang="it-IT" sz="2600" dirty="0"/>
              <a:t> on with some </a:t>
            </a:r>
            <a:r>
              <a:rPr lang="it-IT" sz="2600" dirty="0" err="1"/>
              <a:t>instabilities</a:t>
            </a:r>
            <a:r>
              <a:rPr lang="it-IT" sz="26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600" dirty="0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100%  </a:t>
            </a:r>
            <a:r>
              <a:rPr lang="it-IT" sz="2600" dirty="0" err="1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intensity</a:t>
            </a:r>
            <a:endParaRPr lang="it-IT" sz="2600" dirty="0">
              <a:solidFill>
                <a:prstClr val="black"/>
              </a:solidFill>
              <a:latin typeface="Calibri"/>
              <a:cs typeface="Calibri"/>
              <a:sym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it-GB" sz="2600" dirty="0"/>
              <a:t>∼ </a:t>
            </a:r>
            <a:r>
              <a:rPr lang="it-IT" sz="2600" dirty="0"/>
              <a:t>5 x 10</a:t>
            </a:r>
            <a:r>
              <a:rPr lang="it-IT" sz="2600" baseline="31999" dirty="0"/>
              <a:t>17</a:t>
            </a:r>
            <a:r>
              <a:rPr lang="it-IT" sz="2600" dirty="0"/>
              <a:t> POT up to </a:t>
            </a:r>
            <a:r>
              <a:rPr lang="it-IT" sz="2600" dirty="0" err="1"/>
              <a:t>now</a:t>
            </a:r>
            <a:r>
              <a:rPr lang="it-IT" sz="2600" dirty="0"/>
              <a:t> (</a:t>
            </a:r>
            <a:r>
              <a:rPr lang="it-GB" sz="2600" dirty="0"/>
              <a:t>∼2</a:t>
            </a:r>
            <a:r>
              <a:rPr lang="it-IT" sz="2600" dirty="0"/>
              <a:t> x 10</a:t>
            </a:r>
            <a:r>
              <a:rPr lang="it-IT" sz="2600" baseline="31999" dirty="0"/>
              <a:t>18</a:t>
            </a:r>
            <a:r>
              <a:rPr lang="it-IT" sz="2600" dirty="0"/>
              <a:t> POT in 2018)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600" dirty="0"/>
              <a:t>T4 beam availability:</a:t>
            </a:r>
            <a:endParaRPr lang="it-IT" sz="2600" dirty="0"/>
          </a:p>
          <a:p>
            <a:pPr>
              <a:lnSpc>
                <a:spcPct val="120000"/>
              </a:lnSpc>
              <a:spcBef>
                <a:spcPts val="0"/>
              </a:spcBef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600" b="1" dirty="0" err="1"/>
              <a:t>Mean</a:t>
            </a:r>
            <a:r>
              <a:rPr lang="it-IT" sz="2600" b="1" dirty="0"/>
              <a:t> </a:t>
            </a:r>
            <a:r>
              <a:rPr lang="it-IT" sz="2600" b="1" dirty="0">
                <a:solidFill>
                  <a:schemeClr val="tx2"/>
                </a:solidFill>
              </a:rPr>
              <a:t>T4</a:t>
            </a:r>
            <a:r>
              <a:rPr lang="it-IT" sz="2600" b="1" dirty="0"/>
              <a:t> on  </a:t>
            </a:r>
            <a:r>
              <a:rPr lang="it-IT" sz="2600" dirty="0"/>
              <a:t>65%</a:t>
            </a:r>
          </a:p>
          <a:p>
            <a:pPr>
              <a:lnSpc>
                <a:spcPct val="120000"/>
              </a:lnSpc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600" b="1" dirty="0" err="1"/>
              <a:t>Mean</a:t>
            </a:r>
            <a:r>
              <a:rPr lang="it-IT" sz="2600" b="1" dirty="0"/>
              <a:t> </a:t>
            </a:r>
            <a:r>
              <a:rPr lang="it-IT" sz="2600" b="1" dirty="0">
                <a:solidFill>
                  <a:srgbClr val="FF0000"/>
                </a:solidFill>
              </a:rPr>
              <a:t>T10</a:t>
            </a:r>
            <a:r>
              <a:rPr lang="it-IT" sz="2600" b="1" dirty="0"/>
              <a:t> &amp;</a:t>
            </a:r>
            <a:r>
              <a:rPr lang="it-IT" sz="2600" b="1" dirty="0">
                <a:solidFill>
                  <a:schemeClr val="tx2"/>
                </a:solidFill>
              </a:rPr>
              <a:t>T4 </a:t>
            </a:r>
            <a:r>
              <a:rPr lang="it-IT" sz="2600" dirty="0"/>
              <a:t>91%</a:t>
            </a:r>
          </a:p>
          <a:p>
            <a:pPr>
              <a:lnSpc>
                <a:spcPct val="120000"/>
              </a:lnSpc>
              <a:buSzPct val="45000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600" b="1" dirty="0" err="1"/>
              <a:t>Mean</a:t>
            </a:r>
            <a:r>
              <a:rPr lang="it-IT" sz="2600" b="1" dirty="0"/>
              <a:t> </a:t>
            </a:r>
            <a:r>
              <a:rPr lang="it-IT" sz="2600" b="1" dirty="0">
                <a:solidFill>
                  <a:srgbClr val="FF0000"/>
                </a:solidFill>
              </a:rPr>
              <a:t>NA62</a:t>
            </a:r>
            <a:r>
              <a:rPr lang="it-IT" sz="2600" b="1" dirty="0"/>
              <a:t> on  94</a:t>
            </a:r>
            <a:r>
              <a:rPr lang="it-IT" sz="2600" dirty="0"/>
              <a:t>%, </a:t>
            </a:r>
            <a:r>
              <a:rPr lang="it-IT" sz="2600" dirty="0" err="1"/>
              <a:t>inefficiency</a:t>
            </a:r>
            <a:r>
              <a:rPr lang="it-IT" sz="2600" dirty="0"/>
              <a:t> due </a:t>
            </a:r>
            <a:r>
              <a:rPr lang="it-IT" sz="2600" dirty="0" err="1"/>
              <a:t>mainly</a:t>
            </a:r>
            <a:r>
              <a:rPr lang="it-IT" sz="2600" dirty="0"/>
              <a:t> to GTK reset (SEU), </a:t>
            </a:r>
            <a:r>
              <a:rPr lang="it-IT" sz="2600" dirty="0" err="1"/>
              <a:t>improved</a:t>
            </a:r>
            <a:r>
              <a:rPr lang="it-IT" sz="2600" dirty="0"/>
              <a:t> by an </a:t>
            </a:r>
            <a:r>
              <a:rPr lang="it-IT" sz="2600" dirty="0" err="1"/>
              <a:t>authomatic</a:t>
            </a:r>
            <a:r>
              <a:rPr lang="it-IT" sz="2600" dirty="0"/>
              <a:t> </a:t>
            </a:r>
            <a:r>
              <a:rPr lang="it-IT" sz="2600" dirty="0" err="1"/>
              <a:t>recovery</a:t>
            </a:r>
            <a:r>
              <a:rPr lang="it-IT" sz="2600" dirty="0"/>
              <a:t> procedure</a:t>
            </a:r>
          </a:p>
          <a:p>
            <a:endParaRPr lang="it-GB" sz="2600" dirty="0"/>
          </a:p>
          <a:p>
            <a:endParaRPr lang="it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7C6D64-5219-874C-9372-805B09C92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0"/>
          <a:stretch/>
        </p:blipFill>
        <p:spPr>
          <a:xfrm>
            <a:off x="0" y="443711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4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/>
          <a:lstStyle/>
          <a:p>
            <a:r>
              <a:rPr lang="it-GB" dirty="0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2719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/>
          </a:p>
          <a:p>
            <a:endParaRPr lang="it-GB" sz="2600"/>
          </a:p>
          <a:p>
            <a:endParaRPr lang="it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54C98D-DF11-F24B-B856-7F5240BE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/>
        </p:blipFill>
        <p:spPr>
          <a:xfrm>
            <a:off x="39853" y="462600"/>
            <a:ext cx="9144000" cy="5112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568773-63B0-E943-AF23-8D126689D4C5}"/>
              </a:ext>
            </a:extLst>
          </p:cNvPr>
          <p:cNvSpPr txBox="1"/>
          <p:nvPr/>
        </p:nvSpPr>
        <p:spPr>
          <a:xfrm>
            <a:off x="22341" y="5465900"/>
            <a:ext cx="9110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18</a:t>
            </a:r>
            <a:r>
              <a:rPr lang="en-GB" dirty="0"/>
              <a:t> POT/nominal year is at the </a:t>
            </a:r>
            <a:r>
              <a:rPr lang="en-GB" dirty="0" err="1"/>
              <a:t>maximun</a:t>
            </a:r>
            <a:r>
              <a:rPr lang="en-GB" dirty="0"/>
              <a:t> intensity, this can be increased by a factor 2 without change on the dump and beam line.</a:t>
            </a:r>
          </a:p>
          <a:p>
            <a:r>
              <a:rPr lang="en-GB" dirty="0"/>
              <a:t> Detailed studies done for the high intensity Kaon future projects has demonstrated that a </a:t>
            </a:r>
            <a:r>
              <a:rPr lang="en-GB" dirty="0" err="1"/>
              <a:t>factot</a:t>
            </a:r>
            <a:r>
              <a:rPr lang="en-GB" dirty="0"/>
              <a:t> 6-7 on the intensity could be reached , new dump with  more efficient cooling , beam line changes (K12), </a:t>
            </a:r>
            <a:r>
              <a:rPr lang="en-GB" dirty="0" err="1"/>
              <a:t>radiprotection</a:t>
            </a:r>
            <a:r>
              <a:rPr lang="en-GB" dirty="0"/>
              <a:t> issue...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38B2781-AAC4-F14A-97F0-639C5BAC8285}"/>
              </a:ext>
            </a:extLst>
          </p:cNvPr>
          <p:cNvSpPr/>
          <p:nvPr/>
        </p:nvSpPr>
        <p:spPr>
          <a:xfrm>
            <a:off x="141110" y="2076761"/>
            <a:ext cx="870298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412197-68E1-7348-8958-2C6D49890EA8}"/>
              </a:ext>
            </a:extLst>
          </p:cNvPr>
          <p:cNvSpPr/>
          <p:nvPr/>
        </p:nvSpPr>
        <p:spPr>
          <a:xfrm>
            <a:off x="197768" y="2134597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exotic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particles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such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as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dark-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photon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, dark-scalar, HNL or ALP,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produced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in the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TAXs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can </a:t>
            </a:r>
            <a:r>
              <a:rPr lang="it-IT" dirty="0" err="1">
                <a:solidFill>
                  <a:srgbClr val="2F2F2F"/>
                </a:solidFill>
                <a:latin typeface="Helvetica" pitchFamily="2" charset="0"/>
              </a:rPr>
              <a:t>reach</a:t>
            </a:r>
            <a:r>
              <a:rPr lang="it-IT" dirty="0">
                <a:solidFill>
                  <a:srgbClr val="2F2F2F"/>
                </a:solidFill>
                <a:latin typeface="Helvetica" pitchFamily="2" charset="0"/>
              </a:rPr>
              <a:t> NA62 FV.</a:t>
            </a:r>
            <a:endParaRPr lang="it-IT" dirty="0">
              <a:solidFill>
                <a:srgbClr val="2F2F2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5CA413-8829-A94F-B7A5-5DA28439F01A}"/>
              </a:ext>
            </a:extLst>
          </p:cNvPr>
          <p:cNvSpPr txBox="1"/>
          <p:nvPr/>
        </p:nvSpPr>
        <p:spPr>
          <a:xfrm>
            <a:off x="119739" y="3429000"/>
            <a:ext cx="26202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20 </a:t>
            </a:r>
            <a:r>
              <a:rPr lang="it-IT" sz="1600" dirty="0">
                <a:latin typeface="Symbol" pitchFamily="2" charset="2"/>
              </a:rPr>
              <a:t>l </a:t>
            </a:r>
            <a:r>
              <a:rPr lang="it-IT" sz="1600" dirty="0"/>
              <a:t>Fe/Cu 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collimators</a:t>
            </a:r>
            <a:r>
              <a:rPr lang="it-IT" sz="1600" dirty="0"/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59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2719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/>
          </a:p>
          <a:p>
            <a:endParaRPr lang="it-GB" sz="2600"/>
          </a:p>
          <a:p>
            <a:endParaRPr lang="it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C8B6E8-CBAB-CD4F-9B59-A0CCDC177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2"/>
          <a:stretch/>
        </p:blipFill>
        <p:spPr>
          <a:xfrm>
            <a:off x="108520" y="1688921"/>
            <a:ext cx="9144000" cy="447638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EDB2C45-B458-A749-8251-387BC15F7049}"/>
              </a:ext>
            </a:extLst>
          </p:cNvPr>
          <p:cNvSpPr/>
          <p:nvPr/>
        </p:nvSpPr>
        <p:spPr>
          <a:xfrm>
            <a:off x="109316" y="581779"/>
            <a:ext cx="899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</a:rPr>
              <a:t>Previsti nel RUN2 (2021-2025) </a:t>
            </a:r>
            <a:r>
              <a:rPr lang="it-IT" sz="2400" dirty="0" err="1">
                <a:latin typeface="Calibri" panose="020F0502020204030204" pitchFamily="34" charset="0"/>
              </a:rPr>
              <a:t>run</a:t>
            </a:r>
            <a:r>
              <a:rPr lang="it-IT" sz="2400" dirty="0">
                <a:latin typeface="Calibri" panose="020F0502020204030204" pitchFamily="34" charset="0"/>
              </a:rPr>
              <a:t> in </a:t>
            </a:r>
            <a:r>
              <a:rPr lang="it-IT" sz="2400" dirty="0" err="1">
                <a:latin typeface="Calibri" panose="020F0502020204030204" pitchFamily="34" charset="0"/>
              </a:rPr>
              <a:t>dump</a:t>
            </a:r>
            <a:r>
              <a:rPr lang="it-IT" sz="2400" dirty="0">
                <a:latin typeface="Calibri" panose="020F0502020204030204" pitchFamily="34" charset="0"/>
              </a:rPr>
              <a:t> mode: 10</a:t>
            </a:r>
            <a:r>
              <a:rPr lang="it-IT" sz="2400" baseline="30000" dirty="0">
                <a:latin typeface="Calibri" panose="020F0502020204030204" pitchFamily="34" charset="0"/>
              </a:rPr>
              <a:t>17</a:t>
            </a:r>
            <a:r>
              <a:rPr lang="it-IT" sz="2400" dirty="0">
                <a:latin typeface="Calibri" panose="020F0502020204030204" pitchFamily="34" charset="0"/>
              </a:rPr>
              <a:t>, 10</a:t>
            </a:r>
            <a:r>
              <a:rPr lang="it-IT" sz="2400" baseline="30000" dirty="0">
                <a:latin typeface="Calibri" panose="020F0502020204030204" pitchFamily="34" charset="0"/>
              </a:rPr>
              <a:t>18</a:t>
            </a:r>
            <a:r>
              <a:rPr lang="it-IT" sz="2400" dirty="0">
                <a:latin typeface="Calibri" panose="020F0502020204030204" pitchFamily="34" charset="0"/>
              </a:rPr>
              <a:t> 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</a:rPr>
              <a:t>1.4x 10</a:t>
            </a:r>
            <a:r>
              <a:rPr lang="it-IT" sz="2400" baseline="30000" dirty="0">
                <a:latin typeface="Calibri" panose="020F0502020204030204" pitchFamily="34" charset="0"/>
              </a:rPr>
              <a:t>17 </a:t>
            </a:r>
            <a:r>
              <a:rPr lang="it-IT" sz="2400" dirty="0">
                <a:latin typeface="Calibri" panose="020F0502020204030204" pitchFamily="34" charset="0"/>
              </a:rPr>
              <a:t> POT raccolti nel 2021 in 10 giorni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C93ED87-FCE8-2D4E-9B8D-83FE8B1F09E5}"/>
              </a:ext>
            </a:extLst>
          </p:cNvPr>
          <p:cNvSpPr/>
          <p:nvPr/>
        </p:nvSpPr>
        <p:spPr>
          <a:xfrm>
            <a:off x="2915816" y="2321260"/>
            <a:ext cx="1440160" cy="243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09F5BE2-08C1-6E4A-B083-9289C0A1E69A}"/>
              </a:ext>
            </a:extLst>
          </p:cNvPr>
          <p:cNvSpPr/>
          <p:nvPr/>
        </p:nvSpPr>
        <p:spPr>
          <a:xfrm>
            <a:off x="7676728" y="1772816"/>
            <a:ext cx="1440160" cy="50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6025CF-6A1B-0248-B1FF-542695DBB907}"/>
              </a:ext>
            </a:extLst>
          </p:cNvPr>
          <p:cNvSpPr txBox="1"/>
          <p:nvPr/>
        </p:nvSpPr>
        <p:spPr>
          <a:xfrm>
            <a:off x="2520516" y="6188531"/>
            <a:ext cx="46437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GB" sz="2000">
                <a:solidFill>
                  <a:srgbClr val="FF0000"/>
                </a:solidFill>
              </a:rPr>
              <a:t>5 years  timescale scenario: NA62 10</a:t>
            </a:r>
            <a:r>
              <a:rPr lang="it-GB" sz="2000" baseline="30000">
                <a:solidFill>
                  <a:srgbClr val="FF0000"/>
                </a:solidFill>
              </a:rPr>
              <a:t>18</a:t>
            </a:r>
            <a:r>
              <a:rPr lang="it-GB" sz="2000">
                <a:solidFill>
                  <a:srgbClr val="FF0000"/>
                </a:solidFill>
              </a:rPr>
              <a:t> POT</a:t>
            </a:r>
          </a:p>
          <a:p>
            <a:r>
              <a:rPr lang="it-GB" sz="2000">
                <a:solidFill>
                  <a:srgbClr val="FF0000"/>
                </a:solidFill>
              </a:rPr>
              <a:t> </a:t>
            </a:r>
          </a:p>
          <a:p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251281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5691"/>
            <a:ext cx="937871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err="1"/>
              <a:t>ALPs</a:t>
            </a:r>
            <a:r>
              <a:rPr lang="it-IT" sz="2400"/>
              <a:t> with </a:t>
            </a:r>
            <a:r>
              <a:rPr lang="it-IT" sz="2400" err="1"/>
              <a:t>photon</a:t>
            </a:r>
            <a:r>
              <a:rPr lang="it-IT" sz="2400"/>
              <a:t> </a:t>
            </a:r>
            <a:r>
              <a:rPr lang="it-IT" sz="2400" err="1"/>
              <a:t>coupling</a:t>
            </a:r>
            <a:r>
              <a:rPr lang="it-IT" sz="2400"/>
              <a:t> </a:t>
            </a:r>
            <a:r>
              <a:rPr lang="it-IT" sz="2400" err="1"/>
              <a:t>dominance</a:t>
            </a:r>
            <a:r>
              <a:rPr lang="it-IT" sz="2400"/>
              <a:t>:  </a:t>
            </a:r>
          </a:p>
          <a:p>
            <a:pPr marL="0" indent="0">
              <a:buNone/>
            </a:pPr>
            <a:r>
              <a:rPr lang="it-IT" sz="2400"/>
              <a:t>ALP→ </a:t>
            </a:r>
            <a:r>
              <a:rPr lang="it-IT" sz="2400">
                <a:latin typeface="Symbol" pitchFamily="2" charset="2"/>
              </a:rPr>
              <a:t>gg,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geometrical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account,zero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backgroud</a:t>
            </a:r>
            <a:r>
              <a:rPr lang="it-IT" sz="2400"/>
              <a:t> , </a:t>
            </a:r>
            <a:r>
              <a:rPr lang="it-IT" sz="2400">
                <a:solidFill>
                  <a:schemeClr val="accent4"/>
                </a:solidFill>
              </a:rPr>
              <a:t>90% -CL </a:t>
            </a:r>
            <a:r>
              <a:rPr lang="it-IT" sz="2400" err="1">
                <a:solidFill>
                  <a:schemeClr val="accent4"/>
                </a:solidFill>
              </a:rPr>
              <a:t>exclusion</a:t>
            </a:r>
            <a:r>
              <a:rPr lang="it-IT" sz="2400">
                <a:solidFill>
                  <a:schemeClr val="accent4"/>
                </a:solidFill>
              </a:rPr>
              <a:t> plot</a:t>
            </a:r>
            <a:endParaRPr lang="it-GB" sz="2400">
              <a:solidFill>
                <a:schemeClr val="accent4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899592" y="557823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3200">
                <a:solidFill>
                  <a:srgbClr val="00B050"/>
                </a:solidFill>
              </a:rPr>
              <a:t>Search for visible decays of ALP’s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B417C75-0FBB-9647-B18C-F33711016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4797" r="7926" b="-4797"/>
          <a:stretch/>
        </p:blipFill>
        <p:spPr>
          <a:xfrm>
            <a:off x="2304226" y="2088451"/>
            <a:ext cx="6347476" cy="382931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3D8A5F7-6AB0-FC45-AED3-ADCD66CE38A9}"/>
              </a:ext>
            </a:extLst>
          </p:cNvPr>
          <p:cNvSpPr/>
          <p:nvPr/>
        </p:nvSpPr>
        <p:spPr>
          <a:xfrm>
            <a:off x="251520" y="2690336"/>
            <a:ext cx="2276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err="1"/>
              <a:t>search</a:t>
            </a:r>
            <a:r>
              <a:rPr lang="it-IT"/>
              <a:t> for ALP→ </a:t>
            </a:r>
            <a:r>
              <a:rPr lang="it-IT">
                <a:latin typeface="Symbol" pitchFamily="2" charset="2"/>
              </a:rPr>
              <a:t>gg </a:t>
            </a:r>
            <a:r>
              <a:rPr lang="it-IT" err="1"/>
              <a:t>less</a:t>
            </a:r>
            <a:r>
              <a:rPr lang="it-IT"/>
              <a:t> </a:t>
            </a:r>
            <a:r>
              <a:rPr lang="it-IT" err="1"/>
              <a:t>constrained</a:t>
            </a:r>
            <a:r>
              <a:rPr lang="it-IT"/>
              <a:t> 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decay</a:t>
            </a:r>
            <a:r>
              <a:rPr lang="it-IT"/>
              <a:t> mode, no </a:t>
            </a:r>
            <a:r>
              <a:rPr lang="it-IT" err="1"/>
              <a:t>extrapolation</a:t>
            </a:r>
            <a:r>
              <a:rPr lang="it-IT"/>
              <a:t> to </a:t>
            </a:r>
            <a:r>
              <a:rPr lang="it-IT" err="1"/>
              <a:t>dump</a:t>
            </a:r>
            <a:r>
              <a:rPr lang="it-IT"/>
              <a:t> </a:t>
            </a:r>
            <a:r>
              <a:rPr lang="it-IT" err="1"/>
              <a:t>possible</a:t>
            </a:r>
            <a:endParaRPr lang="it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5FCD1F8-FA4C-C049-A844-E7DEF6FBAF58}"/>
              </a:ext>
            </a:extLst>
          </p:cNvPr>
          <p:cNvSpPr/>
          <p:nvPr/>
        </p:nvSpPr>
        <p:spPr>
          <a:xfrm>
            <a:off x="1979712" y="6050640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2400">
                <a:solidFill>
                  <a:srgbClr val="FF0000"/>
                </a:solidFill>
              </a:rPr>
              <a:t>5 years  timescale scenario: NA62 10</a:t>
            </a:r>
            <a:r>
              <a:rPr lang="it-GB" sz="2400" baseline="30000">
                <a:solidFill>
                  <a:srgbClr val="FF0000"/>
                </a:solidFill>
              </a:rPr>
              <a:t>18</a:t>
            </a:r>
            <a:r>
              <a:rPr lang="it-GB" sz="2400">
                <a:solidFill>
                  <a:srgbClr val="FF0000"/>
                </a:solidFill>
              </a:rPr>
              <a:t> POT</a:t>
            </a:r>
          </a:p>
          <a:p>
            <a:r>
              <a:rPr lang="it-GB" sz="240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04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1095691"/>
            <a:ext cx="937871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/>
              <a:t>HNL scenario in 5 </a:t>
            </a:r>
            <a:r>
              <a:rPr lang="it-IT" sz="2400" err="1"/>
              <a:t>years</a:t>
            </a:r>
            <a:r>
              <a:rPr lang="it-IT" sz="2400"/>
              <a:t> </a:t>
            </a:r>
            <a:r>
              <a:rPr lang="it-IT" sz="2400" err="1"/>
              <a:t>timescale</a:t>
            </a:r>
            <a:r>
              <a:rPr lang="it-IT" sz="2400"/>
              <a:t> </a:t>
            </a:r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it-IT" sz="2400" baseline="30000">
                <a:solidFill>
                  <a:srgbClr val="FF0000"/>
                </a:solidFill>
                <a:latin typeface="Calibri" panose="020F0502020204030204" pitchFamily="34" charset="0"/>
              </a:rPr>
              <a:t>18 </a:t>
            </a:r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 POT</a:t>
            </a:r>
            <a:r>
              <a:rPr lang="it-IT" sz="2400"/>
              <a:t>, for </a:t>
            </a:r>
            <a:r>
              <a:rPr lang="it-IT" sz="2400" err="1"/>
              <a:t>different</a:t>
            </a:r>
            <a:r>
              <a:rPr lang="it-IT" sz="2400"/>
              <a:t> </a:t>
            </a:r>
            <a:r>
              <a:rPr lang="it-IT" sz="2400" err="1"/>
              <a:t>coupling</a:t>
            </a:r>
            <a:r>
              <a:rPr lang="it-IT" sz="2400"/>
              <a:t>.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Geometrical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account,zero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backgroud</a:t>
            </a:r>
            <a:r>
              <a:rPr lang="it-IT" sz="2400"/>
              <a:t> , </a:t>
            </a:r>
            <a:r>
              <a:rPr lang="it-IT" sz="2400">
                <a:solidFill>
                  <a:schemeClr val="accent4"/>
                </a:solidFill>
              </a:rPr>
              <a:t>90%-CL </a:t>
            </a:r>
            <a:r>
              <a:rPr lang="it-IT" sz="2400" err="1">
                <a:solidFill>
                  <a:schemeClr val="accent4"/>
                </a:solidFill>
              </a:rPr>
              <a:t>exclusion</a:t>
            </a:r>
            <a:r>
              <a:rPr lang="it-IT" sz="2400">
                <a:solidFill>
                  <a:schemeClr val="accent4"/>
                </a:solidFill>
              </a:rPr>
              <a:t> plot</a:t>
            </a:r>
            <a:endParaRPr lang="it-GB" sz="2400">
              <a:solidFill>
                <a:schemeClr val="accent4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899592" y="557823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3200">
                <a:solidFill>
                  <a:srgbClr val="00B050"/>
                </a:solidFill>
              </a:rPr>
              <a:t>Search for Heavy Neutral Lepton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FA0F8DF-94C8-9A4D-97CB-552706357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" y="2204864"/>
            <a:ext cx="3950294" cy="221004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A0D645B-3075-E040-BFBB-A445D99CE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675338"/>
            <a:ext cx="4005282" cy="221004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C8B5B85-4C89-F147-9A85-598BE7871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2982"/>
          <a:stretch/>
        </p:blipFill>
        <p:spPr>
          <a:xfrm>
            <a:off x="631144" y="4725144"/>
            <a:ext cx="2877665" cy="213251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900B6D-0970-4640-90C3-D6F404443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34" y="2204864"/>
            <a:ext cx="3641726" cy="2145513"/>
          </a:xfrm>
          <a:prstGeom prst="rect">
            <a:avLst/>
          </a:prstGeom>
        </p:spPr>
      </p:pic>
      <p:sp>
        <p:nvSpPr>
          <p:cNvPr id="23" name="Ovale 22">
            <a:extLst>
              <a:ext uri="{FF2B5EF4-FFF2-40B4-BE49-F238E27FC236}">
                <a16:creationId xmlns:a16="http://schemas.microsoft.com/office/drawing/2014/main" id="{9DDEF92C-62E6-B946-87AA-C0628F698020}"/>
              </a:ext>
            </a:extLst>
          </p:cNvPr>
          <p:cNvSpPr/>
          <p:nvPr/>
        </p:nvSpPr>
        <p:spPr>
          <a:xfrm>
            <a:off x="1043608" y="2636912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GB"/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C74DC02A-E6A7-8447-8C92-12FB03CE8CE1}"/>
              </a:ext>
            </a:extLst>
          </p:cNvPr>
          <p:cNvCxnSpPr>
            <a:cxnSpLocks/>
          </p:cNvCxnSpPr>
          <p:nvPr/>
        </p:nvCxnSpPr>
        <p:spPr>
          <a:xfrm>
            <a:off x="1595566" y="3511941"/>
            <a:ext cx="1356028" cy="1555576"/>
          </a:xfrm>
          <a:prstGeom prst="line">
            <a:avLst/>
          </a:prstGeom>
          <a:ln w="31750"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3FD7461E-CED5-4F42-B455-E1B8108A465F}"/>
              </a:ext>
            </a:extLst>
          </p:cNvPr>
          <p:cNvSpPr/>
          <p:nvPr/>
        </p:nvSpPr>
        <p:spPr>
          <a:xfrm>
            <a:off x="-72008" y="4293096"/>
            <a:ext cx="601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err="1">
                <a:highlight>
                  <a:srgbClr val="FFFF00"/>
                </a:highlight>
              </a:rPr>
              <a:t>Kaon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decay</a:t>
            </a:r>
            <a:r>
              <a:rPr lang="it-IT" sz="1600">
                <a:highlight>
                  <a:srgbClr val="FFFF00"/>
                </a:highlight>
              </a:rPr>
              <a:t>, K</a:t>
            </a:r>
            <a:r>
              <a:rPr lang="it-IT" sz="1600" baseline="30000">
                <a:highlight>
                  <a:srgbClr val="FFFF00"/>
                </a:highlight>
              </a:rPr>
              <a:t>+</a:t>
            </a:r>
            <a:r>
              <a:rPr lang="it-IT" sz="1600">
                <a:highlight>
                  <a:srgbClr val="FFFF00"/>
                </a:highlight>
              </a:rPr>
              <a:t>→</a:t>
            </a:r>
            <a:r>
              <a:rPr lang="it-IT" sz="1600" err="1">
                <a:highlight>
                  <a:srgbClr val="FFFF00"/>
                </a:highlight>
              </a:rPr>
              <a:t>e</a:t>
            </a:r>
            <a:r>
              <a:rPr lang="it-IT" sz="1600" baseline="30000" err="1">
                <a:highlight>
                  <a:srgbClr val="FFFF00"/>
                </a:highlight>
              </a:rPr>
              <a:t>+</a:t>
            </a:r>
            <a:r>
              <a:rPr lang="it-IT" sz="1600" err="1">
                <a:highlight>
                  <a:srgbClr val="FFFF00"/>
                </a:highlight>
              </a:rPr>
              <a:t>N</a:t>
            </a:r>
            <a:r>
              <a:rPr lang="it-IT" sz="1600">
                <a:highlight>
                  <a:srgbClr val="FFFF00"/>
                </a:highlight>
              </a:rPr>
              <a:t>; run1 data, </a:t>
            </a:r>
            <a:r>
              <a:rPr lang="it-IT" sz="1600" err="1">
                <a:highlight>
                  <a:srgbClr val="FFFF00"/>
                </a:highlight>
              </a:rPr>
              <a:t>unique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opportunity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below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kaon</a:t>
            </a:r>
            <a:r>
              <a:rPr lang="it-IT" sz="1600">
                <a:highlight>
                  <a:srgbClr val="FFFF00"/>
                </a:highlight>
              </a:rPr>
              <a:t> mass</a:t>
            </a:r>
            <a:endParaRPr lang="it-GB" sz="16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979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4F22E26-D27A-0B43-8514-838560CC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3707" r="9086" b="942"/>
          <a:stretch/>
        </p:blipFill>
        <p:spPr>
          <a:xfrm>
            <a:off x="-36512" y="2438399"/>
            <a:ext cx="4639824" cy="286653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1" y="1095691"/>
            <a:ext cx="9248864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/>
              <a:t>Light scalar mixing with SM </a:t>
            </a:r>
            <a:r>
              <a:rPr lang="it-IT" sz="2400" err="1"/>
              <a:t>Higgs</a:t>
            </a:r>
            <a:r>
              <a:rPr lang="it-IT" sz="2400"/>
              <a:t> with angle </a:t>
            </a:r>
            <a:r>
              <a:rPr lang="el-GR" sz="2400"/>
              <a:t>θ. </a:t>
            </a:r>
            <a:r>
              <a:rPr lang="it-IT" sz="2400"/>
              <a:t>Mediator </a:t>
            </a:r>
            <a:r>
              <a:rPr lang="it-IT" sz="2400" err="1"/>
              <a:t>between</a:t>
            </a:r>
            <a:r>
              <a:rPr lang="it-IT" sz="2400"/>
              <a:t> DM and SM </a:t>
            </a:r>
            <a:r>
              <a:rPr lang="it-IT" sz="2400" err="1"/>
              <a:t>particles</a:t>
            </a:r>
            <a:r>
              <a:rPr lang="it-IT" sz="2400"/>
              <a:t>. Scenario in 5 </a:t>
            </a:r>
            <a:r>
              <a:rPr lang="it-IT" sz="2400" err="1"/>
              <a:t>years</a:t>
            </a:r>
            <a:r>
              <a:rPr lang="it-IT" sz="2400"/>
              <a:t> </a:t>
            </a:r>
            <a:r>
              <a:rPr lang="it-IT" sz="2400" err="1"/>
              <a:t>timescale</a:t>
            </a:r>
            <a:r>
              <a:rPr lang="it-IT" sz="2400"/>
              <a:t> </a:t>
            </a:r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it-IT" sz="2400" baseline="30000">
                <a:solidFill>
                  <a:srgbClr val="FF0000"/>
                </a:solidFill>
                <a:latin typeface="Calibri" panose="020F0502020204030204" pitchFamily="34" charset="0"/>
              </a:rPr>
              <a:t>18 </a:t>
            </a:r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 POT</a:t>
            </a:r>
            <a:r>
              <a:rPr lang="it-IT" sz="2400"/>
              <a:t>,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Geometrical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account, zero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backgroud</a:t>
            </a:r>
            <a:r>
              <a:rPr lang="it-IT" sz="2400"/>
              <a:t> , </a:t>
            </a:r>
            <a:r>
              <a:rPr lang="it-IT" sz="2400">
                <a:solidFill>
                  <a:schemeClr val="accent4"/>
                </a:solidFill>
              </a:rPr>
              <a:t>90%-CL </a:t>
            </a:r>
            <a:r>
              <a:rPr lang="it-IT" sz="2400" err="1">
                <a:solidFill>
                  <a:schemeClr val="accent4"/>
                </a:solidFill>
              </a:rPr>
              <a:t>exclusion</a:t>
            </a:r>
            <a:r>
              <a:rPr lang="it-IT" sz="2400">
                <a:solidFill>
                  <a:schemeClr val="accent4"/>
                </a:solidFill>
              </a:rPr>
              <a:t> plot</a:t>
            </a:r>
            <a:endParaRPr lang="it-GB" sz="2400">
              <a:solidFill>
                <a:schemeClr val="accent4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899592" y="557823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3200">
                <a:solidFill>
                  <a:srgbClr val="00B050"/>
                </a:solidFill>
              </a:rPr>
              <a:t>Search for Dark Scalars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DDEF92C-62E6-B946-87AA-C0628F698020}"/>
              </a:ext>
            </a:extLst>
          </p:cNvPr>
          <p:cNvSpPr/>
          <p:nvPr/>
        </p:nvSpPr>
        <p:spPr>
          <a:xfrm>
            <a:off x="655278" y="2734596"/>
            <a:ext cx="150422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GB"/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C74DC02A-E6A7-8447-8C92-12FB03CE8CE1}"/>
              </a:ext>
            </a:extLst>
          </p:cNvPr>
          <p:cNvCxnSpPr>
            <a:cxnSpLocks/>
          </p:cNvCxnSpPr>
          <p:nvPr/>
        </p:nvCxnSpPr>
        <p:spPr>
          <a:xfrm>
            <a:off x="1619672" y="3682014"/>
            <a:ext cx="3033173" cy="452139"/>
          </a:xfrm>
          <a:prstGeom prst="line">
            <a:avLst/>
          </a:prstGeom>
          <a:ln w="31750"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3FD7461E-CED5-4F42-B455-E1B8108A465F}"/>
              </a:ext>
            </a:extLst>
          </p:cNvPr>
          <p:cNvSpPr/>
          <p:nvPr/>
        </p:nvSpPr>
        <p:spPr>
          <a:xfrm>
            <a:off x="3916501" y="5304935"/>
            <a:ext cx="52958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err="1">
                <a:highlight>
                  <a:srgbClr val="FFFF00"/>
                </a:highlight>
              </a:rPr>
              <a:t>Kaon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decay</a:t>
            </a:r>
            <a:r>
              <a:rPr lang="it-IT" sz="1600">
                <a:highlight>
                  <a:srgbClr val="FFFF00"/>
                </a:highlight>
              </a:rPr>
              <a:t>; run1 data, </a:t>
            </a:r>
            <a:r>
              <a:rPr lang="it-IT" sz="1600" err="1">
                <a:highlight>
                  <a:srgbClr val="FFFF00"/>
                </a:highlight>
              </a:rPr>
              <a:t>unique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opportunity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below</a:t>
            </a:r>
            <a:r>
              <a:rPr lang="it-IT" sz="1600">
                <a:highlight>
                  <a:srgbClr val="FFFF00"/>
                </a:highlight>
              </a:rPr>
              <a:t> </a:t>
            </a:r>
            <a:r>
              <a:rPr lang="it-IT" sz="1600" err="1">
                <a:highlight>
                  <a:srgbClr val="FFFF00"/>
                </a:highlight>
              </a:rPr>
              <a:t>kaon</a:t>
            </a:r>
            <a:r>
              <a:rPr lang="it-IT" sz="1600">
                <a:highlight>
                  <a:srgbClr val="FFFF00"/>
                </a:highlight>
              </a:rPr>
              <a:t> mass</a:t>
            </a:r>
            <a:endParaRPr lang="it-GB" sz="1600">
              <a:highlight>
                <a:srgbClr val="FFFF00"/>
              </a:highligh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E32D702-D924-4B48-9E72-D86E199A9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8216" r="-1"/>
          <a:stretch/>
        </p:blipFill>
        <p:spPr>
          <a:xfrm>
            <a:off x="4675848" y="2276872"/>
            <a:ext cx="4186937" cy="303986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AD3A34-E019-B246-9789-6F48D5A26218}"/>
              </a:ext>
            </a:extLst>
          </p:cNvPr>
          <p:cNvSpPr txBox="1"/>
          <p:nvPr/>
        </p:nvSpPr>
        <p:spPr>
          <a:xfrm>
            <a:off x="1028700" y="637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07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Outline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Run 2021 &amp; 2022</a:t>
            </a:r>
          </a:p>
          <a:p>
            <a:r>
              <a:rPr lang="en-GB" dirty="0"/>
              <a:t>Run in dump mode</a:t>
            </a:r>
          </a:p>
          <a:p>
            <a:r>
              <a:rPr lang="en-GB" dirty="0"/>
              <a:t>Future programme</a:t>
            </a:r>
          </a:p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8266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5691"/>
            <a:ext cx="937871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err="1"/>
              <a:t>ALPs</a:t>
            </a:r>
            <a:r>
              <a:rPr lang="it-IT" sz="2400"/>
              <a:t>  future scenario (&gt;2028) for </a:t>
            </a:r>
            <a:r>
              <a:rPr lang="it-IT" sz="2400" err="1"/>
              <a:t>different</a:t>
            </a:r>
            <a:r>
              <a:rPr lang="it-IT" sz="2400"/>
              <a:t> </a:t>
            </a:r>
            <a:r>
              <a:rPr lang="it-IT" sz="2400" err="1"/>
              <a:t>coupling</a:t>
            </a:r>
            <a:r>
              <a:rPr lang="it-IT" sz="2400"/>
              <a:t> </a:t>
            </a:r>
            <a:r>
              <a:rPr lang="it-IT" sz="2400" err="1"/>
              <a:t>dominance</a:t>
            </a:r>
            <a:r>
              <a:rPr lang="it-IT" sz="2400"/>
              <a:t>.</a:t>
            </a:r>
          </a:p>
          <a:p>
            <a:pPr marL="0" indent="0">
              <a:buNone/>
            </a:pPr>
            <a:r>
              <a:rPr lang="it-IT" sz="2400"/>
              <a:t>ALP→ </a:t>
            </a:r>
            <a:r>
              <a:rPr lang="it-IT" sz="2400">
                <a:latin typeface="Symbol" pitchFamily="2" charset="2"/>
              </a:rPr>
              <a:t>gg ,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geometrical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account, zero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backgroud</a:t>
            </a:r>
            <a:r>
              <a:rPr lang="it-IT" sz="2400"/>
              <a:t> , </a:t>
            </a:r>
            <a:r>
              <a:rPr lang="it-IT" sz="2400">
                <a:solidFill>
                  <a:schemeClr val="accent4"/>
                </a:solidFill>
              </a:rPr>
              <a:t>90%-CL </a:t>
            </a:r>
            <a:r>
              <a:rPr lang="it-IT" sz="2400" err="1">
                <a:solidFill>
                  <a:schemeClr val="accent4"/>
                </a:solidFill>
              </a:rPr>
              <a:t>exclusion</a:t>
            </a:r>
            <a:r>
              <a:rPr lang="it-IT" sz="2400">
                <a:solidFill>
                  <a:schemeClr val="accent4"/>
                </a:solidFill>
              </a:rPr>
              <a:t> plot</a:t>
            </a:r>
            <a:endParaRPr lang="it-GB" sz="2400">
              <a:solidFill>
                <a:schemeClr val="accent4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899592" y="557823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3200">
                <a:solidFill>
                  <a:srgbClr val="00B050"/>
                </a:solidFill>
              </a:rPr>
              <a:t>Search for visible decays of ALP’s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BC8639-DE98-3148-AD5C-2F61D0F1A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11718" r="5373"/>
          <a:stretch/>
        </p:blipFill>
        <p:spPr>
          <a:xfrm>
            <a:off x="389335" y="2757898"/>
            <a:ext cx="7945746" cy="398347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2195736" y="2204864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it-IT" sz="24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19 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 POT (1 </a:t>
            </a:r>
            <a:r>
              <a:rPr lang="it-IT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year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 of data </a:t>
            </a:r>
            <a:r>
              <a:rPr lang="it-IT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taking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at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 6xI</a:t>
            </a:r>
            <a:r>
              <a:rPr lang="it-IT" sz="24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max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</a:rPr>
              <a:t> )</a:t>
            </a:r>
            <a:endParaRPr lang="it-GB" sz="2400" dirty="0">
              <a:solidFill>
                <a:srgbClr val="FF0000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CDEAF5-B753-9947-952A-00799991FF38}"/>
              </a:ext>
            </a:extLst>
          </p:cNvPr>
          <p:cNvSpPr/>
          <p:nvPr/>
        </p:nvSpPr>
        <p:spPr>
          <a:xfrm>
            <a:off x="1835696" y="2726931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Symbol" pitchFamily="2" charset="2"/>
              </a:rPr>
              <a:t>g</a:t>
            </a:r>
            <a:r>
              <a:rPr lang="it-IT"/>
              <a:t> </a:t>
            </a:r>
            <a:r>
              <a:rPr lang="it-IT" err="1"/>
              <a:t>dominance</a:t>
            </a:r>
            <a:endParaRPr lang="it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5A4093-5424-404D-A686-AF4D24FFDDB1}"/>
              </a:ext>
            </a:extLst>
          </p:cNvPr>
          <p:cNvSpPr/>
          <p:nvPr/>
        </p:nvSpPr>
        <p:spPr>
          <a:xfrm>
            <a:off x="5724128" y="2620139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err="1"/>
              <a:t>W</a:t>
            </a:r>
            <a:r>
              <a:rPr lang="it-IT"/>
              <a:t> </a:t>
            </a:r>
            <a:r>
              <a:rPr lang="it-IT" err="1"/>
              <a:t>dominance</a:t>
            </a:r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2628671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5691"/>
            <a:ext cx="937871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err="1"/>
              <a:t>ALPs</a:t>
            </a:r>
            <a:r>
              <a:rPr lang="it-IT" sz="2400"/>
              <a:t>  future scenario for </a:t>
            </a:r>
            <a:r>
              <a:rPr lang="it-IT" sz="2400" err="1"/>
              <a:t>different</a:t>
            </a:r>
            <a:r>
              <a:rPr lang="it-IT" sz="2400"/>
              <a:t> </a:t>
            </a:r>
            <a:r>
              <a:rPr lang="it-IT" sz="2400" err="1"/>
              <a:t>coupling</a:t>
            </a:r>
            <a:r>
              <a:rPr lang="it-IT" sz="2400"/>
              <a:t> </a:t>
            </a:r>
            <a:r>
              <a:rPr lang="it-IT" sz="2400" err="1"/>
              <a:t>dominance</a:t>
            </a:r>
            <a:r>
              <a:rPr lang="it-IT" sz="2400"/>
              <a:t>.</a:t>
            </a:r>
          </a:p>
          <a:p>
            <a:pPr marL="0" indent="0">
              <a:buNone/>
            </a:pP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Geometrical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account,zero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err="1">
                <a:latin typeface="Calibri" panose="020F0502020204030204" pitchFamily="34" charset="0"/>
                <a:cs typeface="Calibri" panose="020F0502020204030204" pitchFamily="34" charset="0"/>
              </a:rPr>
              <a:t>backgroud</a:t>
            </a:r>
            <a:r>
              <a:rPr lang="it-IT" sz="2400"/>
              <a:t> , </a:t>
            </a:r>
            <a:r>
              <a:rPr lang="it-IT" sz="2400">
                <a:solidFill>
                  <a:schemeClr val="accent4"/>
                </a:solidFill>
              </a:rPr>
              <a:t>90%-CL </a:t>
            </a:r>
            <a:r>
              <a:rPr lang="it-IT" sz="2400" err="1">
                <a:solidFill>
                  <a:schemeClr val="accent4"/>
                </a:solidFill>
              </a:rPr>
              <a:t>exclusion</a:t>
            </a:r>
            <a:r>
              <a:rPr lang="it-IT" sz="2400">
                <a:solidFill>
                  <a:schemeClr val="accent4"/>
                </a:solidFill>
              </a:rPr>
              <a:t> plot</a:t>
            </a:r>
            <a:endParaRPr lang="it-GB" sz="2400">
              <a:solidFill>
                <a:schemeClr val="accent4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899592" y="557823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GB" sz="3200">
                <a:solidFill>
                  <a:srgbClr val="00B050"/>
                </a:solidFill>
              </a:rPr>
              <a:t>Search for visible decays of ALP’s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393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it-IT" sz="2400" baseline="30000">
                <a:solidFill>
                  <a:srgbClr val="FF0000"/>
                </a:solidFill>
                <a:latin typeface="Calibri" panose="020F0502020204030204" pitchFamily="34" charset="0"/>
              </a:rPr>
              <a:t>19 </a:t>
            </a:r>
            <a:r>
              <a:rPr lang="it-IT" sz="2400">
                <a:solidFill>
                  <a:srgbClr val="FF0000"/>
                </a:solidFill>
                <a:latin typeface="Calibri" panose="020F0502020204030204" pitchFamily="34" charset="0"/>
              </a:rPr>
              <a:t> POT </a:t>
            </a:r>
            <a:endParaRPr lang="it-GB" sz="2400">
              <a:solidFill>
                <a:srgbClr val="FF0000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CDEAF5-B753-9947-952A-00799991FF38}"/>
              </a:ext>
            </a:extLst>
          </p:cNvPr>
          <p:cNvSpPr/>
          <p:nvPr/>
        </p:nvSpPr>
        <p:spPr>
          <a:xfrm>
            <a:off x="1835696" y="2438899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err="1"/>
              <a:t>Gluon</a:t>
            </a:r>
            <a:r>
              <a:rPr lang="it-IT"/>
              <a:t> </a:t>
            </a:r>
            <a:r>
              <a:rPr lang="it-IT" err="1"/>
              <a:t>dominance</a:t>
            </a:r>
            <a:endParaRPr lang="it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5A4093-5424-404D-A686-AF4D24FFDDB1}"/>
              </a:ext>
            </a:extLst>
          </p:cNvPr>
          <p:cNvSpPr/>
          <p:nvPr/>
        </p:nvSpPr>
        <p:spPr>
          <a:xfrm>
            <a:off x="5778591" y="2420888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Co-</a:t>
            </a:r>
            <a:r>
              <a:rPr lang="it-IT" err="1"/>
              <a:t>dominance</a:t>
            </a:r>
            <a:endParaRPr lang="it-GB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0589CF6-CFD1-864E-8859-82BA3D510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8" y="2781155"/>
            <a:ext cx="9071594" cy="41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2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7504" y="934849"/>
            <a:ext cx="88569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GB" sz="2000" dirty="0">
                <a:solidFill>
                  <a:srgbClr val="00B050"/>
                </a:solidFill>
              </a:rPr>
              <a:t>2017 first run in dump mode </a:t>
            </a:r>
            <a:r>
              <a:rPr lang="it-IT" sz="2000" dirty="0"/>
              <a:t>2.6 x 10</a:t>
            </a:r>
            <a:r>
              <a:rPr lang="it-IT" sz="2000" baseline="30000" dirty="0"/>
              <a:t>16</a:t>
            </a:r>
            <a:r>
              <a:rPr lang="it-IT" sz="2000" dirty="0"/>
              <a:t> POT, </a:t>
            </a:r>
            <a:r>
              <a:rPr lang="it-IT" sz="2000" dirty="0" err="1"/>
              <a:t>useful</a:t>
            </a:r>
            <a:r>
              <a:rPr lang="it-IT" sz="2000" dirty="0"/>
              <a:t> to </a:t>
            </a:r>
            <a:r>
              <a:rPr lang="it-IT" sz="2000" dirty="0" err="1"/>
              <a:t>understand</a:t>
            </a:r>
            <a:r>
              <a:rPr lang="it-IT" sz="2000" dirty="0"/>
              <a:t> </a:t>
            </a:r>
            <a:r>
              <a:rPr lang="it-IT" sz="2000" dirty="0" err="1"/>
              <a:t>triggers</a:t>
            </a:r>
            <a:r>
              <a:rPr lang="it-IT" sz="2000" dirty="0"/>
              <a:t>, data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condition</a:t>
            </a:r>
            <a:r>
              <a:rPr lang="it-IT" sz="2000" dirty="0"/>
              <a:t>, backgrounds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GB" sz="2000" dirty="0">
                <a:solidFill>
                  <a:srgbClr val="00B050"/>
                </a:solidFill>
              </a:rPr>
              <a:t>2021 10 days run in dump mode </a:t>
            </a:r>
            <a:r>
              <a:rPr lang="it-IT" sz="2000" dirty="0"/>
              <a:t>1.4 x 10</a:t>
            </a:r>
            <a:r>
              <a:rPr lang="it-IT" sz="2000" baseline="30000" dirty="0"/>
              <a:t>17</a:t>
            </a:r>
            <a:r>
              <a:rPr lang="it-IT" sz="2000" dirty="0"/>
              <a:t> POT, </a:t>
            </a:r>
            <a:r>
              <a:rPr lang="it-IT" sz="2000" dirty="0" err="1"/>
              <a:t>intensity</a:t>
            </a:r>
            <a:r>
              <a:rPr lang="it-IT" sz="2000" dirty="0"/>
              <a:t> 1.5xI</a:t>
            </a:r>
            <a:r>
              <a:rPr lang="it-IT" sz="2000" baseline="-25000" dirty="0"/>
              <a:t>max . </a:t>
            </a:r>
            <a:r>
              <a:rPr lang="it-IT" sz="2000" dirty="0" err="1"/>
              <a:t>Beam</a:t>
            </a:r>
            <a:r>
              <a:rPr lang="it-IT" sz="2000" dirty="0"/>
              <a:t>-line </a:t>
            </a:r>
            <a:r>
              <a:rPr lang="it-IT" sz="2000" dirty="0" err="1"/>
              <a:t>tuning</a:t>
            </a:r>
            <a:r>
              <a:rPr lang="it-IT" sz="2000" dirty="0"/>
              <a:t> for </a:t>
            </a:r>
            <a:r>
              <a:rPr lang="it-IT" sz="2000" dirty="0" err="1"/>
              <a:t>improved</a:t>
            </a:r>
            <a:r>
              <a:rPr lang="it-IT" sz="2000" dirty="0"/>
              <a:t> </a:t>
            </a:r>
            <a:r>
              <a:rPr lang="it-IT" sz="2000" dirty="0" err="1"/>
              <a:t>beam-dump</a:t>
            </a:r>
            <a:r>
              <a:rPr lang="it-IT" sz="2000" dirty="0"/>
              <a:t> </a:t>
            </a:r>
            <a:r>
              <a:rPr lang="it-IT" sz="2000" dirty="0" err="1"/>
              <a:t>operation</a:t>
            </a:r>
            <a:r>
              <a:rPr lang="it-IT" sz="2000" dirty="0"/>
              <a:t>, </a:t>
            </a:r>
            <a:r>
              <a:rPr lang="it-IT" sz="2000" dirty="0" err="1"/>
              <a:t>optimised</a:t>
            </a:r>
            <a:r>
              <a:rPr lang="it-IT" sz="2000" dirty="0"/>
              <a:t> </a:t>
            </a:r>
            <a:r>
              <a:rPr lang="it-IT" sz="2000" dirty="0" err="1"/>
              <a:t>muon</a:t>
            </a:r>
            <a:r>
              <a:rPr lang="it-IT" sz="2000" dirty="0"/>
              <a:t> </a:t>
            </a:r>
            <a:r>
              <a:rPr lang="it-IT" sz="2000" dirty="0" err="1"/>
              <a:t>sweeping</a:t>
            </a:r>
            <a:r>
              <a:rPr lang="it-IT" sz="2000" dirty="0"/>
              <a:t>, detector upgrade ANTI 0 </a:t>
            </a:r>
            <a:r>
              <a:rPr lang="it-IT" sz="2000" dirty="0" err="1"/>
              <a:t>counter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/>
              <a:t>beginning</a:t>
            </a:r>
            <a:r>
              <a:rPr lang="it-IT" sz="2000" dirty="0"/>
              <a:t> of the FV. </a:t>
            </a:r>
          </a:p>
          <a:p>
            <a:endParaRPr lang="it-GB" sz="3200" dirty="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912295-2088-D945-8152-6A858A2C3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/>
          <a:stretch/>
        </p:blipFill>
        <p:spPr>
          <a:xfrm>
            <a:off x="0" y="3176141"/>
            <a:ext cx="9144000" cy="30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9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7504" y="934849"/>
            <a:ext cx="3808997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B050"/>
                </a:solidFill>
              </a:rPr>
              <a:t>Search</a:t>
            </a:r>
            <a:r>
              <a:rPr lang="it-IT" sz="2000" dirty="0">
                <a:solidFill>
                  <a:srgbClr val="00B050"/>
                </a:solidFill>
              </a:rPr>
              <a:t> for A’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B050"/>
                </a:solidFill>
              </a:rPr>
              <a:t>→ </a:t>
            </a:r>
            <a:r>
              <a:rPr lang="it-IT" sz="2000" dirty="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dirty="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dirty="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 dirty="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 sz="2000" baseline="30000" dirty="0">
              <a:solidFill>
                <a:srgbClr val="00B050"/>
              </a:solidFill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2 opposite </a:t>
            </a:r>
            <a:r>
              <a:rPr lang="it-IT" dirty="0" err="1"/>
              <a:t>sign</a:t>
            </a:r>
            <a:r>
              <a:rPr lang="it-IT" dirty="0"/>
              <a:t> </a:t>
            </a:r>
            <a:r>
              <a:rPr lang="it-IT" dirty="0" err="1"/>
              <a:t>track</a:t>
            </a:r>
            <a:r>
              <a:rPr lang="it-IT" dirty="0"/>
              <a:t>  in time (± 5ns </a:t>
            </a:r>
            <a:r>
              <a:rPr lang="it-IT" dirty="0" err="1"/>
              <a:t>respect</a:t>
            </a:r>
            <a:r>
              <a:rPr lang="it-IT" dirty="0"/>
              <a:t> to the trigger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it-IT" dirty="0" err="1"/>
              <a:t>vertex</a:t>
            </a:r>
            <a:r>
              <a:rPr lang="it-IT" dirty="0"/>
              <a:t> in the FV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muon</a:t>
            </a:r>
            <a:r>
              <a:rPr lang="it-IT" dirty="0"/>
              <a:t>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vertex</a:t>
            </a:r>
            <a:r>
              <a:rPr lang="it-IT" dirty="0"/>
              <a:t> in the </a:t>
            </a:r>
            <a:r>
              <a:rPr lang="it-IT" dirty="0" err="1"/>
              <a:t>tax</a:t>
            </a:r>
            <a:r>
              <a:rPr lang="it-IT" dirty="0"/>
              <a:t> </a:t>
            </a:r>
            <a:r>
              <a:rPr lang="it-IT" dirty="0" err="1"/>
              <a:t>region</a:t>
            </a:r>
            <a:endParaRPr lang="it-IT" dirty="0"/>
          </a:p>
          <a:p>
            <a:r>
              <a:rPr lang="it-IT" dirty="0"/>
              <a:t>(</a:t>
            </a:r>
            <a:r>
              <a:rPr lang="it-IT" dirty="0" err="1"/>
              <a:t>point</a:t>
            </a:r>
            <a:r>
              <a:rPr lang="it-IT" dirty="0"/>
              <a:t> of </a:t>
            </a:r>
            <a:r>
              <a:rPr lang="it-IT" dirty="0" err="1"/>
              <a:t>closest</a:t>
            </a:r>
            <a:r>
              <a:rPr lang="it-IT" dirty="0"/>
              <a:t> </a:t>
            </a:r>
            <a:r>
              <a:rPr lang="it-IT" dirty="0" err="1"/>
              <a:t>approch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reconstructed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of the </a:t>
            </a:r>
            <a:r>
              <a:rPr lang="it-IT" dirty="0" err="1"/>
              <a:t>lepton-antilepton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and the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endParaRPr lang="it-IT" sz="2000" baseline="30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endParaRPr lang="it-GB" sz="3200" dirty="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22EB8A-D9B3-5B49-B55A-98CE95DE0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690488"/>
            <a:ext cx="50038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7504" y="934849"/>
            <a:ext cx="380899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err="1">
                <a:solidFill>
                  <a:srgbClr val="00B050"/>
                </a:solidFill>
              </a:rPr>
              <a:t>Search</a:t>
            </a:r>
            <a:r>
              <a:rPr lang="it-IT" sz="2000">
                <a:solidFill>
                  <a:srgbClr val="00B050"/>
                </a:solidFill>
              </a:rPr>
              <a:t> for A’</a:t>
            </a:r>
            <a:r>
              <a:rPr lang="it-IT" sz="2000"/>
              <a:t> </a:t>
            </a:r>
            <a:r>
              <a:rPr lang="it-IT" sz="2000">
                <a:solidFill>
                  <a:srgbClr val="00B050"/>
                </a:solidFill>
              </a:rPr>
              <a:t>→ 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/>
          </a:p>
          <a:p>
            <a:endParaRPr lang="it-IT" sz="2000" baseline="3000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/>
          </a:p>
          <a:p>
            <a:endParaRPr lang="it-GB" sz="320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9EDE8A-A879-B747-9ECF-4642BE82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808"/>
            <a:ext cx="9144000" cy="43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1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9177" y="450344"/>
            <a:ext cx="3808997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solidFill>
                <a:srgbClr val="00B050"/>
              </a:solidFill>
            </a:endParaRPr>
          </a:p>
          <a:p>
            <a:r>
              <a:rPr lang="it-IT" sz="2000" dirty="0" err="1">
                <a:solidFill>
                  <a:srgbClr val="00B050"/>
                </a:solidFill>
              </a:rPr>
              <a:t>Search</a:t>
            </a:r>
            <a:r>
              <a:rPr lang="it-IT" sz="2000" dirty="0">
                <a:solidFill>
                  <a:srgbClr val="00B050"/>
                </a:solidFill>
              </a:rPr>
              <a:t> for A’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B050"/>
                </a:solidFill>
              </a:rPr>
              <a:t>→ </a:t>
            </a:r>
            <a:r>
              <a:rPr lang="it-IT" sz="2000" dirty="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dirty="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dirty="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 dirty="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 dirty="0"/>
          </a:p>
          <a:p>
            <a:endParaRPr lang="it-IT" sz="2000" baseline="30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endParaRPr lang="it-GB" sz="3200" dirty="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19F30F2-E9C9-EB4E-A570-E6E9C99042CF}"/>
              </a:ext>
            </a:extLst>
          </p:cNvPr>
          <p:cNvSpPr/>
          <p:nvPr/>
        </p:nvSpPr>
        <p:spPr>
          <a:xfrm>
            <a:off x="18654" y="1443548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</a:rPr>
              <a:t>Combinatorial</a:t>
            </a:r>
            <a:r>
              <a:rPr lang="it-IT" sz="1600" dirty="0">
                <a:latin typeface="Arial" panose="020B0604020202020204" pitchFamily="34" charset="0"/>
              </a:rPr>
              <a:t> background from data:</a:t>
            </a:r>
          </a:p>
          <a:p>
            <a:r>
              <a:rPr lang="it-IT" sz="1600" dirty="0">
                <a:latin typeface="Arial" panose="020B0604020202020204" pitchFamily="34" charset="0"/>
              </a:rPr>
              <a:t>●</a:t>
            </a:r>
            <a:r>
              <a:rPr lang="it-IT" sz="1600" dirty="0" err="1">
                <a:latin typeface="Arial" panose="020B0604020202020204" pitchFamily="34" charset="0"/>
              </a:rPr>
              <a:t>We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selected</a:t>
            </a:r>
            <a:r>
              <a:rPr lang="it-IT" sz="1600" dirty="0">
                <a:latin typeface="Arial" panose="020B0604020202020204" pitchFamily="34" charset="0"/>
              </a:rPr>
              <a:t> single </a:t>
            </a:r>
            <a:r>
              <a:rPr lang="it-IT" sz="1600" dirty="0" err="1">
                <a:latin typeface="Arial" panose="020B0604020202020204" pitchFamily="34" charset="0"/>
              </a:rPr>
              <a:t>tracks</a:t>
            </a:r>
            <a:r>
              <a:rPr lang="it-IT" sz="1600" dirty="0">
                <a:latin typeface="Arial" panose="020B0604020202020204" pitchFamily="34" charset="0"/>
              </a:rPr>
              <a:t> with the </a:t>
            </a:r>
            <a:r>
              <a:rPr lang="it-IT" sz="1600" dirty="0" err="1">
                <a:latin typeface="Arial" panose="020B0604020202020204" pitchFamily="34" charset="0"/>
              </a:rPr>
              <a:t>same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criteria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used</a:t>
            </a:r>
            <a:r>
              <a:rPr lang="it-IT" sz="1600" dirty="0">
                <a:latin typeface="Arial" panose="020B0604020202020204" pitchFamily="34" charset="0"/>
              </a:rPr>
              <a:t> for the </a:t>
            </a:r>
            <a:r>
              <a:rPr lang="it-IT" sz="1600" dirty="0" err="1">
                <a:latin typeface="Arial" panose="020B0604020202020204" pitchFamily="34" charset="0"/>
              </a:rPr>
              <a:t>analysis</a:t>
            </a:r>
            <a:endParaRPr lang="it-IT" sz="1600" dirty="0">
              <a:latin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</a:rPr>
              <a:t>●</a:t>
            </a:r>
            <a:r>
              <a:rPr lang="it-IT" sz="1600" dirty="0" err="1">
                <a:latin typeface="Arial" panose="020B0604020202020204" pitchFamily="34" charset="0"/>
              </a:rPr>
              <a:t>track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pairs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artificially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built</a:t>
            </a:r>
            <a:r>
              <a:rPr lang="it-IT" sz="1600" dirty="0">
                <a:latin typeface="Arial" panose="020B0604020202020204" pitchFamily="34" charset="0"/>
              </a:rPr>
              <a:t> to emulate a random </a:t>
            </a:r>
            <a:r>
              <a:rPr lang="it-IT" sz="1600" dirty="0" err="1">
                <a:latin typeface="Arial" panose="020B0604020202020204" pitchFamily="34" charset="0"/>
              </a:rPr>
              <a:t>superposition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within</a:t>
            </a:r>
            <a:r>
              <a:rPr lang="it-IT" sz="1600" dirty="0">
                <a:latin typeface="Arial" panose="020B0604020202020204" pitchFamily="34" charset="0"/>
              </a:rPr>
              <a:t> ±5 ns. </a:t>
            </a:r>
            <a:r>
              <a:rPr lang="it-IT" sz="1600" dirty="0" err="1">
                <a:latin typeface="Arial" panose="020B0604020202020204" pitchFamily="34" charset="0"/>
              </a:rPr>
              <a:t>Each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track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pair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has</a:t>
            </a:r>
            <a:r>
              <a:rPr lang="it-IT" sz="1600" dirty="0">
                <a:latin typeface="Arial" panose="020B0604020202020204" pitchFamily="34" charset="0"/>
              </a:rPr>
              <a:t> a </a:t>
            </a:r>
            <a:r>
              <a:rPr lang="it-IT" sz="1600" dirty="0" err="1">
                <a:latin typeface="Arial" panose="020B0604020202020204" pitchFamily="34" charset="0"/>
              </a:rPr>
              <a:t>weight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independent</a:t>
            </a:r>
            <a:r>
              <a:rPr lang="it-IT" sz="1600" dirty="0">
                <a:latin typeface="Arial" panose="020B0604020202020204" pitchFamily="34" charset="0"/>
              </a:rPr>
              <a:t> on the rate </a:t>
            </a: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r>
              <a:rPr lang="it-IT" sz="1600" dirty="0" err="1">
                <a:latin typeface="Arial" panose="020B0604020202020204" pitchFamily="34" charset="0"/>
              </a:rPr>
              <a:t>Prompt</a:t>
            </a:r>
            <a:r>
              <a:rPr lang="it-IT" sz="1600" dirty="0">
                <a:latin typeface="Arial" panose="020B0604020202020204" pitchFamily="34" charset="0"/>
              </a:rPr>
              <a:t> background (MC): </a:t>
            </a:r>
            <a:r>
              <a:rPr lang="it-IT" sz="1600" dirty="0" err="1">
                <a:latin typeface="Arial" panose="020B0604020202020204" pitchFamily="34" charset="0"/>
              </a:rPr>
              <a:t>muon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gun</a:t>
            </a:r>
            <a:endParaRPr lang="it-IT" sz="1600" dirty="0">
              <a:latin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</a:rPr>
              <a:t>●</a:t>
            </a:r>
            <a:r>
              <a:rPr lang="it-IT" sz="1600" dirty="0" err="1">
                <a:latin typeface="Arial" panose="020B0604020202020204" pitchFamily="34" charset="0"/>
              </a:rPr>
              <a:t>Muon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kinematic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distributions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extracted</a:t>
            </a:r>
            <a:r>
              <a:rPr lang="it-IT" sz="1600" dirty="0">
                <a:latin typeface="Arial" panose="020B0604020202020204" pitchFamily="34" charset="0"/>
              </a:rPr>
              <a:t> from </a:t>
            </a:r>
            <a:r>
              <a:rPr lang="it-IT" sz="1600" dirty="0" err="1">
                <a:latin typeface="Arial" panose="020B0604020202020204" pitchFamily="34" charset="0"/>
              </a:rPr>
              <a:t>selected</a:t>
            </a:r>
            <a:r>
              <a:rPr lang="it-IT" sz="1600" dirty="0">
                <a:latin typeface="Arial" panose="020B0604020202020204" pitchFamily="34" charset="0"/>
              </a:rPr>
              <a:t> single </a:t>
            </a:r>
            <a:r>
              <a:rPr lang="it-IT" sz="1600" dirty="0" err="1">
                <a:latin typeface="Arial" panose="020B0604020202020204" pitchFamily="34" charset="0"/>
              </a:rPr>
              <a:t>muons</a:t>
            </a:r>
            <a:r>
              <a:rPr lang="it-IT" sz="1600" dirty="0">
                <a:latin typeface="Arial" panose="020B0604020202020204" pitchFamily="34" charset="0"/>
              </a:rPr>
              <a:t> in data</a:t>
            </a:r>
          </a:p>
          <a:p>
            <a:r>
              <a:rPr lang="it-IT" sz="1600" dirty="0">
                <a:latin typeface="Arial" panose="020B0604020202020204" pitchFamily="34" charset="0"/>
              </a:rPr>
              <a:t>●</a:t>
            </a:r>
            <a:r>
              <a:rPr lang="it-IT" sz="1600" dirty="0" err="1">
                <a:latin typeface="Arial" panose="020B0604020202020204" pitchFamily="34" charset="0"/>
              </a:rPr>
              <a:t>Prompt</a:t>
            </a:r>
            <a:r>
              <a:rPr lang="it-IT" sz="1600" dirty="0">
                <a:latin typeface="Arial" panose="020B0604020202020204" pitchFamily="34" charset="0"/>
              </a:rPr>
              <a:t> background </a:t>
            </a:r>
            <a:r>
              <a:rPr lang="it-IT" sz="1600" dirty="0" err="1">
                <a:latin typeface="Arial" panose="020B0604020202020204" pitchFamily="34" charset="0"/>
              </a:rPr>
              <a:t>negligible</a:t>
            </a:r>
            <a:r>
              <a:rPr lang="it-IT" sz="1600" dirty="0">
                <a:latin typeface="Arial" panose="020B0604020202020204" pitchFamily="34" charset="0"/>
              </a:rPr>
              <a:t> with </a:t>
            </a:r>
            <a:r>
              <a:rPr lang="it-IT" sz="1600" dirty="0" err="1">
                <a:latin typeface="Arial" panose="020B0604020202020204" pitchFamily="34" charset="0"/>
              </a:rPr>
              <a:t>respect</a:t>
            </a:r>
            <a:r>
              <a:rPr lang="it-IT" sz="1600" dirty="0">
                <a:latin typeface="Arial" panose="020B0604020202020204" pitchFamily="34" charset="0"/>
              </a:rPr>
              <a:t> to </a:t>
            </a:r>
            <a:r>
              <a:rPr lang="it-IT" sz="1600" dirty="0" err="1">
                <a:latin typeface="Arial" panose="020B0604020202020204" pitchFamily="34" charset="0"/>
              </a:rPr>
              <a:t>combinatorial</a:t>
            </a:r>
            <a:r>
              <a:rPr lang="it-IT" sz="1600" dirty="0">
                <a:latin typeface="Arial" panose="020B0604020202020204" pitchFamily="34" charset="0"/>
              </a:rPr>
              <a:t> (UL @ 90%CL </a:t>
            </a:r>
            <a:r>
              <a:rPr lang="it-IT" sz="1600" dirty="0" err="1">
                <a:latin typeface="Arial" panose="020B0604020202020204" pitchFamily="34" charset="0"/>
              </a:rPr>
              <a:t>is</a:t>
            </a:r>
            <a:r>
              <a:rPr lang="it-IT" sz="1600" dirty="0">
                <a:latin typeface="Arial" panose="020B0604020202020204" pitchFamily="34" charset="0"/>
              </a:rPr>
              <a:t> 30% of </a:t>
            </a:r>
            <a:r>
              <a:rPr lang="it-IT" sz="1600" dirty="0" err="1">
                <a:latin typeface="Arial" panose="020B0604020202020204" pitchFamily="34" charset="0"/>
              </a:rPr>
              <a:t>combinatorial</a:t>
            </a:r>
            <a:r>
              <a:rPr lang="it-IT" sz="1600" dirty="0">
                <a:latin typeface="Arial" panose="020B0604020202020204" pitchFamily="34" charset="0"/>
              </a:rPr>
              <a:t>)</a:t>
            </a:r>
          </a:p>
          <a:p>
            <a:endParaRPr lang="it-IT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B35AB4-F955-BD48-87BB-67946E4F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" y="2502250"/>
            <a:ext cx="9144000" cy="10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9177" y="450344"/>
            <a:ext cx="380899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err="1">
                <a:solidFill>
                  <a:srgbClr val="00B050"/>
                </a:solidFill>
              </a:rPr>
              <a:t>Search</a:t>
            </a:r>
            <a:r>
              <a:rPr lang="it-IT" sz="2000">
                <a:solidFill>
                  <a:srgbClr val="00B050"/>
                </a:solidFill>
              </a:rPr>
              <a:t> for A’</a:t>
            </a:r>
            <a:r>
              <a:rPr lang="it-IT" sz="2000"/>
              <a:t> </a:t>
            </a:r>
            <a:r>
              <a:rPr lang="it-IT" sz="2000">
                <a:solidFill>
                  <a:srgbClr val="00B050"/>
                </a:solidFill>
              </a:rPr>
              <a:t>→ 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/>
          </a:p>
          <a:p>
            <a:endParaRPr lang="it-IT" sz="2000" baseline="3000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/>
          </a:p>
          <a:p>
            <a:endParaRPr lang="it-GB" sz="320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E8B1AA-B9AD-6D46-B534-3621FA1E4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359"/>
            <a:ext cx="9144000" cy="54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1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Dump Mode: 2021 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9177" y="450344"/>
            <a:ext cx="380899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err="1">
                <a:solidFill>
                  <a:srgbClr val="00B050"/>
                </a:solidFill>
              </a:rPr>
              <a:t>Search</a:t>
            </a:r>
            <a:r>
              <a:rPr lang="it-IT" sz="2000">
                <a:solidFill>
                  <a:srgbClr val="00B050"/>
                </a:solidFill>
              </a:rPr>
              <a:t> for A’</a:t>
            </a:r>
            <a:r>
              <a:rPr lang="it-IT" sz="2000"/>
              <a:t> </a:t>
            </a:r>
            <a:r>
              <a:rPr lang="it-IT" sz="2000">
                <a:solidFill>
                  <a:srgbClr val="00B050"/>
                </a:solidFill>
              </a:rPr>
              <a:t>→ 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/>
          </a:p>
          <a:p>
            <a:endParaRPr lang="it-IT" sz="2000" baseline="3000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/>
          </a:p>
          <a:p>
            <a:endParaRPr lang="it-GB" sz="320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C15026-376D-BF4D-BD9A-D85565A14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355"/>
            <a:ext cx="9144000" cy="52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763" y="2996952"/>
            <a:ext cx="4159717" cy="233224"/>
          </a:xfrm>
        </p:spPr>
        <p:txBody>
          <a:bodyPr>
            <a:normAutofit fontScale="90000"/>
          </a:bodyPr>
          <a:lstStyle/>
          <a:p>
            <a:pPr algn="l"/>
            <a:br>
              <a:rPr lang="it-IT"/>
            </a:br>
            <a:br>
              <a:rPr lang="it-IT"/>
            </a:b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A06B17-FDC2-C349-87E3-3CAE9A88C7D8}"/>
              </a:ext>
            </a:extLst>
          </p:cNvPr>
          <p:cNvSpPr/>
          <p:nvPr/>
        </p:nvSpPr>
        <p:spPr>
          <a:xfrm>
            <a:off x="109177" y="404664"/>
            <a:ext cx="380899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err="1">
                <a:solidFill>
                  <a:srgbClr val="00B050"/>
                </a:solidFill>
              </a:rPr>
              <a:t>Search</a:t>
            </a:r>
            <a:r>
              <a:rPr lang="it-IT" sz="2000">
                <a:solidFill>
                  <a:srgbClr val="00B050"/>
                </a:solidFill>
              </a:rPr>
              <a:t> for A’</a:t>
            </a:r>
            <a:r>
              <a:rPr lang="it-IT" sz="2000"/>
              <a:t> </a:t>
            </a:r>
            <a:r>
              <a:rPr lang="it-IT" sz="2000">
                <a:solidFill>
                  <a:srgbClr val="00B050"/>
                </a:solidFill>
              </a:rPr>
              <a:t>→ 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it-IT" sz="2000" baseline="30000" err="1">
                <a:solidFill>
                  <a:srgbClr val="00B050"/>
                </a:solidFill>
                <a:latin typeface="Symbol" pitchFamily="2" charset="2"/>
              </a:rPr>
              <a:t>+</a:t>
            </a:r>
            <a:r>
              <a:rPr lang="it-IT" sz="2000" err="1">
                <a:solidFill>
                  <a:srgbClr val="00B050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it-IT" sz="2000" baseline="30000">
                <a:solidFill>
                  <a:srgbClr val="00B050"/>
                </a:solidFill>
                <a:latin typeface="Symbol" pitchFamily="2" charset="2"/>
              </a:rPr>
              <a:t>- </a:t>
            </a:r>
          </a:p>
          <a:p>
            <a:endParaRPr lang="it-IT"/>
          </a:p>
          <a:p>
            <a:endParaRPr lang="it-IT" sz="2000" baseline="3000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/>
          </a:p>
          <a:p>
            <a:endParaRPr lang="it-GB" sz="3200">
              <a:solidFill>
                <a:srgbClr val="00B05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7081E6-E550-414B-B74E-71AC82B31B27}"/>
              </a:ext>
            </a:extLst>
          </p:cNvPr>
          <p:cNvSpPr/>
          <p:nvPr/>
        </p:nvSpPr>
        <p:spPr>
          <a:xfrm>
            <a:off x="3731770" y="198884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GB" sz="240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5A5217-A1E9-9C43-B414-8B03AE747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" y="946989"/>
            <a:ext cx="3807324" cy="263417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1CBB6D3-EEBF-7F4E-BBD6-7478E89F0533}"/>
              </a:ext>
            </a:extLst>
          </p:cNvPr>
          <p:cNvSpPr/>
          <p:nvPr/>
        </p:nvSpPr>
        <p:spPr>
          <a:xfrm>
            <a:off x="3916501" y="1281534"/>
            <a:ext cx="5117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1 </a:t>
            </a:r>
            <a:r>
              <a:rPr lang="it-IT" err="1">
                <a:solidFill>
                  <a:srgbClr val="FF0000"/>
                </a:solidFill>
              </a:rPr>
              <a:t>event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 err="1">
                <a:solidFill>
                  <a:srgbClr val="FF0000"/>
                </a:solidFill>
              </a:rPr>
              <a:t>observed</a:t>
            </a:r>
            <a:br>
              <a:rPr lang="it-IT">
                <a:solidFill>
                  <a:srgbClr val="FF0000"/>
                </a:solidFill>
              </a:rPr>
            </a:br>
            <a:endParaRPr lang="it-IT"/>
          </a:p>
          <a:p>
            <a:r>
              <a:rPr lang="it-GB"/>
              <a:t>1.59 % probability for background fluctuation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753D89C-029E-8B41-BE66-DDDD0926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2929967"/>
            <a:ext cx="5724128" cy="338610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3EA2D7D6-9D12-7942-9A3C-B7C2E314DC82}"/>
              </a:ext>
            </a:extLst>
          </p:cNvPr>
          <p:cNvSpPr/>
          <p:nvPr/>
        </p:nvSpPr>
        <p:spPr>
          <a:xfrm>
            <a:off x="35497" y="4166730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err="1">
                <a:latin typeface="Arial" panose="020B0604020202020204" pitchFamily="34" charset="0"/>
              </a:rPr>
              <a:t>Uncertainty</a:t>
            </a:r>
            <a:r>
              <a:rPr lang="it-IT" sz="1600">
                <a:latin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</a:rPr>
              <a:t>dominated</a:t>
            </a:r>
            <a:r>
              <a:rPr lang="it-IT" sz="1600">
                <a:latin typeface="Arial" panose="020B0604020202020204" pitchFamily="34" charset="0"/>
              </a:rPr>
              <a:t> by </a:t>
            </a:r>
            <a:r>
              <a:rPr lang="it-IT" sz="1600" err="1">
                <a:latin typeface="Arial" panose="020B0604020202020204" pitchFamily="34" charset="0"/>
              </a:rPr>
              <a:t>precision</a:t>
            </a:r>
            <a:r>
              <a:rPr lang="it-IT" sz="1600">
                <a:latin typeface="Arial" panose="020B0604020202020204" pitchFamily="34" charset="0"/>
              </a:rPr>
              <a:t> of the POT </a:t>
            </a:r>
            <a:r>
              <a:rPr lang="it-IT" sz="1600" err="1">
                <a:latin typeface="Arial" panose="020B0604020202020204" pitchFamily="34" charset="0"/>
              </a:rPr>
              <a:t>measurement</a:t>
            </a:r>
            <a:r>
              <a:rPr lang="it-IT" sz="1600">
                <a:latin typeface="Arial" panose="020B0604020202020204" pitchFamily="34" charset="0"/>
              </a:rPr>
              <a:t> (</a:t>
            </a:r>
            <a:r>
              <a:rPr lang="it-IT" sz="1600" err="1">
                <a:latin typeface="Arial" panose="020B0604020202020204" pitchFamily="34" charset="0"/>
              </a:rPr>
              <a:t>at</a:t>
            </a:r>
            <a:r>
              <a:rPr lang="it-IT" sz="1600">
                <a:latin typeface="Arial" panose="020B0604020202020204" pitchFamily="34" charset="0"/>
              </a:rPr>
              <a:t> the </a:t>
            </a:r>
            <a:r>
              <a:rPr lang="it-IT" sz="1600" err="1">
                <a:latin typeface="Arial" panose="020B0604020202020204" pitchFamily="34" charset="0"/>
              </a:rPr>
              <a:t>level</a:t>
            </a:r>
            <a:r>
              <a:rPr lang="it-IT" sz="1600">
                <a:latin typeface="Arial" panose="020B0604020202020204" pitchFamily="34" charset="0"/>
              </a:rPr>
              <a:t> of 20%)</a:t>
            </a:r>
          </a:p>
          <a:p>
            <a:br>
              <a:rPr lang="it-IT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it-IT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2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-243408"/>
            <a:ext cx="7024744" cy="1143000"/>
          </a:xfrm>
        </p:spPr>
        <p:txBody>
          <a:bodyPr/>
          <a:lstStyle/>
          <a:p>
            <a:r>
              <a:rPr lang="it-IT" dirty="0"/>
              <a:t>Future, </a:t>
            </a:r>
            <a:r>
              <a:rPr lang="it-IT" dirty="0" err="1"/>
              <a:t>after</a:t>
            </a:r>
            <a:r>
              <a:rPr lang="it-IT" dirty="0"/>
              <a:t> LS3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98DA6C-6D14-9247-9880-91F22632E713}"/>
              </a:ext>
            </a:extLst>
          </p:cNvPr>
          <p:cNvSpPr/>
          <p:nvPr/>
        </p:nvSpPr>
        <p:spPr>
          <a:xfrm>
            <a:off x="107504" y="620688"/>
            <a:ext cx="85933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EU </a:t>
            </a:r>
            <a:r>
              <a:rPr lang="it-IT" dirty="0" err="1"/>
              <a:t>Strategy</a:t>
            </a:r>
            <a:r>
              <a:rPr lang="it-IT" dirty="0"/>
              <a:t> </a:t>
            </a:r>
            <a:r>
              <a:rPr lang="it-IT" dirty="0" err="1"/>
              <a:t>document</a:t>
            </a:r>
            <a:r>
              <a:rPr lang="it-IT" dirty="0"/>
              <a:t>: </a:t>
            </a:r>
            <a:r>
              <a:rPr lang="it-IT" b="1" dirty="0"/>
              <a:t>CERN-ESU-014. </a:t>
            </a:r>
            <a:r>
              <a:rPr lang="it-IT" dirty="0"/>
              <a:t>“Rare </a:t>
            </a:r>
            <a:r>
              <a:rPr lang="it-IT" dirty="0" err="1"/>
              <a:t>kaon</a:t>
            </a:r>
            <a:r>
              <a:rPr lang="it-IT" dirty="0"/>
              <a:t> </a:t>
            </a:r>
            <a:r>
              <a:rPr lang="it-IT" dirty="0" err="1"/>
              <a:t>decays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CERN” </a:t>
            </a:r>
            <a:r>
              <a:rPr lang="it-IT" dirty="0" err="1"/>
              <a:t>mentioned</a:t>
            </a:r>
            <a:r>
              <a:rPr lang="it-IT" dirty="0"/>
              <a:t>: “</a:t>
            </a:r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essential</a:t>
            </a:r>
            <a:r>
              <a:rPr lang="it-IT" b="1" dirty="0"/>
              <a:t> </a:t>
            </a:r>
            <a:r>
              <a:rPr lang="it-IT" b="1" dirty="0" err="1"/>
              <a:t>activities</a:t>
            </a:r>
            <a:r>
              <a:rPr lang="it-IT" b="1" dirty="0"/>
              <a:t> for </a:t>
            </a:r>
            <a:r>
              <a:rPr lang="it-IT" b="1" dirty="0" err="1"/>
              <a:t>particle</a:t>
            </a:r>
            <a:r>
              <a:rPr lang="it-IT" b="1" dirty="0"/>
              <a:t> </a:t>
            </a:r>
            <a:r>
              <a:rPr lang="it-IT" b="1" dirty="0" err="1"/>
              <a:t>physics</a:t>
            </a:r>
            <a:r>
              <a:rPr lang="it-IT" dirty="0"/>
              <a:t>” .</a:t>
            </a:r>
          </a:p>
          <a:p>
            <a:r>
              <a:rPr lang="it-IT" dirty="0"/>
              <a:t>High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Kaon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SPS </a:t>
            </a:r>
            <a:r>
              <a:rPr lang="it-IT" dirty="0" err="1"/>
              <a:t>gives</a:t>
            </a:r>
            <a:r>
              <a:rPr lang="it-IT" dirty="0"/>
              <a:t> a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opportunity</a:t>
            </a:r>
            <a:r>
              <a:rPr lang="it-IT" dirty="0"/>
              <a:t>  to pin down new</a:t>
            </a:r>
          </a:p>
          <a:p>
            <a:r>
              <a:rPr lang="it-IT" dirty="0" err="1"/>
              <a:t>physics</a:t>
            </a:r>
            <a:r>
              <a:rPr lang="it-IT" dirty="0"/>
              <a:t> in </a:t>
            </a:r>
            <a:r>
              <a:rPr lang="it-IT" dirty="0" err="1"/>
              <a:t>kaon</a:t>
            </a:r>
            <a:r>
              <a:rPr lang="it-IT" dirty="0"/>
              <a:t> </a:t>
            </a:r>
            <a:r>
              <a:rPr lang="it-IT" dirty="0" err="1"/>
              <a:t>decays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An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programme</a:t>
            </a:r>
            <a:r>
              <a:rPr lang="it-IT" dirty="0"/>
              <a:t> </a:t>
            </a:r>
            <a:r>
              <a:rPr lang="it-IT" b="1" dirty="0"/>
              <a:t>with multiple </a:t>
            </a:r>
            <a:r>
              <a:rPr lang="it-IT" b="1" dirty="0" err="1"/>
              <a:t>phases</a:t>
            </a:r>
            <a:r>
              <a:rPr lang="it-IT" b="1" dirty="0"/>
              <a:t>, K</a:t>
            </a:r>
            <a:r>
              <a:rPr lang="it-IT" b="1" baseline="30000" dirty="0"/>
              <a:t>+</a:t>
            </a:r>
            <a:r>
              <a:rPr lang="it-IT" b="1" dirty="0"/>
              <a:t> + K</a:t>
            </a:r>
            <a:r>
              <a:rPr lang="it-IT" b="1" baseline="-25000" dirty="0"/>
              <a:t>L</a:t>
            </a:r>
            <a:r>
              <a:rPr lang="it-IT" b="1" dirty="0"/>
              <a:t> </a:t>
            </a:r>
            <a:r>
              <a:rPr lang="it-IT" b="1" dirty="0" err="1"/>
              <a:t>beams</a:t>
            </a:r>
            <a:r>
              <a:rPr lang="it-IT" b="1" dirty="0"/>
              <a:t> and </a:t>
            </a:r>
            <a:r>
              <a:rPr lang="it-IT" b="1" dirty="0" err="1"/>
              <a:t>dump</a:t>
            </a:r>
            <a:r>
              <a:rPr lang="it-IT" b="1" dirty="0"/>
              <a:t> mode 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widley</a:t>
            </a:r>
            <a:r>
              <a:rPr lang="it-IT" dirty="0"/>
              <a:t> </a:t>
            </a:r>
            <a:r>
              <a:rPr lang="it-IT" dirty="0" err="1"/>
              <a:t>studied</a:t>
            </a:r>
            <a:r>
              <a:rPr lang="it-IT" dirty="0"/>
              <a:t> and </a:t>
            </a:r>
            <a:r>
              <a:rPr lang="it-IT" dirty="0" err="1"/>
              <a:t>discussed</a:t>
            </a:r>
            <a:r>
              <a:rPr lang="it-IT" dirty="0"/>
              <a:t> inside </a:t>
            </a:r>
            <a:r>
              <a:rPr lang="it-IT" b="1" dirty="0" err="1"/>
              <a:t>Physics</a:t>
            </a:r>
            <a:r>
              <a:rPr lang="it-IT" b="1" dirty="0"/>
              <a:t> Beyond </a:t>
            </a:r>
            <a:r>
              <a:rPr lang="it-IT" b="1" dirty="0" err="1"/>
              <a:t>Colliders</a:t>
            </a:r>
            <a:r>
              <a:rPr lang="it-IT" b="1" dirty="0"/>
              <a:t> </a:t>
            </a:r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.</a:t>
            </a:r>
          </a:p>
          <a:p>
            <a:r>
              <a:rPr lang="it-IT" b="1" dirty="0" err="1"/>
              <a:t>Exceptional</a:t>
            </a:r>
            <a:r>
              <a:rPr lang="it-IT" b="1" dirty="0"/>
              <a:t> </a:t>
            </a:r>
            <a:r>
              <a:rPr lang="it-IT" b="1" dirty="0" err="1"/>
              <a:t>sensitivity</a:t>
            </a:r>
            <a:r>
              <a:rPr lang="it-IT" b="1" dirty="0"/>
              <a:t> to </a:t>
            </a:r>
            <a:r>
              <a:rPr lang="it-IT" b="1" dirty="0" err="1"/>
              <a:t>discovery</a:t>
            </a:r>
            <a:r>
              <a:rPr lang="it-IT" b="1" dirty="0"/>
              <a:t> new </a:t>
            </a:r>
            <a:r>
              <a:rPr lang="it-IT" b="1" dirty="0" err="1"/>
              <a:t>physics</a:t>
            </a:r>
            <a:r>
              <a:rPr lang="it-IT" b="1" dirty="0"/>
              <a:t>, </a:t>
            </a:r>
            <a:r>
              <a:rPr lang="it-IT" b="1" dirty="0" err="1"/>
              <a:t>complementary</a:t>
            </a:r>
            <a:r>
              <a:rPr lang="it-IT" b="1" dirty="0"/>
              <a:t> to LHC: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Rare K </a:t>
            </a:r>
            <a:r>
              <a:rPr lang="it-IT" dirty="0" err="1"/>
              <a:t>decays</a:t>
            </a:r>
            <a:r>
              <a:rPr lang="it-IT" dirty="0"/>
              <a:t>, 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, </a:t>
            </a:r>
            <a:r>
              <a:rPr lang="it-IT" dirty="0" err="1"/>
              <a:t>testing</a:t>
            </a:r>
            <a:r>
              <a:rPr lang="it-IT" dirty="0"/>
              <a:t> LFUV in K </a:t>
            </a:r>
            <a:r>
              <a:rPr lang="it-IT" dirty="0" err="1"/>
              <a:t>decays</a:t>
            </a:r>
            <a:r>
              <a:rPr lang="it-IT" dirty="0"/>
              <a:t>, </a:t>
            </a:r>
            <a:r>
              <a:rPr lang="it-IT" dirty="0" err="1"/>
              <a:t>complementary</a:t>
            </a:r>
            <a:r>
              <a:rPr lang="it-IT" dirty="0"/>
              <a:t> to B and with </a:t>
            </a:r>
            <a:r>
              <a:rPr lang="it-IT" dirty="0" err="1"/>
              <a:t>comparable</a:t>
            </a:r>
            <a:r>
              <a:rPr lang="it-IT" dirty="0"/>
              <a:t> </a:t>
            </a:r>
            <a:r>
              <a:rPr lang="it-IT" dirty="0" err="1"/>
              <a:t>sensitivity</a:t>
            </a:r>
            <a:r>
              <a:rPr lang="it-IT" dirty="0"/>
              <a:t>, </a:t>
            </a:r>
            <a:r>
              <a:rPr lang="it-IT" dirty="0" err="1"/>
              <a:t>exotic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in K/</a:t>
            </a:r>
            <a:r>
              <a:rPr lang="it-IT" dirty="0" err="1"/>
              <a:t>dump</a:t>
            </a:r>
            <a:endParaRPr lang="it-IT" dirty="0"/>
          </a:p>
          <a:p>
            <a:r>
              <a:rPr lang="it-IT" dirty="0" err="1"/>
              <a:t>Fixed</a:t>
            </a:r>
            <a:r>
              <a:rPr lang="it-IT" dirty="0"/>
              <a:t> target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planned</a:t>
            </a:r>
            <a:r>
              <a:rPr lang="it-IT" dirty="0"/>
              <a:t> to </a:t>
            </a:r>
            <a:r>
              <a:rPr lang="it-IT" dirty="0" err="1"/>
              <a:t>accompany</a:t>
            </a:r>
            <a:r>
              <a:rPr lang="it-IT" dirty="0"/>
              <a:t> LHC </a:t>
            </a:r>
            <a:r>
              <a:rPr lang="it-IT" dirty="0" err="1"/>
              <a:t>running</a:t>
            </a:r>
            <a:r>
              <a:rPr lang="it-IT" dirty="0"/>
              <a:t> from </a:t>
            </a:r>
            <a:r>
              <a:rPr lang="it-IT" b="1" dirty="0"/>
              <a:t>2028-29</a:t>
            </a:r>
          </a:p>
        </p:txBody>
      </p:sp>
      <p:pic>
        <p:nvPicPr>
          <p:cNvPr id="5" name="Immagine 4" descr="Immagine che contiene testo, strumento scrittorio, stazionario&#10;&#10;Descrizione generata automaticamente">
            <a:extLst>
              <a:ext uri="{FF2B5EF4-FFF2-40B4-BE49-F238E27FC236}">
                <a16:creationId xmlns:a16="http://schemas.microsoft.com/office/drawing/2014/main" id="{016FF63F-0609-544C-A0BF-09EB9E1D7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02403"/>
            <a:ext cx="6660232" cy="28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1"/>
            <a:ext cx="7772400" cy="980728"/>
          </a:xfrm>
        </p:spPr>
        <p:txBody>
          <a:bodyPr/>
          <a:lstStyle/>
          <a:p>
            <a:r>
              <a:rPr lang="it-IT"/>
              <a:t>RUN2 (2021-2025)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878FFAF3-A4FE-294B-AA3C-277245E27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6F79C6C-E895-2743-AE70-C1C8C2666423}"/>
                  </a:ext>
                </a:extLst>
              </p:cNvPr>
              <p:cNvSpPr/>
              <p:nvPr/>
            </p:nvSpPr>
            <p:spPr>
              <a:xfrm>
                <a:off x="273058" y="962597"/>
                <a:ext cx="8305387" cy="5663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it-IT" sz="2000" dirty="0">
                  <a:latin typeface="Calibri" panose="020F0502020204030204" pitchFamily="34" charset="0"/>
                </a:endParaRPr>
              </a:p>
              <a:p>
                <a:r>
                  <a:rPr lang="en-GB" sz="2000" dirty="0"/>
                  <a:t>SPSC has approved NA62 run up to the LS3 end (2021-2025)</a:t>
                </a:r>
              </a:p>
              <a:p>
                <a:endParaRPr lang="en-GB" sz="2000" dirty="0">
                  <a:latin typeface="Calibri" panose="020F0502020204030204" pitchFamily="34" charset="0"/>
                </a:endParaRPr>
              </a:p>
              <a:p>
                <a:r>
                  <a:rPr lang="en-GB" sz="2000" dirty="0">
                    <a:latin typeface="Calibri" panose="020F0502020204030204" pitchFamily="34" charset="0"/>
                  </a:rPr>
                  <a:t>Goal is to measure BR(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GB" sz="200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GB" sz="200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smtClean="0"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GB" sz="200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GB" sz="2000" i="1" smtClean="0">
                        <a:latin typeface="Cambria Math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smtClean="0">
                            <a:latin typeface="Cambria Math"/>
                          </a:rPr>
                          <m:t>𝜈</m:t>
                        </m:r>
                      </m:e>
                    </m:acc>
                    <m:r>
                      <a:rPr lang="en-GB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</a:rPr>
                  <a:t>) with </a:t>
                </a:r>
                <a:r>
                  <a:rPr lang="en-GB" sz="2000" dirty="0"/>
                  <a:t>a precision matching the theoretical one (O(10%)). </a:t>
                </a:r>
              </a:p>
              <a:p>
                <a:endParaRPr lang="en-GB" sz="2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libri" panose="020F0502020204030204" pitchFamily="34" charset="0"/>
                  </a:rPr>
                  <a:t>100% intensity (about 70% in 2018)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libri" panose="020F0502020204030204" pitchFamily="34" charset="0"/>
                  </a:rPr>
                  <a:t>New detectors to reduce  upstream background (dominant)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libri" panose="020F0502020204030204" pitchFamily="34" charset="0"/>
                  </a:rPr>
                  <a:t>Increase signal efficiency and decrease background studying  and keeping under control all the quantities that depend on the intensity(random veto, PID etc)</a:t>
                </a:r>
              </a:p>
              <a:p>
                <a:endParaRPr lang="en-GB" sz="2000" dirty="0">
                  <a:latin typeface="Calibri" panose="020F0502020204030204" pitchFamily="34" charset="0"/>
                </a:endParaRPr>
              </a:p>
              <a:p>
                <a:r>
                  <a:rPr lang="en-GB" sz="2000" dirty="0">
                    <a:latin typeface="Calibri" panose="020F0502020204030204" pitchFamily="34" charset="0"/>
                  </a:rPr>
                  <a:t> Run in dump mode scheduled: 10</a:t>
                </a:r>
                <a:r>
                  <a:rPr lang="en-GB" sz="2000" baseline="30000" dirty="0">
                    <a:latin typeface="Calibri" panose="020F0502020204030204" pitchFamily="34" charset="0"/>
                  </a:rPr>
                  <a:t>17</a:t>
                </a:r>
                <a:r>
                  <a:rPr lang="en-GB" sz="2000" dirty="0">
                    <a:latin typeface="Calibri" panose="020F0502020204030204" pitchFamily="34" charset="0"/>
                  </a:rPr>
                  <a:t>, 10</a:t>
                </a:r>
                <a:r>
                  <a:rPr lang="en-GB" sz="2000" baseline="30000" dirty="0">
                    <a:latin typeface="Calibri" panose="020F0502020204030204" pitchFamily="34" charset="0"/>
                  </a:rPr>
                  <a:t>18</a:t>
                </a:r>
                <a:r>
                  <a:rPr lang="en-GB" sz="2000" dirty="0">
                    <a:latin typeface="Calibri" panose="020F0502020204030204" pitchFamily="34" charset="0"/>
                  </a:rPr>
                  <a:t> Proton On Target (10gg,  3 months)</a:t>
                </a:r>
              </a:p>
              <a:p>
                <a:r>
                  <a:rPr lang="en-GB" dirty="0">
                    <a:latin typeface="Calibri" panose="020F0502020204030204" pitchFamily="34" charset="0"/>
                  </a:rPr>
                  <a:t> </a:t>
                </a:r>
                <a:r>
                  <a:rPr lang="en-GB" b="1" dirty="0"/>
                  <a:t>NP searches for MeV-GeV mass hidden-sector candidates: Dark photons, Heavy neutral leptons, Axions/ALP’s, etc </a:t>
                </a:r>
                <a:endParaRPr lang="en-GB" dirty="0"/>
              </a:p>
              <a:p>
                <a:endParaRPr lang="en-GB" dirty="0">
                  <a:latin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it-IT" sz="1200" dirty="0">
                  <a:effectLst/>
                  <a:latin typeface="ArialMT"/>
                </a:endParaRPr>
              </a:p>
            </p:txBody>
          </p:sp>
        </mc:Choice>
        <mc:Fallback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6F79C6C-E895-2743-AE70-C1C8C2666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58" y="962597"/>
                <a:ext cx="8305387" cy="5663089"/>
              </a:xfrm>
              <a:prstGeom prst="rect">
                <a:avLst/>
              </a:prstGeom>
              <a:blipFill>
                <a:blip r:embed="rId2"/>
                <a:stretch>
                  <a:fillRect l="-763" r="-305"/>
                </a:stretch>
              </a:blipFill>
            </p:spPr>
            <p:txBody>
              <a:bodyPr/>
              <a:lstStyle/>
              <a:p>
                <a:r>
                  <a:rPr lang="it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769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-112819"/>
            <a:ext cx="7024744" cy="1143000"/>
          </a:xfrm>
        </p:spPr>
        <p:txBody>
          <a:bodyPr/>
          <a:lstStyle/>
          <a:p>
            <a:r>
              <a:rPr lang="it-IT"/>
              <a:t>Future, </a:t>
            </a:r>
            <a:r>
              <a:rPr lang="it-IT" err="1"/>
              <a:t>after</a:t>
            </a:r>
            <a:r>
              <a:rPr lang="it-IT"/>
              <a:t> LS3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998A3E2-85B3-414D-ABFA-F4EFDB0F9291}"/>
              </a:ext>
            </a:extLst>
          </p:cNvPr>
          <p:cNvSpPr/>
          <p:nvPr/>
        </p:nvSpPr>
        <p:spPr>
          <a:xfrm>
            <a:off x="179512" y="749603"/>
            <a:ext cx="863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/>
              <a:t>HIKE (NA62x4 + KLEVER</a:t>
            </a:r>
            <a:r>
              <a:rPr lang="it-IT" b="1"/>
              <a:t>):</a:t>
            </a:r>
          </a:p>
          <a:p>
            <a:r>
              <a:rPr lang="it-IT"/>
              <a:t>a multi-stage </a:t>
            </a:r>
            <a:r>
              <a:rPr lang="it-IT" err="1"/>
              <a:t>program</a:t>
            </a:r>
            <a:r>
              <a:rPr lang="it-IT"/>
              <a:t>:</a:t>
            </a:r>
          </a:p>
          <a:p>
            <a:pPr marL="342900" indent="-342900">
              <a:buAutoNum type="arabicPeriod"/>
            </a:pPr>
            <a:r>
              <a:rPr lang="it-IT"/>
              <a:t>K</a:t>
            </a:r>
            <a:r>
              <a:rPr lang="it-IT" baseline="30000"/>
              <a:t>+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4x NA62 </a:t>
            </a:r>
            <a:r>
              <a:rPr lang="it-IT" err="1"/>
              <a:t>intensity</a:t>
            </a:r>
            <a:r>
              <a:rPr lang="it-IT"/>
              <a:t>: 500 K</a:t>
            </a:r>
            <a:r>
              <a:rPr lang="it-IT" baseline="30000"/>
              <a:t>+</a:t>
            </a:r>
            <a:r>
              <a:rPr lang="it-IT"/>
              <a:t> → </a:t>
            </a:r>
            <a:r>
              <a:rPr lang="el-GR" err="1"/>
              <a:t>π</a:t>
            </a:r>
            <a:r>
              <a:rPr lang="el-GR" baseline="30000" err="1"/>
              <a:t>+</a:t>
            </a:r>
            <a:r>
              <a:rPr lang="el-GR" err="1"/>
              <a:t>νν</a:t>
            </a:r>
            <a:r>
              <a:rPr lang="el-GR"/>
              <a:t> </a:t>
            </a:r>
            <a:r>
              <a:rPr lang="it-IT" err="1"/>
              <a:t>decays</a:t>
            </a:r>
            <a:r>
              <a:rPr lang="it-IT"/>
              <a:t> . </a:t>
            </a:r>
          </a:p>
          <a:p>
            <a:pPr marL="342900" indent="-342900">
              <a:buAutoNum type="arabicPeriod"/>
            </a:pPr>
            <a:r>
              <a:rPr lang="it-IT" err="1"/>
              <a:t>Transitional</a:t>
            </a:r>
            <a:r>
              <a:rPr lang="it-IT"/>
              <a:t> </a:t>
            </a:r>
            <a:r>
              <a:rPr lang="it-IT" err="1"/>
              <a:t>program</a:t>
            </a:r>
            <a:r>
              <a:rPr lang="it-IT"/>
              <a:t>: K</a:t>
            </a:r>
            <a:r>
              <a:rPr lang="it-IT" baseline="-25000"/>
              <a:t>L</a:t>
            </a:r>
            <a:r>
              <a:rPr lang="it-IT"/>
              <a:t> </a:t>
            </a:r>
            <a:r>
              <a:rPr lang="it-IT" err="1"/>
              <a:t>beam</a:t>
            </a:r>
            <a:r>
              <a:rPr lang="it-IT"/>
              <a:t>, downstream </a:t>
            </a:r>
            <a:r>
              <a:rPr lang="it-IT" err="1"/>
              <a:t>tracking</a:t>
            </a:r>
            <a:r>
              <a:rPr lang="it-IT"/>
              <a:t> &amp; PID </a:t>
            </a:r>
            <a:r>
              <a:rPr lang="it-IT" err="1"/>
              <a:t>like</a:t>
            </a:r>
            <a:r>
              <a:rPr lang="it-IT"/>
              <a:t> NA62.</a:t>
            </a:r>
          </a:p>
          <a:p>
            <a:pPr marL="342900" indent="-342900">
              <a:buAutoNum type="arabicPeriod"/>
            </a:pPr>
            <a:r>
              <a:rPr lang="it-IT"/>
              <a:t> K</a:t>
            </a:r>
            <a:r>
              <a:rPr lang="it-IT" baseline="-25000"/>
              <a:t>L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6x NA62 </a:t>
            </a:r>
            <a:r>
              <a:rPr lang="it-IT" err="1"/>
              <a:t>intensity</a:t>
            </a:r>
            <a:r>
              <a:rPr lang="it-IT"/>
              <a:t>: 60 K</a:t>
            </a:r>
            <a:r>
              <a:rPr lang="it-IT" baseline="-25000"/>
              <a:t>L</a:t>
            </a:r>
            <a:r>
              <a:rPr lang="it-IT"/>
              <a:t> → </a:t>
            </a:r>
            <a:r>
              <a:rPr lang="el-GR"/>
              <a:t>π</a:t>
            </a:r>
            <a:r>
              <a:rPr lang="el-GR" baseline="30000"/>
              <a:t>0</a:t>
            </a:r>
            <a:r>
              <a:rPr lang="el-GR"/>
              <a:t>νν </a:t>
            </a:r>
            <a:r>
              <a:rPr lang="it-IT" err="1"/>
              <a:t>decays</a:t>
            </a:r>
            <a:r>
              <a:rPr lang="it-IT"/>
              <a:t> </a:t>
            </a:r>
          </a:p>
          <a:p>
            <a:pPr marL="342900" indent="-342900">
              <a:buAutoNum type="arabicPeriod"/>
            </a:pPr>
            <a:r>
              <a:rPr lang="it-IT" err="1"/>
              <a:t>Periodic</a:t>
            </a:r>
            <a:r>
              <a:rPr lang="it-IT"/>
              <a:t> </a:t>
            </a:r>
            <a:r>
              <a:rPr lang="it-IT" err="1"/>
              <a:t>runs</a:t>
            </a:r>
            <a:r>
              <a:rPr lang="it-IT"/>
              <a:t> in </a:t>
            </a:r>
            <a:r>
              <a:rPr lang="it-IT" err="1"/>
              <a:t>beam</a:t>
            </a:r>
            <a:r>
              <a:rPr lang="it-IT"/>
              <a:t> </a:t>
            </a:r>
            <a:r>
              <a:rPr lang="it-IT" err="1"/>
              <a:t>dump</a:t>
            </a:r>
            <a:r>
              <a:rPr lang="it-IT"/>
              <a:t> mode (10</a:t>
            </a:r>
            <a:r>
              <a:rPr lang="it-IT" baseline="30000"/>
              <a:t>19</a:t>
            </a:r>
            <a:r>
              <a:rPr lang="it-IT"/>
              <a:t> POT)</a:t>
            </a:r>
          </a:p>
          <a:p>
            <a:r>
              <a:rPr lang="it-IT" b="1" err="1">
                <a:solidFill>
                  <a:srgbClr val="FF0000"/>
                </a:solidFill>
                <a:cs typeface="Times New Roman" panose="02020603050405020304" pitchFamily="18" charset="0"/>
              </a:rPr>
              <a:t>Advantage</a:t>
            </a:r>
            <a:r>
              <a:rPr lang="it-IT" b="1">
                <a:solidFill>
                  <a:srgbClr val="FF0000"/>
                </a:solidFill>
                <a:cs typeface="Times New Roman" panose="02020603050405020304" pitchFamily="18" charset="0"/>
              </a:rPr>
              <a:t>: common </a:t>
            </a:r>
            <a:r>
              <a:rPr lang="it-IT" b="1" err="1">
                <a:solidFill>
                  <a:srgbClr val="FF0000"/>
                </a:solidFill>
                <a:cs typeface="Times New Roman" panose="02020603050405020304" pitchFamily="18" charset="0"/>
              </a:rPr>
              <a:t>upgrades</a:t>
            </a:r>
            <a:r>
              <a:rPr lang="it-IT" b="1">
                <a:solidFill>
                  <a:srgbClr val="FF0000"/>
                </a:solidFill>
                <a:cs typeface="Times New Roman" panose="02020603050405020304" pitchFamily="18" charset="0"/>
              </a:rPr>
              <a:t> for </a:t>
            </a:r>
            <a:r>
              <a:rPr lang="it-IT" b="1" err="1">
                <a:solidFill>
                  <a:srgbClr val="FF0000"/>
                </a:solidFill>
                <a:cs typeface="Times New Roman" panose="02020603050405020304" pitchFamily="18" charset="0"/>
              </a:rPr>
              <a:t>intensity</a:t>
            </a:r>
            <a:r>
              <a:rPr lang="it-IT" b="1">
                <a:solidFill>
                  <a:srgbClr val="FF0000"/>
                </a:solidFill>
                <a:cs typeface="Times New Roman" panose="02020603050405020304" pitchFamily="18" charset="0"/>
              </a:rPr>
              <a:t> and detectors , more </a:t>
            </a:r>
            <a:r>
              <a:rPr lang="it-IT" b="1" err="1">
                <a:solidFill>
                  <a:srgbClr val="FF0000"/>
                </a:solidFill>
                <a:cs typeface="Times New Roman" panose="02020603050405020304" pitchFamily="18" charset="0"/>
              </a:rPr>
              <a:t>flexibility</a:t>
            </a:r>
            <a:r>
              <a:rPr lang="it-IT" b="1">
                <a:solidFill>
                  <a:srgbClr val="FF0000"/>
                </a:solidFill>
                <a:cs typeface="Times New Roman" panose="02020603050405020304" pitchFamily="18" charset="0"/>
              </a:rPr>
              <a:t> on schedule</a:t>
            </a:r>
            <a:endParaRPr lang="it-IT" b="1">
              <a:solidFill>
                <a:srgbClr val="FF0000"/>
              </a:solidFill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D65773-A81F-7149-BB63-3C31DB79B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7753"/>
            <a:ext cx="7240768" cy="42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9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-112819"/>
            <a:ext cx="7024744" cy="1143000"/>
          </a:xfrm>
        </p:spPr>
        <p:txBody>
          <a:bodyPr/>
          <a:lstStyle/>
          <a:p>
            <a:r>
              <a:rPr lang="it-IT"/>
              <a:t>Future, </a:t>
            </a:r>
            <a:r>
              <a:rPr lang="it-IT" err="1"/>
              <a:t>after</a:t>
            </a:r>
            <a:r>
              <a:rPr lang="it-IT"/>
              <a:t> LS3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DF291C-C87A-2548-874B-C4D3DC619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281"/>
            <a:ext cx="9144000" cy="55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-112819"/>
            <a:ext cx="7024744" cy="1143000"/>
          </a:xfrm>
        </p:spPr>
        <p:txBody>
          <a:bodyPr/>
          <a:lstStyle/>
          <a:p>
            <a:r>
              <a:rPr lang="it-IT"/>
              <a:t>Future, </a:t>
            </a:r>
            <a:r>
              <a:rPr lang="it-IT" err="1"/>
              <a:t>after</a:t>
            </a:r>
            <a:r>
              <a:rPr lang="it-IT"/>
              <a:t> LS3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9F908CE-021E-1549-8C13-454C00054B11}"/>
              </a:ext>
            </a:extLst>
          </p:cNvPr>
          <p:cNvSpPr/>
          <p:nvPr/>
        </p:nvSpPr>
        <p:spPr>
          <a:xfrm>
            <a:off x="179512" y="1035308"/>
            <a:ext cx="889248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400" i="1" err="1">
                <a:solidFill>
                  <a:srgbClr val="FF0000"/>
                </a:solidFill>
              </a:rPr>
              <a:t>Steps</a:t>
            </a:r>
            <a:r>
              <a:rPr lang="it-IT" sz="2400" i="1">
                <a:solidFill>
                  <a:srgbClr val="FF0000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err="1">
                <a:solidFill>
                  <a:prstClr val="black"/>
                </a:solidFill>
              </a:rPr>
              <a:t>Discussed</a:t>
            </a:r>
            <a:r>
              <a:rPr lang="it-IT">
                <a:solidFill>
                  <a:prstClr val="black"/>
                </a:solidFill>
              </a:rPr>
              <a:t> and </a:t>
            </a:r>
            <a:r>
              <a:rPr lang="it-IT" err="1">
                <a:solidFill>
                  <a:prstClr val="black"/>
                </a:solidFill>
              </a:rPr>
              <a:t>studied</a:t>
            </a:r>
            <a:r>
              <a:rPr lang="it-IT">
                <a:solidFill>
                  <a:prstClr val="black"/>
                </a:solidFill>
              </a:rPr>
              <a:t> inside PBC (</a:t>
            </a:r>
            <a:r>
              <a:rPr lang="it-IT" err="1">
                <a:solidFill>
                  <a:prstClr val="black"/>
                </a:solidFill>
              </a:rPr>
              <a:t>Physics</a:t>
            </a:r>
            <a:r>
              <a:rPr lang="it-IT">
                <a:solidFill>
                  <a:prstClr val="black"/>
                </a:solidFill>
              </a:rPr>
              <a:t> Beyond </a:t>
            </a:r>
            <a:r>
              <a:rPr lang="it-IT" err="1">
                <a:solidFill>
                  <a:prstClr val="black"/>
                </a:solidFill>
              </a:rPr>
              <a:t>Colliders</a:t>
            </a:r>
            <a:r>
              <a:rPr lang="it-IT">
                <a:solidFill>
                  <a:prstClr val="black"/>
                </a:solidFill>
              </a:rPr>
              <a:t>), an </a:t>
            </a:r>
            <a:r>
              <a:rPr lang="it-IT" err="1">
                <a:solidFill>
                  <a:prstClr val="black"/>
                </a:solidFill>
              </a:rPr>
              <a:t>updated</a:t>
            </a:r>
            <a:r>
              <a:rPr lang="it-IT">
                <a:solidFill>
                  <a:prstClr val="black"/>
                </a:solidFill>
              </a:rPr>
              <a:t> </a:t>
            </a:r>
            <a:r>
              <a:rPr lang="it-IT" err="1">
                <a:solidFill>
                  <a:prstClr val="black"/>
                </a:solidFill>
              </a:rPr>
              <a:t>document</a:t>
            </a:r>
            <a:r>
              <a:rPr lang="it-IT">
                <a:solidFill>
                  <a:prstClr val="black"/>
                </a:solidFill>
              </a:rPr>
              <a:t> by the end of 2022, </a:t>
            </a:r>
            <a:r>
              <a:rPr lang="it-IT" err="1">
                <a:solidFill>
                  <a:prstClr val="black"/>
                </a:solidFill>
              </a:rPr>
              <a:t>beginning</a:t>
            </a:r>
            <a:r>
              <a:rPr lang="it-IT">
                <a:solidFill>
                  <a:prstClr val="black"/>
                </a:solidFill>
              </a:rPr>
              <a:t>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err="1">
                <a:solidFill>
                  <a:prstClr val="black"/>
                </a:solidFill>
              </a:rPr>
              <a:t>Submitted</a:t>
            </a:r>
            <a:r>
              <a:rPr lang="it-IT">
                <a:solidFill>
                  <a:prstClr val="black"/>
                </a:solidFill>
              </a:rPr>
              <a:t> </a:t>
            </a:r>
            <a:r>
              <a:rPr lang="it-IT" err="1">
                <a:solidFill>
                  <a:prstClr val="black"/>
                </a:solidFill>
              </a:rPr>
              <a:t>document</a:t>
            </a:r>
            <a:r>
              <a:rPr lang="it-IT">
                <a:solidFill>
                  <a:prstClr val="black"/>
                </a:solidFill>
              </a:rPr>
              <a:t> to the </a:t>
            </a:r>
            <a:r>
              <a:rPr lang="it-IT" err="1">
                <a:solidFill>
                  <a:prstClr val="black"/>
                </a:solidFill>
              </a:rPr>
              <a:t>Snowmass</a:t>
            </a:r>
            <a:r>
              <a:rPr lang="it-IT">
                <a:solidFill>
                  <a:prstClr val="black"/>
                </a:solidFill>
              </a:rPr>
              <a:t> </a:t>
            </a:r>
            <a:r>
              <a:rPr lang="it-IT" err="1">
                <a:solidFill>
                  <a:prstClr val="black"/>
                </a:solidFill>
              </a:rPr>
              <a:t>process</a:t>
            </a:r>
            <a:r>
              <a:rPr lang="it-IT">
                <a:solidFill>
                  <a:prstClr val="black"/>
                </a:solidFill>
              </a:rPr>
              <a:t>  (</a:t>
            </a:r>
            <a:r>
              <a:rPr lang="it-IT" err="1">
                <a:solidFill>
                  <a:prstClr val="black"/>
                </a:solidFill>
              </a:rPr>
              <a:t>april</a:t>
            </a:r>
            <a:r>
              <a:rPr lang="it-IT">
                <a:solidFill>
                  <a:prstClr val="black"/>
                </a:solidFill>
              </a:rPr>
              <a:t> 2022, </a:t>
            </a:r>
            <a:r>
              <a:rPr lang="it-IT"/>
              <a:t>arXiv:2204.13394)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err="1">
                <a:solidFill>
                  <a:prstClr val="black"/>
                </a:solidFill>
              </a:rPr>
              <a:t>LoI</a:t>
            </a:r>
            <a:r>
              <a:rPr lang="it-IT">
                <a:solidFill>
                  <a:prstClr val="black"/>
                </a:solidFill>
              </a:rPr>
              <a:t> to SPSC by the end of </a:t>
            </a:r>
            <a:r>
              <a:rPr lang="it-IT">
                <a:solidFill>
                  <a:srgbClr val="FF0000"/>
                </a:solidFill>
              </a:rPr>
              <a:t>2022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>
              <a:solidFill>
                <a:prstClr val="black"/>
              </a:solidFill>
              <a:latin typeface="Helvetica" pitchFamily="2" charset="0"/>
            </a:endParaRPr>
          </a:p>
          <a:p>
            <a:r>
              <a:rPr lang="it-IT" sz="2400" i="1">
                <a:solidFill>
                  <a:srgbClr val="FF0000"/>
                </a:solidFill>
              </a:rPr>
              <a:t>Collaboration</a:t>
            </a:r>
            <a:r>
              <a:rPr lang="it-IT" i="1">
                <a:solidFill>
                  <a:srgbClr val="FF0000"/>
                </a:solidFill>
              </a:rPr>
              <a:t>:</a:t>
            </a:r>
          </a:p>
          <a:p>
            <a:endParaRPr lang="it-IT" i="1">
              <a:solidFill>
                <a:srgbClr val="FF0000"/>
              </a:solidFill>
            </a:endParaRPr>
          </a:p>
          <a:p>
            <a:r>
              <a:rPr lang="en-GB" i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NA62: Birmingham, Bratislava, Bristol, Bucharest, CERN, </a:t>
            </a:r>
            <a:r>
              <a:rPr lang="en-GB" i="1" err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Dubna</a:t>
            </a:r>
            <a:r>
              <a:rPr lang="en-GB" i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 (JINR), Fairfax (GMU), Ferrara, Florence, Frascati, Glasgow, Lancaster, Liverpool, Louvain-la-</a:t>
            </a:r>
            <a:r>
              <a:rPr lang="en-GB" i="1" err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Neuve</a:t>
            </a:r>
            <a:r>
              <a:rPr lang="en-GB" i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, Mainz, Moscow (INR), Naples, Perugia, Pisa, Prague, </a:t>
            </a:r>
            <a:r>
              <a:rPr lang="en-GB" i="1" err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Protvino</a:t>
            </a:r>
            <a:r>
              <a:rPr lang="en-GB" i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 (IHEP) , Rome I, Rome II, San Luis Potosi, TRIUMF, Turin, Vancouver (UBC) </a:t>
            </a:r>
          </a:p>
          <a:p>
            <a:r>
              <a:rPr lang="en-GB" i="1">
                <a:ln>
                  <a:solidFill>
                    <a:srgbClr val="000000"/>
                  </a:solidFill>
                </a:ln>
                <a:latin typeface="Times New Roman"/>
                <a:cs typeface="Times New Roman"/>
              </a:rPr>
              <a:t>Interest from Max Planck, Marseille, in contact with other groups interested on detector R&amp;D</a:t>
            </a:r>
          </a:p>
          <a:p>
            <a:endParaRPr lang="en-GB" i="1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GB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Discussion inside NA62 ongoing on interests and responsibility</a:t>
            </a:r>
          </a:p>
          <a:p>
            <a:endParaRPr lang="it-IT">
              <a:solidFill>
                <a:prstClr val="black"/>
              </a:solidFill>
              <a:latin typeface="TimesNewRomanP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>
              <a:solidFill>
                <a:prstClr val="black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7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3070" y="-315416"/>
            <a:ext cx="7024744" cy="1143000"/>
          </a:xfrm>
        </p:spPr>
        <p:txBody>
          <a:bodyPr>
            <a:normAutofit/>
          </a:bodyPr>
          <a:lstStyle/>
          <a:p>
            <a:r>
              <a:rPr lang="it-IT"/>
              <a:t>STATUS: K</a:t>
            </a:r>
            <a:r>
              <a:rPr lang="it-IT" baseline="30000"/>
              <a:t>+</a:t>
            </a:r>
            <a:r>
              <a:rPr lang="it-IT"/>
              <a:t> </a:t>
            </a:r>
            <a:r>
              <a:rPr lang="it-IT" err="1"/>
              <a:t>phase</a:t>
            </a:r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C0522E8-DE3A-1047-8068-F55C9739D75E}"/>
              </a:ext>
            </a:extLst>
          </p:cNvPr>
          <p:cNvSpPr/>
          <p:nvPr/>
        </p:nvSpPr>
        <p:spPr>
          <a:xfrm>
            <a:off x="271816" y="684842"/>
            <a:ext cx="8872183" cy="783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NA62 upgrade for x4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well</a:t>
            </a:r>
            <a:r>
              <a:rPr lang="it-IT" dirty="0"/>
              <a:t> consolidate NA62 </a:t>
            </a:r>
            <a:r>
              <a:rPr lang="it-IT" dirty="0" err="1"/>
              <a:t>running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.</a:t>
            </a:r>
          </a:p>
          <a:p>
            <a:r>
              <a:rPr lang="it-IT" dirty="0"/>
              <a:t>Challenge: 20−40 </a:t>
            </a:r>
            <a:r>
              <a:rPr lang="it-IT" dirty="0" err="1"/>
              <a:t>ps</a:t>
            </a:r>
            <a:r>
              <a:rPr lang="it-IT" dirty="0"/>
              <a:t> time </a:t>
            </a:r>
            <a:r>
              <a:rPr lang="it-IT" dirty="0" err="1"/>
              <a:t>resolution</a:t>
            </a:r>
            <a:r>
              <a:rPr lang="it-IT" dirty="0"/>
              <a:t> for </a:t>
            </a:r>
            <a:r>
              <a:rPr lang="it-IT" dirty="0" err="1"/>
              <a:t>key</a:t>
            </a:r>
            <a:r>
              <a:rPr lang="it-IT" dirty="0"/>
              <a:t> detectors to </a:t>
            </a:r>
            <a:r>
              <a:rPr lang="it-IT" dirty="0" err="1"/>
              <a:t>keep</a:t>
            </a:r>
            <a:r>
              <a:rPr lang="it-IT" dirty="0"/>
              <a:t> random veto under control,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maintaining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NA62 </a:t>
            </a:r>
            <a:r>
              <a:rPr lang="it-IT" dirty="0" err="1"/>
              <a:t>specifications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/>
              <a:t>Key</a:t>
            </a:r>
            <a:r>
              <a:rPr lang="it-IT" b="1" dirty="0"/>
              <a:t> detectors upgrade and R&amp;D:</a:t>
            </a:r>
          </a:p>
          <a:p>
            <a:r>
              <a:rPr lang="it-IT" dirty="0">
                <a:solidFill>
                  <a:srgbClr val="FF0000"/>
                </a:solidFill>
              </a:rPr>
              <a:t>GTK</a:t>
            </a:r>
            <a:r>
              <a:rPr lang="it-IT" dirty="0"/>
              <a:t>: </a:t>
            </a:r>
            <a:r>
              <a:rPr lang="it-IT" dirty="0" err="1"/>
              <a:t>better</a:t>
            </a:r>
            <a:r>
              <a:rPr lang="it-IT" dirty="0"/>
              <a:t> time </a:t>
            </a:r>
            <a:r>
              <a:rPr lang="it-IT" dirty="0" err="1"/>
              <a:t>resolution</a:t>
            </a:r>
            <a:r>
              <a:rPr lang="it-IT" dirty="0"/>
              <a:t> &lt; 50 </a:t>
            </a:r>
            <a:r>
              <a:rPr lang="it-IT" dirty="0" err="1"/>
              <a:t>ps</a:t>
            </a:r>
            <a:r>
              <a:rPr lang="it-IT" dirty="0"/>
              <a:t> ,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: 3 GHz over ~ 3x6 cm2, maximum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: 8 MHz/mm2,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resistance</a:t>
            </a:r>
            <a:r>
              <a:rPr lang="it-IT" dirty="0"/>
              <a:t>: 2x1015 </a:t>
            </a:r>
            <a:r>
              <a:rPr lang="it-IT" dirty="0" err="1"/>
              <a:t>neq</a:t>
            </a:r>
            <a:r>
              <a:rPr lang="it-IT" dirty="0"/>
              <a:t>/cm./200days</a:t>
            </a:r>
          </a:p>
          <a:p>
            <a:r>
              <a:rPr lang="it-IT" dirty="0" err="1"/>
              <a:t>Promising</a:t>
            </a:r>
            <a:r>
              <a:rPr lang="it-IT" dirty="0"/>
              <a:t>: </a:t>
            </a:r>
            <a:r>
              <a:rPr lang="it-IT" dirty="0" err="1"/>
              <a:t>TimeSpot</a:t>
            </a:r>
            <a:r>
              <a:rPr lang="it-IT" dirty="0"/>
              <a:t> ,GTK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in </a:t>
            </a:r>
            <a:r>
              <a:rPr lang="it-IT" dirty="0" err="1"/>
              <a:t>contact</a:t>
            </a:r>
            <a:r>
              <a:rPr lang="it-IT" dirty="0"/>
              <a:t> with Cagliari </a:t>
            </a:r>
            <a:r>
              <a:rPr lang="it-IT" dirty="0" err="1"/>
              <a:t>group</a:t>
            </a:r>
            <a:endParaRPr lang="it-IT" dirty="0"/>
          </a:p>
          <a:p>
            <a:endParaRPr lang="it-IT" dirty="0"/>
          </a:p>
          <a:p>
            <a:r>
              <a:rPr lang="it-IT" dirty="0" err="1">
                <a:solidFill>
                  <a:srgbClr val="FF0000"/>
                </a:solidFill>
              </a:rPr>
              <a:t>Straw</a:t>
            </a:r>
            <a:r>
              <a:rPr lang="it-IT" dirty="0">
                <a:solidFill>
                  <a:srgbClr val="FF0000"/>
                </a:solidFill>
              </a:rPr>
              <a:t>:</a:t>
            </a:r>
            <a:r>
              <a:rPr lang="it-IT" dirty="0"/>
              <a:t> 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straw</a:t>
            </a:r>
            <a:r>
              <a:rPr lang="it-IT" dirty="0"/>
              <a:t> </a:t>
            </a:r>
            <a:r>
              <a:rPr lang="it-IT" dirty="0" err="1"/>
              <a:t>diameter</a:t>
            </a:r>
            <a:r>
              <a:rPr lang="it-IT" dirty="0"/>
              <a:t>: 5 mm (</a:t>
            </a:r>
            <a:r>
              <a:rPr lang="it-IT" dirty="0" err="1"/>
              <a:t>instead</a:t>
            </a:r>
            <a:r>
              <a:rPr lang="it-IT" dirty="0"/>
              <a:t> of 9.8 mm)</a:t>
            </a:r>
          </a:p>
          <a:p>
            <a:r>
              <a:rPr lang="it-IT" dirty="0" err="1"/>
              <a:t>Improved</a:t>
            </a:r>
            <a:r>
              <a:rPr lang="it-IT" dirty="0"/>
              <a:t> </a:t>
            </a:r>
            <a:r>
              <a:rPr lang="it-IT" dirty="0" err="1"/>
              <a:t>trailing</a:t>
            </a:r>
            <a:r>
              <a:rPr lang="it-IT" dirty="0"/>
              <a:t> time </a:t>
            </a:r>
            <a:r>
              <a:rPr lang="it-IT" dirty="0" err="1"/>
              <a:t>resolution</a:t>
            </a:r>
            <a:r>
              <a:rPr lang="it-IT" dirty="0"/>
              <a:t>, ~ 6 ns (per </a:t>
            </a:r>
            <a:r>
              <a:rPr lang="it-IT" dirty="0" err="1"/>
              <a:t>straw</a:t>
            </a:r>
            <a:r>
              <a:rPr lang="it-IT" dirty="0"/>
              <a:t>)</a:t>
            </a:r>
          </a:p>
          <a:p>
            <a:r>
              <a:rPr lang="it-IT" dirty="0"/>
              <a:t>Rate </a:t>
            </a:r>
            <a:r>
              <a:rPr lang="it-IT" dirty="0" err="1"/>
              <a:t>capability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by </a:t>
            </a:r>
            <a:r>
              <a:rPr lang="it-IT" dirty="0" err="1"/>
              <a:t>factor</a:t>
            </a:r>
            <a:r>
              <a:rPr lang="it-IT" dirty="0"/>
              <a:t> 6-8,</a:t>
            </a:r>
          </a:p>
          <a:p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straw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thickness</a:t>
            </a:r>
            <a:r>
              <a:rPr lang="it-IT" dirty="0"/>
              <a:t> (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budget)</a:t>
            </a:r>
          </a:p>
          <a:p>
            <a:r>
              <a:rPr lang="it-IT" dirty="0"/>
              <a:t>● </a:t>
            </a:r>
            <a:r>
              <a:rPr lang="it-IT" dirty="0" err="1"/>
              <a:t>Pre</a:t>
            </a:r>
            <a:r>
              <a:rPr lang="it-IT" dirty="0"/>
              <a:t>-production </a:t>
            </a:r>
            <a:r>
              <a:rPr lang="it-IT" dirty="0" err="1"/>
              <a:t>tests</a:t>
            </a:r>
            <a:r>
              <a:rPr lang="it-IT" dirty="0"/>
              <a:t>: </a:t>
            </a:r>
            <a:r>
              <a:rPr lang="it-IT" dirty="0" err="1"/>
              <a:t>Au</a:t>
            </a:r>
            <a:r>
              <a:rPr lang="it-IT" dirty="0"/>
              <a:t>/Cu </a:t>
            </a:r>
            <a:r>
              <a:rPr lang="it-IT" dirty="0" err="1"/>
              <a:t>coated</a:t>
            </a:r>
            <a:r>
              <a:rPr lang="it-IT" dirty="0"/>
              <a:t> </a:t>
            </a:r>
            <a:r>
              <a:rPr lang="it-IT" dirty="0" err="1"/>
              <a:t>Mylar</a:t>
            </a:r>
            <a:r>
              <a:rPr lang="it-IT" dirty="0"/>
              <a:t> film 5 m long </a:t>
            </a:r>
            <a:r>
              <a:rPr lang="it-IT" dirty="0" err="1"/>
              <a:t>straws</a:t>
            </a:r>
            <a:r>
              <a:rPr lang="it-IT" dirty="0"/>
              <a:t> with a 19 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thickness</a:t>
            </a:r>
            <a:endParaRPr lang="it-IT" dirty="0"/>
          </a:p>
          <a:p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successfully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. Design </a:t>
            </a:r>
            <a:r>
              <a:rPr lang="it-IT" dirty="0" err="1"/>
              <a:t>studies</a:t>
            </a:r>
            <a:r>
              <a:rPr lang="it-IT" dirty="0"/>
              <a:t> in progress </a:t>
            </a:r>
            <a:r>
              <a:rPr lang="it-IT" dirty="0" err="1"/>
              <a:t>at</a:t>
            </a:r>
            <a:r>
              <a:rPr lang="it-IT" dirty="0"/>
              <a:t> CERN and </a:t>
            </a:r>
            <a:r>
              <a:rPr lang="it-IT" dirty="0" err="1"/>
              <a:t>Dubna</a:t>
            </a:r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Large Angle Veto &amp; </a:t>
            </a:r>
            <a:r>
              <a:rPr lang="it-IT" dirty="0" err="1">
                <a:solidFill>
                  <a:srgbClr val="FF0000"/>
                </a:solidFill>
              </a:rPr>
              <a:t>Electromagnetic</a:t>
            </a:r>
            <a:r>
              <a:rPr lang="it-IT" dirty="0">
                <a:solidFill>
                  <a:srgbClr val="FF0000"/>
                </a:solidFill>
              </a:rPr>
              <a:t> Calo (common with KL </a:t>
            </a:r>
            <a:r>
              <a:rPr lang="it-IT" dirty="0" err="1">
                <a:solidFill>
                  <a:srgbClr val="FF0000"/>
                </a:solidFill>
              </a:rPr>
              <a:t>phase</a:t>
            </a:r>
            <a:r>
              <a:rPr lang="it-IT" dirty="0">
                <a:solidFill>
                  <a:srgbClr val="FF0000"/>
                </a:solidFill>
              </a:rPr>
              <a:t>):  </a:t>
            </a:r>
            <a:r>
              <a:rPr lang="it-IT" dirty="0" err="1"/>
              <a:t>faster</a:t>
            </a:r>
            <a:r>
              <a:rPr lang="it-IT" dirty="0"/>
              <a:t> detector</a:t>
            </a:r>
          </a:p>
          <a:p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ideas</a:t>
            </a:r>
            <a:r>
              <a:rPr lang="it-IT" dirty="0"/>
              <a:t> under </a:t>
            </a:r>
            <a:r>
              <a:rPr lang="it-IT" dirty="0" err="1"/>
              <a:t>study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IRC, SAC (common with KL </a:t>
            </a:r>
            <a:r>
              <a:rPr lang="it-IT" dirty="0" err="1">
                <a:solidFill>
                  <a:srgbClr val="FF0000"/>
                </a:solidFill>
              </a:rPr>
              <a:t>phase</a:t>
            </a:r>
            <a:r>
              <a:rPr lang="it-IT" dirty="0">
                <a:solidFill>
                  <a:srgbClr val="FF0000"/>
                </a:solidFill>
              </a:rPr>
              <a:t>): </a:t>
            </a:r>
            <a:r>
              <a:rPr lang="it-IT" dirty="0"/>
              <a:t>new design, </a:t>
            </a:r>
            <a:r>
              <a:rPr lang="it-IT" dirty="0" err="1"/>
              <a:t>resilient</a:t>
            </a:r>
            <a:r>
              <a:rPr lang="it-IT" dirty="0"/>
              <a:t> to </a:t>
            </a:r>
            <a:r>
              <a:rPr lang="it-IT" dirty="0" err="1"/>
              <a:t>neutrons</a:t>
            </a:r>
            <a:r>
              <a:rPr lang="it-IT" dirty="0"/>
              <a:t> </a:t>
            </a:r>
            <a:r>
              <a:rPr lang="it-IT" dirty="0" err="1"/>
              <a:t>flux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Other</a:t>
            </a:r>
            <a:r>
              <a:rPr lang="it-IT" dirty="0"/>
              <a:t>: </a:t>
            </a:r>
            <a:r>
              <a:rPr lang="it-IT" dirty="0" err="1"/>
              <a:t>Cherenkov</a:t>
            </a:r>
            <a:r>
              <a:rPr lang="it-IT" dirty="0"/>
              <a:t> (RICH, KTAG): new photo-detectors for time </a:t>
            </a:r>
            <a:r>
              <a:rPr lang="it-IT" dirty="0" err="1"/>
              <a:t>resolution</a:t>
            </a:r>
            <a:r>
              <a:rPr lang="it-IT" dirty="0"/>
              <a:t>. New </a:t>
            </a:r>
            <a:r>
              <a:rPr lang="it-IT" dirty="0" err="1"/>
              <a:t>mirrors</a:t>
            </a:r>
            <a:r>
              <a:rPr lang="it-IT" dirty="0"/>
              <a:t>. </a:t>
            </a:r>
          </a:p>
          <a:p>
            <a:r>
              <a:rPr lang="it-IT" dirty="0"/>
              <a:t>New common </a:t>
            </a:r>
            <a:r>
              <a:rPr lang="it-IT" dirty="0" err="1"/>
              <a:t>triggerless</a:t>
            </a:r>
            <a:r>
              <a:rPr lang="it-IT" dirty="0"/>
              <a:t>  </a:t>
            </a:r>
            <a:r>
              <a:rPr lang="it-IT" dirty="0" err="1"/>
              <a:t>readout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  <a:p>
            <a:endParaRPr lang="it-IT" sz="1600" dirty="0">
              <a:latin typeface="Helvetica" pitchFamily="2" charset="0"/>
            </a:endParaRPr>
          </a:p>
          <a:p>
            <a:endParaRPr lang="it-IT" sz="1600" dirty="0">
              <a:latin typeface="Helvetica" pitchFamily="2" charset="0"/>
            </a:endParaRPr>
          </a:p>
          <a:p>
            <a:pPr marL="61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Helvetica"/>
              <a:cs typeface="Helvetica"/>
            </a:endParaRPr>
          </a:p>
          <a:p>
            <a:endParaRPr lang="it-IT" sz="1400" dirty="0">
              <a:latin typeface="Helvetica" pitchFamily="2" charset="0"/>
            </a:endParaRPr>
          </a:p>
          <a:p>
            <a:endParaRPr lang="it-IT" sz="1400" dirty="0">
              <a:latin typeface="Helvetica" pitchFamily="2" charset="0"/>
            </a:endParaRPr>
          </a:p>
          <a:p>
            <a:endParaRPr lang="it-IT" sz="1400" dirty="0">
              <a:latin typeface="Helvetica" pitchFamily="2" charset="0"/>
            </a:endParaRPr>
          </a:p>
          <a:p>
            <a:endParaRPr lang="it-IT" sz="1400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EB6EBF-B892-EE4A-AEAF-DB809D59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80" y="2996952"/>
            <a:ext cx="1707896" cy="12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27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3070" y="-315416"/>
            <a:ext cx="7024744" cy="1143000"/>
          </a:xfrm>
        </p:spPr>
        <p:txBody>
          <a:bodyPr>
            <a:normAutofit/>
          </a:bodyPr>
          <a:lstStyle/>
          <a:p>
            <a:r>
              <a:rPr lang="it-IT"/>
              <a:t>STATUS: K</a:t>
            </a:r>
            <a:r>
              <a:rPr lang="it-IT" baseline="-25000"/>
              <a:t>L</a:t>
            </a:r>
            <a:r>
              <a:rPr lang="it-IT"/>
              <a:t> </a:t>
            </a:r>
            <a:r>
              <a:rPr lang="it-IT" err="1"/>
              <a:t>phase</a:t>
            </a:r>
            <a:r>
              <a:rPr lang="it-IT"/>
              <a:t> (KLEVER)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627F975-AA7F-5C44-9407-294EBCF770B6}"/>
              </a:ext>
            </a:extLst>
          </p:cNvPr>
          <p:cNvSpPr/>
          <p:nvPr/>
        </p:nvSpPr>
        <p:spPr>
          <a:xfrm>
            <a:off x="179512" y="620688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err="1"/>
              <a:t>Well</a:t>
            </a:r>
            <a:r>
              <a:rPr lang="it-IT"/>
              <a:t> </a:t>
            </a:r>
            <a:r>
              <a:rPr lang="it-IT" err="1"/>
              <a:t>consolidated</a:t>
            </a:r>
            <a:r>
              <a:rPr lang="it-IT"/>
              <a:t> design </a:t>
            </a:r>
            <a:r>
              <a:rPr lang="it-IT" err="1"/>
              <a:t>study</a:t>
            </a:r>
            <a:r>
              <a:rPr lang="it-IT"/>
              <a:t> </a:t>
            </a:r>
            <a:r>
              <a:rPr lang="it-IT" err="1"/>
              <a:t>started</a:t>
            </a:r>
            <a:r>
              <a:rPr lang="it-IT"/>
              <a:t> on 2012 ( PRIN </a:t>
            </a:r>
            <a:r>
              <a:rPr lang="it-IT" err="1"/>
              <a:t>project</a:t>
            </a:r>
            <a:r>
              <a:rPr lang="it-IT"/>
              <a:t>), </a:t>
            </a:r>
            <a:r>
              <a:rPr lang="it-IT" err="1"/>
              <a:t>detailed</a:t>
            </a:r>
            <a:r>
              <a:rPr lang="it-IT"/>
              <a:t> </a:t>
            </a:r>
            <a:r>
              <a:rPr lang="it-IT" err="1"/>
              <a:t>simulation</a:t>
            </a:r>
            <a:r>
              <a:rPr lang="it-IT"/>
              <a:t> of the </a:t>
            </a:r>
            <a:r>
              <a:rPr lang="it-IT" err="1"/>
              <a:t>beamline</a:t>
            </a:r>
            <a:r>
              <a:rPr lang="it-IT"/>
              <a:t> and detectors. Detectors </a:t>
            </a:r>
            <a:r>
              <a:rPr lang="it-IT" err="1"/>
              <a:t>based</a:t>
            </a:r>
            <a:r>
              <a:rPr lang="it-IT"/>
              <a:t> on standard </a:t>
            </a:r>
            <a:r>
              <a:rPr lang="it-IT" err="1"/>
              <a:t>tecniques</a:t>
            </a:r>
            <a:r>
              <a:rPr lang="it-IT"/>
              <a:t>. </a:t>
            </a:r>
          </a:p>
          <a:p>
            <a:r>
              <a:rPr lang="it-IT"/>
              <a:t>Input to the 2020 update of the </a:t>
            </a:r>
            <a:r>
              <a:rPr lang="it-IT" err="1"/>
              <a:t>European</a:t>
            </a:r>
            <a:r>
              <a:rPr lang="it-IT"/>
              <a:t> </a:t>
            </a:r>
            <a:r>
              <a:rPr lang="it-IT" err="1"/>
              <a:t>Strategy</a:t>
            </a:r>
            <a:r>
              <a:rPr lang="it-IT"/>
              <a:t> for </a:t>
            </a:r>
            <a:r>
              <a:rPr lang="it-IT" err="1"/>
              <a:t>Particle</a:t>
            </a:r>
            <a:r>
              <a:rPr lang="it-IT"/>
              <a:t> </a:t>
            </a:r>
            <a:r>
              <a:rPr lang="it-IT" err="1"/>
              <a:t>Physics</a:t>
            </a:r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B7965A-40E9-2448-AEAD-DFDBCF04B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6" y="1920184"/>
            <a:ext cx="6693280" cy="22288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F152D4-D746-9747-904F-CC6C04C0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"/>
          <a:stretch/>
        </p:blipFill>
        <p:spPr>
          <a:xfrm>
            <a:off x="179512" y="4149080"/>
            <a:ext cx="4680520" cy="22045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A8BE7E-3C75-2545-AEE7-33C4CCD6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2204863"/>
            <a:ext cx="2334702" cy="167881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BD8C1DA-8ACC-D841-A7FE-866A9ADADE8B}"/>
              </a:ext>
            </a:extLst>
          </p:cNvPr>
          <p:cNvSpPr/>
          <p:nvPr/>
        </p:nvSpPr>
        <p:spPr>
          <a:xfrm>
            <a:off x="5540345" y="5251355"/>
            <a:ext cx="2671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interest</a:t>
            </a:r>
            <a:endParaRPr lang="it-GB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4869D0C-35A1-6E40-A112-99610AA0043B}"/>
              </a:ext>
            </a:extLst>
          </p:cNvPr>
          <p:cNvCxnSpPr>
            <a:endCxn id="12" idx="1"/>
          </p:cNvCxnSpPr>
          <p:nvPr/>
        </p:nvCxnSpPr>
        <p:spPr>
          <a:xfrm>
            <a:off x="4644008" y="5251355"/>
            <a:ext cx="896337" cy="1846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534A2C7-CDF0-BB42-84B9-9456CFC9CB63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91880" y="5436021"/>
            <a:ext cx="2048465" cy="1524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9ACDCCC9-2A4F-3F4C-B570-A11F0C15F363}"/>
              </a:ext>
            </a:extLst>
          </p:cNvPr>
          <p:cNvSpPr/>
          <p:nvPr/>
        </p:nvSpPr>
        <p:spPr>
          <a:xfrm>
            <a:off x="0" y="631106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Beamline</a:t>
            </a:r>
            <a:r>
              <a:rPr lang="it-IT" dirty="0"/>
              <a:t> for KLEVER </a:t>
            </a:r>
            <a:r>
              <a:rPr lang="it-IT" dirty="0" err="1"/>
              <a:t>needs</a:t>
            </a:r>
            <a:r>
              <a:rPr lang="it-IT" dirty="0"/>
              <a:t> to be </a:t>
            </a:r>
            <a:r>
              <a:rPr lang="it-IT" dirty="0" err="1"/>
              <a:t>extended</a:t>
            </a:r>
            <a:r>
              <a:rPr lang="it-IT" dirty="0"/>
              <a:t> by ~100 m, or </a:t>
            </a:r>
            <a:r>
              <a:rPr lang="it-IT" dirty="0" err="1"/>
              <a:t>moved</a:t>
            </a:r>
            <a:r>
              <a:rPr lang="it-IT" dirty="0"/>
              <a:t> </a:t>
            </a:r>
            <a:r>
              <a:rPr lang="it-IT" dirty="0" err="1"/>
              <a:t>upwards</a:t>
            </a:r>
            <a:r>
              <a:rPr lang="it-IT" dirty="0"/>
              <a:t>, to mitigate Lambda background. </a:t>
            </a:r>
            <a:r>
              <a:rPr lang="it-IT" dirty="0" err="1"/>
              <a:t>Optmization</a:t>
            </a:r>
            <a:r>
              <a:rPr lang="it-IT" dirty="0"/>
              <a:t> on-</a:t>
            </a:r>
            <a:r>
              <a:rPr lang="it-IT" dirty="0" err="1"/>
              <a:t>going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747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837" y="308909"/>
            <a:ext cx="7024744" cy="1143000"/>
          </a:xfrm>
        </p:spPr>
        <p:txBody>
          <a:bodyPr/>
          <a:lstStyle/>
          <a:p>
            <a:r>
              <a:rPr lang="it-IT" dirty="0"/>
              <a:t>Richieste 2023: missioni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837" y="3356992"/>
            <a:ext cx="8229600" cy="3024336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Metabolismo missioni:</a:t>
            </a:r>
          </a:p>
          <a:p>
            <a:pPr lvl="1"/>
            <a:r>
              <a:rPr lang="it-IT" dirty="0"/>
              <a:t>1mu/FTE (estere) + 1 </a:t>
            </a:r>
            <a:r>
              <a:rPr lang="it-IT" dirty="0" err="1"/>
              <a:t>ke</a:t>
            </a:r>
            <a:r>
              <a:rPr lang="it-IT" dirty="0"/>
              <a:t>/FTE (ita)</a:t>
            </a:r>
          </a:p>
          <a:p>
            <a:r>
              <a:rPr lang="it-IT" dirty="0"/>
              <a:t>Richieste per responsabilità dei </a:t>
            </a:r>
            <a:r>
              <a:rPr lang="it-IT" dirty="0" err="1"/>
              <a:t>conveners</a:t>
            </a:r>
            <a:r>
              <a:rPr lang="it-IT" dirty="0"/>
              <a:t> </a:t>
            </a:r>
          </a:p>
          <a:p>
            <a:r>
              <a:rPr lang="it-IT" dirty="0"/>
              <a:t>Richieste per tecnici per manutenzione apparato</a:t>
            </a:r>
          </a:p>
          <a:p>
            <a:r>
              <a:rPr lang="it-IT" u="sng" dirty="0"/>
              <a:t>Richieste RUN</a:t>
            </a:r>
          </a:p>
          <a:p>
            <a:r>
              <a:rPr lang="it-IT" u="sng" dirty="0" err="1"/>
              <a:t>Tests</a:t>
            </a:r>
            <a:r>
              <a:rPr lang="it-IT" u="sng" dirty="0"/>
              <a:t> </a:t>
            </a:r>
            <a:r>
              <a:rPr lang="it-IT" u="sng" dirty="0" err="1"/>
              <a:t>beam</a:t>
            </a:r>
            <a:r>
              <a:rPr lang="it-IT" u="sng" dirty="0"/>
              <a:t> HIKE</a:t>
            </a:r>
            <a:endParaRPr lang="it-IT" i="1" u="sng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CEFBD03-8D8D-CF46-9309-68C5647A54A1}"/>
              </a:ext>
            </a:extLst>
          </p:cNvPr>
          <p:cNvSpPr/>
          <p:nvPr/>
        </p:nvSpPr>
        <p:spPr>
          <a:xfrm>
            <a:off x="35496" y="1451909"/>
            <a:ext cx="90954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NEWS: nuovo </a:t>
            </a:r>
            <a:r>
              <a:rPr lang="it-IT" sz="3200" dirty="0" err="1">
                <a:solidFill>
                  <a:srgbClr val="FF0000"/>
                </a:solidFill>
              </a:rPr>
              <a:t>spokeperson</a:t>
            </a:r>
            <a:r>
              <a:rPr lang="it-IT" sz="3200" dirty="0">
                <a:solidFill>
                  <a:srgbClr val="FF0000"/>
                </a:solidFill>
              </a:rPr>
              <a:t> INFN G. Ruggiero , Firenze</a:t>
            </a:r>
          </a:p>
          <a:p>
            <a:r>
              <a:rPr lang="it-IT" sz="3200" dirty="0">
                <a:solidFill>
                  <a:srgbClr val="FF0000"/>
                </a:solidFill>
              </a:rPr>
              <a:t>da Ottobre 2022 per 3 anni </a:t>
            </a:r>
          </a:p>
        </p:txBody>
      </p:sp>
    </p:spTree>
    <p:extLst>
      <p:ext uri="{BB962C8B-B14F-4D97-AF65-F5344CB8AC3E}">
        <p14:creationId xmlns:p14="http://schemas.microsoft.com/office/powerpoint/2010/main" val="2835071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024744" cy="1143000"/>
          </a:xfrm>
        </p:spPr>
        <p:txBody>
          <a:bodyPr/>
          <a:lstStyle/>
          <a:p>
            <a:r>
              <a:rPr lang="it-IT" dirty="0"/>
              <a:t>Richieste missioni 2023: RUN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87624" y="1988840"/>
            <a:ext cx="7416824" cy="4104456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30 settimane</a:t>
            </a:r>
          </a:p>
          <a:p>
            <a:r>
              <a:rPr lang="it-IT" dirty="0">
                <a:latin typeface="Calibri" panose="020F0502020204030204" pitchFamily="34" charset="0"/>
              </a:rPr>
              <a:t>Il numero di turni e calcolato a teste (non FTE), uno dei requisiti per firmare articoli (NA62 ha solo MOFA)</a:t>
            </a:r>
            <a:endParaRPr lang="it-IT" dirty="0"/>
          </a:p>
          <a:p>
            <a:r>
              <a:rPr lang="it-IT" dirty="0"/>
              <a:t>Quota turni/persona = 10-12</a:t>
            </a:r>
          </a:p>
          <a:p>
            <a:r>
              <a:rPr lang="it-IT" dirty="0"/>
              <a:t>1 settimana/uomo = 4/5 turni</a:t>
            </a:r>
          </a:p>
          <a:p>
            <a:r>
              <a:rPr lang="it-IT" dirty="0"/>
              <a:t>Esperti «on call» </a:t>
            </a:r>
            <a:r>
              <a:rPr lang="it-IT" dirty="0">
                <a:latin typeface="Calibri" panose="020F0502020204030204" pitchFamily="34" charset="0"/>
              </a:rPr>
              <a:t>LAV,RICH,CHANTI,CHOD,L0TP(+),</a:t>
            </a:r>
            <a:r>
              <a:rPr lang="it-IT" dirty="0" err="1">
                <a:latin typeface="Calibri" panose="020F0502020204030204" pitchFamily="34" charset="0"/>
              </a:rPr>
              <a:t>Lkr</a:t>
            </a:r>
            <a:r>
              <a:rPr lang="it-IT" dirty="0">
                <a:latin typeface="Calibri" panose="020F0502020204030204" pitchFamily="34" charset="0"/>
              </a:rPr>
              <a:t>, TDAQ, Lkr0 </a:t>
            </a:r>
            <a:r>
              <a:rPr lang="it-IT" dirty="0"/>
              <a:t>: se condivisi, si tiene conto delle frazioni (es. RICH </a:t>
            </a:r>
            <a:r>
              <a:rPr lang="it-IT" dirty="0" err="1"/>
              <a:t>sharing</a:t>
            </a:r>
            <a:r>
              <a:rPr lang="it-IT" dirty="0"/>
              <a:t> FI-PG 50%-50%)</a:t>
            </a:r>
          </a:p>
          <a:p>
            <a:r>
              <a:rPr lang="it-IT" dirty="0"/>
              <a:t>Esperti «on call» possono fare turni per circa il 40% del loro tempo-&gt; abbassano quota turni</a:t>
            </a:r>
          </a:p>
          <a:p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Coordinators</a:t>
            </a:r>
            <a:r>
              <a:rPr lang="it-IT" dirty="0"/>
              <a:t>-&gt; 2 settimane/uomo/RC</a:t>
            </a:r>
          </a:p>
          <a:p>
            <a:r>
              <a:rPr lang="it-IT" dirty="0"/>
              <a:t>2/4 settimane d preparazione al </a:t>
            </a:r>
            <a:r>
              <a:rPr lang="it-IT" dirty="0" err="1"/>
              <a:t>Run</a:t>
            </a:r>
            <a:r>
              <a:rPr lang="it-IT" dirty="0"/>
              <a:t> per ciascun sistema a seconda della complessità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latin typeface="Calibri" panose="020F0502020204030204" pitchFamily="34" charset="0"/>
              </a:rPr>
              <a:t>Totale circa  600 K € metabolismi inclusi (cifra </a:t>
            </a:r>
            <a:r>
              <a:rPr lang="it-IT" dirty="0" err="1">
                <a:latin typeface="Calibri" panose="020F0502020204030204" pitchFamily="34" charset="0"/>
              </a:rPr>
              <a:t>parogonabile</a:t>
            </a:r>
            <a:r>
              <a:rPr lang="it-IT" dirty="0">
                <a:latin typeface="Calibri" panose="020F0502020204030204" pitchFamily="34" charset="0"/>
              </a:rPr>
              <a:t> a quella 2022)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362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Richieste 2023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metabolismo</a:t>
            </a:r>
          </a:p>
          <a:p>
            <a:r>
              <a:rPr lang="it-IT" dirty="0"/>
              <a:t>MOF-A: 160 </a:t>
            </a:r>
            <a:r>
              <a:rPr lang="it-IT" dirty="0" err="1"/>
              <a:t>kCHF</a:t>
            </a:r>
            <a:r>
              <a:rPr lang="it-IT" dirty="0"/>
              <a:t> -&gt; 160 </a:t>
            </a:r>
            <a:r>
              <a:rPr lang="it-IT" dirty="0" err="1"/>
              <a:t>keuro</a:t>
            </a:r>
            <a:endParaRPr lang="it-IT" b="1" dirty="0"/>
          </a:p>
          <a:p>
            <a:pPr marL="68580" indent="0">
              <a:buNone/>
            </a:pPr>
            <a:endParaRPr lang="it-IT" b="1" dirty="0"/>
          </a:p>
          <a:p>
            <a:pPr marL="68580" indent="0">
              <a:buNone/>
            </a:pPr>
            <a:r>
              <a:rPr lang="it-IT" dirty="0">
                <a:latin typeface="Calibri" panose="020F0502020204030204" pitchFamily="34" charset="0"/>
              </a:rPr>
              <a:t>Richieste R&amp;D futuro </a:t>
            </a:r>
            <a:r>
              <a:rPr lang="it-IT" b="1" dirty="0">
                <a:latin typeface="Helvetica" pitchFamily="2" charset="0"/>
              </a:rPr>
              <a:t>HIKE ∼ 60-70 K  </a:t>
            </a:r>
          </a:p>
          <a:p>
            <a:pPr marL="68580" indent="0">
              <a:buNone/>
            </a:pPr>
            <a:endParaRPr lang="it-IT" b="1" dirty="0"/>
          </a:p>
          <a:p>
            <a:pPr marL="68580" indent="0">
              <a:buNone/>
            </a:pPr>
            <a:endParaRPr lang="it-IT" dirty="0"/>
          </a:p>
          <a:p>
            <a:endParaRPr lang="it-IT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403106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7772400" cy="980728"/>
          </a:xfrm>
        </p:spPr>
        <p:txBody>
          <a:bodyPr/>
          <a:lstStyle/>
          <a:p>
            <a:r>
              <a:rPr lang="it-IT" dirty="0"/>
              <a:t>          MILESTONE 2022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F79C6C-E895-2743-AE70-C1C8C2666423}"/>
              </a:ext>
            </a:extLst>
          </p:cNvPr>
          <p:cNvSpPr/>
          <p:nvPr/>
        </p:nvSpPr>
        <p:spPr>
          <a:xfrm>
            <a:off x="53752" y="692696"/>
            <a:ext cx="90364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latin typeface="Helvetica" pitchFamily="2" charset="0"/>
            </a:endParaRPr>
          </a:p>
          <a:p>
            <a:endParaRPr lang="it-IT" dirty="0"/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  <a:p>
            <a:endParaRPr lang="it-IT" dirty="0"/>
          </a:p>
          <a:p>
            <a:endParaRPr lang="it-IT" dirty="0">
              <a:solidFill>
                <a:prstClr val="black"/>
              </a:solidFill>
              <a:latin typeface="Helvetica" pitchFamily="2" charset="0"/>
            </a:endParaRPr>
          </a:p>
          <a:p>
            <a:pPr lvl="0"/>
            <a:endParaRPr lang="it-IT" sz="2400" i="1" dirty="0">
              <a:solidFill>
                <a:prstClr val="black"/>
              </a:solidFill>
              <a:latin typeface="TimesNewRomanPS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it-IT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200" dirty="0">
              <a:effectLst/>
              <a:latin typeface="ArialMT"/>
            </a:endParaRPr>
          </a:p>
        </p:txBody>
      </p:sp>
      <p:pic>
        <p:nvPicPr>
          <p:cNvPr id="6" name="droppedImage.png">
            <a:extLst>
              <a:ext uri="{FF2B5EF4-FFF2-40B4-BE49-F238E27FC236}">
                <a16:creationId xmlns:a16="http://schemas.microsoft.com/office/drawing/2014/main" id="{9A9FEF9D-AC1F-6344-83A2-67FE9BF8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" y="33311"/>
            <a:ext cx="2051719" cy="702714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62CE8D-385A-574B-8C53-F1770A41B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6480720" cy="34468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189B8F1A-A197-FA49-B017-527E2171649B}"/>
                  </a:ext>
                </a:extLst>
              </p:cNvPr>
              <p:cNvSpPr/>
              <p:nvPr/>
            </p:nvSpPr>
            <p:spPr>
              <a:xfrm>
                <a:off x="615634" y="4245181"/>
                <a:ext cx="6282489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err="1"/>
                  <a:t>Proposta</a:t>
                </a:r>
                <a:r>
                  <a:rPr lang="en-GB" dirty="0"/>
                  <a:t> </a:t>
                </a:r>
                <a:r>
                  <a:rPr lang="en-GB" dirty="0" err="1"/>
                  <a:t>preliminare</a:t>
                </a:r>
                <a:r>
                  <a:rPr lang="en-GB" dirty="0"/>
                  <a:t> </a:t>
                </a:r>
                <a:r>
                  <a:rPr lang="en-GB"/>
                  <a:t>milestone 2023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risultati</m:t>
                        </m:r>
                        <m:r>
                          <a:rPr lang="it-IT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preliminari</m:t>
                        </m:r>
                        <m:r>
                          <a:rPr lang="it-IT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dati</a:t>
                </a:r>
                <a:r>
                  <a:rPr lang="en-GB" dirty="0"/>
                  <a:t> 2021-2022 	30/9</a:t>
                </a:r>
              </a:p>
              <a:p>
                <a:r>
                  <a:rPr lang="en-GB" dirty="0" err="1"/>
                  <a:t>Risultati</a:t>
                </a:r>
                <a:r>
                  <a:rPr lang="en-GB" dirty="0"/>
                  <a:t> preliminary </a:t>
                </a:r>
                <a:r>
                  <a:rPr lang="en-GB" dirty="0" err="1"/>
                  <a:t>ricerca</a:t>
                </a:r>
                <a:r>
                  <a:rPr lang="en-GB" dirty="0"/>
                  <a:t> dark photon in </a:t>
                </a:r>
                <a:r>
                  <a:rPr lang="en-GB" dirty="0" err="1"/>
                  <a:t>e</a:t>
                </a:r>
                <a:r>
                  <a:rPr lang="en-GB" baseline="30000" dirty="0" err="1"/>
                  <a:t>+</a:t>
                </a:r>
                <a:r>
                  <a:rPr lang="en-GB" dirty="0" err="1"/>
                  <a:t>e</a:t>
                </a:r>
                <a:r>
                  <a:rPr lang="en-GB" baseline="30000" dirty="0"/>
                  <a:t>-</a:t>
                </a:r>
                <a:r>
                  <a:rPr lang="en-GB" dirty="0"/>
                  <a:t>  		31/12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189B8F1A-A197-FA49-B017-527E21716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34" y="4245181"/>
                <a:ext cx="6282489" cy="2031325"/>
              </a:xfrm>
              <a:prstGeom prst="rect">
                <a:avLst/>
              </a:prstGeom>
              <a:blipFill>
                <a:blip r:embed="rId4"/>
                <a:stretch>
                  <a:fillRect l="-806" t="-1242"/>
                </a:stretch>
              </a:blipFill>
            </p:spPr>
            <p:txBody>
              <a:bodyPr/>
              <a:lstStyle/>
              <a:p>
                <a:r>
                  <a:rPr lang="it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6881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/>
          <a:lstStyle/>
          <a:p>
            <a:r>
              <a:rPr lang="it-IT" dirty="0"/>
              <a:t>Conclusioni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000" dirty="0"/>
                  <a:t>NA62 is taking data with an upgraded detector and at full intensity , aiming to reach O(10%) precision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00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comparable to the theoretical one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2021 data analysis just started. Promising indications for random veto and background suppression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Run in dump mode for exotic search first results based on 1.4x 10</a:t>
                </a:r>
                <a:r>
                  <a:rPr lang="en-GB" sz="2000" baseline="30000" dirty="0"/>
                  <a:t>17</a:t>
                </a:r>
                <a:r>
                  <a:rPr lang="en-GB" sz="2000" dirty="0"/>
                  <a:t>, 10</a:t>
                </a:r>
                <a:r>
                  <a:rPr lang="en-GB" sz="2000" baseline="30000" dirty="0"/>
                  <a:t>18</a:t>
                </a:r>
                <a:r>
                  <a:rPr lang="en-GB" sz="2000" dirty="0"/>
                  <a:t> POT will be collected by the end of RUN2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Plans for longer term high-intensity kaon beam experiments and exotic search in synergy with SHADOWS </a:t>
                </a:r>
              </a:p>
              <a:p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840"/>
                </a:stretch>
              </a:blipFill>
            </p:spPr>
            <p:txBody>
              <a:bodyPr/>
              <a:lstStyle/>
              <a:p>
                <a:r>
                  <a:rPr lang="it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52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/>
              <a:t>I nuovi rivelatori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328C41-83CC-7643-BE04-1BE9D856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" y="0"/>
            <a:ext cx="911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5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7772400" cy="980728"/>
          </a:xfrm>
        </p:spPr>
        <p:txBody>
          <a:bodyPr/>
          <a:lstStyle/>
          <a:p>
            <a:r>
              <a:rPr lang="it-IT" dirty="0"/>
              <a:t>          FUTURO: TDAQ, RICH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878FFAF3-A4FE-294B-AA3C-277245E27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F79C6C-E895-2743-AE70-C1C8C2666423}"/>
              </a:ext>
            </a:extLst>
          </p:cNvPr>
          <p:cNvSpPr/>
          <p:nvPr/>
        </p:nvSpPr>
        <p:spPr>
          <a:xfrm>
            <a:off x="53752" y="692696"/>
            <a:ext cx="9036496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TDAQ</a:t>
            </a:r>
            <a:r>
              <a:rPr lang="it-IT" sz="2000" dirty="0"/>
              <a:t>: </a:t>
            </a:r>
            <a:r>
              <a:rPr lang="it-IT" sz="2000" dirty="0">
                <a:latin typeface="Helvetica" pitchFamily="2" charset="0"/>
              </a:rPr>
              <a:t>Il </a:t>
            </a:r>
            <a:r>
              <a:rPr lang="it-IT" dirty="0">
                <a:latin typeface="Helvetica" pitchFamily="2" charset="0"/>
              </a:rPr>
              <a:t>presente sistema di data </a:t>
            </a:r>
            <a:r>
              <a:rPr lang="it-IT" dirty="0" err="1">
                <a:latin typeface="Helvetica" pitchFamily="2" charset="0"/>
              </a:rPr>
              <a:t>handling</a:t>
            </a:r>
            <a:r>
              <a:rPr lang="it-IT" dirty="0">
                <a:latin typeface="Helvetica" pitchFamily="2" charset="0"/>
              </a:rPr>
              <a:t> tra detector e </a:t>
            </a:r>
            <a:r>
              <a:rPr lang="it-IT" dirty="0" err="1">
                <a:latin typeface="Helvetica" pitchFamily="2" charset="0"/>
              </a:rPr>
              <a:t>PCFarm</a:t>
            </a:r>
            <a:r>
              <a:rPr lang="it-IT" dirty="0">
                <a:latin typeface="Helvetica" pitchFamily="2" charset="0"/>
              </a:rPr>
              <a:t> basato su Tel62 è obsoleto ed andrà sostituito per il prossimo esperimento</a:t>
            </a:r>
          </a:p>
          <a:p>
            <a:pPr algn="thaiDist"/>
            <a:r>
              <a:rPr lang="it-IT" dirty="0">
                <a:latin typeface="Helvetica" pitchFamily="2" charset="0"/>
              </a:rPr>
              <a:t>La collaborazione sta pensando di adottare il sistema FELIX sviluppato per ATLAS</a:t>
            </a:r>
          </a:p>
          <a:p>
            <a:pPr lvl="1" algn="thaiDist"/>
            <a:r>
              <a:rPr lang="it-IT" sz="1600" dirty="0">
                <a:latin typeface="Helvetica" pitchFamily="2" charset="0"/>
              </a:rPr>
              <a:t>estremamente flessibile essendo dotato di FPGA di ultima generazione che rendono possibile realizzare molte funzionalità</a:t>
            </a:r>
          </a:p>
          <a:p>
            <a:r>
              <a:rPr lang="it-IT" dirty="0">
                <a:latin typeface="Helvetica" pitchFamily="2" charset="0"/>
              </a:rPr>
              <a:t>La comunità italiana vorrebbe dotarsi di una o </a:t>
            </a:r>
            <a:r>
              <a:rPr lang="it-IT" dirty="0" err="1">
                <a:latin typeface="Helvetica" pitchFamily="2" charset="0"/>
              </a:rPr>
              <a:t>piu’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board</a:t>
            </a:r>
            <a:r>
              <a:rPr lang="it-IT" dirty="0">
                <a:latin typeface="Helvetica" pitchFamily="2" charset="0"/>
              </a:rPr>
              <a:t> FELIX per:</a:t>
            </a:r>
          </a:p>
          <a:p>
            <a:pPr lvl="1"/>
            <a:r>
              <a:rPr lang="it-IT" sz="1600" dirty="0">
                <a:latin typeface="Helvetica" pitchFamily="2" charset="0"/>
              </a:rPr>
              <a:t>Comprendere i protocolli di comunicazione, studiare le capacità di data </a:t>
            </a:r>
            <a:r>
              <a:rPr lang="it-IT" sz="1600" dirty="0" err="1">
                <a:latin typeface="Helvetica" pitchFamily="2" charset="0"/>
              </a:rPr>
              <a:t>handling</a:t>
            </a:r>
            <a:r>
              <a:rPr lang="it-IT" sz="1600" dirty="0">
                <a:latin typeface="Helvetica" pitchFamily="2" charset="0"/>
              </a:rPr>
              <a:t> ed eventualmente di data </a:t>
            </a:r>
            <a:r>
              <a:rPr lang="it-IT" sz="1600" dirty="0" err="1">
                <a:latin typeface="Helvetica" pitchFamily="2" charset="0"/>
              </a:rPr>
              <a:t>reduction</a:t>
            </a:r>
            <a:r>
              <a:rPr lang="it-IT" sz="1600" dirty="0">
                <a:latin typeface="Helvetica" pitchFamily="2" charset="0"/>
              </a:rPr>
              <a:t> on </a:t>
            </a:r>
            <a:r>
              <a:rPr lang="it-IT" sz="1600" dirty="0" err="1">
                <a:latin typeface="Helvetica" pitchFamily="2" charset="0"/>
              </a:rPr>
              <a:t>board</a:t>
            </a:r>
            <a:r>
              <a:rPr lang="it-IT" sz="1600" dirty="0">
                <a:latin typeface="Helvetica" pitchFamily="2" charset="0"/>
              </a:rPr>
              <a:t>, studiare possibile integrazione con i sistemi di front end attualmente esistenti</a:t>
            </a:r>
          </a:p>
          <a:p>
            <a:r>
              <a:rPr lang="it-IT" b="1" dirty="0">
                <a:latin typeface="Helvetica" pitchFamily="2" charset="0"/>
              </a:rPr>
              <a:t>Richieste ∼ 5K</a:t>
            </a:r>
            <a:r>
              <a:rPr lang="it-IT" dirty="0">
                <a:latin typeface="Helvetica" pitchFamily="2" charset="0"/>
              </a:rPr>
              <a:t> </a:t>
            </a:r>
          </a:p>
          <a:p>
            <a:r>
              <a:rPr lang="it-IT" b="1" dirty="0">
                <a:latin typeface="Helvetica" pitchFamily="2" charset="0"/>
              </a:rPr>
              <a:t>RICH upgrade: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Ridurre il passo dei sensori che attualmente domina la risoluzione sull'angolo, sensori di superficie da 9 a 25 mm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2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 andrebbero bene, saremmo a livello del mm per hit o meglio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Migliorare la risoluzione temporale a livello di 20-30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ps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 per anello per abbattere il fondo da accidentali (coincidenze strette con gli altri rivelatori).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Rifare o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ri-alluminizzare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 gli specchi visto il degradamento della riflettività osservato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 2) raggiungibili con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MCPP), R&amp;D sul tipo di sensore e sulla nuova meccanica delle flange sarà necessario.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Studi su nuovo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coating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degli specchi alla luce dell’esperienza acquisita con NA62</a:t>
            </a:r>
          </a:p>
          <a:p>
            <a:br>
              <a:rPr lang="it-IT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1" dirty="0">
                <a:latin typeface="Helvetica" pitchFamily="2" charset="0"/>
              </a:rPr>
              <a:t>Richieste ∼ 20 K</a:t>
            </a:r>
            <a:r>
              <a:rPr lang="it-IT" dirty="0">
                <a:latin typeface="Helvetica" pitchFamily="2" charset="0"/>
              </a:rPr>
              <a:t> 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SIPM e MCPP, prototipo FEE,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coating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specchi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  <a:p>
            <a:endParaRPr lang="it-IT" dirty="0"/>
          </a:p>
          <a:p>
            <a:endParaRPr lang="it-IT" dirty="0">
              <a:solidFill>
                <a:prstClr val="black"/>
              </a:solidFill>
              <a:latin typeface="Helvetica" pitchFamily="2" charset="0"/>
            </a:endParaRPr>
          </a:p>
          <a:p>
            <a:pPr lvl="0"/>
            <a:endParaRPr lang="it-IT" sz="2400" i="1" dirty="0">
              <a:solidFill>
                <a:prstClr val="black"/>
              </a:solidFill>
              <a:latin typeface="TimesNewRomanPS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it-IT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200" dirty="0">
              <a:effectLst/>
              <a:latin typeface="ArialMT"/>
            </a:endParaRPr>
          </a:p>
        </p:txBody>
      </p:sp>
      <p:pic>
        <p:nvPicPr>
          <p:cNvPr id="6" name="droppedImage.png">
            <a:extLst>
              <a:ext uri="{FF2B5EF4-FFF2-40B4-BE49-F238E27FC236}">
                <a16:creationId xmlns:a16="http://schemas.microsoft.com/office/drawing/2014/main" id="{9A9FEF9D-AC1F-6344-83A2-67FE9BF8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" y="33311"/>
            <a:ext cx="2051719" cy="702714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133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7772400" cy="980728"/>
          </a:xfrm>
        </p:spPr>
        <p:txBody>
          <a:bodyPr/>
          <a:lstStyle/>
          <a:p>
            <a:r>
              <a:rPr lang="it-IT" dirty="0"/>
              <a:t>          FUTURO: TRIGGER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F79C6C-E895-2743-AE70-C1C8C2666423}"/>
              </a:ext>
            </a:extLst>
          </p:cNvPr>
          <p:cNvSpPr/>
          <p:nvPr/>
        </p:nvSpPr>
        <p:spPr>
          <a:xfrm>
            <a:off x="53752" y="692696"/>
            <a:ext cx="903649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attività di R&amp;D sul trigger calorimetrico. In particolare si vuole</a:t>
            </a:r>
          </a:p>
          <a:p>
            <a:r>
              <a:rPr lang="it-IT" dirty="0"/>
              <a:t>effettuare uno studio di fattibilità riguardo l´uso </a:t>
            </a:r>
            <a:r>
              <a:rPr lang="it-IT" dirty="0" err="1"/>
              <a:t>deidispositivi</a:t>
            </a:r>
            <a:r>
              <a:rPr lang="it-IT" dirty="0"/>
              <a:t> di classe "</a:t>
            </a:r>
            <a:r>
              <a:rPr lang="it-IT" dirty="0" err="1"/>
              <a:t>RFSoC</a:t>
            </a:r>
            <a:r>
              <a:rPr lang="it-IT" dirty="0"/>
              <a:t>" che integrano fino a 16 ADC a 14 bit a 2.5 GSPS su una singola FPGA on CPU ARM. Questa tecnologia permetterebbe l´implementazione di sistemi ad altissima banda e largamente paralleli per la digitalizzazione dei segnali analogici il loro </a:t>
            </a:r>
            <a:r>
              <a:rPr lang="it-IT" dirty="0" err="1"/>
              <a:t>processamento</a:t>
            </a:r>
            <a:r>
              <a:rPr lang="it-IT" dirty="0"/>
              <a:t> di livello 0 e l´impacchettamento</a:t>
            </a:r>
          </a:p>
          <a:p>
            <a:r>
              <a:rPr lang="it-IT" dirty="0"/>
              <a:t>verso i livelli successivi, in uno schema di </a:t>
            </a:r>
            <a:r>
              <a:rPr lang="it-IT" dirty="0" err="1"/>
              <a:t>readout</a:t>
            </a:r>
            <a:r>
              <a:rPr lang="it-IT" dirty="0"/>
              <a:t> sia di tipo </a:t>
            </a:r>
            <a:r>
              <a:rPr lang="it-IT" dirty="0" err="1"/>
              <a:t>triggered</a:t>
            </a:r>
            <a:r>
              <a:rPr lang="it-IT" dirty="0"/>
              <a:t> sia </a:t>
            </a:r>
            <a:r>
              <a:rPr lang="it-IT" dirty="0" err="1"/>
              <a:t>triggerless</a:t>
            </a:r>
            <a:r>
              <a:rPr lang="it-IT" dirty="0"/>
              <a:t>.</a:t>
            </a:r>
          </a:p>
          <a:p>
            <a:r>
              <a:rPr lang="it-IT" b="1" dirty="0">
                <a:latin typeface="Helvetica" pitchFamily="2" charset="0"/>
              </a:rPr>
              <a:t>Richieste ∼ 15K</a:t>
            </a:r>
            <a:r>
              <a:rPr lang="it-IT" dirty="0">
                <a:latin typeface="Helvetica" pitchFamily="2" charset="0"/>
              </a:rPr>
              <a:t>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b="1" dirty="0">
                <a:latin typeface="Helvetica" pitchFamily="2" charset="0"/>
              </a:rPr>
              <a:t>Totale richieste R&amp;D per HIKE ∼ 70 K</a:t>
            </a:r>
          </a:p>
          <a:p>
            <a:endParaRPr lang="it-IT" dirty="0"/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  <a:p>
            <a:endParaRPr lang="it-IT" dirty="0"/>
          </a:p>
          <a:p>
            <a:endParaRPr lang="it-IT" dirty="0">
              <a:solidFill>
                <a:prstClr val="black"/>
              </a:solidFill>
              <a:latin typeface="Helvetica" pitchFamily="2" charset="0"/>
            </a:endParaRPr>
          </a:p>
          <a:p>
            <a:pPr lvl="0"/>
            <a:endParaRPr lang="it-IT" sz="2400" i="1" dirty="0">
              <a:solidFill>
                <a:prstClr val="black"/>
              </a:solidFill>
              <a:latin typeface="TimesNewRomanPS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it-IT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200" dirty="0">
              <a:effectLst/>
              <a:latin typeface="ArialMT"/>
            </a:endParaRPr>
          </a:p>
        </p:txBody>
      </p:sp>
      <p:pic>
        <p:nvPicPr>
          <p:cNvPr id="6" name="droppedImage.png">
            <a:extLst>
              <a:ext uri="{FF2B5EF4-FFF2-40B4-BE49-F238E27FC236}">
                <a16:creationId xmlns:a16="http://schemas.microsoft.com/office/drawing/2014/main" id="{9A9FEF9D-AC1F-6344-83A2-67FE9BF8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" y="33311"/>
            <a:ext cx="2051719" cy="702714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4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18256"/>
            <a:ext cx="8229600" cy="1143000"/>
          </a:xfrm>
        </p:spPr>
        <p:txBody>
          <a:bodyPr/>
          <a:lstStyle/>
          <a:p>
            <a:r>
              <a:rPr lang="it-GB"/>
              <a:t>RUN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96" y="980728"/>
            <a:ext cx="9127195" cy="374441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 err="1"/>
              <a:t>Starded</a:t>
            </a:r>
            <a:r>
              <a:rPr lang="en-GB" sz="2600" dirty="0"/>
              <a:t> 12 July after 2 shutdown years , 18 weeks of data taking</a:t>
            </a:r>
            <a:r>
              <a:rPr lang="en-GB" sz="2400" dirty="0"/>
              <a:t>. </a:t>
            </a:r>
          </a:p>
          <a:p>
            <a:r>
              <a:rPr lang="en-GB" sz="2600" dirty="0"/>
              <a:t>No beam for  2-3 weeks , for different hardware problems on P42 e K12 (magnets, beam monitor partially working. )</a:t>
            </a:r>
          </a:p>
          <a:p>
            <a:r>
              <a:rPr lang="en-GB" sz="2600" dirty="0"/>
              <a:t>First kaon beam </a:t>
            </a:r>
            <a:r>
              <a:rPr lang="en-GB" sz="2600" dirty="0" err="1"/>
              <a:t>wiht</a:t>
            </a:r>
            <a:r>
              <a:rPr lang="en-GB" sz="2600" dirty="0"/>
              <a:t> intensity  </a:t>
            </a:r>
            <a:r>
              <a:rPr lang="en-GB" sz="2800" dirty="0">
                <a:solidFill>
                  <a:srgbClr val="FF0000"/>
                </a:solidFill>
              </a:rPr>
              <a:t>~50-60% on August 30 </a:t>
            </a:r>
          </a:p>
          <a:p>
            <a:r>
              <a:rPr lang="en-GB" sz="2600" dirty="0"/>
              <a:t>100% intensity from September</a:t>
            </a:r>
          </a:p>
          <a:p>
            <a:r>
              <a:rPr lang="en-GB" sz="2600" dirty="0"/>
              <a:t>Many periods without beam due to magnet instability (PS regulation cards…)</a:t>
            </a:r>
          </a:p>
          <a:p>
            <a:r>
              <a:rPr lang="en-GB" sz="2600" dirty="0"/>
              <a:t>T4 beam availability = ~70%  T10 beam availability = ~87% , eff NA62 92%</a:t>
            </a:r>
          </a:p>
          <a:p>
            <a:r>
              <a:rPr lang="it-IT" sz="2600" dirty="0">
                <a:solidFill>
                  <a:srgbClr val="FF0000"/>
                </a:solidFill>
              </a:rPr>
              <a:t>POT</a:t>
            </a:r>
            <a:r>
              <a:rPr lang="it-GB" sz="2800" dirty="0">
                <a:solidFill>
                  <a:srgbClr val="FF0000"/>
                </a:solidFill>
              </a:rPr>
              <a:t>∼ </a:t>
            </a:r>
            <a:r>
              <a:rPr lang="it-IT" sz="2800" dirty="0">
                <a:solidFill>
                  <a:srgbClr val="FF0000"/>
                </a:solidFill>
              </a:rPr>
              <a:t>0.6 x 10</a:t>
            </a:r>
            <a:r>
              <a:rPr lang="it-IT" sz="2800" baseline="31999" dirty="0">
                <a:solidFill>
                  <a:srgbClr val="FF0000"/>
                </a:solidFill>
              </a:rPr>
              <a:t>18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(</a:t>
            </a:r>
            <a:r>
              <a:rPr lang="it-IT" sz="2800" dirty="0" err="1"/>
              <a:t>similar</a:t>
            </a:r>
            <a:r>
              <a:rPr lang="it-IT" sz="2800" dirty="0"/>
              <a:t> to 2017)</a:t>
            </a:r>
            <a:endParaRPr lang="it-IT" sz="2800" dirty="0">
              <a:solidFill>
                <a:prstClr val="black"/>
              </a:solidFill>
              <a:cs typeface="Calibri"/>
              <a:sym typeface="Calibri"/>
            </a:endParaRPr>
          </a:p>
          <a:p>
            <a:endParaRPr lang="en-GB" sz="2600" dirty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 dirty="0"/>
          </a:p>
          <a:p>
            <a:endParaRPr lang="it-GB" sz="2600" dirty="0"/>
          </a:p>
          <a:p>
            <a:endParaRPr lang="it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AC4FF6-BF63-B34D-8471-0B5DDE795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4505" r="76" b="-4505"/>
          <a:stretch/>
        </p:blipFill>
        <p:spPr>
          <a:xfrm>
            <a:off x="1640054" y="4509120"/>
            <a:ext cx="7534274" cy="24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8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53" y="-93363"/>
            <a:ext cx="8229600" cy="1143000"/>
          </a:xfrm>
        </p:spPr>
        <p:txBody>
          <a:bodyPr/>
          <a:lstStyle/>
          <a:p>
            <a:r>
              <a:rPr lang="it-GB"/>
              <a:t>RUN 2021: spill structure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96" y="980728"/>
            <a:ext cx="9127195" cy="2252882"/>
          </a:xfrm>
        </p:spPr>
        <p:txBody>
          <a:bodyPr>
            <a:normAutofit/>
          </a:bodyPr>
          <a:lstStyle/>
          <a:p>
            <a:endParaRPr lang="en-GB" sz="2800" b="1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/>
          </a:p>
          <a:p>
            <a:endParaRPr lang="it-GB" sz="2600"/>
          </a:p>
          <a:p>
            <a:endParaRPr lang="it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015835-DE43-2643-84E6-43B43FEAB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3" y="697511"/>
            <a:ext cx="3231778" cy="231672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B5E97A2-1DFA-7C47-A5D7-83F9A3C624BC}"/>
              </a:ext>
            </a:extLst>
          </p:cNvPr>
          <p:cNvSpPr/>
          <p:nvPr/>
        </p:nvSpPr>
        <p:spPr>
          <a:xfrm>
            <a:off x="2627784" y="133285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err="1">
                <a:latin typeface="Calibri" panose="020F0502020204030204" pitchFamily="34" charset="0"/>
              </a:rPr>
              <a:t>Instantaneous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intensity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significantly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higher</a:t>
            </a:r>
            <a:r>
              <a:rPr lang="it-IT">
                <a:latin typeface="Calibri" panose="020F0502020204030204" pitchFamily="34" charset="0"/>
              </a:rPr>
              <a:t> (~x 5) in first </a:t>
            </a:r>
            <a:r>
              <a:rPr lang="it-IT" err="1">
                <a:latin typeface="Calibri" panose="020F0502020204030204" pitchFamily="34" charset="0"/>
              </a:rPr>
              <a:t>second</a:t>
            </a:r>
            <a:r>
              <a:rPr lang="it-IT">
                <a:latin typeface="Calibri" panose="020F0502020204030204" pitchFamily="34" charset="0"/>
              </a:rPr>
              <a:t> of </a:t>
            </a:r>
            <a:r>
              <a:rPr lang="it-IT" err="1">
                <a:latin typeface="Calibri" panose="020F0502020204030204" pitchFamily="34" charset="0"/>
              </a:rPr>
              <a:t>spill</a:t>
            </a:r>
            <a:r>
              <a:rPr lang="it-IT">
                <a:latin typeface="Calibri" panose="020F0502020204030204" pitchFamily="34" charset="0"/>
              </a:rPr>
              <a:t>, </a:t>
            </a:r>
            <a:r>
              <a:rPr lang="it-IT" err="1">
                <a:latin typeface="Calibri" panose="020F0502020204030204" pitchFamily="34" charset="0"/>
              </a:rPr>
              <a:t>well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above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specs</a:t>
            </a:r>
            <a:r>
              <a:rPr lang="it-IT">
                <a:latin typeface="Calibri" panose="020F0502020204030204" pitchFamily="34" charset="0"/>
              </a:rPr>
              <a:t>, </a:t>
            </a:r>
            <a:r>
              <a:rPr lang="it-IT" err="1">
                <a:latin typeface="Calibri" panose="020F0502020204030204" pitchFamily="34" charset="0"/>
              </a:rPr>
              <a:t>causing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unsustainable</a:t>
            </a:r>
            <a:r>
              <a:rPr lang="it-IT">
                <a:latin typeface="Calibri" panose="020F0502020204030204" pitchFamily="34" charset="0"/>
              </a:rPr>
              <a:t> high rate in </a:t>
            </a:r>
            <a:r>
              <a:rPr lang="it-IT" err="1">
                <a:latin typeface="Calibri" panose="020F0502020204030204" pitchFamily="34" charset="0"/>
              </a:rPr>
              <a:t>readouts</a:t>
            </a:r>
            <a:r>
              <a:rPr lang="it-IT">
                <a:latin typeface="Calibri" panose="020F0502020204030204" pitchFamily="34" charset="0"/>
              </a:rPr>
              <a:t>, trigger and DAQ. </a:t>
            </a:r>
            <a:endParaRPr lang="it-IT"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CC06B5D-B3AB-5447-A288-283617E61F6E}"/>
              </a:ext>
            </a:extLst>
          </p:cNvPr>
          <p:cNvSpPr/>
          <p:nvPr/>
        </p:nvSpPr>
        <p:spPr>
          <a:xfrm>
            <a:off x="374848" y="2974287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latin typeface="Calibri" panose="020F0502020204030204" pitchFamily="34" charset="0"/>
              </a:rPr>
              <a:t>Distribution of </a:t>
            </a:r>
            <a:r>
              <a:rPr lang="it-IT" err="1">
                <a:latin typeface="Calibri" panose="020F0502020204030204" pitchFamily="34" charset="0"/>
              </a:rPr>
              <a:t>intensity</a:t>
            </a:r>
            <a:r>
              <a:rPr lang="it-IT">
                <a:latin typeface="Calibri" panose="020F0502020204030204" pitchFamily="34" charset="0"/>
              </a:rPr>
              <a:t> from </a:t>
            </a:r>
            <a:r>
              <a:rPr lang="it-IT" err="1">
                <a:latin typeface="Calibri" panose="020F0502020204030204" pitchFamily="34" charset="0"/>
              </a:rPr>
              <a:t>primitives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as</a:t>
            </a:r>
            <a:r>
              <a:rPr lang="it-IT">
                <a:latin typeface="Calibri" panose="020F0502020204030204" pitchFamily="34" charset="0"/>
              </a:rPr>
              <a:t> a </a:t>
            </a:r>
            <a:r>
              <a:rPr lang="it-IT" err="1">
                <a:latin typeface="Calibri" panose="020F0502020204030204" pitchFamily="34" charset="0"/>
              </a:rPr>
              <a:t>function</a:t>
            </a:r>
            <a:r>
              <a:rPr lang="it-IT">
                <a:latin typeface="Calibri" panose="020F0502020204030204" pitchFamily="34" charset="0"/>
              </a:rPr>
              <a:t> of the </a:t>
            </a:r>
            <a:r>
              <a:rPr lang="it-IT" err="1">
                <a:latin typeface="Calibri" panose="020F0502020204030204" pitchFamily="34" charset="0"/>
              </a:rPr>
              <a:t>modulus</a:t>
            </a:r>
            <a:r>
              <a:rPr lang="it-IT">
                <a:latin typeface="Calibri" panose="020F0502020204030204" pitchFamily="34" charset="0"/>
              </a:rPr>
              <a:t> of the time with </a:t>
            </a:r>
            <a:r>
              <a:rPr lang="it-IT" err="1">
                <a:latin typeface="Calibri" panose="020F0502020204030204" pitchFamily="34" charset="0"/>
              </a:rPr>
              <a:t>respect</a:t>
            </a:r>
            <a:r>
              <a:rPr lang="it-IT">
                <a:latin typeface="Calibri" panose="020F0502020204030204" pitchFamily="34" charset="0"/>
              </a:rPr>
              <a:t> to the </a:t>
            </a:r>
            <a:r>
              <a:rPr lang="it-IT" err="1">
                <a:latin typeface="Calibri" panose="020F0502020204030204" pitchFamily="34" charset="0"/>
              </a:rPr>
              <a:t>revolution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frequency</a:t>
            </a:r>
            <a:r>
              <a:rPr lang="it-IT">
                <a:latin typeface="Calibri" panose="020F0502020204030204" pitchFamily="34" charset="0"/>
              </a:rPr>
              <a:t> of the SPS (</a:t>
            </a:r>
            <a:r>
              <a:rPr lang="it-IT" err="1">
                <a:latin typeface="Calibri" panose="020F0502020204030204" pitchFamily="34" charset="0"/>
              </a:rPr>
              <a:t>folded</a:t>
            </a:r>
            <a:r>
              <a:rPr lang="it-IT">
                <a:latin typeface="Calibri" panose="020F0502020204030204" pitchFamily="34" charset="0"/>
              </a:rPr>
              <a:t> </a:t>
            </a:r>
            <a:r>
              <a:rPr lang="it-IT" err="1">
                <a:latin typeface="Calibri" panose="020F0502020204030204" pitchFamily="34" charset="0"/>
              </a:rPr>
              <a:t>timestamp</a:t>
            </a:r>
            <a:r>
              <a:rPr lang="it-IT">
                <a:latin typeface="Calibri" panose="020F0502020204030204" pitchFamily="34" charset="0"/>
              </a:rPr>
              <a:t>): </a:t>
            </a:r>
            <a:endParaRPr lang="it-IT">
              <a:effectLst/>
              <a:latin typeface="Calibri" panose="020F05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9DA2B81-C15C-2149-BD09-C52AFE039DA8}"/>
              </a:ext>
            </a:extLst>
          </p:cNvPr>
          <p:cNvSpPr/>
          <p:nvPr/>
        </p:nvSpPr>
        <p:spPr>
          <a:xfrm>
            <a:off x="415053" y="6444044"/>
            <a:ext cx="818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err="1">
                <a:latin typeface="Calibri" panose="020F0502020204030204" pitchFamily="34" charset="0"/>
              </a:rPr>
              <a:t>Quality</a:t>
            </a:r>
            <a:r>
              <a:rPr lang="it-IT" b="1">
                <a:latin typeface="Calibri" panose="020F0502020204030204" pitchFamily="34" charset="0"/>
              </a:rPr>
              <a:t> of the </a:t>
            </a:r>
            <a:r>
              <a:rPr lang="it-IT" b="1" err="1">
                <a:latin typeface="Calibri" panose="020F0502020204030204" pitchFamily="34" charset="0"/>
              </a:rPr>
              <a:t>spill</a:t>
            </a:r>
            <a:r>
              <a:rPr lang="it-IT" b="1">
                <a:latin typeface="Calibri" panose="020F0502020204030204" pitchFamily="34" charset="0"/>
              </a:rPr>
              <a:t> </a:t>
            </a:r>
            <a:r>
              <a:rPr lang="it-IT" b="1" err="1">
                <a:latin typeface="Calibri" panose="020F0502020204030204" pitchFamily="34" charset="0"/>
              </a:rPr>
              <a:t>structure</a:t>
            </a:r>
            <a:r>
              <a:rPr lang="it-IT" b="1">
                <a:latin typeface="Calibri" panose="020F0502020204030204" pitchFamily="34" charset="0"/>
              </a:rPr>
              <a:t> </a:t>
            </a:r>
            <a:r>
              <a:rPr lang="it-IT" b="1" err="1">
                <a:latin typeface="Calibri" panose="020F0502020204030204" pitchFamily="34" charset="0"/>
              </a:rPr>
              <a:t>severely</a:t>
            </a:r>
            <a:r>
              <a:rPr lang="it-IT" b="1">
                <a:latin typeface="Calibri" panose="020F0502020204030204" pitchFamily="34" charset="0"/>
              </a:rPr>
              <a:t> </a:t>
            </a:r>
            <a:r>
              <a:rPr lang="it-IT" b="1" err="1">
                <a:latin typeface="Calibri" panose="020F0502020204030204" pitchFamily="34" charset="0"/>
              </a:rPr>
              <a:t>limited</a:t>
            </a:r>
            <a:r>
              <a:rPr lang="it-IT" b="1">
                <a:latin typeface="Calibri" panose="020F0502020204030204" pitchFamily="34" charset="0"/>
              </a:rPr>
              <a:t> </a:t>
            </a:r>
            <a:r>
              <a:rPr lang="it-IT" b="1" err="1">
                <a:latin typeface="Calibri" panose="020F0502020204030204" pitchFamily="34" charset="0"/>
              </a:rPr>
              <a:t>protons</a:t>
            </a:r>
            <a:r>
              <a:rPr lang="it-IT" b="1">
                <a:latin typeface="Calibri" panose="020F0502020204030204" pitchFamily="34" charset="0"/>
              </a:rPr>
              <a:t> </a:t>
            </a:r>
            <a:r>
              <a:rPr lang="it-IT" b="1" err="1">
                <a:latin typeface="Calibri" panose="020F0502020204030204" pitchFamily="34" charset="0"/>
              </a:rPr>
              <a:t>usable</a:t>
            </a:r>
            <a:r>
              <a:rPr lang="it-IT" b="1">
                <a:latin typeface="Calibri" panose="020F0502020204030204" pitchFamily="34" charset="0"/>
              </a:rPr>
              <a:t> for </a:t>
            </a:r>
            <a:r>
              <a:rPr lang="it-IT" b="1" err="1">
                <a:latin typeface="Calibri" panose="020F0502020204030204" pitchFamily="34" charset="0"/>
              </a:rPr>
              <a:t>physics</a:t>
            </a:r>
            <a:r>
              <a:rPr lang="it-IT" b="1">
                <a:latin typeface="Calibri" panose="020F0502020204030204" pitchFamily="34" charset="0"/>
              </a:rPr>
              <a:t>. </a:t>
            </a:r>
            <a:endParaRPr lang="it-IT">
              <a:effectLst/>
              <a:latin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136A06D-4B20-C34D-9B6A-EB2407388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/>
          <a:stretch/>
        </p:blipFill>
        <p:spPr>
          <a:xfrm>
            <a:off x="-62250" y="3618331"/>
            <a:ext cx="9144000" cy="28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3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01310-172D-B540-920C-30C6EE92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GB" dirty="0"/>
              <a:t>Detector status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973864-0E22-B94D-920B-93779B8DA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 err="1"/>
              <a:t>All</a:t>
            </a:r>
            <a:r>
              <a:rPr lang="it-IT" dirty="0"/>
              <a:t> the detectors </a:t>
            </a:r>
            <a:r>
              <a:rPr lang="it-IT" dirty="0" err="1"/>
              <a:t>worked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maximum performances</a:t>
            </a:r>
            <a:endParaRPr lang="it-GB" dirty="0"/>
          </a:p>
          <a:p>
            <a:pPr marL="0" indent="0">
              <a:buNone/>
            </a:pPr>
            <a:endParaRPr lang="it-GB" dirty="0"/>
          </a:p>
          <a:p>
            <a:r>
              <a:rPr lang="it-GB" dirty="0"/>
              <a:t>RO  GTK inefficiency (10-15%) recovered by the new firmware, some instability due to SEU</a:t>
            </a:r>
          </a:p>
          <a:p>
            <a:r>
              <a:rPr lang="it-IT" dirty="0"/>
              <a:t>New L0TP firmware to work </a:t>
            </a:r>
            <a:r>
              <a:rPr lang="it-IT" dirty="0" err="1"/>
              <a:t>at</a:t>
            </a:r>
            <a:r>
              <a:rPr lang="it-IT" dirty="0"/>
              <a:t> full </a:t>
            </a:r>
            <a:r>
              <a:rPr lang="it-IT" dirty="0" err="1"/>
              <a:t>intensity</a:t>
            </a:r>
            <a:endParaRPr lang="it-GB" dirty="0"/>
          </a:p>
          <a:p>
            <a:r>
              <a:rPr lang="it-IT" dirty="0"/>
              <a:t>L0TP+  with new FPGA </a:t>
            </a:r>
            <a:r>
              <a:rPr lang="it-IT" dirty="0" err="1"/>
              <a:t>technology</a:t>
            </a:r>
            <a:r>
              <a:rPr lang="it-IT" dirty="0"/>
              <a:t> </a:t>
            </a:r>
            <a:r>
              <a:rPr lang="it-IT" dirty="0" err="1"/>
              <a:t>installed</a:t>
            </a:r>
            <a:r>
              <a:rPr lang="it-IT" dirty="0"/>
              <a:t> and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parallel</a:t>
            </a:r>
            <a:r>
              <a:rPr lang="it-IT" dirty="0"/>
              <a:t> with the L0TP in the first </a:t>
            </a:r>
            <a:r>
              <a:rPr lang="it-IT" dirty="0" err="1"/>
              <a:t>period</a:t>
            </a:r>
            <a:r>
              <a:rPr lang="it-IT" dirty="0"/>
              <a:t> of the </a:t>
            </a:r>
            <a:r>
              <a:rPr lang="it-IT" dirty="0" err="1"/>
              <a:t>run</a:t>
            </a:r>
            <a:r>
              <a:rPr lang="it-IT" dirty="0"/>
              <a:t> due to </a:t>
            </a:r>
            <a:r>
              <a:rPr lang="it-IT" dirty="0" err="1"/>
              <a:t>instabilities</a:t>
            </a:r>
            <a:r>
              <a:rPr lang="it-IT" dirty="0"/>
              <a:t> in the </a:t>
            </a:r>
            <a:r>
              <a:rPr lang="it-IT" dirty="0" err="1"/>
              <a:t>switch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duplicates</a:t>
            </a:r>
            <a:r>
              <a:rPr lang="it-IT" dirty="0"/>
              <a:t> the trigger </a:t>
            </a:r>
            <a:r>
              <a:rPr lang="it-IT" dirty="0" err="1"/>
              <a:t>primitives</a:t>
            </a:r>
            <a:endParaRPr lang="it-IT" dirty="0"/>
          </a:p>
          <a:p>
            <a:r>
              <a:rPr lang="it-IT" dirty="0"/>
              <a:t>L0 </a:t>
            </a:r>
            <a:r>
              <a:rPr lang="it-IT" dirty="0" err="1"/>
              <a:t>calorimeter</a:t>
            </a:r>
            <a:r>
              <a:rPr lang="it-IT" dirty="0"/>
              <a:t> trigger </a:t>
            </a:r>
            <a:r>
              <a:rPr lang="it-IT" dirty="0" err="1"/>
              <a:t>readout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to output the </a:t>
            </a:r>
            <a:r>
              <a:rPr lang="it-IT" dirty="0" err="1"/>
              <a:t>energy</a:t>
            </a:r>
            <a:r>
              <a:rPr lang="it-IT" dirty="0"/>
              <a:t> , the position of the clusters and the </a:t>
            </a:r>
            <a:r>
              <a:rPr lang="it-IT" dirty="0" err="1"/>
              <a:t>number</a:t>
            </a:r>
            <a:r>
              <a:rPr lang="it-IT" dirty="0"/>
              <a:t> of cluster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installed</a:t>
            </a:r>
            <a:r>
              <a:rPr lang="it-IT" dirty="0"/>
              <a:t> and the firmware under test</a:t>
            </a:r>
          </a:p>
          <a:p>
            <a:endParaRPr lang="it-GB" dirty="0"/>
          </a:p>
          <a:p>
            <a:pPr marL="0" indent="0">
              <a:buNone/>
            </a:pPr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371982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Run 2021 data quality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C15E1-9362-CA43-BB8A-16EED10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27195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>
              <a:solidFill>
                <a:srgbClr val="FF0000"/>
              </a:solidFill>
              <a:latin typeface="Helvetica" pitchFamily="2" charset="0"/>
            </a:endParaRPr>
          </a:p>
          <a:p>
            <a:endParaRPr lang="it-GB" sz="2600"/>
          </a:p>
          <a:p>
            <a:endParaRPr lang="it-GB" sz="2600"/>
          </a:p>
          <a:p>
            <a:pPr marL="0" indent="0">
              <a:buNone/>
            </a:pPr>
            <a:endParaRPr lang="it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A886AA9-ADFC-844C-91AF-BECA7C337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2379"/>
          <a:stretch/>
        </p:blipFill>
        <p:spPr>
          <a:xfrm>
            <a:off x="251520" y="717769"/>
            <a:ext cx="3888432" cy="285524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FA45A60-9AE9-0744-B04D-60980ABCCF3E}"/>
              </a:ext>
            </a:extLst>
          </p:cNvPr>
          <p:cNvSpPr/>
          <p:nvPr/>
        </p:nvSpPr>
        <p:spPr>
          <a:xfrm>
            <a:off x="16805" y="3536666"/>
            <a:ext cx="9127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Data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comparable</a:t>
            </a:r>
            <a:r>
              <a:rPr lang="it-IT" dirty="0"/>
              <a:t> to 2018. For </a:t>
            </a:r>
            <a:r>
              <a:rPr lang="it-IT" dirty="0" err="1"/>
              <a:t>example</a:t>
            </a:r>
            <a:r>
              <a:rPr lang="it-IT" dirty="0"/>
              <a:t>, time </a:t>
            </a:r>
            <a:r>
              <a:rPr lang="it-IT" dirty="0" err="1"/>
              <a:t>resolutions</a:t>
            </a:r>
            <a:r>
              <a:rPr lang="it-IT" dirty="0"/>
              <a:t>, </a:t>
            </a:r>
            <a:r>
              <a:rPr lang="it-IT" dirty="0" err="1"/>
              <a:t>invariant</a:t>
            </a:r>
            <a:r>
              <a:rPr lang="it-IT" dirty="0"/>
              <a:t> mass </a:t>
            </a:r>
            <a:r>
              <a:rPr lang="it-IT" dirty="0" err="1"/>
              <a:t>resolution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F72926B-8CED-A84A-A30D-B6E9BB695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2070" y="673642"/>
            <a:ext cx="2855249" cy="29435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31ECB2-3E1F-0540-B77E-144DA40EC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05998"/>
            <a:ext cx="3619748" cy="281936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E80A8E2-DE62-824E-9834-5E6BA2E87FBC}"/>
              </a:ext>
            </a:extLst>
          </p:cNvPr>
          <p:cNvSpPr/>
          <p:nvPr/>
        </p:nvSpPr>
        <p:spPr>
          <a:xfrm>
            <a:off x="3789548" y="4712511"/>
            <a:ext cx="4238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GTK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inefficiency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by GTK0 by a </a:t>
            </a:r>
            <a:r>
              <a:rPr lang="it-IT" dirty="0" err="1"/>
              <a:t>factor</a:t>
            </a:r>
            <a:r>
              <a:rPr lang="it-IT" dirty="0"/>
              <a:t> 2.</a:t>
            </a:r>
          </a:p>
          <a:p>
            <a:r>
              <a:rPr lang="it-IT" dirty="0"/>
              <a:t>Re-</a:t>
            </a:r>
            <a:r>
              <a:rPr lang="it-IT" dirty="0" err="1"/>
              <a:t>optimization</a:t>
            </a:r>
            <a:r>
              <a:rPr lang="it-IT" dirty="0"/>
              <a:t> of </a:t>
            </a:r>
            <a:r>
              <a:rPr lang="it-IT" dirty="0" err="1"/>
              <a:t>Kaon</a:t>
            </a:r>
            <a:r>
              <a:rPr lang="it-IT" dirty="0"/>
              <a:t>-to-</a:t>
            </a:r>
            <a:r>
              <a:rPr lang="it-IT" dirty="0" err="1"/>
              <a:t>Pion</a:t>
            </a:r>
            <a:r>
              <a:rPr lang="it-IT" dirty="0"/>
              <a:t> </a:t>
            </a:r>
            <a:r>
              <a:rPr lang="it-IT" dirty="0" err="1"/>
              <a:t>matching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progress</a:t>
            </a:r>
          </a:p>
        </p:txBody>
      </p:sp>
    </p:spTree>
    <p:extLst>
      <p:ext uri="{BB962C8B-B14F-4D97-AF65-F5344CB8AC3E}">
        <p14:creationId xmlns:p14="http://schemas.microsoft.com/office/powerpoint/2010/main" val="134163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B5C3EEC-2D7F-6242-9888-FA22DA09C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3"/>
          <a:stretch/>
        </p:blipFill>
        <p:spPr>
          <a:xfrm>
            <a:off x="0" y="980728"/>
            <a:ext cx="5004048" cy="26184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F915B0-6F4B-8242-AF4B-57F222AA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02" y="-315416"/>
            <a:ext cx="8229600" cy="1143000"/>
          </a:xfrm>
        </p:spPr>
        <p:txBody>
          <a:bodyPr/>
          <a:lstStyle/>
          <a:p>
            <a:r>
              <a:rPr lang="it-GB"/>
              <a:t>Run 2021 data quality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2E3ECFF-4062-4445-B482-5711FF24051B}"/>
              </a:ext>
            </a:extLst>
          </p:cNvPr>
          <p:cNvSpPr/>
          <p:nvPr/>
        </p:nvSpPr>
        <p:spPr>
          <a:xfrm>
            <a:off x="14763" y="587068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</a:rPr>
              <a:t>Random veto </a:t>
            </a:r>
            <a:r>
              <a:rPr lang="it-IT" dirty="0" err="1">
                <a:latin typeface="Calibri" panose="020F0502020204030204" pitchFamily="34" charset="0"/>
              </a:rPr>
              <a:t>improved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thanks</a:t>
            </a:r>
            <a:r>
              <a:rPr lang="it-IT" dirty="0">
                <a:latin typeface="Calibri" panose="020F0502020204030204" pitchFamily="34" charset="0"/>
              </a:rPr>
              <a:t> to the new </a:t>
            </a:r>
            <a:r>
              <a:rPr lang="it-IT" dirty="0" err="1">
                <a:latin typeface="Calibri" panose="020F0502020204030204" pitchFamily="34" charset="0"/>
              </a:rPr>
              <a:t>LKr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reconstruction</a:t>
            </a:r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D9A027B-F9FC-4243-B336-7EBD5F4D89CD}"/>
              </a:ext>
            </a:extLst>
          </p:cNvPr>
          <p:cNvSpPr/>
          <p:nvPr/>
        </p:nvSpPr>
        <p:spPr>
          <a:xfrm>
            <a:off x="3491880" y="10675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/>
              <a:t>Overall</a:t>
            </a:r>
            <a:r>
              <a:rPr lang="it-IT" b="1" dirty="0"/>
              <a:t> random veto </a:t>
            </a:r>
            <a:r>
              <a:rPr lang="it-IT" b="1" dirty="0" err="1"/>
              <a:t>remained</a:t>
            </a:r>
            <a:r>
              <a:rPr lang="it-IT" b="1" dirty="0"/>
              <a:t> </a:t>
            </a:r>
            <a:r>
              <a:rPr lang="it-IT" b="1" dirty="0" err="1"/>
              <a:t>stable</a:t>
            </a:r>
            <a:r>
              <a:rPr lang="it-IT" b="1" dirty="0"/>
              <a:t> </a:t>
            </a:r>
            <a:r>
              <a:rPr lang="it-IT" b="1" dirty="0" err="1"/>
              <a:t>despite</a:t>
            </a:r>
            <a:r>
              <a:rPr lang="it-IT" b="1" dirty="0"/>
              <a:t> </a:t>
            </a:r>
            <a:r>
              <a:rPr lang="it-IT" b="1" dirty="0" err="1"/>
              <a:t>increased</a:t>
            </a:r>
            <a:r>
              <a:rPr lang="it-IT" b="1" dirty="0"/>
              <a:t> </a:t>
            </a:r>
            <a:r>
              <a:rPr lang="it-IT" b="1" dirty="0" err="1"/>
              <a:t>intensity</a:t>
            </a:r>
            <a:r>
              <a:rPr lang="it-IT" b="1" dirty="0"/>
              <a:t> (30%)</a:t>
            </a:r>
            <a:endParaRPr lang="it-IT" dirty="0"/>
          </a:p>
          <a:p>
            <a:endParaRPr lang="it-IT" dirty="0">
              <a:latin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71B9AEE-AA00-B84C-B648-AFF3D06EA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2" y="3212976"/>
            <a:ext cx="4308608" cy="33843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71BE1C3-DCBC-3D4E-8159-5B173D31314A}"/>
              </a:ext>
            </a:extLst>
          </p:cNvPr>
          <p:cNvSpPr/>
          <p:nvPr/>
        </p:nvSpPr>
        <p:spPr>
          <a:xfrm>
            <a:off x="179512" y="3985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Same</a:t>
            </a:r>
            <a:r>
              <a:rPr lang="it-IT" dirty="0"/>
              <a:t> 2018 data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inspite</a:t>
            </a:r>
            <a:r>
              <a:rPr lang="it-IT" dirty="0"/>
              <a:t> of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,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statistic</a:t>
            </a:r>
            <a:r>
              <a:rPr lang="it-IT" dirty="0"/>
              <a:t>  (</a:t>
            </a:r>
            <a:r>
              <a:rPr lang="it-IT" dirty="0" err="1"/>
              <a:t>similar</a:t>
            </a:r>
            <a:r>
              <a:rPr lang="it-IT" dirty="0"/>
              <a:t> to 2017) due to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 </a:t>
            </a:r>
            <a:r>
              <a:rPr lang="it-IT" dirty="0" err="1"/>
              <a:t>instabilities</a:t>
            </a:r>
            <a:endParaRPr lang="it-GB" dirty="0"/>
          </a:p>
          <a:p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29AE130-CF53-6C49-AA25-157A090B7813}"/>
              </a:ext>
            </a:extLst>
          </p:cNvPr>
          <p:cNvSpPr/>
          <p:nvPr/>
        </p:nvSpPr>
        <p:spPr>
          <a:xfrm>
            <a:off x="175246" y="512002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Analisys</a:t>
            </a:r>
            <a:r>
              <a:rPr lang="it-IT" dirty="0"/>
              <a:t>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Are the data in the </a:t>
            </a:r>
            <a:r>
              <a:rPr lang="it-IT" dirty="0" err="1"/>
              <a:t>bump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Improve</a:t>
            </a:r>
            <a:r>
              <a:rPr lang="it-GB" dirty="0"/>
              <a:t> K-</a:t>
            </a:r>
            <a:r>
              <a:rPr lang="it-GB" dirty="0">
                <a:latin typeface="Symbol" pitchFamily="2" charset="2"/>
              </a:rPr>
              <a:t>p</a:t>
            </a:r>
            <a:r>
              <a:rPr lang="it-GB" dirty="0"/>
              <a:t>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</a:t>
            </a:r>
            <a:r>
              <a:rPr lang="it-GB" dirty="0"/>
              <a:t>ccurate studies of backgrounds (new detectors)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E6AFA6-51D0-5944-B81D-13FF9712C6A9}"/>
              </a:ext>
            </a:extLst>
          </p:cNvPr>
          <p:cNvSpPr txBox="1"/>
          <p:nvPr/>
        </p:nvSpPr>
        <p:spPr>
          <a:xfrm>
            <a:off x="5139915" y="3001582"/>
            <a:ext cx="3102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Filtered</a:t>
            </a:r>
            <a:r>
              <a:rPr lang="it-IT" dirty="0"/>
              <a:t> data,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selection</a:t>
            </a:r>
            <a:r>
              <a:rPr lang="it-IT" dirty="0"/>
              <a:t>.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508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84138</TotalTime>
  <Words>2896</Words>
  <Application>Microsoft Macintosh PowerPoint</Application>
  <PresentationFormat>Presentazione su schermo (4:3)</PresentationFormat>
  <Paragraphs>344</Paragraphs>
  <Slides>41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1" baseType="lpstr">
      <vt:lpstr>ArialMT</vt:lpstr>
      <vt:lpstr>CambriaMath</vt:lpstr>
      <vt:lpstr>TimesNewRomanPS</vt:lpstr>
      <vt:lpstr>Arial</vt:lpstr>
      <vt:lpstr>Calibri</vt:lpstr>
      <vt:lpstr>Cambria Math</vt:lpstr>
      <vt:lpstr>Helvetica</vt:lpstr>
      <vt:lpstr>Symbol</vt:lpstr>
      <vt:lpstr>Times New Roman</vt:lpstr>
      <vt:lpstr>Tema di Office</vt:lpstr>
      <vt:lpstr>Presentazione standard di PowerPoint</vt:lpstr>
      <vt:lpstr>Outline</vt:lpstr>
      <vt:lpstr>RUN2 (2021-2025)</vt:lpstr>
      <vt:lpstr>I nuovi rivelatori</vt:lpstr>
      <vt:lpstr>RUN 2021</vt:lpstr>
      <vt:lpstr>RUN 2021: spill structure</vt:lpstr>
      <vt:lpstr>Detector status</vt:lpstr>
      <vt:lpstr>Run 2021 data quality</vt:lpstr>
      <vt:lpstr>Run 2021 data quality</vt:lpstr>
      <vt:lpstr>Background reduction: Veto counter</vt:lpstr>
      <vt:lpstr>Background reduction : HASC2</vt:lpstr>
      <vt:lpstr>Improvements and work in progress </vt:lpstr>
      <vt:lpstr>RUN 2022</vt:lpstr>
      <vt:lpstr>RUN 2022</vt:lpstr>
      <vt:lpstr>Dump Mode</vt:lpstr>
      <vt:lpstr>Dump Mode</vt:lpstr>
      <vt:lpstr>Dump Mode</vt:lpstr>
      <vt:lpstr>Dump Mode</vt:lpstr>
      <vt:lpstr>Dump Mode</vt:lpstr>
      <vt:lpstr>Dump Mode</vt:lpstr>
      <vt:lpstr>Dump Mode</vt:lpstr>
      <vt:lpstr>Dump Mode: 2021 DATA</vt:lpstr>
      <vt:lpstr>Dump Mode: 2021 DATA</vt:lpstr>
      <vt:lpstr>Dump Mode: 2021 DATA</vt:lpstr>
      <vt:lpstr>Dump Mode: 2021 DATA</vt:lpstr>
      <vt:lpstr>Dump Mode: 2021 DATA</vt:lpstr>
      <vt:lpstr>Dump Mode: 2021 DATA</vt:lpstr>
      <vt:lpstr>  </vt:lpstr>
      <vt:lpstr>Future, after LS3</vt:lpstr>
      <vt:lpstr>Future, after LS3</vt:lpstr>
      <vt:lpstr>Future, after LS3</vt:lpstr>
      <vt:lpstr>Future, after LS3</vt:lpstr>
      <vt:lpstr>STATUS: K+ phase</vt:lpstr>
      <vt:lpstr>STATUS: KL phase (KLEVER)</vt:lpstr>
      <vt:lpstr>Richieste 2023: missioni</vt:lpstr>
      <vt:lpstr>Richieste missioni 2023: RUN</vt:lpstr>
      <vt:lpstr>Richieste 2023</vt:lpstr>
      <vt:lpstr>          MILESTONE 2022</vt:lpstr>
      <vt:lpstr>Conclusioni</vt:lpstr>
      <vt:lpstr>          FUTURO: TDAQ, RICH</vt:lpstr>
      <vt:lpstr>          FUTURO: TRIGGER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NA62: verso il Run 2021</dc:title>
  <dc:creator>Ambrosino</dc:creator>
  <cp:lastModifiedBy>Antonella Antonelli</cp:lastModifiedBy>
  <cp:revision>174</cp:revision>
  <dcterms:created xsi:type="dcterms:W3CDTF">2021-05-16T18:23:45Z</dcterms:created>
  <dcterms:modified xsi:type="dcterms:W3CDTF">2022-07-19T13:37:19Z</dcterms:modified>
</cp:coreProperties>
</file>