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30" r:id="rId3"/>
    <p:sldId id="431" r:id="rId4"/>
    <p:sldId id="432" r:id="rId5"/>
    <p:sldId id="433" r:id="rId6"/>
    <p:sldId id="434" r:id="rId7"/>
    <p:sldId id="436" r:id="rId8"/>
    <p:sldId id="435" r:id="rId9"/>
    <p:sldId id="257" r:id="rId10"/>
    <p:sldId id="258" r:id="rId11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5"/>
    <p:restoredTop sz="95859"/>
  </p:normalViewPr>
  <p:slideViewPr>
    <p:cSldViewPr snapToGrid="0" snapToObjects="1">
      <p:cViewPr varScale="1">
        <p:scale>
          <a:sx n="119" d="100"/>
          <a:sy n="119" d="100"/>
        </p:scale>
        <p:origin x="2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ED1E4-E85F-BF8A-84E3-AEC8E2010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C9E07-7039-7640-139C-3CFE1E386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2D850-5013-170C-D3D1-80506AC6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633C-CE16-3B4A-93FA-5944A306F252}" type="datetimeFigureOut">
              <a:rPr lang="en-IT" smtClean="0"/>
              <a:t>7/17/22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E02F4-4F02-06C5-E170-8ABB633F3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E095E-F4F5-231F-7D4A-37A8DCB39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E58A-5E18-2F4A-A5D0-AC9FEEACE13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99681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9855C-0AB4-824B-0451-69D399CAA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50453B-DCE2-ECAB-6364-58E43B836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FD42B-46BD-3E29-B527-752920E9E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633C-CE16-3B4A-93FA-5944A306F252}" type="datetimeFigureOut">
              <a:rPr lang="en-IT" smtClean="0"/>
              <a:t>7/17/22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EDF37-D7D3-018C-D786-3571BB83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87BA3-680A-45F1-BCD4-799CA5048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E58A-5E18-2F4A-A5D0-AC9FEEACE13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3897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E75E31-0A6A-4C8F-3C91-6958E5A510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B4DF90-6423-C12E-4298-61F858BF3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8671D-61EC-AC7D-7A8D-ECD9E20E9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633C-CE16-3B4A-93FA-5944A306F252}" type="datetimeFigureOut">
              <a:rPr lang="en-IT" smtClean="0"/>
              <a:t>7/17/22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94EC4-31E7-57B7-CB15-7CEA9A2E4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EF170-8B6D-C956-6634-AEA1B118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E58A-5E18-2F4A-A5D0-AC9FEEACE13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2388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D6EBF-7CEE-4774-6A17-8DF60AEC3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2CE7A-048E-7741-6CEE-EF46E559A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52E89-BF07-1942-8745-0D70E6DEC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633C-CE16-3B4A-93FA-5944A306F252}" type="datetimeFigureOut">
              <a:rPr lang="en-IT" smtClean="0"/>
              <a:t>7/17/22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24EE5-29A3-54EB-8127-BDBC6E93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CF237-F47D-3CCD-23F8-2B212ECE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E58A-5E18-2F4A-A5D0-AC9FEEACE13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430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DF5CA-C841-C712-3842-FB8810FBC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36A16-EAA5-1066-A481-1F1D65A92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FCFF6-7347-A6AE-C9A2-A7DCC3030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633C-CE16-3B4A-93FA-5944A306F252}" type="datetimeFigureOut">
              <a:rPr lang="en-IT" smtClean="0"/>
              <a:t>7/17/22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D0441-559F-245C-DA19-5EDE25276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01E38-4E0B-30FC-8A9F-EABF6BC3E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E58A-5E18-2F4A-A5D0-AC9FEEACE13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3570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36762-E26E-5077-E561-DCC1B7B0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D4C8A-3EB1-6A59-02A1-C1048856A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3D392-C842-0E38-0B1A-49AA4813F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659DA-272A-6B8E-2F35-B347D029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633C-CE16-3B4A-93FA-5944A306F252}" type="datetimeFigureOut">
              <a:rPr lang="en-IT" smtClean="0"/>
              <a:t>7/17/22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7DC23-3F56-5B8B-B0A1-FC47ECBE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AAE4B-5806-B3A8-4510-D0682CA8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E58A-5E18-2F4A-A5D0-AC9FEEACE13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54135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411F1-92BB-7C20-519A-74297D516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72EA6-4DF0-9839-0294-6D5A6E44E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A7C7FC-2C1C-8E6C-72DE-5914A1D99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2EFD74-A8A1-414D-B4B4-FA50BE284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129DC-8AC5-7A91-C33E-287148EEB5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D71E0-31A8-C662-9C05-89DC7EDE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633C-CE16-3B4A-93FA-5944A306F252}" type="datetimeFigureOut">
              <a:rPr lang="en-IT" smtClean="0"/>
              <a:t>7/17/22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0119B6-E94D-7570-5903-71ED37B3A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3B22C0-2818-DBD2-9ED5-E936C1A5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E58A-5E18-2F4A-A5D0-AC9FEEACE13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1172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A4A6F-7205-5A6A-49D6-F47A357EF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90E1B-9E7F-628A-6721-F13C423A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633C-CE16-3B4A-93FA-5944A306F252}" type="datetimeFigureOut">
              <a:rPr lang="en-IT" smtClean="0"/>
              <a:t>7/17/22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45736C-66AA-F541-F8D5-44B6A879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238BC-67D0-F528-C8F3-295677E7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E58A-5E18-2F4A-A5D0-AC9FEEACE13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59731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7A9BB2-B70A-5BAE-C172-593B75C6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633C-CE16-3B4A-93FA-5944A306F252}" type="datetimeFigureOut">
              <a:rPr lang="en-IT" smtClean="0"/>
              <a:t>7/17/22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083863-A81C-4BDB-CB4E-8C008E80E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C8B34-3B0C-4D24-AA41-2CA1CCECE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E58A-5E18-2F4A-A5D0-AC9FEEACE13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3647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09DB-1221-107E-EA56-9D32C63DC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7323A-8A01-2540-B5A6-C1232FE3D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58F472-8C41-9B8B-3328-066B4C491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88327-4131-ABC0-6461-E253E10D5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633C-CE16-3B4A-93FA-5944A306F252}" type="datetimeFigureOut">
              <a:rPr lang="en-IT" smtClean="0"/>
              <a:t>7/17/22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D97FC-B050-8A37-68FA-036D80BEE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04394-2372-3C04-D27A-B115A710C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E58A-5E18-2F4A-A5D0-AC9FEEACE13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5258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2108A-F5FE-550A-E526-064907B0B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4E3945-04BB-C0D3-DC23-BD553AA0E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01E10-0A55-2D01-84C0-D67A25288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45B06-0554-AD82-B956-22CA73269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633C-CE16-3B4A-93FA-5944A306F252}" type="datetimeFigureOut">
              <a:rPr lang="en-IT" smtClean="0"/>
              <a:t>7/17/22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6CFC0-0C1B-7D2D-68B5-566A160C4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7CA88-E74F-4185-A530-EC728C5BF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4E58A-5E18-2F4A-A5D0-AC9FEEACE13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7675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11B4CC-2414-F184-3E73-03CDEC4A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6E987-3A20-6928-D333-A32D12C3B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C486B-6BC5-0275-9158-5227A036F2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F633C-CE16-3B4A-93FA-5944A306F252}" type="datetimeFigureOut">
              <a:rPr lang="en-IT" smtClean="0"/>
              <a:t>7/17/22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81224-90EB-0A64-74FA-ED1DA1FFA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E42B3-DC44-F3BE-DC2E-A1A1864D9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4E58A-5E18-2F4A-A5D0-AC9FEEACE13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7974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52B0-526C-538D-A516-DAA80D4EA1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T" dirty="0"/>
              <a:t>Spoke 2.3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4315E-9E63-75FE-9BFB-C2076C6615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T" dirty="0"/>
              <a:t>Initial </a:t>
            </a:r>
            <a:r>
              <a:rPr lang="en-IT"/>
              <a:t>planning and highlights</a:t>
            </a:r>
            <a:endParaRPr lang="en-US" dirty="0"/>
          </a:p>
          <a:p>
            <a:r>
              <a:rPr lang="en-US" dirty="0"/>
              <a:t>e. Luppi with substantial suggestions from P. </a:t>
            </a:r>
            <a:r>
              <a:rPr lang="en-US" dirty="0" err="1"/>
              <a:t>Natoli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594691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4142D-48B1-7420-7CAD-75BE06D50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17935-451F-82EE-612B-AA9C8F087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WP2.3: Design and development of science-driven tools and innovative algorithms for Experimental </a:t>
            </a:r>
            <a:r>
              <a:rPr lang="en-GB" dirty="0" err="1"/>
              <a:t>Astroparticle</a:t>
            </a:r>
            <a:r>
              <a:rPr lang="en-GB" dirty="0"/>
              <a:t> Physics and Gravitational Waves (INFN, INAF, UNIBA, POLIBA, UNIMIB, UNINA, ROMA1, UNITS, UNIBO, UNIFI, UNICT, UNIPD, UNICAL, UNISALENTO, UNIFE): T3.1 Innovative algorithms for Experimental </a:t>
            </a:r>
            <a:r>
              <a:rPr lang="en-GB" dirty="0" err="1"/>
              <a:t>Astroparticle</a:t>
            </a:r>
            <a:r>
              <a:rPr lang="en-GB" dirty="0"/>
              <a:t> Physics and Gravitational Waves simulation, selection, data reduction, reconstruction and analysis; T3.2 AI inspired techniques for </a:t>
            </a:r>
            <a:r>
              <a:rPr lang="en-GB" dirty="0" err="1"/>
              <a:t>Astroparticle</a:t>
            </a:r>
            <a:r>
              <a:rPr lang="en-GB" dirty="0"/>
              <a:t> Physics and Gravitational Waves.</a:t>
            </a:r>
          </a:p>
          <a:p>
            <a:r>
              <a:rPr lang="en-GB" dirty="0"/>
              <a:t>Main Activities: data reduction, reconstruction and time cross-correlation algorithms, data selection and simulations of </a:t>
            </a:r>
            <a:r>
              <a:rPr lang="en-GB" dirty="0" err="1"/>
              <a:t>astroparticle</a:t>
            </a:r>
            <a:r>
              <a:rPr lang="en-GB" dirty="0"/>
              <a:t> and gravitational waves experiments, tools for cross-correlations and pattern recognition in multi-messenger physics, including novel implementations using techniques like Machine Learning.</a:t>
            </a:r>
          </a:p>
          <a:p>
            <a:r>
              <a:rPr lang="en-GB" dirty="0"/>
              <a:t>Milestones: M9-M15: Landscape recognition of the state-of-the-art and technological investigation on the opportunity of the CN infrastructure - report submitted with detailed plan of work and selection of specific case studies; M22-M26: report on first implementations and “ready for tests”; M25-36: results from testbed and benchmarking activities; final report and evaluation</a:t>
            </a: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39125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 descr="Screen Shot 2016-12-31 at 12.33.59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940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D8A64E-2014-1F35-86F9-835CE71E276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857624" y="2744461"/>
            <a:ext cx="5428493" cy="24133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16B559-1B77-B66E-9F64-A94BBD5DF06B}"/>
              </a:ext>
            </a:extLst>
          </p:cNvPr>
          <p:cNvSpPr txBox="1"/>
          <p:nvPr/>
        </p:nvSpPr>
        <p:spPr>
          <a:xfrm>
            <a:off x="2607545" y="511661"/>
            <a:ext cx="3733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4800" b="1" dirty="0">
                <a:solidFill>
                  <a:schemeClr val="bg1"/>
                </a:solidFill>
              </a:rPr>
              <a:t>Astroparticles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CABCD-D526-F3F1-6B8E-F5B133253B0B}"/>
              </a:ext>
            </a:extLst>
          </p:cNvPr>
          <p:cNvSpPr txBox="1"/>
          <p:nvPr/>
        </p:nvSpPr>
        <p:spPr>
          <a:xfrm>
            <a:off x="4188695" y="1657108"/>
            <a:ext cx="4097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4800" b="1" dirty="0">
                <a:solidFill>
                  <a:schemeClr val="bg1"/>
                </a:solidFill>
              </a:rPr>
              <a:t>Cosmoparticles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204CF7-4079-0F59-CAC3-54C41706ED70}"/>
              </a:ext>
            </a:extLst>
          </p:cNvPr>
          <p:cNvSpPr txBox="1"/>
          <p:nvPr/>
        </p:nvSpPr>
        <p:spPr>
          <a:xfrm>
            <a:off x="6096000" y="2956662"/>
            <a:ext cx="5235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4800" b="1" dirty="0">
                <a:solidFill>
                  <a:schemeClr val="bg1"/>
                </a:solidFill>
              </a:rPr>
              <a:t>Gravitational waves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0B68DF-EFCC-CA3B-99F3-7C1A3E895A59}"/>
              </a:ext>
            </a:extLst>
          </p:cNvPr>
          <p:cNvSpPr txBox="1"/>
          <p:nvPr/>
        </p:nvSpPr>
        <p:spPr>
          <a:xfrm>
            <a:off x="2858254" y="4092896"/>
            <a:ext cx="16161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6600" b="1" dirty="0">
                <a:solidFill>
                  <a:schemeClr val="bg1"/>
                </a:solidFill>
              </a:rPr>
              <a:t>HPC</a:t>
            </a:r>
          </a:p>
        </p:txBody>
      </p:sp>
    </p:spTree>
    <p:extLst>
      <p:ext uri="{BB962C8B-B14F-4D97-AF65-F5344CB8AC3E}">
        <p14:creationId xmlns:p14="http://schemas.microsoft.com/office/powerpoint/2010/main" val="2699647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28082-DAB9-FBE5-23FB-14579EFF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Science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F0D02-1EFD-DDBC-6E2A-BDBC69AFB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Astroparticle</a:t>
            </a:r>
            <a:r>
              <a:rPr lang="en-IT"/>
              <a:t>, cosmopartic</a:t>
            </a:r>
            <a:r>
              <a:rPr lang="en-US" dirty="0"/>
              <a:t>le</a:t>
            </a:r>
            <a:r>
              <a:rPr lang="en-IT"/>
              <a:t>, </a:t>
            </a:r>
            <a:r>
              <a:rPr lang="en-IT" dirty="0"/>
              <a:t>gravitional waves experiments</a:t>
            </a:r>
          </a:p>
          <a:p>
            <a:r>
              <a:rPr lang="en-IT" dirty="0"/>
              <a:t>Data analysis and reduction, data selection, simulations</a:t>
            </a:r>
          </a:p>
          <a:p>
            <a:r>
              <a:rPr lang="en-IT"/>
              <a:t>Multi-mess</a:t>
            </a:r>
            <a:r>
              <a:rPr lang="en-US" dirty="0"/>
              <a:t>e</a:t>
            </a:r>
            <a:r>
              <a:rPr lang="en-IT"/>
              <a:t>nger </a:t>
            </a:r>
            <a:r>
              <a:rPr lang="en-IT" dirty="0"/>
              <a:t>approach: sinergies from cross-correlations</a:t>
            </a:r>
          </a:p>
          <a:p>
            <a:r>
              <a:rPr lang="en-IT" dirty="0"/>
              <a:t>How can HPC enhance all </a:t>
            </a:r>
            <a:r>
              <a:rPr lang="en-IT"/>
              <a:t>of this</a:t>
            </a:r>
            <a:r>
              <a:rPr lang="en-US" dirty="0"/>
              <a:t>?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441072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02443-4D5F-58E1-56F5-9896F083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Experimental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C2A12-D112-CA8B-D3EF-90177DC19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Many etherogeneous experiments running or planned</a:t>
            </a:r>
          </a:p>
          <a:p>
            <a:pPr lvl="1"/>
            <a:r>
              <a:rPr lang="en-IT" dirty="0"/>
              <a:t>Earthly, underground laboratories </a:t>
            </a:r>
          </a:p>
          <a:p>
            <a:pPr lvl="1"/>
            <a:r>
              <a:rPr lang="en-IT" dirty="0"/>
              <a:t>Observations: ground based, sub-orbital, space borne</a:t>
            </a:r>
          </a:p>
          <a:p>
            <a:r>
              <a:rPr lang="en-IT" dirty="0"/>
              <a:t>Different experimental context means very different analysis techniques</a:t>
            </a:r>
          </a:p>
          <a:p>
            <a:pPr lvl="1"/>
            <a:r>
              <a:rPr lang="en-IT" dirty="0"/>
              <a:t>Maturity level for HPC varies considerably across experiments</a:t>
            </a:r>
          </a:p>
          <a:p>
            <a:pPr lvl="1"/>
            <a:r>
              <a:rPr lang="en-IT" dirty="0"/>
              <a:t>Simulation requirements and needs also vary considerably</a:t>
            </a:r>
          </a:p>
          <a:p>
            <a:pPr lvl="1"/>
            <a:r>
              <a:rPr lang="en-IT" dirty="0"/>
              <a:t>Cross-correlation approach not trivial </a:t>
            </a:r>
          </a:p>
          <a:p>
            <a:pPr marL="0" indent="0">
              <a:buNone/>
            </a:pP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886083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B6E65-4F7B-159A-7F4C-4C38DE5C0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Possible planning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19B37-CEFF-701E-CABB-085F3BA56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Several nodes in Spoke 2.3 have expertise in different experiments</a:t>
            </a:r>
          </a:p>
          <a:p>
            <a:pPr lvl="1"/>
            <a:r>
              <a:rPr lang="en-IT" dirty="0"/>
              <a:t>Perform a survey of interested/forseaable experiments</a:t>
            </a:r>
          </a:p>
          <a:p>
            <a:pPr lvl="1"/>
            <a:r>
              <a:rPr lang="en-IT" dirty="0"/>
              <a:t>Assess maturity level of HPC inside each experiment</a:t>
            </a:r>
          </a:p>
          <a:p>
            <a:pPr lvl="1"/>
            <a:r>
              <a:rPr lang="en-IT" dirty="0"/>
              <a:t>Own-analysis kind of approach. Defer cross-correlation until later</a:t>
            </a:r>
          </a:p>
          <a:p>
            <a:pPr lvl="1"/>
            <a:r>
              <a:rPr lang="en-IT" dirty="0"/>
              <a:t>Lay down a scheme for single experiment HPC boosting</a:t>
            </a:r>
          </a:p>
          <a:p>
            <a:r>
              <a:rPr lang="en-IT" dirty="0"/>
              <a:t>Cross-correlation </a:t>
            </a:r>
            <a:r>
              <a:rPr lang="en-IT"/>
              <a:t>(multi-mess</a:t>
            </a:r>
            <a:r>
              <a:rPr lang="en-US" dirty="0"/>
              <a:t>e</a:t>
            </a:r>
            <a:r>
              <a:rPr lang="en-IT"/>
              <a:t>nger </a:t>
            </a:r>
            <a:r>
              <a:rPr lang="en-IT" dirty="0"/>
              <a:t>approach)</a:t>
            </a:r>
          </a:p>
          <a:p>
            <a:pPr lvl="1"/>
            <a:r>
              <a:rPr lang="en-IT" dirty="0"/>
              <a:t>Set up specific working groups to lay down a plan for cross-correlation</a:t>
            </a:r>
          </a:p>
          <a:p>
            <a:pPr lvl="1"/>
            <a:r>
              <a:rPr lang="en-IT" dirty="0"/>
              <a:t>Start with reasonable targets: </a:t>
            </a:r>
            <a:r>
              <a:rPr lang="en-IT"/>
              <a:t>some c</a:t>
            </a:r>
            <a:r>
              <a:rPr lang="en-US" dirty="0"/>
              <a:t>r</a:t>
            </a:r>
            <a:r>
              <a:rPr lang="en-IT"/>
              <a:t>oss-correlations </a:t>
            </a:r>
            <a:r>
              <a:rPr lang="en-IT" dirty="0"/>
              <a:t>make more sense then others</a:t>
            </a:r>
          </a:p>
          <a:p>
            <a:pPr lvl="1"/>
            <a:r>
              <a:rPr lang="en-IT" dirty="0"/>
              <a:t>Exploit cross-fertilization and feedback it back to single experiments</a:t>
            </a:r>
          </a:p>
        </p:txBody>
      </p:sp>
    </p:spTree>
    <p:extLst>
      <p:ext uri="{BB962C8B-B14F-4D97-AF65-F5344CB8AC3E}">
        <p14:creationId xmlns:p14="http://schemas.microsoft.com/office/powerpoint/2010/main" val="332994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16A03-EF32-584F-40AA-DF86FD432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More in detail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037F0-07F3-E825-BDE7-DC35C8D22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On top of experiment-specific activities, set up transversal (but interconnected) HPC working groups:</a:t>
            </a:r>
          </a:p>
          <a:p>
            <a:pPr lvl="1"/>
            <a:r>
              <a:rPr lang="en-IT" dirty="0"/>
              <a:t>Simulation</a:t>
            </a:r>
          </a:p>
          <a:p>
            <a:pPr lvl="1"/>
            <a:r>
              <a:rPr lang="en-IT" dirty="0"/>
              <a:t>Analysis</a:t>
            </a:r>
          </a:p>
          <a:p>
            <a:pPr lvl="1"/>
            <a:r>
              <a:rPr lang="en-IT" dirty="0"/>
              <a:t>”New fronteers”: AI algorithms, and the like</a:t>
            </a:r>
          </a:p>
          <a:p>
            <a:r>
              <a:rPr lang="en-IT" dirty="0"/>
              <a:t>Keep in account some degree of rendundancy (and osmosis)</a:t>
            </a:r>
          </a:p>
          <a:p>
            <a:r>
              <a:rPr lang="en-IT" dirty="0"/>
              <a:t>Target the WG on specific objectives, e.g.:</a:t>
            </a:r>
          </a:p>
          <a:p>
            <a:pPr lvl="1"/>
            <a:r>
              <a:rPr lang="en-IT" dirty="0"/>
              <a:t>Exploitation of cross-correlations (as defined by previous steps)</a:t>
            </a:r>
          </a:p>
          <a:p>
            <a:pPr lvl="1"/>
            <a:r>
              <a:rPr lang="en-IT" dirty="0"/>
              <a:t>Assessment of GPU vs CPU architecture</a:t>
            </a:r>
          </a:p>
          <a:p>
            <a:pPr lvl="1"/>
            <a:r>
              <a:rPr lang="en-IT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0474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6975F-7A73-4444-969C-045500BDD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84220-73EE-644A-AD5B-44F185F7D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608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7D6BFC-52A1-CD64-3532-E0ECB8FAB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Extra slides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83D15-AD1D-EED4-86EA-8BF3268D3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4130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F1368-B52D-B72A-D52D-D695DDE4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79ED3-6B72-1BF2-2E7C-48915F066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Experimental Astro-Particle Physics: data reduction, reconstruction and time cross-correlation algorithms, data selection and simulations of </a:t>
            </a:r>
            <a:r>
              <a:rPr lang="en-GB" dirty="0" err="1"/>
              <a:t>astroparticle</a:t>
            </a:r>
            <a:r>
              <a:rPr lang="en-GB" dirty="0"/>
              <a:t> and gravitational waves experiments, tools for cross-correlations and pattern recognition in multi-messenger physics, including novel implementations using techniques like Machine Learning.</a:t>
            </a:r>
          </a:p>
          <a:p>
            <a:r>
              <a:rPr lang="en-GB" dirty="0"/>
              <a:t>New algorithms for data reconstruction, analysis and simulations of </a:t>
            </a:r>
            <a:r>
              <a:rPr lang="en-GB" dirty="0" err="1"/>
              <a:t>astroparticle</a:t>
            </a:r>
            <a:r>
              <a:rPr lang="en-GB" dirty="0"/>
              <a:t> experiments, also based on AI techniques. Portability of applications on GPU/CPU and on heterogeneous architectures. Development of data interpretation tools, and statistical analysis, also based on AI, and high-performance techniques for accessing high-energy and </a:t>
            </a:r>
            <a:r>
              <a:rPr lang="en-GB" dirty="0" err="1"/>
              <a:t>astroparticle</a:t>
            </a:r>
            <a:r>
              <a:rPr lang="en-GB" dirty="0"/>
              <a:t> physics data. Development of algorithms and methodologies for integrating heterogeneous data (e.g., from different instruments / observers, and multi-messenger). INAF and INFN are participating actively in Spoke 2 RI WPs: this will guarantee cross-fertilization and maximize the sharing of RI products and know-how.</a:t>
            </a:r>
          </a:p>
          <a:p>
            <a:endParaRPr lang="en-GB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378456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597</Words>
  <Application>Microsoft Macintosh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Spoke 2.3</vt:lpstr>
      <vt:lpstr>PowerPoint Presentation</vt:lpstr>
      <vt:lpstr>Science outline</vt:lpstr>
      <vt:lpstr>Experimental landscape</vt:lpstr>
      <vt:lpstr>Possible planning structure</vt:lpstr>
      <vt:lpstr>More in detail </vt:lpstr>
      <vt:lpstr>PowerPoint Presentation</vt:lpstr>
      <vt:lpstr>Extra slides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Natoli Paolo</dc:creator>
  <cp:lastModifiedBy>Microsoft Office User</cp:lastModifiedBy>
  <cp:revision>6</cp:revision>
  <dcterms:created xsi:type="dcterms:W3CDTF">2022-07-17T08:48:16Z</dcterms:created>
  <dcterms:modified xsi:type="dcterms:W3CDTF">2022-07-17T17:00:42Z</dcterms:modified>
</cp:coreProperties>
</file>