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96" r:id="rId3"/>
    <p:sldId id="316" r:id="rId4"/>
    <p:sldId id="1518" r:id="rId5"/>
    <p:sldId id="266" r:id="rId6"/>
    <p:sldId id="321" r:id="rId7"/>
    <p:sldId id="329" r:id="rId8"/>
    <p:sldId id="330" r:id="rId9"/>
    <p:sldId id="1520" r:id="rId10"/>
    <p:sldId id="1510" r:id="rId11"/>
    <p:sldId id="1512" r:id="rId12"/>
    <p:sldId id="1521" r:id="rId13"/>
    <p:sldId id="1513" r:id="rId14"/>
    <p:sldId id="1514" r:id="rId15"/>
    <p:sldId id="1511" r:id="rId16"/>
    <p:sldId id="1515" r:id="rId17"/>
    <p:sldId id="310" r:id="rId18"/>
    <p:sldId id="311" r:id="rId19"/>
    <p:sldId id="1522" r:id="rId20"/>
  </p:sldIdLst>
  <p:sldSz cx="9144000" cy="6858000" type="screen4x3"/>
  <p:notesSz cx="6858000" cy="9144000"/>
  <p:defaultTextStyle>
    <a:defPPr>
      <a:defRPr lang="it-IT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FFCCCC"/>
    <a:srgbClr val="00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38" autoAdjust="0"/>
  </p:normalViewPr>
  <p:slideViewPr>
    <p:cSldViewPr>
      <p:cViewPr varScale="1">
        <p:scale>
          <a:sx n="79" d="100"/>
          <a:sy n="79" d="100"/>
        </p:scale>
        <p:origin x="1570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549C74-A234-4730-BFCD-4F7C551773F1}" type="datetimeFigureOut">
              <a:rPr lang="en-GB" smtClean="0"/>
              <a:t>13/07/2022</a:t>
            </a:fld>
            <a:endParaRPr lang="en-GB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AA79AE-73C9-4019-9444-25275F5E22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98495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AA79AE-73C9-4019-9444-25275F5E224E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33162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AA79AE-73C9-4019-9444-25275F5E224E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86974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AA79AE-73C9-4019-9444-25275F5E224E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33720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AA79AE-73C9-4019-9444-25275F5E224E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8407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C56D5A-5A1A-4022-AA35-D0A19CF3EAB1}" type="slidenum">
              <a:rPr lang="it-IT" altLang="it-IT"/>
              <a:pPr/>
              <a:t>‹#›</a:t>
            </a:fld>
            <a:endParaRPr lang="it-IT" alt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6D7799E-3954-4769-A81E-774516084F67}" type="slidenum">
              <a:rPr lang="it-IT" altLang="it-IT"/>
              <a:pPr/>
              <a:t>‹#›</a:t>
            </a:fld>
            <a:endParaRPr lang="it-IT" alt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E9165EA-6F6B-42B5-95DD-BD70F4B3BDCF}" type="slidenum">
              <a:rPr lang="it-IT" altLang="it-IT"/>
              <a:pPr/>
              <a:t>‹#›</a:t>
            </a:fld>
            <a:endParaRPr lang="it-IT" alt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96DF69-EF00-49A9-A322-689C566A20B3}" type="slidenum">
              <a:rPr lang="it-IT" altLang="it-IT"/>
              <a:pPr/>
              <a:t>‹#›</a:t>
            </a:fld>
            <a:endParaRPr lang="it-IT" alt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585231B-F59B-4091-97C4-A0379E3151B5}" type="slidenum">
              <a:rPr lang="it-IT" altLang="it-IT"/>
              <a:pPr/>
              <a:t>‹#›</a:t>
            </a:fld>
            <a:endParaRPr lang="it-IT" alt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CF163EC-B81D-4B18-8BC1-9C83C7D3559B}" type="slidenum">
              <a:rPr lang="it-IT" altLang="it-IT"/>
              <a:pPr/>
              <a:t>‹#›</a:t>
            </a:fld>
            <a:endParaRPr lang="it-IT" alt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076CB82-5E90-4F9F-8E1F-253B77A79094}" type="slidenum">
              <a:rPr lang="it-IT" altLang="it-IT"/>
              <a:pPr/>
              <a:t>‹#›</a:t>
            </a:fld>
            <a:endParaRPr lang="it-IT" alt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7A7FA71-E36E-4FC9-87A7-1296CD541797}" type="slidenum">
              <a:rPr lang="it-IT" altLang="it-IT"/>
              <a:pPr/>
              <a:t>‹#›</a:t>
            </a:fld>
            <a:endParaRPr lang="it-IT" alt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6DBDBB6-AC23-4909-ADB7-052C8C5A49F5}" type="slidenum">
              <a:rPr lang="it-IT" altLang="it-IT"/>
              <a:pPr/>
              <a:t>‹#›</a:t>
            </a:fld>
            <a:endParaRPr lang="it-IT" alt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2494F5B-2427-4228-AFC0-227AB333BCE8}" type="slidenum">
              <a:rPr lang="it-IT" altLang="it-IT"/>
              <a:pPr/>
              <a:t>‹#›</a:t>
            </a:fld>
            <a:endParaRPr lang="it-IT" alt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6624C9F-D68B-4A40-9DAA-30018257138F}" type="slidenum">
              <a:rPr lang="it-IT" altLang="it-IT"/>
              <a:pPr/>
              <a:t>‹#›</a:t>
            </a:fld>
            <a:endParaRPr lang="it-IT" alt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lo stile del titolo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gli stili del testo dello schema</a:t>
            </a:r>
          </a:p>
          <a:p>
            <a:pPr lvl="1"/>
            <a:r>
              <a:rPr lang="it-IT" altLang="it-IT"/>
              <a:t>Secondo livello</a:t>
            </a:r>
          </a:p>
          <a:p>
            <a:pPr lvl="2"/>
            <a:r>
              <a:rPr lang="it-IT" altLang="it-IT"/>
              <a:t>Terzo livello</a:t>
            </a:r>
          </a:p>
          <a:p>
            <a:pPr lvl="3"/>
            <a:r>
              <a:rPr lang="it-IT" altLang="it-IT"/>
              <a:t>Quarto livello</a:t>
            </a:r>
          </a:p>
          <a:p>
            <a:pPr lvl="4"/>
            <a:r>
              <a:rPr lang="it-IT" altLang="it-IT"/>
              <a:t>Quinto livello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smtClean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smtClean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CFBBE85F-0D87-4B89-91DB-45F101423553}" type="slidenum">
              <a:rPr lang="it-IT" altLang="it-IT"/>
              <a:pPr/>
              <a:t>‹#›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8.tif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agenda.infn.it/event/29704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agenda.infn.it/event/29907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13" Type="http://schemas.openxmlformats.org/officeDocument/2006/relationships/image" Target="../media/image8.jpeg"/><Relationship Id="rId18" Type="http://schemas.openxmlformats.org/officeDocument/2006/relationships/slide" Target="slide13.xml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12" Type="http://schemas.openxmlformats.org/officeDocument/2006/relationships/slide" Target="slide16.xml"/><Relationship Id="rId17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6" Type="http://schemas.openxmlformats.org/officeDocument/2006/relationships/slide" Target="slide14.xml"/><Relationship Id="rId1" Type="http://schemas.openxmlformats.org/officeDocument/2006/relationships/slideLayout" Target="../slideLayouts/slideLayout1.xml"/><Relationship Id="rId6" Type="http://schemas.openxmlformats.org/officeDocument/2006/relationships/slide" Target="slide11.xml"/><Relationship Id="rId11" Type="http://schemas.openxmlformats.org/officeDocument/2006/relationships/image" Target="../media/image7.jpeg"/><Relationship Id="rId5" Type="http://schemas.openxmlformats.org/officeDocument/2006/relationships/image" Target="../media/image4.png"/><Relationship Id="rId15" Type="http://schemas.openxmlformats.org/officeDocument/2006/relationships/image" Target="../media/image9.jpeg"/><Relationship Id="rId10" Type="http://schemas.openxmlformats.org/officeDocument/2006/relationships/slide" Target="slide12.xml"/><Relationship Id="rId19" Type="http://schemas.openxmlformats.org/officeDocument/2006/relationships/image" Target="../media/image11.jpeg"/><Relationship Id="rId4" Type="http://schemas.openxmlformats.org/officeDocument/2006/relationships/slide" Target="slide10.xml"/><Relationship Id="rId9" Type="http://schemas.openxmlformats.org/officeDocument/2006/relationships/image" Target="../media/image6.jpeg"/><Relationship Id="rId14" Type="http://schemas.openxmlformats.org/officeDocument/2006/relationships/slide" Target="slide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14348" y="2643182"/>
            <a:ext cx="7772400" cy="1785950"/>
          </a:xfrm>
        </p:spPr>
        <p:txBody>
          <a:bodyPr anchor="ctr"/>
          <a:lstStyle/>
          <a:p>
            <a:pPr eaLnBrk="1" hangingPunct="1"/>
            <a:r>
              <a:rPr lang="it-IT" altLang="it-IT" sz="4400" b="1" dirty="0"/>
              <a:t>CS5 Lecce</a:t>
            </a:r>
            <a:br>
              <a:rPr lang="it-IT" altLang="it-IT" sz="4400" b="1" dirty="0"/>
            </a:br>
            <a:r>
              <a:rPr lang="it-IT" altLang="it-IT" sz="2000" dirty="0"/>
              <a:t>(Acceleratori di particelle, Rivelatori di particelle, Elettronica e software; applicazioni interdisciplinari della tecnologia INFN: mediche, energetiche, ambiente, beni culturali )</a:t>
            </a:r>
          </a:p>
        </p:txBody>
      </p:sp>
      <p:pic>
        <p:nvPicPr>
          <p:cNvPr id="2052" name="Picture 4" descr="http://www.infn.it/logo/weblogo1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00364" y="214290"/>
            <a:ext cx="3467100" cy="2209801"/>
          </a:xfrm>
          <a:prstGeom prst="rect">
            <a:avLst/>
          </a:prstGeom>
          <a:noFill/>
        </p:spPr>
      </p:pic>
      <p:sp>
        <p:nvSpPr>
          <p:cNvPr id="4" name="CasellaDiTesto 3"/>
          <p:cNvSpPr txBox="1"/>
          <p:nvPr/>
        </p:nvSpPr>
        <p:spPr>
          <a:xfrm>
            <a:off x="3500430" y="6286520"/>
            <a:ext cx="2714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Lecce, 13 </a:t>
            </a:r>
            <a:r>
              <a:rPr lang="en-US" dirty="0" err="1"/>
              <a:t>luglio</a:t>
            </a:r>
            <a:r>
              <a:rPr lang="en-US" dirty="0"/>
              <a:t> 2022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3500430" y="4857760"/>
            <a:ext cx="27860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Anna Paola </a:t>
            </a:r>
            <a:r>
              <a:rPr lang="en-US" sz="2000" b="1" dirty="0" err="1"/>
              <a:t>Caricato</a:t>
            </a:r>
            <a:endParaRPr lang="en-US" sz="2000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7A07F4F-193A-9A1E-1AD6-BED90498BE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1626" y="1893987"/>
            <a:ext cx="3347864" cy="1699807"/>
          </a:xfrm>
          <a:prstGeom prst="rect">
            <a:avLst/>
          </a:prstGeom>
        </p:spPr>
      </p:pic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38F1CDE0-D5DA-940F-190F-F6DA204BAFA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0054436"/>
              </p:ext>
            </p:extLst>
          </p:nvPr>
        </p:nvGraphicFramePr>
        <p:xfrm>
          <a:off x="338138" y="5229200"/>
          <a:ext cx="6048673" cy="129614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74272">
                  <a:extLst>
                    <a:ext uri="{9D8B030D-6E8A-4147-A177-3AD203B41FA5}">
                      <a16:colId xmlns:a16="http://schemas.microsoft.com/office/drawing/2014/main" val="2424679545"/>
                    </a:ext>
                  </a:extLst>
                </a:gridCol>
                <a:gridCol w="1568354">
                  <a:extLst>
                    <a:ext uri="{9D8B030D-6E8A-4147-A177-3AD203B41FA5}">
                      <a16:colId xmlns:a16="http://schemas.microsoft.com/office/drawing/2014/main" val="4133700246"/>
                    </a:ext>
                  </a:extLst>
                </a:gridCol>
                <a:gridCol w="1568354">
                  <a:extLst>
                    <a:ext uri="{9D8B030D-6E8A-4147-A177-3AD203B41FA5}">
                      <a16:colId xmlns:a16="http://schemas.microsoft.com/office/drawing/2014/main" val="54542553"/>
                    </a:ext>
                  </a:extLst>
                </a:gridCol>
                <a:gridCol w="937693">
                  <a:extLst>
                    <a:ext uri="{9D8B030D-6E8A-4147-A177-3AD203B41FA5}">
                      <a16:colId xmlns:a16="http://schemas.microsoft.com/office/drawing/2014/main" val="2023328236"/>
                    </a:ext>
                  </a:extLst>
                </a:gridCol>
              </a:tblGrid>
              <a:tr h="272873"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effectLst/>
                        </a:rPr>
                        <a:t>Research Unit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effectLst/>
                        </a:rPr>
                        <a:t>Research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effectLst/>
                        </a:rPr>
                        <a:t>Position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effectLst/>
                        </a:rPr>
                        <a:t>FET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38650344"/>
                  </a:ext>
                </a:extLst>
              </a:tr>
              <a:tr h="272873">
                <a:tc rowSpan="4"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effectLst/>
                        </a:rPr>
                        <a:t>INFN-Le</a:t>
                      </a:r>
                      <a:endParaRPr lang="it-IT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effectLst/>
                        </a:rPr>
                        <a:t>G. Morello</a:t>
                      </a:r>
                      <a:endParaRPr lang="it-IT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effectLst/>
                        </a:rPr>
                        <a:t>CNR-IMM</a:t>
                      </a:r>
                      <a:endParaRPr lang="it-IT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effectLst/>
                        </a:rPr>
                        <a:t>0.5</a:t>
                      </a:r>
                      <a:endParaRPr lang="it-IT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57571041"/>
                  </a:ext>
                </a:extLst>
              </a:tr>
              <a:tr h="250133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effectLst/>
                        </a:rPr>
                        <a:t>R. Rinaldi</a:t>
                      </a:r>
                      <a:endParaRPr lang="it-IT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Full Professor</a:t>
                      </a:r>
                      <a:endParaRPr lang="it-IT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effectLst/>
                        </a:rPr>
                        <a:t>0.5</a:t>
                      </a:r>
                      <a:endParaRPr lang="it-IT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58156211"/>
                  </a:ext>
                </a:extLst>
              </a:tr>
              <a:tr h="250133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effectLst/>
                        </a:rPr>
                        <a:t>G. </a:t>
                      </a:r>
                      <a:r>
                        <a:rPr lang="en-US" sz="1100" dirty="0" err="1">
                          <a:effectLst/>
                        </a:rPr>
                        <a:t>Quarta</a:t>
                      </a:r>
                      <a:endParaRPr lang="it-IT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effectLst/>
                        </a:rPr>
                        <a:t>Associate Professor</a:t>
                      </a:r>
                      <a:endParaRPr lang="it-IT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effectLst/>
                        </a:rPr>
                        <a:t>0.1</a:t>
                      </a:r>
                      <a:endParaRPr lang="it-IT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48614415"/>
                  </a:ext>
                </a:extLst>
              </a:tr>
              <a:tr h="250133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L. </a:t>
                      </a:r>
                      <a:r>
                        <a:rPr lang="en-US" sz="11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Calcagnile</a:t>
                      </a:r>
                      <a:endParaRPr lang="it-IT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effectLst/>
                        </a:rPr>
                        <a:t>Full Professor</a:t>
                      </a:r>
                      <a:endParaRPr lang="it-IT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effectLst/>
                        </a:rPr>
                        <a:t>0.1</a:t>
                      </a:r>
                      <a:endParaRPr lang="it-IT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62651264"/>
                  </a:ext>
                </a:extLst>
              </a:tr>
            </a:tbl>
          </a:graphicData>
        </a:graphic>
      </p:graphicFrame>
      <p:pic>
        <p:nvPicPr>
          <p:cNvPr id="8" name="Immagine 21">
            <a:extLst>
              <a:ext uri="{FF2B5EF4-FFF2-40B4-BE49-F238E27FC236}">
                <a16:creationId xmlns:a16="http://schemas.microsoft.com/office/drawing/2014/main" id="{2667D7FF-193D-2850-8691-4EE22BCC83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8138" y="581025"/>
            <a:ext cx="8410575" cy="71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D5950B78-DDE4-6B85-1AF2-118712AEBB08}"/>
              </a:ext>
            </a:extLst>
          </p:cNvPr>
          <p:cNvSpPr txBox="1"/>
          <p:nvPr/>
        </p:nvSpPr>
        <p:spPr>
          <a:xfrm>
            <a:off x="37320" y="33051"/>
            <a:ext cx="2590464" cy="59503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wrap="square" lIns="50800" tIns="50800" rIns="50800" bIns="50800" spcCol="38100" anchor="ctr">
            <a:spAutoFit/>
          </a:bodyPr>
          <a:lstStyle/>
          <a:p>
            <a:pPr algn="ctr" defTabSz="410730" fontAlgn="auto" latinLnBrk="1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3200" b="1" kern="0" dirty="0">
                <a:solidFill>
                  <a:schemeClr val="accent5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+mn-cs"/>
                <a:sym typeface="Calibri"/>
              </a:rPr>
              <a:t>FUSION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ADD51CC-E6E2-3A6B-8770-A74A63C72E5A}"/>
              </a:ext>
            </a:extLst>
          </p:cNvPr>
          <p:cNvSpPr txBox="1"/>
          <p:nvPr/>
        </p:nvSpPr>
        <p:spPr>
          <a:xfrm>
            <a:off x="338138" y="1232671"/>
            <a:ext cx="524427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b="1" dirty="0"/>
              <a:t>GOAL</a:t>
            </a:r>
            <a:r>
              <a:rPr lang="it-IT" dirty="0"/>
              <a:t>: Il progetto FUSION mira a :</a:t>
            </a:r>
          </a:p>
          <a:p>
            <a:pPr algn="just"/>
            <a:r>
              <a:rPr lang="it-IT" dirty="0"/>
              <a:t>- realizzare una nuova generazione di bersagli    solidi, per reazioni più efficienti di fusione p11B;</a:t>
            </a:r>
          </a:p>
          <a:p>
            <a:pPr marL="285750" indent="-285750" algn="just">
              <a:buFontTx/>
              <a:buChar char="-"/>
            </a:pPr>
            <a:r>
              <a:rPr lang="it-IT" dirty="0"/>
              <a:t>progettare nuovi approcci e realizzare rivelatori ottimizzati per una misura più accurata dei prodotti di reazione;</a:t>
            </a:r>
          </a:p>
          <a:p>
            <a:pPr marL="285750" indent="-285750" algn="just">
              <a:buFontTx/>
              <a:buChar char="-"/>
            </a:pPr>
            <a:r>
              <a:rPr lang="it-IT" dirty="0"/>
              <a:t>migliorare la stima delle sezioni d’urto p11B in plasma; </a:t>
            </a:r>
          </a:p>
          <a:p>
            <a:pPr marL="285750" indent="-285750" algn="just">
              <a:buFontTx/>
              <a:buChar char="-"/>
            </a:pPr>
            <a:r>
              <a:rPr lang="it-IT" dirty="0"/>
              <a:t>effettuare una nuova classe di esperimenti di fusione p11B nel plasma basati su sistemi laser ad alta frequenza di ripetizione e durata temporale</a:t>
            </a:r>
          </a:p>
        </p:txBody>
      </p:sp>
    </p:spTree>
    <p:extLst>
      <p:ext uri="{BB962C8B-B14F-4D97-AF65-F5344CB8AC3E}">
        <p14:creationId xmlns:p14="http://schemas.microsoft.com/office/powerpoint/2010/main" val="34889290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8DDF6EA-9DB8-8690-9AD9-8A7E69B3C2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3509" y="616744"/>
            <a:ext cx="5247940" cy="4038019"/>
          </a:xfrm>
          <a:prstGeom prst="rect">
            <a:avLst/>
          </a:prstGeom>
        </p:spPr>
      </p:pic>
      <p:pic>
        <p:nvPicPr>
          <p:cNvPr id="6" name="Immagine 21">
            <a:extLst>
              <a:ext uri="{FF2B5EF4-FFF2-40B4-BE49-F238E27FC236}">
                <a16:creationId xmlns:a16="http://schemas.microsoft.com/office/drawing/2014/main" id="{0368D0EB-3F18-AE03-09A7-BE50AED02F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8138" y="581025"/>
            <a:ext cx="8410575" cy="71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asellaDiTesto 8">
            <a:extLst>
              <a:ext uri="{FF2B5EF4-FFF2-40B4-BE49-F238E27FC236}">
                <a16:creationId xmlns:a16="http://schemas.microsoft.com/office/drawing/2014/main" id="{7E49FE90-2A5E-8F76-69E8-B623FDF4D9F1}"/>
              </a:ext>
            </a:extLst>
          </p:cNvPr>
          <p:cNvSpPr txBox="1"/>
          <p:nvPr/>
        </p:nvSpPr>
        <p:spPr>
          <a:xfrm>
            <a:off x="58366" y="68059"/>
            <a:ext cx="4104456" cy="59503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wrap="square" lIns="50800" tIns="50800" rIns="50800" bIns="50800" spcCol="38100" anchor="ctr">
            <a:spAutoFit/>
          </a:bodyPr>
          <a:lstStyle/>
          <a:p>
            <a:pPr algn="ctr" defTabSz="410730" fontAlgn="auto" latinLnBrk="1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3200" b="1" kern="0" dirty="0">
                <a:solidFill>
                  <a:schemeClr val="accent5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+mn-cs"/>
                <a:sym typeface="Calibri"/>
              </a:rPr>
              <a:t>GOLD_RADIOTREAT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58B40CBE-B020-5B2E-BC75-0E7552E8F46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9999927"/>
              </p:ext>
            </p:extLst>
          </p:nvPr>
        </p:nvGraphicFramePr>
        <p:xfrm>
          <a:off x="422869" y="5085184"/>
          <a:ext cx="6048673" cy="129614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74272">
                  <a:extLst>
                    <a:ext uri="{9D8B030D-6E8A-4147-A177-3AD203B41FA5}">
                      <a16:colId xmlns:a16="http://schemas.microsoft.com/office/drawing/2014/main" val="2424679545"/>
                    </a:ext>
                  </a:extLst>
                </a:gridCol>
                <a:gridCol w="1568354">
                  <a:extLst>
                    <a:ext uri="{9D8B030D-6E8A-4147-A177-3AD203B41FA5}">
                      <a16:colId xmlns:a16="http://schemas.microsoft.com/office/drawing/2014/main" val="4133700246"/>
                    </a:ext>
                  </a:extLst>
                </a:gridCol>
                <a:gridCol w="1568354">
                  <a:extLst>
                    <a:ext uri="{9D8B030D-6E8A-4147-A177-3AD203B41FA5}">
                      <a16:colId xmlns:a16="http://schemas.microsoft.com/office/drawing/2014/main" val="54542553"/>
                    </a:ext>
                  </a:extLst>
                </a:gridCol>
                <a:gridCol w="937693">
                  <a:extLst>
                    <a:ext uri="{9D8B030D-6E8A-4147-A177-3AD203B41FA5}">
                      <a16:colId xmlns:a16="http://schemas.microsoft.com/office/drawing/2014/main" val="2023328236"/>
                    </a:ext>
                  </a:extLst>
                </a:gridCol>
              </a:tblGrid>
              <a:tr h="272873"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effectLst/>
                          <a:latin typeface="+mn-lt"/>
                        </a:rPr>
                        <a:t>Research Unit</a:t>
                      </a:r>
                      <a:endParaRPr lang="it-IT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effectLst/>
                          <a:latin typeface="+mn-lt"/>
                        </a:rPr>
                        <a:t>Research</a:t>
                      </a:r>
                      <a:endParaRPr lang="it-IT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effectLst/>
                          <a:latin typeface="+mn-lt"/>
                        </a:rPr>
                        <a:t>Position</a:t>
                      </a:r>
                      <a:endParaRPr lang="it-IT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effectLst/>
                          <a:latin typeface="+mn-lt"/>
                        </a:rPr>
                        <a:t>FET</a:t>
                      </a:r>
                      <a:endParaRPr lang="it-IT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38650344"/>
                  </a:ext>
                </a:extLst>
              </a:tr>
              <a:tr h="272873">
                <a:tc rowSpan="4"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effectLst/>
                          <a:latin typeface="+mn-lt"/>
                        </a:rPr>
                        <a:t>INFN-Le</a:t>
                      </a:r>
                      <a:endParaRPr lang="it-IT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V. De </a:t>
                      </a:r>
                      <a:r>
                        <a:rPr lang="en-US" sz="1200" b="1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Matteis</a:t>
                      </a:r>
                      <a:endParaRPr lang="it-IT" sz="12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RTDA</a:t>
                      </a:r>
                      <a:endParaRPr lang="it-IT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effectLst/>
                          <a:latin typeface="+mn-lt"/>
                        </a:rPr>
                        <a:t>0.5</a:t>
                      </a:r>
                      <a:endParaRPr lang="it-IT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57571041"/>
                  </a:ext>
                </a:extLst>
              </a:tr>
              <a:tr h="250133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effectLst/>
                          <a:latin typeface="+mn-lt"/>
                        </a:rPr>
                        <a:t>R. Rinaldi</a:t>
                      </a:r>
                      <a:endParaRPr lang="it-IT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Full Professor</a:t>
                      </a:r>
                      <a:endParaRPr lang="it-IT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effectLst/>
                          <a:latin typeface="+mn-lt"/>
                        </a:rPr>
                        <a:t>0.2</a:t>
                      </a:r>
                      <a:endParaRPr lang="it-IT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58156211"/>
                  </a:ext>
                </a:extLst>
              </a:tr>
              <a:tr h="250133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A.P. Caricato</a:t>
                      </a:r>
                      <a:endParaRPr lang="it-IT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effectLst/>
                          <a:latin typeface="+mn-lt"/>
                        </a:rPr>
                        <a:t>Associate Professor</a:t>
                      </a:r>
                      <a:endParaRPr lang="it-IT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effectLst/>
                          <a:latin typeface="+mn-lt"/>
                        </a:rPr>
                        <a:t>0.1</a:t>
                      </a:r>
                      <a:endParaRPr lang="it-IT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48614415"/>
                  </a:ext>
                </a:extLst>
              </a:tr>
              <a:tr h="250133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S. Tarantino</a:t>
                      </a:r>
                      <a:endParaRPr lang="it-IT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err="1">
                          <a:effectLst/>
                          <a:latin typeface="+mn-lt"/>
                        </a:rPr>
                        <a:t>Phd</a:t>
                      </a:r>
                      <a:endParaRPr lang="it-IT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1.0</a:t>
                      </a:r>
                      <a:endParaRPr lang="it-IT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62651264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BE930F41-B51E-6A18-3F11-02B5E52C7A41}"/>
              </a:ext>
            </a:extLst>
          </p:cNvPr>
          <p:cNvSpPr txBox="1"/>
          <p:nvPr/>
        </p:nvSpPr>
        <p:spPr>
          <a:xfrm>
            <a:off x="338138" y="1279406"/>
            <a:ext cx="382468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b="1" dirty="0"/>
              <a:t>GOAL</a:t>
            </a:r>
            <a:r>
              <a:rPr lang="it-IT" dirty="0"/>
              <a:t>: utilizzo di nanostrutture d’oro funzionalizzate a supporto di trattamenti radioterapici</a:t>
            </a:r>
          </a:p>
          <a:p>
            <a:pPr algn="just"/>
            <a:endParaRPr lang="it-IT" dirty="0"/>
          </a:p>
          <a:p>
            <a:pPr algn="just"/>
            <a:r>
              <a:rPr lang="it-IT" dirty="0"/>
              <a:t>Le nanostrutture sono sintetizzate per via chimica (anche con procedure green)</a:t>
            </a:r>
          </a:p>
        </p:txBody>
      </p:sp>
    </p:spTree>
    <p:extLst>
      <p:ext uri="{BB962C8B-B14F-4D97-AF65-F5344CB8AC3E}">
        <p14:creationId xmlns:p14="http://schemas.microsoft.com/office/powerpoint/2010/main" val="35212756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21">
            <a:extLst>
              <a:ext uri="{FF2B5EF4-FFF2-40B4-BE49-F238E27FC236}">
                <a16:creationId xmlns:a16="http://schemas.microsoft.com/office/drawing/2014/main" id="{0368D0EB-3F18-AE03-09A7-BE50AED02F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8138" y="581025"/>
            <a:ext cx="8410575" cy="71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asellaDiTesto 8">
            <a:extLst>
              <a:ext uri="{FF2B5EF4-FFF2-40B4-BE49-F238E27FC236}">
                <a16:creationId xmlns:a16="http://schemas.microsoft.com/office/drawing/2014/main" id="{7E49FE90-2A5E-8F76-69E8-B623FDF4D9F1}"/>
              </a:ext>
            </a:extLst>
          </p:cNvPr>
          <p:cNvSpPr txBox="1"/>
          <p:nvPr/>
        </p:nvSpPr>
        <p:spPr>
          <a:xfrm>
            <a:off x="-108520" y="21709"/>
            <a:ext cx="3335238" cy="59503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wrap="square" lIns="50800" tIns="50800" rIns="50800" bIns="50800" spcCol="38100" anchor="ctr">
            <a:spAutoFit/>
          </a:bodyPr>
          <a:lstStyle/>
          <a:p>
            <a:pPr algn="ctr" defTabSz="410730" fontAlgn="auto" latinLnBrk="1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3200" b="1" kern="0" dirty="0">
                <a:solidFill>
                  <a:schemeClr val="accent5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+mn-cs"/>
                <a:sym typeface="Calibri"/>
              </a:rPr>
              <a:t>HASPIDE (Call)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E930F41-B51E-6A18-3F11-02B5E52C7A41}"/>
              </a:ext>
            </a:extLst>
          </p:cNvPr>
          <p:cNvSpPr txBox="1"/>
          <p:nvPr/>
        </p:nvSpPr>
        <p:spPr>
          <a:xfrm>
            <a:off x="207412" y="750114"/>
            <a:ext cx="84105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b="1" dirty="0"/>
              <a:t>GOAL</a:t>
            </a:r>
            <a:r>
              <a:rPr lang="it-IT" dirty="0"/>
              <a:t>: </a:t>
            </a:r>
            <a:r>
              <a:rPr lang="it-IT" b="0" i="0" dirty="0">
                <a:solidFill>
                  <a:srgbClr val="212529"/>
                </a:solidFill>
                <a:effectLst/>
                <a:latin typeface="Arial" panose="020B0604020202020204" pitchFamily="34" charset="0"/>
              </a:rPr>
              <a:t>L'esperimento HASPIDE si propone di realizzare rivelatori flessibili basati su Silicio amorfo idrogenato per applicazioni cliniche (terapia a protoni, elettroni e gamma e clinical </a:t>
            </a:r>
            <a:r>
              <a:rPr lang="it-IT" b="0" i="0" dirty="0" err="1">
                <a:solidFill>
                  <a:srgbClr val="212529"/>
                </a:solidFill>
                <a:effectLst/>
                <a:latin typeface="Arial" panose="020B0604020202020204" pitchFamily="34" charset="0"/>
              </a:rPr>
              <a:t>beam</a:t>
            </a:r>
            <a:r>
              <a:rPr lang="it-IT" b="0" i="0" dirty="0">
                <a:solidFill>
                  <a:srgbClr val="212529"/>
                </a:solidFill>
                <a:effectLst/>
                <a:latin typeface="Arial" panose="020B0604020202020204" pitchFamily="34" charset="0"/>
              </a:rPr>
              <a:t> monitor) neutroniche e allo spazio</a:t>
            </a:r>
            <a:endParaRPr lang="it-IT" dirty="0"/>
          </a:p>
        </p:txBody>
      </p:sp>
      <p:graphicFrame>
        <p:nvGraphicFramePr>
          <p:cNvPr id="10" name="Tabella 7">
            <a:extLst>
              <a:ext uri="{FF2B5EF4-FFF2-40B4-BE49-F238E27FC236}">
                <a16:creationId xmlns:a16="http://schemas.microsoft.com/office/drawing/2014/main" id="{D3ACAA5B-3326-C915-2909-70A2A8C5C2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8275967"/>
              </p:ext>
            </p:extLst>
          </p:nvPr>
        </p:nvGraphicFramePr>
        <p:xfrm>
          <a:off x="307639" y="3717032"/>
          <a:ext cx="7004587" cy="2968356"/>
        </p:xfrm>
        <a:graphic>
          <a:graphicData uri="http://schemas.openxmlformats.org/drawingml/2006/table">
            <a:tbl>
              <a:tblPr/>
              <a:tblGrid>
                <a:gridCol w="1263419">
                  <a:extLst>
                    <a:ext uri="{9D8B030D-6E8A-4147-A177-3AD203B41FA5}">
                      <a16:colId xmlns:a16="http://schemas.microsoft.com/office/drawing/2014/main" val="3160845945"/>
                    </a:ext>
                  </a:extLst>
                </a:gridCol>
                <a:gridCol w="1320234">
                  <a:extLst>
                    <a:ext uri="{9D8B030D-6E8A-4147-A177-3AD203B41FA5}">
                      <a16:colId xmlns:a16="http://schemas.microsoft.com/office/drawing/2014/main" val="2310070503"/>
                    </a:ext>
                  </a:extLst>
                </a:gridCol>
                <a:gridCol w="3548083">
                  <a:extLst>
                    <a:ext uri="{9D8B030D-6E8A-4147-A177-3AD203B41FA5}">
                      <a16:colId xmlns:a16="http://schemas.microsoft.com/office/drawing/2014/main" val="3118084305"/>
                    </a:ext>
                  </a:extLst>
                </a:gridCol>
                <a:gridCol w="872851">
                  <a:extLst>
                    <a:ext uri="{9D8B030D-6E8A-4147-A177-3AD203B41FA5}">
                      <a16:colId xmlns:a16="http://schemas.microsoft.com/office/drawing/2014/main" val="2126425436"/>
                    </a:ext>
                  </a:extLst>
                </a:gridCol>
              </a:tblGrid>
              <a:tr h="204976">
                <a:tc gridSpan="4">
                  <a:txBody>
                    <a:bodyPr/>
                    <a:lstStyle/>
                    <a:p>
                      <a:pPr marL="5715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INFN-LE</a:t>
                      </a:r>
                      <a:endParaRPr lang="it-IT" sz="11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3434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3817648"/>
                  </a:ext>
                </a:extLst>
              </a:tr>
              <a:tr h="280715">
                <a:tc>
                  <a:txBody>
                    <a:bodyPr/>
                    <a:lstStyle/>
                    <a:p>
                      <a:pPr marL="5715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Name</a:t>
                      </a:r>
                      <a:endParaRPr lang="it-IT" sz="1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715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Surname</a:t>
                      </a:r>
                      <a:endParaRPr lang="it-IT" sz="14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715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Position</a:t>
                      </a:r>
                      <a:endParaRPr lang="it-IT" sz="1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FTE</a:t>
                      </a:r>
                      <a:endParaRPr lang="it-IT" sz="1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70078012"/>
                  </a:ext>
                </a:extLst>
              </a:tr>
              <a:tr h="212372">
                <a:tc>
                  <a:txBody>
                    <a:bodyPr/>
                    <a:lstStyle/>
                    <a:p>
                      <a:pPr marL="5715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Anna Grazia</a:t>
                      </a:r>
                      <a:endParaRPr lang="it-IT" sz="1400" b="1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715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Monteduro</a:t>
                      </a:r>
                      <a:endParaRPr lang="it-IT" sz="1400" b="1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715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Ricercatore RTD-A (</a:t>
                      </a:r>
                      <a:r>
                        <a:rPr lang="it-IT" sz="1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UniSalento</a:t>
                      </a:r>
                      <a:r>
                        <a:rPr lang="it-IT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) [RL]</a:t>
                      </a:r>
                      <a:endParaRPr lang="it-IT" sz="1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0.3</a:t>
                      </a:r>
                      <a:endParaRPr lang="it-IT" sz="140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12151865"/>
                  </a:ext>
                </a:extLst>
              </a:tr>
              <a:tr h="212372">
                <a:tc>
                  <a:txBody>
                    <a:bodyPr/>
                    <a:lstStyle/>
                    <a:p>
                      <a:pPr marL="5715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Giuseppe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715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Maruccio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715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Professore Ordinario (</a:t>
                      </a:r>
                      <a:r>
                        <a:rPr lang="it-IT" sz="1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UniSalento</a:t>
                      </a:r>
                      <a:r>
                        <a:rPr lang="it-IT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)</a:t>
                      </a:r>
                      <a:endParaRPr lang="it-IT" sz="1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0.2</a:t>
                      </a:r>
                      <a:endParaRPr lang="it-IT" sz="140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04127246"/>
                  </a:ext>
                </a:extLst>
              </a:tr>
              <a:tr h="212372">
                <a:tc>
                  <a:txBody>
                    <a:bodyPr/>
                    <a:lstStyle/>
                    <a:p>
                      <a:pPr marL="5715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Silvia</a:t>
                      </a:r>
                      <a:endParaRPr lang="it-IT" sz="140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715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Rizzato</a:t>
                      </a:r>
                      <a:endParaRPr lang="it-IT" sz="140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715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Ricercatore RTD-A (</a:t>
                      </a:r>
                      <a:r>
                        <a:rPr lang="it-IT" sz="1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UniSalento</a:t>
                      </a:r>
                      <a:r>
                        <a:rPr lang="it-IT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)</a:t>
                      </a:r>
                      <a:endParaRPr lang="it-IT" sz="1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0.2</a:t>
                      </a:r>
                      <a:endParaRPr lang="it-IT" sz="140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27399075"/>
                  </a:ext>
                </a:extLst>
              </a:tr>
              <a:tr h="212372">
                <a:tc>
                  <a:txBody>
                    <a:bodyPr/>
                    <a:lstStyle/>
                    <a:p>
                      <a:pPr marL="5715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Gianluca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715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Quarta</a:t>
                      </a:r>
                      <a:endParaRPr lang="it-IT" sz="140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715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Professore associato (</a:t>
                      </a:r>
                      <a:r>
                        <a:rPr lang="it-IT" sz="1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UniSalento</a:t>
                      </a:r>
                      <a:r>
                        <a:rPr lang="it-IT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)</a:t>
                      </a:r>
                      <a:endParaRPr lang="it-IT" sz="1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0.2</a:t>
                      </a:r>
                      <a:endParaRPr lang="it-IT" sz="140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96783373"/>
                  </a:ext>
                </a:extLst>
              </a:tr>
              <a:tr h="212372">
                <a:tc>
                  <a:txBody>
                    <a:bodyPr/>
                    <a:lstStyle/>
                    <a:p>
                      <a:pPr marL="5715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Anna Paola</a:t>
                      </a:r>
                      <a:endParaRPr lang="it-IT" sz="140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715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Caricato</a:t>
                      </a:r>
                      <a:endParaRPr lang="it-IT" sz="140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715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Professore Associato (</a:t>
                      </a:r>
                      <a:r>
                        <a:rPr lang="it-IT" sz="1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UniSalento</a:t>
                      </a:r>
                      <a:r>
                        <a:rPr lang="it-IT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)</a:t>
                      </a:r>
                      <a:endParaRPr lang="it-IT" sz="1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0.1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48662879"/>
                  </a:ext>
                </a:extLst>
              </a:tr>
              <a:tr h="212372">
                <a:tc>
                  <a:txBody>
                    <a:bodyPr/>
                    <a:lstStyle/>
                    <a:p>
                      <a:pPr marL="5715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Daniela 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715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Manno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715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Professore Associato (</a:t>
                      </a:r>
                      <a:r>
                        <a:rPr lang="it-IT" sz="1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UniSalento</a:t>
                      </a:r>
                      <a:r>
                        <a:rPr lang="it-IT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)</a:t>
                      </a:r>
                      <a:endParaRPr lang="it-IT" sz="1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0.1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05236008"/>
                  </a:ext>
                </a:extLst>
              </a:tr>
              <a:tr h="212372">
                <a:tc>
                  <a:txBody>
                    <a:bodyPr/>
                    <a:lstStyle/>
                    <a:p>
                      <a:pPr marL="5715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Maurizio</a:t>
                      </a:r>
                      <a:endParaRPr lang="it-IT" sz="140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715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Martino</a:t>
                      </a:r>
                      <a:endParaRPr lang="it-IT" sz="140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715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Professore Associato (</a:t>
                      </a:r>
                      <a:r>
                        <a:rPr lang="it-IT" sz="1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UniSalento</a:t>
                      </a:r>
                      <a:r>
                        <a:rPr lang="it-IT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)</a:t>
                      </a:r>
                      <a:endParaRPr lang="it-IT" sz="1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0.2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71384833"/>
                  </a:ext>
                </a:extLst>
              </a:tr>
              <a:tr h="212372">
                <a:tc>
                  <a:txBody>
                    <a:bodyPr/>
                    <a:lstStyle/>
                    <a:p>
                      <a:pPr marL="5715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Lucio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715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Calcagnile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715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Professore Ordinario (</a:t>
                      </a:r>
                      <a:r>
                        <a:rPr lang="it-IT" sz="1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UniSalento</a:t>
                      </a:r>
                      <a:r>
                        <a:rPr lang="it-IT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)</a:t>
                      </a:r>
                      <a:endParaRPr lang="it-IT" sz="1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0.2</a:t>
                      </a:r>
                      <a:endParaRPr lang="it-IT" sz="140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34953961"/>
                  </a:ext>
                </a:extLst>
              </a:tr>
              <a:tr h="212372">
                <a:tc>
                  <a:txBody>
                    <a:bodyPr/>
                    <a:lstStyle/>
                    <a:p>
                      <a:pPr marL="5715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Antonio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715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Serra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715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Professore Associato (</a:t>
                      </a:r>
                      <a:r>
                        <a:rPr lang="it-IT" sz="1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UniSalento</a:t>
                      </a:r>
                      <a:r>
                        <a:rPr lang="it-IT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)</a:t>
                      </a:r>
                      <a:endParaRPr lang="it-IT" sz="1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0.3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97272935"/>
                  </a:ext>
                </a:extLst>
              </a:tr>
              <a:tr h="212133">
                <a:tc>
                  <a:txBody>
                    <a:bodyPr/>
                    <a:lstStyle/>
                    <a:p>
                      <a:pPr marL="5715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715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715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24 </a:t>
                      </a:r>
                      <a:r>
                        <a:rPr lang="it-IT" sz="1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months</a:t>
                      </a:r>
                      <a:r>
                        <a:rPr lang="it-IT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it-IT" sz="1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AdR</a:t>
                      </a:r>
                      <a:r>
                        <a:rPr lang="it-IT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from first </a:t>
                      </a:r>
                      <a:r>
                        <a:rPr lang="it-IT" sz="1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year</a:t>
                      </a:r>
                      <a:r>
                        <a:rPr lang="it-IT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(WP1)</a:t>
                      </a:r>
                      <a:endParaRPr lang="it-IT" sz="1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37006380"/>
                  </a:ext>
                </a:extLst>
              </a:tr>
              <a:tr h="212133">
                <a:tc gridSpan="3">
                  <a:txBody>
                    <a:bodyPr/>
                    <a:lstStyle/>
                    <a:p>
                      <a:pPr marR="66675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INFN-LE Total</a:t>
                      </a:r>
                      <a:endParaRPr lang="it-IT" sz="1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2.8</a:t>
                      </a:r>
                      <a:endParaRPr lang="it-IT" sz="1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10418030"/>
                  </a:ext>
                </a:extLst>
              </a:tr>
            </a:tbl>
          </a:graphicData>
        </a:graphic>
      </p:graphicFrame>
      <p:pic>
        <p:nvPicPr>
          <p:cNvPr id="12" name="Immagine 10">
            <a:extLst>
              <a:ext uri="{FF2B5EF4-FFF2-40B4-BE49-F238E27FC236}">
                <a16:creationId xmlns:a16="http://schemas.microsoft.com/office/drawing/2014/main" id="{A6CEA923-B3B4-6350-90A6-123B8ED80D5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3735"/>
          <a:stretch/>
        </p:blipFill>
        <p:spPr>
          <a:xfrm>
            <a:off x="729457" y="1616842"/>
            <a:ext cx="5969023" cy="777406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EA135B93-1DC5-EAB0-14B3-8ACCCF8600B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18531"/>
          <a:stretch/>
        </p:blipFill>
        <p:spPr>
          <a:xfrm>
            <a:off x="539552" y="2345061"/>
            <a:ext cx="6514984" cy="1310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98032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7">
            <a:extLst>
              <a:ext uri="{FF2B5EF4-FFF2-40B4-BE49-F238E27FC236}">
                <a16:creationId xmlns:a16="http://schemas.microsoft.com/office/drawing/2014/main" id="{42F4A909-EF48-6A22-2282-42A0AAB8271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746"/>
          <a:stretch/>
        </p:blipFill>
        <p:spPr>
          <a:xfrm>
            <a:off x="4360362" y="1178471"/>
            <a:ext cx="4388351" cy="2468444"/>
          </a:xfrm>
          <a:custGeom>
            <a:avLst/>
            <a:gdLst>
              <a:gd name="connsiteX0" fmla="*/ 0 w 12187427"/>
              <a:gd name="connsiteY0" fmla="*/ 0 h 6003852"/>
              <a:gd name="connsiteX1" fmla="*/ 12187427 w 12187427"/>
              <a:gd name="connsiteY1" fmla="*/ 0 h 6003852"/>
              <a:gd name="connsiteX2" fmla="*/ 12187427 w 12187427"/>
              <a:gd name="connsiteY2" fmla="*/ 4772371 h 6003852"/>
              <a:gd name="connsiteX3" fmla="*/ 11865111 w 12187427"/>
              <a:gd name="connsiteY3" fmla="*/ 4913285 h 6003852"/>
              <a:gd name="connsiteX4" fmla="*/ 6096000 w 12187427"/>
              <a:gd name="connsiteY4" fmla="*/ 6003852 h 6003852"/>
              <a:gd name="connsiteX5" fmla="*/ 3601 w 12187427"/>
              <a:gd name="connsiteY5" fmla="*/ 4771946 h 6003852"/>
              <a:gd name="connsiteX6" fmla="*/ 0 w 12187427"/>
              <a:gd name="connsiteY6" fmla="*/ 4770223 h 6003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87427" h="6003852">
                <a:moveTo>
                  <a:pt x="0" y="0"/>
                </a:moveTo>
                <a:lnTo>
                  <a:pt x="12187427" y="0"/>
                </a:lnTo>
                <a:lnTo>
                  <a:pt x="12187427" y="4772371"/>
                </a:lnTo>
                <a:lnTo>
                  <a:pt x="11865111" y="4913285"/>
                </a:lnTo>
                <a:cubicBezTo>
                  <a:pt x="10225213" y="5601147"/>
                  <a:pt x="8237833" y="6003852"/>
                  <a:pt x="6096000" y="6003852"/>
                </a:cubicBezTo>
                <a:cubicBezTo>
                  <a:pt x="3811379" y="6003852"/>
                  <a:pt x="1702489" y="5545663"/>
                  <a:pt x="3601" y="4771946"/>
                </a:cubicBezTo>
                <a:lnTo>
                  <a:pt x="0" y="4770223"/>
                </a:lnTo>
                <a:close/>
              </a:path>
            </a:pathLst>
          </a:custGeom>
        </p:spPr>
      </p:pic>
      <p:pic>
        <p:nvPicPr>
          <p:cNvPr id="5" name="Immagine 21">
            <a:extLst>
              <a:ext uri="{FF2B5EF4-FFF2-40B4-BE49-F238E27FC236}">
                <a16:creationId xmlns:a16="http://schemas.microsoft.com/office/drawing/2014/main" id="{3DFD18A0-145F-87A7-ABD9-7C77C9EAD6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8138" y="581025"/>
            <a:ext cx="8410575" cy="71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asellaDiTesto 8">
            <a:extLst>
              <a:ext uri="{FF2B5EF4-FFF2-40B4-BE49-F238E27FC236}">
                <a16:creationId xmlns:a16="http://schemas.microsoft.com/office/drawing/2014/main" id="{F8E23F48-AB0C-7038-44A1-0C4E799ED379}"/>
              </a:ext>
            </a:extLst>
          </p:cNvPr>
          <p:cNvSpPr txBox="1"/>
          <p:nvPr/>
        </p:nvSpPr>
        <p:spPr>
          <a:xfrm>
            <a:off x="58366" y="68059"/>
            <a:ext cx="1921346" cy="59503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wrap="square" lIns="50800" tIns="50800" rIns="50800" bIns="50800" spcCol="38100" anchor="ctr">
            <a:spAutoFit/>
          </a:bodyPr>
          <a:lstStyle/>
          <a:p>
            <a:pPr algn="ctr" defTabSz="410730" fontAlgn="auto" latinLnBrk="1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3200" b="1" kern="0" dirty="0">
                <a:solidFill>
                  <a:schemeClr val="accent5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+mn-cs"/>
                <a:sym typeface="Calibri"/>
              </a:rPr>
              <a:t>IMAND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FF123C4-B76B-6482-B2FB-8D55ED3A7166}"/>
              </a:ext>
            </a:extLst>
          </p:cNvPr>
          <p:cNvSpPr txBox="1"/>
          <p:nvPr/>
        </p:nvSpPr>
        <p:spPr>
          <a:xfrm>
            <a:off x="179512" y="1124744"/>
            <a:ext cx="40324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/>
              <a:t>GOAL</a:t>
            </a:r>
            <a:r>
              <a:rPr lang="it-IT" dirty="0"/>
              <a:t>: sintesi e studio di materiali innovativi:</a:t>
            </a:r>
          </a:p>
          <a:p>
            <a:pPr marL="285750" indent="-285750">
              <a:buFontTx/>
              <a:buChar char="-"/>
            </a:pPr>
            <a:r>
              <a:rPr lang="it-IT" dirty="0"/>
              <a:t>Film drogati a base carbonio;</a:t>
            </a:r>
          </a:p>
          <a:p>
            <a:pPr marL="285750" indent="-285750">
              <a:buFontTx/>
              <a:buChar char="-"/>
            </a:pPr>
            <a:r>
              <a:rPr lang="it-IT" dirty="0" err="1"/>
              <a:t>Eterostrutture</a:t>
            </a:r>
            <a:r>
              <a:rPr lang="it-IT" dirty="0"/>
              <a:t> carbonio-semiconduttore-polimero;</a:t>
            </a:r>
          </a:p>
          <a:p>
            <a:pPr marL="285750" indent="-285750">
              <a:buFontTx/>
              <a:buChar char="-"/>
            </a:pPr>
            <a:r>
              <a:rPr lang="it-IT" dirty="0"/>
              <a:t>Film semiconduttori ad ampio gap</a:t>
            </a:r>
          </a:p>
          <a:p>
            <a:r>
              <a:rPr lang="it-IT" dirty="0"/>
              <a:t>Per rivelatori di radiazione</a:t>
            </a:r>
          </a:p>
          <a:p>
            <a:endParaRPr lang="it-IT" dirty="0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E1240C02-CD3A-6D90-5706-BCE8316CFBA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2682558"/>
              </p:ext>
            </p:extLst>
          </p:nvPr>
        </p:nvGraphicFramePr>
        <p:xfrm>
          <a:off x="338138" y="4581128"/>
          <a:ext cx="6048673" cy="129614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74272">
                  <a:extLst>
                    <a:ext uri="{9D8B030D-6E8A-4147-A177-3AD203B41FA5}">
                      <a16:colId xmlns:a16="http://schemas.microsoft.com/office/drawing/2014/main" val="2424679545"/>
                    </a:ext>
                  </a:extLst>
                </a:gridCol>
                <a:gridCol w="1568354">
                  <a:extLst>
                    <a:ext uri="{9D8B030D-6E8A-4147-A177-3AD203B41FA5}">
                      <a16:colId xmlns:a16="http://schemas.microsoft.com/office/drawing/2014/main" val="4133700246"/>
                    </a:ext>
                  </a:extLst>
                </a:gridCol>
                <a:gridCol w="1568354">
                  <a:extLst>
                    <a:ext uri="{9D8B030D-6E8A-4147-A177-3AD203B41FA5}">
                      <a16:colId xmlns:a16="http://schemas.microsoft.com/office/drawing/2014/main" val="54542553"/>
                    </a:ext>
                  </a:extLst>
                </a:gridCol>
                <a:gridCol w="937693">
                  <a:extLst>
                    <a:ext uri="{9D8B030D-6E8A-4147-A177-3AD203B41FA5}">
                      <a16:colId xmlns:a16="http://schemas.microsoft.com/office/drawing/2014/main" val="2023328236"/>
                    </a:ext>
                  </a:extLst>
                </a:gridCol>
              </a:tblGrid>
              <a:tr h="272873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effectLst/>
                          <a:latin typeface="+mn-lt"/>
                        </a:rPr>
                        <a:t>Research Unit</a:t>
                      </a:r>
                      <a:endParaRPr lang="it-IT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effectLst/>
                          <a:latin typeface="+mn-lt"/>
                        </a:rPr>
                        <a:t>Research</a:t>
                      </a:r>
                      <a:endParaRPr lang="it-IT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effectLst/>
                          <a:latin typeface="+mn-lt"/>
                        </a:rPr>
                        <a:t>Position</a:t>
                      </a:r>
                      <a:endParaRPr lang="it-IT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effectLst/>
                          <a:latin typeface="+mn-lt"/>
                        </a:rPr>
                        <a:t>FET</a:t>
                      </a:r>
                      <a:endParaRPr lang="it-IT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38650344"/>
                  </a:ext>
                </a:extLst>
              </a:tr>
              <a:tr h="272873">
                <a:tc rowSpan="4">
                  <a:txBody>
                    <a:bodyPr/>
                    <a:lstStyle/>
                    <a:p>
                      <a:pPr algn="ctr"/>
                      <a:r>
                        <a:rPr lang="en-US" sz="1200">
                          <a:effectLst/>
                          <a:latin typeface="+mn-lt"/>
                        </a:rPr>
                        <a:t>INFN-Le</a:t>
                      </a:r>
                      <a:endParaRPr lang="it-IT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D. </a:t>
                      </a:r>
                      <a:r>
                        <a:rPr lang="en-US" sz="1200" b="1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Manno</a:t>
                      </a:r>
                      <a:endParaRPr lang="it-IT" sz="12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effectLst/>
                          <a:latin typeface="+mn-lt"/>
                        </a:rPr>
                        <a:t>Associate Professor</a:t>
                      </a:r>
                      <a:endParaRPr lang="it-IT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effectLst/>
                          <a:latin typeface="+mn-lt"/>
                        </a:rPr>
                        <a:t>0.8</a:t>
                      </a:r>
                      <a:endParaRPr lang="it-IT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57571041"/>
                  </a:ext>
                </a:extLst>
              </a:tr>
              <a:tr h="250133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effectLst/>
                          <a:latin typeface="+mn-lt"/>
                        </a:rPr>
                        <a:t>A. Serra</a:t>
                      </a:r>
                      <a:endParaRPr lang="it-IT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effectLst/>
                          <a:latin typeface="+mn-lt"/>
                        </a:rPr>
                        <a:t>Associate Professor</a:t>
                      </a:r>
                      <a:endParaRPr lang="it-IT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effectLst/>
                          <a:latin typeface="+mn-lt"/>
                        </a:rPr>
                        <a:t>0.5</a:t>
                      </a:r>
                      <a:endParaRPr lang="it-IT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58156211"/>
                  </a:ext>
                </a:extLst>
              </a:tr>
              <a:tr h="250133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G. </a:t>
                      </a:r>
                      <a:r>
                        <a:rPr lang="en-US" sz="1200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Buccolieri</a:t>
                      </a:r>
                      <a:endParaRPr lang="it-IT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effectLst/>
                          <a:latin typeface="+mn-lt"/>
                        </a:rPr>
                        <a:t>Researcher</a:t>
                      </a:r>
                      <a:endParaRPr lang="it-IT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effectLst/>
                          <a:latin typeface="+mn-lt"/>
                        </a:rPr>
                        <a:t>0.5</a:t>
                      </a:r>
                      <a:endParaRPr lang="it-IT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48614415"/>
                  </a:ext>
                </a:extLst>
              </a:tr>
              <a:tr h="250133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M. Di Giulio</a:t>
                      </a:r>
                      <a:endParaRPr lang="it-IT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effectLst/>
                          <a:latin typeface="+mn-lt"/>
                        </a:rPr>
                        <a:t>Associate Professor</a:t>
                      </a:r>
                      <a:endParaRPr lang="it-IT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0.5</a:t>
                      </a:r>
                      <a:endParaRPr lang="it-IT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626512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924273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D6B5D6C-1180-9ADF-3B58-0C5354188D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6570" y="1136454"/>
            <a:ext cx="5192818" cy="3240360"/>
          </a:xfrm>
          <a:prstGeom prst="rect">
            <a:avLst/>
          </a:prstGeom>
        </p:spPr>
      </p:pic>
      <p:pic>
        <p:nvPicPr>
          <p:cNvPr id="4" name="Immagine 21">
            <a:extLst>
              <a:ext uri="{FF2B5EF4-FFF2-40B4-BE49-F238E27FC236}">
                <a16:creationId xmlns:a16="http://schemas.microsoft.com/office/drawing/2014/main" id="{37A5BF0A-377D-CD88-0D8D-6C75EC2842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8138" y="581025"/>
            <a:ext cx="8410575" cy="71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asellaDiTesto 8">
            <a:extLst>
              <a:ext uri="{FF2B5EF4-FFF2-40B4-BE49-F238E27FC236}">
                <a16:creationId xmlns:a16="http://schemas.microsoft.com/office/drawing/2014/main" id="{6BC09288-955F-B4BD-260C-29A87015BF73}"/>
              </a:ext>
            </a:extLst>
          </p:cNvPr>
          <p:cNvSpPr txBox="1"/>
          <p:nvPr/>
        </p:nvSpPr>
        <p:spPr>
          <a:xfrm>
            <a:off x="107504" y="57428"/>
            <a:ext cx="1584425" cy="59503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wrap="square" lIns="50800" tIns="50800" rIns="50800" bIns="50800" spcCol="38100" anchor="ctr">
            <a:spAutoFit/>
          </a:bodyPr>
          <a:lstStyle/>
          <a:p>
            <a:pPr algn="ctr" defTabSz="410730" fontAlgn="auto" latinLnBrk="1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3200" b="1" kern="0" dirty="0">
                <a:solidFill>
                  <a:schemeClr val="accent5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+mn-cs"/>
                <a:sym typeface="Calibri"/>
              </a:rPr>
              <a:t>IS_ABS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1565AEC6-2207-7467-3CF7-92A71463DD3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3900186"/>
              </p:ext>
            </p:extLst>
          </p:nvPr>
        </p:nvGraphicFramePr>
        <p:xfrm>
          <a:off x="338138" y="4509120"/>
          <a:ext cx="7042174" cy="229667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85590">
                  <a:extLst>
                    <a:ext uri="{9D8B030D-6E8A-4147-A177-3AD203B41FA5}">
                      <a16:colId xmlns:a16="http://schemas.microsoft.com/office/drawing/2014/main" val="2424679545"/>
                    </a:ext>
                  </a:extLst>
                </a:gridCol>
                <a:gridCol w="2338916">
                  <a:extLst>
                    <a:ext uri="{9D8B030D-6E8A-4147-A177-3AD203B41FA5}">
                      <a16:colId xmlns:a16="http://schemas.microsoft.com/office/drawing/2014/main" val="4133700246"/>
                    </a:ext>
                  </a:extLst>
                </a:gridCol>
                <a:gridCol w="1825958">
                  <a:extLst>
                    <a:ext uri="{9D8B030D-6E8A-4147-A177-3AD203B41FA5}">
                      <a16:colId xmlns:a16="http://schemas.microsoft.com/office/drawing/2014/main" val="54542553"/>
                    </a:ext>
                  </a:extLst>
                </a:gridCol>
                <a:gridCol w="1091710">
                  <a:extLst>
                    <a:ext uri="{9D8B030D-6E8A-4147-A177-3AD203B41FA5}">
                      <a16:colId xmlns:a16="http://schemas.microsoft.com/office/drawing/2014/main" val="2023328236"/>
                    </a:ext>
                  </a:extLst>
                </a:gridCol>
              </a:tblGrid>
              <a:tr h="272873"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effectLst/>
                          <a:latin typeface="+mn-lt"/>
                        </a:rPr>
                        <a:t>Research Unit</a:t>
                      </a:r>
                      <a:endParaRPr lang="it-IT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effectLst/>
                          <a:latin typeface="+mn-lt"/>
                        </a:rPr>
                        <a:t>Research</a:t>
                      </a:r>
                      <a:endParaRPr lang="it-IT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effectLst/>
                          <a:latin typeface="+mn-lt"/>
                        </a:rPr>
                        <a:t>Position</a:t>
                      </a:r>
                      <a:endParaRPr lang="it-IT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effectLst/>
                          <a:latin typeface="+mn-lt"/>
                        </a:rPr>
                        <a:t>FET</a:t>
                      </a:r>
                      <a:endParaRPr lang="it-IT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38650344"/>
                  </a:ext>
                </a:extLst>
              </a:tr>
              <a:tr h="272873">
                <a:tc rowSpan="8"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effectLst/>
                          <a:latin typeface="+mn-lt"/>
                        </a:rPr>
                        <a:t>INFN-Le</a:t>
                      </a:r>
                      <a:endParaRPr lang="it-IT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A.P. Caricato </a:t>
                      </a:r>
                      <a:r>
                        <a:rPr lang="en-US" sz="1200" b="1" dirty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→S. Romano</a:t>
                      </a:r>
                      <a:endParaRPr lang="it-IT" sz="12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effectLst/>
                          <a:latin typeface="+mn-lt"/>
                        </a:rPr>
                        <a:t>Associate Professor</a:t>
                      </a:r>
                      <a:endParaRPr lang="it-IT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effectLst/>
                          <a:latin typeface="+mn-lt"/>
                        </a:rPr>
                        <a:t>0.3</a:t>
                      </a:r>
                      <a:endParaRPr lang="it-IT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57571041"/>
                  </a:ext>
                </a:extLst>
              </a:tr>
              <a:tr h="250133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effectLst/>
                          <a:latin typeface="+mn-lt"/>
                        </a:rPr>
                        <a:t>S.. Romano</a:t>
                      </a:r>
                      <a:endParaRPr lang="it-IT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RTDB</a:t>
                      </a:r>
                      <a:endParaRPr lang="it-IT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effectLst/>
                          <a:latin typeface="+mn-lt"/>
                        </a:rPr>
                        <a:t>0.5</a:t>
                      </a:r>
                      <a:endParaRPr lang="it-IT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58156211"/>
                  </a:ext>
                </a:extLst>
              </a:tr>
              <a:tr h="250133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F. De </a:t>
                      </a:r>
                      <a:r>
                        <a:rPr lang="en-US" sz="1200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Tommasi</a:t>
                      </a:r>
                      <a:endParaRPr lang="it-IT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effectLst/>
                          <a:latin typeface="+mn-lt"/>
                        </a:rPr>
                        <a:t>Associate Professor</a:t>
                      </a:r>
                      <a:endParaRPr lang="it-IT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effectLst/>
                          <a:latin typeface="+mn-lt"/>
                        </a:rPr>
                        <a:t>0.6</a:t>
                      </a:r>
                      <a:endParaRPr lang="it-IT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48614415"/>
                  </a:ext>
                </a:extLst>
              </a:tr>
              <a:tr h="250133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M.R. Perrone</a:t>
                      </a:r>
                      <a:endParaRPr lang="it-IT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effectLst/>
                          <a:latin typeface="+mn-lt"/>
                        </a:rPr>
                        <a:t>Full Professor</a:t>
                      </a:r>
                      <a:endParaRPr lang="it-IT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62651264"/>
                  </a:ext>
                </a:extLst>
              </a:tr>
              <a:tr h="250133">
                <a:tc vMerge="1">
                  <a:txBody>
                    <a:bodyPr/>
                    <a:lstStyle/>
                    <a:p>
                      <a:pPr algn="ctr"/>
                      <a:endParaRPr lang="it-IT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A. </a:t>
                      </a:r>
                      <a:r>
                        <a:rPr lang="it-IT" sz="1200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Talà</a:t>
                      </a:r>
                      <a:endParaRPr lang="it-IT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effectLst/>
                          <a:latin typeface="+mn-lt"/>
                        </a:rPr>
                        <a:t>Associate Professor</a:t>
                      </a:r>
                      <a:endParaRPr lang="it-IT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effectLst/>
                          <a:latin typeface="+mn-lt"/>
                        </a:rPr>
                        <a:t>0.3</a:t>
                      </a:r>
                      <a:endParaRPr lang="it-IT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80482211"/>
                  </a:ext>
                </a:extLst>
              </a:tr>
              <a:tr h="250133">
                <a:tc vMerge="1">
                  <a:txBody>
                    <a:bodyPr/>
                    <a:lstStyle/>
                    <a:p>
                      <a:pPr algn="ctr"/>
                      <a:endParaRPr lang="it-IT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A.M. Monteduro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RTDA</a:t>
                      </a:r>
                      <a:endParaRPr lang="it-IT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0.1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268361"/>
                  </a:ext>
                </a:extLst>
              </a:tr>
              <a:tr h="250133">
                <a:tc vMerge="1">
                  <a:txBody>
                    <a:bodyPr/>
                    <a:lstStyle/>
                    <a:p>
                      <a:pPr algn="ctr"/>
                      <a:endParaRPr lang="it-IT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M. Fragola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PhD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0.3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3548514"/>
                  </a:ext>
                </a:extLst>
              </a:tr>
              <a:tr h="250133">
                <a:tc vMerge="1">
                  <a:txBody>
                    <a:bodyPr/>
                    <a:lstStyle/>
                    <a:p>
                      <a:pPr algn="ctr"/>
                      <a:endParaRPr lang="it-IT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R. Assiro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Technician</a:t>
                      </a:r>
                      <a:endParaRPr lang="it-IT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(0.1)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82490348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B7F59B8F-1E3B-DE58-D7EE-EC92CA47F5F6}"/>
              </a:ext>
            </a:extLst>
          </p:cNvPr>
          <p:cNvSpPr txBox="1"/>
          <p:nvPr/>
        </p:nvSpPr>
        <p:spPr>
          <a:xfrm>
            <a:off x="81886" y="1161235"/>
            <a:ext cx="382468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b="1" dirty="0"/>
              <a:t>GOAL</a:t>
            </a:r>
            <a:r>
              <a:rPr lang="it-IT" dirty="0"/>
              <a:t>: Implementazione di una stazione di monitoraggio integrato presso l’osservatorio PA per lo studio del particolato atmosferico e del </a:t>
            </a:r>
            <a:r>
              <a:rPr lang="it-IT" dirty="0" err="1"/>
              <a:t>bioaerosol</a:t>
            </a:r>
            <a:endParaRPr lang="it-IT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B66E245-FA10-1238-D6AA-C31D24E6E0EF}"/>
              </a:ext>
            </a:extLst>
          </p:cNvPr>
          <p:cNvSpPr txBox="1"/>
          <p:nvPr/>
        </p:nvSpPr>
        <p:spPr>
          <a:xfrm>
            <a:off x="107504" y="2932760"/>
            <a:ext cx="382468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1600" b="1" dirty="0"/>
              <a:t>Goal secondario</a:t>
            </a:r>
            <a:r>
              <a:rPr lang="it-IT" sz="1600" dirty="0"/>
              <a:t>: sviluppo e test di dispositivi miniaturizzati da montare a bordo di un pallone frenato per futuri campionamenti di aerosol e </a:t>
            </a:r>
            <a:r>
              <a:rPr lang="it-IT" sz="1600" dirty="0" err="1"/>
              <a:t>bioaerosol</a:t>
            </a:r>
            <a:r>
              <a:rPr lang="it-IT" sz="1600" dirty="0"/>
              <a:t> a diverse altezze</a:t>
            </a:r>
          </a:p>
        </p:txBody>
      </p:sp>
    </p:spTree>
    <p:extLst>
      <p:ext uri="{BB962C8B-B14F-4D97-AF65-F5344CB8AC3E}">
        <p14:creationId xmlns:p14="http://schemas.microsoft.com/office/powerpoint/2010/main" val="23705159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21">
            <a:extLst>
              <a:ext uri="{FF2B5EF4-FFF2-40B4-BE49-F238E27FC236}">
                <a16:creationId xmlns:a16="http://schemas.microsoft.com/office/drawing/2014/main" id="{34857004-25A2-F953-9DD9-F91F4DCF84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8138" y="581025"/>
            <a:ext cx="8410575" cy="71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asellaDiTesto 8">
            <a:extLst>
              <a:ext uri="{FF2B5EF4-FFF2-40B4-BE49-F238E27FC236}">
                <a16:creationId xmlns:a16="http://schemas.microsoft.com/office/drawing/2014/main" id="{C3A2BE6A-F95A-999F-5CED-C187434BBEDB}"/>
              </a:ext>
            </a:extLst>
          </p:cNvPr>
          <p:cNvSpPr txBox="1"/>
          <p:nvPr/>
        </p:nvSpPr>
        <p:spPr>
          <a:xfrm>
            <a:off x="107504" y="57428"/>
            <a:ext cx="1584425" cy="59503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wrap="square" lIns="50800" tIns="50800" rIns="50800" bIns="50800" spcCol="38100" anchor="ctr">
            <a:spAutoFit/>
          </a:bodyPr>
          <a:lstStyle/>
          <a:p>
            <a:pPr algn="ctr" defTabSz="410730" fontAlgn="auto" latinLnBrk="1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3200" b="1" kern="0" dirty="0">
                <a:solidFill>
                  <a:schemeClr val="accent5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+mn-cs"/>
                <a:sym typeface="Calibri"/>
              </a:rPr>
              <a:t>SHINE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2B2A97F-FABE-8536-1027-FC1535B006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6863" y="1181040"/>
            <a:ext cx="3371850" cy="193357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05616B4-B27A-526F-5A7F-68467A6F9AD3}"/>
              </a:ext>
            </a:extLst>
          </p:cNvPr>
          <p:cNvSpPr txBox="1"/>
          <p:nvPr/>
        </p:nvSpPr>
        <p:spPr>
          <a:xfrm>
            <a:off x="395287" y="1484784"/>
            <a:ext cx="444207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b="1" dirty="0"/>
              <a:t>GOAL</a:t>
            </a:r>
            <a:r>
              <a:rPr lang="it-IT" dirty="0"/>
              <a:t>: Sviluppo di scintillatori mediante additive Manufacturing per applicazioni mediche (Dosimetria 4D) e in fisica delle alte energie (</a:t>
            </a:r>
            <a:r>
              <a:rPr lang="it-IT" dirty="0" err="1"/>
              <a:t>LHCb</a:t>
            </a:r>
            <a:r>
              <a:rPr lang="it-IT" dirty="0"/>
              <a:t>) utilizzando nanocompositi polimero/perovskite e </a:t>
            </a:r>
            <a:r>
              <a:rPr lang="it-IT" dirty="0" err="1"/>
              <a:t>polisilossani</a:t>
            </a:r>
            <a:endParaRPr lang="it-IT" dirty="0"/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DF9CCA5B-D5ED-0FEA-E4D8-2B97BA65F0B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3310345"/>
              </p:ext>
            </p:extLst>
          </p:nvPr>
        </p:nvGraphicFramePr>
        <p:xfrm>
          <a:off x="755576" y="4293096"/>
          <a:ext cx="6840760" cy="14630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32808">
                  <a:extLst>
                    <a:ext uri="{9D8B030D-6E8A-4147-A177-3AD203B41FA5}">
                      <a16:colId xmlns:a16="http://schemas.microsoft.com/office/drawing/2014/main" val="3520090831"/>
                    </a:ext>
                  </a:extLst>
                </a:gridCol>
                <a:gridCol w="1773733">
                  <a:extLst>
                    <a:ext uri="{9D8B030D-6E8A-4147-A177-3AD203B41FA5}">
                      <a16:colId xmlns:a16="http://schemas.microsoft.com/office/drawing/2014/main" val="2045601280"/>
                    </a:ext>
                  </a:extLst>
                </a:gridCol>
                <a:gridCol w="1773733">
                  <a:extLst>
                    <a:ext uri="{9D8B030D-6E8A-4147-A177-3AD203B41FA5}">
                      <a16:colId xmlns:a16="http://schemas.microsoft.com/office/drawing/2014/main" val="1085625186"/>
                    </a:ext>
                  </a:extLst>
                </a:gridCol>
                <a:gridCol w="1060486">
                  <a:extLst>
                    <a:ext uri="{9D8B030D-6E8A-4147-A177-3AD203B41FA5}">
                      <a16:colId xmlns:a16="http://schemas.microsoft.com/office/drawing/2014/main" val="354707046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effectLst/>
                        </a:rPr>
                        <a:t>Research Unit</a:t>
                      </a:r>
                      <a:endParaRPr lang="it-IT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effectLst/>
                        </a:rPr>
                        <a:t>Research</a:t>
                      </a:r>
                      <a:endParaRPr lang="it-IT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effectLst/>
                        </a:rPr>
                        <a:t>Position</a:t>
                      </a:r>
                      <a:endParaRPr lang="it-IT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effectLst/>
                        </a:rPr>
                        <a:t>FET</a:t>
                      </a:r>
                      <a:endParaRPr lang="it-IT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79272434"/>
                  </a:ext>
                </a:extLst>
              </a:tr>
              <a:tr h="0">
                <a:tc rowSpan="6"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effectLst/>
                        </a:rPr>
                        <a:t>INFN-Le</a:t>
                      </a:r>
                      <a:endParaRPr lang="it-IT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effectLst/>
                        </a:rPr>
                        <a:t>A.P. Caricato (PI)</a:t>
                      </a:r>
                      <a:endParaRPr lang="it-IT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effectLst/>
                        </a:rPr>
                        <a:t>Associate Professor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effectLst/>
                        </a:rPr>
                        <a:t>0.4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65593238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effectLst/>
                        </a:rPr>
                        <a:t>C. Corcione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effectLst/>
                        </a:rPr>
                        <a:t>Associate Professor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effectLst/>
                        </a:rPr>
                        <a:t>0.4</a:t>
                      </a:r>
                      <a:endParaRPr lang="it-IT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60297625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effectLst/>
                        </a:rPr>
                        <a:t>G. Quarta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effectLst/>
                        </a:rPr>
                        <a:t>Associate Professor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effectLst/>
                        </a:rPr>
                        <a:t>0.1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54186007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effectLst/>
                        </a:rPr>
                        <a:t>M. Montagna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effectLst/>
                        </a:rPr>
                        <a:t>Technician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effectLst/>
                        </a:rPr>
                        <a:t>0.3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76869039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effectLst/>
                        </a:rPr>
                        <a:t>A. Maffezzoli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effectLst/>
                        </a:rPr>
                        <a:t>Full Professor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effectLst/>
                        </a:rPr>
                        <a:t>0.3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97906031"/>
                  </a:ext>
                </a:extLst>
              </a:tr>
              <a:tr h="132184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effectLst/>
                        </a:rPr>
                        <a:t>A. Rizzo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effectLst/>
                        </a:rPr>
                        <a:t>CNRNanotec Resercher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effectLst/>
                        </a:rPr>
                        <a:t>0.4</a:t>
                      </a:r>
                      <a:endParaRPr lang="it-IT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815164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949578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21">
            <a:extLst>
              <a:ext uri="{FF2B5EF4-FFF2-40B4-BE49-F238E27FC236}">
                <a16:creationId xmlns:a16="http://schemas.microsoft.com/office/drawing/2014/main" id="{2D94860A-1DCF-3A62-E6CC-73263AC0D1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8138" y="581025"/>
            <a:ext cx="8410575" cy="71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asellaDiTesto 8">
            <a:extLst>
              <a:ext uri="{FF2B5EF4-FFF2-40B4-BE49-F238E27FC236}">
                <a16:creationId xmlns:a16="http://schemas.microsoft.com/office/drawing/2014/main" id="{32B06897-D117-FDFA-E5A8-11A73E65F46D}"/>
              </a:ext>
            </a:extLst>
          </p:cNvPr>
          <p:cNvSpPr txBox="1"/>
          <p:nvPr/>
        </p:nvSpPr>
        <p:spPr>
          <a:xfrm>
            <a:off x="-108520" y="58138"/>
            <a:ext cx="3240360" cy="59503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wrap="square" lIns="50800" tIns="50800" rIns="50800" bIns="50800" spcCol="38100" anchor="ctr">
            <a:spAutoFit/>
          </a:bodyPr>
          <a:lstStyle/>
          <a:p>
            <a:pPr algn="ctr" defTabSz="410730" fontAlgn="auto" latinLnBrk="1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3200" b="1" kern="0" dirty="0">
                <a:solidFill>
                  <a:schemeClr val="accent5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+mn-cs"/>
                <a:sym typeface="Calibri"/>
              </a:rPr>
              <a:t>SLCOMB_2FEL</a:t>
            </a:r>
          </a:p>
        </p:txBody>
      </p:sp>
      <p:graphicFrame>
        <p:nvGraphicFramePr>
          <p:cNvPr id="6" name="Tabella 1">
            <a:extLst>
              <a:ext uri="{FF2B5EF4-FFF2-40B4-BE49-F238E27FC236}">
                <a16:creationId xmlns:a16="http://schemas.microsoft.com/office/drawing/2014/main" id="{6DE1B1E9-2216-D9F2-9685-39F3442B683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7598914"/>
              </p:ext>
            </p:extLst>
          </p:nvPr>
        </p:nvGraphicFramePr>
        <p:xfrm>
          <a:off x="539552" y="4365104"/>
          <a:ext cx="5984581" cy="17422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92043">
                  <a:extLst>
                    <a:ext uri="{9D8B030D-6E8A-4147-A177-3AD203B41FA5}">
                      <a16:colId xmlns:a16="http://schemas.microsoft.com/office/drawing/2014/main" val="4255661771"/>
                    </a:ext>
                  </a:extLst>
                </a:gridCol>
                <a:gridCol w="1683521">
                  <a:extLst>
                    <a:ext uri="{9D8B030D-6E8A-4147-A177-3AD203B41FA5}">
                      <a16:colId xmlns:a16="http://schemas.microsoft.com/office/drawing/2014/main" val="2347739908"/>
                    </a:ext>
                  </a:extLst>
                </a:gridCol>
                <a:gridCol w="1907969">
                  <a:extLst>
                    <a:ext uri="{9D8B030D-6E8A-4147-A177-3AD203B41FA5}">
                      <a16:colId xmlns:a16="http://schemas.microsoft.com/office/drawing/2014/main" val="3036568573"/>
                    </a:ext>
                  </a:extLst>
                </a:gridCol>
                <a:gridCol w="801048">
                  <a:extLst>
                    <a:ext uri="{9D8B030D-6E8A-4147-A177-3AD203B41FA5}">
                      <a16:colId xmlns:a16="http://schemas.microsoft.com/office/drawing/2014/main" val="2351895783"/>
                    </a:ext>
                  </a:extLst>
                </a:gridCol>
              </a:tblGrid>
              <a:tr h="353659"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err="1"/>
                        <a:t>Research</a:t>
                      </a:r>
                      <a:r>
                        <a:rPr lang="it-IT" sz="1200" dirty="0"/>
                        <a:t> Unit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/>
                        <a:t>Istituzione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/>
                        <a:t>Position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/>
                        <a:t>FTE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1292700"/>
                  </a:ext>
                </a:extLst>
              </a:tr>
              <a:tr h="347141">
                <a:tc rowSpan="4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effectLst/>
                        </a:rPr>
                        <a:t>INFN-Le</a:t>
                      </a:r>
                      <a:endParaRPr lang="it-IT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it-IT" sz="1200" dirty="0"/>
                        <a:t>P.</a:t>
                      </a:r>
                      <a:r>
                        <a:rPr lang="it-IT" sz="1200" baseline="0" dirty="0"/>
                        <a:t> Prete</a:t>
                      </a:r>
                      <a:r>
                        <a:rPr lang="it-IT" sz="1200" dirty="0"/>
                        <a:t>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it-IT" sz="1200" dirty="0" err="1"/>
                        <a:t>Researcher</a:t>
                      </a:r>
                      <a:r>
                        <a:rPr lang="it-IT" sz="1200" dirty="0"/>
                        <a:t> CNR_IMM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>
                          <a:solidFill>
                            <a:schemeClr val="tx1"/>
                          </a:solidFill>
                        </a:rPr>
                        <a:t>0.3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49120767"/>
                  </a:ext>
                </a:extLst>
              </a:tr>
              <a:tr h="347141">
                <a:tc vMerge="1">
                  <a:txBody>
                    <a:bodyPr/>
                    <a:lstStyle/>
                    <a:p>
                      <a:endParaRPr lang="it-IT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it-IT" sz="1200" b="1" dirty="0"/>
                        <a:t>N. Lovergine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it-IT" sz="1200" b="1" dirty="0"/>
                        <a:t>Associate Professor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>
                          <a:solidFill>
                            <a:schemeClr val="tx1"/>
                          </a:solidFill>
                        </a:rPr>
                        <a:t>0.7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5555971"/>
                  </a:ext>
                </a:extLst>
              </a:tr>
              <a:tr h="347141">
                <a:tc vMerge="1">
                  <a:txBody>
                    <a:bodyPr/>
                    <a:lstStyle/>
                    <a:p>
                      <a:endParaRPr lang="it-IT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it-IT" sz="1200" dirty="0"/>
                        <a:t>F. Marzo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it-IT" sz="1200" dirty="0" err="1"/>
                        <a:t>Technician</a:t>
                      </a:r>
                      <a:endParaRPr lang="it-IT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>
                          <a:solidFill>
                            <a:schemeClr val="tx1"/>
                          </a:solidFill>
                        </a:rPr>
                        <a:t>--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78372928"/>
                  </a:ext>
                </a:extLst>
              </a:tr>
              <a:tr h="347141">
                <a:tc vMerge="1">
                  <a:txBody>
                    <a:bodyPr/>
                    <a:lstStyle/>
                    <a:p>
                      <a:endParaRPr lang="it-IT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it-IT" sz="1200" dirty="0"/>
                        <a:t>O. Tau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dirty="0"/>
                        <a:t>PhD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>
                          <a:solidFill>
                            <a:schemeClr val="tx1"/>
                          </a:solidFill>
                        </a:rPr>
                        <a:t>0.3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03771229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253514C1-3EA7-88AF-7F93-8B1D83B9E91E}"/>
              </a:ext>
            </a:extLst>
          </p:cNvPr>
          <p:cNvSpPr txBox="1"/>
          <p:nvPr/>
        </p:nvSpPr>
        <p:spPr>
          <a:xfrm>
            <a:off x="467544" y="1175350"/>
            <a:ext cx="410445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b="1" dirty="0" err="1"/>
              <a:t>GOAL</a:t>
            </a:r>
            <a:r>
              <a:rPr lang="it-IT" dirty="0" err="1"/>
              <a:t>:accelerazione</a:t>
            </a:r>
            <a:r>
              <a:rPr lang="it-IT" dirty="0"/>
              <a:t>, manipolazione e trasporto di fasci di elettroni ad alta luminosità da </a:t>
            </a:r>
            <a:r>
              <a:rPr lang="it-IT" dirty="0" err="1"/>
              <a:t>weakefield</a:t>
            </a:r>
            <a:r>
              <a:rPr lang="it-IT" dirty="0"/>
              <a:t> di plasma risonante</a:t>
            </a:r>
          </a:p>
          <a:p>
            <a:pPr algn="just"/>
            <a:endParaRPr lang="it-IT" dirty="0"/>
          </a:p>
          <a:p>
            <a:pPr algn="just"/>
            <a:r>
              <a:rPr lang="it-IT" b="1" dirty="0"/>
              <a:t>Goal Locale</a:t>
            </a:r>
            <a:r>
              <a:rPr lang="it-IT" dirty="0"/>
              <a:t>: Crescita via CVD di grafene ‘sigle-</a:t>
            </a:r>
            <a:r>
              <a:rPr lang="it-IT" dirty="0" err="1"/>
              <a:t>layer</a:t>
            </a:r>
            <a:r>
              <a:rPr lang="it-IT" dirty="0"/>
              <a:t>’ (G) su Cu per l’applicazione a foto-catodi FEL</a:t>
            </a:r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FDDCE0CB-29BB-BE4D-A4BE-7DB6539A4E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3750" y="890037"/>
            <a:ext cx="3482875" cy="3315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73134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8138" y="581025"/>
            <a:ext cx="8410575" cy="71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CasellaDiTesto 8"/>
          <p:cNvSpPr txBox="1"/>
          <p:nvPr/>
        </p:nvSpPr>
        <p:spPr>
          <a:xfrm>
            <a:off x="37320" y="33051"/>
            <a:ext cx="4894720" cy="59503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wrap="square" lIns="50800" tIns="50800" rIns="50800" bIns="50800" spcCol="38100" anchor="ctr">
            <a:spAutoFit/>
          </a:bodyPr>
          <a:lstStyle/>
          <a:p>
            <a:pPr algn="ctr" defTabSz="410730" fontAlgn="auto" latinLnBrk="1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3200" b="1" kern="0" dirty="0">
                <a:solidFill>
                  <a:schemeClr val="accent5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+mn-cs"/>
                <a:sym typeface="Calibri"/>
              </a:rPr>
              <a:t>Progetti con fondi esterni</a:t>
            </a:r>
          </a:p>
        </p:txBody>
      </p:sp>
      <p:sp>
        <p:nvSpPr>
          <p:cNvPr id="20" name="Rettangolo 19"/>
          <p:cNvSpPr/>
          <p:nvPr/>
        </p:nvSpPr>
        <p:spPr>
          <a:xfrm>
            <a:off x="142844" y="2285992"/>
            <a:ext cx="878687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2400" dirty="0"/>
              <a:t>Legato all’attività di FTM_NEXT c’è il task 7.3a (</a:t>
            </a:r>
            <a:r>
              <a:rPr lang="en-US" sz="2400" dirty="0"/>
              <a:t>MPGDs for high rate application at future colliders</a:t>
            </a:r>
            <a:r>
              <a:rPr lang="it-IT" sz="2400" dirty="0"/>
              <a:t>) del WP7 (</a:t>
            </a:r>
            <a:r>
              <a:rPr lang="it-IT" sz="2400" dirty="0" err="1"/>
              <a:t>Gaseous</a:t>
            </a:r>
            <a:r>
              <a:rPr lang="it-IT" sz="2400" dirty="0"/>
              <a:t> </a:t>
            </a:r>
            <a:r>
              <a:rPr lang="it-IT" sz="2400" dirty="0" err="1"/>
              <a:t>detectors</a:t>
            </a:r>
            <a:r>
              <a:rPr lang="it-IT" sz="2400" dirty="0"/>
              <a:t> - Responsabile WP Silvia Dalla Torre) per AIDANOVA</a:t>
            </a:r>
            <a:endParaRPr lang="en-US" sz="2400" dirty="0"/>
          </a:p>
        </p:txBody>
      </p:sp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8330" y="1000108"/>
            <a:ext cx="8786842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07704" y="3933056"/>
            <a:ext cx="4581531" cy="2431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67591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8138" y="581025"/>
            <a:ext cx="8410575" cy="71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asellaDiTesto 7"/>
          <p:cNvSpPr txBox="1"/>
          <p:nvPr/>
        </p:nvSpPr>
        <p:spPr>
          <a:xfrm>
            <a:off x="37320" y="33051"/>
            <a:ext cx="8606646" cy="59503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wrap="square" lIns="50800" tIns="50800" rIns="50800" bIns="50800" spcCol="38100" anchor="ctr">
            <a:spAutoFit/>
          </a:bodyPr>
          <a:lstStyle/>
          <a:p>
            <a:pPr algn="ctr" defTabSz="410730" fontAlgn="auto" latinLnBrk="1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3200" b="1" kern="0" dirty="0">
                <a:solidFill>
                  <a:schemeClr val="accent5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+mn-cs"/>
                <a:sym typeface="Calibri"/>
              </a:rPr>
              <a:t>Pubblicazioni presentazioni a congressi e tesi </a:t>
            </a:r>
          </a:p>
        </p:txBody>
      </p:sp>
      <p:sp>
        <p:nvSpPr>
          <p:cNvPr id="12" name="CasellaDiTesto 11"/>
          <p:cNvSpPr txBox="1"/>
          <p:nvPr/>
        </p:nvSpPr>
        <p:spPr>
          <a:xfrm>
            <a:off x="571472" y="1243460"/>
            <a:ext cx="800105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/>
              <a:t>Dottorandi in attività G5:</a:t>
            </a:r>
          </a:p>
          <a:p>
            <a:r>
              <a:rPr lang="it-IT" dirty="0"/>
              <a:t>M. Fragola</a:t>
            </a:r>
          </a:p>
          <a:p>
            <a:r>
              <a:rPr lang="it-IT" dirty="0"/>
              <a:t>M. Marra</a:t>
            </a:r>
          </a:p>
          <a:p>
            <a:r>
              <a:rPr lang="it-IT" dirty="0"/>
              <a:t>C. Provenzano</a:t>
            </a:r>
          </a:p>
          <a:p>
            <a:r>
              <a:rPr lang="it-IT" dirty="0"/>
              <a:t>S. Tarantino</a:t>
            </a:r>
          </a:p>
          <a:p>
            <a:r>
              <a:rPr lang="it-IT" sz="1800" dirty="0"/>
              <a:t>O. Tau </a:t>
            </a:r>
            <a:endParaRPr lang="it-IT" dirty="0"/>
          </a:p>
          <a:p>
            <a:endParaRPr lang="it-IT" dirty="0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B2A1EE4D-43D9-4680-8301-813BDF2EEC4A}"/>
              </a:ext>
            </a:extLst>
          </p:cNvPr>
          <p:cNvSpPr txBox="1"/>
          <p:nvPr/>
        </p:nvSpPr>
        <p:spPr>
          <a:xfrm>
            <a:off x="552555" y="3384121"/>
            <a:ext cx="7272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1 </a:t>
            </a:r>
            <a:r>
              <a:rPr lang="en-GB" b="1" dirty="0" err="1"/>
              <a:t>richiesta</a:t>
            </a:r>
            <a:r>
              <a:rPr lang="en-GB" b="1" dirty="0"/>
              <a:t> di </a:t>
            </a:r>
            <a:r>
              <a:rPr lang="en-GB" b="1" dirty="0" err="1"/>
              <a:t>brevetto</a:t>
            </a:r>
            <a:endParaRPr lang="en-GB" b="1" dirty="0"/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76831026-7ABD-4E0F-94ED-0E3331F16DA3}"/>
              </a:ext>
            </a:extLst>
          </p:cNvPr>
          <p:cNvSpPr txBox="1"/>
          <p:nvPr/>
        </p:nvSpPr>
        <p:spPr>
          <a:xfrm>
            <a:off x="524188" y="4509120"/>
            <a:ext cx="8001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err="1"/>
              <a:t>Pubblicazioni</a:t>
            </a:r>
            <a:r>
              <a:rPr lang="en-GB" b="1" dirty="0"/>
              <a:t> e </a:t>
            </a:r>
            <a:r>
              <a:rPr lang="en-GB" b="1" dirty="0" err="1"/>
              <a:t>presentazioni</a:t>
            </a:r>
            <a:r>
              <a:rPr lang="en-GB" b="1" dirty="0"/>
              <a:t> a </a:t>
            </a:r>
            <a:r>
              <a:rPr lang="en-GB" b="1" dirty="0" err="1"/>
              <a:t>congressi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5122130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357158" y="4357694"/>
            <a:ext cx="614366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/>
              <a:t>Fabio Paladini		 			</a:t>
            </a:r>
            <a:br>
              <a:rPr lang="it-IT" b="1" dirty="0"/>
            </a:br>
            <a:r>
              <a:rPr lang="it-IT" b="1" dirty="0"/>
              <a:t>Massimo Corrado	 		</a:t>
            </a:r>
          </a:p>
          <a:p>
            <a:r>
              <a:rPr lang="it-IT" b="1" dirty="0"/>
              <a:t>Alessandro Buccolieri	 			</a:t>
            </a:r>
          </a:p>
          <a:p>
            <a:r>
              <a:rPr lang="it-IT" b="1" dirty="0"/>
              <a:t>Giorgio </a:t>
            </a:r>
            <a:r>
              <a:rPr lang="it-IT" b="1" dirty="0" err="1"/>
              <a:t>Accoto</a:t>
            </a:r>
            <a:r>
              <a:rPr lang="it-IT" b="1" dirty="0"/>
              <a:t>				</a:t>
            </a:r>
            <a:br>
              <a:rPr lang="it-IT" b="1" dirty="0"/>
            </a:br>
            <a:r>
              <a:rPr lang="it-IT" b="1" dirty="0"/>
              <a:t>Carlo </a:t>
            </a:r>
            <a:r>
              <a:rPr lang="it-IT" b="1" dirty="0" err="1"/>
              <a:t>Pinto</a:t>
            </a:r>
            <a:r>
              <a:rPr lang="it-IT" b="1" dirty="0"/>
              <a:t> 				</a:t>
            </a:r>
            <a:endParaRPr lang="en-US" dirty="0"/>
          </a:p>
        </p:txBody>
      </p:sp>
      <p:sp>
        <p:nvSpPr>
          <p:cNvPr id="6" name="Rettangolo 5"/>
          <p:cNvSpPr/>
          <p:nvPr/>
        </p:nvSpPr>
        <p:spPr>
          <a:xfrm>
            <a:off x="357158" y="3714752"/>
            <a:ext cx="7858180" cy="5604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it-IT" dirty="0">
                <a:solidFill>
                  <a:srgbClr val="FF0000"/>
                </a:solidFill>
              </a:rPr>
              <a:t>Personale tecnico Universitario coinvolto negli esperimenti</a:t>
            </a:r>
          </a:p>
        </p:txBody>
      </p:sp>
      <p:pic>
        <p:nvPicPr>
          <p:cNvPr id="7" name="Immagine 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8138" y="581025"/>
            <a:ext cx="8410575" cy="71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asellaDiTesto 7"/>
          <p:cNvSpPr txBox="1"/>
          <p:nvPr/>
        </p:nvSpPr>
        <p:spPr>
          <a:xfrm>
            <a:off x="37320" y="33051"/>
            <a:ext cx="4391804" cy="59503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wrap="square" lIns="50800" tIns="50800" rIns="50800" bIns="50800" spcCol="38100" anchor="ctr">
            <a:spAutoFit/>
          </a:bodyPr>
          <a:lstStyle/>
          <a:p>
            <a:pPr algn="ctr" defTabSz="410730" fontAlgn="auto" latinLnBrk="1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3200" b="1" kern="0" dirty="0">
                <a:solidFill>
                  <a:schemeClr val="accent5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+mn-cs"/>
                <a:sym typeface="Calibri"/>
              </a:rPr>
              <a:t>Richiesta servizi 2021</a:t>
            </a:r>
          </a:p>
        </p:txBody>
      </p:sp>
      <p:graphicFrame>
        <p:nvGraphicFramePr>
          <p:cNvPr id="9" name="Tabel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9764549"/>
              </p:ext>
            </p:extLst>
          </p:nvPr>
        </p:nvGraphicFramePr>
        <p:xfrm>
          <a:off x="785786" y="895891"/>
          <a:ext cx="7286675" cy="24620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060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374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4313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65336">
                <a:tc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800" b="0" i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SLCOMB_2FEL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0" dirty="0">
                          <a:solidFill>
                            <a:schemeClr val="tx1"/>
                          </a:solidFill>
                        </a:rPr>
                        <a:t>IS_ABS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5804"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Laboratorio di Elettronica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dirty="0">
                          <a:solidFill>
                            <a:srgbClr val="FF0000"/>
                          </a:solidFill>
                        </a:rPr>
                        <a:t>1 Mese Uomo</a:t>
                      </a:r>
                    </a:p>
                    <a:p>
                      <a:pPr algn="ctr"/>
                      <a:endParaRPr lang="it-IT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8869"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Officina Meccanica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8869"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Calcolo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dirty="0">
                          <a:solidFill>
                            <a:srgbClr val="FF0000"/>
                          </a:solidFill>
                        </a:rPr>
                        <a:t>Utilizzo delle facility di calcolo INFN per calcoli DFT e di Dinamica Molecolare (suite Quantum Espresso, ecc.)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1403064"/>
                  </a:ext>
                </a:extLst>
              </a:tr>
            </a:tbl>
          </a:graphicData>
        </a:graphic>
      </p:graphicFrame>
      <p:sp>
        <p:nvSpPr>
          <p:cNvPr id="10" name="CasellaDiTesto 9"/>
          <p:cNvSpPr txBox="1"/>
          <p:nvPr/>
        </p:nvSpPr>
        <p:spPr>
          <a:xfrm>
            <a:off x="3357554" y="4786322"/>
            <a:ext cx="17859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>
                <a:solidFill>
                  <a:srgbClr val="FF0000"/>
                </a:solidFill>
              </a:rPr>
              <a:t>GRAZIE!!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215F13E-04E7-D485-52A6-6416CBE3EC16}"/>
              </a:ext>
            </a:extLst>
          </p:cNvPr>
          <p:cNvSpPr txBox="1"/>
          <p:nvPr/>
        </p:nvSpPr>
        <p:spPr>
          <a:xfrm>
            <a:off x="2627784" y="5866929"/>
            <a:ext cx="41764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>
                <a:solidFill>
                  <a:srgbClr val="92D050"/>
                </a:solidFill>
              </a:rPr>
              <a:t>Grazie per l’attenzione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magine 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8138" y="581025"/>
            <a:ext cx="8410575" cy="71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CasellaDiTesto 11"/>
          <p:cNvSpPr txBox="1"/>
          <p:nvPr/>
        </p:nvSpPr>
        <p:spPr>
          <a:xfrm>
            <a:off x="37320" y="33051"/>
            <a:ext cx="2443487" cy="59503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wrap="square" lIns="50800" tIns="50800" rIns="50800" bIns="50800" spcCol="38100" anchor="ctr">
            <a:spAutoFit/>
          </a:bodyPr>
          <a:lstStyle/>
          <a:p>
            <a:pPr algn="ctr" defTabSz="410730" fontAlgn="auto" latinLnBrk="1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3200" b="1" kern="0" dirty="0">
                <a:solidFill>
                  <a:schemeClr val="accent5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+mn-cs"/>
                <a:sym typeface="Calibri"/>
              </a:rPr>
              <a:t>NEWS</a:t>
            </a:r>
          </a:p>
        </p:txBody>
      </p:sp>
      <p:sp>
        <p:nvSpPr>
          <p:cNvPr id="15" name="CasellaDiTesto 14"/>
          <p:cNvSpPr txBox="1"/>
          <p:nvPr/>
        </p:nvSpPr>
        <p:spPr>
          <a:xfrm>
            <a:off x="314268" y="5328585"/>
            <a:ext cx="8358246" cy="1384995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altLang="it-IT" sz="2800" b="1" dirty="0"/>
              <a:t>Prossime riunioni:</a:t>
            </a:r>
          </a:p>
          <a:p>
            <a:pPr algn="ctr"/>
            <a:r>
              <a:rPr lang="it-IT" sz="2800" b="1" dirty="0"/>
              <a:t>LNF: 20-22 luglio </a:t>
            </a:r>
          </a:p>
          <a:p>
            <a:pPr algn="ctr"/>
            <a:r>
              <a:rPr lang="it-IT" sz="2800" b="1" dirty="0"/>
              <a:t>Perugia: 12 - </a:t>
            </a:r>
            <a:r>
              <a:rPr lang="it-IT" sz="2800" b="1"/>
              <a:t>16 settembre</a:t>
            </a:r>
            <a:endParaRPr lang="en-US" sz="2800" b="1" dirty="0"/>
          </a:p>
        </p:txBody>
      </p:sp>
      <p:sp>
        <p:nvSpPr>
          <p:cNvPr id="5" name="CasellaDiTesto 14">
            <a:extLst>
              <a:ext uri="{FF2B5EF4-FFF2-40B4-BE49-F238E27FC236}">
                <a16:creationId xmlns:a16="http://schemas.microsoft.com/office/drawing/2014/main" id="{1FC33568-3026-5AED-9292-91ABDDAA567C}"/>
              </a:ext>
            </a:extLst>
          </p:cNvPr>
          <p:cNvSpPr txBox="1"/>
          <p:nvPr/>
        </p:nvSpPr>
        <p:spPr>
          <a:xfrm>
            <a:off x="303958" y="3297261"/>
            <a:ext cx="8358246" cy="1815882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it-IT" altLang="it-IT" sz="2800" b="1" dirty="0"/>
              <a:t>Ultima riunione:</a:t>
            </a:r>
          </a:p>
          <a:p>
            <a:pPr algn="ctr"/>
            <a:r>
              <a:rPr lang="it-IT" sz="2800" b="1" dirty="0"/>
              <a:t>LNF: 11-12 aprile (Premio Resmini – Riunione Consuntivi)</a:t>
            </a:r>
          </a:p>
        </p:txBody>
      </p:sp>
      <p:sp>
        <p:nvSpPr>
          <p:cNvPr id="6" name="CasellaDiTesto 14">
            <a:extLst>
              <a:ext uri="{FF2B5EF4-FFF2-40B4-BE49-F238E27FC236}">
                <a16:creationId xmlns:a16="http://schemas.microsoft.com/office/drawing/2014/main" id="{F09F05C3-43F0-72FD-0266-A675BDF3C0EA}"/>
              </a:ext>
            </a:extLst>
          </p:cNvPr>
          <p:cNvSpPr txBox="1"/>
          <p:nvPr/>
        </p:nvSpPr>
        <p:spPr>
          <a:xfrm>
            <a:off x="331592" y="1066921"/>
            <a:ext cx="8358246" cy="1815882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en-US" sz="2800" b="1" i="0" u="sng" strike="noStrike" dirty="0">
                <a:solidFill>
                  <a:srgbClr val="FA5705"/>
                </a:solidFill>
                <a:effectLst/>
                <a:latin typeface="Arial" panose="020B0604020202020204" pitchFamily="34" charset="0"/>
                <a:hlinkClick r:id="rId3"/>
              </a:rPr>
              <a:t>Workshop Nazionale INFN-</a:t>
            </a:r>
            <a:r>
              <a:rPr lang="en-US" sz="2800" b="1" i="0" u="sng" strike="noStrike" dirty="0" err="1">
                <a:solidFill>
                  <a:srgbClr val="FA5705"/>
                </a:solidFill>
                <a:effectLst/>
                <a:latin typeface="Arial" panose="020B0604020202020204" pitchFamily="34" charset="0"/>
                <a:hlinkClick r:id="rId3"/>
              </a:rPr>
              <a:t>Acceleratori</a:t>
            </a:r>
            <a:r>
              <a:rPr lang="en-US" sz="2800" b="1" i="0" dirty="0">
                <a:solidFill>
                  <a:srgbClr val="003366"/>
                </a:solidFill>
                <a:effectLst/>
                <a:latin typeface="Arial" panose="020B0604020202020204" pitchFamily="34" charset="0"/>
              </a:rPr>
              <a:t>: April 7th-8th 2022, Milano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800" b="1" i="0" u="sng" strike="noStrike" dirty="0">
                <a:solidFill>
                  <a:srgbClr val="FA5705"/>
                </a:solidFill>
                <a:effectLst/>
                <a:latin typeface="Arial" panose="020B0604020202020204" pitchFamily="34" charset="0"/>
                <a:hlinkClick r:id="rId4"/>
              </a:rPr>
              <a:t>AI@INFN - Artificial Intelligence at INFN</a:t>
            </a:r>
            <a:r>
              <a:rPr lang="en-US" sz="2800" b="1" i="0" dirty="0">
                <a:solidFill>
                  <a:srgbClr val="003366"/>
                </a:solidFill>
                <a:effectLst/>
                <a:latin typeface="Arial" panose="020B0604020202020204" pitchFamily="34" charset="0"/>
              </a:rPr>
              <a:t> May 2nd-3rd 2022, Bologna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magine 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8138" y="581025"/>
            <a:ext cx="8410575" cy="71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CasellaDiTesto 11"/>
          <p:cNvSpPr txBox="1"/>
          <p:nvPr/>
        </p:nvSpPr>
        <p:spPr>
          <a:xfrm>
            <a:off x="37320" y="33051"/>
            <a:ext cx="2443487" cy="59503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wrap="square" lIns="50800" tIns="50800" rIns="50800" bIns="50800" spcCol="38100" anchor="ctr">
            <a:spAutoFit/>
          </a:bodyPr>
          <a:lstStyle/>
          <a:p>
            <a:pPr algn="ctr" defTabSz="410730" fontAlgn="auto" latinLnBrk="1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3200" b="1" kern="0" dirty="0">
                <a:solidFill>
                  <a:schemeClr val="accent5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+mn-cs"/>
                <a:sym typeface="Calibri"/>
              </a:rPr>
              <a:t>NEWS</a:t>
            </a:r>
          </a:p>
        </p:txBody>
      </p:sp>
      <p:sp>
        <p:nvSpPr>
          <p:cNvPr id="14" name="Rettangolo 13"/>
          <p:cNvSpPr/>
          <p:nvPr/>
        </p:nvSpPr>
        <p:spPr>
          <a:xfrm>
            <a:off x="285720" y="837506"/>
            <a:ext cx="8572560" cy="461665"/>
          </a:xfrm>
          <a:prstGeom prst="rect">
            <a:avLst/>
          </a:prstGeom>
          <a:ln w="28575"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r>
              <a:rPr lang="it-IT" sz="2400" dirty="0"/>
              <a:t>……cercasi «</a:t>
            </a:r>
            <a:r>
              <a:rPr lang="it-IT" sz="2400" dirty="0" err="1"/>
              <a:t>acceleratoristi</a:t>
            </a:r>
            <a:r>
              <a:rPr lang="it-IT" sz="2400" dirty="0"/>
              <a:t>» (coordinatori e ricercatori)…</a:t>
            </a:r>
            <a:endParaRPr lang="it-IT" sz="1200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57B8B276-E841-4C44-BB43-DF4D7AD001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90882" y="1532610"/>
            <a:ext cx="4705085" cy="4795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6293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magine 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8138" y="581025"/>
            <a:ext cx="8410575" cy="71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CasellaDiTesto 11"/>
          <p:cNvSpPr txBox="1"/>
          <p:nvPr/>
        </p:nvSpPr>
        <p:spPr>
          <a:xfrm>
            <a:off x="37320" y="33051"/>
            <a:ext cx="2443487" cy="59503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wrap="square" lIns="50800" tIns="50800" rIns="50800" bIns="50800" spcCol="38100" anchor="ctr">
            <a:spAutoFit/>
          </a:bodyPr>
          <a:lstStyle/>
          <a:p>
            <a:pPr algn="ctr" defTabSz="410730" fontAlgn="auto" latinLnBrk="1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3200" b="1" kern="0" dirty="0">
                <a:solidFill>
                  <a:schemeClr val="accent5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+mn-cs"/>
                <a:sym typeface="Calibri"/>
              </a:rPr>
              <a:t>NEWS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E2DFFFE-1CA3-F421-D674-A44EF5A9BB04}"/>
              </a:ext>
            </a:extLst>
          </p:cNvPr>
          <p:cNvSpPr txBox="1"/>
          <p:nvPr/>
        </p:nvSpPr>
        <p:spPr>
          <a:xfrm>
            <a:off x="288646" y="1628800"/>
            <a:ext cx="8634535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400" b="1" i="0" dirty="0">
                <a:solidFill>
                  <a:srgbClr val="333333"/>
                </a:solidFill>
                <a:effectLst/>
                <a:latin typeface="Lucida Grande"/>
              </a:rPr>
              <a:t>Call Aperta</a:t>
            </a:r>
          </a:p>
          <a:p>
            <a:r>
              <a:rPr lang="it-IT" sz="1400" b="1" i="0" dirty="0">
                <a:solidFill>
                  <a:srgbClr val="333333"/>
                </a:solidFill>
                <a:effectLst/>
                <a:latin typeface="Lucida Grande"/>
              </a:rPr>
              <a:t>HR-TAXI</a:t>
            </a:r>
            <a:r>
              <a:rPr lang="it-IT" sz="1400" b="0" i="0" dirty="0">
                <a:solidFill>
                  <a:srgbClr val="333333"/>
                </a:solidFill>
                <a:effectLst/>
                <a:latin typeface="Lucida Grande"/>
              </a:rPr>
              <a:t> - High </a:t>
            </a:r>
            <a:r>
              <a:rPr lang="it-IT" sz="1400" b="0" i="0" dirty="0" err="1">
                <a:solidFill>
                  <a:srgbClr val="333333"/>
                </a:solidFill>
                <a:effectLst/>
                <a:latin typeface="Lucida Grande"/>
              </a:rPr>
              <a:t>Resolution</a:t>
            </a:r>
            <a:r>
              <a:rPr lang="it-IT" sz="1400" b="0" i="0" dirty="0">
                <a:solidFill>
                  <a:srgbClr val="333333"/>
                </a:solidFill>
                <a:effectLst/>
                <a:latin typeface="Lucida Grande"/>
              </a:rPr>
              <a:t> </a:t>
            </a:r>
            <a:r>
              <a:rPr lang="it-IT" sz="1400" b="0" i="0" dirty="0" err="1">
                <a:solidFill>
                  <a:srgbClr val="333333"/>
                </a:solidFill>
                <a:effectLst/>
                <a:latin typeface="Lucida Grande"/>
              </a:rPr>
              <a:t>TAlbot</a:t>
            </a:r>
            <a:r>
              <a:rPr lang="it-IT" sz="1400" b="0" i="0" dirty="0">
                <a:solidFill>
                  <a:srgbClr val="333333"/>
                </a:solidFill>
                <a:effectLst/>
                <a:latin typeface="Lucida Grande"/>
              </a:rPr>
              <a:t> X-ray </a:t>
            </a:r>
            <a:r>
              <a:rPr lang="it-IT" sz="1400" b="0" i="0" dirty="0" err="1">
                <a:solidFill>
                  <a:srgbClr val="333333"/>
                </a:solidFill>
                <a:effectLst/>
                <a:latin typeface="Lucida Grande"/>
              </a:rPr>
              <a:t>Interferometry</a:t>
            </a:r>
            <a:r>
              <a:rPr lang="it-IT" sz="1400" b="0" i="0" dirty="0">
                <a:solidFill>
                  <a:srgbClr val="333333"/>
                </a:solidFill>
                <a:effectLst/>
                <a:latin typeface="Lucida Grande"/>
              </a:rPr>
              <a:t> for cultural </a:t>
            </a:r>
            <a:r>
              <a:rPr lang="it-IT" sz="1400" b="0" i="0" dirty="0" err="1">
                <a:solidFill>
                  <a:srgbClr val="333333"/>
                </a:solidFill>
                <a:effectLst/>
                <a:latin typeface="Lucida Grande"/>
              </a:rPr>
              <a:t>heritage</a:t>
            </a:r>
            <a:r>
              <a:rPr lang="it-IT" sz="1400" b="0" i="0" dirty="0">
                <a:solidFill>
                  <a:srgbClr val="333333"/>
                </a:solidFill>
                <a:effectLst/>
                <a:latin typeface="Lucida Grande"/>
              </a:rPr>
              <a:t> and </a:t>
            </a:r>
            <a:r>
              <a:rPr lang="it-IT" sz="1400" b="0" i="0" dirty="0" err="1">
                <a:solidFill>
                  <a:srgbClr val="333333"/>
                </a:solidFill>
                <a:effectLst/>
                <a:latin typeface="Lucida Grande"/>
              </a:rPr>
              <a:t>medical</a:t>
            </a:r>
            <a:r>
              <a:rPr lang="it-IT" sz="1400" b="0" i="0" dirty="0">
                <a:solidFill>
                  <a:srgbClr val="333333"/>
                </a:solidFill>
                <a:effectLst/>
                <a:latin typeface="Lucida Grande"/>
              </a:rPr>
              <a:t> </a:t>
            </a:r>
            <a:r>
              <a:rPr lang="it-IT" sz="1400" b="0" i="0" dirty="0" err="1">
                <a:solidFill>
                  <a:srgbClr val="333333"/>
                </a:solidFill>
                <a:effectLst/>
                <a:latin typeface="Lucida Grande"/>
              </a:rPr>
              <a:t>applications</a:t>
            </a:r>
            <a:r>
              <a:rPr lang="it-IT" sz="1400" b="0" i="0" dirty="0">
                <a:solidFill>
                  <a:srgbClr val="333333"/>
                </a:solidFill>
                <a:effectLst/>
                <a:latin typeface="Lucida Grande"/>
              </a:rPr>
              <a:t>.</a:t>
            </a:r>
          </a:p>
          <a:p>
            <a:pPr algn="l"/>
            <a:r>
              <a:rPr lang="it-IT" sz="1400" b="0" i="0" dirty="0">
                <a:solidFill>
                  <a:srgbClr val="333333"/>
                </a:solidFill>
                <a:effectLst/>
                <a:latin typeface="Lucida Grande"/>
              </a:rPr>
              <a:t>Area: Interdisciplinare.</a:t>
            </a:r>
          </a:p>
          <a:p>
            <a:pPr algn="l"/>
            <a:r>
              <a:rPr lang="it-IT" sz="1400" b="0" i="0" dirty="0">
                <a:solidFill>
                  <a:srgbClr val="333333"/>
                </a:solidFill>
                <a:effectLst/>
                <a:latin typeface="Lucida Grande"/>
              </a:rPr>
              <a:t>PI: Piergiorgio Cerello (TO)</a:t>
            </a:r>
          </a:p>
          <a:p>
            <a:pPr algn="l"/>
            <a:r>
              <a:rPr lang="it-IT" sz="1400" b="0" i="0" dirty="0">
                <a:solidFill>
                  <a:srgbClr val="333333"/>
                </a:solidFill>
                <a:effectLst/>
                <a:latin typeface="Lucida Grande"/>
              </a:rPr>
              <a:t>Altre sezioni: Bologna, Cagliari, Milano Bicocca, Pisa, Trieste</a:t>
            </a:r>
          </a:p>
          <a:p>
            <a:pPr algn="l"/>
            <a:br>
              <a:rPr lang="it-IT" sz="1400" b="0" i="0" dirty="0">
                <a:solidFill>
                  <a:srgbClr val="333333"/>
                </a:solidFill>
                <a:effectLst/>
                <a:latin typeface="Lucida Grande"/>
              </a:rPr>
            </a:br>
            <a:endParaRPr lang="it-IT" sz="1400" b="0" i="0" dirty="0">
              <a:solidFill>
                <a:srgbClr val="333333"/>
              </a:solidFill>
              <a:effectLst/>
              <a:latin typeface="Lucida Grande"/>
            </a:endParaRPr>
          </a:p>
          <a:p>
            <a:pPr algn="l"/>
            <a:r>
              <a:rPr lang="it-IT" sz="1400" b="1" i="0" dirty="0">
                <a:solidFill>
                  <a:srgbClr val="333333"/>
                </a:solidFill>
                <a:effectLst/>
                <a:latin typeface="Lucida Grande"/>
              </a:rPr>
              <a:t>NEMMUS</a:t>
            </a:r>
            <a:r>
              <a:rPr lang="it-IT" sz="1400" b="0" i="0" dirty="0">
                <a:solidFill>
                  <a:srgbClr val="333333"/>
                </a:solidFill>
                <a:effectLst/>
                <a:latin typeface="Lucida Grande"/>
              </a:rPr>
              <a:t> - </a:t>
            </a:r>
            <a:r>
              <a:rPr lang="it-IT" sz="1400" b="0" i="0" dirty="0" err="1">
                <a:solidFill>
                  <a:srgbClr val="333333"/>
                </a:solidFill>
                <a:effectLst/>
                <a:latin typeface="Lucida Grande"/>
              </a:rPr>
              <a:t>Nuclear</a:t>
            </a:r>
            <a:r>
              <a:rPr lang="it-IT" sz="1400" b="0" i="0" dirty="0">
                <a:solidFill>
                  <a:srgbClr val="333333"/>
                </a:solidFill>
                <a:effectLst/>
                <a:latin typeface="Lucida Grande"/>
              </a:rPr>
              <a:t> </a:t>
            </a:r>
            <a:r>
              <a:rPr lang="it-IT" sz="1400" b="0" i="0" dirty="0" err="1">
                <a:solidFill>
                  <a:srgbClr val="333333"/>
                </a:solidFill>
                <a:effectLst/>
                <a:latin typeface="Lucida Grande"/>
              </a:rPr>
              <a:t>Emission</a:t>
            </a:r>
            <a:r>
              <a:rPr lang="it-IT" sz="1400" b="0" i="0" dirty="0">
                <a:solidFill>
                  <a:srgbClr val="333333"/>
                </a:solidFill>
                <a:effectLst/>
                <a:latin typeface="Lucida Grande"/>
              </a:rPr>
              <a:t> from Matter </a:t>
            </a:r>
            <a:r>
              <a:rPr lang="it-IT" sz="1400" b="0" i="0" dirty="0" err="1">
                <a:solidFill>
                  <a:srgbClr val="333333"/>
                </a:solidFill>
                <a:effectLst/>
                <a:latin typeface="Lucida Grande"/>
              </a:rPr>
              <a:t>Metamorphosis</a:t>
            </a:r>
            <a:r>
              <a:rPr lang="it-IT" sz="1400" b="0" i="0" dirty="0">
                <a:solidFill>
                  <a:srgbClr val="333333"/>
                </a:solidFill>
                <a:effectLst/>
                <a:latin typeface="Lucida Grande"/>
              </a:rPr>
              <a:t> by </a:t>
            </a:r>
            <a:r>
              <a:rPr lang="it-IT" sz="1400" b="0" i="0" dirty="0" err="1">
                <a:solidFill>
                  <a:srgbClr val="333333"/>
                </a:solidFill>
                <a:effectLst/>
                <a:latin typeface="Lucida Grande"/>
              </a:rPr>
              <a:t>Ultrasound</a:t>
            </a:r>
            <a:r>
              <a:rPr lang="it-IT" sz="1400" b="0" i="0" dirty="0">
                <a:solidFill>
                  <a:srgbClr val="333333"/>
                </a:solidFill>
                <a:effectLst/>
                <a:latin typeface="Lucida Grande"/>
              </a:rPr>
              <a:t> </a:t>
            </a:r>
            <a:r>
              <a:rPr lang="it-IT" sz="1400" b="0" i="0" dirty="0" err="1">
                <a:solidFill>
                  <a:srgbClr val="333333"/>
                </a:solidFill>
                <a:effectLst/>
                <a:latin typeface="Lucida Grande"/>
              </a:rPr>
              <a:t>Sonication</a:t>
            </a:r>
            <a:r>
              <a:rPr lang="it-IT" sz="1400" b="0" i="0" dirty="0">
                <a:solidFill>
                  <a:srgbClr val="333333"/>
                </a:solidFill>
                <a:effectLst/>
                <a:latin typeface="Lucida Grande"/>
              </a:rPr>
              <a:t>.</a:t>
            </a:r>
          </a:p>
          <a:p>
            <a:pPr algn="l"/>
            <a:r>
              <a:rPr lang="it-IT" sz="1400" b="0" i="0" dirty="0">
                <a:solidFill>
                  <a:srgbClr val="333333"/>
                </a:solidFill>
                <a:effectLst/>
                <a:latin typeface="Lucida Grande"/>
              </a:rPr>
              <a:t>PI: Stefano Bellucci (LNF) - Unica sezione coinvolta.</a:t>
            </a:r>
          </a:p>
          <a:p>
            <a:pPr algn="l"/>
            <a:br>
              <a:rPr lang="it-IT" sz="1400" b="0" i="0" dirty="0">
                <a:solidFill>
                  <a:srgbClr val="333333"/>
                </a:solidFill>
                <a:effectLst/>
                <a:latin typeface="Lucida Grande"/>
              </a:rPr>
            </a:br>
            <a:endParaRPr lang="it-IT" sz="1400" b="0" i="0" dirty="0">
              <a:solidFill>
                <a:srgbClr val="333333"/>
              </a:solidFill>
              <a:effectLst/>
              <a:latin typeface="Lucida Grande"/>
            </a:endParaRPr>
          </a:p>
          <a:p>
            <a:pPr algn="l"/>
            <a:r>
              <a:rPr lang="it-IT" sz="1400" b="1" i="0" dirty="0">
                <a:solidFill>
                  <a:srgbClr val="333333"/>
                </a:solidFill>
                <a:effectLst/>
                <a:latin typeface="Lucida Grande"/>
              </a:rPr>
              <a:t>Call Acceleratori</a:t>
            </a:r>
          </a:p>
          <a:p>
            <a:pPr algn="l"/>
            <a:r>
              <a:rPr lang="it-IT" sz="1400" b="1" i="0" dirty="0">
                <a:solidFill>
                  <a:srgbClr val="333333"/>
                </a:solidFill>
                <a:effectLst/>
                <a:latin typeface="Lucida Grande"/>
              </a:rPr>
              <a:t>Alpha-DTL</a:t>
            </a:r>
            <a:r>
              <a:rPr lang="it-IT" sz="1400" b="0" i="0" dirty="0">
                <a:solidFill>
                  <a:srgbClr val="333333"/>
                </a:solidFill>
                <a:effectLst/>
                <a:latin typeface="Lucida Grande"/>
              </a:rPr>
              <a:t> - </a:t>
            </a:r>
            <a:r>
              <a:rPr lang="it-IT" sz="1400" b="0" i="0" dirty="0" err="1">
                <a:solidFill>
                  <a:srgbClr val="333333"/>
                </a:solidFill>
                <a:effectLst/>
                <a:latin typeface="Lucida Grande"/>
              </a:rPr>
              <a:t>Drift</a:t>
            </a:r>
            <a:r>
              <a:rPr lang="it-IT" sz="1400" b="0" i="0" dirty="0">
                <a:solidFill>
                  <a:srgbClr val="333333"/>
                </a:solidFill>
                <a:effectLst/>
                <a:latin typeface="Lucida Grande"/>
              </a:rPr>
              <a:t> Tube LINAC for alpha </a:t>
            </a:r>
            <a:r>
              <a:rPr lang="it-IT" sz="1400" b="0" i="0" dirty="0" err="1">
                <a:solidFill>
                  <a:srgbClr val="333333"/>
                </a:solidFill>
                <a:effectLst/>
                <a:latin typeface="Lucida Grande"/>
              </a:rPr>
              <a:t>particle</a:t>
            </a:r>
            <a:r>
              <a:rPr lang="it-IT" sz="1400" b="0" i="0" dirty="0">
                <a:solidFill>
                  <a:srgbClr val="333333"/>
                </a:solidFill>
                <a:effectLst/>
                <a:latin typeface="Lucida Grande"/>
              </a:rPr>
              <a:t> </a:t>
            </a:r>
            <a:r>
              <a:rPr lang="it-IT" sz="1400" b="0" i="0" dirty="0" err="1">
                <a:solidFill>
                  <a:srgbClr val="333333"/>
                </a:solidFill>
                <a:effectLst/>
                <a:latin typeface="Lucida Grande"/>
              </a:rPr>
              <a:t>acceleration</a:t>
            </a:r>
            <a:r>
              <a:rPr lang="it-IT" sz="1400" b="0" i="0" dirty="0">
                <a:solidFill>
                  <a:srgbClr val="333333"/>
                </a:solidFill>
                <a:effectLst/>
                <a:latin typeface="Lucida Grande"/>
              </a:rPr>
              <a:t> and </a:t>
            </a:r>
            <a:r>
              <a:rPr lang="it-IT" sz="1400" b="0" i="0" dirty="0" err="1">
                <a:solidFill>
                  <a:srgbClr val="333333"/>
                </a:solidFill>
                <a:effectLst/>
                <a:latin typeface="Lucida Grande"/>
              </a:rPr>
              <a:t>medical</a:t>
            </a:r>
            <a:r>
              <a:rPr lang="it-IT" sz="1400" b="0" i="0" dirty="0">
                <a:solidFill>
                  <a:srgbClr val="333333"/>
                </a:solidFill>
                <a:effectLst/>
                <a:latin typeface="Lucida Grande"/>
              </a:rPr>
              <a:t> </a:t>
            </a:r>
            <a:r>
              <a:rPr lang="it-IT" sz="1400" b="0" i="0" dirty="0" err="1">
                <a:solidFill>
                  <a:srgbClr val="333333"/>
                </a:solidFill>
                <a:effectLst/>
                <a:latin typeface="Lucida Grande"/>
              </a:rPr>
              <a:t>radioisotope</a:t>
            </a:r>
            <a:r>
              <a:rPr lang="it-IT" sz="1400" b="0" i="0" dirty="0">
                <a:solidFill>
                  <a:srgbClr val="333333"/>
                </a:solidFill>
                <a:effectLst/>
                <a:latin typeface="Lucida Grande"/>
              </a:rPr>
              <a:t> production.</a:t>
            </a:r>
          </a:p>
          <a:p>
            <a:pPr algn="l"/>
            <a:r>
              <a:rPr lang="it-IT" sz="1400" b="0" i="0" dirty="0">
                <a:solidFill>
                  <a:srgbClr val="333333"/>
                </a:solidFill>
                <a:effectLst/>
                <a:latin typeface="Lucida Grande"/>
              </a:rPr>
              <a:t>PI: Andrea </a:t>
            </a:r>
            <a:r>
              <a:rPr lang="it-IT" sz="1400" b="0" i="0" dirty="0" err="1">
                <a:solidFill>
                  <a:srgbClr val="333333"/>
                </a:solidFill>
                <a:effectLst/>
                <a:latin typeface="Lucida Grande"/>
              </a:rPr>
              <a:t>Pisent</a:t>
            </a:r>
            <a:r>
              <a:rPr lang="it-IT" sz="1400" b="0" i="0" dirty="0">
                <a:solidFill>
                  <a:srgbClr val="333333"/>
                </a:solidFill>
                <a:effectLst/>
                <a:latin typeface="Lucida Grande"/>
              </a:rPr>
              <a:t> (LNL)</a:t>
            </a:r>
          </a:p>
          <a:p>
            <a:pPr algn="l"/>
            <a:r>
              <a:rPr lang="it-IT" sz="1400" b="0" i="0" dirty="0">
                <a:solidFill>
                  <a:srgbClr val="333333"/>
                </a:solidFill>
                <a:effectLst/>
                <a:latin typeface="Lucida Grande"/>
              </a:rPr>
              <a:t>Altre sezioni: LNS, Torino</a:t>
            </a:r>
          </a:p>
          <a:p>
            <a:pPr algn="l"/>
            <a:br>
              <a:rPr lang="it-IT" sz="1400" b="0" i="0" dirty="0">
                <a:solidFill>
                  <a:srgbClr val="333333"/>
                </a:solidFill>
                <a:effectLst/>
                <a:latin typeface="Lucida Grande"/>
              </a:rPr>
            </a:br>
            <a:endParaRPr lang="it-IT" sz="1400" b="0" i="0" dirty="0">
              <a:solidFill>
                <a:srgbClr val="333333"/>
              </a:solidFill>
              <a:effectLst/>
              <a:latin typeface="Lucida Grande"/>
            </a:endParaRPr>
          </a:p>
          <a:p>
            <a:pPr algn="l"/>
            <a:r>
              <a:rPr lang="it-IT" sz="1400" b="1" i="0" dirty="0">
                <a:solidFill>
                  <a:srgbClr val="333333"/>
                </a:solidFill>
                <a:effectLst/>
                <a:latin typeface="Lucida Grande"/>
              </a:rPr>
              <a:t>HB2TF</a:t>
            </a:r>
            <a:r>
              <a:rPr lang="it-IT" sz="1400" b="0" i="0" dirty="0">
                <a:solidFill>
                  <a:srgbClr val="333333"/>
                </a:solidFill>
                <a:effectLst/>
                <a:latin typeface="Lucida Grande"/>
              </a:rPr>
              <a:t> - High </a:t>
            </a:r>
            <a:r>
              <a:rPr lang="it-IT" sz="1400" b="0" i="0" dirty="0" err="1">
                <a:solidFill>
                  <a:srgbClr val="333333"/>
                </a:solidFill>
                <a:effectLst/>
                <a:latin typeface="Lucida Grande"/>
              </a:rPr>
              <a:t>Brightness</a:t>
            </a:r>
            <a:r>
              <a:rPr lang="it-IT" sz="1400" b="0" i="0" dirty="0">
                <a:solidFill>
                  <a:srgbClr val="333333"/>
                </a:solidFill>
                <a:effectLst/>
                <a:latin typeface="Lucida Grande"/>
              </a:rPr>
              <a:t> </a:t>
            </a:r>
            <a:r>
              <a:rPr lang="it-IT" sz="1400" b="0" i="0" dirty="0" err="1">
                <a:solidFill>
                  <a:srgbClr val="333333"/>
                </a:solidFill>
                <a:effectLst/>
                <a:latin typeface="Lucida Grande"/>
              </a:rPr>
              <a:t>Beams</a:t>
            </a:r>
            <a:r>
              <a:rPr lang="it-IT" sz="1400" b="0" i="0" dirty="0">
                <a:solidFill>
                  <a:srgbClr val="333333"/>
                </a:solidFill>
                <a:effectLst/>
                <a:latin typeface="Lucida Grande"/>
              </a:rPr>
              <a:t> Test Facility</a:t>
            </a:r>
          </a:p>
          <a:p>
            <a:pPr algn="l"/>
            <a:r>
              <a:rPr lang="it-IT" sz="1400" b="0" i="0" dirty="0">
                <a:solidFill>
                  <a:srgbClr val="333333"/>
                </a:solidFill>
                <a:effectLst/>
                <a:latin typeface="Lucida Grande"/>
              </a:rPr>
              <a:t>PI: Dario Giove (Milano)</a:t>
            </a:r>
          </a:p>
          <a:p>
            <a:pPr algn="l"/>
            <a:r>
              <a:rPr lang="it-IT" sz="1400" b="0" i="0" dirty="0">
                <a:solidFill>
                  <a:srgbClr val="333333"/>
                </a:solidFill>
                <a:effectLst/>
                <a:latin typeface="Lucida Grande"/>
              </a:rPr>
              <a:t>Altre sezioni: LNL, LNS, LNF, Bologna, Napoli.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836FB57-968F-1229-B4C3-ABC7922F39C3}"/>
              </a:ext>
            </a:extLst>
          </p:cNvPr>
          <p:cNvSpPr txBox="1"/>
          <p:nvPr/>
        </p:nvSpPr>
        <p:spPr>
          <a:xfrm>
            <a:off x="338138" y="908720"/>
            <a:ext cx="81943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Bando Call: chiuso 1 giugno</a:t>
            </a:r>
          </a:p>
        </p:txBody>
      </p:sp>
    </p:spTree>
    <p:extLst>
      <p:ext uri="{BB962C8B-B14F-4D97-AF65-F5344CB8AC3E}">
        <p14:creationId xmlns:p14="http://schemas.microsoft.com/office/powerpoint/2010/main" val="34907665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85786" y="1357298"/>
            <a:ext cx="7772400" cy="2643206"/>
          </a:xfrm>
          <a:ln w="28575">
            <a:solidFill>
              <a:schemeClr val="accent2">
                <a:lumMod val="75000"/>
              </a:schemeClr>
            </a:solidFill>
          </a:ln>
        </p:spPr>
        <p:txBody>
          <a:bodyPr anchor="ctr"/>
          <a:lstStyle/>
          <a:p>
            <a:pPr eaLnBrk="1" hangingPunct="1"/>
            <a:r>
              <a:rPr lang="it-IT" altLang="it-IT" sz="4400" dirty="0"/>
              <a:t>Commissione Scientifica 5</a:t>
            </a:r>
            <a:br>
              <a:rPr lang="it-IT" altLang="it-IT" sz="4400" dirty="0"/>
            </a:br>
            <a:br>
              <a:rPr lang="it-IT" altLang="it-IT" sz="4400" dirty="0"/>
            </a:br>
            <a:r>
              <a:rPr lang="it-IT" altLang="it-IT" sz="4400" dirty="0"/>
              <a:t>INFN Sez. LECCE</a:t>
            </a:r>
          </a:p>
        </p:txBody>
      </p:sp>
    </p:spTree>
    <p:extLst>
      <p:ext uri="{BB962C8B-B14F-4D97-AF65-F5344CB8AC3E}">
        <p14:creationId xmlns:p14="http://schemas.microsoft.com/office/powerpoint/2010/main" val="6757157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8138" y="581025"/>
            <a:ext cx="8410575" cy="71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CasellaDiTesto 8"/>
          <p:cNvSpPr txBox="1"/>
          <p:nvPr/>
        </p:nvSpPr>
        <p:spPr>
          <a:xfrm>
            <a:off x="37320" y="33051"/>
            <a:ext cx="3598576" cy="59503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wrap="square" lIns="50800" tIns="50800" rIns="50800" bIns="50800" spcCol="38100" anchor="ctr">
            <a:spAutoFit/>
          </a:bodyPr>
          <a:lstStyle/>
          <a:p>
            <a:pPr algn="ctr" defTabSz="410730" fontAlgn="auto" latinLnBrk="1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3200" b="1" kern="0" dirty="0">
                <a:solidFill>
                  <a:schemeClr val="accent5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+mn-cs"/>
                <a:sym typeface="Calibri"/>
              </a:rPr>
              <a:t>Esperimenti 2022</a:t>
            </a:r>
          </a:p>
        </p:txBody>
      </p:sp>
      <p:sp>
        <p:nvSpPr>
          <p:cNvPr id="16" name="CasellaDiTesto 15"/>
          <p:cNvSpPr txBox="1"/>
          <p:nvPr/>
        </p:nvSpPr>
        <p:spPr>
          <a:xfrm>
            <a:off x="252206" y="748110"/>
            <a:ext cx="35858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>
                <a:solidFill>
                  <a:srgbClr val="FF0000"/>
                </a:solidFill>
              </a:rPr>
              <a:t>6 esperimenti +2 Call</a:t>
            </a:r>
          </a:p>
        </p:txBody>
      </p:sp>
      <p:graphicFrame>
        <p:nvGraphicFramePr>
          <p:cNvPr id="10" name="Tabella 9">
            <a:extLst>
              <a:ext uri="{FF2B5EF4-FFF2-40B4-BE49-F238E27FC236}">
                <a16:creationId xmlns:a16="http://schemas.microsoft.com/office/drawing/2014/main" id="{6A8264B1-72B8-4082-A3D3-E7596E45705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542294"/>
              </p:ext>
            </p:extLst>
          </p:nvPr>
        </p:nvGraphicFramePr>
        <p:xfrm>
          <a:off x="298680" y="1484784"/>
          <a:ext cx="8521513" cy="42093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8131">
                  <a:extLst>
                    <a:ext uri="{9D8B030D-6E8A-4147-A177-3AD203B41FA5}">
                      <a16:colId xmlns:a16="http://schemas.microsoft.com/office/drawing/2014/main" val="1761661860"/>
                    </a:ext>
                  </a:extLst>
                </a:gridCol>
                <a:gridCol w="1936325">
                  <a:extLst>
                    <a:ext uri="{9D8B030D-6E8A-4147-A177-3AD203B41FA5}">
                      <a16:colId xmlns:a16="http://schemas.microsoft.com/office/drawing/2014/main" val="3946195736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2108029777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2279816791"/>
                    </a:ext>
                  </a:extLst>
                </a:gridCol>
                <a:gridCol w="1608745">
                  <a:extLst>
                    <a:ext uri="{9D8B030D-6E8A-4147-A177-3AD203B41FA5}">
                      <a16:colId xmlns:a16="http://schemas.microsoft.com/office/drawing/2014/main" val="380289183"/>
                    </a:ext>
                  </a:extLst>
                </a:gridCol>
              </a:tblGrid>
              <a:tr h="456217">
                <a:tc>
                  <a:txBody>
                    <a:bodyPr/>
                    <a:lstStyle/>
                    <a:p>
                      <a:pPr algn="l" fontAlgn="b"/>
                      <a:endParaRPr lang="it-IT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411" marR="16411" marT="16411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it-IT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411" marR="16411" marT="1641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RN</a:t>
                      </a:r>
                    </a:p>
                  </a:txBody>
                  <a:tcPr marL="16411" marR="16411" marT="1641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RL</a:t>
                      </a:r>
                    </a:p>
                  </a:txBody>
                  <a:tcPr marL="16411" marR="16411" marT="1641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Note</a:t>
                      </a:r>
                    </a:p>
                  </a:txBody>
                  <a:tcPr marL="16411" marR="16411" marT="16411" marB="0" anchor="ctr"/>
                </a:tc>
                <a:extLst>
                  <a:ext uri="{0D108BD9-81ED-4DB2-BD59-A6C34878D82A}">
                    <a16:rowId xmlns:a16="http://schemas.microsoft.com/office/drawing/2014/main" val="2101671480"/>
                  </a:ext>
                </a:extLst>
              </a:tr>
              <a:tr h="559571">
                <a:tc>
                  <a:txBody>
                    <a:bodyPr/>
                    <a:lstStyle/>
                    <a:p>
                      <a:pPr algn="l" fontAlgn="b"/>
                      <a:r>
                        <a:rPr lang="it-IT" sz="1600" u="none" strike="noStrike" dirty="0">
                          <a:effectLst/>
                        </a:rPr>
                        <a:t>AT_SVB</a:t>
                      </a:r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411" marR="16411" marT="1641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dirty="0">
                          <a:solidFill>
                            <a:schemeClr val="tx1"/>
                          </a:solidFill>
                        </a:rPr>
                        <a:t>Airborne Transmission of SARS-CoV-2, Viruses and Bacteria in workplaces</a:t>
                      </a:r>
                      <a:endParaRPr lang="it-IT" sz="9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411" marR="16411" marT="16411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S. Romano</a:t>
                      </a:r>
                    </a:p>
                  </a:txBody>
                  <a:tcPr marL="16411" marR="16411" marT="16411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S. Romano</a:t>
                      </a:r>
                    </a:p>
                    <a:p>
                      <a:pPr algn="l" fontAlgn="b"/>
                      <a:endParaRPr lang="it-IT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411" marR="16411" marT="16411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Prosegue in IS_ABS</a:t>
                      </a:r>
                    </a:p>
                  </a:txBody>
                  <a:tcPr marL="16411" marR="16411" marT="16411" marB="0" anchor="ctr"/>
                </a:tc>
                <a:extLst>
                  <a:ext uri="{0D108BD9-81ED-4DB2-BD59-A6C34878D82A}">
                    <a16:rowId xmlns:a16="http://schemas.microsoft.com/office/drawing/2014/main" val="1772784592"/>
                  </a:ext>
                </a:extLst>
              </a:tr>
              <a:tr h="456217">
                <a:tc>
                  <a:txBody>
                    <a:bodyPr/>
                    <a:lstStyle/>
                    <a:p>
                      <a:pPr algn="l" fontAlgn="b"/>
                      <a:r>
                        <a:rPr lang="it-IT" sz="1600" u="none" strike="noStrike">
                          <a:effectLst/>
                        </a:rPr>
                        <a:t>BOLAS_NEXT</a:t>
                      </a:r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411" marR="16411" marT="1641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dirty="0">
                          <a:solidFill>
                            <a:schemeClr val="tx1"/>
                          </a:solidFill>
                        </a:rPr>
                        <a:t>B-</a:t>
                      </a:r>
                      <a:r>
                        <a:rPr lang="it-IT" sz="900" dirty="0" err="1">
                          <a:solidFill>
                            <a:schemeClr val="tx1"/>
                          </a:solidFill>
                        </a:rPr>
                        <a:t>based</a:t>
                      </a:r>
                      <a:r>
                        <a:rPr lang="it-IT" sz="9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it-IT" sz="900" dirty="0" err="1">
                          <a:solidFill>
                            <a:schemeClr val="tx1"/>
                          </a:solidFill>
                        </a:rPr>
                        <a:t>converter</a:t>
                      </a:r>
                      <a:r>
                        <a:rPr lang="it-IT" sz="9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it-IT" sz="900" dirty="0" err="1">
                          <a:solidFill>
                            <a:schemeClr val="tx1"/>
                          </a:solidFill>
                        </a:rPr>
                        <a:t>deposited</a:t>
                      </a:r>
                      <a:r>
                        <a:rPr lang="it-IT" sz="900" dirty="0">
                          <a:solidFill>
                            <a:schemeClr val="tx1"/>
                          </a:solidFill>
                        </a:rPr>
                        <a:t> by the laser </a:t>
                      </a:r>
                      <a:r>
                        <a:rPr lang="it-IT" sz="900" dirty="0" err="1">
                          <a:solidFill>
                            <a:schemeClr val="tx1"/>
                          </a:solidFill>
                        </a:rPr>
                        <a:t>ablation</a:t>
                      </a:r>
                      <a:r>
                        <a:rPr lang="it-IT" sz="900" dirty="0">
                          <a:solidFill>
                            <a:schemeClr val="tx1"/>
                          </a:solidFill>
                        </a:rPr>
                        <a:t> technique</a:t>
                      </a:r>
                      <a:endParaRPr lang="it-IT" sz="9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411" marR="16411" marT="16411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G. Quarta</a:t>
                      </a:r>
                    </a:p>
                    <a:p>
                      <a:pPr algn="l" fontAlgn="b"/>
                      <a:endParaRPr lang="it-IT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411" marR="16411" marT="16411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G. Quarta</a:t>
                      </a:r>
                    </a:p>
                    <a:p>
                      <a:pPr algn="l" fontAlgn="b"/>
                      <a:endParaRPr lang="it-IT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411" marR="16411" marT="16411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Prosegue in HASPIDE</a:t>
                      </a:r>
                    </a:p>
                  </a:txBody>
                  <a:tcPr marL="16411" marR="16411" marT="16411" marB="0" anchor="ctr"/>
                </a:tc>
                <a:extLst>
                  <a:ext uri="{0D108BD9-81ED-4DB2-BD59-A6C34878D82A}">
                    <a16:rowId xmlns:a16="http://schemas.microsoft.com/office/drawing/2014/main" val="3127887907"/>
                  </a:ext>
                </a:extLst>
              </a:tr>
              <a:tr h="456217">
                <a:tc>
                  <a:txBody>
                    <a:bodyPr/>
                    <a:lstStyle/>
                    <a:p>
                      <a:pPr algn="l" fontAlgn="b"/>
                      <a:r>
                        <a:rPr lang="it-IT" sz="1600" u="none" strike="noStrike">
                          <a:effectLst/>
                        </a:rPr>
                        <a:t>CIMA</a:t>
                      </a:r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411" marR="16411" marT="1641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dirty="0">
                          <a:solidFill>
                            <a:schemeClr val="tx1"/>
                          </a:solidFill>
                        </a:rPr>
                        <a:t>C</a:t>
                      </a:r>
                      <a:r>
                        <a:rPr lang="en-US" sz="900" dirty="0">
                          <a:solidFill>
                            <a:schemeClr val="tx1"/>
                          </a:solidFill>
                        </a:rPr>
                        <a:t>arbon-based </a:t>
                      </a:r>
                      <a:r>
                        <a:rPr lang="en-US" sz="900" b="1" dirty="0">
                          <a:solidFill>
                            <a:schemeClr val="tx1"/>
                          </a:solidFill>
                        </a:rPr>
                        <a:t>I</a:t>
                      </a:r>
                      <a:r>
                        <a:rPr lang="en-US" sz="900" dirty="0">
                          <a:solidFill>
                            <a:schemeClr val="tx1"/>
                          </a:solidFill>
                        </a:rPr>
                        <a:t>nnovative </a:t>
                      </a:r>
                      <a:r>
                        <a:rPr lang="en-US" sz="900" b="1" dirty="0">
                          <a:solidFill>
                            <a:schemeClr val="tx1"/>
                          </a:solidFill>
                        </a:rPr>
                        <a:t>M</a:t>
                      </a:r>
                      <a:r>
                        <a:rPr lang="en-US" sz="900" dirty="0">
                          <a:solidFill>
                            <a:schemeClr val="tx1"/>
                          </a:solidFill>
                        </a:rPr>
                        <a:t>aterials for nuclear physics </a:t>
                      </a:r>
                      <a:r>
                        <a:rPr lang="en-US" sz="900" b="1" dirty="0">
                          <a:solidFill>
                            <a:schemeClr val="tx1"/>
                          </a:solidFill>
                        </a:rPr>
                        <a:t>A</a:t>
                      </a:r>
                      <a:r>
                        <a:rPr lang="en-US" sz="900" dirty="0">
                          <a:solidFill>
                            <a:schemeClr val="tx1"/>
                          </a:solidFill>
                        </a:rPr>
                        <a:t>pplications</a:t>
                      </a:r>
                      <a:endParaRPr lang="it-IT" sz="9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411" marR="16411" marT="16411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Torrisi (</a:t>
                      </a:r>
                      <a:r>
                        <a:rPr lang="it-IT" sz="14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Ct</a:t>
                      </a:r>
                      <a:r>
                        <a:rPr lang="it-IT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)</a:t>
                      </a:r>
                    </a:p>
                  </a:txBody>
                  <a:tcPr marL="16411" marR="16411" marT="16411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D. Manno</a:t>
                      </a:r>
                    </a:p>
                  </a:txBody>
                  <a:tcPr marL="16411" marR="16411" marT="16411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Prosegue in IMAND</a:t>
                      </a:r>
                    </a:p>
                  </a:txBody>
                  <a:tcPr marL="16411" marR="16411" marT="16411" marB="0" anchor="ctr"/>
                </a:tc>
                <a:extLst>
                  <a:ext uri="{0D108BD9-81ED-4DB2-BD59-A6C34878D82A}">
                    <a16:rowId xmlns:a16="http://schemas.microsoft.com/office/drawing/2014/main" val="4121363939"/>
                  </a:ext>
                </a:extLst>
              </a:tr>
              <a:tr h="456217">
                <a:tc>
                  <a:txBody>
                    <a:bodyPr/>
                    <a:lstStyle/>
                    <a:p>
                      <a:pPr algn="l" fontAlgn="b"/>
                      <a:r>
                        <a:rPr lang="it-IT" sz="1600" u="none" strike="noStrike" dirty="0">
                          <a:effectLst/>
                        </a:rPr>
                        <a:t>DART_WARS (Call)</a:t>
                      </a:r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411" marR="16411" marT="1641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dirty="0">
                          <a:solidFill>
                            <a:schemeClr val="tx1"/>
                          </a:solidFill>
                        </a:rPr>
                        <a:t>Detector Array </a:t>
                      </a:r>
                      <a:r>
                        <a:rPr lang="it-IT" sz="900" dirty="0" err="1">
                          <a:solidFill>
                            <a:schemeClr val="tx1"/>
                          </a:solidFill>
                        </a:rPr>
                        <a:t>Readout</a:t>
                      </a:r>
                      <a:r>
                        <a:rPr lang="it-IT" sz="900" dirty="0">
                          <a:solidFill>
                            <a:schemeClr val="tx1"/>
                          </a:solidFill>
                        </a:rPr>
                        <a:t> with </a:t>
                      </a:r>
                      <a:r>
                        <a:rPr lang="it-IT" sz="900" dirty="0" err="1">
                          <a:solidFill>
                            <a:schemeClr val="tx1"/>
                          </a:solidFill>
                        </a:rPr>
                        <a:t>Traveling</a:t>
                      </a:r>
                      <a:r>
                        <a:rPr lang="it-IT" sz="9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it-IT" sz="900" dirty="0" err="1">
                          <a:solidFill>
                            <a:schemeClr val="tx1"/>
                          </a:solidFill>
                        </a:rPr>
                        <a:t>Wave</a:t>
                      </a:r>
                      <a:r>
                        <a:rPr lang="it-IT" sz="9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it-IT" sz="900" dirty="0" err="1">
                          <a:solidFill>
                            <a:schemeClr val="tx1"/>
                          </a:solidFill>
                        </a:rPr>
                        <a:t>AmplifieRS</a:t>
                      </a:r>
                      <a:endParaRPr lang="it-IT" sz="9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411" marR="16411" marT="16411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A. Giachero (Mi)</a:t>
                      </a:r>
                    </a:p>
                  </a:txBody>
                  <a:tcPr marL="16411" marR="16411" marT="16411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G. Maruccio</a:t>
                      </a:r>
                    </a:p>
                  </a:txBody>
                  <a:tcPr marL="16411" marR="16411" marT="16411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411" marR="16411" marT="16411" marB="0" anchor="ctr"/>
                </a:tc>
                <a:extLst>
                  <a:ext uri="{0D108BD9-81ED-4DB2-BD59-A6C34878D82A}">
                    <a16:rowId xmlns:a16="http://schemas.microsoft.com/office/drawing/2014/main" val="3781738084"/>
                  </a:ext>
                </a:extLst>
              </a:tr>
              <a:tr h="456217">
                <a:tc>
                  <a:txBody>
                    <a:bodyPr/>
                    <a:lstStyle/>
                    <a:p>
                      <a:pPr algn="l" fontAlgn="b"/>
                      <a:r>
                        <a:rPr lang="it-IT" sz="1600" u="none" strike="noStrike" dirty="0">
                          <a:effectLst/>
                        </a:rPr>
                        <a:t>FTM_NEXT</a:t>
                      </a:r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411" marR="16411" marT="1641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dirty="0">
                          <a:solidFill>
                            <a:schemeClr val="tx1"/>
                          </a:solidFill>
                        </a:rPr>
                        <a:t>Fast Timing MPGD </a:t>
                      </a:r>
                      <a:endParaRPr lang="it-IT" sz="9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411" marR="16411" marT="16411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P. </a:t>
                      </a:r>
                      <a:r>
                        <a:rPr lang="it-IT" sz="14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Verwilligen</a:t>
                      </a:r>
                      <a:r>
                        <a:rPr lang="it-IT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(</a:t>
                      </a:r>
                      <a:r>
                        <a:rPr lang="it-IT" sz="14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Ba</a:t>
                      </a:r>
                      <a:r>
                        <a:rPr lang="it-IT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)</a:t>
                      </a:r>
                    </a:p>
                  </a:txBody>
                  <a:tcPr marL="16411" marR="16411" marT="16411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A. Serra</a:t>
                      </a:r>
                    </a:p>
                  </a:txBody>
                  <a:tcPr marL="16411" marR="16411" marT="16411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Prosegue in AIDAINNOVA</a:t>
                      </a:r>
                    </a:p>
                  </a:txBody>
                  <a:tcPr marL="16411" marR="16411" marT="16411" marB="0" anchor="ctr"/>
                </a:tc>
                <a:extLst>
                  <a:ext uri="{0D108BD9-81ED-4DB2-BD59-A6C34878D82A}">
                    <a16:rowId xmlns:a16="http://schemas.microsoft.com/office/drawing/2014/main" val="2886138714"/>
                  </a:ext>
                </a:extLst>
              </a:tr>
              <a:tr h="456217">
                <a:tc>
                  <a:txBody>
                    <a:bodyPr/>
                    <a:lstStyle/>
                    <a:p>
                      <a:pPr algn="l" fontAlgn="b"/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HSPIDE (Call)</a:t>
                      </a:r>
                    </a:p>
                  </a:txBody>
                  <a:tcPr marL="16411" marR="16411" marT="1641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HAmorphous</a:t>
                      </a:r>
                      <a:r>
                        <a:rPr lang="it-IT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Silicon Pixel Detector for </a:t>
                      </a:r>
                      <a:r>
                        <a:rPr lang="it-IT" sz="9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ionizing</a:t>
                      </a:r>
                      <a:r>
                        <a:rPr lang="it-IT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it-IT" sz="9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radiation</a:t>
                      </a:r>
                      <a:endParaRPr lang="it-IT" sz="9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411" marR="16411" marT="16411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L. </a:t>
                      </a:r>
                      <a:r>
                        <a:rPr lang="it-IT" sz="14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Servoli</a:t>
                      </a:r>
                      <a:r>
                        <a:rPr lang="it-IT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(</a:t>
                      </a:r>
                      <a:r>
                        <a:rPr lang="it-IT" sz="14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Pg</a:t>
                      </a:r>
                      <a:r>
                        <a:rPr lang="it-IT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)</a:t>
                      </a:r>
                    </a:p>
                  </a:txBody>
                  <a:tcPr marL="16411" marR="16411" marT="16411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AG. Monteduro</a:t>
                      </a:r>
                    </a:p>
                  </a:txBody>
                  <a:tcPr marL="16411" marR="16411" marT="16411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411" marR="16411" marT="16411" marB="0" anchor="ctr"/>
                </a:tc>
                <a:extLst>
                  <a:ext uri="{0D108BD9-81ED-4DB2-BD59-A6C34878D82A}">
                    <a16:rowId xmlns:a16="http://schemas.microsoft.com/office/drawing/2014/main" val="1908739090"/>
                  </a:ext>
                </a:extLst>
              </a:tr>
              <a:tr h="456217">
                <a:tc>
                  <a:txBody>
                    <a:bodyPr/>
                    <a:lstStyle/>
                    <a:p>
                      <a:pPr algn="l" fontAlgn="b"/>
                      <a:r>
                        <a:rPr lang="it-IT" sz="1600" u="none" strike="noStrike">
                          <a:effectLst/>
                        </a:rPr>
                        <a:t>IS_ABS</a:t>
                      </a:r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411" marR="16411" marT="1641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dirty="0">
                          <a:solidFill>
                            <a:schemeClr val="tx1"/>
                          </a:solidFill>
                        </a:rPr>
                        <a:t>I</a:t>
                      </a:r>
                      <a:r>
                        <a:rPr lang="en-US" sz="900" dirty="0">
                          <a:solidFill>
                            <a:schemeClr val="tx1"/>
                          </a:solidFill>
                        </a:rPr>
                        <a:t>ntegrated </a:t>
                      </a:r>
                      <a:r>
                        <a:rPr lang="en-US" sz="900" b="1" dirty="0">
                          <a:solidFill>
                            <a:schemeClr val="tx1"/>
                          </a:solidFill>
                        </a:rPr>
                        <a:t>S</a:t>
                      </a:r>
                      <a:r>
                        <a:rPr lang="en-US" sz="900" dirty="0">
                          <a:solidFill>
                            <a:schemeClr val="tx1"/>
                          </a:solidFill>
                        </a:rPr>
                        <a:t>ystem for </a:t>
                      </a:r>
                      <a:r>
                        <a:rPr lang="en-US" sz="900" b="1" dirty="0">
                          <a:solidFill>
                            <a:schemeClr val="tx1"/>
                          </a:solidFill>
                        </a:rPr>
                        <a:t>A</a:t>
                      </a:r>
                      <a:r>
                        <a:rPr lang="en-US" sz="900" dirty="0">
                          <a:solidFill>
                            <a:schemeClr val="tx1"/>
                          </a:solidFill>
                        </a:rPr>
                        <a:t>erosol and </a:t>
                      </a:r>
                      <a:r>
                        <a:rPr lang="en-US" sz="900" b="1" dirty="0">
                          <a:solidFill>
                            <a:schemeClr val="tx1"/>
                          </a:solidFill>
                        </a:rPr>
                        <a:t>B</a:t>
                      </a:r>
                      <a:r>
                        <a:rPr lang="en-US" sz="900" dirty="0">
                          <a:solidFill>
                            <a:schemeClr val="tx1"/>
                          </a:solidFill>
                        </a:rPr>
                        <a:t>ioaerosol </a:t>
                      </a:r>
                      <a:r>
                        <a:rPr lang="en-US" sz="900" b="1" dirty="0">
                          <a:solidFill>
                            <a:schemeClr val="tx1"/>
                          </a:solidFill>
                        </a:rPr>
                        <a:t>S</a:t>
                      </a:r>
                      <a:r>
                        <a:rPr lang="en-US" sz="900" dirty="0">
                          <a:solidFill>
                            <a:schemeClr val="tx1"/>
                          </a:solidFill>
                        </a:rPr>
                        <a:t>tudies at the Pierre Auger Observatory</a:t>
                      </a:r>
                      <a:endParaRPr lang="it-IT" sz="9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411" marR="16411" marT="16411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A.P. Caricato</a:t>
                      </a:r>
                    </a:p>
                  </a:txBody>
                  <a:tcPr marL="16411" marR="16411" marT="16411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A.P. Caricato</a:t>
                      </a:r>
                    </a:p>
                  </a:txBody>
                  <a:tcPr marL="16411" marR="16411" marT="16411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411" marR="16411" marT="16411" marB="0" anchor="ctr"/>
                </a:tc>
                <a:extLst>
                  <a:ext uri="{0D108BD9-81ED-4DB2-BD59-A6C34878D82A}">
                    <a16:rowId xmlns:a16="http://schemas.microsoft.com/office/drawing/2014/main" val="4254748448"/>
                  </a:ext>
                </a:extLst>
              </a:tr>
              <a:tr h="456217">
                <a:tc>
                  <a:txBody>
                    <a:bodyPr/>
                    <a:lstStyle/>
                    <a:p>
                      <a:pPr algn="l" fontAlgn="b"/>
                      <a:r>
                        <a:rPr lang="it-IT" sz="1600" u="none" strike="noStrike">
                          <a:effectLst/>
                        </a:rPr>
                        <a:t>SL_COMB2FEL</a:t>
                      </a:r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411" marR="16411" marT="1641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dirty="0"/>
                        <a:t>COHERENT (RESONANT) PLASMA OSCILLATIONS BY MULTIPLE ELECTRON BUNCHES</a:t>
                      </a:r>
                      <a:endParaRPr lang="it-IT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411" marR="16411" marT="16411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E. </a:t>
                      </a:r>
                      <a:r>
                        <a:rPr lang="it-IT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Chiadroni</a:t>
                      </a:r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(LNF)</a:t>
                      </a:r>
                    </a:p>
                  </a:txBody>
                  <a:tcPr marL="16411" marR="16411" marT="16411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N. </a:t>
                      </a:r>
                      <a:r>
                        <a:rPr lang="it-IT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Lovergine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411" marR="16411" marT="16411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411" marR="16411" marT="16411" marB="0" anchor="ctr"/>
                </a:tc>
                <a:extLst>
                  <a:ext uri="{0D108BD9-81ED-4DB2-BD59-A6C34878D82A}">
                    <a16:rowId xmlns:a16="http://schemas.microsoft.com/office/drawing/2014/main" val="3088345386"/>
                  </a:ext>
                </a:extLst>
              </a:tr>
            </a:tbl>
          </a:graphicData>
        </a:graphic>
      </p:graphicFrame>
      <p:sp>
        <p:nvSpPr>
          <p:cNvPr id="2" name="CasellaDiTesto 1">
            <a:extLst>
              <a:ext uri="{FF2B5EF4-FFF2-40B4-BE49-F238E27FC236}">
                <a16:creationId xmlns:a16="http://schemas.microsoft.com/office/drawing/2014/main" id="{5ED8A887-5AAA-418C-B960-A5B3D08366AA}"/>
              </a:ext>
            </a:extLst>
          </p:cNvPr>
          <p:cNvSpPr txBox="1"/>
          <p:nvPr/>
        </p:nvSpPr>
        <p:spPr>
          <a:xfrm>
            <a:off x="286237" y="2522774"/>
            <a:ext cx="2152794" cy="369332"/>
          </a:xfrm>
          <a:prstGeom prst="rect">
            <a:avLst/>
          </a:prstGeom>
          <a:solidFill>
            <a:srgbClr val="FFFF99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dirty="0" err="1"/>
              <a:t>Chiude</a:t>
            </a:r>
            <a:endParaRPr lang="en-GB" b="1" dirty="0"/>
          </a:p>
        </p:txBody>
      </p:sp>
      <p:sp>
        <p:nvSpPr>
          <p:cNvPr id="8" name="CasellaDiTesto 1">
            <a:extLst>
              <a:ext uri="{FF2B5EF4-FFF2-40B4-BE49-F238E27FC236}">
                <a16:creationId xmlns:a16="http://schemas.microsoft.com/office/drawing/2014/main" id="{547FC715-5EEF-7B9C-ADF9-23D88DDEB263}"/>
              </a:ext>
            </a:extLst>
          </p:cNvPr>
          <p:cNvSpPr txBox="1"/>
          <p:nvPr/>
        </p:nvSpPr>
        <p:spPr>
          <a:xfrm>
            <a:off x="286237" y="2067660"/>
            <a:ext cx="2152794" cy="369332"/>
          </a:xfrm>
          <a:prstGeom prst="rect">
            <a:avLst/>
          </a:prstGeom>
          <a:solidFill>
            <a:srgbClr val="FFFF99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dirty="0" err="1"/>
              <a:t>Chiude</a:t>
            </a:r>
            <a:endParaRPr lang="en-GB" b="1" dirty="0"/>
          </a:p>
        </p:txBody>
      </p:sp>
      <p:sp>
        <p:nvSpPr>
          <p:cNvPr id="11" name="CasellaDiTesto 1">
            <a:extLst>
              <a:ext uri="{FF2B5EF4-FFF2-40B4-BE49-F238E27FC236}">
                <a16:creationId xmlns:a16="http://schemas.microsoft.com/office/drawing/2014/main" id="{7DF4DE48-BF37-C58E-7E85-F293AF4BFD7D}"/>
              </a:ext>
            </a:extLst>
          </p:cNvPr>
          <p:cNvSpPr txBox="1"/>
          <p:nvPr/>
        </p:nvSpPr>
        <p:spPr>
          <a:xfrm>
            <a:off x="298680" y="2945074"/>
            <a:ext cx="2152794" cy="369332"/>
          </a:xfrm>
          <a:prstGeom prst="rect">
            <a:avLst/>
          </a:prstGeom>
          <a:solidFill>
            <a:srgbClr val="FFFF99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dirty="0" err="1"/>
              <a:t>Chiude</a:t>
            </a:r>
            <a:endParaRPr lang="en-GB" b="1" dirty="0"/>
          </a:p>
        </p:txBody>
      </p:sp>
      <p:sp>
        <p:nvSpPr>
          <p:cNvPr id="12" name="CasellaDiTesto 1">
            <a:extLst>
              <a:ext uri="{FF2B5EF4-FFF2-40B4-BE49-F238E27FC236}">
                <a16:creationId xmlns:a16="http://schemas.microsoft.com/office/drawing/2014/main" id="{FCA7A254-D9A6-1784-B158-AF9CD291CEFF}"/>
              </a:ext>
            </a:extLst>
          </p:cNvPr>
          <p:cNvSpPr txBox="1"/>
          <p:nvPr/>
        </p:nvSpPr>
        <p:spPr>
          <a:xfrm>
            <a:off x="272594" y="3923766"/>
            <a:ext cx="2178879" cy="369332"/>
          </a:xfrm>
          <a:prstGeom prst="rect">
            <a:avLst/>
          </a:prstGeom>
          <a:solidFill>
            <a:srgbClr val="FFFF99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dirty="0" err="1"/>
              <a:t>Chiude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1900329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11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8138" y="581025"/>
            <a:ext cx="8410575" cy="71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CasellaDiTesto 8"/>
          <p:cNvSpPr txBox="1"/>
          <p:nvPr/>
        </p:nvSpPr>
        <p:spPr>
          <a:xfrm>
            <a:off x="37320" y="33051"/>
            <a:ext cx="4534680" cy="59503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wrap="square" lIns="50800" tIns="50800" rIns="50800" bIns="50800" spcCol="38100" anchor="ctr">
            <a:spAutoFit/>
          </a:bodyPr>
          <a:lstStyle/>
          <a:p>
            <a:pPr algn="ctr" defTabSz="410730" fontAlgn="auto" latinLnBrk="1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3200" b="1" kern="0" dirty="0">
                <a:solidFill>
                  <a:schemeClr val="accent5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+mn-cs"/>
                <a:sym typeface="Calibri"/>
              </a:rPr>
              <a:t>Esperimenti 2022 vs 2023</a:t>
            </a:r>
          </a:p>
        </p:txBody>
      </p:sp>
      <p:sp>
        <p:nvSpPr>
          <p:cNvPr id="16" name="CasellaDiTesto 15"/>
          <p:cNvSpPr txBox="1"/>
          <p:nvPr/>
        </p:nvSpPr>
        <p:spPr>
          <a:xfrm>
            <a:off x="113076" y="795145"/>
            <a:ext cx="87601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>
                <a:solidFill>
                  <a:srgbClr val="FF0000"/>
                </a:solidFill>
              </a:rPr>
              <a:t>6 esperimenti +2 Call:</a:t>
            </a:r>
          </a:p>
        </p:txBody>
      </p:sp>
      <p:graphicFrame>
        <p:nvGraphicFramePr>
          <p:cNvPr id="10" name="Tabella 9">
            <a:extLst>
              <a:ext uri="{FF2B5EF4-FFF2-40B4-BE49-F238E27FC236}">
                <a16:creationId xmlns:a16="http://schemas.microsoft.com/office/drawing/2014/main" id="{6A8264B1-72B8-4082-A3D3-E7596E45705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6996387"/>
              </p:ext>
            </p:extLst>
          </p:nvPr>
        </p:nvGraphicFramePr>
        <p:xfrm>
          <a:off x="1031118" y="1556792"/>
          <a:ext cx="6924115" cy="41059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79478">
                  <a:extLst>
                    <a:ext uri="{9D8B030D-6E8A-4147-A177-3AD203B41FA5}">
                      <a16:colId xmlns:a16="http://schemas.microsoft.com/office/drawing/2014/main" val="1761661860"/>
                    </a:ext>
                  </a:extLst>
                </a:gridCol>
                <a:gridCol w="1936325">
                  <a:extLst>
                    <a:ext uri="{9D8B030D-6E8A-4147-A177-3AD203B41FA5}">
                      <a16:colId xmlns:a16="http://schemas.microsoft.com/office/drawing/2014/main" val="3946195736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2108029777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2279816791"/>
                    </a:ext>
                  </a:extLst>
                </a:gridCol>
              </a:tblGrid>
              <a:tr h="456217">
                <a:tc>
                  <a:txBody>
                    <a:bodyPr/>
                    <a:lstStyle/>
                    <a:p>
                      <a:pPr algn="l" fontAlgn="b"/>
                      <a:endParaRPr lang="it-IT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411" marR="16411" marT="16411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it-IT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411" marR="16411" marT="1641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RN</a:t>
                      </a:r>
                    </a:p>
                  </a:txBody>
                  <a:tcPr marL="16411" marR="16411" marT="1641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RL</a:t>
                      </a:r>
                    </a:p>
                  </a:txBody>
                  <a:tcPr marL="16411" marR="16411" marT="16411" marB="0" anchor="ctr"/>
                </a:tc>
                <a:extLst>
                  <a:ext uri="{0D108BD9-81ED-4DB2-BD59-A6C34878D82A}">
                    <a16:rowId xmlns:a16="http://schemas.microsoft.com/office/drawing/2014/main" val="2101671480"/>
                  </a:ext>
                </a:extLst>
              </a:tr>
              <a:tr h="456217">
                <a:tc>
                  <a:txBody>
                    <a:bodyPr/>
                    <a:lstStyle/>
                    <a:p>
                      <a:pPr algn="l" fontAlgn="b"/>
                      <a:r>
                        <a:rPr lang="it-IT" sz="1600" u="none" strike="noStrike" dirty="0">
                          <a:effectLst/>
                          <a:latin typeface="+mn-lt"/>
                        </a:rPr>
                        <a:t>DART_WARS (Call)</a:t>
                      </a:r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6411" marR="16411" marT="1641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dirty="0"/>
                        <a:t>Detector Array </a:t>
                      </a:r>
                      <a:r>
                        <a:rPr lang="it-IT" sz="900" dirty="0" err="1"/>
                        <a:t>Readout</a:t>
                      </a:r>
                      <a:r>
                        <a:rPr lang="it-IT" sz="900" dirty="0"/>
                        <a:t> with </a:t>
                      </a:r>
                      <a:r>
                        <a:rPr lang="it-IT" sz="900" dirty="0" err="1"/>
                        <a:t>Traveling</a:t>
                      </a:r>
                      <a:r>
                        <a:rPr lang="it-IT" sz="900" dirty="0"/>
                        <a:t> </a:t>
                      </a:r>
                      <a:r>
                        <a:rPr lang="it-IT" sz="900" dirty="0" err="1"/>
                        <a:t>Wave</a:t>
                      </a:r>
                      <a:r>
                        <a:rPr lang="it-IT" sz="900" dirty="0"/>
                        <a:t> </a:t>
                      </a:r>
                      <a:r>
                        <a:rPr lang="it-IT" sz="900" dirty="0" err="1"/>
                        <a:t>AmplifieRS</a:t>
                      </a:r>
                      <a:endParaRPr lang="it-IT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411" marR="16411" marT="16411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A. Giachero (Mi)</a:t>
                      </a:r>
                    </a:p>
                  </a:txBody>
                  <a:tcPr marL="16411" marR="16411" marT="16411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G. Maruccio</a:t>
                      </a:r>
                    </a:p>
                  </a:txBody>
                  <a:tcPr marL="16411" marR="16411" marT="16411" marB="0" anchor="ctr"/>
                </a:tc>
                <a:extLst>
                  <a:ext uri="{0D108BD9-81ED-4DB2-BD59-A6C34878D82A}">
                    <a16:rowId xmlns:a16="http://schemas.microsoft.com/office/drawing/2014/main" val="3781738084"/>
                  </a:ext>
                </a:extLst>
              </a:tr>
              <a:tr h="456217">
                <a:tc>
                  <a:txBody>
                    <a:bodyPr/>
                    <a:lstStyle/>
                    <a:p>
                      <a:pPr algn="l" fontAlgn="b"/>
                      <a:r>
                        <a:rPr lang="it-IT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FUSION</a:t>
                      </a:r>
                    </a:p>
                  </a:txBody>
                  <a:tcPr marL="16411" marR="16411" marT="1641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Gold- based Nanostructures to support radiotherapy treatments for Radioresistant Tumors</a:t>
                      </a:r>
                      <a:endParaRPr lang="it-IT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411" marR="16411" marT="16411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P. </a:t>
                      </a:r>
                      <a:r>
                        <a:rPr lang="it-IT" sz="14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Cirrone</a:t>
                      </a:r>
                      <a:r>
                        <a:rPr lang="it-IT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(LNS)</a:t>
                      </a:r>
                    </a:p>
                  </a:txBody>
                  <a:tcPr marL="16411" marR="16411" marT="16411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R. Rinaldi</a:t>
                      </a:r>
                    </a:p>
                  </a:txBody>
                  <a:tcPr marL="16411" marR="16411" marT="16411" marB="0" anchor="ctr"/>
                </a:tc>
                <a:extLst>
                  <a:ext uri="{0D108BD9-81ED-4DB2-BD59-A6C34878D82A}">
                    <a16:rowId xmlns:a16="http://schemas.microsoft.com/office/drawing/2014/main" val="1735802483"/>
                  </a:ext>
                </a:extLst>
              </a:tr>
              <a:tr h="456217">
                <a:tc>
                  <a:txBody>
                    <a:bodyPr/>
                    <a:lstStyle/>
                    <a:p>
                      <a:pPr algn="l" fontAlgn="b"/>
                      <a:r>
                        <a:rPr lang="it-IT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GOLD-RADIOTREAT</a:t>
                      </a:r>
                    </a:p>
                  </a:txBody>
                  <a:tcPr marL="16411" marR="16411" marT="1641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Gold- based Nanostructures to support radiotherapy treatments for Radioresistant Tumors</a:t>
                      </a:r>
                      <a:endParaRPr lang="it-IT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411" marR="16411" marT="16411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V. De Matteis</a:t>
                      </a:r>
                    </a:p>
                  </a:txBody>
                  <a:tcPr marL="16411" marR="16411" marT="16411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V. De Matteis</a:t>
                      </a:r>
                    </a:p>
                  </a:txBody>
                  <a:tcPr marL="16411" marR="16411" marT="16411" marB="0" anchor="ctr"/>
                </a:tc>
                <a:extLst>
                  <a:ext uri="{0D108BD9-81ED-4DB2-BD59-A6C34878D82A}">
                    <a16:rowId xmlns:a16="http://schemas.microsoft.com/office/drawing/2014/main" val="1908739090"/>
                  </a:ext>
                </a:extLst>
              </a:tr>
              <a:tr h="456217">
                <a:tc>
                  <a:txBody>
                    <a:bodyPr/>
                    <a:lstStyle/>
                    <a:p>
                      <a:pPr algn="l" fontAlgn="b"/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HSPIDE (Call)</a:t>
                      </a:r>
                    </a:p>
                  </a:txBody>
                  <a:tcPr marL="16411" marR="16411" marT="1641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HAmorphous</a:t>
                      </a:r>
                      <a:r>
                        <a:rPr lang="it-IT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Silicon Pixel Detector for </a:t>
                      </a:r>
                      <a:r>
                        <a:rPr lang="it-IT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ionizing</a:t>
                      </a:r>
                      <a:r>
                        <a:rPr lang="it-IT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it-IT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radiation</a:t>
                      </a:r>
                      <a:endParaRPr lang="it-IT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411" marR="16411" marT="16411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L. </a:t>
                      </a:r>
                      <a:r>
                        <a:rPr lang="it-IT" sz="14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Servoli</a:t>
                      </a:r>
                      <a:r>
                        <a:rPr lang="it-IT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(</a:t>
                      </a:r>
                      <a:r>
                        <a:rPr lang="it-IT" sz="14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Pg</a:t>
                      </a:r>
                      <a:r>
                        <a:rPr lang="it-IT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)</a:t>
                      </a:r>
                    </a:p>
                  </a:txBody>
                  <a:tcPr marL="16411" marR="16411" marT="16411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AG. Monteduro</a:t>
                      </a:r>
                    </a:p>
                  </a:txBody>
                  <a:tcPr marL="16411" marR="16411" marT="16411" marB="0" anchor="ctr"/>
                </a:tc>
                <a:extLst>
                  <a:ext uri="{0D108BD9-81ED-4DB2-BD59-A6C34878D82A}">
                    <a16:rowId xmlns:a16="http://schemas.microsoft.com/office/drawing/2014/main" val="1697294621"/>
                  </a:ext>
                </a:extLst>
              </a:tr>
              <a:tr h="456217">
                <a:tc>
                  <a:txBody>
                    <a:bodyPr/>
                    <a:lstStyle/>
                    <a:p>
                      <a:pPr algn="l" fontAlgn="b"/>
                      <a:r>
                        <a:rPr lang="it-IT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IMAND</a:t>
                      </a:r>
                    </a:p>
                  </a:txBody>
                  <a:tcPr marL="16411" marR="16411" marT="1641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b="0" i="0" dirty="0">
                          <a:solidFill>
                            <a:srgbClr val="333333"/>
                          </a:solidFill>
                          <a:effectLst/>
                          <a:latin typeface="TimesNewRomanPSMT"/>
                        </a:rPr>
                        <a:t>: Innovative </a:t>
                      </a:r>
                      <a:r>
                        <a:rPr lang="it-IT" sz="900" b="0" i="0" dirty="0" err="1">
                          <a:solidFill>
                            <a:srgbClr val="333333"/>
                          </a:solidFill>
                          <a:effectLst/>
                          <a:latin typeface="TimesNewRomanPSMT"/>
                        </a:rPr>
                        <a:t>MAterials</a:t>
                      </a:r>
                      <a:r>
                        <a:rPr lang="it-IT" sz="900" b="0" i="0" dirty="0">
                          <a:solidFill>
                            <a:srgbClr val="333333"/>
                          </a:solidFill>
                          <a:effectLst/>
                          <a:latin typeface="TimesNewRomanPSMT"/>
                        </a:rPr>
                        <a:t> for </a:t>
                      </a:r>
                      <a:r>
                        <a:rPr lang="it-IT" sz="900" b="0" i="0" dirty="0" err="1">
                          <a:solidFill>
                            <a:srgbClr val="333333"/>
                          </a:solidFill>
                          <a:effectLst/>
                          <a:latin typeface="TimesNewRomanPSMT"/>
                        </a:rPr>
                        <a:t>Nuclear</a:t>
                      </a:r>
                      <a:r>
                        <a:rPr lang="it-IT" sz="900" b="0" i="0" dirty="0">
                          <a:solidFill>
                            <a:srgbClr val="333333"/>
                          </a:solidFill>
                          <a:effectLst/>
                          <a:latin typeface="TimesNewRomanPSMT"/>
                        </a:rPr>
                        <a:t> Detector </a:t>
                      </a:r>
                      <a:endParaRPr lang="it-IT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411" marR="16411" marT="16411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L. Torrisi</a:t>
                      </a:r>
                    </a:p>
                  </a:txBody>
                  <a:tcPr marL="16411" marR="16411" marT="16411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D. Manno</a:t>
                      </a:r>
                    </a:p>
                  </a:txBody>
                  <a:tcPr marL="16411" marR="16411" marT="16411" marB="0" anchor="ctr"/>
                </a:tc>
                <a:extLst>
                  <a:ext uri="{0D108BD9-81ED-4DB2-BD59-A6C34878D82A}">
                    <a16:rowId xmlns:a16="http://schemas.microsoft.com/office/drawing/2014/main" val="4215699100"/>
                  </a:ext>
                </a:extLst>
              </a:tr>
              <a:tr h="456217">
                <a:tc>
                  <a:txBody>
                    <a:bodyPr/>
                    <a:lstStyle/>
                    <a:p>
                      <a:pPr algn="l" fontAlgn="b"/>
                      <a:r>
                        <a:rPr lang="it-IT" sz="1600" u="none" strike="noStrike" dirty="0">
                          <a:effectLst/>
                          <a:latin typeface="+mn-lt"/>
                        </a:rPr>
                        <a:t>IS_ABS</a:t>
                      </a:r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6411" marR="16411" marT="1641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dirty="0"/>
                        <a:t>I</a:t>
                      </a:r>
                      <a:r>
                        <a:rPr lang="en-US" sz="900" dirty="0"/>
                        <a:t>ntegrated </a:t>
                      </a:r>
                      <a:r>
                        <a:rPr lang="en-US" sz="900" b="1" dirty="0"/>
                        <a:t>S</a:t>
                      </a:r>
                      <a:r>
                        <a:rPr lang="en-US" sz="900" dirty="0"/>
                        <a:t>ystem for </a:t>
                      </a:r>
                      <a:r>
                        <a:rPr lang="en-US" sz="900" b="1" dirty="0"/>
                        <a:t>A</a:t>
                      </a:r>
                      <a:r>
                        <a:rPr lang="en-US" sz="900" dirty="0"/>
                        <a:t>erosol and </a:t>
                      </a:r>
                      <a:r>
                        <a:rPr lang="en-US" sz="900" b="1" dirty="0"/>
                        <a:t>B</a:t>
                      </a:r>
                      <a:r>
                        <a:rPr lang="en-US" sz="900" dirty="0"/>
                        <a:t>ioaerosol </a:t>
                      </a:r>
                      <a:r>
                        <a:rPr lang="en-US" sz="900" b="1" dirty="0"/>
                        <a:t>S</a:t>
                      </a:r>
                      <a:r>
                        <a:rPr lang="en-US" sz="900" dirty="0"/>
                        <a:t>tudies at the Pierre Auger Observatory</a:t>
                      </a:r>
                      <a:endParaRPr lang="it-IT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411" marR="16411" marT="16411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A.P. </a:t>
                      </a:r>
                      <a:r>
                        <a:rPr lang="it-IT" sz="14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Caricato</a:t>
                      </a:r>
                      <a:r>
                        <a:rPr lang="it-IT" sz="14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→S</a:t>
                      </a:r>
                      <a:r>
                        <a:rPr lang="it-IT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 </a:t>
                      </a:r>
                      <a:r>
                        <a:rPr lang="it-IT" sz="14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Romano?</a:t>
                      </a:r>
                      <a:endParaRPr lang="it-IT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411" marR="16411" marT="16411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A.P. Caricato</a:t>
                      </a:r>
                    </a:p>
                  </a:txBody>
                  <a:tcPr marL="16411" marR="16411" marT="16411" marB="0" anchor="ctr"/>
                </a:tc>
                <a:extLst>
                  <a:ext uri="{0D108BD9-81ED-4DB2-BD59-A6C34878D82A}">
                    <a16:rowId xmlns:a16="http://schemas.microsoft.com/office/drawing/2014/main" val="4254748448"/>
                  </a:ext>
                </a:extLst>
              </a:tr>
              <a:tr h="456217">
                <a:tc>
                  <a:txBody>
                    <a:bodyPr/>
                    <a:lstStyle/>
                    <a:p>
                      <a:pPr algn="l" fontAlgn="b"/>
                      <a:r>
                        <a:rPr lang="it-IT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SHINE</a:t>
                      </a:r>
                    </a:p>
                  </a:txBody>
                  <a:tcPr marL="16411" marR="16411" marT="1641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Plastic 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cintillators P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antom v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additive ma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ufacturing t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chniques </a:t>
                      </a:r>
                      <a:endParaRPr lang="it-IT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411" marR="16411" marT="16411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A.P. Caricato</a:t>
                      </a:r>
                    </a:p>
                    <a:p>
                      <a:pPr algn="l" fontAlgn="b"/>
                      <a:endParaRPr lang="it-IT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411" marR="16411" marT="16411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C. Corcione</a:t>
                      </a:r>
                    </a:p>
                  </a:txBody>
                  <a:tcPr marL="16411" marR="16411" marT="16411" marB="0" anchor="ctr"/>
                </a:tc>
                <a:extLst>
                  <a:ext uri="{0D108BD9-81ED-4DB2-BD59-A6C34878D82A}">
                    <a16:rowId xmlns:a16="http://schemas.microsoft.com/office/drawing/2014/main" val="2064329436"/>
                  </a:ext>
                </a:extLst>
              </a:tr>
              <a:tr h="456217">
                <a:tc>
                  <a:txBody>
                    <a:bodyPr/>
                    <a:lstStyle/>
                    <a:p>
                      <a:pPr algn="l" fontAlgn="b"/>
                      <a:r>
                        <a:rPr lang="it-IT" sz="1600" u="none" strike="noStrike" dirty="0">
                          <a:effectLst/>
                          <a:latin typeface="+mn-lt"/>
                        </a:rPr>
                        <a:t>SL_COMB2FEL</a:t>
                      </a:r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6411" marR="16411" marT="1641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dirty="0"/>
                        <a:t>Coherent (resonant) plasma oscillations by multiple electron bunches</a:t>
                      </a:r>
                      <a:endParaRPr lang="it-IT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411" marR="16411" marT="16411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E. </a:t>
                      </a:r>
                      <a:r>
                        <a:rPr lang="it-IT" sz="14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Chiadroni</a:t>
                      </a:r>
                      <a:r>
                        <a:rPr lang="it-IT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(LNF)</a:t>
                      </a:r>
                    </a:p>
                  </a:txBody>
                  <a:tcPr marL="16411" marR="16411" marT="16411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N. </a:t>
                      </a:r>
                      <a:r>
                        <a:rPr lang="it-IT" sz="14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Lovergine</a:t>
                      </a:r>
                      <a:endParaRPr lang="it-IT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411" marR="16411" marT="16411" marB="0" anchor="ctr"/>
                </a:tc>
                <a:extLst>
                  <a:ext uri="{0D108BD9-81ED-4DB2-BD59-A6C34878D82A}">
                    <a16:rowId xmlns:a16="http://schemas.microsoft.com/office/drawing/2014/main" val="3088345386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4A05444F-9294-E140-114C-A3C13B60FEC5}"/>
              </a:ext>
            </a:extLst>
          </p:cNvPr>
          <p:cNvSpPr txBox="1"/>
          <p:nvPr/>
        </p:nvSpPr>
        <p:spPr>
          <a:xfrm>
            <a:off x="683568" y="6276975"/>
            <a:ext cx="70567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/>
              <a:t>4 area rivelatori; 3 area multidisciplinare; 1 area acceleratori e tecnologie correlate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029BC6C-3BD9-4C95-C764-91067590C025}"/>
              </a:ext>
            </a:extLst>
          </p:cNvPr>
          <p:cNvSpPr txBox="1"/>
          <p:nvPr/>
        </p:nvSpPr>
        <p:spPr>
          <a:xfrm>
            <a:off x="827584" y="5768704"/>
            <a:ext cx="462063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400" b="1" i="0" cap="all" dirty="0">
                <a:solidFill>
                  <a:srgbClr val="0066FF"/>
                </a:solidFill>
                <a:effectLst/>
                <a:latin typeface="Arial" panose="020B0604020202020204" pitchFamily="34" charset="0"/>
              </a:rPr>
              <a:t>19.05 FTE / 33 PERS. (123.5 </a:t>
            </a:r>
            <a:r>
              <a:rPr lang="it-IT" sz="1400" b="1" i="0" cap="all" dirty="0" err="1">
                <a:solidFill>
                  <a:srgbClr val="0066FF"/>
                </a:solidFill>
                <a:effectLst/>
                <a:latin typeface="Arial" panose="020B0604020202020204" pitchFamily="34" charset="0"/>
              </a:rPr>
              <a:t>kEURO</a:t>
            </a:r>
            <a:r>
              <a:rPr lang="it-IT" sz="1400" b="1" i="0" cap="all" dirty="0">
                <a:solidFill>
                  <a:srgbClr val="0066FF"/>
                </a:solidFill>
                <a:effectLst/>
                <a:latin typeface="Arial" panose="020B0604020202020204" pitchFamily="34" charset="0"/>
              </a:rPr>
              <a:t>)</a:t>
            </a:r>
            <a:endParaRPr lang="it-IT" sz="1400" dirty="0"/>
          </a:p>
        </p:txBody>
      </p:sp>
    </p:spTree>
    <p:extLst>
      <p:ext uri="{BB962C8B-B14F-4D97-AF65-F5344CB8AC3E}">
        <p14:creationId xmlns:p14="http://schemas.microsoft.com/office/powerpoint/2010/main" val="14635323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8138" y="581025"/>
            <a:ext cx="8410575" cy="71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CasellaDiTesto 8"/>
          <p:cNvSpPr txBox="1"/>
          <p:nvPr/>
        </p:nvSpPr>
        <p:spPr>
          <a:xfrm>
            <a:off x="37320" y="33051"/>
            <a:ext cx="4534680" cy="59503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wrap="square" lIns="50800" tIns="50800" rIns="50800" bIns="50800" spcCol="38100" anchor="ctr">
            <a:spAutoFit/>
          </a:bodyPr>
          <a:lstStyle/>
          <a:p>
            <a:pPr algn="ctr" defTabSz="410730" fontAlgn="auto" latinLnBrk="1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3200" b="1" kern="0" dirty="0">
                <a:solidFill>
                  <a:schemeClr val="accent5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+mn-cs"/>
                <a:sym typeface="Calibri"/>
              </a:rPr>
              <a:t>Esperimenti 2022 vs 2023</a:t>
            </a:r>
          </a:p>
        </p:txBody>
      </p:sp>
      <p:graphicFrame>
        <p:nvGraphicFramePr>
          <p:cNvPr id="10" name="Tabella 9">
            <a:extLst>
              <a:ext uri="{FF2B5EF4-FFF2-40B4-BE49-F238E27FC236}">
                <a16:creationId xmlns:a16="http://schemas.microsoft.com/office/drawing/2014/main" id="{6A8264B1-72B8-4082-A3D3-E7596E45705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0134887"/>
              </p:ext>
            </p:extLst>
          </p:nvPr>
        </p:nvGraphicFramePr>
        <p:xfrm>
          <a:off x="151792" y="764704"/>
          <a:ext cx="8840416" cy="55146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43944">
                  <a:extLst>
                    <a:ext uri="{9D8B030D-6E8A-4147-A177-3AD203B41FA5}">
                      <a16:colId xmlns:a16="http://schemas.microsoft.com/office/drawing/2014/main" val="1761661860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3946195736"/>
                    </a:ext>
                  </a:extLst>
                </a:gridCol>
                <a:gridCol w="584148">
                  <a:extLst>
                    <a:ext uri="{9D8B030D-6E8A-4147-A177-3AD203B41FA5}">
                      <a16:colId xmlns:a16="http://schemas.microsoft.com/office/drawing/2014/main" val="2705793614"/>
                    </a:ext>
                  </a:extLst>
                </a:gridCol>
                <a:gridCol w="754940">
                  <a:extLst>
                    <a:ext uri="{9D8B030D-6E8A-4147-A177-3AD203B41FA5}">
                      <a16:colId xmlns:a16="http://schemas.microsoft.com/office/drawing/2014/main" val="992015486"/>
                    </a:ext>
                  </a:extLst>
                </a:gridCol>
                <a:gridCol w="754940">
                  <a:extLst>
                    <a:ext uri="{9D8B030D-6E8A-4147-A177-3AD203B41FA5}">
                      <a16:colId xmlns:a16="http://schemas.microsoft.com/office/drawing/2014/main" val="1656487268"/>
                    </a:ext>
                  </a:extLst>
                </a:gridCol>
                <a:gridCol w="754940">
                  <a:extLst>
                    <a:ext uri="{9D8B030D-6E8A-4147-A177-3AD203B41FA5}">
                      <a16:colId xmlns:a16="http://schemas.microsoft.com/office/drawing/2014/main" val="731107243"/>
                    </a:ext>
                  </a:extLst>
                </a:gridCol>
                <a:gridCol w="686309">
                  <a:extLst>
                    <a:ext uri="{9D8B030D-6E8A-4147-A177-3AD203B41FA5}">
                      <a16:colId xmlns:a16="http://schemas.microsoft.com/office/drawing/2014/main" val="1586409204"/>
                    </a:ext>
                  </a:extLst>
                </a:gridCol>
                <a:gridCol w="808457">
                  <a:extLst>
                    <a:ext uri="{9D8B030D-6E8A-4147-A177-3AD203B41FA5}">
                      <a16:colId xmlns:a16="http://schemas.microsoft.com/office/drawing/2014/main" val="1491062728"/>
                    </a:ext>
                  </a:extLst>
                </a:gridCol>
                <a:gridCol w="808457">
                  <a:extLst>
                    <a:ext uri="{9D8B030D-6E8A-4147-A177-3AD203B41FA5}">
                      <a16:colId xmlns:a16="http://schemas.microsoft.com/office/drawing/2014/main" val="3657524575"/>
                    </a:ext>
                  </a:extLst>
                </a:gridCol>
                <a:gridCol w="564161">
                  <a:extLst>
                    <a:ext uri="{9D8B030D-6E8A-4147-A177-3AD203B41FA5}">
                      <a16:colId xmlns:a16="http://schemas.microsoft.com/office/drawing/2014/main" val="378150738"/>
                    </a:ext>
                  </a:extLst>
                </a:gridCol>
              </a:tblGrid>
              <a:tr h="456217">
                <a:tc rowSpan="2">
                  <a:txBody>
                    <a:bodyPr/>
                    <a:lstStyle/>
                    <a:p>
                      <a:pPr algn="ctr" fontAlgn="b"/>
                      <a:r>
                        <a:rPr lang="it-IT" sz="20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Sigla</a:t>
                      </a:r>
                    </a:p>
                  </a:txBody>
                  <a:tcPr marL="16411" marR="16411" marT="16411" marB="0" anchor="ctr"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it-IT" sz="20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RL</a:t>
                      </a:r>
                    </a:p>
                  </a:txBody>
                  <a:tcPr marL="16411" marR="16411" marT="16411" marB="0" anchor="ctr"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it-IT" sz="20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FTE</a:t>
                      </a:r>
                    </a:p>
                  </a:txBody>
                  <a:tcPr marL="16411" marR="16411" marT="16411" marB="0" anchor="ctr"/>
                </a:tc>
                <a:tc gridSpan="7">
                  <a:txBody>
                    <a:bodyPr/>
                    <a:lstStyle/>
                    <a:p>
                      <a:pPr algn="ctr" fontAlgn="b"/>
                      <a:r>
                        <a:rPr lang="it-IT" sz="20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Budget</a:t>
                      </a:r>
                    </a:p>
                  </a:txBody>
                  <a:tcPr marL="16411" marR="16411" marT="16411" marB="0" anchor="ctr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it-IT" sz="2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411" marR="16411" marT="16411" marB="0" anchor="ctr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it-IT" sz="2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411" marR="16411" marT="16411" marB="0" anchor="ctr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it-IT" sz="2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411" marR="16411" marT="16411" marB="0" anchor="ctr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it-IT" sz="2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411" marR="16411" marT="16411" marB="0" anchor="ctr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b"/>
                      <a:endParaRPr lang="it-IT" sz="2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411" marR="16411" marT="16411" marB="0" anchor="ctr"/>
                </a:tc>
                <a:extLst>
                  <a:ext uri="{0D108BD9-81ED-4DB2-BD59-A6C34878D82A}">
                    <a16:rowId xmlns:a16="http://schemas.microsoft.com/office/drawing/2014/main" val="2101671480"/>
                  </a:ext>
                </a:extLst>
              </a:tr>
              <a:tr h="456217">
                <a:tc vMerge="1">
                  <a:txBody>
                    <a:bodyPr/>
                    <a:lstStyle/>
                    <a:p>
                      <a:pPr algn="l" fontAlgn="b"/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6411" marR="16411" marT="16411" marB="0" anchor="ctr"/>
                </a:tc>
                <a:tc vMerge="1">
                  <a:txBody>
                    <a:bodyPr/>
                    <a:lstStyle/>
                    <a:p>
                      <a:pPr algn="l" fontAlgn="b"/>
                      <a:endParaRPr lang="it-IT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411" marR="16411" marT="16411" marB="0" anchor="ctr"/>
                </a:tc>
                <a:tc vMerge="1">
                  <a:txBody>
                    <a:bodyPr/>
                    <a:lstStyle/>
                    <a:p>
                      <a:pPr algn="l" fontAlgn="b"/>
                      <a:endParaRPr lang="it-IT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411" marR="16411" marT="1641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Consumo (</a:t>
                      </a:r>
                      <a:r>
                        <a:rPr lang="it-IT" sz="14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keuro</a:t>
                      </a:r>
                      <a:r>
                        <a:rPr lang="it-IT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)</a:t>
                      </a:r>
                    </a:p>
                  </a:txBody>
                  <a:tcPr marL="16411" marR="16411" marT="1641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Missioni</a:t>
                      </a:r>
                    </a:p>
                    <a:p>
                      <a:pPr algn="ctr" fontAlgn="b"/>
                      <a:r>
                        <a:rPr lang="it-IT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</a:t>
                      </a:r>
                      <a:r>
                        <a:rPr lang="it-IT" sz="14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keuro</a:t>
                      </a:r>
                      <a:r>
                        <a:rPr lang="it-IT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)</a:t>
                      </a:r>
                    </a:p>
                  </a:txBody>
                  <a:tcPr marL="16411" marR="16411" marT="1641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Altr</a:t>
                      </a:r>
                      <a:r>
                        <a:rPr lang="it-IT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. Consumo (</a:t>
                      </a:r>
                      <a:r>
                        <a:rPr lang="it-IT" sz="14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keuro</a:t>
                      </a:r>
                      <a:r>
                        <a:rPr lang="it-IT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)</a:t>
                      </a:r>
                    </a:p>
                  </a:txBody>
                  <a:tcPr marL="16411" marR="16411" marT="1641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Invent</a:t>
                      </a:r>
                      <a:r>
                        <a:rPr lang="it-IT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. (</a:t>
                      </a:r>
                      <a:r>
                        <a:rPr lang="it-IT" sz="14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keuro</a:t>
                      </a:r>
                      <a:r>
                        <a:rPr lang="it-IT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)</a:t>
                      </a:r>
                    </a:p>
                  </a:txBody>
                  <a:tcPr marL="16411" marR="16411" marT="1641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Servizi (</a:t>
                      </a:r>
                      <a:r>
                        <a:rPr lang="it-IT" sz="14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keuro</a:t>
                      </a:r>
                      <a:r>
                        <a:rPr lang="it-IT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)</a:t>
                      </a:r>
                    </a:p>
                  </a:txBody>
                  <a:tcPr marL="16411" marR="16411" marT="1641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AdR</a:t>
                      </a:r>
                      <a:r>
                        <a:rPr lang="it-IT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(</a:t>
                      </a:r>
                      <a:r>
                        <a:rPr lang="it-IT" sz="14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keuro</a:t>
                      </a:r>
                      <a:r>
                        <a:rPr lang="it-IT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)</a:t>
                      </a:r>
                    </a:p>
                  </a:txBody>
                  <a:tcPr marL="16411" marR="16411" marT="1641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Totale</a:t>
                      </a:r>
                    </a:p>
                    <a:p>
                      <a:pPr algn="ctr" fontAlgn="b"/>
                      <a:r>
                        <a:rPr lang="it-IT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</a:t>
                      </a:r>
                      <a:r>
                        <a:rPr lang="it-IT" sz="14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keuro</a:t>
                      </a:r>
                      <a:r>
                        <a:rPr lang="it-IT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)</a:t>
                      </a:r>
                      <a:endParaRPr lang="it-IT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411" marR="16411" marT="16411" marB="0" anchor="ctr"/>
                </a:tc>
                <a:extLst>
                  <a:ext uri="{0D108BD9-81ED-4DB2-BD59-A6C34878D82A}">
                    <a16:rowId xmlns:a16="http://schemas.microsoft.com/office/drawing/2014/main" val="3171111814"/>
                  </a:ext>
                </a:extLst>
              </a:tr>
              <a:tr h="456217">
                <a:tc>
                  <a:txBody>
                    <a:bodyPr/>
                    <a:lstStyle/>
                    <a:p>
                      <a:pPr algn="l" fontAlgn="b"/>
                      <a:r>
                        <a:rPr lang="it-IT" sz="1600" u="none" strike="noStrike" dirty="0">
                          <a:effectLst/>
                          <a:latin typeface="+mn-lt"/>
                        </a:rPr>
                        <a:t>DART_WARS</a:t>
                      </a:r>
                    </a:p>
                    <a:p>
                      <a:pPr algn="l" fontAlgn="b"/>
                      <a:r>
                        <a:rPr lang="it-IT" sz="1600" u="none" strike="noStrike" dirty="0">
                          <a:effectLst/>
                          <a:latin typeface="+mn-lt"/>
                        </a:rPr>
                        <a:t> (Call)</a:t>
                      </a:r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6411" marR="16411" marT="16411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G. Maruccio</a:t>
                      </a:r>
                    </a:p>
                  </a:txBody>
                  <a:tcPr marL="16411" marR="16411" marT="1641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2.3 </a:t>
                      </a:r>
                      <a:r>
                        <a:rPr lang="it-IT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sym typeface="Symbol" panose="05050102010706020507" pitchFamily="18" charset="2"/>
                        </a:rPr>
                        <a:t></a:t>
                      </a:r>
                      <a:endParaRPr lang="it-IT" sz="14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411" marR="16411" marT="1641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16411" marR="16411" marT="1641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6411" marR="16411" marT="16411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it-IT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411" marR="16411" marT="1641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16411" marR="16411" marT="16411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it-IT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411" marR="16411" marT="1641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16411" marR="16411" marT="1641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45</a:t>
                      </a:r>
                    </a:p>
                  </a:txBody>
                  <a:tcPr marL="16411" marR="16411" marT="16411" marB="0" anchor="ctr"/>
                </a:tc>
                <a:extLst>
                  <a:ext uri="{0D108BD9-81ED-4DB2-BD59-A6C34878D82A}">
                    <a16:rowId xmlns:a16="http://schemas.microsoft.com/office/drawing/2014/main" val="3781738084"/>
                  </a:ext>
                </a:extLst>
              </a:tr>
              <a:tr h="456217">
                <a:tc>
                  <a:txBody>
                    <a:bodyPr/>
                    <a:lstStyle/>
                    <a:p>
                      <a:pPr algn="l" fontAlgn="b"/>
                      <a:r>
                        <a:rPr lang="it-IT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FUSION</a:t>
                      </a:r>
                    </a:p>
                  </a:txBody>
                  <a:tcPr marL="16411" marR="16411" marT="16411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R. Rinaldi</a:t>
                      </a:r>
                    </a:p>
                  </a:txBody>
                  <a:tcPr marL="16411" marR="16411" marT="16411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1.2</a:t>
                      </a:r>
                    </a:p>
                  </a:txBody>
                  <a:tcPr marL="16411" marR="16411" marT="16411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16411" marR="16411" marT="16411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16411" marR="16411" marT="16411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411" marR="16411" marT="16411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16411" marR="16411" marT="16411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16411" marR="16411" marT="16411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411" marR="16411" marT="16411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42</a:t>
                      </a:r>
                    </a:p>
                  </a:txBody>
                  <a:tcPr marL="16411" marR="16411" marT="16411" marB="0" anchor="ctr"/>
                </a:tc>
                <a:extLst>
                  <a:ext uri="{0D108BD9-81ED-4DB2-BD59-A6C34878D82A}">
                    <a16:rowId xmlns:a16="http://schemas.microsoft.com/office/drawing/2014/main" val="1735802483"/>
                  </a:ext>
                </a:extLst>
              </a:tr>
              <a:tr h="456217">
                <a:tc>
                  <a:txBody>
                    <a:bodyPr/>
                    <a:lstStyle/>
                    <a:p>
                      <a:pPr algn="l" fontAlgn="b"/>
                      <a:r>
                        <a:rPr lang="it-IT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GOLD-</a:t>
                      </a:r>
                    </a:p>
                    <a:p>
                      <a:pPr algn="l" fontAlgn="b"/>
                      <a:r>
                        <a:rPr lang="it-IT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RADIOTREAT</a:t>
                      </a:r>
                    </a:p>
                  </a:txBody>
                  <a:tcPr marL="16411" marR="16411" marT="16411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V. De Matteis</a:t>
                      </a:r>
                    </a:p>
                  </a:txBody>
                  <a:tcPr marL="16411" marR="16411" marT="16411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1.8</a:t>
                      </a:r>
                    </a:p>
                  </a:txBody>
                  <a:tcPr marL="16411" marR="16411" marT="16411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5.5</a:t>
                      </a:r>
                    </a:p>
                  </a:txBody>
                  <a:tcPr marL="16411" marR="16411" marT="16411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3.5</a:t>
                      </a:r>
                    </a:p>
                  </a:txBody>
                  <a:tcPr marL="16411" marR="16411" marT="16411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411" marR="16411" marT="16411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1,0</a:t>
                      </a:r>
                    </a:p>
                  </a:txBody>
                  <a:tcPr marL="16411" marR="16411" marT="16411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411" marR="16411" marT="16411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411" marR="16411" marT="16411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16411" marR="16411" marT="16411" marB="0" anchor="ctr"/>
                </a:tc>
                <a:extLst>
                  <a:ext uri="{0D108BD9-81ED-4DB2-BD59-A6C34878D82A}">
                    <a16:rowId xmlns:a16="http://schemas.microsoft.com/office/drawing/2014/main" val="1908739090"/>
                  </a:ext>
                </a:extLst>
              </a:tr>
              <a:tr h="456217">
                <a:tc>
                  <a:txBody>
                    <a:bodyPr/>
                    <a:lstStyle/>
                    <a:p>
                      <a:pPr algn="l" fontAlgn="b"/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HSPIDE (Call)</a:t>
                      </a:r>
                    </a:p>
                  </a:txBody>
                  <a:tcPr marL="16411" marR="16411" marT="16411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AG. Monteduro</a:t>
                      </a:r>
                    </a:p>
                  </a:txBody>
                  <a:tcPr marL="16411" marR="16411" marT="1641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2.8 </a:t>
                      </a:r>
                      <a:r>
                        <a:rPr lang="it-IT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sym typeface="Symbol" panose="05050102010706020507" pitchFamily="18" charset="2"/>
                        </a:rPr>
                        <a:t></a:t>
                      </a:r>
                      <a:endParaRPr lang="it-IT" sz="14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411" marR="16411" marT="1641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16411" marR="16411" marT="1641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2+2sj</a:t>
                      </a:r>
                    </a:p>
                  </a:txBody>
                  <a:tcPr marL="16411" marR="16411" marT="1641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16411" marR="16411" marT="1641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16411" marR="16411" marT="16411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it-IT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411" marR="16411" marT="1641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30?</a:t>
                      </a:r>
                    </a:p>
                  </a:txBody>
                  <a:tcPr marL="16411" marR="16411" marT="1641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46+2sj</a:t>
                      </a:r>
                    </a:p>
                  </a:txBody>
                  <a:tcPr marL="16411" marR="16411" marT="16411" marB="0" anchor="ctr"/>
                </a:tc>
                <a:extLst>
                  <a:ext uri="{0D108BD9-81ED-4DB2-BD59-A6C34878D82A}">
                    <a16:rowId xmlns:a16="http://schemas.microsoft.com/office/drawing/2014/main" val="1697294621"/>
                  </a:ext>
                </a:extLst>
              </a:tr>
              <a:tr h="456217">
                <a:tc>
                  <a:txBody>
                    <a:bodyPr/>
                    <a:lstStyle/>
                    <a:p>
                      <a:pPr algn="l" fontAlgn="b"/>
                      <a:r>
                        <a:rPr lang="it-IT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IMAND</a:t>
                      </a:r>
                    </a:p>
                  </a:txBody>
                  <a:tcPr marL="16411" marR="16411" marT="16411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D. Manno</a:t>
                      </a:r>
                    </a:p>
                  </a:txBody>
                  <a:tcPr marL="16411" marR="16411" marT="1641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2.3</a:t>
                      </a:r>
                    </a:p>
                  </a:txBody>
                  <a:tcPr marL="16411" marR="16411" marT="1641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16411" marR="16411" marT="1641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16411" marR="16411" marT="16411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it-IT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411" marR="16411" marT="1641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60</a:t>
                      </a:r>
                    </a:p>
                  </a:txBody>
                  <a:tcPr marL="16411" marR="16411" marT="16411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it-IT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411" marR="16411" marT="16411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it-IT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411" marR="16411" marT="1641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73</a:t>
                      </a:r>
                    </a:p>
                  </a:txBody>
                  <a:tcPr marL="16411" marR="16411" marT="16411" marB="0" anchor="ctr"/>
                </a:tc>
                <a:extLst>
                  <a:ext uri="{0D108BD9-81ED-4DB2-BD59-A6C34878D82A}">
                    <a16:rowId xmlns:a16="http://schemas.microsoft.com/office/drawing/2014/main" val="4215699100"/>
                  </a:ext>
                </a:extLst>
              </a:tr>
              <a:tr h="456217">
                <a:tc>
                  <a:txBody>
                    <a:bodyPr/>
                    <a:lstStyle/>
                    <a:p>
                      <a:pPr algn="l" fontAlgn="b"/>
                      <a:r>
                        <a:rPr lang="it-IT" sz="1600" u="none" strike="noStrike" dirty="0">
                          <a:effectLst/>
                          <a:latin typeface="+mn-lt"/>
                        </a:rPr>
                        <a:t>IS_ABS</a:t>
                      </a:r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6411" marR="16411" marT="16411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A.P. Caricato/S. Romano</a:t>
                      </a:r>
                    </a:p>
                  </a:txBody>
                  <a:tcPr marL="16411" marR="16411" marT="16411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2.1 </a:t>
                      </a:r>
                      <a:r>
                        <a:rPr lang="it-IT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=</a:t>
                      </a:r>
                    </a:p>
                  </a:txBody>
                  <a:tcPr marL="16411" marR="16411" marT="16411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16411" marR="16411" marT="16411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4+4sj</a:t>
                      </a:r>
                    </a:p>
                  </a:txBody>
                  <a:tcPr marL="16411" marR="16411" marT="16411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411" marR="16411" marT="16411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411" marR="16411" marT="16411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411" marR="16411" marT="16411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411" marR="16411" marT="16411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7+4sj</a:t>
                      </a:r>
                    </a:p>
                  </a:txBody>
                  <a:tcPr marL="16411" marR="16411" marT="16411" marB="0" anchor="ctr"/>
                </a:tc>
                <a:extLst>
                  <a:ext uri="{0D108BD9-81ED-4DB2-BD59-A6C34878D82A}">
                    <a16:rowId xmlns:a16="http://schemas.microsoft.com/office/drawing/2014/main" val="4254748448"/>
                  </a:ext>
                </a:extLst>
              </a:tr>
              <a:tr h="456217">
                <a:tc>
                  <a:txBody>
                    <a:bodyPr/>
                    <a:lstStyle/>
                    <a:p>
                      <a:pPr algn="l" fontAlgn="b"/>
                      <a:r>
                        <a:rPr lang="it-IT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SHINE</a:t>
                      </a:r>
                    </a:p>
                  </a:txBody>
                  <a:tcPr marL="16411" marR="16411" marT="16411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C. Corcione</a:t>
                      </a:r>
                    </a:p>
                  </a:txBody>
                  <a:tcPr marL="16411" marR="16411" marT="1641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1.6</a:t>
                      </a:r>
                    </a:p>
                  </a:txBody>
                  <a:tcPr marL="16411" marR="16411" marT="1641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16411" marR="16411" marT="1641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16411" marR="16411" marT="16411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it-IT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411" marR="16411" marT="1641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14.5</a:t>
                      </a:r>
                    </a:p>
                  </a:txBody>
                  <a:tcPr marL="16411" marR="16411" marT="16411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it-IT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411" marR="16411" marT="16411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it-IT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411" marR="16411" marT="1641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21.5</a:t>
                      </a:r>
                    </a:p>
                  </a:txBody>
                  <a:tcPr marL="16411" marR="16411" marT="16411" marB="0" anchor="ctr"/>
                </a:tc>
                <a:extLst>
                  <a:ext uri="{0D108BD9-81ED-4DB2-BD59-A6C34878D82A}">
                    <a16:rowId xmlns:a16="http://schemas.microsoft.com/office/drawing/2014/main" val="2064329436"/>
                  </a:ext>
                </a:extLst>
              </a:tr>
              <a:tr h="456217">
                <a:tc>
                  <a:txBody>
                    <a:bodyPr/>
                    <a:lstStyle/>
                    <a:p>
                      <a:pPr algn="l" fontAlgn="b"/>
                      <a:r>
                        <a:rPr lang="it-IT" sz="1600" u="none" strike="noStrike" dirty="0">
                          <a:effectLst/>
                          <a:latin typeface="+mn-lt"/>
                        </a:rPr>
                        <a:t>SL_COMB2FEL</a:t>
                      </a:r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6411" marR="16411" marT="16411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N. </a:t>
                      </a:r>
                      <a:r>
                        <a:rPr lang="it-IT" sz="14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Lovergine</a:t>
                      </a:r>
                      <a:endParaRPr lang="it-IT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411" marR="16411" marT="1641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1.3 </a:t>
                      </a:r>
                      <a:r>
                        <a:rPr lang="it-IT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sym typeface="Symbol" panose="05050102010706020507" pitchFamily="18" charset="2"/>
                        </a:rPr>
                        <a:t></a:t>
                      </a:r>
                      <a:endParaRPr lang="it-IT" sz="14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411" marR="16411" marT="1641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16411" marR="16411" marT="1641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16411" marR="16411" marT="1641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16411" marR="16411" marT="16411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it-IT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411" marR="16411" marT="16411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it-IT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411" marR="16411" marT="16411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it-IT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411" marR="16411" marT="1641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16411" marR="16411" marT="16411" marB="0" anchor="ctr"/>
                </a:tc>
                <a:extLst>
                  <a:ext uri="{0D108BD9-81ED-4DB2-BD59-A6C34878D82A}">
                    <a16:rowId xmlns:a16="http://schemas.microsoft.com/office/drawing/2014/main" val="3088345386"/>
                  </a:ext>
                </a:extLst>
              </a:tr>
              <a:tr h="456217">
                <a:tc>
                  <a:txBody>
                    <a:bodyPr/>
                    <a:lstStyle/>
                    <a:p>
                      <a:pPr algn="l" fontAlgn="b"/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Tot.</a:t>
                      </a:r>
                    </a:p>
                  </a:txBody>
                  <a:tcPr marL="16411" marR="16411" marT="16411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it-IT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411" marR="16411" marT="16411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15.00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51.50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26.50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8.00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120.00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10.00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60.00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239.00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945421775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E7887798-A42E-574B-0CAB-E860C252E947}"/>
              </a:ext>
            </a:extLst>
          </p:cNvPr>
          <p:cNvSpPr txBox="1"/>
          <p:nvPr/>
        </p:nvSpPr>
        <p:spPr>
          <a:xfrm>
            <a:off x="313577" y="6354874"/>
            <a:ext cx="39821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AT_SVB su dotazioni G5 (6 </a:t>
            </a:r>
            <a:r>
              <a:rPr lang="it-IT" dirty="0" err="1"/>
              <a:t>keuro</a:t>
            </a:r>
            <a:r>
              <a:rPr lang="it-IT" dirty="0"/>
              <a:t>)</a:t>
            </a:r>
          </a:p>
        </p:txBody>
      </p:sp>
      <p:pic>
        <p:nvPicPr>
          <p:cNvPr id="6" name="Picture 5">
            <a:hlinkClick r:id="rId4" action="ppaction://hlinksldjump"/>
            <a:extLst>
              <a:ext uri="{FF2B5EF4-FFF2-40B4-BE49-F238E27FC236}">
                <a16:creationId xmlns:a16="http://schemas.microsoft.com/office/drawing/2014/main" id="{5DE01F96-DD26-BA7E-55BD-88DB4F4BDD4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11201" y="2458840"/>
            <a:ext cx="435721" cy="289570"/>
          </a:xfrm>
          <a:prstGeom prst="rect">
            <a:avLst/>
          </a:prstGeom>
        </p:spPr>
      </p:pic>
      <p:pic>
        <p:nvPicPr>
          <p:cNvPr id="11" name="Picture 10">
            <a:hlinkClick r:id="rId6" action="ppaction://hlinksldjump"/>
            <a:extLst>
              <a:ext uri="{FF2B5EF4-FFF2-40B4-BE49-F238E27FC236}">
                <a16:creationId xmlns:a16="http://schemas.microsoft.com/office/drawing/2014/main" id="{29877631-0E05-A55A-16A3-B1EE1135E77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27674" y="2853370"/>
            <a:ext cx="467767" cy="462860"/>
          </a:xfrm>
          <a:prstGeom prst="rect">
            <a:avLst/>
          </a:prstGeom>
        </p:spPr>
      </p:pic>
      <p:pic>
        <p:nvPicPr>
          <p:cNvPr id="8194" name="Picture 2">
            <a:hlinkClick r:id="rId8" action="ppaction://hlinksldjump"/>
            <a:extLst>
              <a:ext uri="{FF2B5EF4-FFF2-40B4-BE49-F238E27FC236}">
                <a16:creationId xmlns:a16="http://schemas.microsoft.com/office/drawing/2014/main" id="{80754A46-5DD1-4D88-DFE7-720FAA32E7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3801" y="2050271"/>
            <a:ext cx="435721" cy="244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>
            <a:hlinkClick r:id="rId10" action="ppaction://hlinksldjump"/>
            <a:extLst>
              <a:ext uri="{FF2B5EF4-FFF2-40B4-BE49-F238E27FC236}">
                <a16:creationId xmlns:a16="http://schemas.microsoft.com/office/drawing/2014/main" id="{AC1A62DA-A4F4-1EF7-E41F-2CC7395E60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6605" y="3394427"/>
            <a:ext cx="320634" cy="330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>
            <a:hlinkClick r:id="rId12" action="ppaction://hlinksldjump"/>
            <a:extLst>
              <a:ext uri="{FF2B5EF4-FFF2-40B4-BE49-F238E27FC236}">
                <a16:creationId xmlns:a16="http://schemas.microsoft.com/office/drawing/2014/main" id="{8D5E9565-3CFC-330B-3C0D-457115BB64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6990" y="5412709"/>
            <a:ext cx="390249" cy="371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>
            <a:hlinkClick r:id="rId14" action="ppaction://hlinksldjump"/>
            <a:extLst>
              <a:ext uri="{FF2B5EF4-FFF2-40B4-BE49-F238E27FC236}">
                <a16:creationId xmlns:a16="http://schemas.microsoft.com/office/drawing/2014/main" id="{5F609283-48BE-28E1-5100-0C839B390B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4095" y="4961682"/>
            <a:ext cx="496268" cy="330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Immagine 7">
            <a:hlinkClick r:id="rId16" action="ppaction://hlinksldjump"/>
            <a:extLst>
              <a:ext uri="{FF2B5EF4-FFF2-40B4-BE49-F238E27FC236}">
                <a16:creationId xmlns:a16="http://schemas.microsoft.com/office/drawing/2014/main" id="{4C4BC05D-8C21-9C42-83F5-070DB356E609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522319" y="4390472"/>
            <a:ext cx="449879" cy="330845"/>
          </a:xfrm>
          <a:prstGeom prst="rect">
            <a:avLst/>
          </a:prstGeom>
        </p:spPr>
      </p:pic>
      <p:pic>
        <p:nvPicPr>
          <p:cNvPr id="8202" name="Picture 10">
            <a:hlinkClick r:id="rId18" action="ppaction://hlinksldjump"/>
            <a:extLst>
              <a:ext uri="{FF2B5EF4-FFF2-40B4-BE49-F238E27FC236}">
                <a16:creationId xmlns:a16="http://schemas.microsoft.com/office/drawing/2014/main" id="{867E7B1E-E18E-3C1E-D628-42AC35D2B5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6405" y="3831032"/>
            <a:ext cx="320634" cy="427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80977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21">
            <a:extLst>
              <a:ext uri="{FF2B5EF4-FFF2-40B4-BE49-F238E27FC236}">
                <a16:creationId xmlns:a16="http://schemas.microsoft.com/office/drawing/2014/main" id="{112C6130-A150-B63A-43B0-9626B162FC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8138" y="581025"/>
            <a:ext cx="8410575" cy="71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asellaDiTesto 8">
            <a:extLst>
              <a:ext uri="{FF2B5EF4-FFF2-40B4-BE49-F238E27FC236}">
                <a16:creationId xmlns:a16="http://schemas.microsoft.com/office/drawing/2014/main" id="{BDE59582-9153-0117-6680-4635713FD0F5}"/>
              </a:ext>
            </a:extLst>
          </p:cNvPr>
          <p:cNvSpPr txBox="1"/>
          <p:nvPr/>
        </p:nvSpPr>
        <p:spPr>
          <a:xfrm>
            <a:off x="37320" y="33051"/>
            <a:ext cx="3958616" cy="59503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wrap="square" lIns="50800" tIns="50800" rIns="50800" bIns="50800" spcCol="38100" anchor="ctr">
            <a:spAutoFit/>
          </a:bodyPr>
          <a:lstStyle/>
          <a:p>
            <a:pPr algn="ctr" defTabSz="410730" fontAlgn="auto" latinLnBrk="1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3200" b="1" kern="0" dirty="0">
                <a:solidFill>
                  <a:schemeClr val="accent5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+mn-cs"/>
                <a:sym typeface="Calibri"/>
              </a:rPr>
              <a:t>DART_WARS (Call)</a:t>
            </a:r>
          </a:p>
        </p:txBody>
      </p:sp>
      <p:pic>
        <p:nvPicPr>
          <p:cNvPr id="4" name="image3.png">
            <a:extLst>
              <a:ext uri="{FF2B5EF4-FFF2-40B4-BE49-F238E27FC236}">
                <a16:creationId xmlns:a16="http://schemas.microsoft.com/office/drawing/2014/main" id="{6FDA6C1B-4055-9989-1630-F69C9DB0C6A5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4913501" y="1772816"/>
            <a:ext cx="4139118" cy="2731706"/>
          </a:xfrm>
          <a:prstGeom prst="rect">
            <a:avLst/>
          </a:prstGeom>
          <a:ln/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B595DF0-477E-A49D-44AE-650F081522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519" y="4797152"/>
            <a:ext cx="6337807" cy="188251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7F152D8-F280-DB6F-7E7E-3B6756D37646}"/>
              </a:ext>
            </a:extLst>
          </p:cNvPr>
          <p:cNvSpPr txBox="1"/>
          <p:nvPr/>
        </p:nvSpPr>
        <p:spPr>
          <a:xfrm>
            <a:off x="91381" y="980728"/>
            <a:ext cx="488466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b="1" dirty="0"/>
              <a:t>GOAL</a:t>
            </a:r>
            <a:r>
              <a:rPr lang="it-IT" dirty="0"/>
              <a:t>: </a:t>
            </a:r>
          </a:p>
          <a:p>
            <a:pPr marL="285750" indent="-285750" algn="just">
              <a:buFontTx/>
              <a:buChar char="-"/>
            </a:pPr>
            <a:r>
              <a:rPr lang="it-IT" dirty="0"/>
              <a:t>sviluppo di amplificatori parametrici superconduttori a banda larga ad alte prestazioni (linea di trasmissione con giunzioni Josephson incorporate (TWJPA) e induttanza cinetica (DTWKI);</a:t>
            </a:r>
          </a:p>
          <a:p>
            <a:pPr marL="285750" indent="-285750" algn="just">
              <a:buFontTx/>
              <a:buChar char="-"/>
            </a:pPr>
            <a:r>
              <a:rPr lang="it-IT" dirty="0" err="1"/>
              <a:t>read</a:t>
            </a:r>
            <a:r>
              <a:rPr lang="it-IT" dirty="0"/>
              <a:t> out di vari rivelatori/componenti (TES, MKID, cavità a microonde e </a:t>
            </a:r>
            <a:r>
              <a:rPr lang="it-IT" dirty="0" err="1"/>
              <a:t>qubit</a:t>
            </a:r>
            <a:r>
              <a:rPr lang="it-IT" dirty="0"/>
              <a:t>) con un'amplificazione parametrica con un rumore a livello quantistico</a:t>
            </a:r>
          </a:p>
        </p:txBody>
      </p:sp>
    </p:spTree>
    <p:extLst>
      <p:ext uri="{BB962C8B-B14F-4D97-AF65-F5344CB8AC3E}">
        <p14:creationId xmlns:p14="http://schemas.microsoft.com/office/powerpoint/2010/main" val="1876714158"/>
      </p:ext>
    </p:extLst>
  </p:cSld>
  <p:clrMapOvr>
    <a:masterClrMapping/>
  </p:clrMapOvr>
</p:sld>
</file>

<file path=ppt/theme/theme1.xml><?xml version="1.0" encoding="utf-8"?>
<a:theme xmlns:a="http://schemas.openxmlformats.org/drawingml/2006/main" name="Struttura predefinita">
  <a:themeElements>
    <a:clrScheme name="Struttura predefinit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ruttura predefinita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9176</TotalTime>
  <Words>1626</Words>
  <Application>Microsoft Office PowerPoint</Application>
  <PresentationFormat>On-screen Show (4:3)</PresentationFormat>
  <Paragraphs>426</Paragraphs>
  <Slides>19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Lucida Grande</vt:lpstr>
      <vt:lpstr>Times New Roman</vt:lpstr>
      <vt:lpstr>TimesNewRomanPSMT</vt:lpstr>
      <vt:lpstr>Struttura predefinita</vt:lpstr>
      <vt:lpstr>CS5 Lecce (Acceleratori di particelle, Rivelatori di particelle, Elettronica e software; applicazioni interdisciplinari della tecnologia INFN: mediche, energetiche, ambiente, beni culturali )</vt:lpstr>
      <vt:lpstr>PowerPoint Presentation</vt:lpstr>
      <vt:lpstr>PowerPoint Presentation</vt:lpstr>
      <vt:lpstr>PowerPoint Presentation</vt:lpstr>
      <vt:lpstr>Commissione Scientifica 5  INFN Sez. LECCE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INFN Lecce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CS5 Lecce</dc:title>
  <dc:creator>corrado</dc:creator>
  <cp:lastModifiedBy>Anna Paola Caricato</cp:lastModifiedBy>
  <cp:revision>394</cp:revision>
  <dcterms:created xsi:type="dcterms:W3CDTF">2016-06-07T10:54:49Z</dcterms:created>
  <dcterms:modified xsi:type="dcterms:W3CDTF">2022-07-13T16:24:58Z</dcterms:modified>
</cp:coreProperties>
</file>