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64" r:id="rId6"/>
    <p:sldId id="260" r:id="rId7"/>
    <p:sldId id="271" r:id="rId8"/>
    <p:sldId id="276" r:id="rId9"/>
    <p:sldId id="281" r:id="rId10"/>
    <p:sldId id="282" r:id="rId11"/>
    <p:sldId id="284" r:id="rId12"/>
    <p:sldId id="279" r:id="rId13"/>
    <p:sldId id="285" r:id="rId14"/>
    <p:sldId id="274" r:id="rId15"/>
    <p:sldId id="277" r:id="rId16"/>
    <p:sldId id="283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9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1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7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92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6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93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28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4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79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0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F1105C-E394-4EA5-99ED-0C6E361B5B75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755055-35E6-48FA-8BBB-485129A2363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3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-glance.cern.ch/atlas/appointment/details?id=1160" TargetMode="External"/><Relationship Id="rId2" Type="http://schemas.openxmlformats.org/officeDocument/2006/relationships/hyperlink" Target="https://atlas-glance.cern.ch/atlas/appointment/details?id=340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75556"/>
            <a:ext cx="7772400" cy="23876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Sezione di Lecce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Linea Scientifica 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CdS</a:t>
            </a:r>
            <a:r>
              <a:rPr lang="it-IT" dirty="0"/>
              <a:t> Preventivi – 13/7/2022</a:t>
            </a:r>
          </a:p>
          <a:p>
            <a:r>
              <a:rPr lang="it-IT" dirty="0"/>
              <a:t>Andrea Ventura  (+ Marco </a:t>
            </a:r>
            <a:r>
              <a:rPr lang="it-IT" dirty="0" err="1"/>
              <a:t>Panareo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748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ATLAS: richieste 2023  (2/3)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4FCA5A-A940-36D7-E8CD-23739317D176}"/>
              </a:ext>
            </a:extLst>
          </p:cNvPr>
          <p:cNvSpPr txBox="1"/>
          <p:nvPr/>
        </p:nvSpPr>
        <p:spPr>
          <a:xfrm>
            <a:off x="664533" y="1888315"/>
            <a:ext cx="8102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Attività</a:t>
            </a:r>
            <a:r>
              <a:rPr lang="en-US" sz="2000" b="1" dirty="0"/>
              <a:t> </a:t>
            </a:r>
            <a:r>
              <a:rPr lang="en-US" sz="2000" b="1" dirty="0" err="1"/>
              <a:t>Itk</a:t>
            </a:r>
            <a:r>
              <a:rPr lang="en-US" sz="2000" b="1" dirty="0"/>
              <a:t>  (</a:t>
            </a:r>
            <a:r>
              <a:rPr lang="en-GB" sz="2000" b="1" dirty="0" err="1">
                <a:solidFill>
                  <a:srgbClr val="002060"/>
                </a:solidFill>
              </a:rPr>
              <a:t>Totale</a:t>
            </a:r>
            <a:r>
              <a:rPr lang="en-GB" sz="2000" b="1" dirty="0">
                <a:solidFill>
                  <a:srgbClr val="002060"/>
                </a:solidFill>
              </a:rPr>
              <a:t> 11 </a:t>
            </a:r>
            <a:r>
              <a:rPr lang="en-GB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/>
              <a:t>)</a:t>
            </a:r>
          </a:p>
          <a:p>
            <a:r>
              <a:rPr lang="en-GB" dirty="0"/>
              <a:t>ESTERE: 3 </a:t>
            </a:r>
            <a:r>
              <a:rPr lang="en-GB" dirty="0" err="1"/>
              <a:t>missioni</a:t>
            </a:r>
            <a:r>
              <a:rPr lang="en-GB" dirty="0"/>
              <a:t> al CERN per system test x 1 persona = 3 x 1 </a:t>
            </a:r>
            <a:r>
              <a:rPr lang="en-GB" dirty="0" err="1"/>
              <a:t>kE</a:t>
            </a:r>
            <a:r>
              <a:rPr lang="en-GB" dirty="0"/>
              <a:t>         = 3 </a:t>
            </a:r>
            <a:r>
              <a:rPr lang="en-GB" dirty="0" err="1"/>
              <a:t>kE</a:t>
            </a:r>
            <a:endParaRPr lang="en-GB" dirty="0"/>
          </a:p>
          <a:p>
            <a:r>
              <a:rPr lang="en-GB" dirty="0"/>
              <a:t>1 </a:t>
            </a:r>
            <a:r>
              <a:rPr lang="en-GB" dirty="0" err="1"/>
              <a:t>missione</a:t>
            </a:r>
            <a:r>
              <a:rPr lang="en-GB" dirty="0"/>
              <a:t> UK-IT in UK x 2 </a:t>
            </a:r>
            <a:r>
              <a:rPr lang="en-GB" dirty="0" err="1"/>
              <a:t>persone</a:t>
            </a:r>
            <a:r>
              <a:rPr lang="en-GB" dirty="0"/>
              <a:t>                                   = 2 x 1 </a:t>
            </a:r>
            <a:r>
              <a:rPr lang="en-GB" dirty="0" err="1"/>
              <a:t>kE</a:t>
            </a:r>
            <a:r>
              <a:rPr lang="en-GB" dirty="0"/>
              <a:t>          = 2 </a:t>
            </a:r>
            <a:r>
              <a:rPr lang="en-GB" dirty="0" err="1"/>
              <a:t>kE</a:t>
            </a:r>
            <a:endParaRPr lang="en-GB" dirty="0"/>
          </a:p>
          <a:p>
            <a:r>
              <a:rPr lang="en-GB" dirty="0"/>
              <a:t>3 </a:t>
            </a:r>
            <a:r>
              <a:rPr lang="en-GB" dirty="0" err="1"/>
              <a:t>missioni</a:t>
            </a:r>
            <a:r>
              <a:rPr lang="en-GB" dirty="0"/>
              <a:t> a Frascati per </a:t>
            </a:r>
            <a:r>
              <a:rPr lang="en-GB" dirty="0" err="1"/>
              <a:t>integrazione</a:t>
            </a:r>
            <a:r>
              <a:rPr lang="en-GB" dirty="0"/>
              <a:t> x 2 </a:t>
            </a:r>
            <a:r>
              <a:rPr lang="en-GB" dirty="0" err="1"/>
              <a:t>persone</a:t>
            </a:r>
            <a:r>
              <a:rPr lang="en-GB" dirty="0"/>
              <a:t>          = 6 x 0.5 </a:t>
            </a:r>
            <a:r>
              <a:rPr lang="en-GB" dirty="0" err="1"/>
              <a:t>kE</a:t>
            </a:r>
            <a:r>
              <a:rPr lang="en-GB" dirty="0"/>
              <a:t>      = 3 </a:t>
            </a:r>
            <a:r>
              <a:rPr lang="en-GB" dirty="0" err="1"/>
              <a:t>kE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missioni</a:t>
            </a:r>
            <a:r>
              <a:rPr lang="en-GB" dirty="0"/>
              <a:t> a Genova per loading x 2 </a:t>
            </a:r>
            <a:r>
              <a:rPr lang="en-GB" dirty="0" err="1"/>
              <a:t>persone</a:t>
            </a:r>
            <a:r>
              <a:rPr lang="en-GB" dirty="0"/>
              <a:t>                   = 6 x 0.5 </a:t>
            </a:r>
            <a:r>
              <a:rPr lang="en-GB" dirty="0" err="1"/>
              <a:t>kE</a:t>
            </a:r>
            <a:r>
              <a:rPr lang="en-GB" dirty="0"/>
              <a:t>      = 3 </a:t>
            </a:r>
            <a:r>
              <a:rPr lang="en-GB" dirty="0" err="1"/>
              <a:t>kE</a:t>
            </a:r>
            <a:br>
              <a:rPr lang="en-GB" dirty="0"/>
            </a:br>
            <a:endParaRPr lang="en-GB" sz="1000" b="1" dirty="0">
              <a:solidFill>
                <a:srgbClr val="002060"/>
              </a:solidFill>
            </a:endParaRPr>
          </a:p>
          <a:p>
            <a:r>
              <a:rPr lang="en-US" sz="2000" b="1" dirty="0" err="1"/>
              <a:t>Attività</a:t>
            </a:r>
            <a:r>
              <a:rPr lang="en-US" sz="2000" b="1" dirty="0"/>
              <a:t> TDAQ (</a:t>
            </a:r>
            <a:r>
              <a:rPr lang="en-GB" sz="2000" dirty="0">
                <a:sym typeface="Wingdings" pitchFamily="2" charset="2"/>
              </a:rPr>
              <a:t>1.5 </a:t>
            </a:r>
            <a:r>
              <a:rPr lang="en-GB" sz="2000" dirty="0" err="1">
                <a:sym typeface="Wingdings" pitchFamily="2" charset="2"/>
              </a:rPr>
              <a:t>m.u</a:t>
            </a:r>
            <a:r>
              <a:rPr lang="en-GB" sz="2000" dirty="0">
                <a:sym typeface="Wingdings" pitchFamily="2" charset="2"/>
              </a:rPr>
              <a:t>. </a:t>
            </a:r>
            <a:r>
              <a:rPr lang="en-US" sz="2000" dirty="0">
                <a:sym typeface="Wingdings"/>
              </a:rPr>
              <a:t>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Totale</a:t>
            </a:r>
            <a:r>
              <a:rPr lang="en-GB" sz="2000" b="1" dirty="0">
                <a:solidFill>
                  <a:srgbClr val="002060"/>
                </a:solidFill>
              </a:rPr>
              <a:t> 6 </a:t>
            </a:r>
            <a:r>
              <a:rPr lang="en-GB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/>
              <a:t>)</a:t>
            </a:r>
          </a:p>
          <a:p>
            <a:r>
              <a:rPr lang="en-GB" dirty="0" err="1"/>
              <a:t>Attività</a:t>
            </a:r>
            <a:r>
              <a:rPr lang="en-GB" dirty="0"/>
              <a:t> di </a:t>
            </a:r>
            <a:r>
              <a:rPr lang="en-GB" dirty="0" err="1"/>
              <a:t>sviluppo</a:t>
            </a:r>
            <a:r>
              <a:rPr lang="en-GB" dirty="0"/>
              <a:t> FELIX per phase II,  ed in </a:t>
            </a:r>
            <a:r>
              <a:rPr lang="en-GB" dirty="0" err="1"/>
              <a:t>particolare</a:t>
            </a:r>
            <a:r>
              <a:rPr lang="en-GB" dirty="0"/>
              <a:t> </a:t>
            </a:r>
            <a:r>
              <a:rPr lang="en-GB" dirty="0" err="1"/>
              <a:t>collaborazione</a:t>
            </a:r>
            <a:r>
              <a:rPr lang="en-GB" dirty="0"/>
              <a:t> con il </a:t>
            </a:r>
            <a:r>
              <a:rPr lang="en-GB" dirty="0" err="1"/>
              <a:t>gruppo</a:t>
            </a:r>
            <a:r>
              <a:rPr lang="en-GB" dirty="0"/>
              <a:t> di </a:t>
            </a:r>
            <a:r>
              <a:rPr lang="en-GB" dirty="0" err="1"/>
              <a:t>ingegneri</a:t>
            </a:r>
            <a:r>
              <a:rPr lang="en-GB" dirty="0"/>
              <a:t> di </a:t>
            </a:r>
            <a:r>
              <a:rPr lang="en-GB" dirty="0" err="1"/>
              <a:t>Nikhef</a:t>
            </a:r>
            <a:r>
              <a:rPr lang="en-GB" dirty="0"/>
              <a:t> per lo </a:t>
            </a:r>
            <a:r>
              <a:rPr lang="en-GB" dirty="0" err="1"/>
              <a:t>sviluppo</a:t>
            </a:r>
            <a:r>
              <a:rPr lang="en-GB" dirty="0"/>
              <a:t> di:</a:t>
            </a:r>
            <a:br>
              <a:rPr lang="en-GB" dirty="0"/>
            </a:br>
            <a:r>
              <a:rPr lang="en-GB" dirty="0"/>
              <a:t>firmware FELIX Phase II, low-level software tools for direct interface to FELIX, test work to validate FELIX at 1MHz, support to </a:t>
            </a:r>
            <a:r>
              <a:rPr lang="en-GB" dirty="0" err="1"/>
              <a:t>ITk</a:t>
            </a:r>
            <a:r>
              <a:rPr lang="en-GB" dirty="0"/>
              <a:t> Strips and Pixel readout for test.</a:t>
            </a:r>
            <a:endParaRPr lang="en-US" b="1" dirty="0"/>
          </a:p>
          <a:p>
            <a:endParaRPr lang="en-GB" sz="800" b="1" dirty="0">
              <a:solidFill>
                <a:srgbClr val="002060"/>
              </a:solidFill>
            </a:endParaRPr>
          </a:p>
          <a:p>
            <a:r>
              <a:rPr lang="en-US" sz="2000" b="1" dirty="0" err="1"/>
              <a:t>Attività</a:t>
            </a:r>
            <a:r>
              <a:rPr lang="en-US" sz="2000" b="1" dirty="0"/>
              <a:t> NSW (</a:t>
            </a:r>
            <a:r>
              <a:rPr lang="en-GB" sz="2000" b="1" dirty="0" err="1">
                <a:solidFill>
                  <a:srgbClr val="002060"/>
                </a:solidFill>
              </a:rPr>
              <a:t>Totale</a:t>
            </a:r>
            <a:r>
              <a:rPr lang="en-GB" sz="2000" b="1" dirty="0">
                <a:solidFill>
                  <a:srgbClr val="002060"/>
                </a:solidFill>
              </a:rPr>
              <a:t> 3 </a:t>
            </a:r>
            <a:r>
              <a:rPr lang="en-GB" sz="2000" b="1" dirty="0" err="1">
                <a:solidFill>
                  <a:srgbClr val="002060"/>
                </a:solidFill>
              </a:rPr>
              <a:t>kE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ma non </a:t>
            </a:r>
            <a:r>
              <a:rPr lang="en-GB" sz="2000" b="1" dirty="0" err="1">
                <a:solidFill>
                  <a:schemeClr val="accent6">
                    <a:lumMod val="50000"/>
                  </a:schemeClr>
                </a:solidFill>
              </a:rPr>
              <a:t>su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 Lecce</a:t>
            </a:r>
            <a:r>
              <a:rPr lang="en-US" sz="2000" b="1" dirty="0"/>
              <a:t>)</a:t>
            </a:r>
          </a:p>
          <a:p>
            <a:r>
              <a:rPr lang="en-US" dirty="0" err="1"/>
              <a:t>Chiesti</a:t>
            </a:r>
            <a:r>
              <a:rPr lang="en-US" dirty="0"/>
              <a:t> per </a:t>
            </a:r>
            <a:r>
              <a:rPr lang="en-US" dirty="0" err="1"/>
              <a:t>interventi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detector </a:t>
            </a:r>
            <a:r>
              <a:rPr lang="en-US" dirty="0" err="1"/>
              <a:t>nei</a:t>
            </a:r>
            <a:r>
              <a:rPr lang="en-US" dirty="0"/>
              <a:t> 3 </a:t>
            </a:r>
            <a:r>
              <a:rPr lang="en-US" dirty="0" err="1"/>
              <a:t>mesi</a:t>
            </a:r>
            <a:r>
              <a:rPr lang="en-US" dirty="0"/>
              <a:t> di shutdown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GB" dirty="0"/>
              <a:t>3 </a:t>
            </a:r>
            <a:r>
              <a:rPr lang="en-GB" dirty="0" err="1"/>
              <a:t>missioni</a:t>
            </a:r>
            <a:r>
              <a:rPr lang="en-GB" dirty="0"/>
              <a:t> al </a:t>
            </a:r>
            <a:r>
              <a:rPr lang="en-GB" dirty="0" err="1"/>
              <a:t>cern</a:t>
            </a:r>
            <a:r>
              <a:rPr lang="en-GB" dirty="0"/>
              <a:t> = 3 x 1 </a:t>
            </a:r>
            <a:r>
              <a:rPr lang="en-GB" dirty="0" err="1"/>
              <a:t>keuro</a:t>
            </a:r>
            <a:r>
              <a:rPr lang="en-GB" dirty="0"/>
              <a:t>  (da </a:t>
            </a:r>
            <a:r>
              <a:rPr lang="en-GB" dirty="0" err="1"/>
              <a:t>considerare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monte </a:t>
            </a:r>
            <a:r>
              <a:rPr lang="en-GB" dirty="0" err="1"/>
              <a:t>mesi-uomo</a:t>
            </a:r>
            <a:r>
              <a:rPr lang="en-GB" dirty="0"/>
              <a:t> </a:t>
            </a:r>
            <a:r>
              <a:rPr lang="en-GB" dirty="0" err="1"/>
              <a:t>dedicato</a:t>
            </a:r>
            <a:r>
              <a:rPr lang="en-GB" dirty="0"/>
              <a:t> alle </a:t>
            </a:r>
            <a:r>
              <a:rPr lang="en-GB" dirty="0" err="1"/>
              <a:t>attività</a:t>
            </a:r>
            <a:r>
              <a:rPr lang="en-GB" dirty="0"/>
              <a:t> di maintenance NSW </a:t>
            </a:r>
            <a:r>
              <a:rPr lang="en-GB" dirty="0" err="1"/>
              <a:t>su</a:t>
            </a:r>
            <a:r>
              <a:rPr lang="en-GB" dirty="0"/>
              <a:t> indiviso di Roma1).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ATLAS: richieste 2023  (3/3)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68412-A918-6C92-94AB-160635AAC8BA}"/>
              </a:ext>
            </a:extLst>
          </p:cNvPr>
          <p:cNvSpPr/>
          <p:nvPr/>
        </p:nvSpPr>
        <p:spPr>
          <a:xfrm>
            <a:off x="475068" y="1856305"/>
            <a:ext cx="853071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Duties</a:t>
            </a:r>
            <a:r>
              <a:rPr lang="en-US" dirty="0"/>
              <a:t> (</a:t>
            </a:r>
            <a:r>
              <a:rPr lang="en-US" dirty="0" err="1"/>
              <a:t>algoritmo</a:t>
            </a:r>
            <a:r>
              <a:rPr lang="en-US" dirty="0"/>
              <a:t> </a:t>
            </a:r>
            <a:r>
              <a:rPr lang="en-US" dirty="0" err="1"/>
              <a:t>discusso</a:t>
            </a:r>
            <a:r>
              <a:rPr lang="en-US" dirty="0"/>
              <a:t> in ATLAS-Italia, </a:t>
            </a:r>
            <a:r>
              <a:rPr lang="en-US" dirty="0" err="1"/>
              <a:t>essenzialmente</a:t>
            </a:r>
            <a:r>
              <a:rPr lang="en-US" dirty="0"/>
              <a:t> duties di </a:t>
            </a:r>
            <a:r>
              <a:rPr lang="en-US" dirty="0" err="1"/>
              <a:t>classe</a:t>
            </a:r>
            <a:r>
              <a:rPr lang="en-US" dirty="0"/>
              <a:t> 3)</a:t>
            </a:r>
          </a:p>
          <a:p>
            <a:r>
              <a:rPr lang="en-US" dirty="0"/>
              <a:t>come </a:t>
            </a:r>
            <a:r>
              <a:rPr lang="en-US" dirty="0" err="1"/>
              <a:t>FTE_duties</a:t>
            </a:r>
            <a:r>
              <a:rPr lang="en-US" dirty="0"/>
              <a:t> quelle del 2021 (4.31) </a:t>
            </a:r>
            <a:r>
              <a:rPr lang="en-US" dirty="0">
                <a:sym typeface="Wingdings"/>
              </a:rPr>
              <a:t> </a:t>
            </a:r>
            <a:br>
              <a:rPr lang="en-US" dirty="0">
                <a:sym typeface="Wingdings"/>
              </a:rPr>
            </a:br>
            <a:r>
              <a:rPr lang="en-US" dirty="0"/>
              <a:t>(1.5 </a:t>
            </a:r>
            <a:r>
              <a:rPr lang="en-US" dirty="0" err="1"/>
              <a:t>mesi</a:t>
            </a:r>
            <a:r>
              <a:rPr lang="en-US" dirty="0"/>
              <a:t>) *(</a:t>
            </a:r>
            <a:r>
              <a:rPr lang="en-US" dirty="0" err="1"/>
              <a:t>FTE_duties</a:t>
            </a:r>
            <a:r>
              <a:rPr lang="en-US" dirty="0"/>
              <a:t> - FTE resp - </a:t>
            </a:r>
            <a:r>
              <a:rPr lang="en-US" dirty="0" err="1"/>
              <a:t>classe</a:t>
            </a:r>
            <a:r>
              <a:rPr lang="en-US" dirty="0"/>
              <a:t> 1 - classe2) = 1.5*1.05. </a:t>
            </a:r>
          </a:p>
          <a:p>
            <a:r>
              <a:rPr lang="it-IT" dirty="0"/>
              <a:t>Per cui: 1.05*1.5 mesi *4.05 = </a:t>
            </a:r>
            <a:r>
              <a:rPr lang="it-IT" b="1" dirty="0">
                <a:solidFill>
                  <a:schemeClr val="accent1"/>
                </a:solidFill>
              </a:rPr>
              <a:t>6.5 </a:t>
            </a:r>
            <a:r>
              <a:rPr lang="it-IT" b="1" dirty="0" err="1">
                <a:solidFill>
                  <a:schemeClr val="accent1"/>
                </a:solidFill>
              </a:rPr>
              <a:t>kE</a:t>
            </a:r>
            <a:endParaRPr lang="it-IT" b="1" dirty="0">
              <a:solidFill>
                <a:schemeClr val="accent1"/>
              </a:solidFill>
            </a:endParaRPr>
          </a:p>
          <a:p>
            <a:endParaRPr lang="en-US" b="1" dirty="0"/>
          </a:p>
          <a:p>
            <a:r>
              <a:rPr lang="en-US" sz="2000" b="1" dirty="0" err="1"/>
              <a:t>Responsabilità</a:t>
            </a:r>
            <a:r>
              <a:rPr lang="en-US" sz="2000" b="1" dirty="0"/>
              <a:t> 2023</a:t>
            </a:r>
            <a:r>
              <a:rPr lang="en-US" b="1" dirty="0"/>
              <a:t> (</a:t>
            </a:r>
            <a:r>
              <a:rPr lang="en-GB" dirty="0" err="1"/>
              <a:t>Responsabilita</a:t>
            </a:r>
            <a:r>
              <a:rPr lang="en-GB" dirty="0"/>
              <a:t>̀: L1 (5 </a:t>
            </a:r>
            <a:r>
              <a:rPr lang="en-GB" dirty="0" err="1"/>
              <a:t>m.u</a:t>
            </a:r>
            <a:r>
              <a:rPr lang="en-GB" dirty="0"/>
              <a:t>.), L2 (3 </a:t>
            </a:r>
            <a:r>
              <a:rPr lang="en-GB" dirty="0" err="1"/>
              <a:t>m.u</a:t>
            </a:r>
            <a:r>
              <a:rPr lang="en-GB" dirty="0"/>
              <a:t>.) )</a:t>
            </a:r>
            <a:endParaRPr lang="en-US" b="1" dirty="0"/>
          </a:p>
          <a:p>
            <a:r>
              <a:rPr lang="en-US" dirty="0"/>
              <a:t>Resp. L1 Deputy Chair Speaker Committee M. Primavera (5 </a:t>
            </a:r>
            <a:r>
              <a:rPr lang="en-US" dirty="0" err="1"/>
              <a:t>m.u</a:t>
            </a:r>
            <a:r>
              <a:rPr lang="en-US" dirty="0"/>
              <a:t>.) —&gt; 20.25 </a:t>
            </a:r>
            <a:r>
              <a:rPr lang="en-US" dirty="0" err="1"/>
              <a:t>kE</a:t>
            </a:r>
            <a:r>
              <a:rPr lang="en-US" dirty="0"/>
              <a:t> </a:t>
            </a:r>
          </a:p>
          <a:p>
            <a:r>
              <a:rPr lang="it-IT" dirty="0"/>
              <a:t>Resp. L2 </a:t>
            </a:r>
            <a:r>
              <a:rPr lang="en-GB" dirty="0" err="1"/>
              <a:t>comitato</a:t>
            </a:r>
            <a:r>
              <a:rPr lang="en-GB" dirty="0"/>
              <a:t> CBCAG S. </a:t>
            </a:r>
            <a:r>
              <a:rPr lang="en-GB" dirty="0" err="1"/>
              <a:t>Spagnolo</a:t>
            </a:r>
            <a:r>
              <a:rPr lang="en-GB" dirty="0"/>
              <a:t> </a:t>
            </a:r>
            <a:r>
              <a:rPr lang="en-US" dirty="0"/>
              <a:t>(3 </a:t>
            </a:r>
            <a:r>
              <a:rPr lang="en-US" dirty="0" err="1"/>
              <a:t>m.u</a:t>
            </a:r>
            <a:r>
              <a:rPr lang="en-US" dirty="0"/>
              <a:t>.) —&gt; 12.15 </a:t>
            </a:r>
            <a:r>
              <a:rPr lang="en-US" dirty="0" err="1"/>
              <a:t>kE</a:t>
            </a:r>
            <a:endParaRPr lang="en-US" dirty="0"/>
          </a:p>
          <a:p>
            <a:r>
              <a:rPr lang="en-US" dirty="0"/>
              <a:t>Resp. L2 </a:t>
            </a:r>
            <a:r>
              <a:rPr lang="en-GB" dirty="0">
                <a:hlinkClick r:id="rId2"/>
              </a:rPr>
              <a:t>Convener of SUSY subgroup: Strong Production</a:t>
            </a:r>
            <a:r>
              <a:rPr lang="en-GB" dirty="0"/>
              <a:t> L. Longo </a:t>
            </a:r>
            <a:r>
              <a:rPr lang="en-US" dirty="0"/>
              <a:t>(3 </a:t>
            </a:r>
            <a:r>
              <a:rPr lang="en-US" dirty="0" err="1"/>
              <a:t>m.u</a:t>
            </a:r>
            <a:r>
              <a:rPr lang="en-US" dirty="0"/>
              <a:t>.) —&gt; 12.15 </a:t>
            </a:r>
            <a:r>
              <a:rPr lang="en-US" dirty="0" err="1"/>
              <a:t>kE</a:t>
            </a:r>
            <a:r>
              <a:rPr lang="en-US" dirty="0"/>
              <a:t> </a:t>
            </a:r>
          </a:p>
          <a:p>
            <a:r>
              <a:rPr lang="en-US" dirty="0"/>
              <a:t>Resp L2 </a:t>
            </a:r>
            <a:r>
              <a:rPr lang="en-GB" dirty="0" err="1"/>
              <a:t>ITk</a:t>
            </a:r>
            <a:r>
              <a:rPr lang="en-GB" dirty="0"/>
              <a:t> pixel offline coordinator L. Longo </a:t>
            </a:r>
            <a:r>
              <a:rPr lang="en-US" dirty="0"/>
              <a:t>(1.5 </a:t>
            </a:r>
            <a:r>
              <a:rPr lang="en-US" dirty="0" err="1"/>
              <a:t>m.u</a:t>
            </a:r>
            <a:r>
              <a:rPr lang="en-US" dirty="0"/>
              <a:t>.)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6.07  </a:t>
            </a:r>
            <a:r>
              <a:rPr lang="en-US" dirty="0" err="1"/>
              <a:t>kE</a:t>
            </a:r>
            <a:endParaRPr lang="en-GB" dirty="0"/>
          </a:p>
          <a:p>
            <a:r>
              <a:rPr lang="en-US" dirty="0"/>
              <a:t>Resp. L2 </a:t>
            </a:r>
            <a:r>
              <a:rPr lang="en-GB" dirty="0">
                <a:hlinkClick r:id="rId3"/>
              </a:rPr>
              <a:t>Trigger Muon Signature Coordinator</a:t>
            </a:r>
            <a:r>
              <a:rPr lang="en-GB" dirty="0"/>
              <a:t> A. Ventura </a:t>
            </a:r>
            <a:r>
              <a:rPr lang="en-US" dirty="0"/>
              <a:t>(3 </a:t>
            </a:r>
            <a:r>
              <a:rPr lang="en-US" dirty="0" err="1"/>
              <a:t>m.u</a:t>
            </a:r>
            <a:r>
              <a:rPr lang="en-US" dirty="0"/>
              <a:t>.) —&gt; 12.15 </a:t>
            </a:r>
            <a:r>
              <a:rPr lang="en-US" dirty="0" err="1"/>
              <a:t>kE</a:t>
            </a:r>
            <a:endParaRPr lang="en-GB" dirty="0"/>
          </a:p>
          <a:p>
            <a:r>
              <a:rPr lang="en-GB" b="1" dirty="0" err="1">
                <a:solidFill>
                  <a:schemeClr val="accent1"/>
                </a:solidFill>
              </a:rPr>
              <a:t>Totale</a:t>
            </a:r>
            <a:r>
              <a:rPr lang="en-GB" b="1" dirty="0">
                <a:solidFill>
                  <a:schemeClr val="accent1"/>
                </a:solidFill>
              </a:rPr>
              <a:t> 64 </a:t>
            </a:r>
            <a:r>
              <a:rPr lang="en-GB" b="1" dirty="0" err="1">
                <a:solidFill>
                  <a:schemeClr val="accent1"/>
                </a:solidFill>
              </a:rPr>
              <a:t>kE</a:t>
            </a:r>
            <a:endParaRPr lang="en-US" b="1" dirty="0">
              <a:solidFill>
                <a:schemeClr val="accent1"/>
              </a:solidFill>
            </a:endParaRPr>
          </a:p>
          <a:p>
            <a:endParaRPr lang="it-IT" dirty="0"/>
          </a:p>
          <a:p>
            <a:r>
              <a:rPr lang="it-IT" sz="2000" b="1" dirty="0">
                <a:solidFill>
                  <a:srgbClr val="C00000"/>
                </a:solidFill>
              </a:rPr>
              <a:t>Totale missioni = 67.5 (metabolismo) + 17 (attività) + 64 (responsabilità)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+ 6.5 (Esp, duties) = 155 </a:t>
            </a:r>
            <a:r>
              <a:rPr lang="it-IT" sz="2000" b="1" dirty="0" err="1">
                <a:solidFill>
                  <a:srgbClr val="C00000"/>
                </a:solidFill>
              </a:rPr>
              <a:t>kE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Richieste ATLAS-FASE2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14CE9EA-6FB2-35DF-9705-7DD24735CCA5}"/>
              </a:ext>
            </a:extLst>
          </p:cNvPr>
          <p:cNvSpPr/>
          <p:nvPr/>
        </p:nvSpPr>
        <p:spPr>
          <a:xfrm>
            <a:off x="700737" y="1811258"/>
            <a:ext cx="8320987" cy="368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2000"/>
              </a:lnSpc>
            </a:pPr>
            <a:r>
              <a:rPr lang="it-IT" sz="2000" b="1" u="heavy" dirty="0"/>
              <a:t>PRE-PROTO</a:t>
            </a:r>
            <a:r>
              <a:rPr lang="it-IT" sz="2000" b="1" dirty="0"/>
              <a:t>: 8 </a:t>
            </a:r>
            <a:r>
              <a:rPr lang="it-IT" sz="2000" b="1" dirty="0" err="1"/>
              <a:t>kE</a:t>
            </a:r>
            <a:endParaRPr lang="it-IT" sz="2000" b="1" dirty="0"/>
          </a:p>
          <a:p>
            <a:pPr>
              <a:lnSpc>
                <a:spcPct val="82000"/>
              </a:lnSpc>
            </a:pPr>
            <a:r>
              <a:rPr lang="it-IT" dirty="0"/>
              <a:t>• Acquisto UPS per DAQ e DCS (ora solo </a:t>
            </a:r>
            <a:r>
              <a:rPr lang="it-IT" dirty="0" err="1"/>
              <a:t>Gantry</a:t>
            </a:r>
            <a:r>
              <a:rPr lang="it-IT" dirty="0"/>
              <a:t>): </a:t>
            </a:r>
            <a:r>
              <a:rPr lang="it-IT" b="1" dirty="0"/>
              <a:t>5000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Acquisto Bilancia analitica precisione 0.001 g per pesatura colla: </a:t>
            </a:r>
            <a:r>
              <a:rPr lang="it-IT" b="1" dirty="0"/>
              <a:t>1000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Manutenzione annuale camera pulita classe 10000: </a:t>
            </a:r>
            <a:r>
              <a:rPr lang="it-IT" b="1" dirty="0"/>
              <a:t>2000 euro</a:t>
            </a:r>
          </a:p>
          <a:p>
            <a:pPr>
              <a:lnSpc>
                <a:spcPct val="82000"/>
              </a:lnSpc>
            </a:pPr>
            <a:endParaRPr lang="it-IT" sz="1050" dirty="0"/>
          </a:p>
          <a:p>
            <a:pPr>
              <a:lnSpc>
                <a:spcPct val="82000"/>
              </a:lnSpc>
            </a:pPr>
            <a:r>
              <a:rPr lang="it-IT" sz="2000" b="1" u="heavy" dirty="0"/>
              <a:t>CORE</a:t>
            </a:r>
            <a:r>
              <a:rPr lang="it-IT" sz="2000" b="1" dirty="0"/>
              <a:t>: 25 </a:t>
            </a:r>
            <a:r>
              <a:rPr lang="it-IT" sz="2000" b="1" dirty="0" err="1"/>
              <a:t>kE</a:t>
            </a:r>
            <a:r>
              <a:rPr lang="it-IT" sz="2000" dirty="0"/>
              <a:t> (stima preliminare)</a:t>
            </a:r>
            <a:endParaRPr lang="en-US" sz="2000" dirty="0"/>
          </a:p>
          <a:p>
            <a:pPr>
              <a:lnSpc>
                <a:spcPct val="82000"/>
              </a:lnSpc>
            </a:pPr>
            <a:r>
              <a:rPr lang="it-IT" sz="900" dirty="0"/>
              <a:t> </a:t>
            </a:r>
            <a:r>
              <a:rPr lang="it-IT" dirty="0"/>
              <a:t>• Manipolatori </a:t>
            </a:r>
            <a:r>
              <a:rPr lang="it-IT" dirty="0" err="1"/>
              <a:t>xy</a:t>
            </a:r>
            <a:r>
              <a:rPr lang="it-IT" dirty="0"/>
              <a:t>𝝑 per integrazione </a:t>
            </a:r>
            <a:r>
              <a:rPr lang="it-IT" dirty="0" err="1"/>
              <a:t>half</a:t>
            </a:r>
            <a:r>
              <a:rPr lang="it-IT" dirty="0"/>
              <a:t> ring: </a:t>
            </a:r>
            <a:r>
              <a:rPr lang="it-IT" b="1" dirty="0"/>
              <a:t>2000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Versione finale sistema </a:t>
            </a:r>
            <a:r>
              <a:rPr lang="it-IT" dirty="0" err="1"/>
              <a:t>Gantry</a:t>
            </a:r>
            <a:r>
              <a:rPr lang="it-IT" dirty="0"/>
              <a:t> di loading: </a:t>
            </a:r>
            <a:r>
              <a:rPr lang="it-IT" b="1" dirty="0"/>
              <a:t>2000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Componentistica sistema di </a:t>
            </a:r>
            <a:r>
              <a:rPr lang="it-IT" dirty="0" err="1"/>
              <a:t>cooling</a:t>
            </a:r>
            <a:r>
              <a:rPr lang="it-IT" dirty="0"/>
              <a:t> a CO2 MARTA finale per QC </a:t>
            </a:r>
            <a:r>
              <a:rPr lang="it-IT" dirty="0" err="1"/>
              <a:t>half</a:t>
            </a:r>
            <a:r>
              <a:rPr lang="it-IT" dirty="0"/>
              <a:t> ring: </a:t>
            </a:r>
            <a:r>
              <a:rPr lang="it-IT" b="1" dirty="0"/>
              <a:t>1000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Gas CO2 per sistema di </a:t>
            </a:r>
            <a:r>
              <a:rPr lang="it-IT" dirty="0" err="1"/>
              <a:t>cooling</a:t>
            </a:r>
            <a:r>
              <a:rPr lang="it-IT" dirty="0"/>
              <a:t> a CO2 MARTA: </a:t>
            </a:r>
            <a:r>
              <a:rPr lang="it-IT" b="1" dirty="0"/>
              <a:t>1000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Colla per loading moduli: </a:t>
            </a:r>
            <a:r>
              <a:rPr lang="it-IT" b="1" dirty="0"/>
              <a:t>2000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Siringhe, tappi, mixing </a:t>
            </a:r>
            <a:r>
              <a:rPr lang="it-IT" dirty="0" err="1"/>
              <a:t>caps</a:t>
            </a:r>
            <a:r>
              <a:rPr lang="it-IT" dirty="0"/>
              <a:t>: </a:t>
            </a:r>
            <a:r>
              <a:rPr lang="it-IT" b="1" dirty="0"/>
              <a:t>2000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Piatti rettificati IN ALLUMINIO per </a:t>
            </a:r>
            <a:r>
              <a:rPr lang="it-IT" dirty="0" err="1"/>
              <a:t>tooling</a:t>
            </a:r>
            <a:r>
              <a:rPr lang="it-IT" dirty="0"/>
              <a:t> realizzazione 1/2 </a:t>
            </a:r>
            <a:r>
              <a:rPr lang="it-IT" dirty="0" err="1"/>
              <a:t>handling</a:t>
            </a:r>
            <a:r>
              <a:rPr lang="it-IT" dirty="0"/>
              <a:t> frames e </a:t>
            </a:r>
            <a:r>
              <a:rPr lang="it-IT" dirty="0" err="1"/>
              <a:t>baseplate</a:t>
            </a:r>
            <a:r>
              <a:rPr lang="it-IT" dirty="0"/>
              <a:t> per </a:t>
            </a:r>
            <a:r>
              <a:rPr lang="it-IT" dirty="0" err="1"/>
              <a:t>Gantry</a:t>
            </a:r>
            <a:r>
              <a:rPr lang="it-IT" dirty="0"/>
              <a:t>: </a:t>
            </a:r>
            <a:r>
              <a:rPr lang="it-IT" b="1" dirty="0"/>
              <a:t>5000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Materiale per 1/2 box di trasporto: </a:t>
            </a:r>
            <a:r>
              <a:rPr lang="it-IT" b="1" dirty="0"/>
              <a:t>5000 euro</a:t>
            </a:r>
          </a:p>
          <a:p>
            <a:pPr>
              <a:lnSpc>
                <a:spcPct val="82000"/>
              </a:lnSpc>
            </a:pPr>
            <a:r>
              <a:rPr lang="it-IT" dirty="0"/>
              <a:t>• Trasporti: </a:t>
            </a:r>
            <a:r>
              <a:rPr lang="it-IT" b="1" dirty="0"/>
              <a:t>5000 euro</a:t>
            </a:r>
            <a:endParaRPr lang="en-US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6E457CA-810E-4FEA-06DE-6BA2A41F60CB}"/>
              </a:ext>
            </a:extLst>
          </p:cNvPr>
          <p:cNvSpPr/>
          <p:nvPr/>
        </p:nvSpPr>
        <p:spPr>
          <a:xfrm>
            <a:off x="684230" y="5396414"/>
            <a:ext cx="8320987" cy="80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it-IT" dirty="0"/>
              <a:t>• </a:t>
            </a:r>
            <a:r>
              <a:rPr lang="it-IT" b="1" u="sng" dirty="0"/>
              <a:t>Sblocco SJ</a:t>
            </a:r>
            <a:r>
              <a:rPr lang="it-IT" b="1" dirty="0"/>
              <a:t>: 4.5 </a:t>
            </a:r>
            <a:r>
              <a:rPr lang="it-IT" b="1" dirty="0" err="1"/>
              <a:t>kE</a:t>
            </a:r>
            <a:r>
              <a:rPr lang="it-IT" b="1" dirty="0"/>
              <a:t> </a:t>
            </a:r>
            <a:r>
              <a:rPr lang="it-IT" dirty="0"/>
              <a:t>per visual </a:t>
            </a:r>
            <a:r>
              <a:rPr lang="it-IT" dirty="0" err="1"/>
              <a:t>inspection</a:t>
            </a:r>
            <a:r>
              <a:rPr lang="it-IT" dirty="0"/>
              <a:t> (+ contributo universitario)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it-IT" dirty="0"/>
              <a:t>• </a:t>
            </a:r>
            <a:r>
              <a:rPr lang="it-IT" b="1" u="sng" dirty="0"/>
              <a:t>Richieste aggiuntive</a:t>
            </a:r>
            <a:r>
              <a:rPr lang="it-IT" b="1" dirty="0"/>
              <a:t>: 7 </a:t>
            </a:r>
            <a:r>
              <a:rPr lang="it-IT" b="1" dirty="0" err="1"/>
              <a:t>kE</a:t>
            </a:r>
            <a:r>
              <a:rPr lang="it-IT" dirty="0"/>
              <a:t> (nuova scheda compressore camera pulita </a:t>
            </a:r>
            <a:r>
              <a:rPr lang="it-IT" b="1" dirty="0"/>
              <a:t>3 </a:t>
            </a:r>
            <a:r>
              <a:rPr lang="it-IT" b="1" dirty="0" err="1"/>
              <a:t>kE</a:t>
            </a:r>
            <a:r>
              <a:rPr lang="it-IT" dirty="0"/>
              <a:t>, riparazione e </a:t>
            </a:r>
            <a:r>
              <a:rPr lang="it-IT" dirty="0" err="1"/>
              <a:t>refurbishment</a:t>
            </a:r>
            <a:r>
              <a:rPr lang="it-IT" dirty="0"/>
              <a:t> batterie e ventole UPS </a:t>
            </a:r>
            <a:r>
              <a:rPr lang="it-IT" b="1" dirty="0"/>
              <a:t>2 </a:t>
            </a:r>
            <a:r>
              <a:rPr lang="it-IT" b="1" dirty="0" err="1"/>
              <a:t>kE</a:t>
            </a:r>
            <a:r>
              <a:rPr lang="it-IT" dirty="0"/>
              <a:t>, </a:t>
            </a:r>
            <a:r>
              <a:rPr lang="it-IT" dirty="0" err="1"/>
              <a:t>movimentatore</a:t>
            </a:r>
            <a:r>
              <a:rPr lang="it-IT" dirty="0"/>
              <a:t> z e barre montaggio </a:t>
            </a:r>
            <a:r>
              <a:rPr lang="it-IT" b="1" dirty="0"/>
              <a:t>2 </a:t>
            </a:r>
            <a:r>
              <a:rPr lang="it-IT" b="1" dirty="0" err="1"/>
              <a:t>kE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767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CAD32-00AE-3E69-FB7A-BDB37BBF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C6D6E5-E20A-62D8-EBF9-BD5327F1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57D779-0656-FEFB-B141-67D58A7E3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9218" r="34767" b="10930"/>
          <a:stretch/>
        </p:blipFill>
        <p:spPr>
          <a:xfrm>
            <a:off x="382771" y="351860"/>
            <a:ext cx="8070111" cy="57409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65A85E-B030-49E9-956D-43950A4CCAEC}"/>
              </a:ext>
            </a:extLst>
          </p:cNvPr>
          <p:cNvSpPr txBox="1"/>
          <p:nvPr/>
        </p:nvSpPr>
        <p:spPr>
          <a:xfrm>
            <a:off x="7129128" y="281763"/>
            <a:ext cx="181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ATLAS-FASE2</a:t>
            </a:r>
          </a:p>
        </p:txBody>
      </p:sp>
    </p:spTree>
    <p:extLst>
      <p:ext uri="{BB962C8B-B14F-4D97-AF65-F5344CB8AC3E}">
        <p14:creationId xmlns:p14="http://schemas.microsoft.com/office/powerpoint/2010/main" val="2289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MEG: anagrafica 2023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A9E16-7422-CA8D-2818-D6AA8810917F}"/>
              </a:ext>
            </a:extLst>
          </p:cNvPr>
          <p:cNvSpPr/>
          <p:nvPr/>
        </p:nvSpPr>
        <p:spPr>
          <a:xfrm>
            <a:off x="892073" y="2005651"/>
            <a:ext cx="3828784" cy="1855405"/>
          </a:xfrm>
          <a:prstGeom prst="rect">
            <a:avLst/>
          </a:prstGeom>
        </p:spPr>
        <p:txBody>
          <a:bodyPr wrap="square" lIns="80669" tIns="40335" rIns="80669" bIns="40335">
            <a:spAutoFit/>
          </a:bodyPr>
          <a:lstStyle/>
          <a:p>
            <a:r>
              <a:rPr lang="en-US" sz="2000" b="1" dirty="0" err="1"/>
              <a:t>Ricercatori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/>
              <a:t>Cuna 50%</a:t>
            </a:r>
          </a:p>
          <a:p>
            <a:r>
              <a:rPr lang="en-US" sz="1588" b="1" dirty="0" err="1"/>
              <a:t>Grancagnolo</a:t>
            </a:r>
            <a:r>
              <a:rPr lang="en-US" sz="1588" b="1" dirty="0"/>
              <a:t> 0% </a:t>
            </a:r>
          </a:p>
          <a:p>
            <a:r>
              <a:rPr lang="en-US" sz="1588" b="1" dirty="0" err="1"/>
              <a:t>Panareo</a:t>
            </a:r>
            <a:r>
              <a:rPr lang="en-US" sz="1588" b="1" dirty="0"/>
              <a:t> 90%</a:t>
            </a:r>
          </a:p>
          <a:p>
            <a:r>
              <a:rPr lang="en-US" sz="1588" b="1" dirty="0"/>
              <a:t>Panetta 60% </a:t>
            </a:r>
          </a:p>
          <a:p>
            <a:endParaRPr lang="en-US" sz="1588" b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DA0428-08F6-FA5F-3382-B3C8F121D54D}"/>
              </a:ext>
            </a:extLst>
          </p:cNvPr>
          <p:cNvSpPr/>
          <p:nvPr/>
        </p:nvSpPr>
        <p:spPr>
          <a:xfrm>
            <a:off x="5763970" y="2005651"/>
            <a:ext cx="2713155" cy="137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Personale</a:t>
            </a:r>
            <a:r>
              <a:rPr lang="en-US" sz="2000" b="1" dirty="0"/>
              <a:t> </a:t>
            </a:r>
            <a:r>
              <a:rPr lang="en-US" sz="2000" b="1" dirty="0" err="1"/>
              <a:t>tecnico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 err="1"/>
              <a:t>Corvaglia</a:t>
            </a:r>
            <a:endParaRPr lang="en-US" sz="1588" b="1" dirty="0"/>
          </a:p>
          <a:p>
            <a:r>
              <a:rPr lang="en-US" sz="1588" b="1" dirty="0" err="1"/>
              <a:t>Miccoli</a:t>
            </a:r>
            <a:endParaRPr lang="en-US" sz="1588" b="1" dirty="0"/>
          </a:p>
          <a:p>
            <a:r>
              <a:rPr lang="en-US" sz="1588" b="1" dirty="0"/>
              <a:t>Pinto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E8BF820-F7AC-212B-6AD0-89A95C80B282}"/>
              </a:ext>
            </a:extLst>
          </p:cNvPr>
          <p:cNvSpPr txBox="1"/>
          <p:nvPr/>
        </p:nvSpPr>
        <p:spPr>
          <a:xfrm>
            <a:off x="1199739" y="5359491"/>
            <a:ext cx="4274375" cy="526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4" b="1" dirty="0" err="1">
                <a:solidFill>
                  <a:srgbClr val="FF0000"/>
                </a:solidFill>
              </a:rPr>
              <a:t>Totale</a:t>
            </a:r>
            <a:r>
              <a:rPr lang="en-US" sz="2824" b="1" dirty="0">
                <a:solidFill>
                  <a:srgbClr val="FF0000"/>
                </a:solidFill>
              </a:rPr>
              <a:t>:  2.00 FTE (2.00 Ric.)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FDB89-CFC9-EAA6-1BFF-8CF34D4282C0}"/>
              </a:ext>
            </a:extLst>
          </p:cNvPr>
          <p:cNvSpPr/>
          <p:nvPr/>
        </p:nvSpPr>
        <p:spPr>
          <a:xfrm>
            <a:off x="890295" y="4061895"/>
            <a:ext cx="4064473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Servizi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/>
              <a:t>Servizio di </a:t>
            </a:r>
            <a:r>
              <a:rPr lang="en-US" sz="1588" b="1" dirty="0" err="1"/>
              <a:t>Meccanica</a:t>
            </a:r>
            <a:r>
              <a:rPr lang="en-US" sz="1588" b="1" dirty="0"/>
              <a:t>:         1MU</a:t>
            </a:r>
          </a:p>
          <a:p>
            <a:r>
              <a:rPr lang="en-US" sz="1588" b="1" dirty="0"/>
              <a:t>Servizio di </a:t>
            </a:r>
            <a:r>
              <a:rPr lang="en-US" sz="1588" b="1" dirty="0" err="1"/>
              <a:t>Elettronica</a:t>
            </a:r>
            <a:r>
              <a:rPr lang="en-US" sz="1588" b="1" dirty="0"/>
              <a:t>:         3MU</a:t>
            </a:r>
          </a:p>
        </p:txBody>
      </p:sp>
    </p:spTree>
    <p:extLst>
      <p:ext uri="{BB962C8B-B14F-4D97-AF65-F5344CB8AC3E}">
        <p14:creationId xmlns:p14="http://schemas.microsoft.com/office/powerpoint/2010/main" val="195608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MEG: richieste 2023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1A4E64-C57E-ADD4-E914-E0458025A183}"/>
              </a:ext>
            </a:extLst>
          </p:cNvPr>
          <p:cNvSpPr/>
          <p:nvPr/>
        </p:nvSpPr>
        <p:spPr>
          <a:xfrm>
            <a:off x="842361" y="1949784"/>
            <a:ext cx="635122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heavy" dirty="0"/>
              <a:t>Missioni</a:t>
            </a:r>
            <a:r>
              <a:rPr lang="it-IT" sz="2000" b="1" dirty="0"/>
              <a:t>:</a:t>
            </a:r>
            <a:endParaRPr lang="en-US" sz="2000" b="1" dirty="0"/>
          </a:p>
          <a:p>
            <a:r>
              <a:rPr lang="it-IT" sz="1000" dirty="0"/>
              <a:t> </a:t>
            </a:r>
            <a:endParaRPr lang="en-US" dirty="0"/>
          </a:p>
          <a:p>
            <a:r>
              <a:rPr lang="it-IT" dirty="0"/>
              <a:t>Meeting di collaborazione a PSI: </a:t>
            </a:r>
            <a:r>
              <a:rPr lang="it-IT" b="1" dirty="0"/>
              <a:t>6.5 </a:t>
            </a:r>
            <a:r>
              <a:rPr lang="it-IT" b="1" dirty="0" err="1"/>
              <a:t>kE</a:t>
            </a:r>
            <a:endParaRPr lang="it-IT" b="1" dirty="0"/>
          </a:p>
          <a:p>
            <a:r>
              <a:rPr lang="it-IT" dirty="0"/>
              <a:t>Meeting di collaborazione in IT: </a:t>
            </a:r>
            <a:r>
              <a:rPr lang="it-IT" b="1" dirty="0"/>
              <a:t>2.1 </a:t>
            </a:r>
            <a:r>
              <a:rPr lang="it-IT" b="1" dirty="0" err="1"/>
              <a:t>kE</a:t>
            </a:r>
            <a:endParaRPr lang="it-IT" b="1" dirty="0"/>
          </a:p>
          <a:p>
            <a:r>
              <a:rPr lang="it-IT" dirty="0"/>
              <a:t>Aiuto filatura nuova camera (IT): </a:t>
            </a:r>
            <a:r>
              <a:rPr lang="it-IT" b="1" dirty="0"/>
              <a:t>6 </a:t>
            </a:r>
            <a:r>
              <a:rPr lang="it-IT" b="1" dirty="0" err="1"/>
              <a:t>kE</a:t>
            </a:r>
            <a:endParaRPr lang="it-IT" b="1" dirty="0"/>
          </a:p>
          <a:p>
            <a:r>
              <a:rPr lang="it-IT" dirty="0"/>
              <a:t>Istallazioni e </a:t>
            </a:r>
            <a:r>
              <a:rPr lang="it-IT" dirty="0" err="1"/>
              <a:t>commissioning</a:t>
            </a:r>
            <a:r>
              <a:rPr lang="it-IT" dirty="0"/>
              <a:t>: </a:t>
            </a:r>
            <a:r>
              <a:rPr lang="it-IT" b="1" dirty="0"/>
              <a:t>5 </a:t>
            </a:r>
            <a:r>
              <a:rPr lang="it-IT" b="1" dirty="0" err="1"/>
              <a:t>kE</a:t>
            </a:r>
            <a:endParaRPr lang="it-IT" b="1" dirty="0"/>
          </a:p>
          <a:p>
            <a:r>
              <a:rPr lang="it-IT" dirty="0"/>
              <a:t>Turni di Presa dati: </a:t>
            </a:r>
            <a:r>
              <a:rPr lang="it-IT" b="1" dirty="0"/>
              <a:t>10.5 </a:t>
            </a:r>
            <a:r>
              <a:rPr lang="it-IT" b="1" dirty="0" err="1"/>
              <a:t>kE</a:t>
            </a:r>
            <a:endParaRPr lang="en-US" b="1" dirty="0"/>
          </a:p>
          <a:p>
            <a:endParaRPr lang="it-IT" sz="800" b="1" dirty="0"/>
          </a:p>
          <a:p>
            <a:r>
              <a:rPr lang="it-IT" b="1" dirty="0"/>
              <a:t>Totale 30 </a:t>
            </a:r>
            <a:r>
              <a:rPr lang="it-IT" b="1" dirty="0" err="1"/>
              <a:t>kE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DE02B45-8605-C9CD-19A7-26735D16310B}"/>
              </a:ext>
            </a:extLst>
          </p:cNvPr>
          <p:cNvSpPr/>
          <p:nvPr/>
        </p:nvSpPr>
        <p:spPr>
          <a:xfrm>
            <a:off x="5597143" y="4798341"/>
            <a:ext cx="30615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heavy" dirty="0">
                <a:solidFill>
                  <a:srgbClr val="C00000"/>
                </a:solidFill>
              </a:rPr>
              <a:t>Totale richieste MEG</a:t>
            </a:r>
            <a:r>
              <a:rPr lang="it-IT" sz="2000" b="1" dirty="0">
                <a:solidFill>
                  <a:srgbClr val="C00000"/>
                </a:solidFill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 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54.5 </a:t>
            </a:r>
            <a:r>
              <a:rPr lang="it-IT" sz="2000" b="1" dirty="0" err="1">
                <a:solidFill>
                  <a:srgbClr val="C00000"/>
                </a:solidFill>
              </a:rPr>
              <a:t>kE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DDDC08C-17F8-CCE6-17D6-46DFE12C26F7}"/>
              </a:ext>
            </a:extLst>
          </p:cNvPr>
          <p:cNvSpPr/>
          <p:nvPr/>
        </p:nvSpPr>
        <p:spPr>
          <a:xfrm>
            <a:off x="885035" y="4564425"/>
            <a:ext cx="446749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heavy" dirty="0"/>
              <a:t>Consumi</a:t>
            </a:r>
            <a:r>
              <a:rPr lang="it-IT" sz="2000" b="1" u="sng" dirty="0"/>
              <a:t>:</a:t>
            </a:r>
            <a:endParaRPr lang="en-US" sz="2000" b="1" u="sng" dirty="0"/>
          </a:p>
          <a:p>
            <a:r>
              <a:rPr lang="it-IT" sz="900" dirty="0"/>
              <a:t> </a:t>
            </a:r>
            <a:endParaRPr lang="en-US" dirty="0"/>
          </a:p>
          <a:p>
            <a:r>
              <a:rPr lang="it-IT" dirty="0"/>
              <a:t>Metabolismo 1.5 </a:t>
            </a:r>
            <a:r>
              <a:rPr lang="it-IT" dirty="0" err="1"/>
              <a:t>kE</a:t>
            </a:r>
            <a:r>
              <a:rPr lang="it-IT" dirty="0"/>
              <a:t> × 2 FTE = </a:t>
            </a:r>
            <a:r>
              <a:rPr lang="it-IT" b="1" dirty="0"/>
              <a:t>3.0 </a:t>
            </a:r>
            <a:r>
              <a:rPr lang="it-IT" b="1" dirty="0" err="1"/>
              <a:t>kE</a:t>
            </a:r>
            <a:endParaRPr lang="it-IT" b="1" dirty="0"/>
          </a:p>
          <a:p>
            <a:r>
              <a:rPr lang="it-IT" dirty="0"/>
              <a:t>Manutenzione Schede FE: </a:t>
            </a:r>
            <a:r>
              <a:rPr lang="it-IT" b="1" dirty="0"/>
              <a:t>4.0 </a:t>
            </a:r>
            <a:r>
              <a:rPr lang="it-IT" b="1" dirty="0" err="1"/>
              <a:t>kE</a:t>
            </a:r>
            <a:endParaRPr lang="en-US" b="1" dirty="0"/>
          </a:p>
          <a:p>
            <a:endParaRPr lang="it-IT" sz="800" b="1" dirty="0"/>
          </a:p>
          <a:p>
            <a:r>
              <a:rPr lang="it-IT" b="1" dirty="0"/>
              <a:t>Totale: 7.0kE</a:t>
            </a:r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8E55E6D-DDEF-6BE9-280E-31DF65A31B7E}"/>
              </a:ext>
            </a:extLst>
          </p:cNvPr>
          <p:cNvSpPr/>
          <p:nvPr/>
        </p:nvSpPr>
        <p:spPr>
          <a:xfrm>
            <a:off x="5022984" y="1949784"/>
            <a:ext cx="361596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heavy" dirty="0"/>
              <a:t>Costruzione apparati</a:t>
            </a:r>
            <a:r>
              <a:rPr lang="it-IT" sz="2000" b="1" u="sng" dirty="0"/>
              <a:t>:</a:t>
            </a:r>
            <a:endParaRPr lang="en-US" sz="2000" b="1" u="sng" dirty="0"/>
          </a:p>
          <a:p>
            <a:r>
              <a:rPr lang="it-IT" sz="900" dirty="0"/>
              <a:t> </a:t>
            </a:r>
            <a:endParaRPr lang="en-US" sz="900" dirty="0"/>
          </a:p>
          <a:p>
            <a:r>
              <a:rPr lang="it-IT" dirty="0"/>
              <a:t>48 schede di tipo L per il Layer 10 della CDCH +  8 </a:t>
            </a:r>
            <a:r>
              <a:rPr lang="it-IT" dirty="0" err="1"/>
              <a:t>spare</a:t>
            </a:r>
            <a:r>
              <a:rPr lang="it-IT" dirty="0"/>
              <a:t>:  56 × 255 × 1.22 = </a:t>
            </a:r>
            <a:r>
              <a:rPr lang="it-IT" b="1" dirty="0"/>
              <a:t>17.4 </a:t>
            </a:r>
            <a:r>
              <a:rPr lang="it-IT" b="1" dirty="0" err="1"/>
              <a:t>kE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Totale: 17.5kE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9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63ED6-0AC8-5A97-2046-3547B1C5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761BD2-7887-440E-4B61-D3D2DFE1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8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RD_FCC: anagrafica 2023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A9E16-7422-CA8D-2818-D6AA8810917F}"/>
              </a:ext>
            </a:extLst>
          </p:cNvPr>
          <p:cNvSpPr/>
          <p:nvPr/>
        </p:nvSpPr>
        <p:spPr>
          <a:xfrm>
            <a:off x="822960" y="2313995"/>
            <a:ext cx="5954050" cy="2588491"/>
          </a:xfrm>
          <a:prstGeom prst="rect">
            <a:avLst/>
          </a:prstGeom>
        </p:spPr>
        <p:txBody>
          <a:bodyPr wrap="square" lIns="80669" tIns="40335" rIns="80669" bIns="40335">
            <a:spAutoFit/>
          </a:bodyPr>
          <a:lstStyle/>
          <a:p>
            <a:r>
              <a:rPr lang="en-US" sz="2000" b="1" dirty="0" err="1"/>
              <a:t>Ricercatori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/>
              <a:t>Cuna 50%</a:t>
            </a:r>
          </a:p>
          <a:p>
            <a:r>
              <a:rPr lang="en-US" sz="1588" b="1" dirty="0" err="1"/>
              <a:t>Gorini</a:t>
            </a:r>
            <a:r>
              <a:rPr lang="en-US" sz="1588" b="1" dirty="0"/>
              <a:t> 10%</a:t>
            </a:r>
          </a:p>
          <a:p>
            <a:r>
              <a:rPr lang="en-US" sz="1588" b="1" dirty="0" err="1"/>
              <a:t>Grancagnolo</a:t>
            </a:r>
            <a:r>
              <a:rPr lang="en-US" sz="1588" b="1" dirty="0"/>
              <a:t> 0% </a:t>
            </a:r>
          </a:p>
          <a:p>
            <a:r>
              <a:rPr lang="en-US" sz="1588" b="1" dirty="0" err="1"/>
              <a:t>Panareo</a:t>
            </a:r>
            <a:r>
              <a:rPr lang="en-US" sz="1588" b="1" dirty="0"/>
              <a:t> 10%</a:t>
            </a:r>
          </a:p>
          <a:p>
            <a:r>
              <a:rPr lang="en-US" sz="1588" b="1" dirty="0"/>
              <a:t>Primavera 30% </a:t>
            </a:r>
            <a:r>
              <a:rPr lang="en-US" sz="1588" dirty="0" err="1"/>
              <a:t>su</a:t>
            </a:r>
            <a:r>
              <a:rPr lang="en-US" sz="1588" dirty="0"/>
              <a:t> </a:t>
            </a:r>
            <a:r>
              <a:rPr lang="en-US" sz="1588" dirty="0" err="1"/>
              <a:t>sigle</a:t>
            </a:r>
            <a:r>
              <a:rPr lang="en-US" sz="1588" dirty="0"/>
              <a:t> </a:t>
            </a:r>
            <a:r>
              <a:rPr lang="en-US" sz="1588" dirty="0" err="1"/>
              <a:t>sinergiche</a:t>
            </a:r>
            <a:r>
              <a:rPr lang="en-US" sz="1588" dirty="0"/>
              <a:t> (</a:t>
            </a:r>
            <a:r>
              <a:rPr lang="en-US" sz="1588" dirty="0" err="1"/>
              <a:t>AIDAInnova</a:t>
            </a:r>
            <a:r>
              <a:rPr lang="en-US" sz="1588" dirty="0"/>
              <a:t> 10% e </a:t>
            </a:r>
            <a:r>
              <a:rPr lang="en-US" sz="1588" dirty="0" err="1"/>
              <a:t>Eurizon</a:t>
            </a:r>
            <a:r>
              <a:rPr lang="en-US" sz="1588" dirty="0"/>
              <a:t> 20%)</a:t>
            </a:r>
          </a:p>
          <a:p>
            <a:r>
              <a:rPr lang="en-US" sz="1588" b="1" dirty="0"/>
              <a:t>Ventura 10% </a:t>
            </a:r>
          </a:p>
          <a:p>
            <a:endParaRPr lang="en-US" sz="1588" b="1" dirty="0"/>
          </a:p>
          <a:p>
            <a:endParaRPr lang="en-US" sz="1588" b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DA0428-08F6-FA5F-3382-B3C8F121D54D}"/>
              </a:ext>
            </a:extLst>
          </p:cNvPr>
          <p:cNvSpPr/>
          <p:nvPr/>
        </p:nvSpPr>
        <p:spPr>
          <a:xfrm>
            <a:off x="5955356" y="2313995"/>
            <a:ext cx="2713155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Personale</a:t>
            </a:r>
            <a:r>
              <a:rPr lang="en-US" sz="2000" b="1" dirty="0"/>
              <a:t> </a:t>
            </a:r>
            <a:r>
              <a:rPr lang="en-US" sz="2000" b="1" dirty="0" err="1"/>
              <a:t>tecnico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 err="1"/>
              <a:t>Corvaglia</a:t>
            </a:r>
            <a:endParaRPr lang="en-US" sz="1588" b="1" dirty="0"/>
          </a:p>
          <a:p>
            <a:r>
              <a:rPr lang="en-US" sz="1588" b="1" dirty="0" err="1"/>
              <a:t>Miccoli</a:t>
            </a:r>
            <a:endParaRPr lang="en-US" sz="1588" b="1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E8BF820-F7AC-212B-6AD0-89A95C80B282}"/>
              </a:ext>
            </a:extLst>
          </p:cNvPr>
          <p:cNvSpPr txBox="1"/>
          <p:nvPr/>
        </p:nvSpPr>
        <p:spPr>
          <a:xfrm>
            <a:off x="1199739" y="5013933"/>
            <a:ext cx="6202339" cy="526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4" b="1" dirty="0" err="1">
                <a:solidFill>
                  <a:srgbClr val="FF0000"/>
                </a:solidFill>
              </a:rPr>
              <a:t>Totale</a:t>
            </a:r>
            <a:r>
              <a:rPr lang="en-US" sz="2824" b="1" dirty="0">
                <a:solidFill>
                  <a:srgbClr val="FF0000"/>
                </a:solidFill>
              </a:rPr>
              <a:t>:  0.8 FTE (+0.3 </a:t>
            </a:r>
            <a:r>
              <a:rPr lang="en-US" sz="2824" b="1" dirty="0" err="1">
                <a:solidFill>
                  <a:srgbClr val="FF0000"/>
                </a:solidFill>
              </a:rPr>
              <a:t>su</a:t>
            </a:r>
            <a:r>
              <a:rPr lang="en-US" sz="2824" b="1" dirty="0">
                <a:solidFill>
                  <a:srgbClr val="FF0000"/>
                </a:solidFill>
              </a:rPr>
              <a:t> </a:t>
            </a:r>
            <a:r>
              <a:rPr lang="en-US" sz="2824" b="1" dirty="0" err="1">
                <a:solidFill>
                  <a:srgbClr val="FF0000"/>
                </a:solidFill>
              </a:rPr>
              <a:t>sigle</a:t>
            </a:r>
            <a:r>
              <a:rPr lang="en-US" sz="2824" b="1" dirty="0">
                <a:solidFill>
                  <a:srgbClr val="FF0000"/>
                </a:solidFill>
              </a:rPr>
              <a:t> </a:t>
            </a:r>
            <a:r>
              <a:rPr lang="en-US" sz="2824" b="1" dirty="0" err="1">
                <a:solidFill>
                  <a:srgbClr val="FF0000"/>
                </a:solidFill>
              </a:rPr>
              <a:t>sinergiche</a:t>
            </a:r>
            <a:r>
              <a:rPr lang="en-US" sz="2824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B255AFE-6B4B-52DF-BA61-D028D81F1F6B}"/>
              </a:ext>
            </a:extLst>
          </p:cNvPr>
          <p:cNvSpPr/>
          <p:nvPr/>
        </p:nvSpPr>
        <p:spPr>
          <a:xfrm>
            <a:off x="330337" y="5639734"/>
            <a:ext cx="8484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Chiarello</a:t>
            </a:r>
            <a:r>
              <a:rPr lang="en-US" i="1" dirty="0"/>
              <a:t>, 60% (</a:t>
            </a:r>
            <a:r>
              <a:rPr lang="en-US" i="1" dirty="0" err="1"/>
              <a:t>AdR</a:t>
            </a:r>
            <a:r>
              <a:rPr lang="en-US" i="1" dirty="0"/>
              <a:t> </a:t>
            </a:r>
            <a:r>
              <a:rPr lang="en-US" i="1" dirty="0" err="1"/>
              <a:t>AIDAInnova</a:t>
            </a:r>
            <a:r>
              <a:rPr lang="en-US" i="1" dirty="0"/>
              <a:t>), </a:t>
            </a:r>
            <a:r>
              <a:rPr lang="en-US" i="1" dirty="0" err="1"/>
              <a:t>prenderà</a:t>
            </a:r>
            <a:r>
              <a:rPr lang="en-US" i="1" dirty="0"/>
              <a:t> </a:t>
            </a:r>
            <a:r>
              <a:rPr lang="en-US" i="1" dirty="0" err="1"/>
              <a:t>servizio</a:t>
            </a:r>
            <a:r>
              <a:rPr lang="en-US" i="1" dirty="0"/>
              <a:t> a Lecce dall’1/08/2022 e non </a:t>
            </a:r>
            <a:r>
              <a:rPr lang="en-US" i="1" dirty="0" err="1"/>
              <a:t>può</a:t>
            </a:r>
            <a:r>
              <a:rPr lang="en-US" i="1" dirty="0"/>
              <a:t>, </a:t>
            </a:r>
            <a:r>
              <a:rPr lang="en-US" i="1" dirty="0" err="1"/>
              <a:t>pertanto</a:t>
            </a:r>
            <a:r>
              <a:rPr lang="en-US" i="1" dirty="0"/>
              <a:t>, </a:t>
            </a:r>
            <a:r>
              <a:rPr lang="en-US" i="1" dirty="0" err="1"/>
              <a:t>essere</a:t>
            </a:r>
            <a:r>
              <a:rPr lang="en-US" i="1" dirty="0"/>
              <a:t> “</a:t>
            </a:r>
            <a:r>
              <a:rPr lang="en-US" i="1" dirty="0" err="1"/>
              <a:t>conteggiato</a:t>
            </a:r>
            <a:r>
              <a:rPr lang="en-US" i="1" dirty="0"/>
              <a:t>” </a:t>
            </a:r>
            <a:r>
              <a:rPr lang="en-US" i="1" dirty="0" err="1"/>
              <a:t>ora</a:t>
            </a:r>
            <a:r>
              <a:rPr lang="en-US" i="1" dirty="0"/>
              <a:t> in </a:t>
            </a:r>
            <a:r>
              <a:rPr lang="en-US" i="1" dirty="0" err="1"/>
              <a:t>questi</a:t>
            </a:r>
            <a:r>
              <a:rPr lang="en-US" i="1" dirty="0"/>
              <a:t> </a:t>
            </a:r>
            <a:r>
              <a:rPr lang="en-US" i="1" dirty="0" err="1"/>
              <a:t>preventivi</a:t>
            </a:r>
            <a:r>
              <a:rPr lang="en-US" i="1" dirty="0"/>
              <a:t> 2023 (</a:t>
            </a:r>
            <a:r>
              <a:rPr lang="en-US" i="1" dirty="0" err="1"/>
              <a:t>fotografia</a:t>
            </a:r>
            <a:r>
              <a:rPr lang="en-US" i="1" dirty="0"/>
              <a:t> al 31 </a:t>
            </a:r>
            <a:r>
              <a:rPr lang="en-US" i="1" dirty="0" err="1"/>
              <a:t>luglio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4722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RD_FCC: richieste 2023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CE1F35-B331-12F2-07E0-36E879732581}"/>
              </a:ext>
            </a:extLst>
          </p:cNvPr>
          <p:cNvSpPr/>
          <p:nvPr/>
        </p:nvSpPr>
        <p:spPr>
          <a:xfrm>
            <a:off x="-3552430" y="119430"/>
            <a:ext cx="44674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heavy" dirty="0"/>
              <a:t>Missioni</a:t>
            </a:r>
            <a:r>
              <a:rPr lang="it-IT" sz="2000" b="1" dirty="0"/>
              <a:t>:</a:t>
            </a:r>
            <a:endParaRPr lang="en-US" sz="2000" b="1" dirty="0"/>
          </a:p>
          <a:p>
            <a:r>
              <a:rPr lang="it-IT" dirty="0"/>
              <a:t> </a:t>
            </a:r>
            <a:endParaRPr lang="en-US" dirty="0"/>
          </a:p>
          <a:p>
            <a:r>
              <a:rPr lang="it-IT" dirty="0"/>
              <a:t>Metabolismo 1.5 </a:t>
            </a:r>
            <a:r>
              <a:rPr lang="it-IT" dirty="0" err="1"/>
              <a:t>kE</a:t>
            </a:r>
            <a:r>
              <a:rPr lang="it-IT" dirty="0"/>
              <a:t> x 1.7 FTE = </a:t>
            </a:r>
            <a:r>
              <a:rPr lang="it-IT" b="1" dirty="0"/>
              <a:t>2.5 </a:t>
            </a:r>
            <a:r>
              <a:rPr lang="it-IT" b="1" dirty="0" err="1"/>
              <a:t>kE</a:t>
            </a:r>
            <a:endParaRPr lang="en-US" dirty="0"/>
          </a:p>
          <a:p>
            <a:r>
              <a:rPr lang="it-IT" dirty="0"/>
              <a:t>Test </a:t>
            </a:r>
            <a:r>
              <a:rPr lang="it-IT" dirty="0" err="1"/>
              <a:t>Beam</a:t>
            </a:r>
            <a:r>
              <a:rPr lang="it-IT" dirty="0"/>
              <a:t>: ??? </a:t>
            </a:r>
            <a:r>
              <a:rPr lang="it-IT" dirty="0" err="1"/>
              <a:t>kE</a:t>
            </a:r>
            <a:endParaRPr lang="en-US" dirty="0"/>
          </a:p>
          <a:p>
            <a:endParaRPr lang="it-IT" b="1" dirty="0"/>
          </a:p>
          <a:p>
            <a:r>
              <a:rPr lang="it-IT" b="1" dirty="0"/>
              <a:t>Totale ??? </a:t>
            </a:r>
            <a:r>
              <a:rPr lang="it-IT" b="1" dirty="0" err="1"/>
              <a:t>kE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B0644A-C60A-DDAD-DC1C-6F8948B89469}"/>
              </a:ext>
            </a:extLst>
          </p:cNvPr>
          <p:cNvSpPr/>
          <p:nvPr/>
        </p:nvSpPr>
        <p:spPr>
          <a:xfrm>
            <a:off x="163607" y="1844187"/>
            <a:ext cx="5908303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u="heavy" dirty="0"/>
              <a:t>Missioni</a:t>
            </a:r>
            <a:r>
              <a:rPr lang="it-IT" dirty="0"/>
              <a:t>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t-IT" sz="800" dirty="0"/>
              <a:t>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t-IT" dirty="0"/>
              <a:t>Metabolismo 1.5 </a:t>
            </a:r>
            <a:r>
              <a:rPr lang="it-IT" dirty="0" err="1"/>
              <a:t>kE</a:t>
            </a:r>
            <a:r>
              <a:rPr lang="it-IT" dirty="0"/>
              <a:t> x 1.1 FTE: </a:t>
            </a:r>
            <a:r>
              <a:rPr lang="it-IT" b="1" dirty="0"/>
              <a:t>1.5 </a:t>
            </a:r>
            <a:r>
              <a:rPr lang="it-IT" b="1" dirty="0" err="1"/>
              <a:t>kE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it-IT" dirty="0"/>
              <a:t>Test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en-US" dirty="0"/>
              <a:t>a CERN-H8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corso</a:t>
            </a:r>
            <a:r>
              <a:rPr lang="en-US" dirty="0"/>
              <a:t> del 2023 per </a:t>
            </a:r>
            <a:r>
              <a:rPr lang="en-US" dirty="0" err="1"/>
              <a:t>ottimizzare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del cluster counting/timing e </a:t>
            </a:r>
            <a:r>
              <a:rPr lang="en-US" dirty="0" err="1"/>
              <a:t>testare</a:t>
            </a:r>
            <a:r>
              <a:rPr lang="en-US" dirty="0"/>
              <a:t> il DAQ con: 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scheda</a:t>
            </a:r>
            <a:r>
              <a:rPr lang="en-US" dirty="0"/>
              <a:t> di </a:t>
            </a:r>
            <a:r>
              <a:rPr lang="en-US" dirty="0" err="1"/>
              <a:t>acquisizione</a:t>
            </a:r>
            <a:r>
              <a:rPr lang="en-US" dirty="0"/>
              <a:t> </a:t>
            </a:r>
            <a:r>
              <a:rPr lang="en-US" dirty="0" err="1"/>
              <a:t>sviluppata</a:t>
            </a:r>
            <a:r>
              <a:rPr lang="en-US" dirty="0"/>
              <a:t> per </a:t>
            </a:r>
            <a:r>
              <a:rPr lang="en-US" dirty="0" err="1"/>
              <a:t>AIDAinnova</a:t>
            </a:r>
            <a:r>
              <a:rPr lang="en-US" dirty="0"/>
              <a:t>; 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scheda</a:t>
            </a:r>
            <a:r>
              <a:rPr lang="en-US" dirty="0"/>
              <a:t> CAEN 2440 (in </a:t>
            </a:r>
            <a:r>
              <a:rPr lang="en-US" dirty="0" err="1"/>
              <a:t>attesa</a:t>
            </a:r>
            <a:r>
              <a:rPr lang="en-US" dirty="0"/>
              <a:t> di 2751); 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Nalu</a:t>
            </a:r>
            <a:r>
              <a:rPr lang="en-US" dirty="0"/>
              <a:t> Scientific ASoC-v3. </a:t>
            </a:r>
          </a:p>
          <a:p>
            <a:pPr>
              <a:lnSpc>
                <a:spcPct val="90000"/>
              </a:lnSpc>
            </a:pPr>
            <a:r>
              <a:rPr lang="it-IT" dirty="0"/>
              <a:t>: </a:t>
            </a:r>
            <a:r>
              <a:rPr lang="it-IT" b="1" dirty="0"/>
              <a:t>5 </a:t>
            </a:r>
            <a:r>
              <a:rPr lang="it-IT" b="1" dirty="0" err="1"/>
              <a:t>kE</a:t>
            </a:r>
            <a:endParaRPr lang="it-IT" b="1" dirty="0"/>
          </a:p>
          <a:p>
            <a:pPr>
              <a:lnSpc>
                <a:spcPct val="90000"/>
              </a:lnSpc>
            </a:pPr>
            <a:r>
              <a:rPr lang="en-US" dirty="0"/>
              <a:t>Test al PSI </a:t>
            </a:r>
            <a:r>
              <a:rPr lang="en-US" dirty="0" err="1"/>
              <a:t>su</a:t>
            </a:r>
            <a:r>
              <a:rPr lang="en-US" dirty="0"/>
              <a:t> fasci di </a:t>
            </a:r>
            <a:r>
              <a:rPr lang="en-US" dirty="0" err="1"/>
              <a:t>muoni</a:t>
            </a:r>
            <a:r>
              <a:rPr lang="en-US" dirty="0"/>
              <a:t> e </a:t>
            </a:r>
            <a:r>
              <a:rPr lang="en-US" dirty="0" err="1"/>
              <a:t>pioni</a:t>
            </a:r>
            <a:r>
              <a:rPr lang="en-US" dirty="0"/>
              <a:t> </a:t>
            </a:r>
            <a:r>
              <a:rPr lang="en-US" dirty="0" err="1"/>
              <a:t>intorno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regione</a:t>
            </a:r>
            <a:r>
              <a:rPr lang="en-US" dirty="0"/>
              <a:t> di minima </a:t>
            </a:r>
            <a:r>
              <a:rPr lang="en-US" dirty="0" err="1"/>
              <a:t>ionizzazione</a:t>
            </a:r>
            <a:r>
              <a:rPr lang="en-US" dirty="0"/>
              <a:t> per </a:t>
            </a:r>
            <a:r>
              <a:rPr lang="en-US" dirty="0" err="1"/>
              <a:t>confermare</a:t>
            </a:r>
            <a:br>
              <a:rPr lang="en-US" dirty="0"/>
            </a:br>
            <a:r>
              <a:rPr lang="en-US" dirty="0"/>
              <a:t>le performance del cluster counting: </a:t>
            </a:r>
            <a:r>
              <a:rPr lang="en-US" b="1" dirty="0"/>
              <a:t>5 </a:t>
            </a:r>
            <a:r>
              <a:rPr lang="en-US" b="1" dirty="0" err="1"/>
              <a:t>kE</a:t>
            </a:r>
            <a:endParaRPr lang="en-US" b="1" dirty="0"/>
          </a:p>
          <a:p>
            <a:pPr>
              <a:lnSpc>
                <a:spcPct val="90000"/>
              </a:lnSpc>
            </a:pPr>
            <a:endParaRPr lang="it-IT" sz="800" b="1" dirty="0"/>
          </a:p>
          <a:p>
            <a:pPr>
              <a:lnSpc>
                <a:spcPct val="90000"/>
              </a:lnSpc>
            </a:pPr>
            <a:r>
              <a:rPr lang="it-IT" b="1" dirty="0"/>
              <a:t>Totale 1.5 + 5 + 5 =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11.5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294D0E6-BFAC-2A7C-D140-D72501319D1E}"/>
              </a:ext>
            </a:extLst>
          </p:cNvPr>
          <p:cNvSpPr/>
          <p:nvPr/>
        </p:nvSpPr>
        <p:spPr>
          <a:xfrm>
            <a:off x="5880529" y="1844187"/>
            <a:ext cx="32794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u="heavy" dirty="0"/>
              <a:t>Consumi</a:t>
            </a:r>
            <a:r>
              <a:rPr lang="it-IT" sz="2000" b="1" dirty="0"/>
              <a:t>: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it-IT" sz="800" dirty="0"/>
          </a:p>
          <a:p>
            <a:pPr>
              <a:lnSpc>
                <a:spcPct val="90000"/>
              </a:lnSpc>
            </a:pPr>
            <a:r>
              <a:rPr lang="it-IT" dirty="0"/>
              <a:t>consumi vari da metabolismo (1.1 FTE) : </a:t>
            </a:r>
            <a:r>
              <a:rPr lang="it-IT" b="1" dirty="0"/>
              <a:t>1.0 </a:t>
            </a:r>
            <a:r>
              <a:rPr lang="it-IT" b="1" dirty="0" err="1"/>
              <a:t>kE</a:t>
            </a:r>
            <a:endParaRPr lang="it-IT" b="1" dirty="0"/>
          </a:p>
          <a:p>
            <a:pPr>
              <a:lnSpc>
                <a:spcPct val="90000"/>
              </a:lnSpc>
            </a:pPr>
            <a:r>
              <a:rPr lang="it-IT" dirty="0"/>
              <a:t>Altri consumi (non metabolici)</a:t>
            </a:r>
            <a:endParaRPr lang="it-IT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DRS a 16 </a:t>
            </a:r>
            <a:r>
              <a:rPr lang="en-US" dirty="0" err="1"/>
              <a:t>canali</a:t>
            </a:r>
            <a:r>
              <a:rPr lang="en-US" dirty="0"/>
              <a:t>: </a:t>
            </a:r>
            <a:r>
              <a:rPr lang="en-US" b="1" dirty="0"/>
              <a:t>2 </a:t>
            </a:r>
            <a:r>
              <a:rPr lang="en-US" b="1" dirty="0" err="1"/>
              <a:t>kE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 err="1"/>
              <a:t>Consumi</a:t>
            </a:r>
            <a:r>
              <a:rPr lang="en-US" dirty="0"/>
              <a:t> per TB@CERN-H8: </a:t>
            </a:r>
            <a:r>
              <a:rPr lang="en-US" b="1" dirty="0"/>
              <a:t>3 </a:t>
            </a:r>
            <a:r>
              <a:rPr lang="en-US" b="1" dirty="0" err="1"/>
              <a:t>kE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it-IT" b="1" dirty="0"/>
              <a:t>Totale 1.+ 2 + 3=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8B6E313-EA9B-E6FD-9845-CC029CB17475}"/>
              </a:ext>
            </a:extLst>
          </p:cNvPr>
          <p:cNvSpPr txBox="1"/>
          <p:nvPr/>
        </p:nvSpPr>
        <p:spPr>
          <a:xfrm>
            <a:off x="4806636" y="5906545"/>
            <a:ext cx="445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Totale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richieste</a:t>
            </a:r>
            <a:r>
              <a:rPr lang="en-US" b="1" dirty="0">
                <a:solidFill>
                  <a:srgbClr val="C00000"/>
                </a:solidFill>
              </a:rPr>
              <a:t> RD_FCC: 11.5+6+5 = 22.5 </a:t>
            </a:r>
            <a:r>
              <a:rPr lang="en-US" b="1" dirty="0" err="1">
                <a:solidFill>
                  <a:srgbClr val="C00000"/>
                </a:solidFill>
              </a:rPr>
              <a:t>kE</a:t>
            </a:r>
            <a:r>
              <a:rPr lang="en-US" b="1" dirty="0">
                <a:solidFill>
                  <a:srgbClr val="C00000"/>
                </a:solidFill>
              </a:rPr>
              <a:t>		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E6FB759-424D-C89E-AE6A-A6344AED7107}"/>
              </a:ext>
            </a:extLst>
          </p:cNvPr>
          <p:cNvSpPr/>
          <p:nvPr/>
        </p:nvSpPr>
        <p:spPr>
          <a:xfrm>
            <a:off x="5869897" y="4142617"/>
            <a:ext cx="326347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err="1">
                <a:solidFill>
                  <a:srgbClr val="000000"/>
                </a:solidFill>
              </a:rPr>
              <a:t>Inventariabile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</a:p>
          <a:p>
            <a:endParaRPr lang="en-GB" sz="900" u="sng" dirty="0">
              <a:solidFill>
                <a:srgbClr val="000000"/>
              </a:solidFill>
            </a:endParaRPr>
          </a:p>
          <a:p>
            <a:r>
              <a:rPr lang="en-US" dirty="0" err="1"/>
              <a:t>sistema</a:t>
            </a:r>
            <a:r>
              <a:rPr lang="en-US" dirty="0"/>
              <a:t> di gas </a:t>
            </a:r>
            <a:r>
              <a:rPr lang="en-US" dirty="0" err="1"/>
              <a:t>portatile</a:t>
            </a:r>
            <a:r>
              <a:rPr lang="en-US" dirty="0"/>
              <a:t> con </a:t>
            </a:r>
            <a:r>
              <a:rPr lang="en-US" dirty="0" err="1"/>
              <a:t>flussimetri</a:t>
            </a:r>
            <a:r>
              <a:rPr lang="en-US" dirty="0"/>
              <a:t> ATEX (</a:t>
            </a:r>
            <a:r>
              <a:rPr lang="en-US" dirty="0" err="1"/>
              <a:t>richiesta</a:t>
            </a:r>
            <a:r>
              <a:rPr lang="en-US" dirty="0"/>
              <a:t> CERN </a:t>
            </a:r>
            <a:r>
              <a:rPr lang="en-US" dirty="0" err="1"/>
              <a:t>inderogabile</a:t>
            </a:r>
            <a:r>
              <a:rPr lang="en-US" dirty="0"/>
              <a:t> per TB a CERN-H8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corso</a:t>
            </a:r>
            <a:r>
              <a:rPr lang="en-US" dirty="0"/>
              <a:t> del 2023: </a:t>
            </a:r>
            <a:r>
              <a:rPr lang="en-GB" dirty="0">
                <a:solidFill>
                  <a:srgbClr val="000000"/>
                </a:solidFill>
              </a:rPr>
              <a:t>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endParaRPr lang="en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1AF13DFB-8EEA-4193-4485-13542309AC87}"/>
              </a:ext>
            </a:extLst>
          </p:cNvPr>
          <p:cNvSpPr txBox="1"/>
          <p:nvPr/>
        </p:nvSpPr>
        <p:spPr>
          <a:xfrm>
            <a:off x="209694" y="5201321"/>
            <a:ext cx="5170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Una </a:t>
            </a:r>
            <a:r>
              <a:rPr lang="en-US" sz="1600" i="1" dirty="0" err="1"/>
              <a:t>validissima</a:t>
            </a:r>
            <a:r>
              <a:rPr lang="en-US" sz="1600" i="1" dirty="0"/>
              <a:t> </a:t>
            </a:r>
            <a:r>
              <a:rPr lang="en-US" sz="1600" i="1" dirty="0" err="1"/>
              <a:t>alternativa</a:t>
            </a:r>
            <a:r>
              <a:rPr lang="en-US" sz="1600" i="1" dirty="0"/>
              <a:t> per TB </a:t>
            </a:r>
            <a:r>
              <a:rPr lang="en-US" sz="1600" i="1" dirty="0" err="1"/>
              <a:t>che</a:t>
            </a:r>
            <a:r>
              <a:rPr lang="en-US" sz="1600" i="1" dirty="0"/>
              <a:t> </a:t>
            </a:r>
            <a:r>
              <a:rPr lang="en-US" sz="1600" i="1" dirty="0" err="1"/>
              <a:t>copre</a:t>
            </a:r>
            <a:r>
              <a:rPr lang="en-US" sz="1600" i="1" dirty="0"/>
              <a:t> il range di interesse e </a:t>
            </a:r>
            <a:r>
              <a:rPr lang="en-US" sz="1600" i="1" dirty="0" err="1"/>
              <a:t>consente</a:t>
            </a:r>
            <a:r>
              <a:rPr lang="en-US" sz="1600" i="1" dirty="0"/>
              <a:t> un </a:t>
            </a:r>
            <a:r>
              <a:rPr lang="en-US" sz="1600" i="1" dirty="0" err="1"/>
              <a:t>confronto</a:t>
            </a:r>
            <a:r>
              <a:rPr lang="en-US" sz="1600" i="1" dirty="0"/>
              <a:t> </a:t>
            </a:r>
            <a:r>
              <a:rPr lang="en-US" sz="1600" i="1" dirty="0" err="1"/>
              <a:t>diretto</a:t>
            </a:r>
            <a:r>
              <a:rPr lang="en-US" sz="1600" i="1" dirty="0"/>
              <a:t> per la </a:t>
            </a:r>
            <a:r>
              <a:rPr lang="en-US" sz="1600" i="1" dirty="0" err="1"/>
              <a:t>separazione</a:t>
            </a:r>
            <a:r>
              <a:rPr lang="en-US" sz="1600" i="1" dirty="0"/>
              <a:t> pi/K è il Fermilab. </a:t>
            </a:r>
            <a:r>
              <a:rPr lang="en-US" sz="1600" i="1" dirty="0" err="1"/>
              <a:t>Ovviamente</a:t>
            </a:r>
            <a:r>
              <a:rPr lang="en-US" sz="1600" i="1" dirty="0"/>
              <a:t>, </a:t>
            </a:r>
            <a:r>
              <a:rPr lang="en-US" sz="1600" i="1" dirty="0" err="1"/>
              <a:t>andrebbero</a:t>
            </a:r>
            <a:r>
              <a:rPr lang="en-US" sz="1600" i="1" dirty="0"/>
              <a:t> </a:t>
            </a:r>
            <a:r>
              <a:rPr lang="en-US" sz="1600" i="1" dirty="0" err="1"/>
              <a:t>affrontate</a:t>
            </a:r>
            <a:br>
              <a:rPr lang="en-US" sz="1600" i="1" dirty="0"/>
            </a:br>
            <a:r>
              <a:rPr lang="en-US" sz="1600" i="1" dirty="0"/>
              <a:t>e </a:t>
            </a:r>
            <a:r>
              <a:rPr lang="en-US" sz="1600" i="1" dirty="0" err="1"/>
              <a:t>risolte</a:t>
            </a:r>
            <a:r>
              <a:rPr lang="en-US" sz="1600" i="1" dirty="0"/>
              <a:t> le </a:t>
            </a:r>
            <a:r>
              <a:rPr lang="en-US" sz="1600" i="1" dirty="0" err="1"/>
              <a:t>complicazioni</a:t>
            </a:r>
            <a:r>
              <a:rPr lang="en-US" sz="1600" i="1" dirty="0"/>
              <a:t> </a:t>
            </a:r>
            <a:r>
              <a:rPr lang="en-US" sz="1600" i="1" dirty="0" err="1"/>
              <a:t>logistiche</a:t>
            </a:r>
            <a:r>
              <a:rPr lang="en-US" sz="1050" i="1" dirty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3300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42275"/>
            <a:ext cx="7886700" cy="1115192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Aggiornamenti dalla CSN1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76" y="1819020"/>
            <a:ext cx="8911377" cy="469913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Ultima riunione CSN1: 19-20/5/2022. Alcuni punti salienti: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Stato degli esperimenti LHC all’avvio del </a:t>
            </a:r>
            <a:r>
              <a:rPr lang="it-IT" sz="2000" dirty="0" err="1"/>
              <a:t>Run</a:t>
            </a:r>
            <a:r>
              <a:rPr lang="it-IT" sz="2000" dirty="0"/>
              <a:t> 3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Discussione sugli effetti del conflitto in Ucraina per collaborazioni con autori russi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Discussione sui </a:t>
            </a:r>
            <a:r>
              <a:rPr lang="it-IT" sz="2000" dirty="0" err="1"/>
              <a:t>similfellow</a:t>
            </a:r>
            <a:r>
              <a:rPr lang="it-IT" sz="2000" dirty="0"/>
              <a:t> a luglio 2022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Presentazioni su Belle II, </a:t>
            </a:r>
            <a:r>
              <a:rPr lang="it-IT" sz="2000" dirty="0" err="1"/>
              <a:t>LHCb</a:t>
            </a:r>
            <a:r>
              <a:rPr lang="it-IT" sz="2000" dirty="0"/>
              <a:t>, AMBER, NA62, MU2E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Presentazioni dei Vincitori del «Premio Conversi» 2021: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Federica Oliva (Lecce, PADME), Tommaso Pajero (Pisa Normale, </a:t>
            </a:r>
            <a:r>
              <a:rPr lang="it-IT" sz="2000" dirty="0" err="1"/>
              <a:t>LHCb</a:t>
            </a:r>
            <a:r>
              <a:rPr lang="it-IT" sz="2000" dirty="0"/>
              <a:t>)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Prossima riunione 14-15 luglio a Pisa</a:t>
            </a:r>
            <a:br>
              <a:rPr lang="it-IT" sz="2400" dirty="0"/>
            </a:br>
            <a:r>
              <a:rPr lang="it-IT" sz="2400" dirty="0"/>
              <a:t>	(dettagli: </a:t>
            </a:r>
            <a:r>
              <a:rPr lang="it-IT" sz="2400" u="sng" dirty="0"/>
              <a:t>https://agenda.infn.it/event/31720/</a:t>
            </a:r>
            <a:r>
              <a:rPr lang="it-IT" sz="2400" dirty="0"/>
              <a:t>)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Agenda riunione di bilancio 20-24 settembre organizzata da Genova</a:t>
            </a:r>
            <a:br>
              <a:rPr lang="it-IT" sz="2400" dirty="0"/>
            </a:br>
            <a:r>
              <a:rPr lang="it-IT" sz="2400" dirty="0"/>
              <a:t>	(dettagli: </a:t>
            </a:r>
            <a:r>
              <a:rPr lang="it-IT" sz="2400" u="sng" dirty="0"/>
              <a:t>https://agenda.infn.it/category/687/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358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meg inf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74" y="3453825"/>
            <a:ext cx="1154671" cy="100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245181"/>
            <a:ext cx="7543800" cy="1232938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Esperimenti CSN1 a Lecce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605" y="1601579"/>
            <a:ext cx="7543799" cy="4337495"/>
          </a:xfrm>
        </p:spPr>
        <p:txBody>
          <a:bodyPr>
            <a:noAutofit/>
          </a:bodyPr>
          <a:lstStyle/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b="1" dirty="0">
                <a:solidFill>
                  <a:schemeClr val="tx1"/>
                </a:solidFill>
              </a:rPr>
              <a:t>ATLAS</a:t>
            </a:r>
            <a:r>
              <a:rPr lang="it-IT" sz="2800" dirty="0">
                <a:solidFill>
                  <a:schemeClr val="tx1"/>
                </a:solidFill>
              </a:rPr>
              <a:t> – Resp. locale: M. Primavera</a:t>
            </a:r>
          </a:p>
          <a:p>
            <a:pPr lvl="1"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it-IT" sz="2600" b="1" dirty="0">
                <a:solidFill>
                  <a:schemeClr val="tx1"/>
                </a:solidFill>
              </a:rPr>
              <a:t> FASE2_ATLAS </a:t>
            </a:r>
            <a:r>
              <a:rPr lang="it-IT" sz="2600" dirty="0">
                <a:solidFill>
                  <a:schemeClr val="tx1"/>
                </a:solidFill>
              </a:rPr>
              <a:t>– Resp. locale: G. Chiodini</a:t>
            </a:r>
          </a:p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b="1" dirty="0">
                <a:solidFill>
                  <a:schemeClr val="tx1"/>
                </a:solidFill>
              </a:rPr>
              <a:t>MEG</a:t>
            </a:r>
            <a:r>
              <a:rPr lang="it-IT" sz="2800" dirty="0">
                <a:solidFill>
                  <a:schemeClr val="tx1"/>
                </a:solidFill>
              </a:rPr>
              <a:t>  – Resp. locale: M. </a:t>
            </a:r>
            <a:r>
              <a:rPr lang="it-IT" sz="2800" dirty="0" err="1">
                <a:solidFill>
                  <a:schemeClr val="tx1"/>
                </a:solidFill>
              </a:rPr>
              <a:t>Panareo</a:t>
            </a:r>
            <a:br>
              <a:rPr lang="it-IT" sz="2800" dirty="0">
                <a:solidFill>
                  <a:schemeClr val="tx1"/>
                </a:solidFill>
              </a:rPr>
            </a:br>
            <a:endParaRPr lang="it-IT" sz="600" dirty="0">
              <a:solidFill>
                <a:schemeClr val="tx1"/>
              </a:solidFill>
            </a:endParaRPr>
          </a:p>
          <a:p>
            <a:pPr>
              <a:lnSpc>
                <a:spcPct val="1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</a:rPr>
              <a:t> RD_FCC/</a:t>
            </a:r>
            <a:r>
              <a:rPr lang="it-IT" sz="2800" b="1" dirty="0" err="1">
                <a:solidFill>
                  <a:schemeClr val="tx1"/>
                </a:solidFill>
              </a:rPr>
              <a:t>AIDA</a:t>
            </a:r>
            <a:r>
              <a:rPr lang="it-IT" sz="2400" b="1" dirty="0" err="1">
                <a:solidFill>
                  <a:schemeClr val="tx1"/>
                </a:solidFill>
              </a:rPr>
              <a:t>innova</a:t>
            </a:r>
            <a:r>
              <a:rPr lang="it-IT" sz="2800" dirty="0">
                <a:solidFill>
                  <a:schemeClr val="tx1"/>
                </a:solidFill>
              </a:rPr>
              <a:t>/</a:t>
            </a:r>
            <a:r>
              <a:rPr lang="it-IT" sz="2800" b="1" dirty="0">
                <a:solidFill>
                  <a:schemeClr val="tx1"/>
                </a:solidFill>
              </a:rPr>
              <a:t>EURIZON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it-IT" sz="2800" b="1" dirty="0">
                <a:solidFill>
                  <a:schemeClr val="tx1"/>
                </a:solidFill>
              </a:rPr>
              <a:t>  </a:t>
            </a:r>
            <a:r>
              <a:rPr lang="it-IT" sz="2800" dirty="0">
                <a:solidFill>
                  <a:schemeClr val="tx1"/>
                </a:solidFill>
              </a:rPr>
              <a:t>– </a:t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>
                <a:solidFill>
                  <a:schemeClr val="tx1"/>
                </a:solidFill>
              </a:rPr>
              <a:t>		Resp. locale: M. Primavera</a:t>
            </a:r>
          </a:p>
        </p:txBody>
      </p:sp>
      <p:pic>
        <p:nvPicPr>
          <p:cNvPr id="2050" name="Picture 2" descr="Risultati immagini per atl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3591" r="11446" b="12010"/>
          <a:stretch/>
        </p:blipFill>
        <p:spPr bwMode="auto">
          <a:xfrm>
            <a:off x="7471304" y="1740594"/>
            <a:ext cx="1489583" cy="1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D64268-0E08-8775-A96B-E086D430E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89" y="4953508"/>
            <a:ext cx="2308328" cy="7367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453925-BA26-BF6F-DC32-3EF7F5009E20}"/>
              </a:ext>
            </a:extLst>
          </p:cNvPr>
          <p:cNvSpPr txBox="1"/>
          <p:nvPr/>
        </p:nvSpPr>
        <p:spPr>
          <a:xfrm>
            <a:off x="5736265" y="5968232"/>
            <a:ext cx="3296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it-IT" sz="1600" b="0" i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CremlinPlus</a:t>
            </a:r>
            <a:r>
              <a:rPr lang="it-IT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è diventato </a:t>
            </a:r>
            <a:r>
              <a:rPr lang="it-IT" sz="1600" b="0" i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Eurizon</a:t>
            </a:r>
            <a:endParaRPr lang="it-IT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31206"/>
            <a:ext cx="7886700" cy="117533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Moduli G1+G2+G3</a:t>
            </a:r>
          </a:p>
        </p:txBody>
      </p:sp>
      <p:sp>
        <p:nvSpPr>
          <p:cNvPr id="5" name="CasellaDiTesto 4"/>
          <p:cNvSpPr txBox="1"/>
          <p:nvPr/>
        </p:nvSpPr>
        <p:spPr>
          <a:xfrm rot="656027">
            <a:off x="5492082" y="472575"/>
            <a:ext cx="336348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Stato attuale delle anagrafiche</a:t>
            </a:r>
          </a:p>
          <a:p>
            <a:r>
              <a:rPr lang="it-IT" sz="2000" dirty="0">
                <a:solidFill>
                  <a:srgbClr val="C00000"/>
                </a:solidFill>
              </a:rPr>
              <a:t>da discutere e finalizzare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D1C218-9D2A-FDA1-E78D-CACB2B20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6" y="2210243"/>
            <a:ext cx="8623005" cy="30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493" y="234649"/>
            <a:ext cx="8229600" cy="849865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Storico esperimenti di CSN1-Lecce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DEDAC2-6B59-A7B2-E856-59E75EE2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8" y="986040"/>
            <a:ext cx="8358340" cy="53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Preventivi DOT1 2023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373566"/>
              </p:ext>
            </p:extLst>
          </p:nvPr>
        </p:nvGraphicFramePr>
        <p:xfrm>
          <a:off x="176645" y="2930769"/>
          <a:ext cx="8791229" cy="765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1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68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Ricercatori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Tecnologi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FTE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MISSIONI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CONSUMI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INVENTAR.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SEMINARI</a:t>
                      </a: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PUBBLICAZ.</a:t>
                      </a:r>
                    </a:p>
                  </a:txBody>
                  <a:tcPr marL="4359" marR="4359" marT="435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41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15,4</a:t>
                      </a:r>
                      <a:endParaRPr lang="it-IT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0,9</a:t>
                      </a:r>
                      <a:endParaRPr lang="it-IT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16,3</a:t>
                      </a:r>
                      <a:endParaRPr lang="it-IT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16,00</a:t>
                      </a:r>
                      <a:endParaRPr lang="it-IT" sz="2000" b="1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8,00</a:t>
                      </a:r>
                      <a:endParaRPr lang="it-IT" sz="2000" b="1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16,00</a:t>
                      </a:r>
                      <a:endParaRPr lang="it-IT" sz="2000" b="1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2,00</a:t>
                      </a:r>
                      <a:endParaRPr lang="it-IT" sz="2000" b="1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2,00</a:t>
                      </a:r>
                      <a:endParaRPr lang="it-IT" sz="2000" b="1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9" marR="4359" marT="435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202986" y="4260270"/>
            <a:ext cx="676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Stime provvisorie, basate sulle regole di CSN1 per il metabolismo.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tali importi vanno sommati quelli dovuti per le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sottosigle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.DTZ.</a:t>
            </a:r>
          </a:p>
        </p:txBody>
      </p:sp>
    </p:spTree>
    <p:extLst>
      <p:ext uri="{BB962C8B-B14F-4D97-AF65-F5344CB8AC3E}">
        <p14:creationId xmlns:p14="http://schemas.microsoft.com/office/powerpoint/2010/main" val="403547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550854"/>
            <a:ext cx="8327091" cy="118324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Responsabilità leccesi in CSN1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0B09A0D-48D9-4F91-A933-4F781FF5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14614"/>
            <a:ext cx="8100998" cy="344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 M. </a:t>
            </a:r>
            <a:r>
              <a:rPr lang="it-IT" sz="2800" dirty="0" err="1"/>
              <a:t>Panareo</a:t>
            </a:r>
            <a:r>
              <a:rPr lang="it-IT" sz="2800" dirty="0"/>
              <a:t> referee di </a:t>
            </a:r>
            <a:r>
              <a:rPr lang="it-IT" sz="2800" i="1" dirty="0">
                <a:solidFill>
                  <a:srgbClr val="FF0000"/>
                </a:solidFill>
              </a:rPr>
              <a:t>[da-definire-presto]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 S. Spagnolo referee di NA62 - confermata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 A. Ventura referee di Gminus2 - confermata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 A. Ventura osservatore in CSN3 -&gt; uscente</a:t>
            </a:r>
          </a:p>
        </p:txBody>
      </p:sp>
    </p:spTree>
    <p:extLst>
      <p:ext uri="{BB962C8B-B14F-4D97-AF65-F5344CB8AC3E}">
        <p14:creationId xmlns:p14="http://schemas.microsoft.com/office/powerpoint/2010/main" val="263854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ATLAS: anagrafica 2023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A9E16-7422-CA8D-2818-D6AA8810917F}"/>
              </a:ext>
            </a:extLst>
          </p:cNvPr>
          <p:cNvSpPr/>
          <p:nvPr/>
        </p:nvSpPr>
        <p:spPr>
          <a:xfrm>
            <a:off x="822960" y="1877666"/>
            <a:ext cx="4238138" cy="3810299"/>
          </a:xfrm>
          <a:prstGeom prst="rect">
            <a:avLst/>
          </a:prstGeom>
        </p:spPr>
        <p:txBody>
          <a:bodyPr wrap="square" lIns="80669" tIns="40335" rIns="80669" bIns="40335">
            <a:spAutoFit/>
          </a:bodyPr>
          <a:lstStyle/>
          <a:p>
            <a:r>
              <a:rPr lang="en-US" sz="2000" b="1" dirty="0" err="1"/>
              <a:t>Ricercatori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 err="1"/>
              <a:t>Centonze</a:t>
            </a:r>
            <a:r>
              <a:rPr lang="en-US" sz="1588" b="1" dirty="0"/>
              <a:t> 100% Atlas</a:t>
            </a:r>
          </a:p>
          <a:p>
            <a:r>
              <a:rPr lang="en-US" sz="1588" b="1" dirty="0" err="1"/>
              <a:t>Chiodini</a:t>
            </a:r>
            <a:r>
              <a:rPr lang="en-US" sz="1588" b="1" dirty="0"/>
              <a:t> 80% fase2_atlas  +  20% Atlas</a:t>
            </a:r>
          </a:p>
          <a:p>
            <a:r>
              <a:rPr lang="en-US" sz="1588" b="1" dirty="0"/>
              <a:t>De </a:t>
            </a:r>
            <a:r>
              <a:rPr lang="en-US" sz="1588" b="1" dirty="0" err="1"/>
              <a:t>Santis</a:t>
            </a:r>
            <a:r>
              <a:rPr lang="en-US" sz="1588" b="1" dirty="0"/>
              <a:t> 100% Atlas</a:t>
            </a:r>
          </a:p>
          <a:p>
            <a:r>
              <a:rPr lang="en-US" sz="1588" b="1" dirty="0" err="1"/>
              <a:t>Gorini</a:t>
            </a:r>
            <a:r>
              <a:rPr lang="en-US" sz="1588" b="1" dirty="0"/>
              <a:t> 90% Atlas</a:t>
            </a:r>
          </a:p>
          <a:p>
            <a:r>
              <a:rPr lang="en-US" sz="1588" b="1" dirty="0"/>
              <a:t>Greco 100% Atlas</a:t>
            </a:r>
          </a:p>
          <a:p>
            <a:r>
              <a:rPr lang="en-US" sz="1588" b="1" dirty="0" err="1"/>
              <a:t>Gravili</a:t>
            </a:r>
            <a:r>
              <a:rPr lang="en-US" sz="1588" b="1" dirty="0"/>
              <a:t> 100% Atlas</a:t>
            </a:r>
          </a:p>
          <a:p>
            <a:r>
              <a:rPr lang="en-US" sz="1588" b="1" dirty="0"/>
              <a:t>Longo 30% Atlas  +  70% fase2_Atlas </a:t>
            </a:r>
          </a:p>
          <a:p>
            <a:r>
              <a:rPr lang="en-US" sz="1588" b="1" dirty="0"/>
              <a:t>Palazzo 50% ATLAS  +  50% fase2_Atlas</a:t>
            </a:r>
          </a:p>
          <a:p>
            <a:r>
              <a:rPr lang="en-US" sz="1588" b="1" dirty="0"/>
              <a:t>Pellegrino 50% ATLAS  +  50% fase2_Atlas </a:t>
            </a:r>
            <a:endParaRPr lang="en-US" sz="1588" b="1" dirty="0">
              <a:solidFill>
                <a:srgbClr val="FF0000"/>
              </a:solidFill>
            </a:endParaRPr>
          </a:p>
          <a:p>
            <a:r>
              <a:rPr lang="en-US" sz="1588" b="1" dirty="0"/>
              <a:t>Primavera 70% Atlas</a:t>
            </a:r>
          </a:p>
          <a:p>
            <a:r>
              <a:rPr lang="en-US" sz="1588" b="1" dirty="0" err="1"/>
              <a:t>Schioppa</a:t>
            </a:r>
            <a:r>
              <a:rPr lang="en-US" sz="1588" b="1" dirty="0"/>
              <a:t>: 50% ATLAS  +  50% fase2_Atlas</a:t>
            </a:r>
          </a:p>
          <a:p>
            <a:r>
              <a:rPr lang="en-US" sz="1588" b="1" dirty="0" err="1"/>
              <a:t>Spagnolo</a:t>
            </a:r>
            <a:r>
              <a:rPr lang="en-US" sz="1588" b="1" dirty="0"/>
              <a:t> 80% fase2_atlas  +  20% Atlas</a:t>
            </a:r>
          </a:p>
          <a:p>
            <a:r>
              <a:rPr lang="en-US" sz="1588" b="1" dirty="0"/>
              <a:t>Ventura 90% Atlas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DA0428-08F6-FA5F-3382-B3C8F121D54D}"/>
              </a:ext>
            </a:extLst>
          </p:cNvPr>
          <p:cNvSpPr/>
          <p:nvPr/>
        </p:nvSpPr>
        <p:spPr>
          <a:xfrm>
            <a:off x="5955356" y="2023334"/>
            <a:ext cx="2713155" cy="186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Personale</a:t>
            </a:r>
            <a:r>
              <a:rPr lang="en-US" sz="2000" b="1" dirty="0"/>
              <a:t> </a:t>
            </a:r>
            <a:r>
              <a:rPr lang="en-US" sz="2000" b="1" dirty="0" err="1"/>
              <a:t>tecnico</a:t>
            </a:r>
            <a:endParaRPr lang="en-US" sz="2000" b="1" dirty="0"/>
          </a:p>
          <a:p>
            <a:endParaRPr lang="en-US" sz="1588" b="1" dirty="0"/>
          </a:p>
          <a:p>
            <a:r>
              <a:rPr lang="en-US" sz="1588" b="1" dirty="0" err="1"/>
              <a:t>Assiro</a:t>
            </a:r>
            <a:endParaRPr lang="en-US" sz="1588" b="1" dirty="0"/>
          </a:p>
          <a:p>
            <a:r>
              <a:rPr lang="en-US" sz="1588" b="1" dirty="0" err="1"/>
              <a:t>Miccoli</a:t>
            </a:r>
            <a:endParaRPr lang="en-US" sz="1588" b="1" dirty="0"/>
          </a:p>
          <a:p>
            <a:r>
              <a:rPr lang="en-US" sz="1588" b="1" dirty="0"/>
              <a:t>Pepe</a:t>
            </a:r>
          </a:p>
          <a:p>
            <a:r>
              <a:rPr lang="en-US" sz="1588" b="1" dirty="0"/>
              <a:t>Forte</a:t>
            </a:r>
          </a:p>
          <a:p>
            <a:r>
              <a:rPr lang="en-US" sz="1588" b="1" dirty="0"/>
              <a:t>Ricciardi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E8BF820-F7AC-212B-6AD0-89A95C80B282}"/>
              </a:ext>
            </a:extLst>
          </p:cNvPr>
          <p:cNvSpPr txBox="1"/>
          <p:nvPr/>
        </p:nvSpPr>
        <p:spPr>
          <a:xfrm>
            <a:off x="1185463" y="5646874"/>
            <a:ext cx="6074099" cy="526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4" b="1" dirty="0" err="1">
                <a:solidFill>
                  <a:srgbClr val="FF0000"/>
                </a:solidFill>
              </a:rPr>
              <a:t>Totale</a:t>
            </a:r>
            <a:r>
              <a:rPr lang="en-US" sz="2824" b="1" dirty="0">
                <a:solidFill>
                  <a:srgbClr val="FF0000"/>
                </a:solidFill>
              </a:rPr>
              <a:t>:  13.4 FTE (8.9 ATLAS + 4.5 fase2)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B9C0AA-8E8A-391C-AA58-46E8E821C208}"/>
              </a:ext>
            </a:extLst>
          </p:cNvPr>
          <p:cNvSpPr/>
          <p:nvPr/>
        </p:nvSpPr>
        <p:spPr>
          <a:xfrm>
            <a:off x="5896721" y="4159639"/>
            <a:ext cx="2713155" cy="137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Tecnologi</a:t>
            </a:r>
            <a:endParaRPr lang="en-US" sz="1588" b="1" dirty="0"/>
          </a:p>
          <a:p>
            <a:endParaRPr lang="en-US" sz="1588" b="1" dirty="0"/>
          </a:p>
          <a:p>
            <a:r>
              <a:rPr lang="en-US" sz="1588" b="1" dirty="0" err="1"/>
              <a:t>Coluccia</a:t>
            </a:r>
            <a:r>
              <a:rPr lang="en-US" sz="1588" b="1" dirty="0"/>
              <a:t> 30% fase2_atlas</a:t>
            </a:r>
          </a:p>
          <a:p>
            <a:r>
              <a:rPr lang="en-US" sz="1588" b="1" dirty="0" err="1"/>
              <a:t>Creti</a:t>
            </a:r>
            <a:r>
              <a:rPr lang="en-US" sz="1588" b="1" dirty="0"/>
              <a:t> 40% fase2_atlas</a:t>
            </a:r>
          </a:p>
          <a:p>
            <a:r>
              <a:rPr lang="en-US" sz="1588" b="1" dirty="0" err="1"/>
              <a:t>Fasanelli</a:t>
            </a:r>
            <a:r>
              <a:rPr lang="en-US" sz="1588" b="1" dirty="0"/>
              <a:t> 20% Atlas</a:t>
            </a:r>
          </a:p>
        </p:txBody>
      </p:sp>
    </p:spTree>
    <p:extLst>
      <p:ext uri="{BB962C8B-B14F-4D97-AF65-F5344CB8AC3E}">
        <p14:creationId xmlns:p14="http://schemas.microsoft.com/office/powerpoint/2010/main" val="269415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60051-494B-6909-7E03-793DF95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ATLAS: richieste 2023  (1/3)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14CE9EA-6FB2-35DF-9705-7DD24735CCA5}"/>
              </a:ext>
            </a:extLst>
          </p:cNvPr>
          <p:cNvSpPr/>
          <p:nvPr/>
        </p:nvSpPr>
        <p:spPr>
          <a:xfrm>
            <a:off x="780480" y="2119598"/>
            <a:ext cx="7853157" cy="226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2000"/>
              </a:lnSpc>
            </a:pPr>
            <a:r>
              <a:rPr lang="it-IT" sz="2000" b="1" u="heavy" dirty="0"/>
              <a:t>METABOLISMO</a:t>
            </a:r>
            <a:r>
              <a:rPr lang="it-IT" sz="2000" b="1" dirty="0"/>
              <a:t>:</a:t>
            </a:r>
          </a:p>
          <a:p>
            <a:pPr>
              <a:lnSpc>
                <a:spcPct val="82000"/>
              </a:lnSpc>
            </a:pPr>
            <a:endParaRPr lang="it-IT" sz="2000" b="1" dirty="0"/>
          </a:p>
          <a:p>
            <a:pPr>
              <a:lnSpc>
                <a:spcPct val="82000"/>
              </a:lnSpc>
            </a:pPr>
            <a:r>
              <a:rPr lang="it-IT" sz="2000" b="1" dirty="0"/>
              <a:t>Consumi: 20 </a:t>
            </a:r>
            <a:r>
              <a:rPr lang="it-IT" sz="2000" b="1" dirty="0" err="1"/>
              <a:t>kE</a:t>
            </a:r>
            <a:endParaRPr lang="it-IT" sz="2000" b="1" dirty="0"/>
          </a:p>
          <a:p>
            <a:pPr>
              <a:lnSpc>
                <a:spcPct val="82000"/>
              </a:lnSpc>
            </a:pPr>
            <a:r>
              <a:rPr lang="it-IT" dirty="0"/>
              <a:t>• Consumi metabolici = 1.5 * 13.4 = </a:t>
            </a:r>
            <a:r>
              <a:rPr lang="it-IT" b="1" dirty="0"/>
              <a:t>20 </a:t>
            </a:r>
            <a:r>
              <a:rPr lang="it-IT" b="1" dirty="0" err="1"/>
              <a:t>kE</a:t>
            </a:r>
            <a:endParaRPr lang="it-IT" b="1" dirty="0"/>
          </a:p>
          <a:p>
            <a:pPr>
              <a:lnSpc>
                <a:spcPct val="82000"/>
              </a:lnSpc>
            </a:pPr>
            <a:endParaRPr lang="it-IT" sz="900" b="1" dirty="0"/>
          </a:p>
          <a:p>
            <a:pPr>
              <a:lnSpc>
                <a:spcPct val="82000"/>
              </a:lnSpc>
            </a:pPr>
            <a:endParaRPr lang="it-IT" sz="1050" dirty="0"/>
          </a:p>
          <a:p>
            <a:pPr>
              <a:lnSpc>
                <a:spcPct val="82000"/>
              </a:lnSpc>
            </a:pPr>
            <a:r>
              <a:rPr lang="it-IT" sz="2000" b="1" dirty="0"/>
              <a:t>Missioni: 67.5 </a:t>
            </a:r>
            <a:r>
              <a:rPr lang="it-IT" sz="2000" b="1" dirty="0" err="1"/>
              <a:t>kE</a:t>
            </a:r>
            <a:r>
              <a:rPr lang="it-IT" sz="2000" b="1" dirty="0"/>
              <a:t> </a:t>
            </a:r>
          </a:p>
          <a:p>
            <a:pPr>
              <a:lnSpc>
                <a:spcPct val="82000"/>
              </a:lnSpc>
            </a:pPr>
            <a:r>
              <a:rPr lang="it-IT" sz="900" dirty="0"/>
              <a:t> </a:t>
            </a:r>
            <a:r>
              <a:rPr lang="it-IT" dirty="0"/>
              <a:t>• Metabolismo</a:t>
            </a:r>
          </a:p>
          <a:p>
            <a:pPr>
              <a:lnSpc>
                <a:spcPct val="82000"/>
              </a:lnSpc>
            </a:pPr>
            <a:r>
              <a:rPr lang="it-IT" b="1" dirty="0"/>
              <a:t>	- missioni interne (1 </a:t>
            </a:r>
            <a:r>
              <a:rPr lang="it-IT" b="1" dirty="0" err="1"/>
              <a:t>kE</a:t>
            </a:r>
            <a:r>
              <a:rPr lang="it-IT" b="1" dirty="0"/>
              <a:t>, 13.4 FTE) = 13.5 </a:t>
            </a:r>
            <a:r>
              <a:rPr lang="it-IT" b="1" dirty="0" err="1"/>
              <a:t>kE</a:t>
            </a:r>
            <a:endParaRPr lang="it-IT" b="1" dirty="0"/>
          </a:p>
          <a:p>
            <a:pPr>
              <a:lnSpc>
                <a:spcPct val="82000"/>
              </a:lnSpc>
            </a:pPr>
            <a:r>
              <a:rPr lang="it-IT" b="1" dirty="0"/>
              <a:t>	- missioni estere (1 </a:t>
            </a:r>
            <a:r>
              <a:rPr lang="it-IT" b="1" dirty="0" err="1"/>
              <a:t>m.u</a:t>
            </a:r>
            <a:r>
              <a:rPr lang="it-IT" b="1" dirty="0"/>
              <a:t>., 13.4 FTE) = 13.4 * 4.05 = 54 </a:t>
            </a:r>
            <a:r>
              <a:rPr lang="it-IT" b="1" dirty="0" err="1"/>
              <a:t>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52841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1585</Words>
  <Application>Microsoft Office PowerPoint</Application>
  <PresentationFormat>Presentazione su schermo (4:3)</PresentationFormat>
  <Paragraphs>218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Retrospettivo</vt:lpstr>
      <vt:lpstr>Sezione di Lecce Linea Scientifica 1</vt:lpstr>
      <vt:lpstr>Aggiornamenti dalla CSN1</vt:lpstr>
      <vt:lpstr>Esperimenti CSN1 a Lecce</vt:lpstr>
      <vt:lpstr>Moduli G1+G2+G3</vt:lpstr>
      <vt:lpstr>Storico esperimenti di CSN1-Lecce</vt:lpstr>
      <vt:lpstr>Preventivi DOT1 2023</vt:lpstr>
      <vt:lpstr>Responsabilità leccesi in CSN1</vt:lpstr>
      <vt:lpstr>ATLAS: anagrafica 2023</vt:lpstr>
      <vt:lpstr>ATLAS: richieste 2023  (1/3)</vt:lpstr>
      <vt:lpstr>ATLAS: richieste 2023  (2/3)</vt:lpstr>
      <vt:lpstr>ATLAS: richieste 2023  (3/3)</vt:lpstr>
      <vt:lpstr>Richieste ATLAS-FASE2</vt:lpstr>
      <vt:lpstr>Presentazione standard di PowerPoint</vt:lpstr>
      <vt:lpstr>MEG: anagrafica 2023</vt:lpstr>
      <vt:lpstr>MEG: richieste 2023</vt:lpstr>
      <vt:lpstr>Presentazione standard di PowerPoint</vt:lpstr>
      <vt:lpstr>RD_FCC: anagrafica 2023</vt:lpstr>
      <vt:lpstr>RD_FCC: richieste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Sezione di Lecce Linea Scientifica 1</dc:title>
  <dc:creator>Andrea Ventura</dc:creator>
  <cp:lastModifiedBy>Andrea Ventura</cp:lastModifiedBy>
  <cp:revision>152</cp:revision>
  <dcterms:created xsi:type="dcterms:W3CDTF">2016-06-17T22:20:22Z</dcterms:created>
  <dcterms:modified xsi:type="dcterms:W3CDTF">2022-07-13T15:10:45Z</dcterms:modified>
</cp:coreProperties>
</file>