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335" r:id="rId3"/>
    <p:sldId id="348" r:id="rId4"/>
    <p:sldId id="368" r:id="rId5"/>
    <p:sldId id="375" r:id="rId6"/>
    <p:sldId id="376" r:id="rId7"/>
    <p:sldId id="377" r:id="rId8"/>
    <p:sldId id="379" r:id="rId9"/>
    <p:sldId id="378" r:id="rId10"/>
    <p:sldId id="380" r:id="rId11"/>
    <p:sldId id="381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900"/>
    <a:srgbClr val="EB5602"/>
    <a:srgbClr val="FFE598"/>
    <a:srgbClr val="FEFF00"/>
    <a:srgbClr val="F3F3F3"/>
    <a:srgbClr val="FF66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8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0" y="1"/>
            <a:ext cx="1415040" cy="1079111"/>
            <a:chOff x="381000" y="257175"/>
            <a:chExt cx="10084112" cy="5767617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03"/>
            <a:stretch/>
          </p:blipFill>
          <p:spPr>
            <a:xfrm>
              <a:off x="381000" y="257175"/>
              <a:ext cx="10058400" cy="4287116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1769461" y="4544292"/>
              <a:ext cx="8695651" cy="1480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172C4F"/>
                  </a:solidFill>
                  <a:latin typeface="Impact" panose="020B0806030902050204" pitchFamily="34" charset="0"/>
                </a:rPr>
                <a:t>Sezione di Lecce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21228" y="1140666"/>
            <a:ext cx="8901545" cy="78534"/>
          </a:xfrm>
          <a:prstGeom prst="rect">
            <a:avLst/>
          </a:prstGeom>
          <a:solidFill>
            <a:srgbClr val="43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5" name="Rettangolo 14"/>
          <p:cNvSpPr/>
          <p:nvPr/>
        </p:nvSpPr>
        <p:spPr>
          <a:xfrm>
            <a:off x="121228" y="1246172"/>
            <a:ext cx="3696098" cy="78534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0"/>
          </p:nvPr>
        </p:nvSpPr>
        <p:spPr>
          <a:xfrm>
            <a:off x="1584722" y="173038"/>
            <a:ext cx="6424613" cy="79851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Constantia" panose="02030602050306030303" pitchFamily="18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324" y="6454588"/>
            <a:ext cx="1909482" cy="403412"/>
          </a:xfrm>
          <a:prstGeom prst="rect">
            <a:avLst/>
          </a:prstGeom>
          <a:solidFill>
            <a:srgbClr val="44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1" name="Rettangolo 20"/>
          <p:cNvSpPr/>
          <p:nvPr/>
        </p:nvSpPr>
        <p:spPr>
          <a:xfrm>
            <a:off x="1809623" y="6454588"/>
            <a:ext cx="1909482" cy="403412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/>
          <p:nvPr/>
        </p:nvSpPr>
        <p:spPr>
          <a:xfrm>
            <a:off x="3617921" y="6454588"/>
            <a:ext cx="1909482" cy="403412"/>
          </a:xfrm>
          <a:prstGeom prst="rect">
            <a:avLst/>
          </a:prstGeom>
          <a:solidFill>
            <a:srgbClr val="43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Rettangolo 22"/>
          <p:cNvSpPr/>
          <p:nvPr/>
        </p:nvSpPr>
        <p:spPr>
          <a:xfrm>
            <a:off x="5426220" y="6456062"/>
            <a:ext cx="1909482" cy="403412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/>
          <p:nvPr/>
        </p:nvSpPr>
        <p:spPr>
          <a:xfrm>
            <a:off x="7234518" y="6454588"/>
            <a:ext cx="1909482" cy="403412"/>
          </a:xfrm>
          <a:prstGeom prst="rect">
            <a:avLst/>
          </a:prstGeom>
          <a:solidFill>
            <a:srgbClr val="44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81760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1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1A0D-8947-4B92-95FC-73E8FD297C8D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2DAE-8562-4CB5-9C9A-49D9F89F5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93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93087A-6DD4-4F0D-A9BF-160331DB98DE}"/>
              </a:ext>
            </a:extLst>
          </p:cNvPr>
          <p:cNvSpPr txBox="1"/>
          <p:nvPr/>
        </p:nvSpPr>
        <p:spPr>
          <a:xfrm>
            <a:off x="853923" y="1604359"/>
            <a:ext cx="741190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/>
              <a:t>Agenda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Comunicazioni 				(D. Martello)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Comunicazione dall’Amministrazione	(C. Gentile)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Attività e preventivi 2023 CSN1 (acceleratori)	(A. Ventura – </a:t>
            </a:r>
            <a:r>
              <a:rPr lang="it-IT" dirty="0" err="1"/>
              <a:t>M.Panareo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Attività e preventivi 2023 CSN3 (</a:t>
            </a:r>
            <a:r>
              <a:rPr lang="it-IT" dirty="0" err="1"/>
              <a:t>astroparticle</a:t>
            </a:r>
            <a:r>
              <a:rPr lang="it-IT" dirty="0"/>
              <a:t>)	(G. Cataldi)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Attività e preventivi 2023 CSN4 (teorica)	(L. Martina – D. Montanino)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Attività e Preventivi 2023 CSN5 (tecnologia)	(A.P. Caricato)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97506C2-8F61-404C-85AF-366A65BD4A01}"/>
              </a:ext>
            </a:extLst>
          </p:cNvPr>
          <p:cNvGrpSpPr/>
          <p:nvPr/>
        </p:nvGrpSpPr>
        <p:grpSpPr>
          <a:xfrm>
            <a:off x="5137265" y="123771"/>
            <a:ext cx="2302350" cy="1106514"/>
            <a:chOff x="381000" y="257175"/>
            <a:chExt cx="10058400" cy="540822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4711919-E8D3-43A0-9DEE-81D89D572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03"/>
            <a:stretch/>
          </p:blipFill>
          <p:spPr>
            <a:xfrm>
              <a:off x="381000" y="257175"/>
              <a:ext cx="10058400" cy="4287116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8295284-7F3D-4536-A1C9-C779DB2C0239}"/>
                </a:ext>
              </a:extLst>
            </p:cNvPr>
            <p:cNvSpPr txBox="1"/>
            <p:nvPr/>
          </p:nvSpPr>
          <p:spPr>
            <a:xfrm>
              <a:off x="1769461" y="4544293"/>
              <a:ext cx="5994787" cy="11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>
                  <a:solidFill>
                    <a:srgbClr val="172C4F"/>
                  </a:solidFill>
                  <a:latin typeface="Impact" panose="020B0806030902050204" pitchFamily="34" charset="0"/>
                </a:rPr>
                <a:t>Sezione di Lecce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16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22B253-681C-44E2-92C8-5C8B0C0B9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PNRR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EA705D-A036-4850-82B4-8BD6EA9B8773}"/>
              </a:ext>
            </a:extLst>
          </p:cNvPr>
          <p:cNvSpPr txBox="1"/>
          <p:nvPr/>
        </p:nvSpPr>
        <p:spPr>
          <a:xfrm>
            <a:off x="856211" y="1645921"/>
            <a:ext cx="709117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Progetti a guida INFN finanziati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Centro Nazionale </a:t>
            </a:r>
            <a:r>
              <a:rPr lang="en-US" dirty="0"/>
              <a:t>HPC, Big Data and Quantum Computing  (</a:t>
            </a:r>
            <a:r>
              <a:rPr lang="en-US" b="1" dirty="0"/>
              <a:t>Lecce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EUPRAXIA (LNF) acceleratori di particelle al 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KM3  (LNS) Kilometro cubo a Capo Passero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IRIS Magneti superconduttori (</a:t>
            </a:r>
            <a:r>
              <a:rPr lang="it-IT" b="1" dirty="0"/>
              <a:t>Lecce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Terabit</a:t>
            </a:r>
            <a:r>
              <a:rPr lang="it-IT" dirty="0"/>
              <a:t> infrastrutture di calcolo per il tecnopolo (CN HPC)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Potenziamento LNGS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Molteplici progetti finanziati con partecipazione INFN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finanziati i due progetti a guida INFN dell’agenzia coesione (</a:t>
            </a:r>
            <a:r>
              <a:rPr lang="it-IT" b="1" dirty="0"/>
              <a:t>Lecce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finanziato E.T. (ma disponibili ancora 100M di avanzi)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42B70E-40A1-4699-857C-63FEAA4955BF}"/>
              </a:ext>
            </a:extLst>
          </p:cNvPr>
          <p:cNvSpPr txBox="1"/>
          <p:nvPr/>
        </p:nvSpPr>
        <p:spPr>
          <a:xfrm>
            <a:off x="166255" y="5345084"/>
            <a:ext cx="726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Concordato con Ateneo: Primi bandi RTD-a e PhD  ottobre-novembre 2022</a:t>
            </a:r>
          </a:p>
        </p:txBody>
      </p:sp>
    </p:spTree>
    <p:extLst>
      <p:ext uri="{BB962C8B-B14F-4D97-AF65-F5344CB8AC3E}">
        <p14:creationId xmlns:p14="http://schemas.microsoft.com/office/powerpoint/2010/main" val="95618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22B253-681C-44E2-92C8-5C8B0C0B9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Dipendenti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EA705D-A036-4850-82B4-8BD6EA9B8773}"/>
              </a:ext>
            </a:extLst>
          </p:cNvPr>
          <p:cNvSpPr txBox="1"/>
          <p:nvPr/>
        </p:nvSpPr>
        <p:spPr>
          <a:xfrm>
            <a:off x="872836" y="1812175"/>
            <a:ext cx="9348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E31A07-C5C3-4A9D-A998-B45699D69342}"/>
              </a:ext>
            </a:extLst>
          </p:cNvPr>
          <p:cNvSpPr txBox="1"/>
          <p:nvPr/>
        </p:nvSpPr>
        <p:spPr>
          <a:xfrm>
            <a:off x="532016" y="1787236"/>
            <a:ext cx="8180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Nuovo bando Art. 53 emesso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Partito il nuovo ciclo delle performance  IV-VIII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Nel ciclo passato la media di performance individuale è stata del 95 %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Salario accessorio I-III arretrati per 5.5 anni entro fine 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Aumento posti dirigente ricercatore  e dirigente tecnologo concorso in corso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Rinnovo contratto. Si pensa avverrà prima di fine anno (motivi elettorali), ma ARAN segue linee guida del ministero che non sono gradite al sindacato. Vari problemi.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23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93087A-6DD4-4F0D-A9BF-160331DB98DE}"/>
              </a:ext>
            </a:extLst>
          </p:cNvPr>
          <p:cNvSpPr txBox="1"/>
          <p:nvPr/>
        </p:nvSpPr>
        <p:spPr>
          <a:xfrm>
            <a:off x="2223507" y="3275215"/>
            <a:ext cx="39412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/>
              <a:t>Comunicazioni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Valutazione VQR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Riordino </a:t>
            </a:r>
            <a:r>
              <a:rPr lang="it-IT" dirty="0" err="1"/>
              <a:t>pre</a:t>
            </a:r>
            <a:r>
              <a:rPr lang="it-IT" dirty="0"/>
              <a:t>-ruolo Università - effetti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PNRR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Varie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97506C2-8F61-404C-85AF-366A65BD4A01}"/>
              </a:ext>
            </a:extLst>
          </p:cNvPr>
          <p:cNvGrpSpPr/>
          <p:nvPr/>
        </p:nvGrpSpPr>
        <p:grpSpPr>
          <a:xfrm>
            <a:off x="1911926" y="123770"/>
            <a:ext cx="5527689" cy="3117898"/>
            <a:chOff x="381000" y="257175"/>
            <a:chExt cx="10058400" cy="540822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4711919-E8D3-43A0-9DEE-81D89D572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03"/>
            <a:stretch/>
          </p:blipFill>
          <p:spPr>
            <a:xfrm>
              <a:off x="381000" y="257175"/>
              <a:ext cx="10058400" cy="4287116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8295284-7F3D-4536-A1C9-C779DB2C0239}"/>
                </a:ext>
              </a:extLst>
            </p:cNvPr>
            <p:cNvSpPr txBox="1"/>
            <p:nvPr/>
          </p:nvSpPr>
          <p:spPr>
            <a:xfrm>
              <a:off x="1769461" y="4544293"/>
              <a:ext cx="5994787" cy="11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>
                  <a:solidFill>
                    <a:srgbClr val="172C4F"/>
                  </a:solidFill>
                  <a:latin typeface="Impact" panose="020B0806030902050204" pitchFamily="34" charset="0"/>
                </a:rPr>
                <a:t>Sezione di Lecce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51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72D409-07E7-4677-A2FC-35AAF8F77B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Nuovi Coordinatori di linea scientifica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9C0527B-6834-46F5-9796-60F647A9A0A5}"/>
              </a:ext>
            </a:extLst>
          </p:cNvPr>
          <p:cNvGrpSpPr/>
          <p:nvPr/>
        </p:nvGrpSpPr>
        <p:grpSpPr>
          <a:xfrm>
            <a:off x="490450" y="1654234"/>
            <a:ext cx="3057119" cy="4010305"/>
            <a:chOff x="4821381" y="1853740"/>
            <a:chExt cx="3057119" cy="401030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ED00B50-17FD-4855-9ADC-6CE5EDE9AE00}"/>
                </a:ext>
              </a:extLst>
            </p:cNvPr>
            <p:cNvSpPr txBox="1"/>
            <p:nvPr/>
          </p:nvSpPr>
          <p:spPr>
            <a:xfrm>
              <a:off x="4821381" y="1853740"/>
              <a:ext cx="3057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CSN1 Fisica con gli acceleratori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473A4B88-9677-40D9-AD37-81DC23476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8494" y="2227809"/>
              <a:ext cx="2362893" cy="3150524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86AFDE7-1099-47F2-9385-0685A0B21863}"/>
                </a:ext>
              </a:extLst>
            </p:cNvPr>
            <p:cNvSpPr txBox="1"/>
            <p:nvPr/>
          </p:nvSpPr>
          <p:spPr>
            <a:xfrm>
              <a:off x="5303147" y="5494713"/>
              <a:ext cx="209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Prof. Marco </a:t>
              </a:r>
              <a:r>
                <a:rPr lang="it-IT" dirty="0" err="1"/>
                <a:t>Panareo</a:t>
              </a:r>
              <a:endParaRPr lang="it-IT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3FA055A-CFD0-47FB-9163-5D1E53AC74AE}"/>
              </a:ext>
            </a:extLst>
          </p:cNvPr>
          <p:cNvGrpSpPr/>
          <p:nvPr/>
        </p:nvGrpSpPr>
        <p:grpSpPr>
          <a:xfrm>
            <a:off x="4617287" y="2047703"/>
            <a:ext cx="3227179" cy="2863149"/>
            <a:chOff x="477548" y="2122518"/>
            <a:chExt cx="3227179" cy="2863149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05411F0-5303-4389-B0C9-D0EE2AD504F9}"/>
                </a:ext>
              </a:extLst>
            </p:cNvPr>
            <p:cNvSpPr txBox="1"/>
            <p:nvPr/>
          </p:nvSpPr>
          <p:spPr>
            <a:xfrm>
              <a:off x="1110099" y="2122518"/>
              <a:ext cx="1962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CSN4 Fisica Teorica</a:t>
              </a: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DEF7A89-443A-499F-8C2D-6374159AA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548" y="2474335"/>
              <a:ext cx="3227179" cy="2147541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65BDC1E-AC29-428F-AD25-6085B6C3DAED}"/>
                </a:ext>
              </a:extLst>
            </p:cNvPr>
            <p:cNvSpPr txBox="1"/>
            <p:nvPr/>
          </p:nvSpPr>
          <p:spPr>
            <a:xfrm>
              <a:off x="854228" y="4616335"/>
              <a:ext cx="2473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Prof. Daniele Montanino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65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22B253-681C-44E2-92C8-5C8B0C0B9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Premi Giovani INFN-Lecce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043A2B3-9CB6-4289-ACE7-B4C4B0B47686}"/>
              </a:ext>
            </a:extLst>
          </p:cNvPr>
          <p:cNvGrpSpPr/>
          <p:nvPr/>
        </p:nvGrpSpPr>
        <p:grpSpPr>
          <a:xfrm>
            <a:off x="91440" y="1451602"/>
            <a:ext cx="9106381" cy="2326501"/>
            <a:chOff x="91440" y="1451602"/>
            <a:chExt cx="9106381" cy="232650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0A652694-52AA-42FE-B451-C0F1329CC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1487199"/>
              <a:ext cx="4123113" cy="2290904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DC0436F-CFCC-40A0-86F0-7C0E2515CAB7}"/>
                </a:ext>
              </a:extLst>
            </p:cNvPr>
            <p:cNvSpPr txBox="1"/>
            <p:nvPr/>
          </p:nvSpPr>
          <p:spPr>
            <a:xfrm>
              <a:off x="4314305" y="2227811"/>
              <a:ext cx="488351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CSN1 Premio Conversi</a:t>
              </a:r>
            </a:p>
            <a:p>
              <a:r>
                <a:rPr lang="it-IT" dirty="0"/>
                <a:t>A </a:t>
              </a:r>
              <a:r>
                <a:rPr lang="it-IT" b="1" dirty="0"/>
                <a:t>Federica Oliva</a:t>
              </a:r>
              <a:r>
                <a:rPr lang="it-IT" dirty="0"/>
                <a:t>, dell’Università del Salento,</a:t>
              </a:r>
            </a:p>
            <a:p>
              <a:endParaRPr lang="it-IT" dirty="0"/>
            </a:p>
            <a:p>
              <a:r>
                <a:rPr lang="it-IT" dirty="0"/>
                <a:t>CSN4 Premio </a:t>
              </a:r>
              <a:r>
                <a:rPr lang="it-IT" dirty="0" err="1"/>
                <a:t>Fubini</a:t>
              </a:r>
              <a:endParaRPr lang="it-IT" dirty="0"/>
            </a:p>
            <a:p>
              <a:r>
                <a:rPr lang="it-IT" b="1" dirty="0"/>
                <a:t>Matteo Maria Maglio</a:t>
              </a:r>
              <a:r>
                <a:rPr lang="it-IT" dirty="0"/>
                <a:t>, dell’Università del Salento, 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1ED46E7-C8F5-4992-A831-5145907DB191}"/>
                </a:ext>
              </a:extLst>
            </p:cNvPr>
            <p:cNvSpPr/>
            <p:nvPr/>
          </p:nvSpPr>
          <p:spPr>
            <a:xfrm>
              <a:off x="4339244" y="145160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</a:rPr>
                <a:t>L'INFN PREMIA LE MIGLIORI TESI DI DOTTORATO IN FISICA DEL 2021 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BCC19D99-BE25-4F8B-850E-EF98225372E2}"/>
              </a:ext>
            </a:extLst>
          </p:cNvPr>
          <p:cNvGrpSpPr/>
          <p:nvPr/>
        </p:nvGrpSpPr>
        <p:grpSpPr>
          <a:xfrm>
            <a:off x="102870" y="4006425"/>
            <a:ext cx="8800061" cy="2310901"/>
            <a:chOff x="102870" y="4006425"/>
            <a:chExt cx="8800061" cy="2310901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8F79957-5DF1-4226-8A1B-99B78CF32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70" y="4042294"/>
              <a:ext cx="4095057" cy="2275032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91DE19F-E0F6-463B-9E6F-B7E1D303BDE0}"/>
                </a:ext>
              </a:extLst>
            </p:cNvPr>
            <p:cNvSpPr/>
            <p:nvPr/>
          </p:nvSpPr>
          <p:spPr>
            <a:xfrm>
              <a:off x="4297681" y="4006425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</a:rPr>
                <a:t>LE COLLABORAZIONI ATLAS, CMS e </a:t>
              </a:r>
              <a:r>
                <a:rPr lang="it-IT" b="1" dirty="0" err="1">
                  <a:solidFill>
                    <a:srgbClr val="0070C0"/>
                  </a:solidFill>
                </a:rPr>
                <a:t>LHCb</a:t>
              </a:r>
              <a:r>
                <a:rPr lang="it-IT" b="1" dirty="0">
                  <a:solidFill>
                    <a:srgbClr val="0070C0"/>
                  </a:solidFill>
                </a:rPr>
                <a:t> PREMIANO I GIOVANI RICERCATORI INFN PER I LORO CONTRIBUTI 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C59FC86-0BE4-4B49-9060-8F0DC7CE9F89}"/>
                </a:ext>
              </a:extLst>
            </p:cNvPr>
            <p:cNvSpPr/>
            <p:nvPr/>
          </p:nvSpPr>
          <p:spPr>
            <a:xfrm>
              <a:off x="4330931" y="489307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Outstanding Achievement Awards </a:t>
              </a:r>
              <a:r>
                <a:rPr lang="en-US" dirty="0" err="1"/>
                <a:t>assegnati</a:t>
              </a:r>
              <a:r>
                <a:rPr lang="en-US" dirty="0"/>
                <a:t> </a:t>
              </a:r>
              <a:r>
                <a:rPr lang="en-US" dirty="0" err="1"/>
                <a:t>dalla</a:t>
              </a:r>
              <a:r>
                <a:rPr lang="en-US" dirty="0"/>
                <a:t> </a:t>
              </a:r>
              <a:r>
                <a:rPr lang="en-US" dirty="0" err="1"/>
                <a:t>collaborazione</a:t>
              </a:r>
              <a:r>
                <a:rPr lang="en-US" dirty="0"/>
                <a:t> ATLAS,</a:t>
              </a:r>
              <a:endParaRPr lang="it-IT" dirty="0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B3794B9-BC1C-44C4-AA21-1013642281E7}"/>
                </a:ext>
              </a:extLst>
            </p:cNvPr>
            <p:cNvSpPr/>
            <p:nvPr/>
          </p:nvSpPr>
          <p:spPr>
            <a:xfrm>
              <a:off x="4309064" y="5621774"/>
              <a:ext cx="39340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 </a:t>
              </a:r>
              <a:r>
                <a:rPr lang="it-IT" b="1" dirty="0"/>
                <a:t>Luigi Longo</a:t>
              </a:r>
              <a:r>
                <a:rPr lang="it-IT" dirty="0"/>
                <a:t>, della sezione INFN di Lecce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4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22B253-681C-44E2-92C8-5C8B0C0B9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70 anni INFN a Lecce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A63A13-658C-43E1-94F2-3D2C75A28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" y="1631787"/>
            <a:ext cx="3581792" cy="201749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EF3FEED-E120-48D8-A031-9BDFE5CC3578}"/>
              </a:ext>
            </a:extLst>
          </p:cNvPr>
          <p:cNvSpPr/>
          <p:nvPr/>
        </p:nvSpPr>
        <p:spPr>
          <a:xfrm>
            <a:off x="4546277" y="1232654"/>
            <a:ext cx="427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 Lecce tra ricerca, innovazione e territorio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117AA-D7A1-4F84-BBF6-3CDCFB147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528"/>
          <a:stretch/>
        </p:blipFill>
        <p:spPr>
          <a:xfrm>
            <a:off x="4463935" y="1635347"/>
            <a:ext cx="4415404" cy="34437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298243D-B7C4-4865-98F4-D7519AD47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62" b="13295"/>
          <a:stretch/>
        </p:blipFill>
        <p:spPr>
          <a:xfrm>
            <a:off x="232757" y="3640974"/>
            <a:ext cx="4238831" cy="268501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6C3B309-2C44-431C-9C00-962D5B37FABC}"/>
              </a:ext>
            </a:extLst>
          </p:cNvPr>
          <p:cNvSpPr/>
          <p:nvPr/>
        </p:nvSpPr>
        <p:spPr>
          <a:xfrm>
            <a:off x="4389120" y="3882042"/>
            <a:ext cx="4572000" cy="1255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4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7D5028F-A7C2-439C-BB4E-9718FC29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5" y="1663743"/>
            <a:ext cx="8613729" cy="4329733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22B253-681C-44E2-92C8-5C8B0C0B9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70 anni INFN a Lecce: Art &amp; Science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743608-6EAB-47AD-8C72-ECCD9F508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2" y="4182936"/>
            <a:ext cx="4930567" cy="223285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13DA0C-23BB-4041-A52B-2E4B2B3C1996}"/>
              </a:ext>
            </a:extLst>
          </p:cNvPr>
          <p:cNvSpPr txBox="1"/>
          <p:nvPr/>
        </p:nvSpPr>
        <p:spPr>
          <a:xfrm>
            <a:off x="4763192" y="1645919"/>
            <a:ext cx="388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Master al CERN per i tre vincitori del Liceo di Maglie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512FD0-DA73-4B7B-85A2-C19CA1889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607" y="118761"/>
            <a:ext cx="1104996" cy="9678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448CB2E-0A90-4965-8703-077BD2213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715" y="2658184"/>
            <a:ext cx="2705334" cy="361981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60C18AB-B0E3-424C-841F-811D30F1A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39" y="1531496"/>
            <a:ext cx="4194671" cy="25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22B253-681C-44E2-92C8-5C8B0C0B9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Risultati VQR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476DF3F-A963-47B2-8871-55E6B0F3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1" y="1335868"/>
            <a:ext cx="6509923" cy="207939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893A2A-5038-4AF9-92B4-A1470040214A}"/>
              </a:ext>
            </a:extLst>
          </p:cNvPr>
          <p:cNvSpPr txBox="1"/>
          <p:nvPr/>
        </p:nvSpPr>
        <p:spPr>
          <a:xfrm>
            <a:off x="6656139" y="1587731"/>
            <a:ext cx="248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INFN 1.07  </a:t>
            </a:r>
            <a:r>
              <a:rPr lang="it-IT" dirty="0" err="1"/>
              <a:t>a+b</a:t>
            </a:r>
            <a:endParaRPr lang="it-IT" dirty="0"/>
          </a:p>
          <a:p>
            <a:r>
              <a:rPr lang="it-IT" dirty="0"/>
              <a:t>INFN 1.11 </a:t>
            </a:r>
            <a:r>
              <a:rPr lang="it-IT" dirty="0" err="1"/>
              <a:t>TerzaMissione</a:t>
            </a:r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036EEC6-424E-4461-B63C-49456EB91D35}"/>
              </a:ext>
            </a:extLst>
          </p:cNvPr>
          <p:cNvGrpSpPr/>
          <p:nvPr/>
        </p:nvGrpSpPr>
        <p:grpSpPr>
          <a:xfrm>
            <a:off x="83128" y="3427548"/>
            <a:ext cx="8554644" cy="2865069"/>
            <a:chOff x="83128" y="3427548"/>
            <a:chExt cx="8554644" cy="2865069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F5AEC6A2-1866-4C66-8268-2F9BED46E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28" y="3427548"/>
              <a:ext cx="6533804" cy="2865069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9917B9A-11A1-4898-A979-FB1A2F9DEDF4}"/>
                </a:ext>
              </a:extLst>
            </p:cNvPr>
            <p:cNvSpPr txBox="1"/>
            <p:nvPr/>
          </p:nvSpPr>
          <p:spPr>
            <a:xfrm>
              <a:off x="6656139" y="3793375"/>
              <a:ext cx="198163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Lecce 1.06  </a:t>
              </a:r>
              <a:r>
                <a:rPr lang="it-IT" dirty="0" err="1"/>
                <a:t>a+b</a:t>
              </a:r>
              <a:endParaRPr lang="it-IT" dirty="0"/>
            </a:p>
            <a:p>
              <a:endParaRPr lang="it-IT" dirty="0"/>
            </a:p>
            <a:p>
              <a:r>
                <a:rPr lang="it-IT" dirty="0"/>
                <a:t>22 su 68 assoluta</a:t>
              </a:r>
            </a:p>
            <a:p>
              <a:r>
                <a:rPr lang="it-IT" dirty="0"/>
                <a:t>7 su 22 nel quartile</a:t>
              </a:r>
            </a:p>
            <a:p>
              <a:r>
                <a:rPr lang="it-IT" dirty="0"/>
                <a:t>19 su 25 INFN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1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22B253-681C-44E2-92C8-5C8B0C0B9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Risultati VQR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6B751B-4177-4D4E-92AA-F6E3BCCA192E}"/>
              </a:ext>
            </a:extLst>
          </p:cNvPr>
          <p:cNvSpPr txBox="1"/>
          <p:nvPr/>
        </p:nvSpPr>
        <p:spPr>
          <a:xfrm>
            <a:off x="99752" y="5264728"/>
            <a:ext cx="4739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Lecce settore 02/A  1.08  </a:t>
            </a:r>
            <a:r>
              <a:rPr lang="it-IT" dirty="0" err="1"/>
              <a:t>a+b</a:t>
            </a:r>
            <a:endParaRPr lang="it-IT" dirty="0"/>
          </a:p>
          <a:p>
            <a:r>
              <a:rPr lang="it-IT" dirty="0"/>
              <a:t>5 su 35 assoluta</a:t>
            </a:r>
          </a:p>
          <a:p>
            <a:r>
              <a:rPr lang="it-IT" dirty="0"/>
              <a:t>3 su 9 nel quartile</a:t>
            </a:r>
          </a:p>
          <a:p>
            <a:r>
              <a:rPr lang="it-IT" dirty="0"/>
              <a:t>4 su 25 INFN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EAE8F9-0804-4C91-8E6F-629E52B5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380"/>
            <a:ext cx="9144000" cy="39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12CC22-D7EC-4D23-8DF2-84C018F94298}"/>
              </a:ext>
            </a:extLst>
          </p:cNvPr>
          <p:cNvSpPr txBox="1"/>
          <p:nvPr/>
        </p:nvSpPr>
        <p:spPr>
          <a:xfrm>
            <a:off x="260467" y="1524001"/>
            <a:ext cx="901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Riforma del </a:t>
            </a:r>
            <a:r>
              <a:rPr lang="it-IT" b="1" dirty="0" err="1"/>
              <a:t>pre</a:t>
            </a:r>
            <a:r>
              <a:rPr lang="it-IT" b="1" dirty="0"/>
              <a:t>-ruolo  </a:t>
            </a:r>
            <a:r>
              <a:rPr lang="it-IT" dirty="0"/>
              <a:t>(</a:t>
            </a:r>
            <a:r>
              <a:rPr lang="it-IT" sz="1400" dirty="0"/>
              <a:t>doc. </a:t>
            </a:r>
            <a:r>
              <a:rPr lang="it-IT" sz="1400" dirty="0" err="1"/>
              <a:t>espl</a:t>
            </a:r>
            <a:r>
              <a:rPr lang="it-IT" sz="1400" dirty="0"/>
              <a:t>. http://documenti.camera.it/leg18/dossier/pdf/D22036b.pdf?_1656004060362) 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22B253-681C-44E2-92C8-5C8B0C0B9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Legge n. 79 del 29/06/2022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387BBE-5933-4E13-9B05-C6D1D9AF836F}"/>
              </a:ext>
            </a:extLst>
          </p:cNvPr>
          <p:cNvSpPr txBox="1"/>
          <p:nvPr/>
        </p:nvSpPr>
        <p:spPr>
          <a:xfrm>
            <a:off x="257695" y="1521230"/>
            <a:ext cx="90113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Riforma del </a:t>
            </a:r>
            <a:r>
              <a:rPr lang="it-IT" b="1" dirty="0" err="1"/>
              <a:t>pre</a:t>
            </a:r>
            <a:r>
              <a:rPr lang="it-IT" b="1" dirty="0"/>
              <a:t>-ruolo  </a:t>
            </a:r>
            <a:r>
              <a:rPr lang="it-IT" dirty="0"/>
              <a:t>(</a:t>
            </a:r>
            <a:r>
              <a:rPr lang="it-IT" sz="1400" dirty="0"/>
              <a:t>doc. </a:t>
            </a:r>
            <a:r>
              <a:rPr lang="it-IT" sz="1400" dirty="0" err="1"/>
              <a:t>espl</a:t>
            </a:r>
            <a:r>
              <a:rPr lang="it-IT" sz="1400" dirty="0"/>
              <a:t>. http://documenti.camera.it/leg18/dossier/pdf/D22036b.pdf?_1656004060362) </a:t>
            </a:r>
            <a:endParaRPr lang="it-IT" dirty="0"/>
          </a:p>
          <a:p>
            <a:endParaRPr lang="it-I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Stralciata dalla riforma la parte universitaria e approvata con la ratifica del DL PNRR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L’assegno di ricerca viene sostituito dal contratto di ricerca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2+2 anni o 3+2 (</a:t>
            </a:r>
            <a:r>
              <a:rPr lang="it-IT" dirty="0" err="1"/>
              <a:t>max</a:t>
            </a:r>
            <a:r>
              <a:rPr lang="it-IT" dirty="0"/>
              <a:t> 5)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Dottorato obbligatorio (no titolo preferenziale)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Costo definito da contrattazione collettiva ma minimo RT tempo definito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Spesa </a:t>
            </a:r>
            <a:r>
              <a:rPr lang="it-IT" dirty="0" err="1"/>
              <a:t>max</a:t>
            </a:r>
            <a:r>
              <a:rPr lang="it-IT" dirty="0"/>
              <a:t> pari a media dei 3 anni precedenti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Transitorio 6 mesi su fondi già destinati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Abolite borse post-dottorato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Da </a:t>
            </a:r>
            <a:r>
              <a:rPr lang="it-IT" dirty="0" err="1"/>
              <a:t>RTDa</a:t>
            </a:r>
            <a:r>
              <a:rPr lang="it-IT" dirty="0"/>
              <a:t> e </a:t>
            </a:r>
            <a:r>
              <a:rPr lang="it-IT" dirty="0" err="1"/>
              <a:t>RTDb</a:t>
            </a:r>
            <a:r>
              <a:rPr lang="it-IT" dirty="0"/>
              <a:t> a RTD di 6 anni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Tecnologi Universitari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Riforma dei gruppi disciplinari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10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35958C9C-F4C4-4B51-8E27-4D22C7EED839}" vid="{122229A7-EDB7-4B8F-ACA3-F1DBB4DBB4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TemplateCdS</Template>
  <TotalTime>8665</TotalTime>
  <Words>600</Words>
  <Application>Microsoft Office PowerPoint</Application>
  <PresentationFormat>Presentazione su schermo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Impact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martello</dc:creator>
  <cp:lastModifiedBy>Daniele Martello</cp:lastModifiedBy>
  <cp:revision>238</cp:revision>
  <dcterms:created xsi:type="dcterms:W3CDTF">2020-01-21T09:53:09Z</dcterms:created>
  <dcterms:modified xsi:type="dcterms:W3CDTF">2022-07-13T10:43:02Z</dcterms:modified>
</cp:coreProperties>
</file>