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82" r:id="rId4"/>
    <p:sldId id="283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0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3"/>
    <p:restoredTop sz="94651"/>
  </p:normalViewPr>
  <p:slideViewPr>
    <p:cSldViewPr snapToGrid="0">
      <p:cViewPr varScale="1">
        <p:scale>
          <a:sx n="49" d="100"/>
          <a:sy n="49" d="100"/>
        </p:scale>
        <p:origin x="24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"/>
          <p:cNvGrpSpPr/>
          <p:nvPr/>
        </p:nvGrpSpPr>
        <p:grpSpPr>
          <a:xfrm>
            <a:off x="6309259" y="11043650"/>
            <a:ext cx="11765481" cy="1361259"/>
            <a:chOff x="0" y="0"/>
            <a:chExt cx="11765480" cy="1361257"/>
          </a:xfrm>
        </p:grpSpPr>
        <p:sp>
          <p:nvSpPr>
            <p:cNvPr id="15" name="This project has received funding from the European Union’s Horizon Europe Research and Innovation programme under Grant Agreement No 101057511."/>
            <p:cNvSpPr txBox="1"/>
            <p:nvPr/>
          </p:nvSpPr>
          <p:spPr>
            <a:xfrm>
              <a:off x="2365025" y="1581"/>
              <a:ext cx="9400456" cy="13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just" defTabSz="584200">
                <a:lnSpc>
                  <a:spcPct val="110000"/>
                </a:lnSpc>
                <a:defRPr sz="2100" b="0" i="1">
                  <a:solidFill>
                    <a:srgbClr val="424242"/>
                  </a:solidFill>
                </a:defRPr>
              </a:lvl1pPr>
            </a:lstStyle>
            <a:p>
              <a:r>
                <a:t>This project has received funding from the European Union’s Horizon Europe Research and Innovation programme under Grant Agreement No 101057511.</a:t>
              </a:r>
            </a:p>
          </p:txBody>
        </p:sp>
        <p:pic>
          <p:nvPicPr>
            <p:cNvPr id="16" name="eu_flag.jpg" descr="eu_fla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36795" cy="1361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" name="Rectangle"/>
          <p:cNvSpPr/>
          <p:nvPr/>
        </p:nvSpPr>
        <p:spPr>
          <a:xfrm>
            <a:off x="-855" y="-6192"/>
            <a:ext cx="24385710" cy="1374358"/>
          </a:xfrm>
          <a:prstGeom prst="rect">
            <a:avLst/>
          </a:prstGeom>
          <a:gradFill>
            <a:gsLst>
              <a:gs pos="0">
                <a:srgbClr val="73FDFF">
                  <a:alpha val="0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6D6FF">
                    <a:alpha val="0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11" y="44460"/>
            <a:ext cx="2688917" cy="127305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855" y="12691789"/>
            <a:ext cx="24385710" cy="1030403"/>
          </a:xfrm>
          <a:prstGeom prst="rect">
            <a:avLst/>
          </a:prstGeom>
          <a:gradFill>
            <a:gsLst>
              <a:gs pos="0">
                <a:srgbClr val="76D6FF">
                  <a:alpha val="11458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6D6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Body Level One"/>
          <p:cNvSpPr txBox="1">
            <a:spLocks noGrp="1"/>
          </p:cNvSpPr>
          <p:nvPr>
            <p:ph type="body" sz="quarter" idx="13"/>
          </p:nvPr>
        </p:nvSpPr>
        <p:spPr>
          <a:xfrm>
            <a:off x="3411253" y="5945477"/>
            <a:ext cx="17561494" cy="2036094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371565">
              <a:lnSpc>
                <a:spcPct val="90000"/>
              </a:lnSpc>
              <a:spcBef>
                <a:spcPts val="1400"/>
              </a:spcBef>
              <a:buSzTx/>
              <a:buNone/>
              <a:defRPr sz="38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Body Level One</a:t>
            </a:r>
          </a:p>
        </p:txBody>
      </p:sp>
      <p:sp>
        <p:nvSpPr>
          <p:cNvPr id="22" name="Title Text"/>
          <p:cNvSpPr txBox="1">
            <a:spLocks noGrp="1"/>
          </p:cNvSpPr>
          <p:nvPr>
            <p:ph type="body" sz="quarter" idx="14"/>
          </p:nvPr>
        </p:nvSpPr>
        <p:spPr>
          <a:xfrm>
            <a:off x="10057549" y="4641513"/>
            <a:ext cx="4293953" cy="14986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9000">
                <a:solidFill>
                  <a:srgbClr val="181A6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"/>
          <p:cNvSpPr txBox="1">
            <a:spLocks noGrp="1"/>
          </p:cNvSpPr>
          <p:nvPr>
            <p:ph type="body" sz="quarter" idx="13"/>
          </p:nvPr>
        </p:nvSpPr>
        <p:spPr>
          <a:xfrm>
            <a:off x="6420788" y="104849"/>
            <a:ext cx="16692683" cy="12192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Rectangle"/>
          <p:cNvSpPr/>
          <p:nvPr/>
        </p:nvSpPr>
        <p:spPr>
          <a:xfrm>
            <a:off x="-855" y="12909708"/>
            <a:ext cx="24385710" cy="812484"/>
          </a:xfrm>
          <a:prstGeom prst="rect">
            <a:avLst/>
          </a:prstGeom>
          <a:gradFill>
            <a:gsLst>
              <a:gs pos="0">
                <a:srgbClr val="73FDFF">
                  <a:alpha val="11256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6650" y="-26150"/>
            <a:ext cx="24370700" cy="1219201"/>
          </a:xfrm>
          <a:prstGeom prst="rect">
            <a:avLst/>
          </a:prstGeom>
          <a:gradFill>
            <a:gsLst>
              <a:gs pos="0">
                <a:srgbClr val="73FDFF">
                  <a:alpha val="702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11" y="44460"/>
            <a:ext cx="2358067" cy="111641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X. YYY - EURO-LABS"/>
          <p:cNvSpPr txBox="1"/>
          <p:nvPr/>
        </p:nvSpPr>
        <p:spPr>
          <a:xfrm>
            <a:off x="10803801" y="13063927"/>
            <a:ext cx="277640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de-DE" dirty="0"/>
              <a:t>S. Appel</a:t>
            </a:r>
            <a:r>
              <a:rPr dirty="0"/>
              <a:t>- EURO-LABS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X. YYY - EURO-LABS">
            <a:extLst>
              <a:ext uri="{FF2B5EF4-FFF2-40B4-BE49-F238E27FC236}">
                <a16:creationId xmlns:a16="http://schemas.microsoft.com/office/drawing/2014/main" id="{BEA76F76-F7AF-A842-BB4C-EDC97BF51D00}"/>
              </a:ext>
            </a:extLst>
          </p:cNvPr>
          <p:cNvSpPr txBox="1"/>
          <p:nvPr userDrawn="1"/>
        </p:nvSpPr>
        <p:spPr>
          <a:xfrm>
            <a:off x="1403288" y="13078976"/>
            <a:ext cx="150041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de-DE" dirty="0">
                <a:solidFill>
                  <a:schemeClr val="bg2"/>
                </a:solidFill>
              </a:rPr>
              <a:t>04.10.2022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0" name="X. YYY - EURO-LABS">
            <a:extLst>
              <a:ext uri="{FF2B5EF4-FFF2-40B4-BE49-F238E27FC236}">
                <a16:creationId xmlns:a16="http://schemas.microsoft.com/office/drawing/2014/main" id="{C94D09C2-8E80-E040-AFF9-4FBF93F6A0EB}"/>
              </a:ext>
            </a:extLst>
          </p:cNvPr>
          <p:cNvSpPr txBox="1"/>
          <p:nvPr userDrawn="1"/>
        </p:nvSpPr>
        <p:spPr>
          <a:xfrm>
            <a:off x="23074906" y="13118570"/>
            <a:ext cx="69410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AB46928B-622A-414F-BDCE-530F5A2C899B}" type="slidenum">
              <a:rPr lang="de-DE" smtClean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hf sldNum="0" hdr="0" ftr="0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/references/10.1103/PhysRevAccelBeams.23.124801" TargetMode="External"/><Relationship Id="rId2" Type="http://schemas.openxmlformats.org/officeDocument/2006/relationships/hyperlink" Target="https://indico.gsi.de/event/11539/attachments/33466/43622/Praesentation_Simon_Hirlaend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11539/attachments/33466/43622/Praesentation_Simon_Hirlaender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aps.org/prab/references/10.1103/PhysRevAccelBeams.23.12480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11539/attachments/33466/43622/Praesentation_Simon_Hirlaender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aps.org/prab/references/10.1103/PhysRevAccelBeams.23.1248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11539/attachments/33466/43622/Praesentation_Simon_Hirlaender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aps.org/prab/references/10.1103/PhysRevAccelBeams.23.12480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/references/10.1103/PhysRevAccelBeams.23.12480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scientific.com/doi/abs/10.1142/S0217751X19420193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ernml-coi.docs.cern.ch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be-op-ml-optimization/acc-app-optimisa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"/>
          <p:cNvSpPr txBox="1">
            <a:spLocks noGrp="1"/>
          </p:cNvSpPr>
          <p:nvPr>
            <p:ph type="body" idx="13"/>
          </p:nvPr>
        </p:nvSpPr>
        <p:spPr>
          <a:xfrm>
            <a:off x="3423778" y="7293014"/>
            <a:ext cx="17561494" cy="203609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Sabrina Appel (GSI), Verena </a:t>
            </a:r>
            <a:r>
              <a:rPr lang="de-DE" dirty="0" err="1"/>
              <a:t>Kain</a:t>
            </a:r>
            <a:r>
              <a:rPr lang="de-DE" dirty="0"/>
              <a:t> (CERN),</a:t>
            </a:r>
            <a:br>
              <a:rPr lang="de-DE" dirty="0"/>
            </a:br>
            <a:r>
              <a:rPr lang="de-DE" dirty="0"/>
              <a:t>Nico </a:t>
            </a:r>
            <a:r>
              <a:rPr lang="de-DE" dirty="0" err="1"/>
              <a:t>Madysa</a:t>
            </a:r>
            <a:r>
              <a:rPr lang="de-DE" dirty="0"/>
              <a:t> (CERN), Sebastian Rothe (CERN)</a:t>
            </a:r>
          </a:p>
        </p:txBody>
      </p:sp>
      <p:sp>
        <p:nvSpPr>
          <p:cNvPr id="61" name="Title Text"/>
          <p:cNvSpPr txBox="1">
            <a:spLocks noGrp="1"/>
          </p:cNvSpPr>
          <p:nvPr>
            <p:ph type="body" idx="14"/>
          </p:nvPr>
        </p:nvSpPr>
        <p:spPr>
          <a:xfrm>
            <a:off x="6897784" y="3954522"/>
            <a:ext cx="10613483" cy="28725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Machine Learning</a:t>
            </a:r>
            <a:br>
              <a:rPr lang="en-US" dirty="0"/>
            </a:br>
            <a:r>
              <a:rPr lang="en-US" dirty="0"/>
              <a:t>Kick-off &amp; First Results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06B734-1EF5-7448-8C3E-C54CCEA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293" y="2863516"/>
            <a:ext cx="3363418" cy="151010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6513219-962F-A646-8825-08DDA127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839" y="9550090"/>
            <a:ext cx="2434325" cy="4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B9AA837-8F11-6244-A677-2FF90208E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64052" y="5364199"/>
            <a:ext cx="3009900" cy="30099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68CB662-52A2-AF42-B8DD-4F1A55B82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60" y="1633628"/>
            <a:ext cx="15719777" cy="930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At the example of reinforcement learning (RL)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C5D7C7-AE31-EE42-8BD8-E2EC5BC9D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33218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does it work?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079706-D2C0-F740-801C-A20184553E5A}"/>
              </a:ext>
            </a:extLst>
          </p:cNvPr>
          <p:cNvSpPr txBox="1"/>
          <p:nvPr/>
        </p:nvSpPr>
        <p:spPr>
          <a:xfrm>
            <a:off x="715360" y="11812723"/>
            <a:ext cx="2197954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b="0" dirty="0"/>
              <a:t>S. </a:t>
            </a:r>
            <a:r>
              <a:rPr lang="en-US" b="0" dirty="0" err="1"/>
              <a:t>Hirlaender</a:t>
            </a:r>
            <a:r>
              <a:rPr lang="en-US" b="0" dirty="0"/>
              <a:t>: Towards artificial intelligence in accelerator operation, </a:t>
            </a:r>
            <a:r>
              <a:rPr lang="en-US" b="0" dirty="0">
                <a:hlinkClick r:id="rId2"/>
              </a:rPr>
              <a:t>GSI Seminar </a:t>
            </a:r>
            <a:r>
              <a:rPr lang="en-US" b="0" dirty="0"/>
              <a:t>(2020)  </a:t>
            </a:r>
          </a:p>
          <a:p>
            <a:pPr algn="l"/>
            <a:r>
              <a:rPr lang="en-US" b="0" dirty="0"/>
              <a:t>and V. </a:t>
            </a:r>
            <a:r>
              <a:rPr lang="en-US" b="0" dirty="0" err="1"/>
              <a:t>Kain</a:t>
            </a:r>
            <a:r>
              <a:rPr lang="en-US" b="0" dirty="0"/>
              <a:t> et al: Phys. Rev. Accel. 23, </a:t>
            </a:r>
            <a:r>
              <a:rPr lang="en-US" b="0" dirty="0">
                <a:hlinkClick r:id="rId3"/>
              </a:rPr>
              <a:t>124801</a:t>
            </a:r>
            <a:r>
              <a:rPr lang="en-US" b="0" dirty="0"/>
              <a:t> (2020)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96C3D7-5B9A-BF4A-BFB8-6310D68F6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062" y="5317956"/>
            <a:ext cx="7506426" cy="4305634"/>
          </a:xfrm>
          <a:prstGeom prst="rect">
            <a:avLst/>
          </a:prstGeom>
        </p:spPr>
      </p:pic>
      <p:sp>
        <p:nvSpPr>
          <p:cNvPr id="9" name="Textplatzhalter 1">
            <a:extLst>
              <a:ext uri="{FF2B5EF4-FFF2-40B4-BE49-F238E27FC236}">
                <a16:creationId xmlns:a16="http://schemas.microsoft.com/office/drawing/2014/main" id="{92274F0C-ED8A-7F43-8402-3FE61241E3B8}"/>
              </a:ext>
            </a:extLst>
          </p:cNvPr>
          <p:cNvSpPr txBox="1">
            <a:spLocks/>
          </p:cNvSpPr>
          <p:nvPr/>
        </p:nvSpPr>
        <p:spPr>
          <a:xfrm>
            <a:off x="939950" y="2836780"/>
            <a:ext cx="23095000" cy="2146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/>
              <a:t>Self-learning algorithm (agent) is learning from interactions with the environment in order to maximize the reward R. 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6A7CC0C7-E518-1049-ABC0-DFA9AE350E60}"/>
              </a:ext>
            </a:extLst>
          </p:cNvPr>
          <p:cNvSpPr txBox="1">
            <a:spLocks/>
          </p:cNvSpPr>
          <p:nvPr/>
        </p:nvSpPr>
        <p:spPr>
          <a:xfrm>
            <a:off x="1120291" y="5101389"/>
            <a:ext cx="15719777" cy="640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 indent="0" hangingPunct="1">
              <a:buNone/>
            </a:pPr>
            <a:r>
              <a:rPr lang="en-US"/>
              <a:t>Init: Read current state S</a:t>
            </a:r>
            <a:r>
              <a:rPr lang="en-US" baseline="-25000"/>
              <a:t>t</a:t>
            </a:r>
            <a:r>
              <a:rPr lang="en-US"/>
              <a:t> and taken an action A</a:t>
            </a:r>
            <a:r>
              <a:rPr lang="en-US" baseline="-25000"/>
              <a:t>0</a:t>
            </a:r>
            <a:r>
              <a:rPr lang="en-US"/>
              <a:t> </a:t>
            </a:r>
          </a:p>
          <a:p>
            <a:pPr lvl="1" hangingPunct="1"/>
            <a:r>
              <a:rPr lang="en-US"/>
              <a:t>Loop until finished: </a:t>
            </a:r>
          </a:p>
          <a:p>
            <a:pPr marL="635000" lvl="1" indent="0" hangingPunct="1">
              <a:buNone/>
            </a:pPr>
            <a:r>
              <a:rPr lang="en-US"/>
              <a:t>⇒ Read S</a:t>
            </a:r>
            <a:r>
              <a:rPr lang="en-US" baseline="-25000"/>
              <a:t>t</a:t>
            </a:r>
            <a:r>
              <a:rPr lang="en-US"/>
              <a:t> and R</a:t>
            </a:r>
            <a:r>
              <a:rPr lang="en-US" baseline="-25000"/>
              <a:t>t</a:t>
            </a:r>
            <a:r>
              <a:rPr lang="en-US"/>
              <a:t> and set observe new state S</a:t>
            </a:r>
            <a:r>
              <a:rPr lang="en-US" baseline="-25000"/>
              <a:t>t+1</a:t>
            </a:r>
            <a:r>
              <a:rPr lang="en-US"/>
              <a:t>. </a:t>
            </a:r>
          </a:p>
          <a:p>
            <a:pPr marL="0" indent="0" hangingPunct="1">
              <a:buNone/>
            </a:pPr>
            <a:r>
              <a:rPr lang="en-US"/>
              <a:t>⇒ Finally we obtain the function π(s)→a, the policy. </a:t>
            </a:r>
          </a:p>
        </p:txBody>
      </p:sp>
    </p:spTree>
    <p:extLst>
      <p:ext uri="{BB962C8B-B14F-4D97-AF65-F5344CB8AC3E}">
        <p14:creationId xmlns:p14="http://schemas.microsoft.com/office/powerpoint/2010/main" val="34019252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E49EF19-E61D-FA45-9ACE-1C074599B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0654" y="1489244"/>
            <a:ext cx="22547179" cy="2577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The sample-efficient RL algorithm NAF was successfully trained on real-world accelerator tuning.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D5F1F4-A877-9841-A697-C978E3FAC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Reinforcement learning at CERN</a:t>
            </a:r>
            <a:r>
              <a:rPr lang="en-US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2F346C-5EA2-EA4C-BB5B-D1BE07C5A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755" y="6016458"/>
            <a:ext cx="11353800" cy="50038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7B08FB8-5CC1-5F4A-8F6A-5C892FACC71B}"/>
              </a:ext>
            </a:extLst>
          </p:cNvPr>
          <p:cNvSpPr/>
          <p:nvPr/>
        </p:nvSpPr>
        <p:spPr>
          <a:xfrm>
            <a:off x="946483" y="4998169"/>
            <a:ext cx="13106400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5900"/>
              </a:spcBef>
              <a:buSzPct val="125000"/>
            </a:pPr>
            <a:r>
              <a:rPr lang="en-US" sz="4800" b="0"/>
              <a:t>Application: Trajectory steering for AWAKE</a:t>
            </a:r>
          </a:p>
          <a:p>
            <a:pPr marL="685800" lvl="5" indent="-685800" algn="l">
              <a:spcBef>
                <a:spcPts val="59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4800" b="0"/>
              <a:t>10 magnets α to steer electron beam</a:t>
            </a:r>
          </a:p>
          <a:p>
            <a:pPr marL="685800" lvl="4" indent="-685800" algn="l">
              <a:spcBef>
                <a:spcPts val="59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4800" b="0"/>
              <a:t>10 BPM to measure the trajectory s</a:t>
            </a:r>
          </a:p>
          <a:p>
            <a:pPr marL="685800" lvl="4" indent="-685800" algn="l">
              <a:spcBef>
                <a:spcPts val="59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4800" b="0"/>
              <a:t>RMS to be minimised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BC2EC77-581D-EA4C-ACA5-BBC5474DFCA9}"/>
              </a:ext>
            </a:extLst>
          </p:cNvPr>
          <p:cNvSpPr txBox="1"/>
          <p:nvPr/>
        </p:nvSpPr>
        <p:spPr>
          <a:xfrm>
            <a:off x="715360" y="11812723"/>
            <a:ext cx="2197954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b="0" dirty="0"/>
              <a:t>S. </a:t>
            </a:r>
            <a:r>
              <a:rPr lang="en-US" b="0" dirty="0" err="1"/>
              <a:t>Hirlaender</a:t>
            </a:r>
            <a:r>
              <a:rPr lang="en-US" b="0" dirty="0"/>
              <a:t>: Towards artificial intelligence in accelerator operation, </a:t>
            </a:r>
            <a:r>
              <a:rPr lang="en-US" b="0" dirty="0">
                <a:hlinkClick r:id="rId3"/>
              </a:rPr>
              <a:t>GSI Seminar </a:t>
            </a:r>
            <a:r>
              <a:rPr lang="en-US" b="0" dirty="0"/>
              <a:t>(2020)  </a:t>
            </a:r>
          </a:p>
          <a:p>
            <a:pPr algn="l"/>
            <a:r>
              <a:rPr lang="en-US" b="0" dirty="0"/>
              <a:t>and V. </a:t>
            </a:r>
            <a:r>
              <a:rPr lang="en-US" b="0" dirty="0" err="1"/>
              <a:t>Kain</a:t>
            </a:r>
            <a:r>
              <a:rPr lang="en-US" b="0" dirty="0"/>
              <a:t> et al: Phys. Rev. Accel. 23, </a:t>
            </a:r>
            <a:r>
              <a:rPr lang="en-US" b="0" dirty="0">
                <a:hlinkClick r:id="rId4"/>
              </a:rPr>
              <a:t>124801</a:t>
            </a:r>
            <a:r>
              <a:rPr lang="en-US" b="0" dirty="0"/>
              <a:t> (2020) </a:t>
            </a:r>
          </a:p>
        </p:txBody>
      </p:sp>
    </p:spTree>
    <p:extLst>
      <p:ext uri="{BB962C8B-B14F-4D97-AF65-F5344CB8AC3E}">
        <p14:creationId xmlns:p14="http://schemas.microsoft.com/office/powerpoint/2010/main" val="35531651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422981-C462-8746-B979-2ACA8250E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710" y="1609558"/>
            <a:ext cx="21005800" cy="135021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Problem learned in ∼ 200 iterations with threshold of 1 mm.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4979A8-0457-0A49-8593-EFE0A0823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Reinforcement learning at CERN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A2B86B-CFE4-F846-93FF-E8463A66A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40" y="2959769"/>
            <a:ext cx="13576300" cy="79629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5EBC2AC-1955-C342-BBA6-0901196D657A}"/>
              </a:ext>
            </a:extLst>
          </p:cNvPr>
          <p:cNvSpPr/>
          <p:nvPr/>
        </p:nvSpPr>
        <p:spPr>
          <a:xfrm>
            <a:off x="7300678" y="10741922"/>
            <a:ext cx="87238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/>
              <a:t>AWAKE electron line horizontal trajectory steering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3044B0-BCE5-CB44-9755-42046FEFA65B}"/>
              </a:ext>
            </a:extLst>
          </p:cNvPr>
          <p:cNvSpPr txBox="1"/>
          <p:nvPr/>
        </p:nvSpPr>
        <p:spPr>
          <a:xfrm>
            <a:off x="715360" y="11812723"/>
            <a:ext cx="2197954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b="0" dirty="0"/>
              <a:t>S. </a:t>
            </a:r>
            <a:r>
              <a:rPr lang="en-US" b="0" dirty="0" err="1"/>
              <a:t>Hirlaender</a:t>
            </a:r>
            <a:r>
              <a:rPr lang="en-US" b="0" dirty="0"/>
              <a:t>: Towards artificial intelligence in accelerator operation, </a:t>
            </a:r>
            <a:r>
              <a:rPr lang="en-US" b="0" dirty="0">
                <a:hlinkClick r:id="rId3"/>
              </a:rPr>
              <a:t>GSI Seminar </a:t>
            </a:r>
            <a:r>
              <a:rPr lang="en-US" b="0" dirty="0"/>
              <a:t>(2020)  </a:t>
            </a:r>
          </a:p>
          <a:p>
            <a:pPr algn="l"/>
            <a:r>
              <a:rPr lang="en-US" b="0" dirty="0"/>
              <a:t>and V. </a:t>
            </a:r>
            <a:r>
              <a:rPr lang="en-US" b="0" dirty="0" err="1"/>
              <a:t>Kain</a:t>
            </a:r>
            <a:r>
              <a:rPr lang="en-US" b="0" dirty="0"/>
              <a:t> et al: Phys. Rev. Accel. 23, </a:t>
            </a:r>
            <a:r>
              <a:rPr lang="en-US" b="0" dirty="0">
                <a:hlinkClick r:id="rId4"/>
              </a:rPr>
              <a:t>124801</a:t>
            </a:r>
            <a:r>
              <a:rPr lang="en-US" b="0" dirty="0"/>
              <a:t> (2020) </a:t>
            </a:r>
          </a:p>
        </p:txBody>
      </p:sp>
    </p:spTree>
    <p:extLst>
      <p:ext uri="{BB962C8B-B14F-4D97-AF65-F5344CB8AC3E}">
        <p14:creationId xmlns:p14="http://schemas.microsoft.com/office/powerpoint/2010/main" val="27916901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7E6344B-7C8D-264B-AE22-BBFE8EFEC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637" y="1489242"/>
            <a:ext cx="21005800" cy="125395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An important question is how long a training remains valid.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7DDF86-E42D-0F43-981E-ABA311079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Reinforcement learning at CERN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7F3CC9-2ECC-F94B-A8A9-EE8DB3C9D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4" y="2906298"/>
            <a:ext cx="14617202" cy="840377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206011C-AD53-8F4E-89E0-7459036F13D4}"/>
              </a:ext>
            </a:extLst>
          </p:cNvPr>
          <p:cNvSpPr/>
          <p:nvPr/>
        </p:nvSpPr>
        <p:spPr>
          <a:xfrm>
            <a:off x="7331863" y="11105262"/>
            <a:ext cx="105865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/>
              <a:t>Validation: Agent was trained more than three months earlier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8544F0-5861-BB44-8EC4-A5F3F6482F00}"/>
              </a:ext>
            </a:extLst>
          </p:cNvPr>
          <p:cNvSpPr txBox="1"/>
          <p:nvPr/>
        </p:nvSpPr>
        <p:spPr>
          <a:xfrm>
            <a:off x="715360" y="11812723"/>
            <a:ext cx="2197954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b="0" dirty="0"/>
              <a:t>S. </a:t>
            </a:r>
            <a:r>
              <a:rPr lang="en-US" b="0" dirty="0" err="1"/>
              <a:t>Hirlaender</a:t>
            </a:r>
            <a:r>
              <a:rPr lang="en-US" b="0" dirty="0"/>
              <a:t>: Towards artificial intelligence in accelerator operation, </a:t>
            </a:r>
            <a:r>
              <a:rPr lang="en-US" b="0" dirty="0">
                <a:hlinkClick r:id="rId3"/>
              </a:rPr>
              <a:t>GSI Seminar </a:t>
            </a:r>
            <a:r>
              <a:rPr lang="en-US" b="0" dirty="0"/>
              <a:t>(2020)  </a:t>
            </a:r>
          </a:p>
          <a:p>
            <a:pPr algn="l"/>
            <a:r>
              <a:rPr lang="en-US" b="0" dirty="0"/>
              <a:t>and V. </a:t>
            </a:r>
            <a:r>
              <a:rPr lang="en-US" b="0" dirty="0" err="1"/>
              <a:t>Kain</a:t>
            </a:r>
            <a:r>
              <a:rPr lang="en-US" b="0" dirty="0"/>
              <a:t> et al: Phys. Rev. Accel. 23, </a:t>
            </a:r>
            <a:r>
              <a:rPr lang="en-US" b="0" dirty="0">
                <a:hlinkClick r:id="rId4"/>
              </a:rPr>
              <a:t>124801</a:t>
            </a:r>
            <a:r>
              <a:rPr lang="en-US" b="0" dirty="0"/>
              <a:t> (2020) </a:t>
            </a:r>
          </a:p>
        </p:txBody>
      </p:sp>
    </p:spTree>
    <p:extLst>
      <p:ext uri="{BB962C8B-B14F-4D97-AF65-F5344CB8AC3E}">
        <p14:creationId xmlns:p14="http://schemas.microsoft.com/office/powerpoint/2010/main" val="37841356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E7CD25F-D2D7-2242-9492-BB531905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205" y="1395663"/>
            <a:ext cx="21005800" cy="5082674"/>
          </a:xfrm>
        </p:spPr>
        <p:txBody>
          <a:bodyPr/>
          <a:lstStyle/>
          <a:p>
            <a:r>
              <a:rPr lang="en-US" dirty="0"/>
              <a:t>COBYLA optimizer by M.J.D. Powell, 1994 (Constrained Optimization BY Linear Approximations) </a:t>
            </a:r>
          </a:p>
          <a:p>
            <a:r>
              <a:rPr lang="en-US" dirty="0"/>
              <a:t>The method is derivative-free with constraint functions and use linear interpolation.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1CB469-4532-E742-822D-6015FA20C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Numerical optimization at CERN</a:t>
            </a:r>
            <a:r>
              <a:rPr lang="en-US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8C9B0C-1B88-C347-908E-2576259141BE}"/>
              </a:ext>
            </a:extLst>
          </p:cNvPr>
          <p:cNvSpPr txBox="1"/>
          <p:nvPr/>
        </p:nvSpPr>
        <p:spPr>
          <a:xfrm>
            <a:off x="2991722" y="6058020"/>
            <a:ext cx="7434728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000" b="0"/>
              <a:t>Problem: ((x−3</a:t>
            </a:r>
            <a:r>
              <a:rPr lang="en-US" sz="4000" b="0" baseline="30000"/>
              <a:t>)2</a:t>
            </a:r>
            <a:r>
              <a:rPr lang="en-US" sz="4000" b="0"/>
              <a:t> + </a:t>
            </a:r>
            <a:r>
              <a:rPr lang="en-US" sz="4000" b="0" baseline="30000"/>
              <a:t>(</a:t>
            </a:r>
            <a:r>
              <a:rPr lang="en-US" sz="4000" b="0"/>
              <a:t>y−2)</a:t>
            </a:r>
            <a:r>
              <a:rPr lang="en-US" sz="4000" b="0" baseline="30000"/>
              <a:t>2</a:t>
            </a:r>
            <a:r>
              <a:rPr lang="en-US" sz="4000" b="0"/>
              <a:t>)</a:t>
            </a:r>
            <a:r>
              <a:rPr lang="en-US" sz="4000" b="0" baseline="30000"/>
              <a:t>1/2</a:t>
            </a:r>
            <a:r>
              <a:rPr lang="en-US" sz="4000" b="0"/>
              <a:t> </a:t>
            </a:r>
          </a:p>
          <a:p>
            <a:pPr algn="l">
              <a:lnSpc>
                <a:spcPct val="200000"/>
              </a:lnSpc>
            </a:pPr>
            <a:r>
              <a:rPr lang="en-US" sz="4000" b="0"/>
              <a:t>Constrains: Black box </a:t>
            </a:r>
          </a:p>
          <a:p>
            <a:pPr algn="l">
              <a:lnSpc>
                <a:spcPct val="200000"/>
              </a:lnSpc>
            </a:pPr>
            <a:r>
              <a:rPr lang="en-US" sz="4000" b="0"/>
              <a:t>Starting point: Black point</a:t>
            </a:r>
          </a:p>
          <a:p>
            <a:pPr algn="l">
              <a:lnSpc>
                <a:spcPct val="200000"/>
              </a:lnSpc>
            </a:pPr>
            <a:r>
              <a:rPr lang="en-US" sz="4000" b="0"/>
              <a:t>Function minimum: Grey points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0722DF-C704-C84B-94DC-47526A047165}"/>
              </a:ext>
            </a:extLst>
          </p:cNvPr>
          <p:cNvSpPr txBox="1"/>
          <p:nvPr/>
        </p:nvSpPr>
        <p:spPr>
          <a:xfrm>
            <a:off x="1116117" y="12038208"/>
            <a:ext cx="65659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b="0"/>
              <a:t>https://scipy-lectures.org/index.html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9BA7F4-66DB-C740-A166-19B4F651D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831" y="5979694"/>
            <a:ext cx="7323221" cy="61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329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E2045D3-6B1F-C54A-8C30-25E7B6284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1636295"/>
            <a:ext cx="21005800" cy="1834147"/>
          </a:xfrm>
        </p:spPr>
        <p:txBody>
          <a:bodyPr/>
          <a:lstStyle/>
          <a:p>
            <a:r>
              <a:rPr lang="en-US"/>
              <a:t>Application: Trajectory steering for LINAC4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6041B6-7398-5C4E-9D46-A8C2EBE57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Numerical</a:t>
            </a:r>
            <a:r>
              <a:rPr lang="en-US"/>
              <a:t> </a:t>
            </a: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optimization</a:t>
            </a:r>
            <a:r>
              <a:rPr lang="en-US"/>
              <a:t> </a:t>
            </a: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CERN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3FB209-B29E-DA40-BCCB-CC4A857B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93" y="3374189"/>
            <a:ext cx="11557335" cy="86644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96BD43B-C11A-1541-A5A2-506C4A40FD49}"/>
              </a:ext>
            </a:extLst>
          </p:cNvPr>
          <p:cNvSpPr txBox="1"/>
          <p:nvPr/>
        </p:nvSpPr>
        <p:spPr>
          <a:xfrm>
            <a:off x="715360" y="12043555"/>
            <a:ext cx="2197954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b="0" dirty="0"/>
              <a:t>V. </a:t>
            </a:r>
            <a:r>
              <a:rPr lang="en-US" b="0" dirty="0" err="1"/>
              <a:t>Kain</a:t>
            </a:r>
            <a:r>
              <a:rPr lang="en-US" b="0" dirty="0"/>
              <a:t> et al: Phys. Rev. Accel. 23, </a:t>
            </a:r>
            <a:r>
              <a:rPr lang="en-US" b="0" dirty="0">
                <a:hlinkClick r:id="rId3"/>
              </a:rPr>
              <a:t>124801</a:t>
            </a:r>
            <a:r>
              <a:rPr lang="en-US" b="0" dirty="0"/>
              <a:t> (2020) </a:t>
            </a:r>
          </a:p>
        </p:txBody>
      </p:sp>
    </p:spTree>
    <p:extLst>
      <p:ext uri="{BB962C8B-B14F-4D97-AF65-F5344CB8AC3E}">
        <p14:creationId xmlns:p14="http://schemas.microsoft.com/office/powerpoint/2010/main" val="39778867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EFFE18B-2123-AF4E-93C4-2A359910F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584" y="2644274"/>
            <a:ext cx="11641889" cy="9296400"/>
          </a:xfrm>
        </p:spPr>
        <p:txBody>
          <a:bodyPr/>
          <a:lstStyle/>
          <a:p>
            <a:r>
              <a:rPr lang="en-US"/>
              <a:t>Nature-inspired algorithms are smart parameter scans: </a:t>
            </a:r>
          </a:p>
          <a:p>
            <a:pPr lvl="1"/>
            <a:r>
              <a:rPr lang="en-US"/>
              <a:t>Genetic algorithms </a:t>
            </a:r>
          </a:p>
          <a:p>
            <a:pPr lvl="1"/>
            <a:r>
              <a:rPr lang="en-US"/>
              <a:t>Particle swarm algorithms </a:t>
            </a:r>
          </a:p>
          <a:p>
            <a:r>
              <a:rPr lang="en-US"/>
              <a:t>Genetic algorithms allow multi-objective optimization. </a:t>
            </a:r>
          </a:p>
          <a:p>
            <a:r>
              <a:rPr lang="en-US"/>
              <a:t>Equally valid solution form a so-called Pareto front (PA front) </a:t>
            </a:r>
          </a:p>
          <a:p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68724C-8E85-2B44-8498-65438B568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Nature-inspired optimization at GSI</a:t>
            </a:r>
            <a:r>
              <a:rPr lang="en-US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58DD4CD-5F17-FB46-A502-475E147E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798" y="2644274"/>
            <a:ext cx="8445500" cy="76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90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42F8CDC-D398-084B-BBEF-7BE8FAB16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26" y="2111588"/>
            <a:ext cx="11469768" cy="4120208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282681A-F471-DE49-A22E-F103F2A1E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790" y="3510549"/>
            <a:ext cx="10974536" cy="2818062"/>
          </a:xfrm>
        </p:spPr>
        <p:txBody>
          <a:bodyPr>
            <a:normAutofit/>
          </a:bodyPr>
          <a:lstStyle/>
          <a:p>
            <a:r>
              <a:rPr lang="en-US"/>
              <a:t>MTI has to respect Liouville’s theorem: Injected beams only in free space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DC6A3F-AE30-1A45-82A7-526F868BB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Nature-inspired</a:t>
            </a:r>
            <a:r>
              <a:rPr lang="en-US"/>
              <a:t> </a:t>
            </a: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optimization at GSI </a:t>
            </a: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F133BF30-94C1-CE40-BC5B-AD5D392288D5}"/>
              </a:ext>
            </a:extLst>
          </p:cNvPr>
          <p:cNvSpPr txBox="1">
            <a:spLocks/>
          </p:cNvSpPr>
          <p:nvPr/>
        </p:nvSpPr>
        <p:spPr>
          <a:xfrm>
            <a:off x="984853" y="1726580"/>
            <a:ext cx="14078684" cy="1360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b="1"/>
              <a:t>Application: Horizontal injection into Synchrotron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54AF3CF-BECA-2B45-8DBF-212A4603E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348" y="7825207"/>
            <a:ext cx="7747000" cy="3949700"/>
          </a:xfrm>
          <a:prstGeom prst="rect">
            <a:avLst/>
          </a:prstGeom>
        </p:spPr>
      </p:pic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0E7082D4-3DFA-F24D-B8B3-55FA75A84849}"/>
              </a:ext>
            </a:extLst>
          </p:cNvPr>
          <p:cNvSpPr txBox="1">
            <a:spLocks/>
          </p:cNvSpPr>
          <p:nvPr/>
        </p:nvSpPr>
        <p:spPr>
          <a:xfrm>
            <a:off x="933520" y="5799220"/>
            <a:ext cx="10974536" cy="7400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/>
              <a:t>Loss (at septum + acceptance) should be as low and number of injected turns as large as possible </a:t>
            </a:r>
          </a:p>
          <a:p>
            <a:pPr hangingPunct="1"/>
            <a:r>
              <a:rPr lang="en-US"/>
              <a:t>Simulations: Especially for longer injection GA discovers a much better solution </a:t>
            </a:r>
          </a:p>
        </p:txBody>
      </p:sp>
    </p:spTree>
    <p:extLst>
      <p:ext uri="{BB962C8B-B14F-4D97-AF65-F5344CB8AC3E}">
        <p14:creationId xmlns:p14="http://schemas.microsoft.com/office/powerpoint/2010/main" val="41358861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103EC5-2650-8049-BAEC-9B5FE6B95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138" y="1299412"/>
            <a:ext cx="19606795" cy="1684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Application</a:t>
            </a:r>
            <a:r>
              <a:rPr lang="en-US"/>
              <a:t>: Injection optimization into CRYRIN@ESR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DD7A4E-E647-4C4E-82B4-FEB9AFC7D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Nature-inspired</a:t>
            </a:r>
            <a:r>
              <a:rPr lang="en-US"/>
              <a:t> </a:t>
            </a: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optimization at GSI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77C964-834D-064B-AC82-A68526CC3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91" y="2671006"/>
            <a:ext cx="11672303" cy="93260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A5939D6-B5F8-A247-882F-7E70D6C7BFDA}"/>
              </a:ext>
            </a:extLst>
          </p:cNvPr>
          <p:cNvSpPr/>
          <p:nvPr/>
        </p:nvSpPr>
        <p:spPr>
          <a:xfrm>
            <a:off x="17689636" y="9577133"/>
            <a:ext cx="5678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/>
            <a:r>
              <a:rPr lang="en-US" b="0"/>
              <a:t>CRYRING@ESR GA optimization after 200 iterations in around 90 minutes.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19D2BAA-740D-4E4E-B726-44C00A4B4950}"/>
              </a:ext>
            </a:extLst>
          </p:cNvPr>
          <p:cNvSpPr/>
          <p:nvPr/>
        </p:nvSpPr>
        <p:spPr>
          <a:xfrm>
            <a:off x="595963" y="12204128"/>
            <a:ext cx="228174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/>
              <a:t>S. Appel et al: </a:t>
            </a:r>
            <a:r>
              <a:rPr lang="en-US" b="0" dirty="0" err="1"/>
              <a:t>Int</a:t>
            </a:r>
            <a:r>
              <a:rPr lang="en-US" b="0" dirty="0"/>
              <a:t> J Mod Phys A, </a:t>
            </a:r>
            <a:r>
              <a:rPr lang="en-US" b="0" dirty="0">
                <a:hlinkClick r:id="rId3"/>
              </a:rPr>
              <a:t>1942019</a:t>
            </a:r>
            <a:r>
              <a:rPr lang="en-US" b="0" dirty="0"/>
              <a:t>, (2019)</a:t>
            </a:r>
          </a:p>
        </p:txBody>
      </p:sp>
    </p:spTree>
    <p:extLst>
      <p:ext uri="{BB962C8B-B14F-4D97-AF65-F5344CB8AC3E}">
        <p14:creationId xmlns:p14="http://schemas.microsoft.com/office/powerpoint/2010/main" val="90747327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C431C2F-3AC0-4F4E-B904-5EE9F73E5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269" y="1657685"/>
            <a:ext cx="21005800" cy="15427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idea is to provide a library with different optimizer for accelerators including description, application and simulation example.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77797F-0E5B-F34E-B5CF-4B5FA5257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ML library for accelerator optimization 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1E74EEEE-5973-6446-B9E5-2C152F93A6B3}"/>
              </a:ext>
            </a:extLst>
          </p:cNvPr>
          <p:cNvSpPr txBox="1">
            <a:spLocks/>
          </p:cNvSpPr>
          <p:nvPr/>
        </p:nvSpPr>
        <p:spPr>
          <a:xfrm>
            <a:off x="991269" y="11218724"/>
            <a:ext cx="21005800" cy="1542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/>
              <a:t>⇒ Not complete: Several algorithms are already in tested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FE6BCC-F3BC-F245-B438-40627E33B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45" y="3224464"/>
            <a:ext cx="17333918" cy="80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886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"/>
          <p:cNvSpPr txBox="1">
            <a:spLocks noGrp="1"/>
          </p:cNvSpPr>
          <p:nvPr>
            <p:ph type="body" idx="1"/>
          </p:nvPr>
        </p:nvSpPr>
        <p:spPr>
          <a:xfrm>
            <a:off x="1689100" y="2261934"/>
            <a:ext cx="21005800" cy="105931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CERN python toolkit: </a:t>
            </a:r>
            <a:r>
              <a:rPr lang="en-US" dirty="0" err="1"/>
              <a:t>GeOFF</a:t>
            </a:r>
            <a:r>
              <a:rPr lang="en-US" dirty="0"/>
              <a:t> </a:t>
            </a:r>
          </a:p>
          <a:p>
            <a:r>
              <a:rPr lang="en-US" dirty="0"/>
              <a:t>Online optimization: </a:t>
            </a:r>
          </a:p>
          <a:p>
            <a:pPr lvl="1"/>
            <a:r>
              <a:rPr lang="en-US" dirty="0"/>
              <a:t>Reinforcement learning at CERN </a:t>
            </a:r>
          </a:p>
          <a:p>
            <a:pPr lvl="1"/>
            <a:r>
              <a:rPr lang="en-US" dirty="0"/>
              <a:t>Numerical optimization at CERN </a:t>
            </a:r>
          </a:p>
          <a:p>
            <a:pPr lvl="1"/>
            <a:r>
              <a:rPr lang="en-US" dirty="0"/>
              <a:t>Nature-inspired optimization at GSI </a:t>
            </a:r>
          </a:p>
          <a:p>
            <a:r>
              <a:rPr lang="en-US" dirty="0" err="1"/>
              <a:t>GeOFF</a:t>
            </a:r>
            <a:r>
              <a:rPr lang="en-US" dirty="0"/>
              <a:t> implementation at ISOLDE </a:t>
            </a:r>
          </a:p>
          <a:p>
            <a:r>
              <a:rPr lang="en-US" dirty="0"/>
              <a:t>Milestone and Deliverable </a:t>
            </a:r>
          </a:p>
          <a:p>
            <a:endParaRPr lang="en-US" dirty="0"/>
          </a:p>
        </p:txBody>
      </p:sp>
      <p:sp>
        <p:nvSpPr>
          <p:cNvPr id="67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 err="1"/>
              <a:t>Context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8476B09-967B-744F-92CF-FA83E4E43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067" y="7988972"/>
            <a:ext cx="22133427" cy="45479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Easy integration of new accelerators and optimization problems </a:t>
            </a:r>
          </a:p>
          <a:p>
            <a:r>
              <a:rPr lang="en-US" dirty="0"/>
              <a:t>Working prototype in around 2 hours</a:t>
            </a:r>
          </a:p>
          <a:p>
            <a:r>
              <a:rPr lang="en-US" dirty="0"/>
              <a:t>Environment: Definition of optimization problem including actors + diagnostics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Documentation</a:t>
            </a:r>
            <a:r>
              <a:rPr lang="en-US" dirty="0"/>
              <a:t> and tutorials available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8CB540-D7EB-4648-A9C7-F4914C9F2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GeOFF implementation for ISOLDE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EB6958-8776-5D4C-9240-B721D56DD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725" y="1477879"/>
            <a:ext cx="8202529" cy="49971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0C799F6-1709-7C43-BF27-79379FAAF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45" y="1598194"/>
            <a:ext cx="10020300" cy="48768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3E0D952-F14D-2342-A2FF-B8128A4EFFF4}"/>
              </a:ext>
            </a:extLst>
          </p:cNvPr>
          <p:cNvSpPr/>
          <p:nvPr/>
        </p:nvSpPr>
        <p:spPr>
          <a:xfrm>
            <a:off x="5440995" y="6552394"/>
            <a:ext cx="1430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/>
              <a:t>Coding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CAECC4-A706-3947-8265-8FB3043AC35E}"/>
              </a:ext>
            </a:extLst>
          </p:cNvPr>
          <p:cNvSpPr/>
          <p:nvPr/>
        </p:nvSpPr>
        <p:spPr>
          <a:xfrm>
            <a:off x="17544058" y="6554432"/>
            <a:ext cx="33858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/>
              <a:t>Working prototype</a:t>
            </a:r>
          </a:p>
        </p:txBody>
      </p:sp>
    </p:spTree>
    <p:extLst>
      <p:ext uri="{BB962C8B-B14F-4D97-AF65-F5344CB8AC3E}">
        <p14:creationId xmlns:p14="http://schemas.microsoft.com/office/powerpoint/2010/main" val="575378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82ED1C-1DE3-1B4C-AC33-E65422BBC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7666" y="24063"/>
            <a:ext cx="18661787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Definition of optimization problem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DE1FA1-7F14-AD49-A60F-31730BE11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70" y="1688765"/>
            <a:ext cx="18050376" cy="1101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317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0E8EDD-82D6-214D-8020-492D48A54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648" y="1392989"/>
            <a:ext cx="21005800" cy="4261853"/>
          </a:xfrm>
        </p:spPr>
        <p:txBody>
          <a:bodyPr/>
          <a:lstStyle/>
          <a:p>
            <a:r>
              <a:rPr lang="en-US"/>
              <a:t>ISOLDE offline 2: Replica of ISOLDE infrastructure used for target and ion source development. </a:t>
            </a:r>
          </a:p>
          <a:p>
            <a:pPr marL="0" indent="0">
              <a:buNone/>
            </a:pPr>
            <a:r>
              <a:rPr lang="en-US"/>
              <a:t>⇒ Also for testing optimizer and ML algorithms (Euro-GeOFF)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303626-D605-E04A-9A2B-F55C02EBE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Replica of ISOLDE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02C433-58E4-AE44-B13F-6BC902D2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6892798"/>
            <a:ext cx="6781735" cy="45211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85A13B-D9A4-8C45-9C96-A35A6E088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33" y="5895475"/>
            <a:ext cx="10279470" cy="57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1376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C6AF6D3-027D-1D40-B71F-4434428A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143" y="2454442"/>
            <a:ext cx="21005800" cy="36094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At the example of GSI: Similar infrastructure </a:t>
            </a:r>
          </a:p>
          <a:p>
            <a:pPr marL="0" indent="0">
              <a:buNone/>
            </a:pPr>
            <a:r>
              <a:rPr lang="en-US" dirty="0"/>
              <a:t>Homework: All python interfaces must be checked:</a:t>
            </a:r>
            <a:br>
              <a:rPr lang="en-US" dirty="0"/>
            </a:br>
            <a:r>
              <a:rPr lang="en-US" dirty="0"/>
              <a:t>Python access to control system (LSA) and diagnostics (FESA) </a:t>
            </a:r>
          </a:p>
          <a:p>
            <a:pPr marL="0" indent="0">
              <a:buNone/>
            </a:pPr>
            <a:r>
              <a:rPr lang="en-US" dirty="0"/>
              <a:t>⇒ Almost done!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DF2D4E-495A-8449-87C8-02730123E8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Possible implantation at other facility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976D04-B799-3747-B830-4BB8CBF67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17" y="5962164"/>
            <a:ext cx="20500084" cy="69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8303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135FC7-185B-1F44-B748-D6E3CD94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8470" y="2261932"/>
            <a:ext cx="21005800" cy="109059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WP5 is in very good process to many preparations </a:t>
            </a:r>
          </a:p>
          <a:p>
            <a:r>
              <a:rPr lang="en-US" dirty="0"/>
              <a:t>Milestone after M8:</a:t>
            </a:r>
            <a:br>
              <a:rPr lang="en-US" dirty="0"/>
            </a:br>
            <a:r>
              <a:rPr lang="en-US" dirty="0"/>
              <a:t>The source code of the ML toolkit prototype is available on a shared platform             (in very good process) </a:t>
            </a:r>
          </a:p>
          <a:p>
            <a:r>
              <a:rPr lang="en-US" dirty="0"/>
              <a:t>Deliverable after M24:</a:t>
            </a:r>
            <a:br>
              <a:rPr lang="en-US" dirty="0"/>
            </a:br>
            <a:r>
              <a:rPr lang="en-US" dirty="0"/>
              <a:t>The toolkit is deployed at least two facilities and been used 					    (technical requirements are given and almost tested at GSI) </a:t>
            </a:r>
          </a:p>
          <a:p>
            <a:r>
              <a:rPr lang="en-US" dirty="0"/>
              <a:t>Milestone after M36:</a:t>
            </a:r>
            <a:br>
              <a:rPr lang="en-US" dirty="0"/>
            </a:br>
            <a:r>
              <a:rPr lang="en-US" dirty="0"/>
              <a:t>The toolkit is established at the involved facilities and has been applied to at last one user beam line. </a:t>
            </a:r>
          </a:p>
          <a:p>
            <a:r>
              <a:rPr lang="en-US" dirty="0"/>
              <a:t>Milestone after M42:</a:t>
            </a:r>
            <a:br>
              <a:rPr lang="en-US" dirty="0"/>
            </a:br>
            <a:r>
              <a:rPr lang="en-US" dirty="0"/>
              <a:t>Report on the different tested algorithms and reported results in applications beyond ion beam tuning optimization. </a:t>
            </a:r>
          </a:p>
          <a:p>
            <a:pPr marL="0" indent="0">
              <a:buNone/>
            </a:pPr>
            <a:r>
              <a:rPr lang="en-US" b="1" dirty="0"/>
              <a:t>Reporting after M12, M30 and M48 is not a issue for WP5. </a:t>
            </a:r>
          </a:p>
          <a:p>
            <a:endParaRPr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4471066-1D3C-BF46-94B6-0894017776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Milestone</a:t>
            </a:r>
            <a:r>
              <a:rPr lang="en-US" dirty="0"/>
              <a:t> </a:t>
            </a:r>
            <a:r>
              <a:rPr lang="en-US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Deliverable </a:t>
            </a:r>
          </a:p>
        </p:txBody>
      </p:sp>
    </p:spTree>
    <p:extLst>
      <p:ext uri="{BB962C8B-B14F-4D97-AF65-F5344CB8AC3E}">
        <p14:creationId xmlns:p14="http://schemas.microsoft.com/office/powerpoint/2010/main" val="35556588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FFCCEC-0D42-9545-8D2E-95501D29C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attention. </a:t>
            </a:r>
          </a:p>
          <a:p>
            <a:pPr marL="0" indent="0" algn="ctr">
              <a:buNone/>
            </a:pPr>
            <a:r>
              <a:rPr lang="en-US" dirty="0"/>
              <a:t>Questions?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579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>
            <a:extLst>
              <a:ext uri="{FF2B5EF4-FFF2-40B4-BE49-F238E27FC236}">
                <a16:creationId xmlns:a16="http://schemas.microsoft.com/office/drawing/2014/main" id="{20D95829-470F-F645-BB9A-9923C0E5667F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420788" y="104849"/>
            <a:ext cx="16692683" cy="12192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/>
              <a:t>CERN</a:t>
            </a:r>
            <a:endParaRPr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9607DA9-DE1D-1D43-839D-90FE37292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6" y="1759398"/>
            <a:ext cx="16955396" cy="1104220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E2D89D2-9CD3-4C45-9FA3-453F58565069}"/>
              </a:ext>
            </a:extLst>
          </p:cNvPr>
          <p:cNvSpPr/>
          <p:nvPr/>
        </p:nvSpPr>
        <p:spPr>
          <a:xfrm>
            <a:off x="17397663" y="5943600"/>
            <a:ext cx="2806259" cy="1660358"/>
          </a:xfrm>
          <a:prstGeom prst="ellipse">
            <a:avLst/>
          </a:prstGeom>
          <a:noFill/>
          <a:ln w="762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5C525D-621A-2741-A159-AED524C06A89}"/>
              </a:ext>
            </a:extLst>
          </p:cNvPr>
          <p:cNvSpPr/>
          <p:nvPr/>
        </p:nvSpPr>
        <p:spPr>
          <a:xfrm>
            <a:off x="6071936" y="8839200"/>
            <a:ext cx="2806259" cy="1660358"/>
          </a:xfrm>
          <a:prstGeom prst="ellipse">
            <a:avLst/>
          </a:prstGeom>
          <a:noFill/>
          <a:ln w="762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04E097-EA98-7F40-BE45-443DBAA2E678}"/>
              </a:ext>
            </a:extLst>
          </p:cNvPr>
          <p:cNvSpPr/>
          <p:nvPr/>
        </p:nvSpPr>
        <p:spPr>
          <a:xfrm>
            <a:off x="10018851" y="7603958"/>
            <a:ext cx="2806259" cy="1660358"/>
          </a:xfrm>
          <a:prstGeom prst="ellipse">
            <a:avLst/>
          </a:prstGeom>
          <a:noFill/>
          <a:ln w="762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299579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>
            <a:extLst>
              <a:ext uri="{FF2B5EF4-FFF2-40B4-BE49-F238E27FC236}">
                <a16:creationId xmlns:a16="http://schemas.microsoft.com/office/drawing/2014/main" id="{B0158E3D-A05A-BE40-B51F-AE4E6A15740A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420788" y="104849"/>
            <a:ext cx="16692683" cy="12192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/>
              <a:t>FAIR + GSI</a:t>
            </a:r>
            <a:endParaRPr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AD945A-27E9-6742-83E4-6A8BD9B85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41" y="3994483"/>
            <a:ext cx="8707654" cy="56789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FF522E4-30FE-F24E-99FD-D60CB7A1C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1518198"/>
            <a:ext cx="12584697" cy="1063147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5832DC4-B032-9448-82D7-C5B629470AC6}"/>
              </a:ext>
            </a:extLst>
          </p:cNvPr>
          <p:cNvSpPr/>
          <p:nvPr/>
        </p:nvSpPr>
        <p:spPr>
          <a:xfrm>
            <a:off x="5197641" y="6833934"/>
            <a:ext cx="1223147" cy="721898"/>
          </a:xfrm>
          <a:prstGeom prst="ellipse">
            <a:avLst/>
          </a:prstGeom>
          <a:noFill/>
          <a:ln w="762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B92291-4721-FA47-9FA4-C1A5BE4F3C73}"/>
              </a:ext>
            </a:extLst>
          </p:cNvPr>
          <p:cNvSpPr/>
          <p:nvPr/>
        </p:nvSpPr>
        <p:spPr>
          <a:xfrm rot="7689654">
            <a:off x="5350042" y="4483765"/>
            <a:ext cx="1223147" cy="721898"/>
          </a:xfrm>
          <a:prstGeom prst="ellipse">
            <a:avLst/>
          </a:prstGeom>
          <a:noFill/>
          <a:ln w="762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088280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9020AE-9BC5-D141-82DE-798FEEC87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sz="7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Facilities share common problem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2B20A2-F0E1-7A4E-B1B3-D99B15C7E710}"/>
              </a:ext>
            </a:extLst>
          </p:cNvPr>
          <p:cNvSpPr txBox="1"/>
          <p:nvPr/>
        </p:nvSpPr>
        <p:spPr>
          <a:xfrm>
            <a:off x="609599" y="1672033"/>
            <a:ext cx="20904762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b="0"/>
              <a:t> Requiring skilled machine supervisors to achieve optimum beam as required by the user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1E85B87-F66D-454D-A6E7-8DA997B3CE92}"/>
              </a:ext>
            </a:extLst>
          </p:cNvPr>
          <p:cNvSpPr/>
          <p:nvPr/>
        </p:nvSpPr>
        <p:spPr>
          <a:xfrm>
            <a:off x="753977" y="11877978"/>
            <a:ext cx="20108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4000" b="0">
                <a:latin typeface="+mn-lt"/>
              </a:rPr>
              <a:t> Increase beam availability for the users with automated optimizer toolkit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1A791C-1BAD-D04C-B7A0-96222DB40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44" y="1732217"/>
            <a:ext cx="15255944" cy="107806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3D0EE66-0790-A041-8118-38539DC357D5}"/>
              </a:ext>
            </a:extLst>
          </p:cNvPr>
          <p:cNvSpPr txBox="1"/>
          <p:nvPr/>
        </p:nvSpPr>
        <p:spPr>
          <a:xfrm>
            <a:off x="4421985" y="11145280"/>
            <a:ext cx="1295066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/>
              <a:t>GSI Beamtime schedule: Almost on daily basis adjustments are made</a:t>
            </a:r>
            <a:endParaRPr kumimoji="0" 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623466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8E922E3-B599-024A-85CE-41AAA1AA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4722" y="2045365"/>
            <a:ext cx="21005800" cy="1097814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Automated optimization of accelerator means: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Reproducible</a:t>
            </a:r>
            <a:r>
              <a:rPr lang="en-US" dirty="0"/>
              <a:t> or improving beam quality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Improving</a:t>
            </a:r>
            <a:r>
              <a:rPr lang="en-US" dirty="0"/>
              <a:t> accelerator availability (less downtime) 	</a:t>
            </a:r>
          </a:p>
          <a:p>
            <a:pPr lvl="1"/>
            <a:r>
              <a:rPr lang="en-US" dirty="0"/>
              <a:t>Hugh data framework and high quality diagnostics is of large importance </a:t>
            </a:r>
          </a:p>
          <a:p>
            <a:r>
              <a:rPr lang="en-US" dirty="0"/>
              <a:t>The aim is to find the optimum framework for usable ML algorithms for accelerator problems. </a:t>
            </a:r>
          </a:p>
          <a:p>
            <a:r>
              <a:rPr lang="en-US" dirty="0"/>
              <a:t>Open data: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Share</a:t>
            </a:r>
            <a:r>
              <a:rPr lang="en-US" dirty="0"/>
              <a:t> algorithms and application across facilities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Beam optimization algorithms and ML library </a:t>
            </a:r>
          </a:p>
          <a:p>
            <a:r>
              <a:rPr lang="en-US" dirty="0"/>
              <a:t>USERS beamline: Toolkit with their observable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299FCE-03F9-3943-BCB6-C2B5A9A57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de-DE" sz="7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Machine</a:t>
            </a:r>
            <a:r>
              <a:rPr lang="de-DE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7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</a:t>
            </a:r>
            <a:r>
              <a:rPr lang="de-DE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7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within</a:t>
            </a:r>
            <a:r>
              <a:rPr lang="de-DE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7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EURO-LABS </a:t>
            </a:r>
          </a:p>
        </p:txBody>
      </p:sp>
    </p:spTree>
    <p:extLst>
      <p:ext uri="{BB962C8B-B14F-4D97-AF65-F5344CB8AC3E}">
        <p14:creationId xmlns:p14="http://schemas.microsoft.com/office/powerpoint/2010/main" val="16657101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725D92-9D35-E744-BBFC-9B53B6BE4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3774" y="1916470"/>
            <a:ext cx="12484100" cy="103851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Starting point: </a:t>
            </a:r>
          </a:p>
          <a:p>
            <a:pPr lvl="1"/>
            <a:r>
              <a:rPr lang="en-US" dirty="0"/>
              <a:t>Optimizer toolkit is already developed for CERN accelerator </a:t>
            </a:r>
          </a:p>
          <a:p>
            <a:pPr marL="0" indent="0">
              <a:buNone/>
            </a:pPr>
            <a:r>
              <a:rPr lang="en-US" b="1" dirty="0"/>
              <a:t>Ongoing: </a:t>
            </a:r>
          </a:p>
          <a:p>
            <a:pPr lvl="1"/>
            <a:r>
              <a:rPr lang="en-US" dirty="0"/>
              <a:t>ML-assisted optimization at CERN + GSI and sharing of experience </a:t>
            </a:r>
          </a:p>
          <a:p>
            <a:pPr marL="0" indent="0">
              <a:buNone/>
            </a:pPr>
            <a:r>
              <a:rPr lang="en-US" b="1" dirty="0"/>
              <a:t>Euro-Labs milestone: </a:t>
            </a:r>
          </a:p>
          <a:p>
            <a:pPr lvl="1"/>
            <a:r>
              <a:rPr lang="en-US" dirty="0"/>
              <a:t>Create an accessible beam optimizer toolkit based on CERN python toolkit. </a:t>
            </a:r>
          </a:p>
          <a:p>
            <a:pPr lvl="1"/>
            <a:r>
              <a:rPr lang="en-US" dirty="0"/>
              <a:t>Find usable optimization and ML algorithms for accelerator problems.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182662-6D76-2B48-A9DF-87886C458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Machine learning within the EURO-LABS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ED350D-1EFD-2340-8720-22C812045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116" y="1603651"/>
            <a:ext cx="7485083" cy="467817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DE58A99-3EF3-FC48-9F8F-32292BF9769E}"/>
              </a:ext>
            </a:extLst>
          </p:cNvPr>
          <p:cNvSpPr/>
          <p:nvPr/>
        </p:nvSpPr>
        <p:spPr>
          <a:xfrm>
            <a:off x="17362144" y="6522458"/>
            <a:ext cx="40975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CERN optimizer toolkit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01FC04-BA52-5B47-8DAE-698FCD29E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051" y="7940841"/>
            <a:ext cx="7157148" cy="247215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D33C3D1-1359-AA49-848C-717CC99C2B98}"/>
              </a:ext>
            </a:extLst>
          </p:cNvPr>
          <p:cNvSpPr/>
          <p:nvPr/>
        </p:nvSpPr>
        <p:spPr>
          <a:xfrm>
            <a:off x="17711892" y="10711626"/>
            <a:ext cx="41681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ML-optimization at GSI</a:t>
            </a:r>
          </a:p>
        </p:txBody>
      </p:sp>
    </p:spTree>
    <p:extLst>
      <p:ext uri="{BB962C8B-B14F-4D97-AF65-F5344CB8AC3E}">
        <p14:creationId xmlns:p14="http://schemas.microsoft.com/office/powerpoint/2010/main" val="39003445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D2055D-A3AF-C844-A2AA-FC4522FCA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6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de-DE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CERN </a:t>
            </a:r>
            <a:r>
              <a:rPr lang="de-DE" sz="7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python</a:t>
            </a:r>
            <a:r>
              <a:rPr lang="de-DE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7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toolkit</a:t>
            </a:r>
            <a:r>
              <a:rPr lang="de-DE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de-DE" sz="7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GeOFF</a:t>
            </a:r>
            <a:endParaRPr lang="en-US" sz="7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44573BF-3A3A-9541-90ED-B968EAA4ABC9}"/>
              </a:ext>
            </a:extLst>
          </p:cNvPr>
          <p:cNvSpPr txBox="1">
            <a:spLocks/>
          </p:cNvSpPr>
          <p:nvPr/>
        </p:nvSpPr>
        <p:spPr>
          <a:xfrm>
            <a:off x="729850" y="2125161"/>
            <a:ext cx="12793644" cy="2952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 indent="0" hangingPunct="1">
              <a:buNone/>
            </a:pPr>
            <a:r>
              <a:rPr lang="en-US" sz="3600" dirty="0"/>
              <a:t>Generic Optimization Frontend and Framework (</a:t>
            </a:r>
            <a:r>
              <a:rPr lang="en-US" sz="3600" dirty="0" err="1"/>
              <a:t>GeOFF</a:t>
            </a:r>
            <a:r>
              <a:rPr lang="en-US" sz="3600" dirty="0"/>
              <a:t>) is the graphical application for generic numerical optimization and reinforcement learning on CERN accelerators.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F07FD0A-5FF0-9046-834D-5827A1F6A813}"/>
              </a:ext>
            </a:extLst>
          </p:cNvPr>
          <p:cNvSpPr txBox="1">
            <a:spLocks/>
          </p:cNvSpPr>
          <p:nvPr/>
        </p:nvSpPr>
        <p:spPr>
          <a:xfrm>
            <a:off x="489219" y="5749776"/>
            <a:ext cx="16956569" cy="6426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lvl="1" indent="0" defTabSz="825500">
              <a:lnSpc>
                <a:spcPct val="100000"/>
              </a:lnSpc>
              <a:spcBef>
                <a:spcPts val="5900"/>
              </a:spcBef>
              <a:buSzPct val="125000"/>
              <a:buNone/>
            </a:pPr>
            <a:r>
              <a:rPr lang="en-US" sz="3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It bundles:</a:t>
            </a:r>
          </a:p>
          <a:p>
            <a:pPr marL="1206500" lvl="1" indent="-571500" defTabSz="825500">
              <a:lnSpc>
                <a:spcPct val="100000"/>
              </a:lnSpc>
              <a:spcBef>
                <a:spcPts val="5900"/>
              </a:spcBef>
              <a:buSzPct val="125000"/>
            </a:pPr>
            <a:r>
              <a:rPr lang="en-US" sz="3600" b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interfaces to the machines and simulations thereof, and</a:t>
            </a:r>
          </a:p>
          <a:p>
            <a:pPr marL="1206500" lvl="1" indent="-571500" defTabSz="825500">
              <a:lnSpc>
                <a:spcPct val="100000"/>
              </a:lnSpc>
              <a:spcBef>
                <a:spcPts val="5900"/>
              </a:spcBef>
              <a:buSzPct val="125000"/>
            </a:pPr>
            <a:r>
              <a:rPr lang="en-US" sz="3600" b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numerical optimizers and reinforcement learners that can use these interfaces.</a:t>
            </a:r>
          </a:p>
          <a:p>
            <a:pPr marL="1206500" lvl="1" indent="-571500" defTabSz="825500">
              <a:lnSpc>
                <a:spcPct val="100000"/>
              </a:lnSpc>
              <a:spcBef>
                <a:spcPts val="5900"/>
              </a:spcBef>
              <a:buSzPct val="125000"/>
            </a:pPr>
            <a:r>
              <a:rPr lang="en-US" sz="3600" b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License situation still has to be negotiated with CERN Knowledge Transfer.</a:t>
            </a:r>
          </a:p>
          <a:p>
            <a:pPr marL="1206500" lvl="1" indent="-571500" defTabSz="825500">
              <a:lnSpc>
                <a:spcPct val="100000"/>
              </a:lnSpc>
              <a:spcBef>
                <a:spcPts val="5900"/>
              </a:spcBef>
              <a:buSzPct val="125000"/>
            </a:pPr>
            <a:r>
              <a:rPr lang="en-US" sz="3600" b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Extension for GSI and other facility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32193C-7666-F345-B156-770AE7A88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388" y="1772093"/>
            <a:ext cx="7485083" cy="467817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649FAB2-F6A5-934E-86C3-DF78DDAA4327}"/>
              </a:ext>
            </a:extLst>
          </p:cNvPr>
          <p:cNvSpPr txBox="1"/>
          <p:nvPr/>
        </p:nvSpPr>
        <p:spPr>
          <a:xfrm>
            <a:off x="17764889" y="6805156"/>
            <a:ext cx="388567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de-DE" b="0" dirty="0">
                <a:hlinkClick r:id="rId3"/>
              </a:rPr>
              <a:t>GEOFF (CERN </a:t>
            </a:r>
            <a:r>
              <a:rPr lang="de-DE" b="0" dirty="0" err="1">
                <a:hlinkClick r:id="rId3"/>
              </a:rPr>
              <a:t>gitlab</a:t>
            </a:r>
            <a:r>
              <a:rPr lang="de-DE" b="0" dirty="0">
                <a:hlinkClick r:id="rId3"/>
              </a:rPr>
              <a:t>) 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36061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34A801-3F2A-2246-B192-BDE130EB1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109155"/>
            <a:ext cx="16692683" cy="1210588"/>
          </a:xfrm>
        </p:spPr>
        <p:txBody>
          <a:bodyPr/>
          <a:lstStyle/>
          <a:p>
            <a:pPr marL="0" indent="0">
              <a:buNone/>
            </a:pPr>
            <a:r>
              <a:rPr lang="de-DE" sz="7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GeOFF</a:t>
            </a:r>
            <a:r>
              <a:rPr lang="de-DE" dirty="0"/>
              <a:t> </a:t>
            </a:r>
            <a:r>
              <a:rPr lang="de-DE" sz="7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</a:t>
            </a:r>
            <a:r>
              <a:rPr lang="de-DE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Linac3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64CA9D-9A82-D540-A586-ED0963F9E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58" y="1290830"/>
            <a:ext cx="18457883" cy="115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731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</Words>
  <Application>Microsoft Macintosh PowerPoint</Application>
  <PresentationFormat>Benutzerdefiniert</PresentationFormat>
  <Paragraphs>126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Calibri</vt:lpstr>
      <vt:lpstr>Helvetica Neue</vt:lpstr>
      <vt:lpstr>Helvetica Neue Light</vt:lpstr>
      <vt:lpstr>Helvetica Neue Medium</vt:lpstr>
      <vt:lpstr>Wingdings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Sabrina Appel</cp:lastModifiedBy>
  <cp:revision>55</cp:revision>
  <dcterms:modified xsi:type="dcterms:W3CDTF">2022-10-03T10:47:16Z</dcterms:modified>
</cp:coreProperties>
</file>