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60" r:id="rId4"/>
    <p:sldId id="266" r:id="rId5"/>
    <p:sldId id="265" r:id="rId6"/>
    <p:sldId id="267" r:id="rId7"/>
    <p:sldId id="268" r:id="rId8"/>
    <p:sldId id="269" r:id="rId9"/>
    <p:sldId id="271" r:id="rId10"/>
    <p:sldId id="270" r:id="rId11"/>
    <p:sldId id="272" r:id="rId12"/>
    <p:sldId id="273" r:id="rId13"/>
    <p:sldId id="274" r:id="rId14"/>
    <p:sldId id="275" r:id="rId15"/>
    <p:sldId id="276" r:id="rId16"/>
    <p:sldId id="264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80"/>
    <p:restoredTop sz="93443"/>
  </p:normalViewPr>
  <p:slideViewPr>
    <p:cSldViewPr snapToGrid="0">
      <p:cViewPr varScale="1">
        <p:scale>
          <a:sx n="40" d="100"/>
          <a:sy n="40" d="100"/>
        </p:scale>
        <p:origin x="24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8233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"/>
          <p:cNvGrpSpPr/>
          <p:nvPr/>
        </p:nvGrpSpPr>
        <p:grpSpPr>
          <a:xfrm>
            <a:off x="6309259" y="11043650"/>
            <a:ext cx="11765481" cy="1361259"/>
            <a:chOff x="0" y="0"/>
            <a:chExt cx="11765480" cy="1361257"/>
          </a:xfrm>
        </p:grpSpPr>
        <p:sp>
          <p:nvSpPr>
            <p:cNvPr id="15" name="This project has received funding from the European Union’s Horizon Europe Research and Innovation programme under Grant Agreement No 101057511."/>
            <p:cNvSpPr txBox="1"/>
            <p:nvPr/>
          </p:nvSpPr>
          <p:spPr>
            <a:xfrm>
              <a:off x="2365025" y="1581"/>
              <a:ext cx="9400456" cy="13580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just" defTabSz="584200">
                <a:lnSpc>
                  <a:spcPct val="110000"/>
                </a:lnSpc>
                <a:defRPr sz="2100" b="0" i="1">
                  <a:solidFill>
                    <a:srgbClr val="424242"/>
                  </a:solidFill>
                </a:defRPr>
              </a:lvl1pPr>
            </a:lstStyle>
            <a:p>
              <a:r>
                <a:t>This project has received funding from the European Union’s Horizon Europe Research and Innovation programme under Grant Agreement No 101057511.</a:t>
              </a:r>
            </a:p>
          </p:txBody>
        </p:sp>
        <p:pic>
          <p:nvPicPr>
            <p:cNvPr id="16" name="eu_flag.jpg" descr="eu_fla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036795" cy="13612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" name="Rectangle"/>
          <p:cNvSpPr/>
          <p:nvPr/>
        </p:nvSpPr>
        <p:spPr>
          <a:xfrm>
            <a:off x="-855" y="-6192"/>
            <a:ext cx="24385710" cy="1374358"/>
          </a:xfrm>
          <a:prstGeom prst="rect">
            <a:avLst/>
          </a:prstGeom>
          <a:gradFill>
            <a:gsLst>
              <a:gs pos="0">
                <a:srgbClr val="73FDFF">
                  <a:alpha val="0"/>
                </a:srgbClr>
              </a:gs>
              <a:gs pos="100000">
                <a:srgbClr val="0433FF">
                  <a:alpha val="75166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6D6FF">
                    <a:alpha val="0"/>
                  </a:srgb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11" y="44460"/>
            <a:ext cx="2688917" cy="1273054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Rectangle"/>
          <p:cNvSpPr/>
          <p:nvPr/>
        </p:nvSpPr>
        <p:spPr>
          <a:xfrm>
            <a:off x="-855" y="12691789"/>
            <a:ext cx="24385710" cy="1030403"/>
          </a:xfrm>
          <a:prstGeom prst="rect">
            <a:avLst/>
          </a:prstGeom>
          <a:gradFill>
            <a:gsLst>
              <a:gs pos="0">
                <a:srgbClr val="76D6FF">
                  <a:alpha val="11458"/>
                </a:srgbClr>
              </a:gs>
              <a:gs pos="100000">
                <a:srgbClr val="0433FF">
                  <a:alpha val="75166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6D6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" name="Body Level One"/>
          <p:cNvSpPr txBox="1">
            <a:spLocks noGrp="1"/>
          </p:cNvSpPr>
          <p:nvPr>
            <p:ph type="body" sz="quarter" idx="13"/>
          </p:nvPr>
        </p:nvSpPr>
        <p:spPr>
          <a:xfrm>
            <a:off x="3411253" y="5945477"/>
            <a:ext cx="17561494" cy="2036094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algn="ctr" defTabSz="1371565">
              <a:lnSpc>
                <a:spcPct val="90000"/>
              </a:lnSpc>
              <a:spcBef>
                <a:spcPts val="1400"/>
              </a:spcBef>
              <a:buSzTx/>
              <a:buNone/>
              <a:defRPr sz="3800">
                <a:solidFill>
                  <a:srgbClr val="171A6C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Body Level One</a:t>
            </a:r>
          </a:p>
        </p:txBody>
      </p:sp>
      <p:sp>
        <p:nvSpPr>
          <p:cNvPr id="22" name="Title Text"/>
          <p:cNvSpPr txBox="1">
            <a:spLocks noGrp="1"/>
          </p:cNvSpPr>
          <p:nvPr>
            <p:ph type="body" sz="quarter" idx="14"/>
          </p:nvPr>
        </p:nvSpPr>
        <p:spPr>
          <a:xfrm>
            <a:off x="10057549" y="4641513"/>
            <a:ext cx="4293953" cy="14986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9000">
                <a:solidFill>
                  <a:srgbClr val="181A6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"/>
          <p:cNvSpPr/>
          <p:nvPr/>
        </p:nvSpPr>
        <p:spPr>
          <a:xfrm>
            <a:off x="6650" y="-28127"/>
            <a:ext cx="24370700" cy="1219201"/>
          </a:xfrm>
          <a:prstGeom prst="rect">
            <a:avLst/>
          </a:prstGeom>
          <a:gradFill>
            <a:gsLst>
              <a:gs pos="0">
                <a:srgbClr val="73FDFF">
                  <a:alpha val="702"/>
                </a:srgbClr>
              </a:gs>
              <a:gs pos="100000">
                <a:srgbClr val="0433FF">
                  <a:alpha val="75166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" name="Rectangle"/>
          <p:cNvSpPr/>
          <p:nvPr/>
        </p:nvSpPr>
        <p:spPr>
          <a:xfrm>
            <a:off x="-855" y="12909708"/>
            <a:ext cx="24385710" cy="812484"/>
          </a:xfrm>
          <a:prstGeom prst="rect">
            <a:avLst/>
          </a:prstGeom>
          <a:gradFill>
            <a:gsLst>
              <a:gs pos="0">
                <a:srgbClr val="73FDFF">
                  <a:alpha val="11439"/>
                </a:srgbClr>
              </a:gs>
              <a:gs pos="100000">
                <a:srgbClr val="0433FF">
                  <a:alpha val="75166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0433FF">
                    <a:alpha val="19919"/>
                  </a:srgb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18384" y="13081000"/>
            <a:ext cx="423268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11" y="44460"/>
            <a:ext cx="2355617" cy="1115255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X. YYY - EURO-LABS"/>
          <p:cNvSpPr txBox="1"/>
          <p:nvPr/>
        </p:nvSpPr>
        <p:spPr>
          <a:xfrm>
            <a:off x="11009792" y="13063927"/>
            <a:ext cx="2364430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en-US" dirty="0" err="1">
                <a:solidFill>
                  <a:schemeClr val="tx1"/>
                </a:solidFill>
              </a:rPr>
              <a:t>M.Mikuž</a:t>
            </a:r>
            <a:r>
              <a:rPr lang="en-US" dirty="0">
                <a:solidFill>
                  <a:schemeClr val="tx1"/>
                </a:solidFill>
              </a:rPr>
              <a:t>: Task 4.4</a:t>
            </a:r>
            <a:endParaRPr dirty="0"/>
          </a:p>
        </p:txBody>
      </p:sp>
      <p:sp>
        <p:nvSpPr>
          <p:cNvPr id="35" name="Text"/>
          <p:cNvSpPr txBox="1">
            <a:spLocks noGrp="1"/>
          </p:cNvSpPr>
          <p:nvPr>
            <p:ph type="body" sz="quarter" idx="13"/>
          </p:nvPr>
        </p:nvSpPr>
        <p:spPr>
          <a:xfrm>
            <a:off x="6420788" y="104849"/>
            <a:ext cx="16692683" cy="121920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indent="0">
              <a:spcBef>
                <a:spcPts val="0"/>
              </a:spcBef>
              <a:buSzTx/>
              <a:buNone/>
              <a:defRPr sz="7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"/>
          <p:cNvSpPr/>
          <p:nvPr/>
        </p:nvSpPr>
        <p:spPr>
          <a:xfrm>
            <a:off x="6650" y="-28127"/>
            <a:ext cx="24370700" cy="1219201"/>
          </a:xfrm>
          <a:prstGeom prst="rect">
            <a:avLst/>
          </a:prstGeom>
          <a:gradFill>
            <a:gsLst>
              <a:gs pos="0">
                <a:srgbClr val="73FDFF">
                  <a:alpha val="702"/>
                </a:srgbClr>
              </a:gs>
              <a:gs pos="100000">
                <a:srgbClr val="0433FF">
                  <a:alpha val="75166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" name="Rectangle"/>
          <p:cNvSpPr/>
          <p:nvPr/>
        </p:nvSpPr>
        <p:spPr>
          <a:xfrm>
            <a:off x="-855" y="12909708"/>
            <a:ext cx="24385710" cy="812484"/>
          </a:xfrm>
          <a:prstGeom prst="rect">
            <a:avLst/>
          </a:prstGeom>
          <a:gradFill>
            <a:gsLst>
              <a:gs pos="0">
                <a:srgbClr val="73FDFF">
                  <a:alpha val="11439"/>
                </a:srgbClr>
              </a:gs>
              <a:gs pos="100000">
                <a:srgbClr val="0433FF">
                  <a:alpha val="75166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0433FF">
                    <a:alpha val="19919"/>
                  </a:srgb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18384" y="13081000"/>
            <a:ext cx="423268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11" y="44460"/>
            <a:ext cx="2355617" cy="1115255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X. YYY - EURO-LABS"/>
          <p:cNvSpPr txBox="1"/>
          <p:nvPr/>
        </p:nvSpPr>
        <p:spPr>
          <a:xfrm>
            <a:off x="11009792" y="13063927"/>
            <a:ext cx="2364430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en-US" dirty="0" err="1">
                <a:solidFill>
                  <a:schemeClr val="tx1"/>
                </a:solidFill>
              </a:rPr>
              <a:t>M.Mikuž</a:t>
            </a:r>
            <a:r>
              <a:rPr lang="en-US" dirty="0">
                <a:solidFill>
                  <a:schemeClr val="tx1"/>
                </a:solidFill>
              </a:rPr>
              <a:t>: Task 4.4</a:t>
            </a:r>
            <a:endParaRPr dirty="0"/>
          </a:p>
        </p:txBody>
      </p:sp>
      <p:sp>
        <p:nvSpPr>
          <p:cNvPr id="35" name="Text"/>
          <p:cNvSpPr txBox="1">
            <a:spLocks noGrp="1"/>
          </p:cNvSpPr>
          <p:nvPr>
            <p:ph type="body" sz="quarter" idx="13"/>
          </p:nvPr>
        </p:nvSpPr>
        <p:spPr>
          <a:xfrm>
            <a:off x="6420788" y="104849"/>
            <a:ext cx="16692683" cy="121920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indent="0">
              <a:spcBef>
                <a:spcPts val="0"/>
              </a:spcBef>
              <a:buSzTx/>
              <a:buNone/>
              <a:defRPr sz="7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2" name="Body Level One…">
            <a:extLst>
              <a:ext uri="{FF2B5EF4-FFF2-40B4-BE49-F238E27FC236}">
                <a16:creationId xmlns:a16="http://schemas.microsoft.com/office/drawing/2014/main" id="{CDC16D4B-8F47-D27C-FAAA-B5EE4B352E99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1588168" y="1828800"/>
            <a:ext cx="21106732" cy="10617200"/>
          </a:xfrm>
          <a:prstGeom prst="rect">
            <a:avLst/>
          </a:prstGeom>
        </p:spPr>
        <p:txBody>
          <a:bodyPr anchor="t"/>
          <a:lstStyle>
            <a:lvl1pPr>
              <a:spcBef>
                <a:spcPts val="300"/>
              </a:spcBef>
              <a:defRPr sz="6000"/>
            </a:lvl1pPr>
            <a:lvl2pPr>
              <a:spcBef>
                <a:spcPts val="300"/>
              </a:spcBef>
              <a:defRPr sz="5400"/>
            </a:lvl2pPr>
            <a:lvl3pPr>
              <a:spcBef>
                <a:spcPts val="300"/>
              </a:spcBef>
              <a:defRPr/>
            </a:lvl3pPr>
            <a:lvl4pPr>
              <a:spcBef>
                <a:spcPts val="300"/>
              </a:spcBef>
              <a:defRPr sz="4400"/>
            </a:lvl4pPr>
            <a:lvl5pPr>
              <a:spcBef>
                <a:spcPts val="300"/>
              </a:spcBef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2505497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Rectangle"/>
          <p:cNvSpPr/>
          <p:nvPr/>
        </p:nvSpPr>
        <p:spPr>
          <a:xfrm>
            <a:off x="-855" y="12909708"/>
            <a:ext cx="24385710" cy="812484"/>
          </a:xfrm>
          <a:prstGeom prst="rect">
            <a:avLst/>
          </a:prstGeom>
          <a:gradFill>
            <a:gsLst>
              <a:gs pos="0">
                <a:srgbClr val="73FDFF">
                  <a:alpha val="11256"/>
                </a:srgbClr>
              </a:gs>
              <a:gs pos="100000">
                <a:srgbClr val="0433FF">
                  <a:alpha val="75166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" name="Rectangle"/>
          <p:cNvSpPr/>
          <p:nvPr/>
        </p:nvSpPr>
        <p:spPr>
          <a:xfrm>
            <a:off x="6650" y="-26150"/>
            <a:ext cx="24370700" cy="1219201"/>
          </a:xfrm>
          <a:prstGeom prst="rect">
            <a:avLst/>
          </a:prstGeom>
          <a:gradFill>
            <a:gsLst>
              <a:gs pos="0">
                <a:srgbClr val="73FDFF">
                  <a:alpha val="702"/>
                </a:srgbClr>
              </a:gs>
              <a:gs pos="100000">
                <a:srgbClr val="0433FF">
                  <a:alpha val="75166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5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411" y="44460"/>
            <a:ext cx="2358067" cy="111641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X. YYY - EURO-LABS"/>
          <p:cNvSpPr txBox="1"/>
          <p:nvPr/>
        </p:nvSpPr>
        <p:spPr>
          <a:xfrm>
            <a:off x="11222987" y="13063927"/>
            <a:ext cx="193803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en-US" dirty="0" err="1">
                <a:solidFill>
                  <a:schemeClr val="tx1"/>
                </a:solidFill>
              </a:rPr>
              <a:t>M.Mikuž</a:t>
            </a:r>
            <a:r>
              <a:rPr lang="en-US" dirty="0">
                <a:solidFill>
                  <a:schemeClr val="tx1"/>
                </a:solidFill>
              </a:rPr>
              <a:t>: WP4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18714" y="13081000"/>
            <a:ext cx="423269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2" r:id="rId4"/>
  </p:sldLayoutIdLst>
  <p:transition spd="med"/>
  <p:hf hdr="0" dt="0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2286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2743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3200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3657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"/>
          <p:cNvSpPr txBox="1">
            <a:spLocks noGrp="1"/>
          </p:cNvSpPr>
          <p:nvPr>
            <p:ph type="body" idx="13"/>
          </p:nvPr>
        </p:nvSpPr>
        <p:spPr>
          <a:xfrm>
            <a:off x="3423790" y="6888897"/>
            <a:ext cx="17561494" cy="203609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Marko </a:t>
            </a:r>
            <a:r>
              <a:rPr lang="en-US" dirty="0" err="1"/>
              <a:t>Mikuž</a:t>
            </a:r>
            <a:endParaRPr lang="en-US" dirty="0"/>
          </a:p>
          <a:p>
            <a:r>
              <a:rPr lang="en-US" dirty="0"/>
              <a:t>University of Ljubljana and </a:t>
            </a:r>
            <a:r>
              <a:rPr lang="en-US" dirty="0" err="1"/>
              <a:t>Jožef</a:t>
            </a:r>
            <a:r>
              <a:rPr lang="en-US" dirty="0"/>
              <a:t>  Stefan Institute, Ljubljana, Slovenia</a:t>
            </a:r>
          </a:p>
        </p:txBody>
      </p:sp>
      <p:sp>
        <p:nvSpPr>
          <p:cNvPr id="61" name="Title Text"/>
          <p:cNvSpPr txBox="1">
            <a:spLocks noGrp="1"/>
          </p:cNvSpPr>
          <p:nvPr>
            <p:ph type="body" idx="14"/>
          </p:nvPr>
        </p:nvSpPr>
        <p:spPr>
          <a:xfrm>
            <a:off x="2412603" y="3954523"/>
            <a:ext cx="19583887" cy="287258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Task 4.4: Service Improvements</a:t>
            </a:r>
          </a:p>
          <a:p>
            <a:r>
              <a:rPr lang="en-US" dirty="0"/>
              <a:t> to Research Infrastructures for Detectors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F6E3D1-B31E-993C-2676-AEA576447BD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10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2BAB1-1746-837D-B1ED-EACA44D14F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0788" y="293821"/>
            <a:ext cx="16692683" cy="84125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4.4.5: Cooling System and GUI for EMC test station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64AB3F-E556-7F42-B338-0DD3226BD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16200000">
            <a:off x="-1496298" y="6286498"/>
            <a:ext cx="8934197" cy="1143002"/>
          </a:xfrm>
        </p:spPr>
        <p:txBody>
          <a:bodyPr>
            <a:normAutofit/>
          </a:bodyPr>
          <a:lstStyle/>
          <a:p>
            <a:r>
              <a:rPr lang="en-GB" sz="4800" dirty="0" err="1"/>
              <a:t>ITTAINNOVa</a:t>
            </a:r>
            <a:r>
              <a:rPr lang="en-GB" sz="4800" dirty="0"/>
              <a:t>: WP4.2.1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B853FE-7D9E-1A11-611F-B6C125B0B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5" r="1252"/>
          <a:stretch/>
        </p:blipFill>
        <p:spPr>
          <a:xfrm>
            <a:off x="4383075" y="1667435"/>
            <a:ext cx="18064767" cy="1141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1494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BD9BD2-DAB0-F455-D9E6-64BC83F6F18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11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C14E6-5A61-7C3C-E5D1-1E72FDCA1C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0788" y="293821"/>
            <a:ext cx="16692683" cy="84125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WP4.4.6: IRRAD Beam Profile Monitor Improvement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E93205-1DE7-5F90-47DE-3F42DB070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499" y="1648356"/>
            <a:ext cx="23178501" cy="10419288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6713C7A-2FBB-3757-39D0-43F08D133D8D}"/>
              </a:ext>
            </a:extLst>
          </p:cNvPr>
          <p:cNvSpPr txBox="1">
            <a:spLocks/>
          </p:cNvSpPr>
          <p:nvPr/>
        </p:nvSpPr>
        <p:spPr>
          <a:xfrm rot="16200000">
            <a:off x="-2658111" y="6843241"/>
            <a:ext cx="688596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60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en-GB" sz="4400" dirty="0"/>
              <a:t>CERN IRRAD: WP4.3.1</a:t>
            </a:r>
          </a:p>
        </p:txBody>
      </p:sp>
    </p:spTree>
    <p:extLst>
      <p:ext uri="{BB962C8B-B14F-4D97-AF65-F5344CB8AC3E}">
        <p14:creationId xmlns:p14="http://schemas.microsoft.com/office/powerpoint/2010/main" val="121622529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951D32-958D-F07A-E14B-54AA577A604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12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110F0-5E45-D455-37CC-22635C6122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0788" y="293821"/>
            <a:ext cx="16692683" cy="84125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4.4.7:  Cd </a:t>
            </a:r>
            <a:r>
              <a:rPr lang="en-GB" dirty="0" err="1"/>
              <a:t>Sielding</a:t>
            </a:r>
            <a:r>
              <a:rPr lang="en-GB" dirty="0"/>
              <a:t> in the </a:t>
            </a:r>
            <a:r>
              <a:rPr lang="en-GB" dirty="0" err="1"/>
              <a:t>Tangentiial</a:t>
            </a:r>
            <a:r>
              <a:rPr lang="en-GB" dirty="0"/>
              <a:t> Channel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BD12D7-C4A5-0C63-D19C-5184B2E9F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942" y="1413992"/>
            <a:ext cx="22068442" cy="11667008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8EBFAB2-4958-1E62-1CA2-CD633852CF27}"/>
              </a:ext>
            </a:extLst>
          </p:cNvPr>
          <p:cNvSpPr txBox="1">
            <a:spLocks/>
          </p:cNvSpPr>
          <p:nvPr/>
        </p:nvSpPr>
        <p:spPr>
          <a:xfrm rot="16200000">
            <a:off x="-1580573" y="6437372"/>
            <a:ext cx="5433118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60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en-GB" sz="4400" dirty="0"/>
              <a:t>JSI: WP4.3.3</a:t>
            </a:r>
          </a:p>
        </p:txBody>
      </p:sp>
    </p:spTree>
    <p:extLst>
      <p:ext uri="{BB962C8B-B14F-4D97-AF65-F5344CB8AC3E}">
        <p14:creationId xmlns:p14="http://schemas.microsoft.com/office/powerpoint/2010/main" val="206758213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2866A1-D24D-12AB-7555-6B8ECC231EC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13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23C81-00DA-EB18-508D-1611654145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0788" y="293820"/>
            <a:ext cx="16692683" cy="84125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4.4.8: Improvements of the irradiation line at AIC-144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96F8E-F146-1644-0F80-7E778A23A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16200000">
            <a:off x="-1350976" y="6437372"/>
            <a:ext cx="5433118" cy="841256"/>
          </a:xfrm>
        </p:spPr>
        <p:txBody>
          <a:bodyPr>
            <a:normAutofit/>
          </a:bodyPr>
          <a:lstStyle/>
          <a:p>
            <a:r>
              <a:rPr lang="en-GB" sz="4400" dirty="0"/>
              <a:t>IFJ-PAN: WP4.3.4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0111C6-DD5D-AF8D-CC35-25EE4550F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376" y="1644889"/>
            <a:ext cx="22108624" cy="1071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0714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7DBAE5-F1A9-9DC7-2803-99904CE0E7B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14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0875B-1668-1389-DD07-32A3C3DE31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0788" y="293821"/>
            <a:ext cx="16692683" cy="84125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4.4.9: New test chamber for CRC-HIF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7749005-098D-97A5-DC4C-49182ADC354B}"/>
              </a:ext>
            </a:extLst>
          </p:cNvPr>
          <p:cNvSpPr txBox="1">
            <a:spLocks/>
          </p:cNvSpPr>
          <p:nvPr/>
        </p:nvSpPr>
        <p:spPr>
          <a:xfrm rot="16200000">
            <a:off x="-4002667" y="6566267"/>
            <a:ext cx="10225152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chemeClr val="tx1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en-GB" dirty="0"/>
              <a:t>CRC - Louvain-la-</a:t>
            </a:r>
            <a:r>
              <a:rPr lang="en-GB" dirty="0" err="1"/>
              <a:t>Neuve</a:t>
            </a:r>
            <a:r>
              <a:rPr lang="en-GB" dirty="0"/>
              <a:t>: WP4.3.5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6D5ACA-4BE0-7C58-718E-7DE449680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696" y="1616528"/>
            <a:ext cx="22381304" cy="10482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3FC0CA-B899-6011-5E79-D6ACD2F7C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120" y="7589878"/>
            <a:ext cx="7866567" cy="524437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DF27DDB-A17A-A75F-BC56-501D3AD0E47F}"/>
              </a:ext>
            </a:extLst>
          </p:cNvPr>
          <p:cNvSpPr/>
          <p:nvPr/>
        </p:nvSpPr>
        <p:spPr>
          <a:xfrm>
            <a:off x="12192000" y="9862457"/>
            <a:ext cx="12192000" cy="1208314"/>
          </a:xfrm>
          <a:prstGeom prst="ellipse">
            <a:avLst/>
          </a:prstGeom>
          <a:noFill/>
          <a:ln w="635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5784549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65DC89-F030-A695-219F-508AEF01A0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15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6DB33-7864-62C7-D984-EC15BA2AED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0788" y="293821"/>
            <a:ext cx="16692683" cy="84125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4.4.10: Scanning system upgrade for high fluence delivery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63D27CE-E245-76F7-859C-AAF3C9A13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16200000">
            <a:off x="-1350976" y="6437372"/>
            <a:ext cx="5433118" cy="841256"/>
          </a:xfrm>
        </p:spPr>
        <p:txBody>
          <a:bodyPr>
            <a:normAutofit fontScale="85000" lnSpcReduction="10000"/>
          </a:bodyPr>
          <a:lstStyle/>
          <a:p>
            <a:r>
              <a:rPr lang="en-GB" sz="4400" dirty="0" err="1"/>
              <a:t>UoB</a:t>
            </a:r>
            <a:r>
              <a:rPr lang="en-GB" sz="4400" dirty="0"/>
              <a:t> MC40: WP4.3.4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3A3377-25C3-02AE-3B37-83604EA13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211" y="1641460"/>
            <a:ext cx="22597789" cy="1043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1785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95626" y="13081000"/>
            <a:ext cx="268785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64" name="Text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7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solidFill>
                  <a:schemeClr val="tx1"/>
                </a:solidFill>
              </a:rPr>
              <a:t>Task 4.4 Summary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F3F0A-529D-48AF-0FB5-B8BF5AECEAE1}"/>
              </a:ext>
            </a:extLst>
          </p:cNvPr>
          <p:cNvSpPr txBox="1">
            <a:spLocks/>
          </p:cNvSpPr>
          <p:nvPr/>
        </p:nvSpPr>
        <p:spPr>
          <a:xfrm>
            <a:off x="395536" y="1709530"/>
            <a:ext cx="23300090" cy="11092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0" indent="-711200"/>
            <a:r>
              <a:rPr kumimoji="0" lang="en-GB" sz="4800" b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Service improvements targeted at improved performance of RIs for EURO-LABS users and beyond</a:t>
            </a:r>
            <a:endParaRPr lang="en-GB" sz="4800" b="0" dirty="0">
              <a:solidFill>
                <a:sysClr val="windowText" lastClr="000000"/>
              </a:solidFill>
            </a:endParaRPr>
          </a:p>
          <a:p>
            <a:pPr marL="1230313" lvl="1" indent="-715963"/>
            <a:r>
              <a:rPr kumimoji="0" lang="en-GB" sz="4400" b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All RI’s </a:t>
            </a:r>
            <a:r>
              <a:rPr lang="en-GB" sz="4400" b="0" dirty="0">
                <a:solidFill>
                  <a:sysClr val="windowText" lastClr="000000"/>
                </a:solidFill>
              </a:rPr>
              <a:t>of WP4 except GIF++ (still benefits from improved CERN database)</a:t>
            </a:r>
          </a:p>
          <a:p>
            <a:pPr marL="830263" indent="-715963"/>
            <a:r>
              <a:rPr lang="en-GB" sz="4800" b="0" dirty="0">
                <a:solidFill>
                  <a:sysClr val="windowText" lastClr="000000"/>
                </a:solidFill>
              </a:rPr>
              <a:t>Many of the improvements planned before, but EURO-LABS funds enabled kick-starting the projects</a:t>
            </a:r>
          </a:p>
          <a:p>
            <a:pPr marL="1230313" lvl="1" indent="-715963"/>
            <a:r>
              <a:rPr lang="en-GB" sz="4400" b="0" dirty="0">
                <a:solidFill>
                  <a:sysClr val="windowText" lastClr="000000"/>
                </a:solidFill>
              </a:rPr>
              <a:t>Remember: RI contribution ≥ EURO-LABS contribution</a:t>
            </a:r>
          </a:p>
          <a:p>
            <a:pPr marL="830263" indent="-715963"/>
            <a:r>
              <a:rPr lang="en-GB" sz="4800" b="0" dirty="0">
                <a:solidFill>
                  <a:sysClr val="windowText" lastClr="000000"/>
                </a:solidFill>
              </a:rPr>
              <a:t>Task follow-up: ~1 Milestone per SI, common report as Deliverable</a:t>
            </a:r>
          </a:p>
          <a:p>
            <a:pPr marL="1230313" lvl="1" indent="-715963"/>
            <a:endParaRPr lang="en-GB" sz="4400" b="0" dirty="0">
              <a:solidFill>
                <a:sysClr val="windowText" lastClr="000000"/>
              </a:solidFill>
            </a:endParaRPr>
          </a:p>
          <a:p>
            <a:pPr marL="114300" indent="0">
              <a:buNone/>
            </a:pPr>
            <a:endParaRPr lang="en-GB" sz="5600" b="0" dirty="0">
              <a:solidFill>
                <a:sysClr val="windowText" lastClr="000000"/>
              </a:solidFill>
            </a:endParaRPr>
          </a:p>
          <a:p>
            <a:pPr marL="884238" lvl="1" indent="-369888"/>
            <a:endParaRPr lang="en-GB" sz="4400" b="0" dirty="0">
              <a:solidFill>
                <a:sysClr val="windowText" lastClr="000000"/>
              </a:solidFill>
              <a:latin typeface="Calibri"/>
            </a:endParaRPr>
          </a:p>
          <a:p>
            <a:pPr marL="1270000" marR="0" lvl="2" indent="-355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kumimoji="0" lang="en-GB" sz="40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7E16B7-1DAE-F449-25FC-6E57F47176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1" b="50835"/>
          <a:stretch/>
        </p:blipFill>
        <p:spPr>
          <a:xfrm>
            <a:off x="-1" y="9470572"/>
            <a:ext cx="11812631" cy="30754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B792B4-AD7C-E573-A85D-07BCF1CE8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412112"/>
            <a:ext cx="23633593" cy="7702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8159FC-1EA4-FCA5-EEFB-40022C902B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165" r="81"/>
          <a:stretch/>
        </p:blipFill>
        <p:spPr>
          <a:xfrm>
            <a:off x="12959299" y="9437914"/>
            <a:ext cx="11424701" cy="3075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321E3F-C7DA-ADF7-211D-51AF41DBD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5592" y="7521326"/>
            <a:ext cx="18828000" cy="89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0389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E09EC0-97D4-3459-A167-13A0059876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EFA4F-AFCB-4D8C-D2F8-02E55E9EB1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4129" y="56731"/>
            <a:ext cx="17068271" cy="1210588"/>
          </a:xfrm>
        </p:spPr>
        <p:txBody>
          <a:bodyPr/>
          <a:lstStyle/>
          <a:p>
            <a:pPr marL="0" indent="0">
              <a:buNone/>
            </a:pPr>
            <a:r>
              <a:rPr lang="en-GB" sz="7200" dirty="0">
                <a:latin typeface="+mj-lt"/>
                <a:ea typeface="+mj-ea"/>
                <a:cs typeface="+mj-cs"/>
              </a:rPr>
              <a:t>Task 4.4:Service Improvements to RIs in WP4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723D06-251A-FA06-847D-BAADB9167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09" y="1324050"/>
            <a:ext cx="22352000" cy="1161690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5286B29-68FC-7068-80C9-CC94940F1A85}"/>
              </a:ext>
            </a:extLst>
          </p:cNvPr>
          <p:cNvSpPr/>
          <p:nvPr/>
        </p:nvSpPr>
        <p:spPr>
          <a:xfrm>
            <a:off x="14122400" y="3657600"/>
            <a:ext cx="4775200" cy="8734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7710842-65AB-A604-26D2-154395E7F4A7}"/>
              </a:ext>
            </a:extLst>
          </p:cNvPr>
          <p:cNvSpPr/>
          <p:nvPr/>
        </p:nvSpPr>
        <p:spPr>
          <a:xfrm>
            <a:off x="14122400" y="9633857"/>
            <a:ext cx="4775200" cy="1371600"/>
          </a:xfrm>
          <a:prstGeom prst="ellipse">
            <a:avLst/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Striped Right Arrow 8">
            <a:extLst>
              <a:ext uri="{FF2B5EF4-FFF2-40B4-BE49-F238E27FC236}">
                <a16:creationId xmlns:a16="http://schemas.microsoft.com/office/drawing/2014/main" id="{D3551767-9B9F-1F18-2914-F080C46A21AD}"/>
              </a:ext>
            </a:extLst>
          </p:cNvPr>
          <p:cNvSpPr/>
          <p:nvPr/>
        </p:nvSpPr>
        <p:spPr>
          <a:xfrm rot="5400000">
            <a:off x="13970070" y="7622015"/>
            <a:ext cx="3755571" cy="855940"/>
          </a:xfrm>
          <a:prstGeom prst="stripedRightArrow">
            <a:avLst>
              <a:gd name="adj1" fmla="val 50000"/>
              <a:gd name="adj2" fmla="val 50000"/>
            </a:avLst>
          </a:prstGeom>
          <a:noFill/>
          <a:ln w="3810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Transverse task</a:t>
            </a:r>
          </a:p>
        </p:txBody>
      </p:sp>
    </p:spTree>
    <p:extLst>
      <p:ext uri="{BB962C8B-B14F-4D97-AF65-F5344CB8AC3E}">
        <p14:creationId xmlns:p14="http://schemas.microsoft.com/office/powerpoint/2010/main" val="223822848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3A24D-FD68-31C1-D763-C4E54C7E30C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30AA6-4A02-2DCB-D650-62EE49F667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7200" dirty="0">
                <a:latin typeface="+mj-lt"/>
              </a:rPr>
              <a:t>Task 4.4: Service Improvements</a:t>
            </a:r>
          </a:p>
        </p:txBody>
      </p:sp>
      <p:sp>
        <p:nvSpPr>
          <p:cNvPr id="6" name="Body">
            <a:extLst>
              <a:ext uri="{FF2B5EF4-FFF2-40B4-BE49-F238E27FC236}">
                <a16:creationId xmlns:a16="http://schemas.microsoft.com/office/drawing/2014/main" id="{52AF9938-8412-E92C-5591-97FF9DF9CF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88168" y="1828800"/>
            <a:ext cx="13667874" cy="1063591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538163" marR="0" lvl="0" indent="-538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Aimed at improving access to WP4 RIs for EURO-LABS</a:t>
            </a:r>
          </a:p>
          <a:p>
            <a:pPr marL="1230313" marR="0" lvl="1" indent="-773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 RI proposed improvements with maximum impact on user access</a:t>
            </a:r>
          </a:p>
          <a:p>
            <a:pPr marL="1230313" marR="0" lvl="1" indent="-773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Improvements have to be ready in Y2 of the project</a:t>
            </a:r>
          </a:p>
          <a:p>
            <a:pPr marL="1230313" marR="0" lvl="1" indent="-773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 contributions are matched by RI’s own funding, typically exceeding EC</a:t>
            </a:r>
          </a:p>
          <a:p>
            <a:pPr marL="1230313" marR="0" lvl="1" indent="-773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Supplemented by WP4 (!) of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AIDAinnova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33C6E4-9D11-7BD3-EABA-2010A04AB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0956" y="1135076"/>
            <a:ext cx="8413044" cy="1194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4679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48480D-B619-4F74-AA6F-747CAF21F13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4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FA9EF-DE76-6377-9598-145E088EA6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0788" y="293821"/>
            <a:ext cx="16692683" cy="84125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4.4.1 </a:t>
            </a:r>
            <a:r>
              <a:rPr lang="en-US" dirty="0">
                <a:ea typeface="Calibri Light"/>
                <a:cs typeface="Calibri Light"/>
              </a:rPr>
              <a:t>Development Of A User Schedule Management Tool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A6031-FF29-002B-20CB-D72D222D7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8168" y="1828800"/>
            <a:ext cx="21106732" cy="1175657"/>
          </a:xfrm>
        </p:spPr>
        <p:txBody>
          <a:bodyPr/>
          <a:lstStyle/>
          <a:p>
            <a:r>
              <a:rPr lang="en-GB" dirty="0"/>
              <a:t>CERN: PS&amp;SPS, IRRAD and GIF++ (WP4.1.1, 4.3.1 &amp; 4.3.2)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F2E174-2595-1A6C-8E42-4BB7C26BA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227" y="3004457"/>
            <a:ext cx="19700218" cy="982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13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48480D-B619-4F74-AA6F-747CAF21F13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5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FA9EF-DE76-6377-9598-145E088EA6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0788" y="-75511"/>
            <a:ext cx="16863755" cy="157992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4.4.1 </a:t>
            </a:r>
            <a:r>
              <a:rPr lang="en-US" dirty="0">
                <a:ea typeface="Calibri Light"/>
                <a:cs typeface="Calibri Light"/>
              </a:rPr>
              <a:t>Development Of A User Schedule Management Tool (2)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1AC82A-5A34-297A-AD71-6D4CF076A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317" y="1534660"/>
            <a:ext cx="21249365" cy="1064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394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48480D-B619-4F74-AA6F-747CAF21F13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6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FA9EF-DE76-6377-9598-145E088EA6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0788" y="293821"/>
            <a:ext cx="17197596" cy="84125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4.4.1 </a:t>
            </a:r>
            <a:r>
              <a:rPr lang="en-US" dirty="0">
                <a:ea typeface="Calibri Light"/>
                <a:cs typeface="Calibri Light"/>
              </a:rPr>
              <a:t>Development Of A User Schedule Management Tool (3)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CE66D7-5C1D-F440-9997-1DE3A3A83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936" y="2108200"/>
            <a:ext cx="5859724" cy="100729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4145AC-C8B2-D311-9E82-8851F9D62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400" y="1282022"/>
            <a:ext cx="17661252" cy="1115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2163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45D7A0-3CFE-42A9-38C3-BBF37C32B88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7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ECE13-B07E-078D-62FA-565C93CF2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0788" y="293821"/>
            <a:ext cx="16692683" cy="84125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4.4.2 </a:t>
            </a:r>
            <a:r>
              <a:rPr lang="en-US" sz="4800" dirty="0"/>
              <a:t>Longer-range motion stages</a:t>
            </a:r>
            <a:r>
              <a:rPr lang="en-GB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0C369B-6A43-1A1F-4D5E-109F58E9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8168" y="1828800"/>
            <a:ext cx="21106732" cy="1959429"/>
          </a:xfrm>
        </p:spPr>
        <p:txBody>
          <a:bodyPr>
            <a:normAutofit/>
          </a:bodyPr>
          <a:lstStyle/>
          <a:p>
            <a:r>
              <a:rPr lang="en-US" sz="4800" dirty="0"/>
              <a:t>Used for mounting DUTs in beam telescope setup  </a:t>
            </a:r>
            <a:endParaRPr lang="en-GB" sz="4800" dirty="0"/>
          </a:p>
          <a:p>
            <a:r>
              <a:rPr lang="en-GB" sz="4800" dirty="0"/>
              <a:t>DESY: WP4.1.2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E828C0-0551-2CAE-1FC9-FBB05C1E9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65" y="3396343"/>
            <a:ext cx="23293669" cy="937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7254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F54E96-9407-FA97-1137-3E4D425B35A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8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95C0F-E452-0BE2-DE9C-38AB66D8DD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0788" y="293821"/>
            <a:ext cx="16692683" cy="841256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4.4.3 </a:t>
            </a:r>
            <a:r>
              <a:rPr lang="de-CH" dirty="0" err="1"/>
              <a:t>Scintillating</a:t>
            </a:r>
            <a:r>
              <a:rPr lang="de-CH" dirty="0"/>
              <a:t> Fiber Beam Profile Monitor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C9CFB-4C14-3788-352A-9D4D2735A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9802" y="4444213"/>
            <a:ext cx="21106732" cy="1371600"/>
          </a:xfrm>
        </p:spPr>
        <p:txBody>
          <a:bodyPr/>
          <a:lstStyle/>
          <a:p>
            <a:r>
              <a:rPr lang="en-GB" dirty="0"/>
              <a:t>PSI: WP4.1.3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916905-17EC-BC02-BA42-D0FF22D58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543" y="1135076"/>
            <a:ext cx="15958457" cy="117768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5B2396-C4F4-313B-81FA-F3FA5307B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802" y="6963019"/>
            <a:ext cx="6023363" cy="296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9317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5E57CF-EA15-DE50-E9FF-49F2165D149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9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68E00-D721-60DA-6231-161A794ECE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0788" y="293821"/>
            <a:ext cx="16692683" cy="84125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4.4.4: Improvements of the dual microbeam (</a:t>
            </a:r>
            <a:r>
              <a:rPr lang="en-GB" dirty="0" err="1"/>
              <a:t>DuMi</a:t>
            </a:r>
            <a:r>
              <a:rPr lang="en-GB" dirty="0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A34C0-0F14-D649-15C5-2DBEDCE24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16200000">
            <a:off x="-4069575" y="6321174"/>
            <a:ext cx="10929472" cy="1073650"/>
          </a:xfrm>
        </p:spPr>
        <p:txBody>
          <a:bodyPr>
            <a:normAutofit/>
          </a:bodyPr>
          <a:lstStyle/>
          <a:p>
            <a:r>
              <a:rPr lang="en-GB" sz="5200" dirty="0"/>
              <a:t>Detector testing at RBI: WP4.2.2</a:t>
            </a:r>
          </a:p>
          <a:p>
            <a:endParaRPr lang="en-GB" sz="5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F16DD1-9FD1-A279-E5E7-A6C7927F4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986" y="1393263"/>
            <a:ext cx="22452014" cy="1092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2654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4352</TotalTime>
  <Words>327</Words>
  <Application>Microsoft Macintosh PowerPoint</Application>
  <PresentationFormat>Custom</PresentationFormat>
  <Paragraphs>58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Helvetica Neue</vt:lpstr>
      <vt:lpstr>Helvetica Neue Light</vt:lpstr>
      <vt:lpstr>Helvetica Neue Medium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Mikuž, Marko</cp:lastModifiedBy>
  <cp:revision>10</cp:revision>
  <dcterms:modified xsi:type="dcterms:W3CDTF">2022-10-04T09:20:21Z</dcterms:modified>
</cp:coreProperties>
</file>