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9" r:id="rId3"/>
    <p:sldId id="268" r:id="rId4"/>
    <p:sldId id="269" r:id="rId5"/>
    <p:sldId id="270" r:id="rId6"/>
    <p:sldId id="271" r:id="rId7"/>
    <p:sldId id="655" r:id="rId8"/>
    <p:sldId id="523" r:id="rId9"/>
    <p:sldId id="260" r:id="rId10"/>
    <p:sldId id="261" r:id="rId11"/>
    <p:sldId id="262" r:id="rId12"/>
    <p:sldId id="263" r:id="rId13"/>
    <p:sldId id="264" r:id="rId14"/>
    <p:sldId id="265" r:id="rId15"/>
    <p:sldId id="266" r:id="rId16"/>
    <p:sldId id="656"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2"/>
  </p:normalViewPr>
  <p:slideViewPr>
    <p:cSldViewPr snapToGrid="0">
      <p:cViewPr varScale="1">
        <p:scale>
          <a:sx n="53" d="100"/>
          <a:sy n="53"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 name="Shape 57"/>
          <p:cNvSpPr>
            <a:spLocks noGrp="1" noRot="1" noChangeAspect="1"/>
          </p:cNvSpPr>
          <p:nvPr>
            <p:ph type="sldImg"/>
          </p:nvPr>
        </p:nvSpPr>
        <p:spPr>
          <a:xfrm>
            <a:off x="1143000" y="685800"/>
            <a:ext cx="4572000" cy="3429000"/>
          </a:xfrm>
          <a:prstGeom prst="rect">
            <a:avLst/>
          </a:prstGeom>
        </p:spPr>
        <p:txBody>
          <a:bodyPr/>
          <a:lstStyle/>
          <a:p>
            <a:endParaRPr/>
          </a:p>
        </p:txBody>
      </p:sp>
      <p:sp>
        <p:nvSpPr>
          <p:cNvPr id="58" name="Shape 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02386-BEE7-5D4D-B4E7-4BB579C47884}" type="slidenum">
              <a:rPr lang="de-DE" smtClean="0"/>
              <a:t>7</a:t>
            </a:fld>
            <a:endParaRPr lang="de-DE"/>
          </a:p>
        </p:txBody>
      </p:sp>
    </p:spTree>
    <p:extLst>
      <p:ext uri="{BB962C8B-B14F-4D97-AF65-F5344CB8AC3E}">
        <p14:creationId xmlns:p14="http://schemas.microsoft.com/office/powerpoint/2010/main" val="127951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 This slide shows the results from the GSI tests. The upper left diagram shows the saturation curves for the beam monitors. We use here two parallel plate ionisation chambers with 5 and 10 mm active gap between the electrodes. But at GSI we filled the ion chambers with a mixture </a:t>
            </a:r>
            <a:r>
              <a:rPr lang="en-GB" sz="1200" b="1" kern="1200" dirty="0">
                <a:solidFill>
                  <a:schemeClr val="tx1"/>
                </a:solidFill>
                <a:effectLst/>
                <a:latin typeface="+mn-lt"/>
                <a:ea typeface="+mn-ea"/>
                <a:cs typeface="+mn-cs"/>
              </a:rPr>
              <a:t>of Helium and </a:t>
            </a:r>
            <a:r>
              <a:rPr lang="en-GB" sz="1200" b="1" kern="1200" dirty="0" err="1">
                <a:solidFill>
                  <a:schemeClr val="tx1"/>
                </a:solidFill>
                <a:effectLst/>
                <a:latin typeface="+mn-lt"/>
                <a:ea typeface="+mn-ea"/>
                <a:cs typeface="+mn-cs"/>
              </a:rPr>
              <a:t>Carbondioxide</a:t>
            </a:r>
            <a:r>
              <a:rPr lang="en-GB" sz="1200" kern="1200" dirty="0">
                <a:solidFill>
                  <a:schemeClr val="tx1"/>
                </a:solidFill>
                <a:effectLst/>
                <a:latin typeface="+mn-lt"/>
                <a:ea typeface="+mn-ea"/>
                <a:cs typeface="+mn-cs"/>
              </a:rPr>
              <a:t> a quenching gas in order to enable a higher voltage … up to </a:t>
            </a:r>
            <a:r>
              <a:rPr lang="en-GB" sz="1200" b="1" kern="1200" dirty="0">
                <a:solidFill>
                  <a:schemeClr val="tx1"/>
                </a:solidFill>
                <a:effectLst/>
                <a:latin typeface="+mn-lt"/>
                <a:ea typeface="+mn-ea"/>
                <a:cs typeface="+mn-cs"/>
              </a:rPr>
              <a:t>2000</a:t>
            </a:r>
            <a:r>
              <a:rPr lang="en-GB" sz="1200" kern="1200" dirty="0">
                <a:solidFill>
                  <a:schemeClr val="tx1"/>
                </a:solidFill>
                <a:effectLst/>
                <a:latin typeface="+mn-lt"/>
                <a:ea typeface="+mn-ea"/>
                <a:cs typeface="+mn-cs"/>
              </a:rPr>
              <a:t> V per cm … and,  actually, even for the </a:t>
            </a:r>
            <a:r>
              <a:rPr lang="en-GB" sz="1200" b="1" kern="1200" dirty="0">
                <a:solidFill>
                  <a:schemeClr val="tx1"/>
                </a:solidFill>
                <a:effectLst/>
                <a:latin typeface="+mn-lt"/>
                <a:ea typeface="+mn-ea"/>
                <a:cs typeface="+mn-cs"/>
              </a:rPr>
              <a:t>very</a:t>
            </a:r>
            <a:r>
              <a:rPr lang="en-GB" sz="1200" kern="1200" dirty="0">
                <a:solidFill>
                  <a:schemeClr val="tx1"/>
                </a:solidFill>
                <a:effectLst/>
                <a:latin typeface="+mn-lt"/>
                <a:ea typeface="+mn-ea"/>
                <a:cs typeface="+mn-cs"/>
              </a:rPr>
              <a:t> high beam intensity at GSI, we can easily reach the plateau of the saturation curve and we used here as working point the voltage for 2000 V/cm. This</a:t>
            </a:r>
            <a:r>
              <a:rPr lang="en-GB" sz="1200" kern="1200" baseline="0" dirty="0">
                <a:solidFill>
                  <a:schemeClr val="tx1"/>
                </a:solidFill>
                <a:effectLst/>
                <a:latin typeface="+mn-lt"/>
                <a:ea typeface="+mn-ea"/>
                <a:cs typeface="+mn-cs"/>
              </a:rPr>
              <a:t> is actually a very good result for the beam monitors.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indent="0">
              <a:buFont typeface="Symbol" panose="05050102010706020507" pitchFamily="18" charset="2"/>
              <a:buNone/>
            </a:pPr>
            <a:r>
              <a:rPr lang="en-GB" sz="1200" kern="1200" dirty="0">
                <a:solidFill>
                  <a:schemeClr val="tx1"/>
                </a:solidFill>
                <a:effectLst/>
                <a:latin typeface="+mn-lt"/>
                <a:ea typeface="+mn-ea"/>
                <a:cs typeface="+mn-cs"/>
              </a:rPr>
              <a:t>Below you see the saturation curve for 2 kinds of pinpoint thimble chambers , here the same that we used at HIT and another relatively new one, where the diameter is even slimmer and the electric field strength higher. This new thimble chamber from PTW also reaches for the extremely high dose rates at GSI the plateau of the saturation curve and on the other hand enables the dose measurement in small fields, insofar a nice detector for us.</a:t>
            </a:r>
          </a:p>
          <a:p>
            <a:pPr marL="0" indent="0">
              <a:buFont typeface="Symbol" panose="05050102010706020507" pitchFamily="18" charset="2"/>
              <a:buNone/>
            </a:pP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AE02386-BEE7-5D4D-B4E7-4BB579C47884}" type="slidenum">
              <a:rPr lang="de-DE" smtClean="0"/>
              <a:t>8</a:t>
            </a:fld>
            <a:endParaRPr lang="de-DE"/>
          </a:p>
        </p:txBody>
      </p:sp>
    </p:spTree>
    <p:extLst>
      <p:ext uri="{BB962C8B-B14F-4D97-AF65-F5344CB8AC3E}">
        <p14:creationId xmlns:p14="http://schemas.microsoft.com/office/powerpoint/2010/main" val="411232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8E739846-83A6-954D-AF22-160E5211C453}" type="slidenum">
              <a:rPr lang="en-FI" smtClean="0"/>
              <a:t>10</a:t>
            </a:fld>
            <a:endParaRPr lang="en-FI"/>
          </a:p>
        </p:txBody>
      </p:sp>
    </p:spTree>
    <p:extLst>
      <p:ext uri="{BB962C8B-B14F-4D97-AF65-F5344CB8AC3E}">
        <p14:creationId xmlns:p14="http://schemas.microsoft.com/office/powerpoint/2010/main" val="2253180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 Centre">
    <p:spTree>
      <p:nvGrpSpPr>
        <p:cNvPr id="1" name=""/>
        <p:cNvGrpSpPr/>
        <p:nvPr/>
      </p:nvGrpSpPr>
      <p:grpSpPr>
        <a:xfrm>
          <a:off x="0" y="0"/>
          <a:ext cx="0" cy="0"/>
          <a:chOff x="0" y="0"/>
          <a:chExt cx="0" cy="0"/>
        </a:xfrm>
      </p:grpSpPr>
      <p:grpSp>
        <p:nvGrpSpPr>
          <p:cNvPr id="17" name="Group"/>
          <p:cNvGrpSpPr/>
          <p:nvPr/>
        </p:nvGrpSpPr>
        <p:grpSpPr>
          <a:xfrm>
            <a:off x="6309259" y="11043650"/>
            <a:ext cx="11765481" cy="1361259"/>
            <a:chOff x="0" y="0"/>
            <a:chExt cx="11765480" cy="1361257"/>
          </a:xfrm>
        </p:grpSpPr>
        <p:sp>
          <p:nvSpPr>
            <p:cNvPr id="15" name="This project has received funding from the European Union’s Horizon Europe Research and Innovation programme under Grant Agreement No 101057511."/>
            <p:cNvSpPr txBox="1"/>
            <p:nvPr/>
          </p:nvSpPr>
          <p:spPr>
            <a:xfrm>
              <a:off x="2365025" y="1581"/>
              <a:ext cx="9400456" cy="1358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just" defTabSz="584200">
                <a:lnSpc>
                  <a:spcPct val="110000"/>
                </a:lnSpc>
                <a:defRPr sz="2100" b="0" i="1">
                  <a:solidFill>
                    <a:srgbClr val="424242"/>
                  </a:solidFill>
                </a:defRPr>
              </a:lvl1pPr>
            </a:lstStyle>
            <a:p>
              <a:r>
                <a:t>This project has received funding from the European Union’s Horizon Europe Research and Innovation programme under Grant Agreement No 101057511.</a:t>
              </a:r>
            </a:p>
          </p:txBody>
        </p:sp>
        <p:pic>
          <p:nvPicPr>
            <p:cNvPr id="16" name="eu_flag.jpg" descr="eu_flag.jpg"/>
            <p:cNvPicPr>
              <a:picLocks noChangeAspect="1"/>
            </p:cNvPicPr>
            <p:nvPr/>
          </p:nvPicPr>
          <p:blipFill>
            <a:blip r:embed="rId2"/>
            <a:stretch>
              <a:fillRect/>
            </a:stretch>
          </p:blipFill>
          <p:spPr>
            <a:xfrm>
              <a:off x="0" y="0"/>
              <a:ext cx="2036795" cy="1361258"/>
            </a:xfrm>
            <a:prstGeom prst="rect">
              <a:avLst/>
            </a:prstGeom>
            <a:ln w="12700" cap="flat">
              <a:noFill/>
              <a:miter lim="400000"/>
            </a:ln>
            <a:effectLst/>
          </p:spPr>
        </p:pic>
      </p:grpSp>
      <p:sp>
        <p:nvSpPr>
          <p:cNvPr id="18" name="Rectangle"/>
          <p:cNvSpPr/>
          <p:nvPr/>
        </p:nvSpPr>
        <p:spPr>
          <a:xfrm>
            <a:off x="-855" y="-6192"/>
            <a:ext cx="24385710" cy="1374358"/>
          </a:xfrm>
          <a:prstGeom prst="rect">
            <a:avLst/>
          </a:prstGeom>
          <a:gradFill>
            <a:gsLst>
              <a:gs pos="0">
                <a:srgbClr val="73FDFF">
                  <a:alpha val="0"/>
                </a:srgbClr>
              </a:gs>
              <a:gs pos="100000">
                <a:srgbClr val="0433FF">
                  <a:alpha val="75166"/>
                </a:srgbClr>
              </a:gs>
            </a:gsLst>
          </a:gradFill>
          <a:ln w="12700">
            <a:miter lim="400000"/>
          </a:ln>
        </p:spPr>
        <p:txBody>
          <a:bodyPr lIns="0" tIns="0" rIns="0" bIns="0" anchor="ctr"/>
          <a:lstStyle/>
          <a:p>
            <a:pPr>
              <a:defRPr sz="3200" b="0">
                <a:solidFill>
                  <a:srgbClr val="76D6FF">
                    <a:alpha val="0"/>
                  </a:srgbClr>
                </a:solidFill>
                <a:latin typeface="+mn-lt"/>
                <a:ea typeface="+mn-ea"/>
                <a:cs typeface="+mn-cs"/>
                <a:sym typeface="Helvetica Neue Medium"/>
              </a:defRPr>
            </a:pPr>
            <a:endParaRPr/>
          </a:p>
        </p:txBody>
      </p:sp>
      <p:pic>
        <p:nvPicPr>
          <p:cNvPr id="19" name="Image" descr="Image"/>
          <p:cNvPicPr>
            <a:picLocks noChangeAspect="1"/>
          </p:cNvPicPr>
          <p:nvPr/>
        </p:nvPicPr>
        <p:blipFill>
          <a:blip r:embed="rId3"/>
          <a:stretch>
            <a:fillRect/>
          </a:stretch>
        </p:blipFill>
        <p:spPr>
          <a:xfrm>
            <a:off x="196411" y="44460"/>
            <a:ext cx="2688917" cy="1273054"/>
          </a:xfrm>
          <a:prstGeom prst="rect">
            <a:avLst/>
          </a:prstGeom>
          <a:ln w="12700">
            <a:miter lim="400000"/>
          </a:ln>
        </p:spPr>
      </p:pic>
      <p:sp>
        <p:nvSpPr>
          <p:cNvPr id="20" name="Rectangle"/>
          <p:cNvSpPr/>
          <p:nvPr/>
        </p:nvSpPr>
        <p:spPr>
          <a:xfrm>
            <a:off x="-855" y="12691789"/>
            <a:ext cx="24385710" cy="1030403"/>
          </a:xfrm>
          <a:prstGeom prst="rect">
            <a:avLst/>
          </a:prstGeom>
          <a:gradFill>
            <a:gsLst>
              <a:gs pos="0">
                <a:srgbClr val="76D6FF">
                  <a:alpha val="11458"/>
                </a:srgbClr>
              </a:gs>
              <a:gs pos="100000">
                <a:srgbClr val="0433FF">
                  <a:alpha val="75166"/>
                </a:srgbClr>
              </a:gs>
            </a:gsLst>
          </a:gradFill>
          <a:ln w="12700">
            <a:miter lim="400000"/>
          </a:ln>
        </p:spPr>
        <p:txBody>
          <a:bodyPr lIns="0" tIns="0" rIns="0" bIns="0" anchor="ctr"/>
          <a:lstStyle/>
          <a:p>
            <a:pPr>
              <a:defRPr sz="3200" b="0">
                <a:solidFill>
                  <a:srgbClr val="76D6FF"/>
                </a:solidFill>
                <a:latin typeface="+mn-lt"/>
                <a:ea typeface="+mn-ea"/>
                <a:cs typeface="+mn-cs"/>
                <a:sym typeface="Helvetica Neue Medium"/>
              </a:defRPr>
            </a:pPr>
            <a:endParaRPr/>
          </a:p>
        </p:txBody>
      </p:sp>
      <p:sp>
        <p:nvSpPr>
          <p:cNvPr id="21" name="Body Level One"/>
          <p:cNvSpPr txBox="1">
            <a:spLocks noGrp="1"/>
          </p:cNvSpPr>
          <p:nvPr>
            <p:ph type="body" sz="quarter" idx="13"/>
          </p:nvPr>
        </p:nvSpPr>
        <p:spPr>
          <a:xfrm>
            <a:off x="3411253" y="5945477"/>
            <a:ext cx="17561494" cy="2036094"/>
          </a:xfrm>
          <a:prstGeom prst="rect">
            <a:avLst/>
          </a:prstGeom>
        </p:spPr>
        <p:txBody>
          <a:bodyPr lIns="91439" tIns="91439" rIns="91439" bIns="91439"/>
          <a:lstStyle>
            <a:lvl1pPr marL="0" indent="0" algn="ctr" defTabSz="1371565">
              <a:lnSpc>
                <a:spcPct val="90000"/>
              </a:lnSpc>
              <a:spcBef>
                <a:spcPts val="1400"/>
              </a:spcBef>
              <a:buSzTx/>
              <a:buNone/>
              <a:defRPr sz="3800">
                <a:solidFill>
                  <a:srgbClr val="171A6C"/>
                </a:solidFill>
                <a:latin typeface="+mj-lt"/>
                <a:ea typeface="+mj-ea"/>
                <a:cs typeface="+mj-cs"/>
                <a:sym typeface="Calibri"/>
              </a:defRPr>
            </a:lvl1pPr>
          </a:lstStyle>
          <a:p>
            <a:r>
              <a:t>Body Level One</a:t>
            </a:r>
          </a:p>
        </p:txBody>
      </p:sp>
      <p:sp>
        <p:nvSpPr>
          <p:cNvPr id="22" name="Title Text"/>
          <p:cNvSpPr txBox="1">
            <a:spLocks noGrp="1"/>
          </p:cNvSpPr>
          <p:nvPr>
            <p:ph type="body" sz="quarter" idx="14"/>
          </p:nvPr>
        </p:nvSpPr>
        <p:spPr>
          <a:xfrm>
            <a:off x="10057549" y="4641513"/>
            <a:ext cx="4293953" cy="1498601"/>
          </a:xfrm>
          <a:prstGeom prst="rect">
            <a:avLst/>
          </a:prstGeom>
        </p:spPr>
        <p:txBody>
          <a:bodyPr wrap="none">
            <a:spAutoFit/>
          </a:bodyPr>
          <a:lstStyle>
            <a:lvl1pPr marL="0" indent="0" algn="ctr">
              <a:spcBef>
                <a:spcPts val="0"/>
              </a:spcBef>
              <a:buSzTx/>
              <a:buNone/>
              <a:defRPr sz="9000">
                <a:solidFill>
                  <a:srgbClr val="181A68"/>
                </a:solidFill>
                <a:latin typeface="+mj-lt"/>
                <a:ea typeface="+mj-ea"/>
                <a:cs typeface="+mj-cs"/>
                <a:sym typeface="Calibri"/>
              </a:defRPr>
            </a:lvl1pPr>
          </a:lstStyle>
          <a:p>
            <a:r>
              <a:t>Title Text</a:t>
            </a:r>
          </a:p>
        </p:txBody>
      </p:sp>
      <p:sp>
        <p:nvSpPr>
          <p:cNvPr id="23" name="Slide Number"/>
          <p:cNvSpPr txBox="1">
            <a:spLocks noGrp="1"/>
          </p:cNvSpPr>
          <p:nvPr>
            <p:ph type="sldNum" sz="quarter" idx="2"/>
          </p:nvPr>
        </p:nvSpPr>
        <p:spPr>
          <a:xfrm>
            <a:off x="11959031" y="13081000"/>
            <a:ext cx="453238" cy="461059"/>
          </a:xfrm>
          <a:prstGeom prst="rect">
            <a:avLst/>
          </a:prstGeom>
        </p:spPr>
        <p:txBody>
          <a:bodyPr/>
          <a:lstStyle>
            <a:lvl1pP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11959031" y="13081000"/>
            <a:ext cx="453238" cy="461059"/>
          </a:xfrm>
          <a:prstGeom prst="rect">
            <a:avLst/>
          </a:prstGeom>
        </p:spPr>
        <p:txBody>
          <a:bodyPr/>
          <a:lstStyle>
            <a:lvl1pPr>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5A3BD9-253D-2116-C3F8-2B64836228F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12BFF1-FAF0-25E8-4073-CF854495D7A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858EDE-3983-1062-F542-CA4D52C8182B}"/>
              </a:ext>
            </a:extLst>
          </p:cNvPr>
          <p:cNvSpPr>
            <a:spLocks noGrp="1"/>
          </p:cNvSpPr>
          <p:nvPr>
            <p:ph type="dt" sz="half" idx="10"/>
          </p:nvPr>
        </p:nvSpPr>
        <p:spPr/>
        <p:txBody>
          <a:bodyPr/>
          <a:lstStyle/>
          <a:p>
            <a:fld id="{1378514A-7C07-44AB-8B96-BBC90CF5FBD8}" type="datetimeFigureOut">
              <a:rPr lang="it-IT" smtClean="0"/>
              <a:t>01/10/22</a:t>
            </a:fld>
            <a:endParaRPr lang="it-IT"/>
          </a:p>
        </p:txBody>
      </p:sp>
      <p:sp>
        <p:nvSpPr>
          <p:cNvPr id="5" name="Segnaposto piè di pagina 4">
            <a:extLst>
              <a:ext uri="{FF2B5EF4-FFF2-40B4-BE49-F238E27FC236}">
                <a16:creationId xmlns:a16="http://schemas.microsoft.com/office/drawing/2014/main" id="{D7FDB015-7E3D-F466-7469-D38FC8A4D3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79CB368-7C60-80F8-6F46-7508DEBA0973}"/>
              </a:ext>
            </a:extLst>
          </p:cNvPr>
          <p:cNvSpPr>
            <a:spLocks noGrp="1"/>
          </p:cNvSpPr>
          <p:nvPr>
            <p:ph type="sldNum" sz="quarter" idx="12"/>
          </p:nvPr>
        </p:nvSpPr>
        <p:spPr>
          <a:xfrm>
            <a:off x="23597913" y="13081000"/>
            <a:ext cx="464871" cy="471924"/>
          </a:xfrm>
        </p:spPr>
        <p:txBody>
          <a:bodyPr/>
          <a:lstStyle/>
          <a:p>
            <a:fld id="{1C8C703C-22D6-4234-A8EA-2AB311A94DAF}" type="slidenum">
              <a:rPr lang="it-IT" smtClean="0"/>
              <a:t>‹#›</a:t>
            </a:fld>
            <a:endParaRPr lang="it-IT"/>
          </a:p>
        </p:txBody>
      </p:sp>
    </p:spTree>
    <p:extLst>
      <p:ext uri="{BB962C8B-B14F-4D97-AF65-F5344CB8AC3E}">
        <p14:creationId xmlns:p14="http://schemas.microsoft.com/office/powerpoint/2010/main" val="4022257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1634C4-0A87-E03D-F2BF-F57D643D667B}"/>
              </a:ext>
            </a:extLst>
          </p:cNvPr>
          <p:cNvSpPr>
            <a:spLocks noGrp="1"/>
          </p:cNvSpPr>
          <p:nvPr>
            <p:ph type="ctrTitle"/>
          </p:nvPr>
        </p:nvSpPr>
        <p:spPr>
          <a:xfrm>
            <a:off x="3048000" y="2244726"/>
            <a:ext cx="18288000" cy="4775200"/>
          </a:xfrm>
        </p:spPr>
        <p:txBody>
          <a:bodyPr anchor="b"/>
          <a:lstStyle>
            <a:lvl1pPr algn="ctr">
              <a:defRPr sz="12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5B5DBB3-25CB-C8A5-5514-338CAD70DBE6}"/>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D4FF801-8489-E067-7337-35A73DF1692B}"/>
              </a:ext>
            </a:extLst>
          </p:cNvPr>
          <p:cNvSpPr>
            <a:spLocks noGrp="1"/>
          </p:cNvSpPr>
          <p:nvPr>
            <p:ph type="dt" sz="half" idx="10"/>
          </p:nvPr>
        </p:nvSpPr>
        <p:spPr/>
        <p:txBody>
          <a:bodyPr/>
          <a:lstStyle/>
          <a:p>
            <a:fld id="{1378514A-7C07-44AB-8B96-BBC90CF5FBD8}" type="datetimeFigureOut">
              <a:rPr lang="it-IT" smtClean="0"/>
              <a:t>01/10/22</a:t>
            </a:fld>
            <a:endParaRPr lang="it-IT"/>
          </a:p>
        </p:txBody>
      </p:sp>
      <p:sp>
        <p:nvSpPr>
          <p:cNvPr id="5" name="Segnaposto piè di pagina 4">
            <a:extLst>
              <a:ext uri="{FF2B5EF4-FFF2-40B4-BE49-F238E27FC236}">
                <a16:creationId xmlns:a16="http://schemas.microsoft.com/office/drawing/2014/main" id="{BFABA949-C030-E3DC-80D1-8B99E62B09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2E74BA-A65E-D207-406F-5F3B456A9B30}"/>
              </a:ext>
            </a:extLst>
          </p:cNvPr>
          <p:cNvSpPr>
            <a:spLocks noGrp="1"/>
          </p:cNvSpPr>
          <p:nvPr>
            <p:ph type="sldNum" sz="quarter" idx="12"/>
          </p:nvPr>
        </p:nvSpPr>
        <p:spPr>
          <a:xfrm>
            <a:off x="23597913" y="13081000"/>
            <a:ext cx="464871" cy="471924"/>
          </a:xfrm>
        </p:spPr>
        <p:txBody>
          <a:bodyPr/>
          <a:lstStyle/>
          <a:p>
            <a:fld id="{1C8C703C-22D6-4234-A8EA-2AB311A94DAF}" type="slidenum">
              <a:rPr lang="it-IT" smtClean="0"/>
              <a:t>‹#›</a:t>
            </a:fld>
            <a:endParaRPr lang="it-IT"/>
          </a:p>
        </p:txBody>
      </p:sp>
    </p:spTree>
    <p:extLst>
      <p:ext uri="{BB962C8B-B14F-4D97-AF65-F5344CB8AC3E}">
        <p14:creationId xmlns:p14="http://schemas.microsoft.com/office/powerpoint/2010/main" val="87127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EAB36D-2BD2-A876-79DC-8D13DBD88BF0}"/>
              </a:ext>
            </a:extLst>
          </p:cNvPr>
          <p:cNvPicPr>
            <a:picLocks noChangeAspect="1"/>
          </p:cNvPicPr>
          <p:nvPr userDrawn="1"/>
        </p:nvPicPr>
        <p:blipFill rotWithShape="1">
          <a:blip r:embed="rId2"/>
          <a:srcRect l="39976" t="25206" r="37050" b="44109"/>
          <a:stretch/>
        </p:blipFill>
        <p:spPr>
          <a:xfrm>
            <a:off x="21807260" y="421165"/>
            <a:ext cx="2244232" cy="2118150"/>
          </a:xfrm>
          <a:prstGeom prst="rect">
            <a:avLst/>
          </a:prstGeom>
        </p:spPr>
      </p:pic>
    </p:spTree>
    <p:extLst>
      <p:ext uri="{BB962C8B-B14F-4D97-AF65-F5344CB8AC3E}">
        <p14:creationId xmlns:p14="http://schemas.microsoft.com/office/powerpoint/2010/main" val="379978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2A601AF-6A56-3615-E8DC-A17F454C9C04}"/>
              </a:ext>
            </a:extLst>
          </p:cNvPr>
          <p:cNvSpPr>
            <a:spLocks noGrp="1"/>
          </p:cNvSpPr>
          <p:nvPr>
            <p:ph type="dt" sz="half" idx="10"/>
          </p:nvPr>
        </p:nvSpPr>
        <p:spPr/>
        <p:txBody>
          <a:bodyPr/>
          <a:lstStyle/>
          <a:p>
            <a:fld id="{1378514A-7C07-44AB-8B96-BBC90CF5FBD8}" type="datetimeFigureOut">
              <a:rPr lang="it-IT" smtClean="0"/>
              <a:t>01/10/22</a:t>
            </a:fld>
            <a:endParaRPr lang="it-IT"/>
          </a:p>
        </p:txBody>
      </p:sp>
      <p:sp>
        <p:nvSpPr>
          <p:cNvPr id="3" name="Segnaposto piè di pagina 2">
            <a:extLst>
              <a:ext uri="{FF2B5EF4-FFF2-40B4-BE49-F238E27FC236}">
                <a16:creationId xmlns:a16="http://schemas.microsoft.com/office/drawing/2014/main" id="{0BDB03A0-E510-15AF-C398-C3FBC16A34D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CBD3573-ED1C-0BBE-76D6-E86EBB6035C6}"/>
              </a:ext>
            </a:extLst>
          </p:cNvPr>
          <p:cNvSpPr>
            <a:spLocks noGrp="1"/>
          </p:cNvSpPr>
          <p:nvPr>
            <p:ph type="sldNum" sz="quarter" idx="12"/>
          </p:nvPr>
        </p:nvSpPr>
        <p:spPr>
          <a:xfrm>
            <a:off x="23597913" y="13081000"/>
            <a:ext cx="464871" cy="471924"/>
          </a:xfrm>
        </p:spPr>
        <p:txBody>
          <a:bodyPr/>
          <a:lstStyle/>
          <a:p>
            <a:fld id="{1C8C703C-22D6-4234-A8EA-2AB311A94DAF}" type="slidenum">
              <a:rPr lang="it-IT" smtClean="0"/>
              <a:t>‹#›</a:t>
            </a:fld>
            <a:endParaRPr lang="it-IT"/>
          </a:p>
        </p:txBody>
      </p:sp>
    </p:spTree>
    <p:extLst>
      <p:ext uri="{BB962C8B-B14F-4D97-AF65-F5344CB8AC3E}">
        <p14:creationId xmlns:p14="http://schemas.microsoft.com/office/powerpoint/2010/main" val="3619383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Rectangle"/>
          <p:cNvSpPr/>
          <p:nvPr/>
        </p:nvSpPr>
        <p:spPr>
          <a:xfrm>
            <a:off x="-855" y="12909708"/>
            <a:ext cx="24385710" cy="812484"/>
          </a:xfrm>
          <a:prstGeom prst="rect">
            <a:avLst/>
          </a:prstGeom>
          <a:gradFill>
            <a:gsLst>
              <a:gs pos="0">
                <a:srgbClr val="73FDFF">
                  <a:alpha val="11256"/>
                </a:srgbClr>
              </a:gs>
              <a:gs pos="100000">
                <a:srgbClr val="0433FF">
                  <a:alpha val="75166"/>
                </a:srgbClr>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 name="Rectangle"/>
          <p:cNvSpPr/>
          <p:nvPr/>
        </p:nvSpPr>
        <p:spPr>
          <a:xfrm>
            <a:off x="6650" y="-26150"/>
            <a:ext cx="24370700" cy="1219201"/>
          </a:xfrm>
          <a:prstGeom prst="rect">
            <a:avLst/>
          </a:prstGeom>
          <a:gradFill>
            <a:gsLst>
              <a:gs pos="0">
                <a:srgbClr val="73FDFF">
                  <a:alpha val="702"/>
                </a:srgbClr>
              </a:gs>
              <a:gs pos="100000">
                <a:srgbClr val="0433FF">
                  <a:alpha val="75166"/>
                </a:srgbClr>
              </a:gs>
            </a:gsLst>
          </a:gra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Image" descr="Image"/>
          <p:cNvPicPr>
            <a:picLocks noChangeAspect="1"/>
          </p:cNvPicPr>
          <p:nvPr/>
        </p:nvPicPr>
        <p:blipFill>
          <a:blip r:embed="rId8"/>
          <a:stretch>
            <a:fillRect/>
          </a:stretch>
        </p:blipFill>
        <p:spPr>
          <a:xfrm>
            <a:off x="196411" y="44460"/>
            <a:ext cx="2358067" cy="1116415"/>
          </a:xfrm>
          <a:prstGeom prst="rect">
            <a:avLst/>
          </a:prstGeom>
          <a:ln w="12700">
            <a:miter lim="400000"/>
          </a:ln>
        </p:spPr>
      </p:pic>
      <p:sp>
        <p:nvSpPr>
          <p:cNvPr id="6" name="X. YYY - EURO-LABS"/>
          <p:cNvSpPr txBox="1"/>
          <p:nvPr/>
        </p:nvSpPr>
        <p:spPr>
          <a:xfrm>
            <a:off x="10938271" y="13064938"/>
            <a:ext cx="250745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0">
                <a:solidFill>
                  <a:srgbClr val="FFFFFF"/>
                </a:solidFill>
                <a:latin typeface="+mj-lt"/>
                <a:ea typeface="+mj-ea"/>
                <a:cs typeface="+mj-cs"/>
                <a:sym typeface="Calibri"/>
              </a:defRPr>
            </a:lvl1pPr>
          </a:lstStyle>
          <a:p>
            <a:r>
              <a:t>X. YYY - EURO-LABS</a:t>
            </a:r>
          </a:p>
        </p:txBody>
      </p:sp>
      <p:sp>
        <p:nvSpPr>
          <p:cNvPr id="7" name="Slide Number"/>
          <p:cNvSpPr txBox="1">
            <a:spLocks noGrp="1"/>
          </p:cNvSpPr>
          <p:nvPr>
            <p:ph type="sldNum" sz="quarter" idx="2"/>
          </p:nvPr>
        </p:nvSpPr>
        <p:spPr>
          <a:xfrm>
            <a:off x="23618714" y="13081000"/>
            <a:ext cx="423269" cy="469900"/>
          </a:xfrm>
          <a:prstGeom prst="rect">
            <a:avLst/>
          </a:prstGeom>
          <a:ln w="12700">
            <a:miter lim="400000"/>
          </a:ln>
        </p:spPr>
        <p:txBody>
          <a:bodyPr wrap="none" lIns="50800" tIns="50800" rIns="50800" bIns="50800">
            <a:spAutoFit/>
          </a:bodyPr>
          <a:lstStyle>
            <a:lvl1pPr>
              <a:defRPr sz="2400" b="0">
                <a:solidFill>
                  <a:srgbClr val="FFFFFF"/>
                </a:solidFill>
                <a:latin typeface="+mj-lt"/>
                <a:ea typeface="+mj-ea"/>
                <a:cs typeface="+mj-cs"/>
                <a:sym typeface="Calibri"/>
              </a:defRPr>
            </a:lvl1pPr>
          </a:lstStyle>
          <a:p>
            <a:fld id="{86CB4B4D-7CA3-9044-876B-883B54F8677D}" type="slidenum">
              <a:t>‹#›</a:t>
            </a:fld>
            <a:endParaRPr/>
          </a:p>
        </p:txBody>
      </p:sp>
      <p:sp>
        <p:nvSpPr>
          <p:cNvPr id="8"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Lst>
  <p:transition spd="med"/>
  <p:txStyles>
    <p:titleStyle>
      <a:lvl1pPr marL="0" marR="0" indent="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1pPr>
      <a:lvl2pPr marL="0" marR="0" indent="4572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2pPr>
      <a:lvl3pPr marL="0" marR="0" indent="9144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3pPr>
      <a:lvl4pPr marL="0" marR="0" indent="13716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4pPr>
      <a:lvl5pPr marL="0" marR="0" indent="18288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5pPr>
      <a:lvl6pPr marL="0" marR="0" indent="22860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6pPr>
      <a:lvl7pPr marL="0" marR="0" indent="27432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7pPr>
      <a:lvl8pPr marL="0" marR="0" indent="32004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8pPr>
      <a:lvl9pPr marL="0" marR="0" indent="3657600" algn="l" defTabSz="825500"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j-lt"/>
          <a:ea typeface="+mj-ea"/>
          <a:cs typeface="+mj-cs"/>
          <a:sym typeface="Calibri"/>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9.jp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8.jpg"/><Relationship Id="rId5"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tiff"/><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5">
            <a:extLst>
              <a:ext uri="{FF2B5EF4-FFF2-40B4-BE49-F238E27FC236}">
                <a16:creationId xmlns:a16="http://schemas.microsoft.com/office/drawing/2014/main" id="{03427478-39BC-6D63-DA0D-118E894AF738}"/>
              </a:ext>
            </a:extLst>
          </p:cNvPr>
          <p:cNvSpPr txBox="1"/>
          <p:nvPr/>
        </p:nvSpPr>
        <p:spPr>
          <a:xfrm>
            <a:off x="2975337" y="2651447"/>
            <a:ext cx="17160467" cy="3785652"/>
          </a:xfrm>
          <a:prstGeom prst="rect">
            <a:avLst/>
          </a:prstGeom>
          <a:solidFill>
            <a:schemeClr val="accent1">
              <a:lumMod val="20000"/>
              <a:lumOff val="80000"/>
            </a:schemeClr>
          </a:solidFill>
        </p:spPr>
        <p:txBody>
          <a:bodyPr wrap="none" rtlCol="0">
            <a:spAutoFit/>
          </a:bodyPr>
          <a:lstStyle/>
          <a:p>
            <a:r>
              <a:rPr lang="pl-PL" sz="4000" u="sng" dirty="0" err="1">
                <a:solidFill>
                  <a:srgbClr val="0070C0"/>
                </a:solidFill>
              </a:rPr>
              <a:t>Task</a:t>
            </a:r>
            <a:r>
              <a:rPr lang="pl-PL" sz="4000" u="sng" dirty="0">
                <a:solidFill>
                  <a:srgbClr val="0070C0"/>
                </a:solidFill>
              </a:rPr>
              <a:t> 2.5 Service </a:t>
            </a:r>
            <a:r>
              <a:rPr lang="pl-PL" sz="4000" u="sng" dirty="0" err="1">
                <a:solidFill>
                  <a:srgbClr val="0070C0"/>
                </a:solidFill>
              </a:rPr>
              <a:t>Improvements</a:t>
            </a:r>
            <a:endParaRPr lang="pl-PL" sz="4000" u="sng" dirty="0">
              <a:solidFill>
                <a:srgbClr val="0070C0"/>
              </a:solidFill>
            </a:endParaRPr>
          </a:p>
          <a:p>
            <a:r>
              <a:rPr lang="pl-PL" sz="4000" dirty="0" err="1">
                <a:solidFill>
                  <a:srgbClr val="0070C0"/>
                </a:solidFill>
              </a:rPr>
              <a:t>Task</a:t>
            </a:r>
            <a:r>
              <a:rPr lang="pl-PL" sz="4000" dirty="0">
                <a:solidFill>
                  <a:srgbClr val="0070C0"/>
                </a:solidFill>
              </a:rPr>
              <a:t> 2.5.1 </a:t>
            </a:r>
            <a:r>
              <a:rPr lang="pl-PL" sz="4000" dirty="0" err="1">
                <a:solidFill>
                  <a:srgbClr val="0070C0"/>
                </a:solidFill>
              </a:rPr>
              <a:t>Streamlined</a:t>
            </a:r>
            <a:r>
              <a:rPr lang="pl-PL" sz="4000" dirty="0">
                <a:solidFill>
                  <a:srgbClr val="0070C0"/>
                </a:solidFill>
              </a:rPr>
              <a:t> </a:t>
            </a:r>
            <a:r>
              <a:rPr lang="pl-PL" sz="4000" dirty="0" err="1">
                <a:solidFill>
                  <a:srgbClr val="0070C0"/>
                </a:solidFill>
              </a:rPr>
              <a:t>access</a:t>
            </a:r>
            <a:r>
              <a:rPr lang="pl-PL" sz="4000" dirty="0">
                <a:solidFill>
                  <a:srgbClr val="0070C0"/>
                </a:solidFill>
              </a:rPr>
              <a:t>	- </a:t>
            </a:r>
            <a:r>
              <a:rPr lang="pl-PL" sz="4000" dirty="0" err="1">
                <a:solidFill>
                  <a:srgbClr val="0070C0"/>
                </a:solidFill>
              </a:rPr>
              <a:t>coord</a:t>
            </a:r>
            <a:r>
              <a:rPr lang="pl-PL" sz="4000" dirty="0">
                <a:solidFill>
                  <a:srgbClr val="0070C0"/>
                </a:solidFill>
              </a:rPr>
              <a:t>. Paweł </a:t>
            </a:r>
            <a:r>
              <a:rPr lang="pl-PL" sz="4000" dirty="0" err="1">
                <a:solidFill>
                  <a:srgbClr val="0070C0"/>
                </a:solidFill>
              </a:rPr>
              <a:t>Napiorkowski</a:t>
            </a:r>
            <a:r>
              <a:rPr lang="pl-PL" sz="4000" dirty="0">
                <a:solidFill>
                  <a:srgbClr val="0070C0"/>
                </a:solidFill>
              </a:rPr>
              <a:t> (</a:t>
            </a:r>
            <a:r>
              <a:rPr lang="pl-PL" sz="4000" dirty="0" err="1">
                <a:solidFill>
                  <a:srgbClr val="0070C0"/>
                </a:solidFill>
              </a:rPr>
              <a:t>Warsaw</a:t>
            </a:r>
            <a:r>
              <a:rPr lang="pl-PL" sz="4000" dirty="0">
                <a:solidFill>
                  <a:srgbClr val="0070C0"/>
                </a:solidFill>
              </a:rPr>
              <a:t>)</a:t>
            </a:r>
          </a:p>
          <a:p>
            <a:r>
              <a:rPr lang="pl-PL" sz="4000" dirty="0" err="1">
                <a:solidFill>
                  <a:srgbClr val="0070C0"/>
                </a:solidFill>
              </a:rPr>
              <a:t>Task</a:t>
            </a:r>
            <a:r>
              <a:rPr lang="pl-PL" sz="4000" dirty="0">
                <a:solidFill>
                  <a:srgbClr val="0070C0"/>
                </a:solidFill>
              </a:rPr>
              <a:t> 2.5.2 </a:t>
            </a:r>
            <a:r>
              <a:rPr lang="pl-PL" sz="4000" dirty="0" err="1">
                <a:solidFill>
                  <a:srgbClr val="0070C0"/>
                </a:solidFill>
              </a:rPr>
              <a:t>Targets</a:t>
            </a:r>
            <a:r>
              <a:rPr lang="pl-PL" sz="4000" dirty="0">
                <a:solidFill>
                  <a:srgbClr val="0070C0"/>
                </a:solidFill>
              </a:rPr>
              <a:t>		- </a:t>
            </a:r>
            <a:r>
              <a:rPr lang="pl-PL" sz="4000" dirty="0" err="1">
                <a:solidFill>
                  <a:srgbClr val="0070C0"/>
                </a:solidFill>
              </a:rPr>
              <a:t>coord</a:t>
            </a:r>
            <a:r>
              <a:rPr lang="pl-PL" sz="4000" dirty="0">
                <a:solidFill>
                  <a:srgbClr val="0070C0"/>
                </a:solidFill>
              </a:rPr>
              <a:t>. </a:t>
            </a:r>
            <a:r>
              <a:rPr lang="pl-PL" sz="4000" dirty="0" err="1">
                <a:solidFill>
                  <a:srgbClr val="0070C0"/>
                </a:solidFill>
              </a:rPr>
              <a:t>Manuella</a:t>
            </a:r>
            <a:r>
              <a:rPr lang="pl-PL" sz="4000" dirty="0">
                <a:solidFill>
                  <a:srgbClr val="0070C0"/>
                </a:solidFill>
              </a:rPr>
              <a:t> </a:t>
            </a:r>
            <a:r>
              <a:rPr lang="pl-PL" sz="4000" dirty="0" err="1">
                <a:solidFill>
                  <a:srgbClr val="0070C0"/>
                </a:solidFill>
              </a:rPr>
              <a:t>Cavalarro</a:t>
            </a:r>
            <a:r>
              <a:rPr lang="pl-PL" sz="4000" dirty="0">
                <a:solidFill>
                  <a:srgbClr val="0070C0"/>
                </a:solidFill>
              </a:rPr>
              <a:t> (LNS)</a:t>
            </a:r>
          </a:p>
          <a:p>
            <a:r>
              <a:rPr lang="pl-PL" sz="4000" dirty="0" err="1">
                <a:solidFill>
                  <a:srgbClr val="0070C0"/>
                </a:solidFill>
              </a:rPr>
              <a:t>Task</a:t>
            </a:r>
            <a:r>
              <a:rPr lang="pl-PL" sz="4000" dirty="0">
                <a:solidFill>
                  <a:srgbClr val="0070C0"/>
                </a:solidFill>
              </a:rPr>
              <a:t> 2.5.3 FLASH			- </a:t>
            </a:r>
            <a:r>
              <a:rPr lang="pl-PL" sz="4000" dirty="0" err="1">
                <a:solidFill>
                  <a:srgbClr val="0070C0"/>
                </a:solidFill>
              </a:rPr>
              <a:t>coord</a:t>
            </a:r>
            <a:r>
              <a:rPr lang="pl-PL" sz="4000" dirty="0">
                <a:solidFill>
                  <a:srgbClr val="0070C0"/>
                </a:solidFill>
              </a:rPr>
              <a:t>. Marco </a:t>
            </a:r>
            <a:r>
              <a:rPr lang="pl-PL" sz="4000" dirty="0" err="1">
                <a:solidFill>
                  <a:srgbClr val="0070C0"/>
                </a:solidFill>
              </a:rPr>
              <a:t>Durante</a:t>
            </a:r>
            <a:r>
              <a:rPr lang="pl-PL" sz="4000" dirty="0">
                <a:solidFill>
                  <a:srgbClr val="0070C0"/>
                </a:solidFill>
              </a:rPr>
              <a:t> (GSI)</a:t>
            </a:r>
          </a:p>
          <a:p>
            <a:r>
              <a:rPr lang="pl-PL" sz="4000" dirty="0" err="1">
                <a:solidFill>
                  <a:srgbClr val="0070C0"/>
                </a:solidFill>
              </a:rPr>
              <a:t>Task</a:t>
            </a:r>
            <a:r>
              <a:rPr lang="pl-PL" sz="4000" dirty="0">
                <a:solidFill>
                  <a:srgbClr val="0070C0"/>
                </a:solidFill>
              </a:rPr>
              <a:t> 2.5.4 ERIBS			- </a:t>
            </a:r>
            <a:r>
              <a:rPr lang="pl-PL" sz="4000" dirty="0" err="1">
                <a:solidFill>
                  <a:srgbClr val="0070C0"/>
                </a:solidFill>
              </a:rPr>
              <a:t>coord</a:t>
            </a:r>
            <a:r>
              <a:rPr lang="pl-PL" sz="4000" dirty="0">
                <a:solidFill>
                  <a:srgbClr val="0070C0"/>
                </a:solidFill>
              </a:rPr>
              <a:t>. </a:t>
            </a:r>
            <a:r>
              <a:rPr lang="pl-PL" sz="4000" dirty="0" err="1">
                <a:solidFill>
                  <a:srgbClr val="0070C0"/>
                </a:solidFill>
              </a:rPr>
              <a:t>Hannu</a:t>
            </a:r>
            <a:r>
              <a:rPr lang="pl-PL" sz="4000" dirty="0">
                <a:solidFill>
                  <a:srgbClr val="0070C0"/>
                </a:solidFill>
              </a:rPr>
              <a:t> Koivisto (JYFL)</a:t>
            </a:r>
          </a:p>
          <a:p>
            <a:r>
              <a:rPr lang="pl-PL" sz="4000" dirty="0" err="1">
                <a:solidFill>
                  <a:srgbClr val="0070C0"/>
                </a:solidFill>
              </a:rPr>
              <a:t>Task</a:t>
            </a:r>
            <a:r>
              <a:rPr lang="pl-PL" sz="4000" dirty="0">
                <a:solidFill>
                  <a:srgbClr val="0070C0"/>
                </a:solidFill>
              </a:rPr>
              <a:t> 2.5.5 INTRANS		- </a:t>
            </a:r>
            <a:r>
              <a:rPr lang="pl-PL" sz="4000" dirty="0" err="1">
                <a:solidFill>
                  <a:srgbClr val="0070C0"/>
                </a:solidFill>
              </a:rPr>
              <a:t>coord</a:t>
            </a:r>
            <a:r>
              <a:rPr lang="pl-PL" sz="4000" dirty="0">
                <a:solidFill>
                  <a:srgbClr val="0070C0"/>
                </a:solidFill>
              </a:rPr>
              <a:t>. Magda Górska (GSI)</a:t>
            </a:r>
          </a:p>
        </p:txBody>
      </p:sp>
      <p:sp>
        <p:nvSpPr>
          <p:cNvPr id="3" name="TextBox 2">
            <a:extLst>
              <a:ext uri="{FF2B5EF4-FFF2-40B4-BE49-F238E27FC236}">
                <a16:creationId xmlns:a16="http://schemas.microsoft.com/office/drawing/2014/main" id="{F93FA587-C8BD-3AE9-A555-2CDCEF659140}"/>
              </a:ext>
            </a:extLst>
          </p:cNvPr>
          <p:cNvSpPr txBox="1"/>
          <p:nvPr/>
        </p:nvSpPr>
        <p:spPr>
          <a:xfrm>
            <a:off x="3578772" y="7906759"/>
            <a:ext cx="14861628" cy="1015663"/>
          </a:xfrm>
          <a:prstGeom prst="rect">
            <a:avLst/>
          </a:prstGeom>
          <a:noFill/>
        </p:spPr>
        <p:txBody>
          <a:bodyPr wrap="square" rtlCol="0">
            <a:spAutoFit/>
          </a:bodyPr>
          <a:lstStyle/>
          <a:p>
            <a:r>
              <a:rPr lang="en-US" sz="6000" dirty="0"/>
              <a:t>Marco Durante, GSI &amp; </a:t>
            </a:r>
            <a:r>
              <a:rPr lang="en-US" sz="6000" dirty="0" err="1"/>
              <a:t>TUDa</a:t>
            </a:r>
            <a:endParaRPr lang="en-US" sz="60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4">
            <a:extLst>
              <a:ext uri="{FF2B5EF4-FFF2-40B4-BE49-F238E27FC236}">
                <a16:creationId xmlns:a16="http://schemas.microsoft.com/office/drawing/2014/main" id="{EE0657F3-B461-E236-3885-7ECDE9E10654}"/>
              </a:ext>
            </a:extLst>
          </p:cNvPr>
          <p:cNvSpPr txBox="1">
            <a:spLocks noChangeArrowheads="1"/>
          </p:cNvSpPr>
          <p:nvPr/>
        </p:nvSpPr>
        <p:spPr bwMode="auto">
          <a:xfrm>
            <a:off x="11459548" y="7906256"/>
            <a:ext cx="42376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FI" sz="3600" dirty="0">
                <a:solidFill>
                  <a:srgbClr val="C00000"/>
                </a:solidFill>
              </a:rPr>
              <a:t>Possible port/access for axial sputtering</a:t>
            </a:r>
          </a:p>
        </p:txBody>
      </p:sp>
      <p:sp>
        <p:nvSpPr>
          <p:cNvPr id="9" name="TextBox 14">
            <a:extLst>
              <a:ext uri="{FF2B5EF4-FFF2-40B4-BE49-F238E27FC236}">
                <a16:creationId xmlns:a16="http://schemas.microsoft.com/office/drawing/2014/main" id="{46E2A331-ADAC-8035-F288-26B0DC1AE8AC}"/>
              </a:ext>
            </a:extLst>
          </p:cNvPr>
          <p:cNvSpPr txBox="1">
            <a:spLocks noChangeArrowheads="1"/>
          </p:cNvSpPr>
          <p:nvPr/>
        </p:nvSpPr>
        <p:spPr bwMode="auto">
          <a:xfrm>
            <a:off x="11459548" y="9947742"/>
            <a:ext cx="4471692" cy="2308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FI" sz="3600" dirty="0">
                <a:solidFill>
                  <a:srgbClr val="C00000"/>
                </a:solidFill>
              </a:rPr>
              <a:t>Port for radial sputtering: typically not available</a:t>
            </a:r>
          </a:p>
        </p:txBody>
      </p:sp>
      <p:grpSp>
        <p:nvGrpSpPr>
          <p:cNvPr id="19" name="Group 18">
            <a:extLst>
              <a:ext uri="{FF2B5EF4-FFF2-40B4-BE49-F238E27FC236}">
                <a16:creationId xmlns:a16="http://schemas.microsoft.com/office/drawing/2014/main" id="{C6729351-CBE6-188F-2C7E-06A9A8B6CFE0}"/>
              </a:ext>
            </a:extLst>
          </p:cNvPr>
          <p:cNvGrpSpPr/>
          <p:nvPr/>
        </p:nvGrpSpPr>
        <p:grpSpPr>
          <a:xfrm>
            <a:off x="15163801" y="6541038"/>
            <a:ext cx="7013078" cy="5787844"/>
            <a:chOff x="8914373" y="3993931"/>
            <a:chExt cx="2732866" cy="2170510"/>
          </a:xfrm>
        </p:grpSpPr>
        <p:pic>
          <p:nvPicPr>
            <p:cNvPr id="6" name="Picture 12">
              <a:extLst>
                <a:ext uri="{FF2B5EF4-FFF2-40B4-BE49-F238E27FC236}">
                  <a16:creationId xmlns:a16="http://schemas.microsoft.com/office/drawing/2014/main" id="{AF5E0FB2-D1C7-0FD8-DAE0-C220DE4F9C52}"/>
                </a:ext>
              </a:extLst>
            </p:cNvPr>
            <p:cNvPicPr>
              <a:picLocks noChangeAspect="1"/>
            </p:cNvPicPr>
            <p:nvPr/>
          </p:nvPicPr>
          <p:blipFill>
            <a:blip r:embed="rId3">
              <a:extLst>
                <a:ext uri="{28A0092B-C50C-407E-A947-70E740481C1C}">
                  <a14:useLocalDpi xmlns:a14="http://schemas.microsoft.com/office/drawing/2010/main" val="0"/>
                </a:ext>
              </a:extLst>
            </a:blip>
            <a:srcRect l="23041" t="22052" r="25894" b="26524"/>
            <a:stretch>
              <a:fillRect/>
            </a:stretch>
          </p:blipFill>
          <p:spPr bwMode="auto">
            <a:xfrm>
              <a:off x="9411393" y="3993931"/>
              <a:ext cx="2235846" cy="217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D8CDBE2C-A8C8-7C57-645C-C74FA6DA0C39}"/>
                </a:ext>
              </a:extLst>
            </p:cNvPr>
            <p:cNvCxnSpPr>
              <a:cxnSpLocks/>
            </p:cNvCxnSpPr>
            <p:nvPr/>
          </p:nvCxnSpPr>
          <p:spPr bwMode="auto">
            <a:xfrm>
              <a:off x="8914373" y="4846244"/>
              <a:ext cx="1862999" cy="168767"/>
            </a:xfrm>
            <a:prstGeom prst="straightConnector1">
              <a:avLst/>
            </a:prstGeom>
            <a:ln w="190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8EDBCC3-3CE1-5FEA-E41B-DE0D4D0D465A}"/>
                </a:ext>
              </a:extLst>
            </p:cNvPr>
            <p:cNvCxnSpPr>
              <a:cxnSpLocks/>
            </p:cNvCxnSpPr>
            <p:nvPr/>
          </p:nvCxnSpPr>
          <p:spPr bwMode="auto">
            <a:xfrm>
              <a:off x="9122229" y="5660571"/>
              <a:ext cx="1331179" cy="389708"/>
            </a:xfrm>
            <a:prstGeom prst="straightConnector1">
              <a:avLst/>
            </a:prstGeom>
            <a:ln w="190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18C57AFB-BD25-EE4B-9168-45D3EE100024}"/>
              </a:ext>
            </a:extLst>
          </p:cNvPr>
          <p:cNvSpPr txBox="1"/>
          <p:nvPr/>
        </p:nvSpPr>
        <p:spPr>
          <a:xfrm>
            <a:off x="5536680" y="937040"/>
            <a:ext cx="14184056" cy="1569660"/>
          </a:xfrm>
          <a:prstGeom prst="rect">
            <a:avLst/>
          </a:prstGeom>
          <a:noFill/>
        </p:spPr>
        <p:txBody>
          <a:bodyPr wrap="square">
            <a:spAutoFit/>
          </a:bodyPr>
          <a:lstStyle/>
          <a:p>
            <a:r>
              <a:rPr lang="en-FI" sz="4800">
                <a:solidFill>
                  <a:schemeClr val="accent1"/>
                </a:solidFill>
              </a:rPr>
              <a:t>Task </a:t>
            </a:r>
            <a:r>
              <a:rPr lang="de-DE" sz="4800" dirty="0">
                <a:solidFill>
                  <a:schemeClr val="accent1"/>
                </a:solidFill>
              </a:rPr>
              <a:t>2.5.4.</a:t>
            </a:r>
            <a:r>
              <a:rPr lang="en-FI" sz="4800">
                <a:solidFill>
                  <a:schemeClr val="accent1"/>
                </a:solidFill>
              </a:rPr>
              <a:t>1: Ion bea</a:t>
            </a:r>
            <a:r>
              <a:rPr lang="de-DE" sz="4800" dirty="0">
                <a:solidFill>
                  <a:schemeClr val="accent1"/>
                </a:solidFill>
              </a:rPr>
              <a:t>m</a:t>
            </a:r>
            <a:r>
              <a:rPr lang="en-FI" sz="4800">
                <a:solidFill>
                  <a:schemeClr val="accent1"/>
                </a:solidFill>
              </a:rPr>
              <a:t> variety and production efficiency </a:t>
            </a:r>
          </a:p>
        </p:txBody>
      </p:sp>
      <p:sp>
        <p:nvSpPr>
          <p:cNvPr id="14" name="TextBox 13">
            <a:extLst>
              <a:ext uri="{FF2B5EF4-FFF2-40B4-BE49-F238E27FC236}">
                <a16:creationId xmlns:a16="http://schemas.microsoft.com/office/drawing/2014/main" id="{7EFD86C1-9D4B-C34E-AED7-30AECE7DEC3A}"/>
              </a:ext>
            </a:extLst>
          </p:cNvPr>
          <p:cNvSpPr txBox="1"/>
          <p:nvPr/>
        </p:nvSpPr>
        <p:spPr>
          <a:xfrm>
            <a:off x="16605219" y="12400754"/>
            <a:ext cx="5561214" cy="830997"/>
          </a:xfrm>
          <a:prstGeom prst="rect">
            <a:avLst/>
          </a:prstGeom>
          <a:noFill/>
        </p:spPr>
        <p:txBody>
          <a:bodyPr wrap="square" rtlCol="0">
            <a:spAutoFit/>
          </a:bodyPr>
          <a:lstStyle/>
          <a:p>
            <a:pPr algn="ctr"/>
            <a:r>
              <a:rPr lang="en-FI" sz="2400" dirty="0"/>
              <a:t>View from the extraction side of plasma chamber</a:t>
            </a:r>
          </a:p>
        </p:txBody>
      </p:sp>
      <p:grpSp>
        <p:nvGrpSpPr>
          <p:cNvPr id="20" name="Group 19">
            <a:extLst>
              <a:ext uri="{FF2B5EF4-FFF2-40B4-BE49-F238E27FC236}">
                <a16:creationId xmlns:a16="http://schemas.microsoft.com/office/drawing/2014/main" id="{1E19F93E-493A-108C-CFBB-40D6CA14E6A8}"/>
              </a:ext>
            </a:extLst>
          </p:cNvPr>
          <p:cNvGrpSpPr/>
          <p:nvPr/>
        </p:nvGrpSpPr>
        <p:grpSpPr>
          <a:xfrm>
            <a:off x="850596" y="6718839"/>
            <a:ext cx="8976048" cy="5787844"/>
            <a:chOff x="374498" y="3270519"/>
            <a:chExt cx="4488024" cy="2893922"/>
          </a:xfrm>
        </p:grpSpPr>
        <p:pic>
          <p:nvPicPr>
            <p:cNvPr id="3" name="Picture 2">
              <a:extLst>
                <a:ext uri="{FF2B5EF4-FFF2-40B4-BE49-F238E27FC236}">
                  <a16:creationId xmlns:a16="http://schemas.microsoft.com/office/drawing/2014/main" id="{61E3BBE8-FBC4-8213-E373-FCB07D90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98" y="3270519"/>
              <a:ext cx="4488024" cy="28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86A0046-6A1F-5CE2-75AA-624DFF41A2A6}"/>
                </a:ext>
              </a:extLst>
            </p:cNvPr>
            <p:cNvSpPr txBox="1"/>
            <p:nvPr/>
          </p:nvSpPr>
          <p:spPr>
            <a:xfrm>
              <a:off x="374498" y="3270519"/>
              <a:ext cx="3198099" cy="1431161"/>
            </a:xfrm>
            <a:prstGeom prst="rect">
              <a:avLst/>
            </a:prstGeom>
            <a:noFill/>
          </p:spPr>
          <p:txBody>
            <a:bodyPr wrap="square" rtlCol="0">
              <a:spAutoFit/>
            </a:bodyPr>
            <a:lstStyle/>
            <a:p>
              <a:r>
                <a:rPr lang="en-FI" sz="6000" dirty="0"/>
                <a:t>Induction oven: 2000˚C at the test bench</a:t>
              </a:r>
            </a:p>
          </p:txBody>
        </p:sp>
      </p:grpSp>
      <p:sp>
        <p:nvSpPr>
          <p:cNvPr id="16" name="TextBox 15">
            <a:extLst>
              <a:ext uri="{FF2B5EF4-FFF2-40B4-BE49-F238E27FC236}">
                <a16:creationId xmlns:a16="http://schemas.microsoft.com/office/drawing/2014/main" id="{42FD3A48-C664-E0F7-EF44-DF2F42434E76}"/>
              </a:ext>
            </a:extLst>
          </p:cNvPr>
          <p:cNvSpPr txBox="1"/>
          <p:nvPr/>
        </p:nvSpPr>
        <p:spPr>
          <a:xfrm>
            <a:off x="610119" y="3631776"/>
            <a:ext cx="21698858" cy="2677656"/>
          </a:xfrm>
          <a:prstGeom prst="rect">
            <a:avLst/>
          </a:prstGeom>
          <a:noFill/>
        </p:spPr>
        <p:txBody>
          <a:bodyPr wrap="square" rtlCol="0">
            <a:spAutoFit/>
          </a:bodyPr>
          <a:lstStyle/>
          <a:p>
            <a:r>
              <a:rPr lang="en-FI" sz="4000" dirty="0"/>
              <a:t>New metal ion beams by:</a:t>
            </a:r>
          </a:p>
          <a:p>
            <a:pPr marL="571500" indent="-571500">
              <a:buFont typeface="Wingdings" pitchFamily="2" charset="2"/>
              <a:buChar char="Ø"/>
            </a:pPr>
            <a:r>
              <a:rPr lang="en-FI" sz="3200" dirty="0"/>
              <a:t>Improving ovens beyoned the present capabilities (inductive oven, foil oven, GANIL HT oven, etc.)</a:t>
            </a:r>
          </a:p>
          <a:p>
            <a:pPr marL="571500" indent="-571500">
              <a:buFont typeface="Wingdings" pitchFamily="2" charset="2"/>
              <a:buChar char="Ø"/>
            </a:pPr>
            <a:r>
              <a:rPr lang="en-GB" sz="3200" dirty="0"/>
              <a:t>D</a:t>
            </a:r>
            <a:r>
              <a:rPr lang="en-FI" sz="3200" dirty="0"/>
              <a:t>eveloping new MIVOC (Metal Ion beams from V</a:t>
            </a:r>
            <a:r>
              <a:rPr lang="en-GB" sz="3200" dirty="0"/>
              <a:t>O</a:t>
            </a:r>
            <a:r>
              <a:rPr lang="en-FI" sz="3200" dirty="0"/>
              <a:t>latile Compounds) beams</a:t>
            </a:r>
          </a:p>
          <a:p>
            <a:pPr marL="571500" indent="-571500">
              <a:buFont typeface="Wingdings" pitchFamily="2" charset="2"/>
              <a:buChar char="Ø"/>
            </a:pPr>
            <a:r>
              <a:rPr lang="en-FI" sz="3200" dirty="0"/>
              <a:t>Developing axial sputtering which is presently largely unavailable in Europe </a:t>
            </a:r>
          </a:p>
          <a:p>
            <a:pPr marL="571500" indent="-571500">
              <a:buFont typeface="Wingdings" pitchFamily="2" charset="2"/>
              <a:buChar char="Ø"/>
            </a:pPr>
            <a:r>
              <a:rPr lang="en-FI" sz="3200" dirty="0"/>
              <a:t>Optimization work for production efficiency</a:t>
            </a:r>
          </a:p>
        </p:txBody>
      </p:sp>
    </p:spTree>
    <p:extLst>
      <p:ext uri="{BB962C8B-B14F-4D97-AF65-F5344CB8AC3E}">
        <p14:creationId xmlns:p14="http://schemas.microsoft.com/office/powerpoint/2010/main" val="552436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A6B46-18C7-4B4C-E739-8654E5CB375D}"/>
              </a:ext>
            </a:extLst>
          </p:cNvPr>
          <p:cNvSpPr txBox="1"/>
          <p:nvPr/>
        </p:nvSpPr>
        <p:spPr>
          <a:xfrm>
            <a:off x="-348527" y="9219912"/>
            <a:ext cx="9201094" cy="3046988"/>
          </a:xfrm>
          <a:prstGeom prst="rect">
            <a:avLst/>
          </a:prstGeom>
          <a:noFill/>
        </p:spPr>
        <p:txBody>
          <a:bodyPr wrap="square" rtlCol="0">
            <a:spAutoFit/>
          </a:bodyPr>
          <a:lstStyle/>
          <a:p>
            <a:r>
              <a:rPr lang="en-FI" sz="3200" dirty="0"/>
              <a:t>Long-term beam stability</a:t>
            </a:r>
          </a:p>
          <a:p>
            <a:pPr marL="571500" indent="-571500">
              <a:buFont typeface="Wingdings" pitchFamily="2" charset="2"/>
              <a:buChar char="Ø"/>
            </a:pPr>
            <a:r>
              <a:rPr lang="en-GB" sz="3200" dirty="0"/>
              <a:t>M</a:t>
            </a:r>
            <a:r>
              <a:rPr lang="en-FI" sz="3200" dirty="0"/>
              <a:t>onitoring of parameters and responses (intensity, plasma parameters, etc.)</a:t>
            </a:r>
          </a:p>
          <a:p>
            <a:pPr marL="571500" indent="-571500">
              <a:buFont typeface="Wingdings" pitchFamily="2" charset="2"/>
              <a:buChar char="Ø"/>
            </a:pPr>
            <a:r>
              <a:rPr lang="en-FI" sz="3200" dirty="0"/>
              <a:t>Feedback and level of action (alarm, suggestion, automatic reset of preset parameters, etc.)</a:t>
            </a:r>
          </a:p>
        </p:txBody>
      </p:sp>
      <p:sp>
        <p:nvSpPr>
          <p:cNvPr id="6" name="TextBox 5">
            <a:extLst>
              <a:ext uri="{FF2B5EF4-FFF2-40B4-BE49-F238E27FC236}">
                <a16:creationId xmlns:a16="http://schemas.microsoft.com/office/drawing/2014/main" id="{D19BECA8-CD71-6673-3DA7-44601D532655}"/>
              </a:ext>
            </a:extLst>
          </p:cNvPr>
          <p:cNvSpPr txBox="1"/>
          <p:nvPr/>
        </p:nvSpPr>
        <p:spPr>
          <a:xfrm>
            <a:off x="21275966" y="9797143"/>
            <a:ext cx="184731" cy="1015663"/>
          </a:xfrm>
          <a:prstGeom prst="rect">
            <a:avLst/>
          </a:prstGeom>
          <a:noFill/>
        </p:spPr>
        <p:txBody>
          <a:bodyPr wrap="none" rtlCol="0">
            <a:spAutoFit/>
          </a:bodyPr>
          <a:lstStyle/>
          <a:p>
            <a:endParaRPr lang="en-FI" sz="6000"/>
          </a:p>
        </p:txBody>
      </p:sp>
      <p:grpSp>
        <p:nvGrpSpPr>
          <p:cNvPr id="8" name="Group 7">
            <a:extLst>
              <a:ext uri="{FF2B5EF4-FFF2-40B4-BE49-F238E27FC236}">
                <a16:creationId xmlns:a16="http://schemas.microsoft.com/office/drawing/2014/main" id="{9065FE7B-F4B8-FD4D-DA1E-764FF01DA778}"/>
              </a:ext>
            </a:extLst>
          </p:cNvPr>
          <p:cNvGrpSpPr/>
          <p:nvPr/>
        </p:nvGrpSpPr>
        <p:grpSpPr>
          <a:xfrm>
            <a:off x="9042401" y="8035461"/>
            <a:ext cx="15341599" cy="5521790"/>
            <a:chOff x="4399193" y="4204272"/>
            <a:chExt cx="7792807" cy="2574353"/>
          </a:xfrm>
        </p:grpSpPr>
        <p:pic>
          <p:nvPicPr>
            <p:cNvPr id="3" name="Picture 2" descr="Chart, box and whisker chart&#10;&#10;Description automatically generated">
              <a:extLst>
                <a:ext uri="{FF2B5EF4-FFF2-40B4-BE49-F238E27FC236}">
                  <a16:creationId xmlns:a16="http://schemas.microsoft.com/office/drawing/2014/main" id="{7426C3CF-F38E-4055-534E-BFD1BDC25D40}"/>
                </a:ext>
              </a:extLst>
            </p:cNvPr>
            <p:cNvPicPr>
              <a:picLocks noChangeAspect="1"/>
            </p:cNvPicPr>
            <p:nvPr/>
          </p:nvPicPr>
          <p:blipFill>
            <a:blip r:embed="rId2"/>
            <a:stretch>
              <a:fillRect/>
            </a:stretch>
          </p:blipFill>
          <p:spPr>
            <a:xfrm>
              <a:off x="4399193" y="4204272"/>
              <a:ext cx="7792807" cy="2574353"/>
            </a:xfrm>
            <a:prstGeom prst="rect">
              <a:avLst/>
            </a:prstGeom>
          </p:spPr>
        </p:pic>
        <p:sp>
          <p:nvSpPr>
            <p:cNvPr id="7" name="TextBox 6">
              <a:extLst>
                <a:ext uri="{FF2B5EF4-FFF2-40B4-BE49-F238E27FC236}">
                  <a16:creationId xmlns:a16="http://schemas.microsoft.com/office/drawing/2014/main" id="{FEB3735C-F94A-8E18-8789-D2ABDB5EE833}"/>
                </a:ext>
              </a:extLst>
            </p:cNvPr>
            <p:cNvSpPr txBox="1"/>
            <p:nvPr/>
          </p:nvSpPr>
          <p:spPr>
            <a:xfrm>
              <a:off x="10074228" y="4681325"/>
              <a:ext cx="1886779" cy="272632"/>
            </a:xfrm>
            <a:prstGeom prst="rect">
              <a:avLst/>
            </a:prstGeom>
            <a:noFill/>
          </p:spPr>
          <p:txBody>
            <a:bodyPr wrap="none" rtlCol="0">
              <a:spAutoFit/>
            </a:bodyPr>
            <a:lstStyle/>
            <a:p>
              <a:r>
                <a:rPr lang="en-GB" sz="3200" dirty="0"/>
                <a:t>E</a:t>
              </a:r>
              <a:r>
                <a:rPr lang="en-FI" sz="3200"/>
                <a:t>xample from GSI</a:t>
              </a:r>
            </a:p>
          </p:txBody>
        </p:sp>
      </p:grpSp>
      <p:sp>
        <p:nvSpPr>
          <p:cNvPr id="10" name="TextBox 9">
            <a:extLst>
              <a:ext uri="{FF2B5EF4-FFF2-40B4-BE49-F238E27FC236}">
                <a16:creationId xmlns:a16="http://schemas.microsoft.com/office/drawing/2014/main" id="{C83BE315-7832-B18D-A151-FF2B8734BD3E}"/>
              </a:ext>
            </a:extLst>
          </p:cNvPr>
          <p:cNvSpPr txBox="1"/>
          <p:nvPr/>
        </p:nvSpPr>
        <p:spPr>
          <a:xfrm>
            <a:off x="4252019" y="236514"/>
            <a:ext cx="15792591" cy="830997"/>
          </a:xfrm>
          <a:prstGeom prst="rect">
            <a:avLst/>
          </a:prstGeom>
          <a:noFill/>
        </p:spPr>
        <p:txBody>
          <a:bodyPr wrap="square">
            <a:spAutoFit/>
          </a:bodyPr>
          <a:lstStyle/>
          <a:p>
            <a:r>
              <a:rPr lang="en-FI" sz="4800">
                <a:solidFill>
                  <a:srgbClr val="C00000"/>
                </a:solidFill>
              </a:rPr>
              <a:t>Task </a:t>
            </a:r>
            <a:r>
              <a:rPr lang="de-DE" sz="4800" dirty="0">
                <a:solidFill>
                  <a:srgbClr val="C00000"/>
                </a:solidFill>
              </a:rPr>
              <a:t>2.5.4.</a:t>
            </a:r>
            <a:r>
              <a:rPr lang="en-FI" sz="4800">
                <a:solidFill>
                  <a:srgbClr val="C00000"/>
                </a:solidFill>
              </a:rPr>
              <a:t>2</a:t>
            </a:r>
            <a:r>
              <a:rPr lang="en-FI" sz="4800" dirty="0">
                <a:solidFill>
                  <a:srgbClr val="C00000"/>
                </a:solidFill>
              </a:rPr>
              <a:t>: Short and long-term ion beam stability</a:t>
            </a:r>
          </a:p>
        </p:txBody>
      </p:sp>
      <p:grpSp>
        <p:nvGrpSpPr>
          <p:cNvPr id="19" name="Group 18">
            <a:extLst>
              <a:ext uri="{FF2B5EF4-FFF2-40B4-BE49-F238E27FC236}">
                <a16:creationId xmlns:a16="http://schemas.microsoft.com/office/drawing/2014/main" id="{D694F616-4A16-20BA-56CA-B71C3326DC8D}"/>
              </a:ext>
            </a:extLst>
          </p:cNvPr>
          <p:cNvGrpSpPr/>
          <p:nvPr/>
        </p:nvGrpSpPr>
        <p:grpSpPr>
          <a:xfrm>
            <a:off x="12192000" y="1449192"/>
            <a:ext cx="10264736" cy="6600308"/>
            <a:chOff x="6096000" y="864296"/>
            <a:chExt cx="5132368" cy="3300154"/>
          </a:xfrm>
        </p:grpSpPr>
        <p:grpSp>
          <p:nvGrpSpPr>
            <p:cNvPr id="11" name="Group 10">
              <a:extLst>
                <a:ext uri="{FF2B5EF4-FFF2-40B4-BE49-F238E27FC236}">
                  <a16:creationId xmlns:a16="http://schemas.microsoft.com/office/drawing/2014/main" id="{4F876B2B-4C71-81C6-F8B4-7045D213276D}"/>
                </a:ext>
              </a:extLst>
            </p:cNvPr>
            <p:cNvGrpSpPr/>
            <p:nvPr/>
          </p:nvGrpSpPr>
          <p:grpSpPr>
            <a:xfrm>
              <a:off x="6096000" y="1590097"/>
              <a:ext cx="5132368" cy="2574353"/>
              <a:chOff x="626363" y="2280517"/>
              <a:chExt cx="4150445" cy="2090745"/>
            </a:xfrm>
          </p:grpSpPr>
          <p:pic>
            <p:nvPicPr>
              <p:cNvPr id="12" name="Picture 11" descr="Stable plasma with 2 freq heating.tiff">
                <a:extLst>
                  <a:ext uri="{FF2B5EF4-FFF2-40B4-BE49-F238E27FC236}">
                    <a16:creationId xmlns:a16="http://schemas.microsoft.com/office/drawing/2014/main" id="{1D2AA0DA-5205-2C2D-B38A-889F06F7D554}"/>
                  </a:ext>
                </a:extLst>
              </p:cNvPr>
              <p:cNvPicPr>
                <a:picLocks noChangeAspect="1"/>
              </p:cNvPicPr>
              <p:nvPr/>
            </p:nvPicPr>
            <p:blipFill rotWithShape="1">
              <a:blip r:embed="rId3">
                <a:extLst>
                  <a:ext uri="{28A0092B-C50C-407E-A947-70E740481C1C}">
                    <a14:useLocalDpi xmlns:a14="http://schemas.microsoft.com/office/drawing/2010/main"/>
                  </a:ext>
                </a:extLst>
              </a:blip>
              <a:srcRect t="2920" b="48788"/>
              <a:stretch/>
            </p:blipFill>
            <p:spPr>
              <a:xfrm>
                <a:off x="626363" y="2280517"/>
                <a:ext cx="4150445" cy="2090745"/>
              </a:xfrm>
              <a:prstGeom prst="rect">
                <a:avLst/>
              </a:prstGeom>
            </p:spPr>
          </p:pic>
          <p:sp>
            <p:nvSpPr>
              <p:cNvPr id="13" name="TextBox 12">
                <a:extLst>
                  <a:ext uri="{FF2B5EF4-FFF2-40B4-BE49-F238E27FC236}">
                    <a16:creationId xmlns:a16="http://schemas.microsoft.com/office/drawing/2014/main" id="{CE3B2559-76CD-7FAA-A2A3-585A40DF293F}"/>
                  </a:ext>
                </a:extLst>
              </p:cNvPr>
              <p:cNvSpPr txBox="1"/>
              <p:nvPr/>
            </p:nvSpPr>
            <p:spPr>
              <a:xfrm>
                <a:off x="1319004" y="2417861"/>
                <a:ext cx="1388533" cy="212465"/>
              </a:xfrm>
              <a:prstGeom prst="rect">
                <a:avLst/>
              </a:prstGeom>
              <a:solidFill>
                <a:schemeClr val="bg1"/>
              </a:solidFill>
            </p:spPr>
            <p:txBody>
              <a:bodyPr wrap="square" rtlCol="0">
                <a:spAutoFit/>
              </a:bodyPr>
              <a:lstStyle/>
              <a:p>
                <a:r>
                  <a:rPr lang="en-FI" sz="2800" dirty="0"/>
                  <a:t>Unstable plasma</a:t>
                </a:r>
              </a:p>
            </p:txBody>
          </p:sp>
        </p:grpSp>
        <p:sp>
          <p:nvSpPr>
            <p:cNvPr id="14" name="TextBox 13">
              <a:extLst>
                <a:ext uri="{FF2B5EF4-FFF2-40B4-BE49-F238E27FC236}">
                  <a16:creationId xmlns:a16="http://schemas.microsoft.com/office/drawing/2014/main" id="{23EECDAA-C9B0-23D6-1B78-BCBA54C151D2}"/>
                </a:ext>
              </a:extLst>
            </p:cNvPr>
            <p:cNvSpPr txBox="1"/>
            <p:nvPr/>
          </p:nvSpPr>
          <p:spPr>
            <a:xfrm>
              <a:off x="8114736" y="864296"/>
              <a:ext cx="2570576" cy="292388"/>
            </a:xfrm>
            <a:prstGeom prst="rect">
              <a:avLst/>
            </a:prstGeom>
            <a:noFill/>
            <a:ln>
              <a:noFill/>
            </a:ln>
          </p:spPr>
          <p:txBody>
            <a:bodyPr wrap="none" rtlCol="0">
              <a:spAutoFit/>
            </a:bodyPr>
            <a:lstStyle/>
            <a:p>
              <a:r>
                <a:rPr lang="en-FI" sz="3200" dirty="0"/>
                <a:t>Instability peaks (plasma)</a:t>
              </a:r>
            </a:p>
          </p:txBody>
        </p:sp>
        <p:cxnSp>
          <p:nvCxnSpPr>
            <p:cNvPr id="16" name="Straight Arrow Connector 15">
              <a:extLst>
                <a:ext uri="{FF2B5EF4-FFF2-40B4-BE49-F238E27FC236}">
                  <a16:creationId xmlns:a16="http://schemas.microsoft.com/office/drawing/2014/main" id="{B51E78FA-EF58-EE0B-103A-B81B45BC0A64}"/>
                </a:ext>
              </a:extLst>
            </p:cNvPr>
            <p:cNvCxnSpPr>
              <a:cxnSpLocks/>
            </p:cNvCxnSpPr>
            <p:nvPr/>
          </p:nvCxnSpPr>
          <p:spPr>
            <a:xfrm flipH="1">
              <a:off x="8287915" y="1233628"/>
              <a:ext cx="613414" cy="8807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6928088-4DA9-8D36-F01B-19006893C7F3}"/>
                </a:ext>
              </a:extLst>
            </p:cNvPr>
            <p:cNvCxnSpPr>
              <a:cxnSpLocks/>
            </p:cNvCxnSpPr>
            <p:nvPr/>
          </p:nvCxnSpPr>
          <p:spPr>
            <a:xfrm>
              <a:off x="9305280" y="1233628"/>
              <a:ext cx="452861" cy="7150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6240130A-9645-0B9C-598A-2B3AB2EC7430}"/>
              </a:ext>
            </a:extLst>
          </p:cNvPr>
          <p:cNvSpPr txBox="1"/>
          <p:nvPr/>
        </p:nvSpPr>
        <p:spPr>
          <a:xfrm>
            <a:off x="349308" y="2467256"/>
            <a:ext cx="12528492" cy="5632311"/>
          </a:xfrm>
          <a:prstGeom prst="rect">
            <a:avLst/>
          </a:prstGeom>
          <a:noFill/>
        </p:spPr>
        <p:txBody>
          <a:bodyPr wrap="square" rtlCol="0">
            <a:spAutoFit/>
          </a:bodyPr>
          <a:lstStyle/>
          <a:p>
            <a:r>
              <a:rPr lang="en-FI" sz="3600" dirty="0"/>
              <a:t>Short-term beam stability</a:t>
            </a:r>
          </a:p>
          <a:p>
            <a:pPr marL="571500" indent="-571500">
              <a:buFont typeface="Wingdings" pitchFamily="2" charset="2"/>
              <a:buChar char="Ø"/>
            </a:pPr>
            <a:r>
              <a:rPr lang="en-GB" sz="3600" dirty="0"/>
              <a:t>Short-term beam instabilities are typically caused by plasma</a:t>
            </a:r>
          </a:p>
          <a:p>
            <a:pPr marL="571500" indent="-571500">
              <a:buFont typeface="Wingdings" pitchFamily="2" charset="2"/>
              <a:buChar char="Ø"/>
            </a:pPr>
            <a:r>
              <a:rPr lang="en-GB" sz="3600" dirty="0"/>
              <a:t>They have detrimental impact on the intensities of highly charge ion beams and they can also be the origin of beam contaminants</a:t>
            </a:r>
          </a:p>
          <a:p>
            <a:pPr marL="571500" indent="-571500">
              <a:buFont typeface="Wingdings" pitchFamily="2" charset="2"/>
              <a:buChar char="Ø"/>
            </a:pPr>
            <a:r>
              <a:rPr lang="en-GB" sz="3600" dirty="0"/>
              <a:t>M</a:t>
            </a:r>
            <a:r>
              <a:rPr lang="en-FI" sz="3600" dirty="0"/>
              <a:t>onitoring method for plasma instabilities is needed</a:t>
            </a:r>
          </a:p>
          <a:p>
            <a:pPr marL="571500" indent="-571500">
              <a:buFont typeface="Wingdings" pitchFamily="2" charset="2"/>
              <a:buChar char="Ø"/>
            </a:pPr>
            <a:r>
              <a:rPr lang="en-FI" sz="3600" dirty="0"/>
              <a:t>Feedback and level of action (to restore stable plasma)</a:t>
            </a:r>
          </a:p>
          <a:p>
            <a:pPr marL="571500" indent="-571500">
              <a:buFont typeface="Wingdings" pitchFamily="2" charset="2"/>
              <a:buChar char="Ø"/>
            </a:pPr>
            <a:r>
              <a:rPr lang="en-FI" sz="3600" dirty="0"/>
              <a:t>Methods to avoid/mitigate plasma instabilities</a:t>
            </a:r>
          </a:p>
        </p:txBody>
      </p:sp>
    </p:spTree>
    <p:extLst>
      <p:ext uri="{BB962C8B-B14F-4D97-AF65-F5344CB8AC3E}">
        <p14:creationId xmlns:p14="http://schemas.microsoft.com/office/powerpoint/2010/main" val="68033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107A3-08D3-8E33-FA45-DF7F911B8241}"/>
              </a:ext>
            </a:extLst>
          </p:cNvPr>
          <p:cNvPicPr>
            <a:picLocks noChangeAspect="1"/>
          </p:cNvPicPr>
          <p:nvPr/>
        </p:nvPicPr>
        <p:blipFill>
          <a:blip r:embed="rId2"/>
          <a:stretch>
            <a:fillRect/>
          </a:stretch>
        </p:blipFill>
        <p:spPr>
          <a:xfrm>
            <a:off x="3" y="0"/>
            <a:ext cx="24383998" cy="13716000"/>
          </a:xfrm>
          <a:prstGeom prst="rect">
            <a:avLst/>
          </a:prstGeom>
        </p:spPr>
      </p:pic>
    </p:spTree>
    <p:extLst>
      <p:ext uri="{BB962C8B-B14F-4D97-AF65-F5344CB8AC3E}">
        <p14:creationId xmlns:p14="http://schemas.microsoft.com/office/powerpoint/2010/main" val="177537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2F4DC-9E61-445D-CB17-F06EE916831E}"/>
              </a:ext>
            </a:extLst>
          </p:cNvPr>
          <p:cNvPicPr>
            <a:picLocks noChangeAspect="1"/>
          </p:cNvPicPr>
          <p:nvPr/>
        </p:nvPicPr>
        <p:blipFill>
          <a:blip r:embed="rId2"/>
          <a:stretch>
            <a:fillRect/>
          </a:stretch>
        </p:blipFill>
        <p:spPr>
          <a:xfrm>
            <a:off x="3" y="0"/>
            <a:ext cx="24383998" cy="13716000"/>
          </a:xfrm>
          <a:prstGeom prst="rect">
            <a:avLst/>
          </a:prstGeom>
        </p:spPr>
      </p:pic>
    </p:spTree>
    <p:extLst>
      <p:ext uri="{BB962C8B-B14F-4D97-AF65-F5344CB8AC3E}">
        <p14:creationId xmlns:p14="http://schemas.microsoft.com/office/powerpoint/2010/main" val="1469063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927DA-5698-453E-1B8F-1261A9D8C70C}"/>
              </a:ext>
            </a:extLst>
          </p:cNvPr>
          <p:cNvPicPr>
            <a:picLocks noChangeAspect="1"/>
          </p:cNvPicPr>
          <p:nvPr/>
        </p:nvPicPr>
        <p:blipFill>
          <a:blip r:embed="rId2"/>
          <a:stretch>
            <a:fillRect/>
          </a:stretch>
        </p:blipFill>
        <p:spPr>
          <a:xfrm>
            <a:off x="0" y="-1"/>
            <a:ext cx="24384000" cy="13716002"/>
          </a:xfrm>
          <a:prstGeom prst="rect">
            <a:avLst/>
          </a:prstGeom>
        </p:spPr>
      </p:pic>
    </p:spTree>
    <p:extLst>
      <p:ext uri="{BB962C8B-B14F-4D97-AF65-F5344CB8AC3E}">
        <p14:creationId xmlns:p14="http://schemas.microsoft.com/office/powerpoint/2010/main" val="174890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09D783-353D-5022-000B-8B6D3543A0F7}"/>
              </a:ext>
            </a:extLst>
          </p:cNvPr>
          <p:cNvPicPr>
            <a:picLocks noChangeAspect="1"/>
          </p:cNvPicPr>
          <p:nvPr/>
        </p:nvPicPr>
        <p:blipFill>
          <a:blip r:embed="rId2"/>
          <a:stretch>
            <a:fillRect/>
          </a:stretch>
        </p:blipFill>
        <p:spPr>
          <a:xfrm>
            <a:off x="0" y="-1"/>
            <a:ext cx="24384000" cy="13716002"/>
          </a:xfrm>
          <a:prstGeom prst="rect">
            <a:avLst/>
          </a:prstGeom>
        </p:spPr>
      </p:pic>
    </p:spTree>
    <p:extLst>
      <p:ext uri="{BB962C8B-B14F-4D97-AF65-F5344CB8AC3E}">
        <p14:creationId xmlns:p14="http://schemas.microsoft.com/office/powerpoint/2010/main" val="1541863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4ECFC-44F9-35E9-DA3C-EF111637ADDD}"/>
              </a:ext>
            </a:extLst>
          </p:cNvPr>
          <p:cNvPicPr>
            <a:picLocks noChangeAspect="1"/>
          </p:cNvPicPr>
          <p:nvPr/>
        </p:nvPicPr>
        <p:blipFill>
          <a:blip r:embed="rId2"/>
          <a:stretch>
            <a:fillRect/>
          </a:stretch>
        </p:blipFill>
        <p:spPr>
          <a:xfrm>
            <a:off x="820579" y="2460940"/>
            <a:ext cx="22333370" cy="6317300"/>
          </a:xfrm>
          <a:prstGeom prst="rect">
            <a:avLst/>
          </a:prstGeom>
        </p:spPr>
      </p:pic>
      <p:sp>
        <p:nvSpPr>
          <p:cNvPr id="3" name="Rectangle 2">
            <a:extLst>
              <a:ext uri="{FF2B5EF4-FFF2-40B4-BE49-F238E27FC236}">
                <a16:creationId xmlns:a16="http://schemas.microsoft.com/office/drawing/2014/main" id="{DD693317-7E9E-4D63-5480-E1855A398305}"/>
              </a:ext>
            </a:extLst>
          </p:cNvPr>
          <p:cNvSpPr/>
          <p:nvPr/>
        </p:nvSpPr>
        <p:spPr>
          <a:xfrm>
            <a:off x="4774585" y="10517180"/>
            <a:ext cx="14834830" cy="1846659"/>
          </a:xfrm>
          <a:prstGeom prst="rect">
            <a:avLst/>
          </a:prstGeom>
          <a:noFill/>
        </p:spPr>
        <p:txBody>
          <a:bodyPr wrap="none" lIns="182880" tIns="91440" rIns="182880" bIns="91440">
            <a:spAutoFit/>
          </a:bodyPr>
          <a:lstStyle/>
          <a:p>
            <a:pPr algn="ctr"/>
            <a:r>
              <a:rPr lang="en-GB" sz="10800" dirty="0">
                <a:ln w="22225">
                  <a:solidFill>
                    <a:schemeClr val="accent2"/>
                  </a:solidFill>
                  <a:prstDash val="solid"/>
                </a:ln>
                <a:solidFill>
                  <a:schemeClr val="accent2">
                    <a:lumMod val="40000"/>
                    <a:lumOff val="60000"/>
                  </a:schemeClr>
                </a:solidFill>
              </a:rPr>
              <a:t>Thank you very much!</a:t>
            </a:r>
          </a:p>
        </p:txBody>
      </p:sp>
    </p:spTree>
    <p:extLst>
      <p:ext uri="{BB962C8B-B14F-4D97-AF65-F5344CB8AC3E}">
        <p14:creationId xmlns:p14="http://schemas.microsoft.com/office/powerpoint/2010/main" val="133253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D3B0-8A3B-1982-9F4E-DA1812E638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07F624-48A7-0149-8303-ED1BF0DFB3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D961B7B-5EBA-8B1B-49E5-10B58CA34564}"/>
              </a:ext>
            </a:extLst>
          </p:cNvPr>
          <p:cNvPicPr>
            <a:picLocks noChangeAspect="1"/>
          </p:cNvPicPr>
          <p:nvPr/>
        </p:nvPicPr>
        <p:blipFill>
          <a:blip r:embed="rId2"/>
          <a:stretch>
            <a:fillRect/>
          </a:stretch>
        </p:blipFill>
        <p:spPr>
          <a:xfrm>
            <a:off x="1344752" y="520041"/>
            <a:ext cx="21031200" cy="12974894"/>
          </a:xfrm>
          <a:prstGeom prst="rect">
            <a:avLst/>
          </a:prstGeom>
        </p:spPr>
      </p:pic>
    </p:spTree>
    <p:extLst>
      <p:ext uri="{BB962C8B-B14F-4D97-AF65-F5344CB8AC3E}">
        <p14:creationId xmlns:p14="http://schemas.microsoft.com/office/powerpoint/2010/main" val="153688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FE0A71A-4BB9-529B-6D88-32179FC858BE}"/>
              </a:ext>
            </a:extLst>
          </p:cNvPr>
          <p:cNvSpPr txBox="1"/>
          <p:nvPr/>
        </p:nvSpPr>
        <p:spPr>
          <a:xfrm>
            <a:off x="7293934" y="5168744"/>
            <a:ext cx="14082200" cy="1938992"/>
          </a:xfrm>
          <a:prstGeom prst="rect">
            <a:avLst/>
          </a:prstGeom>
          <a:noFill/>
        </p:spPr>
        <p:txBody>
          <a:bodyPr wrap="square">
            <a:spAutoFit/>
          </a:bodyPr>
          <a:lstStyle/>
          <a:p>
            <a:pPr algn="r"/>
            <a:r>
              <a:rPr lang="en-GB" sz="4000" dirty="0">
                <a:latin typeface="Calibri" panose="020F0502020204030204" pitchFamily="34" charset="0"/>
                <a:ea typeface="Calibri" panose="020F0502020204030204" pitchFamily="34" charset="0"/>
              </a:rPr>
              <a:t>Gather the community of European “nuclear target makers” having specific expertise in the field of target manufacturing and characterization, both for nuclear and applied physics purposes</a:t>
            </a:r>
            <a:endParaRPr lang="it-IT" sz="4000" dirty="0"/>
          </a:p>
        </p:txBody>
      </p:sp>
      <p:sp>
        <p:nvSpPr>
          <p:cNvPr id="7" name="CasellaDiTesto 6">
            <a:extLst>
              <a:ext uri="{FF2B5EF4-FFF2-40B4-BE49-F238E27FC236}">
                <a16:creationId xmlns:a16="http://schemas.microsoft.com/office/drawing/2014/main" id="{3FCB0A2B-7F11-9E43-4DF3-E48CE8438839}"/>
              </a:ext>
            </a:extLst>
          </p:cNvPr>
          <p:cNvSpPr txBox="1"/>
          <p:nvPr/>
        </p:nvSpPr>
        <p:spPr>
          <a:xfrm>
            <a:off x="331172" y="7595907"/>
            <a:ext cx="22732028" cy="5016758"/>
          </a:xfrm>
          <a:prstGeom prst="rect">
            <a:avLst/>
          </a:prstGeom>
          <a:noFill/>
        </p:spPr>
        <p:txBody>
          <a:bodyPr wrap="square">
            <a:spAutoFit/>
          </a:bodyPr>
          <a:lstStyle/>
          <a:p>
            <a:pPr marL="685800" indent="-685800">
              <a:buFont typeface="+mj-lt"/>
              <a:buAutoNum type="arabicPeriod"/>
            </a:pPr>
            <a:r>
              <a:rPr lang="en-US" sz="3200" dirty="0"/>
              <a:t>Study of existing and novel materials - enriched isotopes including actinides, alloys, doped materials, highly oriented pyrolytic graphite to withstand high working temperatures, low-Z target at cryogenic temperatures, implanted targets etc.</a:t>
            </a:r>
          </a:p>
          <a:p>
            <a:pPr marL="685800" indent="-685800">
              <a:buFont typeface="+mj-lt"/>
              <a:buAutoNum type="arabicPeriod"/>
            </a:pPr>
            <a:r>
              <a:rPr lang="en-US" sz="3200" dirty="0"/>
              <a:t>Improvement of current and development of novel fabrication techniques - Vacuum deposition, Spark Plasma Sintering, High-Energy Vibrational Powder Plating, Ion Implantation, drop-on-demand deposition etc.</a:t>
            </a:r>
          </a:p>
          <a:p>
            <a:pPr marL="685800" indent="-685800">
              <a:buFont typeface="+mj-lt"/>
              <a:buAutoNum type="arabicPeriod"/>
            </a:pPr>
            <a:r>
              <a:rPr lang="en-US" sz="3200" dirty="0"/>
              <a:t>Target characterization procedures - Scanning Electron Microscopy, Energy-dispersive X-ray spectroscopy, X-ray photoelectron spectroscopy, Rutherford Backscattering Spectroscopy, Particle Induced X-ray Emission, infrared and Raman Spectroscopy, Alpha-particle Transmission Spectroscopy, Inductively Coupled Plasma – Mass Spectrometry, electron-beam diagnostics during irradiation etc.,</a:t>
            </a:r>
          </a:p>
          <a:p>
            <a:pPr marL="685800" indent="-685800">
              <a:buFont typeface="+mj-lt"/>
              <a:buAutoNum type="arabicPeriod"/>
            </a:pPr>
            <a:r>
              <a:rPr lang="en-US" sz="3200" dirty="0"/>
              <a:t>Sharing of knowledge</a:t>
            </a:r>
          </a:p>
        </p:txBody>
      </p:sp>
      <p:sp>
        <p:nvSpPr>
          <p:cNvPr id="8" name="CasellaDiTesto 7">
            <a:extLst>
              <a:ext uri="{FF2B5EF4-FFF2-40B4-BE49-F238E27FC236}">
                <a16:creationId xmlns:a16="http://schemas.microsoft.com/office/drawing/2014/main" id="{B72EEACF-555A-01B8-916C-EEEC53F1896B}"/>
              </a:ext>
            </a:extLst>
          </p:cNvPr>
          <p:cNvSpPr txBox="1"/>
          <p:nvPr/>
        </p:nvSpPr>
        <p:spPr>
          <a:xfrm>
            <a:off x="13694483" y="4346592"/>
            <a:ext cx="9604746" cy="954107"/>
          </a:xfrm>
          <a:prstGeom prst="rect">
            <a:avLst/>
          </a:prstGeom>
          <a:noFill/>
        </p:spPr>
        <p:txBody>
          <a:bodyPr wrap="square" rtlCol="0">
            <a:spAutoFit/>
          </a:bodyPr>
          <a:lstStyle/>
          <a:p>
            <a:pPr algn="ctr"/>
            <a:r>
              <a:rPr lang="it-IT" sz="5600" dirty="0">
                <a:solidFill>
                  <a:srgbClr val="FF0000"/>
                </a:solidFill>
              </a:rPr>
              <a:t>The </a:t>
            </a:r>
            <a:r>
              <a:rPr lang="it-IT" sz="5600" dirty="0" err="1">
                <a:solidFill>
                  <a:srgbClr val="FF0000"/>
                </a:solidFill>
              </a:rPr>
              <a:t>main</a:t>
            </a:r>
            <a:r>
              <a:rPr lang="it-IT" sz="5600" dirty="0">
                <a:solidFill>
                  <a:srgbClr val="FF0000"/>
                </a:solidFill>
              </a:rPr>
              <a:t> Goal</a:t>
            </a:r>
          </a:p>
        </p:txBody>
      </p:sp>
      <p:sp>
        <p:nvSpPr>
          <p:cNvPr id="10" name="CasellaDiTesto 9">
            <a:extLst>
              <a:ext uri="{FF2B5EF4-FFF2-40B4-BE49-F238E27FC236}">
                <a16:creationId xmlns:a16="http://schemas.microsoft.com/office/drawing/2014/main" id="{966B0FF6-CF6E-39AB-A3B4-41FA03B67CB1}"/>
              </a:ext>
            </a:extLst>
          </p:cNvPr>
          <p:cNvSpPr txBox="1"/>
          <p:nvPr/>
        </p:nvSpPr>
        <p:spPr>
          <a:xfrm>
            <a:off x="3174089" y="1452611"/>
            <a:ext cx="17677042" cy="3785652"/>
          </a:xfrm>
          <a:prstGeom prst="rect">
            <a:avLst/>
          </a:prstGeom>
          <a:noFill/>
        </p:spPr>
        <p:txBody>
          <a:bodyPr wrap="square">
            <a:spAutoFit/>
          </a:bodyPr>
          <a:lstStyle/>
          <a:p>
            <a:r>
              <a:rPr lang="en-US" sz="4000" dirty="0"/>
              <a:t>Different research areas and applications require high-quality targets:</a:t>
            </a:r>
          </a:p>
          <a:p>
            <a:pPr marL="571500" indent="-571500">
              <a:buFont typeface="Arial" panose="020B0604020202020204" pitchFamily="34" charset="0"/>
              <a:buChar char="•"/>
            </a:pPr>
            <a:r>
              <a:rPr lang="en-US" sz="4000" dirty="0"/>
              <a:t>Fundamental physics (nuclear reaction studies, nuclear data measurements, etc.)</a:t>
            </a:r>
          </a:p>
          <a:p>
            <a:pPr marL="571500" indent="-571500">
              <a:buFont typeface="Arial" panose="020B0604020202020204" pitchFamily="34" charset="0"/>
              <a:buChar char="•"/>
            </a:pPr>
            <a:r>
              <a:rPr lang="en-US" sz="4000" dirty="0"/>
              <a:t>Production of strippers and neutron converters</a:t>
            </a:r>
          </a:p>
          <a:p>
            <a:pPr marL="571500" indent="-571500">
              <a:buFont typeface="Arial" panose="020B0604020202020204" pitchFamily="34" charset="0"/>
              <a:buChar char="•"/>
            </a:pPr>
            <a:r>
              <a:rPr lang="en-US" sz="4000" dirty="0"/>
              <a:t>High quality standard medical radioisotope production</a:t>
            </a:r>
          </a:p>
          <a:p>
            <a:pPr marL="571500" indent="-571500">
              <a:buFont typeface="Arial" panose="020B0604020202020204" pitchFamily="34" charset="0"/>
              <a:buChar char="•"/>
            </a:pPr>
            <a:r>
              <a:rPr lang="en-US" sz="4000" dirty="0"/>
              <a:t>…</a:t>
            </a:r>
          </a:p>
        </p:txBody>
      </p:sp>
      <p:sp>
        <p:nvSpPr>
          <p:cNvPr id="13" name="CasellaDiTesto 12">
            <a:extLst>
              <a:ext uri="{FF2B5EF4-FFF2-40B4-BE49-F238E27FC236}">
                <a16:creationId xmlns:a16="http://schemas.microsoft.com/office/drawing/2014/main" id="{E5C473CC-12AF-75B5-A7D6-943994F8DC7C}"/>
              </a:ext>
            </a:extLst>
          </p:cNvPr>
          <p:cNvSpPr txBox="1"/>
          <p:nvPr/>
        </p:nvSpPr>
        <p:spPr>
          <a:xfrm>
            <a:off x="617951" y="976553"/>
            <a:ext cx="2061782" cy="954107"/>
          </a:xfrm>
          <a:prstGeom prst="rect">
            <a:avLst/>
          </a:prstGeom>
          <a:noFill/>
        </p:spPr>
        <p:txBody>
          <a:bodyPr wrap="none" rtlCol="0">
            <a:spAutoFit/>
          </a:bodyPr>
          <a:lstStyle/>
          <a:p>
            <a:r>
              <a:rPr lang="it-IT" sz="5600" dirty="0" err="1">
                <a:solidFill>
                  <a:srgbClr val="FF0000"/>
                </a:solidFill>
              </a:rPr>
              <a:t>Why</a:t>
            </a:r>
            <a:r>
              <a:rPr lang="it-IT" sz="5600" dirty="0">
                <a:solidFill>
                  <a:srgbClr val="FF0000"/>
                </a:solidFill>
              </a:rPr>
              <a:t>?</a:t>
            </a:r>
          </a:p>
        </p:txBody>
      </p:sp>
      <p:sp>
        <p:nvSpPr>
          <p:cNvPr id="14" name="CasellaDiTesto 13">
            <a:extLst>
              <a:ext uri="{FF2B5EF4-FFF2-40B4-BE49-F238E27FC236}">
                <a16:creationId xmlns:a16="http://schemas.microsoft.com/office/drawing/2014/main" id="{F12D0D85-38D5-1948-35A0-02499D853268}"/>
              </a:ext>
            </a:extLst>
          </p:cNvPr>
          <p:cNvSpPr txBox="1"/>
          <p:nvPr/>
        </p:nvSpPr>
        <p:spPr>
          <a:xfrm>
            <a:off x="0" y="104924"/>
            <a:ext cx="24384000" cy="1077218"/>
          </a:xfrm>
          <a:prstGeom prst="rect">
            <a:avLst/>
          </a:prstGeom>
          <a:noFill/>
        </p:spPr>
        <p:txBody>
          <a:bodyPr wrap="square" rtlCol="0">
            <a:spAutoFit/>
          </a:bodyPr>
          <a:lstStyle/>
          <a:p>
            <a:pPr algn="ctr"/>
            <a:r>
              <a:rPr lang="it-IT" sz="6400" dirty="0" err="1">
                <a:solidFill>
                  <a:srgbClr val="FF0000"/>
                </a:solidFill>
              </a:rPr>
              <a:t>Subtask</a:t>
            </a:r>
            <a:r>
              <a:rPr lang="it-IT" sz="6400" dirty="0">
                <a:solidFill>
                  <a:srgbClr val="FF0000"/>
                </a:solidFill>
              </a:rPr>
              <a:t> 2.5.2 «Targets»</a:t>
            </a:r>
          </a:p>
        </p:txBody>
      </p:sp>
      <p:pic>
        <p:nvPicPr>
          <p:cNvPr id="20" name="Immagine 19" descr="Immagine che contiene ruota panoramica, finestra&#10;&#10;Descrizione generata automaticamente">
            <a:extLst>
              <a:ext uri="{FF2B5EF4-FFF2-40B4-BE49-F238E27FC236}">
                <a16:creationId xmlns:a16="http://schemas.microsoft.com/office/drawing/2014/main" id="{046A9EFF-2ECD-67A4-E24D-57F24638A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705" y="1799854"/>
            <a:ext cx="1786538" cy="2938852"/>
          </a:xfrm>
          <a:prstGeom prst="rect">
            <a:avLst/>
          </a:prstGeom>
        </p:spPr>
      </p:pic>
      <p:pic>
        <p:nvPicPr>
          <p:cNvPr id="22" name="Immagine 21">
            <a:extLst>
              <a:ext uri="{FF2B5EF4-FFF2-40B4-BE49-F238E27FC236}">
                <a16:creationId xmlns:a16="http://schemas.microsoft.com/office/drawing/2014/main" id="{D5A068D8-52F8-5C78-A91C-AC82DE9C6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6135" y="4688280"/>
            <a:ext cx="3411402" cy="3774068"/>
          </a:xfrm>
          <a:prstGeom prst="rect">
            <a:avLst/>
          </a:prstGeom>
        </p:spPr>
      </p:pic>
      <p:sp>
        <p:nvSpPr>
          <p:cNvPr id="24" name="CasellaDiTesto 23">
            <a:extLst>
              <a:ext uri="{FF2B5EF4-FFF2-40B4-BE49-F238E27FC236}">
                <a16:creationId xmlns:a16="http://schemas.microsoft.com/office/drawing/2014/main" id="{3A2023A2-7CA9-18C6-0F04-F0461C2E581B}"/>
              </a:ext>
            </a:extLst>
          </p:cNvPr>
          <p:cNvSpPr txBox="1"/>
          <p:nvPr/>
        </p:nvSpPr>
        <p:spPr>
          <a:xfrm>
            <a:off x="331172" y="6607333"/>
            <a:ext cx="12695272" cy="954107"/>
          </a:xfrm>
          <a:prstGeom prst="rect">
            <a:avLst/>
          </a:prstGeom>
          <a:noFill/>
        </p:spPr>
        <p:txBody>
          <a:bodyPr wrap="square">
            <a:spAutoFit/>
          </a:bodyPr>
          <a:lstStyle/>
          <a:p>
            <a:r>
              <a:rPr lang="en-US" sz="5600" dirty="0">
                <a:solidFill>
                  <a:srgbClr val="FF0000"/>
                </a:solidFill>
              </a:rPr>
              <a:t>Activities: </a:t>
            </a:r>
          </a:p>
        </p:txBody>
      </p:sp>
    </p:spTree>
    <p:extLst>
      <p:ext uri="{BB962C8B-B14F-4D97-AF65-F5344CB8AC3E}">
        <p14:creationId xmlns:p14="http://schemas.microsoft.com/office/powerpoint/2010/main" val="129558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7BB66C8-3873-7AEE-A6D4-F595426AECFE}"/>
              </a:ext>
            </a:extLst>
          </p:cNvPr>
          <p:cNvSpPr txBox="1"/>
          <p:nvPr/>
        </p:nvSpPr>
        <p:spPr>
          <a:xfrm>
            <a:off x="2708913" y="11116298"/>
            <a:ext cx="20842206" cy="1938992"/>
          </a:xfrm>
          <a:prstGeom prst="rect">
            <a:avLst/>
          </a:prstGeom>
          <a:noFill/>
        </p:spPr>
        <p:txBody>
          <a:bodyPr wrap="square">
            <a:spAutoFit/>
          </a:bodyPr>
          <a:lstStyle/>
          <a:p>
            <a:r>
              <a:rPr lang="en-US" sz="4000" dirty="0"/>
              <a:t>Creation of a database, publicly available, containing the information about the preparation and the characteristics of available targets and those newly developed in various laboratories within this subtask</a:t>
            </a:r>
          </a:p>
        </p:txBody>
      </p:sp>
      <p:sp>
        <p:nvSpPr>
          <p:cNvPr id="2" name="CasellaDiTesto 1">
            <a:extLst>
              <a:ext uri="{FF2B5EF4-FFF2-40B4-BE49-F238E27FC236}">
                <a16:creationId xmlns:a16="http://schemas.microsoft.com/office/drawing/2014/main" id="{880AD3AD-6DC9-A9C1-AC33-DE4FBAE8B16E}"/>
              </a:ext>
            </a:extLst>
          </p:cNvPr>
          <p:cNvSpPr txBox="1"/>
          <p:nvPr/>
        </p:nvSpPr>
        <p:spPr>
          <a:xfrm>
            <a:off x="0" y="46345"/>
            <a:ext cx="24384000" cy="1200329"/>
          </a:xfrm>
          <a:prstGeom prst="rect">
            <a:avLst/>
          </a:prstGeom>
          <a:noFill/>
        </p:spPr>
        <p:txBody>
          <a:bodyPr wrap="square" rtlCol="0">
            <a:spAutoFit/>
          </a:bodyPr>
          <a:lstStyle/>
          <a:p>
            <a:pPr algn="ctr"/>
            <a:r>
              <a:rPr lang="it-IT" sz="7200" dirty="0" err="1">
                <a:solidFill>
                  <a:srgbClr val="FF0000"/>
                </a:solidFill>
              </a:rPr>
              <a:t>Outcomes</a:t>
            </a:r>
            <a:r>
              <a:rPr lang="it-IT" sz="7200" dirty="0">
                <a:solidFill>
                  <a:srgbClr val="FF0000"/>
                </a:solidFill>
              </a:rPr>
              <a:t> and milestones</a:t>
            </a:r>
          </a:p>
        </p:txBody>
      </p:sp>
      <p:sp>
        <p:nvSpPr>
          <p:cNvPr id="5" name="CasellaDiTesto 4">
            <a:extLst>
              <a:ext uri="{FF2B5EF4-FFF2-40B4-BE49-F238E27FC236}">
                <a16:creationId xmlns:a16="http://schemas.microsoft.com/office/drawing/2014/main" id="{8660C958-EFF2-7024-E85B-D46AA2A66FC1}"/>
              </a:ext>
            </a:extLst>
          </p:cNvPr>
          <p:cNvSpPr txBox="1"/>
          <p:nvPr/>
        </p:nvSpPr>
        <p:spPr>
          <a:xfrm>
            <a:off x="465173" y="1781214"/>
            <a:ext cx="21121578" cy="3170099"/>
          </a:xfrm>
          <a:prstGeom prst="rect">
            <a:avLst/>
          </a:prstGeom>
          <a:noFill/>
        </p:spPr>
        <p:txBody>
          <a:bodyPr wrap="square">
            <a:spAutoFit/>
          </a:bodyPr>
          <a:lstStyle/>
          <a:p>
            <a:pPr lvl="0" algn="just"/>
            <a:r>
              <a:rPr lang="en-US" sz="4000" dirty="0">
                <a:latin typeface="Calibri" panose="020F0502020204030204" pitchFamily="34" charset="0"/>
                <a:ea typeface="Calibri" panose="020F0502020204030204" pitchFamily="34" charset="0"/>
                <a:cs typeface="Calibri" panose="020F0502020204030204" pitchFamily="34" charset="0"/>
              </a:rPr>
              <a:t>Fostering the connection between different nuclear physics institutions in Europe and associated countries with the aim to create and maintain a distributed infrastructure for target development, production, and characterization. </a:t>
            </a:r>
          </a:p>
          <a:p>
            <a:pPr lvl="0" algn="just"/>
            <a:endParaRPr lang="en-US" sz="4000" dirty="0">
              <a:latin typeface="Calibri" panose="020F0502020204030204" pitchFamily="34" charset="0"/>
              <a:ea typeface="Calibri" panose="020F0502020204030204" pitchFamily="34" charset="0"/>
              <a:cs typeface="Calibri" panose="020F0502020204030204" pitchFamily="34" charset="0"/>
            </a:endParaRPr>
          </a:p>
          <a:p>
            <a:pPr lvl="0" algn="just"/>
            <a:r>
              <a:rPr lang="en-US" sz="4000" dirty="0">
                <a:latin typeface="Calibri" panose="020F0502020204030204" pitchFamily="34" charset="0"/>
                <a:ea typeface="Calibri" panose="020F0502020204030204" pitchFamily="34" charset="0"/>
                <a:cs typeface="Calibri" panose="020F0502020204030204" pitchFamily="34" charset="0"/>
              </a:rPr>
              <a:t>Feedback and exchange of information among researchers involved in</a:t>
            </a:r>
            <a:endParaRPr lang="it-IT"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CasellaDiTesto 12">
            <a:extLst>
              <a:ext uri="{FF2B5EF4-FFF2-40B4-BE49-F238E27FC236}">
                <a16:creationId xmlns:a16="http://schemas.microsoft.com/office/drawing/2014/main" id="{770302A9-AF98-AE2E-238D-6DC668A79774}"/>
              </a:ext>
            </a:extLst>
          </p:cNvPr>
          <p:cNvSpPr txBox="1"/>
          <p:nvPr/>
        </p:nvSpPr>
        <p:spPr>
          <a:xfrm>
            <a:off x="-8621" y="9390224"/>
            <a:ext cx="2324674" cy="707886"/>
          </a:xfrm>
          <a:prstGeom prst="rect">
            <a:avLst/>
          </a:prstGeom>
          <a:noFill/>
        </p:spPr>
        <p:txBody>
          <a:bodyPr wrap="none" rtlCol="0">
            <a:spAutoFit/>
          </a:bodyPr>
          <a:lstStyle/>
          <a:p>
            <a:r>
              <a:rPr lang="it-IT" sz="4000" dirty="0"/>
              <a:t> </a:t>
            </a:r>
            <a:r>
              <a:rPr lang="it-IT" sz="4000" dirty="0" err="1"/>
              <a:t>Month</a:t>
            </a:r>
            <a:r>
              <a:rPr lang="it-IT" sz="4000" dirty="0"/>
              <a:t> 3</a:t>
            </a:r>
          </a:p>
        </p:txBody>
      </p:sp>
      <p:sp>
        <p:nvSpPr>
          <p:cNvPr id="15" name="CasellaDiTesto 14">
            <a:extLst>
              <a:ext uri="{FF2B5EF4-FFF2-40B4-BE49-F238E27FC236}">
                <a16:creationId xmlns:a16="http://schemas.microsoft.com/office/drawing/2014/main" id="{B02BF115-DB12-852F-4C56-97A00E05238D}"/>
              </a:ext>
            </a:extLst>
          </p:cNvPr>
          <p:cNvSpPr txBox="1"/>
          <p:nvPr/>
        </p:nvSpPr>
        <p:spPr>
          <a:xfrm>
            <a:off x="2708913" y="9294926"/>
            <a:ext cx="19601174" cy="1323439"/>
          </a:xfrm>
          <a:prstGeom prst="rect">
            <a:avLst/>
          </a:prstGeom>
          <a:noFill/>
        </p:spPr>
        <p:txBody>
          <a:bodyPr wrap="square">
            <a:spAutoFit/>
          </a:bodyPr>
          <a:lstStyle/>
          <a:p>
            <a:pPr algn="l"/>
            <a:r>
              <a:rPr lang="en-US" sz="4000" b="0" dirty="0"/>
              <a:t>Production of a </a:t>
            </a:r>
            <a:r>
              <a:rPr lang="en-US" sz="4000" dirty="0"/>
              <a:t>report to define the state of the art</a:t>
            </a:r>
            <a:r>
              <a:rPr lang="en-US" sz="4000" b="0" dirty="0"/>
              <a:t> in the field and collect the requests from the community</a:t>
            </a:r>
            <a:endParaRPr lang="it-IT" sz="4000" dirty="0"/>
          </a:p>
        </p:txBody>
      </p:sp>
      <p:sp>
        <p:nvSpPr>
          <p:cNvPr id="16" name="CasellaDiTesto 15">
            <a:extLst>
              <a:ext uri="{FF2B5EF4-FFF2-40B4-BE49-F238E27FC236}">
                <a16:creationId xmlns:a16="http://schemas.microsoft.com/office/drawing/2014/main" id="{6C0D9501-BE7D-FC60-51A6-E1B64E8A3835}"/>
              </a:ext>
            </a:extLst>
          </p:cNvPr>
          <p:cNvSpPr txBox="1"/>
          <p:nvPr/>
        </p:nvSpPr>
        <p:spPr>
          <a:xfrm>
            <a:off x="206039" y="10894276"/>
            <a:ext cx="2467342" cy="707886"/>
          </a:xfrm>
          <a:prstGeom prst="rect">
            <a:avLst/>
          </a:prstGeom>
          <a:noFill/>
        </p:spPr>
        <p:txBody>
          <a:bodyPr wrap="none" rtlCol="0">
            <a:spAutoFit/>
          </a:bodyPr>
          <a:lstStyle/>
          <a:p>
            <a:r>
              <a:rPr lang="it-IT" sz="4000" dirty="0" err="1"/>
              <a:t>Month</a:t>
            </a:r>
            <a:r>
              <a:rPr lang="it-IT" sz="4000" dirty="0"/>
              <a:t> 18</a:t>
            </a:r>
          </a:p>
        </p:txBody>
      </p:sp>
      <p:sp>
        <p:nvSpPr>
          <p:cNvPr id="18" name="CasellaDiTesto 17">
            <a:extLst>
              <a:ext uri="{FF2B5EF4-FFF2-40B4-BE49-F238E27FC236}">
                <a16:creationId xmlns:a16="http://schemas.microsoft.com/office/drawing/2014/main" id="{11314DEE-2FC7-3C4C-9AD1-5ABC3644A20F}"/>
              </a:ext>
            </a:extLst>
          </p:cNvPr>
          <p:cNvSpPr txBox="1"/>
          <p:nvPr/>
        </p:nvSpPr>
        <p:spPr>
          <a:xfrm>
            <a:off x="241300" y="8264231"/>
            <a:ext cx="12268200" cy="830997"/>
          </a:xfrm>
          <a:prstGeom prst="rect">
            <a:avLst/>
          </a:prstGeom>
          <a:noFill/>
        </p:spPr>
        <p:txBody>
          <a:bodyPr wrap="square">
            <a:spAutoFit/>
          </a:bodyPr>
          <a:lstStyle/>
          <a:p>
            <a:r>
              <a:rPr lang="it-IT" sz="4800" dirty="0">
                <a:solidFill>
                  <a:srgbClr val="FF0000"/>
                </a:solidFill>
              </a:rPr>
              <a:t>Milestones</a:t>
            </a:r>
            <a:endParaRPr lang="it-IT" sz="4800" dirty="0"/>
          </a:p>
        </p:txBody>
      </p:sp>
      <p:sp>
        <p:nvSpPr>
          <p:cNvPr id="6" name="CasellaDiTesto 5">
            <a:extLst>
              <a:ext uri="{FF2B5EF4-FFF2-40B4-BE49-F238E27FC236}">
                <a16:creationId xmlns:a16="http://schemas.microsoft.com/office/drawing/2014/main" id="{045EDEB7-41E3-F4E0-9AEF-883274D6433F}"/>
              </a:ext>
            </a:extLst>
          </p:cNvPr>
          <p:cNvSpPr txBox="1"/>
          <p:nvPr/>
        </p:nvSpPr>
        <p:spPr>
          <a:xfrm>
            <a:off x="776512" y="5098676"/>
            <a:ext cx="10847344" cy="2554545"/>
          </a:xfrm>
          <a:prstGeom prst="rect">
            <a:avLst/>
          </a:prstGeom>
          <a:noFill/>
        </p:spPr>
        <p:txBody>
          <a:bodyPr wrap="square" rtlCol="0">
            <a:spAutoFit/>
          </a:bodyPr>
          <a:lstStyle/>
          <a:p>
            <a:pPr marL="571500" indent="-571500">
              <a:buFont typeface="Wingdings" panose="05000000000000000000" pitchFamily="2" charset="2"/>
              <a:buChar char="Ø"/>
            </a:pPr>
            <a:r>
              <a:rPr lang="en-GB" sz="4000"/>
              <a:t>Target developments</a:t>
            </a:r>
          </a:p>
          <a:p>
            <a:pPr marL="571500" indent="-571500">
              <a:buFont typeface="Wingdings" panose="05000000000000000000" pitchFamily="2" charset="2"/>
              <a:buChar char="Ø"/>
            </a:pPr>
            <a:r>
              <a:rPr lang="en-GB" sz="4000"/>
              <a:t>Target fabrication</a:t>
            </a:r>
          </a:p>
          <a:p>
            <a:pPr marL="571500" indent="-571500">
              <a:buFont typeface="Wingdings" panose="05000000000000000000" pitchFamily="2" charset="2"/>
              <a:buChar char="Ø"/>
            </a:pPr>
            <a:r>
              <a:rPr lang="en-GB" sz="4000"/>
              <a:t>Target characterization</a:t>
            </a:r>
          </a:p>
          <a:p>
            <a:pPr marL="571500" indent="-571500">
              <a:buFont typeface="Wingdings" panose="05000000000000000000" pitchFamily="2" charset="2"/>
              <a:buChar char="Ø"/>
            </a:pPr>
            <a:r>
              <a:rPr lang="en-GB" sz="4000"/>
              <a:t>Final use</a:t>
            </a:r>
          </a:p>
        </p:txBody>
      </p:sp>
      <p:grpSp>
        <p:nvGrpSpPr>
          <p:cNvPr id="21" name="Gruppo 20">
            <a:extLst>
              <a:ext uri="{FF2B5EF4-FFF2-40B4-BE49-F238E27FC236}">
                <a16:creationId xmlns:a16="http://schemas.microsoft.com/office/drawing/2014/main" id="{D95043F3-F445-7B88-FBC7-D9EEA8950B30}"/>
              </a:ext>
            </a:extLst>
          </p:cNvPr>
          <p:cNvGrpSpPr/>
          <p:nvPr/>
        </p:nvGrpSpPr>
        <p:grpSpPr>
          <a:xfrm>
            <a:off x="12386211" y="5329674"/>
            <a:ext cx="11874502" cy="2934556"/>
            <a:chOff x="6193105" y="2664837"/>
            <a:chExt cx="5937251" cy="1467278"/>
          </a:xfrm>
        </p:grpSpPr>
        <p:sp>
          <p:nvSpPr>
            <p:cNvPr id="10" name="CasellaDiTesto 9">
              <a:extLst>
                <a:ext uri="{FF2B5EF4-FFF2-40B4-BE49-F238E27FC236}">
                  <a16:creationId xmlns:a16="http://schemas.microsoft.com/office/drawing/2014/main" id="{C5E714F5-990E-B78D-EB15-EF7374026106}"/>
                </a:ext>
              </a:extLst>
            </p:cNvPr>
            <p:cNvSpPr txBox="1"/>
            <p:nvPr/>
          </p:nvSpPr>
          <p:spPr>
            <a:xfrm>
              <a:off x="6565007" y="2770048"/>
              <a:ext cx="5098909" cy="353943"/>
            </a:xfrm>
            <a:prstGeom prst="rect">
              <a:avLst/>
            </a:prstGeom>
            <a:noFill/>
          </p:spPr>
          <p:txBody>
            <a:bodyPr wrap="square">
              <a:spAutoFit/>
            </a:bodyPr>
            <a:lstStyle/>
            <a:p>
              <a:r>
                <a:rPr lang="en-US" sz="4000" dirty="0"/>
                <a:t>Connection with</a:t>
              </a:r>
              <a:endParaRPr lang="it-IT" sz="4000" dirty="0"/>
            </a:p>
          </p:txBody>
        </p:sp>
        <p:pic>
          <p:nvPicPr>
            <p:cNvPr id="19" name="Immagine 18">
              <a:extLst>
                <a:ext uri="{FF2B5EF4-FFF2-40B4-BE49-F238E27FC236}">
                  <a16:creationId xmlns:a16="http://schemas.microsoft.com/office/drawing/2014/main" id="{6E178C1F-5595-5169-AF06-E4E354C3B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073" y="3147638"/>
              <a:ext cx="5684576" cy="799393"/>
            </a:xfrm>
            <a:prstGeom prst="rect">
              <a:avLst/>
            </a:prstGeom>
          </p:spPr>
        </p:pic>
        <p:sp>
          <p:nvSpPr>
            <p:cNvPr id="20" name="Rettangolo 19">
              <a:extLst>
                <a:ext uri="{FF2B5EF4-FFF2-40B4-BE49-F238E27FC236}">
                  <a16:creationId xmlns:a16="http://schemas.microsoft.com/office/drawing/2014/main" id="{05098CE4-5CAF-D0D4-E78E-A44CA01AB516}"/>
                </a:ext>
              </a:extLst>
            </p:cNvPr>
            <p:cNvSpPr/>
            <p:nvPr/>
          </p:nvSpPr>
          <p:spPr>
            <a:xfrm>
              <a:off x="6193105" y="2664837"/>
              <a:ext cx="5937251" cy="146727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6000"/>
            </a:p>
          </p:txBody>
        </p:sp>
      </p:grpSp>
    </p:spTree>
    <p:extLst>
      <p:ext uri="{BB962C8B-B14F-4D97-AF65-F5344CB8AC3E}">
        <p14:creationId xmlns:p14="http://schemas.microsoft.com/office/powerpoint/2010/main" val="3817997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DBBE8E-51C1-6EF0-15DD-F0729B7CE207}"/>
              </a:ext>
            </a:extLst>
          </p:cNvPr>
          <p:cNvSpPr>
            <a:spLocks noGrp="1"/>
          </p:cNvSpPr>
          <p:nvPr>
            <p:ph type="ctrTitle"/>
          </p:nvPr>
        </p:nvSpPr>
        <p:spPr>
          <a:xfrm>
            <a:off x="678097" y="42470"/>
            <a:ext cx="23137402" cy="1412872"/>
          </a:xfrm>
        </p:spPr>
        <p:txBody>
          <a:bodyPr>
            <a:normAutofit/>
          </a:bodyPr>
          <a:lstStyle/>
          <a:p>
            <a:r>
              <a:rPr lang="it-IT" sz="8000" dirty="0">
                <a:solidFill>
                  <a:srgbClr val="FF0000"/>
                </a:solidFill>
                <a:latin typeface="+mn-lt"/>
              </a:rPr>
              <a:t>Institutions </a:t>
            </a:r>
            <a:r>
              <a:rPr lang="it-IT" sz="8000" dirty="0" err="1">
                <a:solidFill>
                  <a:srgbClr val="FF0000"/>
                </a:solidFill>
                <a:latin typeface="+mn-lt"/>
              </a:rPr>
              <a:t>involved</a:t>
            </a:r>
            <a:r>
              <a:rPr lang="it-IT" sz="8000" dirty="0">
                <a:solidFill>
                  <a:srgbClr val="FF0000"/>
                </a:solidFill>
                <a:latin typeface="+mn-lt"/>
              </a:rPr>
              <a:t> in </a:t>
            </a:r>
            <a:r>
              <a:rPr lang="it-IT" sz="8000" dirty="0" err="1">
                <a:solidFill>
                  <a:srgbClr val="FF0000"/>
                </a:solidFill>
                <a:latin typeface="+mn-lt"/>
              </a:rPr>
              <a:t>subtask</a:t>
            </a:r>
            <a:r>
              <a:rPr lang="it-IT" sz="8000" dirty="0">
                <a:solidFill>
                  <a:srgbClr val="FF0000"/>
                </a:solidFill>
                <a:latin typeface="+mn-lt"/>
              </a:rPr>
              <a:t> 2.5.2 «Targets»</a:t>
            </a:r>
          </a:p>
        </p:txBody>
      </p:sp>
      <p:graphicFrame>
        <p:nvGraphicFramePr>
          <p:cNvPr id="4" name="Tabella 3">
            <a:extLst>
              <a:ext uri="{FF2B5EF4-FFF2-40B4-BE49-F238E27FC236}">
                <a16:creationId xmlns:a16="http://schemas.microsoft.com/office/drawing/2014/main" id="{00BCDB20-502C-115E-B906-0ADB673238F2}"/>
              </a:ext>
            </a:extLst>
          </p:cNvPr>
          <p:cNvGraphicFramePr>
            <a:graphicFrameLocks noGrp="1"/>
          </p:cNvGraphicFramePr>
          <p:nvPr>
            <p:extLst>
              <p:ext uri="{D42A27DB-BD31-4B8C-83A1-F6EECF244321}">
                <p14:modId xmlns:p14="http://schemas.microsoft.com/office/powerpoint/2010/main" val="3831588949"/>
              </p:ext>
            </p:extLst>
          </p:nvPr>
        </p:nvGraphicFramePr>
        <p:xfrm>
          <a:off x="400693" y="2217418"/>
          <a:ext cx="23692208" cy="11108960"/>
        </p:xfrm>
        <a:graphic>
          <a:graphicData uri="http://schemas.openxmlformats.org/drawingml/2006/table">
            <a:tbl>
              <a:tblPr>
                <a:tableStyleId>{5C22544A-7EE6-4342-B048-85BDC9FD1C3A}</a:tableStyleId>
              </a:tblPr>
              <a:tblGrid>
                <a:gridCol w="2958958">
                  <a:extLst>
                    <a:ext uri="{9D8B030D-6E8A-4147-A177-3AD203B41FA5}">
                      <a16:colId xmlns:a16="http://schemas.microsoft.com/office/drawing/2014/main" val="1656842540"/>
                    </a:ext>
                  </a:extLst>
                </a:gridCol>
                <a:gridCol w="12745450">
                  <a:extLst>
                    <a:ext uri="{9D8B030D-6E8A-4147-A177-3AD203B41FA5}">
                      <a16:colId xmlns:a16="http://schemas.microsoft.com/office/drawing/2014/main" val="225002200"/>
                    </a:ext>
                  </a:extLst>
                </a:gridCol>
                <a:gridCol w="5446976">
                  <a:extLst>
                    <a:ext uri="{9D8B030D-6E8A-4147-A177-3AD203B41FA5}">
                      <a16:colId xmlns:a16="http://schemas.microsoft.com/office/drawing/2014/main" val="2954558659"/>
                    </a:ext>
                  </a:extLst>
                </a:gridCol>
                <a:gridCol w="2540824">
                  <a:extLst>
                    <a:ext uri="{9D8B030D-6E8A-4147-A177-3AD203B41FA5}">
                      <a16:colId xmlns:a16="http://schemas.microsoft.com/office/drawing/2014/main" val="4093085157"/>
                    </a:ext>
                  </a:extLst>
                </a:gridCol>
              </a:tblGrid>
              <a:tr h="1267616">
                <a:tc>
                  <a:txBody>
                    <a:bodyPr/>
                    <a:lstStyle/>
                    <a:p>
                      <a:pPr algn="l" fontAlgn="ctr"/>
                      <a:r>
                        <a:rPr lang="it-IT" sz="3600" b="1" i="0" u="none" strike="noStrike" dirty="0">
                          <a:solidFill>
                            <a:srgbClr val="000000"/>
                          </a:solidFill>
                          <a:effectLst/>
                          <a:latin typeface="+mn-lt"/>
                        </a:rPr>
                        <a:t>Short Name</a:t>
                      </a:r>
                    </a:p>
                  </a:txBody>
                  <a:tcPr marL="12700" marR="12700" marT="12700" marB="0" anchor="ctr"/>
                </a:tc>
                <a:tc>
                  <a:txBody>
                    <a:bodyPr/>
                    <a:lstStyle/>
                    <a:p>
                      <a:pPr algn="l" fontAlgn="ctr"/>
                      <a:r>
                        <a:rPr lang="it-IT" sz="3600" b="1" u="none" strike="noStrike" dirty="0" err="1">
                          <a:effectLst/>
                          <a:latin typeface="+mn-lt"/>
                        </a:rPr>
                        <a:t>Participant</a:t>
                      </a:r>
                      <a:r>
                        <a:rPr lang="it-IT" sz="3600" b="1" u="none" strike="noStrike" dirty="0">
                          <a:effectLst/>
                          <a:latin typeface="+mn-lt"/>
                        </a:rPr>
                        <a:t> </a:t>
                      </a:r>
                      <a:r>
                        <a:rPr lang="it-IT" sz="3600" b="1" u="none" strike="noStrike" dirty="0" err="1">
                          <a:effectLst/>
                          <a:latin typeface="+mn-lt"/>
                        </a:rPr>
                        <a:t>organization</a:t>
                      </a:r>
                      <a:r>
                        <a:rPr lang="it-IT" sz="3600" b="1" u="none" strike="noStrike" dirty="0">
                          <a:effectLst/>
                          <a:latin typeface="+mn-lt"/>
                        </a:rPr>
                        <a:t> name</a:t>
                      </a:r>
                      <a:endParaRPr lang="it-IT" sz="3600" b="1" i="0" u="none" strike="noStrike" dirty="0">
                        <a:solidFill>
                          <a:srgbClr val="000000"/>
                        </a:solidFill>
                        <a:effectLst/>
                        <a:latin typeface="+mn-lt"/>
                      </a:endParaRPr>
                    </a:p>
                  </a:txBody>
                  <a:tcPr marL="12700" marR="12700" marT="12700" marB="0" anchor="ctr"/>
                </a:tc>
                <a:tc>
                  <a:txBody>
                    <a:bodyPr/>
                    <a:lstStyle/>
                    <a:p>
                      <a:pPr algn="l" fontAlgn="ctr"/>
                      <a:r>
                        <a:rPr lang="it-IT" sz="3600" b="1" i="0" u="none" strike="noStrike" dirty="0">
                          <a:solidFill>
                            <a:srgbClr val="000000"/>
                          </a:solidFill>
                          <a:effectLst/>
                          <a:latin typeface="+mn-lt"/>
                        </a:rPr>
                        <a:t>Facility</a:t>
                      </a:r>
                    </a:p>
                  </a:txBody>
                  <a:tcPr marL="12700" marR="12700" marT="12700" marB="0" anchor="ctr"/>
                </a:tc>
                <a:tc>
                  <a:txBody>
                    <a:bodyPr/>
                    <a:lstStyle/>
                    <a:p>
                      <a:pPr algn="l" fontAlgn="ctr"/>
                      <a:r>
                        <a:rPr lang="it-IT" sz="3600" b="1" i="0" u="none" strike="noStrike" dirty="0">
                          <a:solidFill>
                            <a:srgbClr val="000000"/>
                          </a:solidFill>
                          <a:effectLst/>
                          <a:latin typeface="+mn-lt"/>
                        </a:rPr>
                        <a:t>Country</a:t>
                      </a:r>
                    </a:p>
                  </a:txBody>
                  <a:tcPr marL="12700" marR="12700" marT="12700" marB="0" anchor="ctr"/>
                </a:tc>
                <a:extLst>
                  <a:ext uri="{0D108BD9-81ED-4DB2-BD59-A6C34878D82A}">
                    <a16:rowId xmlns:a16="http://schemas.microsoft.com/office/drawing/2014/main" val="3567400355"/>
                  </a:ext>
                </a:extLst>
              </a:tr>
              <a:tr h="821932">
                <a:tc gridSpan="4">
                  <a:txBody>
                    <a:bodyPr/>
                    <a:lstStyle/>
                    <a:p>
                      <a:pPr algn="ctr" fontAlgn="ctr"/>
                      <a:r>
                        <a:rPr lang="it-IT" sz="3600" b="1" i="0" u="none" strike="noStrike" dirty="0" err="1">
                          <a:solidFill>
                            <a:srgbClr val="000000"/>
                          </a:solidFill>
                          <a:effectLst/>
                          <a:latin typeface="+mn-lt"/>
                        </a:rPr>
                        <a:t>Beneficiaries</a:t>
                      </a:r>
                      <a:endParaRPr lang="it-IT" sz="3600" b="1" i="0" u="none" strike="noStrike" dirty="0">
                        <a:solidFill>
                          <a:srgbClr val="000000"/>
                        </a:solidFill>
                        <a:effectLst/>
                        <a:latin typeface="+mn-lt"/>
                      </a:endParaRPr>
                    </a:p>
                  </a:txBody>
                  <a:tcPr marL="12700" marR="12700" marT="12700" marB="0" anchor="ctr"/>
                </a:tc>
                <a:tc hMerge="1">
                  <a:txBody>
                    <a:bodyPr/>
                    <a:lstStyle/>
                    <a:p>
                      <a:endParaRPr lang="it-IT"/>
                    </a:p>
                  </a:txBody>
                  <a:tcPr/>
                </a:tc>
                <a:tc hMerge="1">
                  <a:txBody>
                    <a:bodyPr/>
                    <a:lstStyle/>
                    <a:p>
                      <a:endParaRPr lang="it-IT"/>
                    </a:p>
                  </a:txBody>
                  <a:tcPr/>
                </a:tc>
                <a:tc hMerge="1">
                  <a:txBody>
                    <a:bodyPr/>
                    <a:lstStyle/>
                    <a:p>
                      <a:pPr algn="l" fontAlgn="ctr"/>
                      <a:endParaRPr lang="it-IT" sz="18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2139312162"/>
                  </a:ext>
                </a:extLst>
              </a:tr>
              <a:tr h="561340">
                <a:tc>
                  <a:txBody>
                    <a:bodyPr/>
                    <a:lstStyle/>
                    <a:p>
                      <a:pPr algn="l" fontAlgn="b"/>
                      <a:r>
                        <a:rPr lang="it-IT" sz="3600" b="0" i="0" u="none" strike="noStrike" dirty="0">
                          <a:solidFill>
                            <a:srgbClr val="000000"/>
                          </a:solidFill>
                          <a:effectLst/>
                          <a:latin typeface="Calibri" panose="020F0502020204030204" pitchFamily="34" charset="0"/>
                        </a:rPr>
                        <a:t>INFN</a:t>
                      </a:r>
                    </a:p>
                  </a:txBody>
                  <a:tcPr marL="12700" marR="12700" marT="12700" marB="0" anchor="b"/>
                </a:tc>
                <a:tc>
                  <a:txBody>
                    <a:bodyPr/>
                    <a:lstStyle/>
                    <a:p>
                      <a:pPr algn="l" fontAlgn="b"/>
                      <a:r>
                        <a:rPr lang="it-IT" sz="3600" u="none" strike="noStrike">
                          <a:effectLst/>
                        </a:rPr>
                        <a:t>Istituto Nazionale di Fisica Nucleare</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INFN-LNS</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err="1">
                          <a:solidFill>
                            <a:srgbClr val="000000"/>
                          </a:solidFill>
                          <a:effectLst/>
                          <a:latin typeface="Calibri" panose="020F0502020204030204" pitchFamily="34" charset="0"/>
                        </a:rPr>
                        <a:t>Italy</a:t>
                      </a:r>
                      <a:endParaRPr lang="it-IT" sz="3600" b="0" i="0" u="none" strike="noStrike" dirty="0">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042531766"/>
                  </a:ext>
                </a:extLst>
              </a:tr>
              <a:tr h="561340">
                <a:tc>
                  <a:txBody>
                    <a:bodyPr/>
                    <a:lstStyle/>
                    <a:p>
                      <a:pPr algn="l" fontAlgn="b"/>
                      <a:r>
                        <a:rPr lang="it-IT" sz="3600" b="0" i="0" u="none" strike="noStrike" dirty="0">
                          <a:solidFill>
                            <a:srgbClr val="000000"/>
                          </a:solidFill>
                          <a:effectLst/>
                          <a:latin typeface="Calibri" panose="020F0502020204030204" pitchFamily="34" charset="0"/>
                        </a:rPr>
                        <a:t>INFN</a:t>
                      </a: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Istituto Nazionale di Fisica Nucleare</a:t>
                      </a: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INFN-LNL</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err="1">
                          <a:solidFill>
                            <a:srgbClr val="000000"/>
                          </a:solidFill>
                          <a:effectLst/>
                          <a:latin typeface="Calibri" panose="020F0502020204030204" pitchFamily="34" charset="0"/>
                        </a:rPr>
                        <a:t>Italy</a:t>
                      </a:r>
                      <a:endParaRPr lang="it-IT" sz="3600" b="0" i="0" u="none" strike="noStrike" dirty="0">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3920237042"/>
                  </a:ext>
                </a:extLst>
              </a:tr>
              <a:tr h="561340">
                <a:tc>
                  <a:txBody>
                    <a:bodyPr/>
                    <a:lstStyle/>
                    <a:p>
                      <a:pPr algn="l" fontAlgn="b"/>
                      <a:r>
                        <a:rPr lang="it-IT" sz="3600" b="0" i="0" u="none" strike="noStrike" dirty="0">
                          <a:solidFill>
                            <a:srgbClr val="000000"/>
                          </a:solidFill>
                          <a:effectLst/>
                          <a:latin typeface="Calibri" panose="020F0502020204030204" pitchFamily="34" charset="0"/>
                        </a:rPr>
                        <a:t>INFN</a:t>
                      </a: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Istituto Nazionale di Fisica Nucleare</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INFN- Turin</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err="1">
                          <a:solidFill>
                            <a:srgbClr val="000000"/>
                          </a:solidFill>
                          <a:effectLst/>
                          <a:latin typeface="Calibri" panose="020F0502020204030204" pitchFamily="34" charset="0"/>
                        </a:rPr>
                        <a:t>Italy</a:t>
                      </a:r>
                      <a:endParaRPr lang="it-IT" sz="3600" b="0" i="0" u="none" strike="noStrike" dirty="0">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08261477"/>
                  </a:ext>
                </a:extLst>
              </a:tr>
              <a:tr h="561340">
                <a:tc>
                  <a:txBody>
                    <a:bodyPr/>
                    <a:lstStyle/>
                    <a:p>
                      <a:pPr algn="l" fontAlgn="b"/>
                      <a:r>
                        <a:rPr lang="it-IT" sz="3600" b="0" i="0" u="none" strike="noStrike" dirty="0">
                          <a:solidFill>
                            <a:srgbClr val="000000"/>
                          </a:solidFill>
                          <a:effectLst/>
                          <a:latin typeface="Calibri" panose="020F0502020204030204" pitchFamily="34" charset="0"/>
                        </a:rPr>
                        <a:t>GSI</a:t>
                      </a:r>
                    </a:p>
                  </a:txBody>
                  <a:tcPr marL="12700" marR="12700" marT="12700" marB="0" anchor="b"/>
                </a:tc>
                <a:tc>
                  <a:txBody>
                    <a:bodyPr/>
                    <a:lstStyle/>
                    <a:p>
                      <a:pPr algn="l" fontAlgn="b"/>
                      <a:r>
                        <a:rPr lang="it-IT" sz="3600" u="none" strike="noStrike">
                          <a:effectLst/>
                        </a:rPr>
                        <a:t>Helmholtzzentrum für Schwerionenforschung GmbH</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GSI</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Germany</a:t>
                      </a:r>
                    </a:p>
                  </a:txBody>
                  <a:tcPr marL="12700" marR="12700" marT="12700" marB="0" anchor="b"/>
                </a:tc>
                <a:extLst>
                  <a:ext uri="{0D108BD9-81ED-4DB2-BD59-A6C34878D82A}">
                    <a16:rowId xmlns:a16="http://schemas.microsoft.com/office/drawing/2014/main" val="933513939"/>
                  </a:ext>
                </a:extLst>
              </a:tr>
              <a:tr h="561340">
                <a:tc>
                  <a:txBody>
                    <a:bodyPr/>
                    <a:lstStyle/>
                    <a:p>
                      <a:pPr algn="l" fontAlgn="b"/>
                      <a:r>
                        <a:rPr lang="it-IT" sz="3600" u="none" strike="noStrike" dirty="0">
                          <a:effectLst/>
                        </a:rPr>
                        <a:t>UNIWARSAW</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u="none" strike="noStrike">
                          <a:effectLst/>
                        </a:rPr>
                        <a:t>Uniwersytet Warszawski</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SLCJ</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Poland</a:t>
                      </a:r>
                    </a:p>
                  </a:txBody>
                  <a:tcPr marL="12700" marR="12700" marT="12700" marB="0" anchor="b"/>
                </a:tc>
                <a:extLst>
                  <a:ext uri="{0D108BD9-81ED-4DB2-BD59-A6C34878D82A}">
                    <a16:rowId xmlns:a16="http://schemas.microsoft.com/office/drawing/2014/main" val="3959316992"/>
                  </a:ext>
                </a:extLst>
              </a:tr>
              <a:tr h="5613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3600" u="none" strike="noStrike" dirty="0">
                          <a:effectLst/>
                        </a:rPr>
                        <a:t>GANIL</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3600" u="none" strike="noStrike">
                          <a:effectLst/>
                        </a:rPr>
                        <a:t>Grand Accélérateur National d'Ions Lourds</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3600" b="0" i="0" u="none" strike="noStrike">
                          <a:solidFill>
                            <a:srgbClr val="000000"/>
                          </a:solidFill>
                          <a:effectLst/>
                          <a:latin typeface="Calibri" panose="020F0502020204030204" pitchFamily="34" charset="0"/>
                        </a:rPr>
                        <a:t>GANIL</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France</a:t>
                      </a:r>
                    </a:p>
                  </a:txBody>
                  <a:tcPr marL="12700" marR="12700" marT="12700" marB="0" anchor="b"/>
                </a:tc>
                <a:extLst>
                  <a:ext uri="{0D108BD9-81ED-4DB2-BD59-A6C34878D82A}">
                    <a16:rowId xmlns:a16="http://schemas.microsoft.com/office/drawing/2014/main" val="3683812455"/>
                  </a:ext>
                </a:extLst>
              </a:tr>
              <a:tr h="561340">
                <a:tc>
                  <a:txBody>
                    <a:bodyPr/>
                    <a:lstStyle/>
                    <a:p>
                      <a:pPr algn="l" fontAlgn="b"/>
                      <a:r>
                        <a:rPr lang="it-IT" sz="3600" b="0" i="0" u="none" strike="noStrike" dirty="0">
                          <a:solidFill>
                            <a:srgbClr val="000000"/>
                          </a:solidFill>
                          <a:effectLst/>
                          <a:latin typeface="Calibri" panose="020F0502020204030204" pitchFamily="34" charset="0"/>
                        </a:rPr>
                        <a:t>CNRS</a:t>
                      </a:r>
                    </a:p>
                  </a:txBody>
                  <a:tcPr marL="12700" marR="12700" marT="12700" marB="0" anchor="b"/>
                </a:tc>
                <a:tc>
                  <a:txBody>
                    <a:bodyPr/>
                    <a:lstStyle/>
                    <a:p>
                      <a:pPr algn="l" fontAlgn="b"/>
                      <a:r>
                        <a:rPr lang="fr-FR" sz="3600" b="0" i="0" u="none" strike="noStrike">
                          <a:solidFill>
                            <a:srgbClr val="000000"/>
                          </a:solidFill>
                          <a:effectLst/>
                          <a:latin typeface="Calibri" panose="020F0502020204030204" pitchFamily="34" charset="0"/>
                        </a:rPr>
                        <a:t>Centre National De La Recherche Scientifique</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u="none" strike="noStrike">
                          <a:effectLst/>
                        </a:rPr>
                        <a:t>CNRS - IJCLab</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France</a:t>
                      </a:r>
                    </a:p>
                  </a:txBody>
                  <a:tcPr marL="12700" marR="12700" marT="12700" marB="0" anchor="b"/>
                </a:tc>
                <a:extLst>
                  <a:ext uri="{0D108BD9-81ED-4DB2-BD59-A6C34878D82A}">
                    <a16:rowId xmlns:a16="http://schemas.microsoft.com/office/drawing/2014/main" val="1435705476"/>
                  </a:ext>
                </a:extLst>
              </a:tr>
              <a:tr h="5613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CNRS</a:t>
                      </a:r>
                    </a:p>
                  </a:txBody>
                  <a:tcPr marL="12700" marR="12700" marT="1270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3600" b="0" i="0" u="none" strike="noStrike">
                          <a:solidFill>
                            <a:srgbClr val="000000"/>
                          </a:solidFill>
                          <a:effectLst/>
                          <a:latin typeface="Calibri" panose="020F0502020204030204" pitchFamily="34" charset="0"/>
                        </a:rPr>
                        <a:t>Centre National De La Recherche Scientifique</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3600" u="none" strike="noStrike">
                          <a:effectLst/>
                        </a:rPr>
                        <a:t>CNRS - IPHC-Strasbourg</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France</a:t>
                      </a:r>
                    </a:p>
                  </a:txBody>
                  <a:tcPr marL="12700" marR="12700" marT="12700" marB="0" anchor="b"/>
                </a:tc>
                <a:extLst>
                  <a:ext uri="{0D108BD9-81ED-4DB2-BD59-A6C34878D82A}">
                    <a16:rowId xmlns:a16="http://schemas.microsoft.com/office/drawing/2014/main" val="637898124"/>
                  </a:ext>
                </a:extLst>
              </a:tr>
              <a:tr h="110998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3600" b="0" i="0" u="none" strike="noStrike" dirty="0">
                          <a:solidFill>
                            <a:srgbClr val="000000"/>
                          </a:solidFill>
                          <a:effectLst/>
                          <a:latin typeface="Calibri" panose="020F0502020204030204" pitchFamily="34" charset="0"/>
                        </a:rPr>
                        <a:t>CEA</a:t>
                      </a:r>
                    </a:p>
                  </a:txBody>
                  <a:tcPr marL="12700" marR="12700" marT="1270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3600" u="none" strike="noStrike">
                          <a:effectLst/>
                        </a:rPr>
                        <a:t>Commissariat à l’Énergie Atomique et aux Énergies Alternatives</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3600" b="0" i="0" u="none" strike="noStrike">
                          <a:solidFill>
                            <a:srgbClr val="000000"/>
                          </a:solidFill>
                          <a:effectLst/>
                          <a:latin typeface="Calibri" panose="020F0502020204030204" pitchFamily="34" charset="0"/>
                        </a:rPr>
                        <a:t>Saclay</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France</a:t>
                      </a:r>
                    </a:p>
                  </a:txBody>
                  <a:tcPr marL="12700" marR="12700" marT="12700" marB="0" anchor="b"/>
                </a:tc>
                <a:extLst>
                  <a:ext uri="{0D108BD9-81ED-4DB2-BD59-A6C34878D82A}">
                    <a16:rowId xmlns:a16="http://schemas.microsoft.com/office/drawing/2014/main" val="3821723353"/>
                  </a:ext>
                </a:extLst>
              </a:tr>
              <a:tr h="1109980">
                <a:tc>
                  <a:txBody>
                    <a:bodyPr/>
                    <a:lstStyle/>
                    <a:p>
                      <a:pPr algn="l" fontAlgn="b"/>
                      <a:r>
                        <a:rPr lang="it-IT" sz="3600" b="0" i="0" u="none" strike="noStrike" dirty="0">
                          <a:solidFill>
                            <a:srgbClr val="000000"/>
                          </a:solidFill>
                          <a:effectLst/>
                          <a:latin typeface="Calibri" panose="020F0502020204030204" pitchFamily="34" charset="0"/>
                        </a:rPr>
                        <a:t>IFIN</a:t>
                      </a:r>
                    </a:p>
                  </a:txBody>
                  <a:tcPr marL="12700" marR="12700" marT="12700" marB="0" anchor="b"/>
                </a:tc>
                <a:tc>
                  <a:txBody>
                    <a:bodyPr/>
                    <a:lstStyle/>
                    <a:p>
                      <a:pPr algn="l" fontAlgn="b"/>
                      <a:r>
                        <a:rPr lang="it-IT" sz="3600" b="0" i="0" u="none" strike="noStrike" dirty="0" err="1">
                          <a:solidFill>
                            <a:srgbClr val="000000"/>
                          </a:solidFill>
                          <a:effectLst/>
                          <a:latin typeface="Calibri" panose="020F0502020204030204" pitchFamily="34" charset="0"/>
                        </a:rPr>
                        <a:t>Institutul</a:t>
                      </a:r>
                      <a:r>
                        <a:rPr lang="it-IT" sz="3600" b="0" i="0" u="none" strike="noStrike" dirty="0">
                          <a:solidFill>
                            <a:srgbClr val="000000"/>
                          </a:solidFill>
                          <a:effectLst/>
                          <a:latin typeface="Calibri" panose="020F0502020204030204" pitchFamily="34" charset="0"/>
                        </a:rPr>
                        <a:t> National de </a:t>
                      </a:r>
                      <a:r>
                        <a:rPr lang="it-IT" sz="3600" b="0" i="0" u="none" strike="noStrike" dirty="0" err="1">
                          <a:solidFill>
                            <a:srgbClr val="000000"/>
                          </a:solidFill>
                          <a:effectLst/>
                          <a:latin typeface="Calibri" panose="020F0502020204030204" pitchFamily="34" charset="0"/>
                        </a:rPr>
                        <a:t>Cercetare-Dezvoltare</a:t>
                      </a:r>
                      <a:r>
                        <a:rPr lang="it-IT" sz="3600" b="0" i="0" u="none" strike="noStrike" dirty="0">
                          <a:solidFill>
                            <a:srgbClr val="000000"/>
                          </a:solidFill>
                          <a:effectLst/>
                          <a:latin typeface="Calibri" panose="020F0502020204030204" pitchFamily="34" charset="0"/>
                        </a:rPr>
                        <a:t> </a:t>
                      </a:r>
                      <a:r>
                        <a:rPr lang="it-IT" sz="3600" b="0" i="0" u="none" strike="noStrike" dirty="0" err="1">
                          <a:solidFill>
                            <a:srgbClr val="000000"/>
                          </a:solidFill>
                          <a:effectLst/>
                          <a:latin typeface="Calibri" panose="020F0502020204030204" pitchFamily="34" charset="0"/>
                        </a:rPr>
                        <a:t>Pentru</a:t>
                      </a:r>
                      <a:r>
                        <a:rPr lang="it-IT" sz="3600" b="0" i="0" u="none" strike="noStrike" dirty="0">
                          <a:solidFill>
                            <a:srgbClr val="000000"/>
                          </a:solidFill>
                          <a:effectLst/>
                          <a:latin typeface="Calibri" panose="020F0502020204030204" pitchFamily="34" charset="0"/>
                        </a:rPr>
                        <a:t> </a:t>
                      </a:r>
                      <a:r>
                        <a:rPr lang="it-IT" sz="3600" b="0" i="0" u="none" strike="noStrike" dirty="0" err="1">
                          <a:solidFill>
                            <a:srgbClr val="000000"/>
                          </a:solidFill>
                          <a:effectLst/>
                          <a:latin typeface="Calibri" panose="020F0502020204030204" pitchFamily="34" charset="0"/>
                        </a:rPr>
                        <a:t>Fizica</a:t>
                      </a:r>
                      <a:r>
                        <a:rPr lang="it-IT" sz="3600" b="0" i="0" u="none" strike="noStrike" dirty="0">
                          <a:solidFill>
                            <a:srgbClr val="000000"/>
                          </a:solidFill>
                          <a:effectLst/>
                          <a:latin typeface="Calibri" panose="020F0502020204030204" pitchFamily="34" charset="0"/>
                        </a:rPr>
                        <a:t> si </a:t>
                      </a:r>
                      <a:r>
                        <a:rPr lang="it-IT" sz="3600" b="0" i="0" u="none" strike="noStrike" dirty="0" err="1">
                          <a:solidFill>
                            <a:srgbClr val="000000"/>
                          </a:solidFill>
                          <a:effectLst/>
                          <a:latin typeface="Calibri" panose="020F0502020204030204" pitchFamily="34" charset="0"/>
                        </a:rPr>
                        <a:t>Inginerie</a:t>
                      </a:r>
                      <a:r>
                        <a:rPr lang="it-IT" sz="3600" b="0" i="0" u="none" strike="noStrike" dirty="0">
                          <a:solidFill>
                            <a:srgbClr val="000000"/>
                          </a:solidFill>
                          <a:effectLst/>
                          <a:latin typeface="Calibri" panose="020F0502020204030204" pitchFamily="34" charset="0"/>
                        </a:rPr>
                        <a:t> </a:t>
                      </a:r>
                      <a:r>
                        <a:rPr lang="it-IT" sz="3600" b="0" i="0" u="none" strike="noStrike" dirty="0" err="1">
                          <a:solidFill>
                            <a:srgbClr val="000000"/>
                          </a:solidFill>
                          <a:effectLst/>
                          <a:latin typeface="Calibri" panose="020F0502020204030204" pitchFamily="34" charset="0"/>
                        </a:rPr>
                        <a:t>Nucleara-Horia</a:t>
                      </a:r>
                      <a:r>
                        <a:rPr lang="it-IT" sz="3600" b="0" i="0" u="none" strike="noStrike" dirty="0">
                          <a:solidFill>
                            <a:srgbClr val="000000"/>
                          </a:solidFill>
                          <a:effectLst/>
                          <a:latin typeface="Calibri" panose="020F0502020204030204" pitchFamily="34" charset="0"/>
                        </a:rPr>
                        <a:t> </a:t>
                      </a:r>
                      <a:r>
                        <a:rPr lang="it-IT" sz="3600" b="0" i="0" u="none" strike="noStrike" dirty="0" err="1">
                          <a:solidFill>
                            <a:srgbClr val="000000"/>
                          </a:solidFill>
                          <a:effectLst/>
                          <a:latin typeface="Calibri" panose="020F0502020204030204" pitchFamily="34" charset="0"/>
                        </a:rPr>
                        <a:t>Hulubei</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u="none" strike="noStrike" dirty="0">
                          <a:effectLst/>
                        </a:rPr>
                        <a:t>IFIN-HH Tandem</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Romania</a:t>
                      </a:r>
                    </a:p>
                  </a:txBody>
                  <a:tcPr marL="12700" marR="12700" marT="12700" marB="0" anchor="b"/>
                </a:tc>
                <a:extLst>
                  <a:ext uri="{0D108BD9-81ED-4DB2-BD59-A6C34878D82A}">
                    <a16:rowId xmlns:a16="http://schemas.microsoft.com/office/drawing/2014/main" val="1313644495"/>
                  </a:ext>
                </a:extLst>
              </a:tr>
              <a:tr h="1186052">
                <a:tc gridSpan="4">
                  <a:txBody>
                    <a:bodyPr/>
                    <a:lstStyle/>
                    <a:p>
                      <a:pPr algn="ctr" fontAlgn="b"/>
                      <a:r>
                        <a:rPr lang="it-IT" sz="3600" b="1" u="none" strike="noStrike" dirty="0">
                          <a:effectLst/>
                          <a:latin typeface="+mn-lt"/>
                        </a:rPr>
                        <a:t>Associated Partners</a:t>
                      </a:r>
                      <a:endParaRPr lang="it-IT" sz="3600" b="1" i="0" u="none" strike="noStrike" dirty="0">
                        <a:solidFill>
                          <a:srgbClr val="000000"/>
                        </a:solidFill>
                        <a:effectLst/>
                        <a:latin typeface="+mn-lt"/>
                      </a:endParaRPr>
                    </a:p>
                  </a:txBody>
                  <a:tcPr marL="12700" marR="12700" marT="12700" marB="0" anchor="ctr"/>
                </a:tc>
                <a:tc hMerge="1">
                  <a:txBody>
                    <a:bodyPr/>
                    <a:lstStyle/>
                    <a:p>
                      <a:endParaRPr lang="it-IT"/>
                    </a:p>
                  </a:txBody>
                  <a:tcPr/>
                </a:tc>
                <a:tc hMerge="1">
                  <a:txBody>
                    <a:bodyPr/>
                    <a:lstStyle/>
                    <a:p>
                      <a:endParaRPr lang="it-IT"/>
                    </a:p>
                  </a:txBody>
                  <a:tcPr/>
                </a:tc>
                <a:tc hMerge="1">
                  <a:txBody>
                    <a:bodyPr/>
                    <a:lstStyle/>
                    <a:p>
                      <a:pPr algn="l" fontAlgn="b"/>
                      <a:endParaRPr lang="it-IT" sz="1800" b="1"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917925649"/>
                  </a:ext>
                </a:extLst>
              </a:tr>
              <a:tr h="561340">
                <a:tc>
                  <a:txBody>
                    <a:bodyPr/>
                    <a:lstStyle/>
                    <a:p>
                      <a:pPr algn="l" fontAlgn="b"/>
                      <a:r>
                        <a:rPr lang="it-IT" sz="3600" b="0" i="0" u="none" strike="noStrike" dirty="0">
                          <a:solidFill>
                            <a:srgbClr val="000000"/>
                          </a:solidFill>
                          <a:effectLst/>
                          <a:latin typeface="Calibri" panose="020F0502020204030204" pitchFamily="34" charset="0"/>
                        </a:rPr>
                        <a:t>LIP</a:t>
                      </a:r>
                    </a:p>
                  </a:txBody>
                  <a:tcPr marL="12700" marR="12700" marT="12700" marB="0" anchor="b"/>
                </a:tc>
                <a:tc>
                  <a:txBody>
                    <a:bodyPr/>
                    <a:lstStyle/>
                    <a:p>
                      <a:pPr algn="l" fontAlgn="b"/>
                      <a:r>
                        <a:rPr lang="pt-BR" sz="3600" b="0" i="0" u="none" strike="noStrike">
                          <a:solidFill>
                            <a:srgbClr val="000000"/>
                          </a:solidFill>
                          <a:effectLst/>
                          <a:latin typeface="Calibri" panose="020F0502020204030204" pitchFamily="34" charset="0"/>
                        </a:rPr>
                        <a:t>Laboratório de Instrumentação e Física Experimental de Partículas</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a:solidFill>
                            <a:srgbClr val="000000"/>
                          </a:solidFill>
                          <a:effectLst/>
                          <a:latin typeface="Calibri" panose="020F0502020204030204" pitchFamily="34" charset="0"/>
                        </a:rPr>
                        <a:t>LIP</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Portugal</a:t>
                      </a:r>
                    </a:p>
                  </a:txBody>
                  <a:tcPr marL="12700" marR="12700" marT="12700" marB="0" anchor="b"/>
                </a:tc>
                <a:extLst>
                  <a:ext uri="{0D108BD9-81ED-4DB2-BD59-A6C34878D82A}">
                    <a16:rowId xmlns:a16="http://schemas.microsoft.com/office/drawing/2014/main" val="1265829149"/>
                  </a:ext>
                </a:extLst>
              </a:tr>
              <a:tr h="561340">
                <a:tc>
                  <a:txBody>
                    <a:bodyPr/>
                    <a:lstStyle/>
                    <a:p>
                      <a:pPr algn="l" fontAlgn="b"/>
                      <a:r>
                        <a:rPr lang="it-IT" sz="3600" b="0" i="0" u="none" strike="noStrike" dirty="0">
                          <a:solidFill>
                            <a:srgbClr val="000000"/>
                          </a:solidFill>
                          <a:effectLst/>
                          <a:latin typeface="Calibri" panose="020F0502020204030204" pitchFamily="34" charset="0"/>
                        </a:rPr>
                        <a:t>PSI</a:t>
                      </a:r>
                    </a:p>
                  </a:txBody>
                  <a:tcPr marL="12700" marR="12700" marT="12700" marB="0" anchor="b"/>
                </a:tc>
                <a:tc>
                  <a:txBody>
                    <a:bodyPr/>
                    <a:lstStyle/>
                    <a:p>
                      <a:pPr algn="l" fontAlgn="b"/>
                      <a:r>
                        <a:rPr lang="it-IT" sz="3600" u="none" strike="noStrike" dirty="0">
                          <a:effectLst/>
                        </a:rPr>
                        <a:t>Paul </a:t>
                      </a:r>
                      <a:r>
                        <a:rPr lang="it-IT" sz="3600" u="none" strike="noStrike" dirty="0" err="1">
                          <a:effectLst/>
                        </a:rPr>
                        <a:t>Scherrer</a:t>
                      </a:r>
                      <a:r>
                        <a:rPr lang="it-IT" sz="3600" u="none" strike="noStrike" dirty="0">
                          <a:effectLst/>
                        </a:rPr>
                        <a:t> Institut</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a:solidFill>
                            <a:srgbClr val="000000"/>
                          </a:solidFill>
                          <a:effectLst/>
                          <a:latin typeface="Calibri" panose="020F0502020204030204" pitchFamily="34" charset="0"/>
                        </a:rPr>
                        <a:t>PSI – Lab. of </a:t>
                      </a:r>
                      <a:r>
                        <a:rPr lang="it-IT" sz="3600" b="0" i="0" u="none" strike="noStrike" dirty="0" err="1">
                          <a:solidFill>
                            <a:srgbClr val="000000"/>
                          </a:solidFill>
                          <a:effectLst/>
                          <a:latin typeface="Calibri" panose="020F0502020204030204" pitchFamily="34" charset="0"/>
                        </a:rPr>
                        <a:t>radiochemistry</a:t>
                      </a:r>
                      <a:endParaRPr lang="it-IT" sz="3600" b="0" i="0" u="none" strike="noStrike" dirty="0">
                        <a:solidFill>
                          <a:srgbClr val="000000"/>
                        </a:solidFill>
                        <a:effectLst/>
                        <a:latin typeface="Calibri" panose="020F0502020204030204" pitchFamily="34" charset="0"/>
                      </a:endParaRPr>
                    </a:p>
                  </a:txBody>
                  <a:tcPr marL="12700" marR="12700" marT="12700" marB="0" anchor="b"/>
                </a:tc>
                <a:tc>
                  <a:txBody>
                    <a:bodyPr/>
                    <a:lstStyle/>
                    <a:p>
                      <a:pPr algn="l" fontAlgn="b"/>
                      <a:r>
                        <a:rPr lang="it-IT" sz="3600" b="0" i="0" u="none" strike="noStrike" dirty="0" err="1">
                          <a:solidFill>
                            <a:srgbClr val="000000"/>
                          </a:solidFill>
                          <a:effectLst/>
                          <a:latin typeface="Calibri" panose="020F0502020204030204" pitchFamily="34" charset="0"/>
                        </a:rPr>
                        <a:t>Switzerland</a:t>
                      </a:r>
                      <a:endParaRPr lang="it-IT" sz="3600" b="0" i="0" u="none" strike="noStrike" dirty="0">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754016101"/>
                  </a:ext>
                </a:extLst>
              </a:tr>
            </a:tbl>
          </a:graphicData>
        </a:graphic>
      </p:graphicFrame>
      <p:sp>
        <p:nvSpPr>
          <p:cNvPr id="3" name="CasellaDiTesto 2">
            <a:extLst>
              <a:ext uri="{FF2B5EF4-FFF2-40B4-BE49-F238E27FC236}">
                <a16:creationId xmlns:a16="http://schemas.microsoft.com/office/drawing/2014/main" id="{FE71ECB3-A862-F152-07E8-3281A25D4CC7}"/>
              </a:ext>
            </a:extLst>
          </p:cNvPr>
          <p:cNvSpPr txBox="1"/>
          <p:nvPr/>
        </p:nvSpPr>
        <p:spPr>
          <a:xfrm>
            <a:off x="4700501" y="1263311"/>
            <a:ext cx="15092593" cy="954107"/>
          </a:xfrm>
          <a:prstGeom prst="rect">
            <a:avLst/>
          </a:prstGeom>
          <a:solidFill>
            <a:schemeClr val="accent1">
              <a:alpha val="40000"/>
            </a:schemeClr>
          </a:solidFill>
        </p:spPr>
        <p:txBody>
          <a:bodyPr wrap="none" rtlCol="0">
            <a:spAutoFit/>
          </a:bodyPr>
          <a:lstStyle/>
          <a:p>
            <a:r>
              <a:rPr lang="it-IT" sz="5600" dirty="0"/>
              <a:t>12 Institutions, 7 Countries, 50 </a:t>
            </a:r>
            <a:r>
              <a:rPr lang="it-IT" sz="5600" dirty="0" err="1"/>
              <a:t>Researchers</a:t>
            </a:r>
            <a:endParaRPr lang="it-IT" sz="5600" dirty="0"/>
          </a:p>
        </p:txBody>
      </p:sp>
    </p:spTree>
    <p:extLst>
      <p:ext uri="{BB962C8B-B14F-4D97-AF65-F5344CB8AC3E}">
        <p14:creationId xmlns:p14="http://schemas.microsoft.com/office/powerpoint/2010/main" val="425506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E7B9-40FE-F6E6-6072-5954E75A4E1B}"/>
              </a:ext>
            </a:extLst>
          </p:cNvPr>
          <p:cNvSpPr>
            <a:spLocks noGrp="1"/>
          </p:cNvSpPr>
          <p:nvPr>
            <p:ph type="title"/>
          </p:nvPr>
        </p:nvSpPr>
        <p:spPr/>
        <p:txBody>
          <a:bodyPr/>
          <a:lstStyle/>
          <a:p>
            <a:r>
              <a:rPr lang="en-US" dirty="0"/>
              <a:t>Sub-task 2.5.3: FLASH</a:t>
            </a:r>
          </a:p>
        </p:txBody>
      </p:sp>
      <p:grpSp>
        <p:nvGrpSpPr>
          <p:cNvPr id="4" name="Group 3">
            <a:extLst>
              <a:ext uri="{FF2B5EF4-FFF2-40B4-BE49-F238E27FC236}">
                <a16:creationId xmlns:a16="http://schemas.microsoft.com/office/drawing/2014/main" id="{E862F6F9-3890-B2E5-3779-9617ED72D553}"/>
              </a:ext>
            </a:extLst>
          </p:cNvPr>
          <p:cNvGrpSpPr/>
          <p:nvPr/>
        </p:nvGrpSpPr>
        <p:grpSpPr>
          <a:xfrm>
            <a:off x="1837712" y="2053870"/>
            <a:ext cx="20058994" cy="6895249"/>
            <a:chOff x="0" y="1793032"/>
            <a:chExt cx="9144000" cy="2934836"/>
          </a:xfrm>
        </p:grpSpPr>
        <p:sp>
          <p:nvSpPr>
            <p:cNvPr id="5" name="ZoneTexte 18">
              <a:extLst>
                <a:ext uri="{FF2B5EF4-FFF2-40B4-BE49-F238E27FC236}">
                  <a16:creationId xmlns:a16="http://schemas.microsoft.com/office/drawing/2014/main" id="{3BC7C79D-16D2-827F-5F84-AA61577E7806}"/>
                </a:ext>
              </a:extLst>
            </p:cNvPr>
            <p:cNvSpPr txBox="1"/>
            <p:nvPr/>
          </p:nvSpPr>
          <p:spPr>
            <a:xfrm>
              <a:off x="1841347" y="4511719"/>
              <a:ext cx="1741494" cy="216149"/>
            </a:xfrm>
            <a:prstGeom prst="rect">
              <a:avLst/>
            </a:prstGeom>
            <a:noFill/>
          </p:spPr>
          <p:txBody>
            <a:bodyPr wrap="none" rtlCol="0">
              <a:spAutoFit/>
            </a:bodyPr>
            <a:lstStyle/>
            <a:p>
              <a:r>
                <a:rPr lang="fr-CH" sz="2700" dirty="0"/>
                <a:t>34Gy      31Gy      28Gy</a:t>
              </a:r>
            </a:p>
          </p:txBody>
        </p:sp>
        <p:pic>
          <p:nvPicPr>
            <p:cNvPr id="6" name="Image 20">
              <a:extLst>
                <a:ext uri="{FF2B5EF4-FFF2-40B4-BE49-F238E27FC236}">
                  <a16:creationId xmlns:a16="http://schemas.microsoft.com/office/drawing/2014/main" id="{9B7E6103-559E-8CBD-9EB8-D836BC994E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366" t="34941" r="16528" b="5978"/>
            <a:stretch/>
          </p:blipFill>
          <p:spPr>
            <a:xfrm flipV="1">
              <a:off x="3675059" y="2240267"/>
              <a:ext cx="2295144" cy="2205777"/>
            </a:xfrm>
            <a:prstGeom prst="rect">
              <a:avLst/>
            </a:prstGeom>
          </p:spPr>
        </p:pic>
        <p:sp>
          <p:nvSpPr>
            <p:cNvPr id="7" name="ZoneTexte 21">
              <a:extLst>
                <a:ext uri="{FF2B5EF4-FFF2-40B4-BE49-F238E27FC236}">
                  <a16:creationId xmlns:a16="http://schemas.microsoft.com/office/drawing/2014/main" id="{4F5A9CCB-626E-6580-9078-EB145B3AA470}"/>
                </a:ext>
              </a:extLst>
            </p:cNvPr>
            <p:cNvSpPr txBox="1"/>
            <p:nvPr/>
          </p:nvSpPr>
          <p:spPr>
            <a:xfrm>
              <a:off x="1934105" y="1793032"/>
              <a:ext cx="1249691" cy="196499"/>
            </a:xfrm>
            <a:prstGeom prst="rect">
              <a:avLst/>
            </a:prstGeom>
            <a:noFill/>
          </p:spPr>
          <p:txBody>
            <a:bodyPr wrap="square" rtlCol="0">
              <a:spAutoFit/>
            </a:bodyPr>
            <a:lstStyle/>
            <a:p>
              <a:r>
                <a:rPr lang="fr-CH" sz="2400" dirty="0"/>
                <a:t>9 mo post-RT</a:t>
              </a:r>
            </a:p>
          </p:txBody>
        </p:sp>
        <p:sp>
          <p:nvSpPr>
            <p:cNvPr id="8" name="ZoneTexte 22">
              <a:extLst>
                <a:ext uri="{FF2B5EF4-FFF2-40B4-BE49-F238E27FC236}">
                  <a16:creationId xmlns:a16="http://schemas.microsoft.com/office/drawing/2014/main" id="{B062835C-C81F-CABC-29E5-38511B2DF80A}"/>
                </a:ext>
              </a:extLst>
            </p:cNvPr>
            <p:cNvSpPr txBox="1"/>
            <p:nvPr/>
          </p:nvSpPr>
          <p:spPr>
            <a:xfrm>
              <a:off x="4342055" y="1804764"/>
              <a:ext cx="1143750" cy="196499"/>
            </a:xfrm>
            <a:prstGeom prst="rect">
              <a:avLst/>
            </a:prstGeom>
            <a:noFill/>
          </p:spPr>
          <p:txBody>
            <a:bodyPr wrap="none" rtlCol="0">
              <a:spAutoFit/>
            </a:bodyPr>
            <a:lstStyle/>
            <a:p>
              <a:r>
                <a:rPr lang="fr-CH" sz="2400" dirty="0"/>
                <a:t>3 </a:t>
              </a:r>
              <a:r>
                <a:rPr lang="fr-CH" sz="2400" dirty="0" err="1"/>
                <a:t>years</a:t>
              </a:r>
              <a:r>
                <a:rPr lang="fr-CH" sz="2400" dirty="0"/>
                <a:t> post-RT</a:t>
              </a:r>
            </a:p>
          </p:txBody>
        </p:sp>
        <p:pic>
          <p:nvPicPr>
            <p:cNvPr id="9" name="Image 9" descr="IMG_2245.JPG">
              <a:extLst>
                <a:ext uri="{FF2B5EF4-FFF2-40B4-BE49-F238E27FC236}">
                  <a16:creationId xmlns:a16="http://schemas.microsoft.com/office/drawing/2014/main" id="{CF564F02-2AA0-1F50-99F0-DF01CE082169}"/>
                </a:ext>
              </a:extLst>
            </p:cNvPr>
            <p:cNvPicPr>
              <a:picLocks noChangeAspect="1"/>
            </p:cNvPicPr>
            <p:nvPr/>
          </p:nvPicPr>
          <p:blipFill rotWithShape="1">
            <a:blip r:embed="rId3">
              <a:extLst>
                <a:ext uri="{28A0092B-C50C-407E-A947-70E740481C1C}">
                  <a14:useLocalDpi xmlns:a14="http://schemas.microsoft.com/office/drawing/2010/main" val="0"/>
                </a:ext>
              </a:extLst>
            </a:blip>
            <a:srcRect l="14088" r="20265" b="12939"/>
            <a:stretch/>
          </p:blipFill>
          <p:spPr bwMode="auto">
            <a:xfrm rot="10800000" flipH="1">
              <a:off x="1385246" y="2240267"/>
              <a:ext cx="2202029" cy="218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a:extLst>
                <a:ext uri="{FF2B5EF4-FFF2-40B4-BE49-F238E27FC236}">
                  <a16:creationId xmlns:a16="http://schemas.microsoft.com/office/drawing/2014/main" id="{200C771E-68BB-D24B-13FB-3CDE5BFC1249}"/>
                </a:ext>
              </a:extLst>
            </p:cNvPr>
            <p:cNvSpPr txBox="1">
              <a:spLocks/>
            </p:cNvSpPr>
            <p:nvPr/>
          </p:nvSpPr>
          <p:spPr>
            <a:xfrm>
              <a:off x="235544" y="2557402"/>
              <a:ext cx="1061917" cy="558170"/>
            </a:xfrm>
            <a:prstGeom prst="rect">
              <a:avLst/>
            </a:prstGeom>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CH" sz="4800" dirty="0"/>
                <a:t>CONV</a:t>
              </a:r>
            </a:p>
          </p:txBody>
        </p:sp>
        <p:sp>
          <p:nvSpPr>
            <p:cNvPr id="11" name="Espace réservé du contenu 2">
              <a:extLst>
                <a:ext uri="{FF2B5EF4-FFF2-40B4-BE49-F238E27FC236}">
                  <a16:creationId xmlns:a16="http://schemas.microsoft.com/office/drawing/2014/main" id="{84BC79C8-9658-A7D6-105D-07C52DD29344}"/>
                </a:ext>
              </a:extLst>
            </p:cNvPr>
            <p:cNvSpPr txBox="1">
              <a:spLocks/>
            </p:cNvSpPr>
            <p:nvPr/>
          </p:nvSpPr>
          <p:spPr>
            <a:xfrm>
              <a:off x="0" y="3793337"/>
              <a:ext cx="1297462" cy="558170"/>
            </a:xfrm>
            <a:prstGeom prst="rect">
              <a:avLst/>
            </a:prstGeom>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fr-CH" sz="4800" dirty="0"/>
                <a:t>FLASH</a:t>
              </a:r>
            </a:p>
          </p:txBody>
        </p:sp>
        <p:sp>
          <p:nvSpPr>
            <p:cNvPr id="12" name="ZoneTexte 28">
              <a:extLst>
                <a:ext uri="{FF2B5EF4-FFF2-40B4-BE49-F238E27FC236}">
                  <a16:creationId xmlns:a16="http://schemas.microsoft.com/office/drawing/2014/main" id="{619118C8-0B79-37CC-3D87-A98FAF43515D}"/>
                </a:ext>
              </a:extLst>
            </p:cNvPr>
            <p:cNvSpPr txBox="1"/>
            <p:nvPr/>
          </p:nvSpPr>
          <p:spPr>
            <a:xfrm>
              <a:off x="4259935" y="4511719"/>
              <a:ext cx="1741494" cy="216149"/>
            </a:xfrm>
            <a:prstGeom prst="rect">
              <a:avLst/>
            </a:prstGeom>
            <a:noFill/>
          </p:spPr>
          <p:txBody>
            <a:bodyPr wrap="none" rtlCol="0">
              <a:spAutoFit/>
            </a:bodyPr>
            <a:lstStyle/>
            <a:p>
              <a:r>
                <a:rPr lang="fr-CH" sz="2700" dirty="0"/>
                <a:t>34Gy      31Gy      28Gy</a:t>
              </a:r>
            </a:p>
          </p:txBody>
        </p:sp>
        <p:pic>
          <p:nvPicPr>
            <p:cNvPr id="13" name="Picture 2">
              <a:extLst>
                <a:ext uri="{FF2B5EF4-FFF2-40B4-BE49-F238E27FC236}">
                  <a16:creationId xmlns:a16="http://schemas.microsoft.com/office/drawing/2014/main" id="{4F005700-B291-2DA7-DAF6-95AA3B80A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45" y="2334044"/>
              <a:ext cx="2917855" cy="218991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7FC60A3-61CA-F494-09FD-1854F8D0F34F}"/>
              </a:ext>
            </a:extLst>
          </p:cNvPr>
          <p:cNvSpPr txBox="1"/>
          <p:nvPr/>
        </p:nvSpPr>
        <p:spPr>
          <a:xfrm>
            <a:off x="4876495" y="10611374"/>
            <a:ext cx="8355920" cy="2031325"/>
          </a:xfrm>
          <a:prstGeom prst="rect">
            <a:avLst/>
          </a:prstGeom>
        </p:spPr>
        <p:txBody>
          <a:bodyPr vert="horz" wrap="square" lIns="182880" tIns="91440" rIns="182880" bIns="91440" rtlCol="0" anchor="t">
            <a:spAutoFit/>
          </a:bodyPr>
          <a:lstStyle/>
          <a:p>
            <a:pPr algn="l"/>
            <a:r>
              <a:rPr lang="en-US" sz="6000" dirty="0" err="1"/>
              <a:t>Vozenin</a:t>
            </a:r>
            <a:r>
              <a:rPr lang="en-US" sz="6000" dirty="0"/>
              <a:t> </a:t>
            </a:r>
            <a:r>
              <a:rPr lang="en-US" sz="6000" i="1" dirty="0"/>
              <a:t>et al., Clin. Cancer Res</a:t>
            </a:r>
            <a:r>
              <a:rPr lang="en-US" sz="6000" dirty="0"/>
              <a:t>. 2019</a:t>
            </a:r>
          </a:p>
        </p:txBody>
      </p:sp>
      <p:pic>
        <p:nvPicPr>
          <p:cNvPr id="15" name="Picture 2" descr="Centre hospitalier universitaire vaudois – Wikipedia">
            <a:extLst>
              <a:ext uri="{FF2B5EF4-FFF2-40B4-BE49-F238E27FC236}">
                <a16:creationId xmlns:a16="http://schemas.microsoft.com/office/drawing/2014/main" id="{C7ABD853-4454-743A-D83E-D12B199CB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234" y="11043642"/>
            <a:ext cx="2438956" cy="125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44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3EACE5-92DB-9C43-9532-E5FC282EADD8}"/>
              </a:ext>
            </a:extLst>
          </p:cNvPr>
          <p:cNvSpPr>
            <a:spLocks noGrp="1"/>
          </p:cNvSpPr>
          <p:nvPr>
            <p:ph type="title"/>
          </p:nvPr>
        </p:nvSpPr>
        <p:spPr>
          <a:xfrm>
            <a:off x="3441684" y="509523"/>
            <a:ext cx="17064976" cy="1350170"/>
          </a:xfrm>
        </p:spPr>
        <p:txBody>
          <a:bodyPr>
            <a:normAutofit fontScale="90000"/>
          </a:bodyPr>
          <a:lstStyle/>
          <a:p>
            <a:br>
              <a:rPr lang="en-US" dirty="0"/>
            </a:br>
            <a:r>
              <a:rPr lang="en-US" dirty="0"/>
              <a:t>FLASH@GSI with 240 MeV/n C-ions</a:t>
            </a:r>
          </a:p>
        </p:txBody>
      </p:sp>
      <p:pic>
        <p:nvPicPr>
          <p:cNvPr id="7" name="WhatsApp Video 2021-05-07 at 17.25.13 (1)" descr="WhatsApp Video 2021-05-07 at 17.25.13 (1)">
            <a:hlinkClick r:id="" action="ppaction://media"/>
            <a:extLst>
              <a:ext uri="{FF2B5EF4-FFF2-40B4-BE49-F238E27FC236}">
                <a16:creationId xmlns:a16="http://schemas.microsoft.com/office/drawing/2014/main" id="{F9911E4D-EE30-1542-AE76-00A238CDF6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87804" y="2665194"/>
            <a:ext cx="10357660" cy="5696712"/>
          </a:xfrm>
          <a:prstGeom prst="rect">
            <a:avLst/>
          </a:prstGeom>
        </p:spPr>
      </p:pic>
      <p:sp>
        <p:nvSpPr>
          <p:cNvPr id="10" name="TextBox 9">
            <a:extLst>
              <a:ext uri="{FF2B5EF4-FFF2-40B4-BE49-F238E27FC236}">
                <a16:creationId xmlns:a16="http://schemas.microsoft.com/office/drawing/2014/main" id="{F028153A-D730-5243-80E9-915E9D991835}"/>
              </a:ext>
            </a:extLst>
          </p:cNvPr>
          <p:cNvSpPr txBox="1"/>
          <p:nvPr/>
        </p:nvSpPr>
        <p:spPr>
          <a:xfrm>
            <a:off x="12395868" y="8704042"/>
            <a:ext cx="939731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14306" indent="-214306">
              <a:buFontTx/>
              <a:buChar char="-"/>
            </a:pPr>
            <a:r>
              <a:rPr lang="en-US" sz="2400" dirty="0"/>
              <a:t>HIT ≈ 5×10</a:t>
            </a:r>
            <a:r>
              <a:rPr lang="en-US" sz="2400" baseline="30000" dirty="0"/>
              <a:t>8 </a:t>
            </a:r>
            <a:r>
              <a:rPr lang="en-US" sz="2400" dirty="0"/>
              <a:t>ions per spill </a:t>
            </a:r>
          </a:p>
          <a:p>
            <a:r>
              <a:rPr lang="en-US" sz="2400" dirty="0"/>
              <a:t>	 </a:t>
            </a:r>
            <a:r>
              <a:rPr lang="en-US" sz="2400" dirty="0">
                <a:sym typeface="Wingdings"/>
              </a:rPr>
              <a:t> 8 </a:t>
            </a:r>
            <a:r>
              <a:rPr lang="en-US" sz="2400" dirty="0" err="1">
                <a:sym typeface="Wingdings"/>
              </a:rPr>
              <a:t>Gy</a:t>
            </a:r>
            <a:r>
              <a:rPr lang="en-US" sz="2400" dirty="0">
                <a:sym typeface="Wingdings"/>
              </a:rPr>
              <a:t>   |  50 </a:t>
            </a:r>
            <a:r>
              <a:rPr lang="en-US" sz="2400" dirty="0" err="1">
                <a:sym typeface="Wingdings"/>
              </a:rPr>
              <a:t>Gy</a:t>
            </a:r>
            <a:r>
              <a:rPr lang="en-US" sz="2400" dirty="0">
                <a:sym typeface="Wingdings"/>
              </a:rPr>
              <a:t>/s   for 10</a:t>
            </a:r>
            <a:r>
              <a:rPr lang="en-US" sz="2400" dirty="0"/>
              <a:t> × 10 mm</a:t>
            </a:r>
            <a:r>
              <a:rPr lang="en-US" sz="2400" baseline="30000" dirty="0"/>
              <a:t>2</a:t>
            </a:r>
          </a:p>
          <a:p>
            <a:endParaRPr lang="en-US" sz="2400" dirty="0"/>
          </a:p>
          <a:p>
            <a:pPr marL="214306" indent="-214306">
              <a:buFontTx/>
              <a:buChar char="-"/>
            </a:pPr>
            <a:r>
              <a:rPr lang="en-US" sz="2400" dirty="0"/>
              <a:t>FAIR-phase-0 &gt; 5× 10</a:t>
            </a:r>
            <a:r>
              <a:rPr lang="en-US" sz="2400" baseline="30000" dirty="0"/>
              <a:t>9 </a:t>
            </a:r>
            <a:r>
              <a:rPr lang="en-US" sz="2400" dirty="0"/>
              <a:t>ions per spill (reliable)</a:t>
            </a:r>
          </a:p>
          <a:p>
            <a:r>
              <a:rPr lang="en-US" sz="2400" dirty="0"/>
              <a:t>	 </a:t>
            </a:r>
            <a:r>
              <a:rPr lang="en-US" sz="2400" dirty="0">
                <a:sym typeface="Wingdings"/>
              </a:rPr>
              <a:t> 18 </a:t>
            </a:r>
            <a:r>
              <a:rPr lang="en-US" sz="2400" dirty="0" err="1">
                <a:sym typeface="Wingdings"/>
              </a:rPr>
              <a:t>Gy</a:t>
            </a:r>
            <a:r>
              <a:rPr lang="en-US" sz="2400" dirty="0">
                <a:sym typeface="Wingdings"/>
              </a:rPr>
              <a:t>  | 100 </a:t>
            </a:r>
            <a:r>
              <a:rPr lang="en-US" sz="2400" dirty="0" err="1">
                <a:sym typeface="Wingdings"/>
              </a:rPr>
              <a:t>Gy</a:t>
            </a:r>
            <a:r>
              <a:rPr lang="en-US" sz="2400" dirty="0">
                <a:sym typeface="Wingdings"/>
              </a:rPr>
              <a:t>/s   for 20</a:t>
            </a:r>
            <a:r>
              <a:rPr lang="en-US" sz="2400" dirty="0"/>
              <a:t> × 20 mm</a:t>
            </a:r>
            <a:r>
              <a:rPr lang="en-US" sz="2400" baseline="30000" dirty="0"/>
              <a:t>2</a:t>
            </a:r>
          </a:p>
        </p:txBody>
      </p:sp>
      <p:pic>
        <p:nvPicPr>
          <p:cNvPr id="11" name="Picture 37" descr="FLASH in vivo.jpeg">
            <a:extLst>
              <a:ext uri="{FF2B5EF4-FFF2-40B4-BE49-F238E27FC236}">
                <a16:creationId xmlns:a16="http://schemas.microsoft.com/office/drawing/2014/main" id="{F6E8450B-19E7-3A4F-84CA-9A89C7D0CE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68112" y="2361474"/>
            <a:ext cx="7908052" cy="5931040"/>
          </a:xfrm>
          <a:prstGeom prst="rect">
            <a:avLst/>
          </a:prstGeom>
        </p:spPr>
      </p:pic>
      <p:pic>
        <p:nvPicPr>
          <p:cNvPr id="12" name="Picture 7">
            <a:extLst>
              <a:ext uri="{FF2B5EF4-FFF2-40B4-BE49-F238E27FC236}">
                <a16:creationId xmlns:a16="http://schemas.microsoft.com/office/drawing/2014/main" id="{D200183C-E6D7-A04C-8EC0-2A7CDD9A85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011" y="4232149"/>
            <a:ext cx="9278114" cy="479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7">
            <a:extLst>
              <a:ext uri="{FF2B5EF4-FFF2-40B4-BE49-F238E27FC236}">
                <a16:creationId xmlns:a16="http://schemas.microsoft.com/office/drawing/2014/main" id="{DD75BC26-E7D2-5240-BF74-6E317037A2B3}"/>
              </a:ext>
            </a:extLst>
          </p:cNvPr>
          <p:cNvSpPr txBox="1"/>
          <p:nvPr/>
        </p:nvSpPr>
        <p:spPr>
          <a:xfrm>
            <a:off x="1925365" y="2361474"/>
            <a:ext cx="1797086" cy="830997"/>
          </a:xfrm>
          <a:prstGeom prst="rect">
            <a:avLst/>
          </a:prstGeom>
        </p:spPr>
        <p:txBody>
          <a:bodyPr vert="horz" wrap="square" lIns="182880" tIns="91440" rIns="182880" bIns="91440" rtlCol="0" anchor="t">
            <a:spAutoFit/>
          </a:bodyPr>
          <a:lstStyle/>
          <a:p>
            <a:pPr algn="l"/>
            <a:r>
              <a:rPr lang="en-US" sz="2100" dirty="0">
                <a:solidFill>
                  <a:srgbClr val="0000FF"/>
                </a:solidFill>
              </a:rPr>
              <a:t>vacuum window</a:t>
            </a:r>
          </a:p>
        </p:txBody>
      </p:sp>
      <p:sp>
        <p:nvSpPr>
          <p:cNvPr id="14" name="Textfeld 8">
            <a:extLst>
              <a:ext uri="{FF2B5EF4-FFF2-40B4-BE49-F238E27FC236}">
                <a16:creationId xmlns:a16="http://schemas.microsoft.com/office/drawing/2014/main" id="{705805D4-A1F2-5841-8948-930984DA80F2}"/>
              </a:ext>
            </a:extLst>
          </p:cNvPr>
          <p:cNvSpPr txBox="1"/>
          <p:nvPr/>
        </p:nvSpPr>
        <p:spPr>
          <a:xfrm>
            <a:off x="3119655" y="2514208"/>
            <a:ext cx="1911421" cy="923330"/>
          </a:xfrm>
          <a:prstGeom prst="rect">
            <a:avLst/>
          </a:prstGeom>
        </p:spPr>
        <p:txBody>
          <a:bodyPr vert="horz" wrap="none" lIns="182880" tIns="91440" rIns="182880" bIns="91440" rtlCol="0" anchor="t">
            <a:spAutoFit/>
          </a:bodyPr>
          <a:lstStyle/>
          <a:p>
            <a:pPr algn="ctr"/>
            <a:r>
              <a:rPr lang="en-US" sz="1350" dirty="0">
                <a:solidFill>
                  <a:srgbClr val="0000FF"/>
                </a:solidFill>
              </a:rPr>
              <a:t>beam </a:t>
            </a:r>
          </a:p>
          <a:p>
            <a:pPr algn="ctr"/>
            <a:r>
              <a:rPr lang="en-US" sz="1350" dirty="0">
                <a:solidFill>
                  <a:srgbClr val="0000FF"/>
                </a:solidFill>
              </a:rPr>
              <a:t>monitors</a:t>
            </a:r>
          </a:p>
          <a:p>
            <a:pPr algn="ctr"/>
            <a:r>
              <a:rPr lang="en-US" sz="2100" dirty="0">
                <a:solidFill>
                  <a:srgbClr val="0000FF"/>
                </a:solidFill>
              </a:rPr>
              <a:t>( </a:t>
            </a:r>
            <a:r>
              <a:rPr lang="en-US" sz="1600" dirty="0">
                <a:solidFill>
                  <a:srgbClr val="0000FF"/>
                </a:solidFill>
              </a:rPr>
              <a:t>He-CO</a:t>
            </a:r>
            <a:r>
              <a:rPr lang="en-US" sz="1600" baseline="-25000" dirty="0">
                <a:solidFill>
                  <a:srgbClr val="0000FF"/>
                </a:solidFill>
              </a:rPr>
              <a:t>2 </a:t>
            </a:r>
            <a:r>
              <a:rPr lang="en-US" sz="1600" dirty="0">
                <a:solidFill>
                  <a:srgbClr val="0000FF"/>
                </a:solidFill>
              </a:rPr>
              <a:t>filled </a:t>
            </a:r>
            <a:r>
              <a:rPr lang="en-US" sz="2100" dirty="0">
                <a:solidFill>
                  <a:srgbClr val="0000FF"/>
                </a:solidFill>
              </a:rPr>
              <a:t>)</a:t>
            </a:r>
          </a:p>
        </p:txBody>
      </p:sp>
      <p:sp>
        <p:nvSpPr>
          <p:cNvPr id="15" name="Textfeld 9">
            <a:extLst>
              <a:ext uri="{FF2B5EF4-FFF2-40B4-BE49-F238E27FC236}">
                <a16:creationId xmlns:a16="http://schemas.microsoft.com/office/drawing/2014/main" id="{A9F2F316-7876-C947-882A-9F866B8A6071}"/>
              </a:ext>
            </a:extLst>
          </p:cNvPr>
          <p:cNvSpPr txBox="1"/>
          <p:nvPr/>
        </p:nvSpPr>
        <p:spPr>
          <a:xfrm>
            <a:off x="4822395" y="2665194"/>
            <a:ext cx="837409" cy="600164"/>
          </a:xfrm>
          <a:prstGeom prst="rect">
            <a:avLst/>
          </a:prstGeom>
        </p:spPr>
        <p:txBody>
          <a:bodyPr vert="horz" wrap="none" lIns="182880" tIns="91440" rIns="182880" bIns="91440" rtlCol="0" anchor="t">
            <a:spAutoFit/>
          </a:bodyPr>
          <a:lstStyle/>
          <a:p>
            <a:pPr algn="l"/>
            <a:r>
              <a:rPr lang="en-US" sz="1350" dirty="0">
                <a:solidFill>
                  <a:srgbClr val="0000FF"/>
                </a:solidFill>
              </a:rPr>
              <a:t>ripple</a:t>
            </a:r>
          </a:p>
          <a:p>
            <a:pPr algn="l"/>
            <a:r>
              <a:rPr lang="en-US" sz="1350" dirty="0">
                <a:solidFill>
                  <a:srgbClr val="0000FF"/>
                </a:solidFill>
              </a:rPr>
              <a:t>filter</a:t>
            </a:r>
          </a:p>
        </p:txBody>
      </p:sp>
      <p:sp>
        <p:nvSpPr>
          <p:cNvPr id="16" name="Textfeld 10">
            <a:extLst>
              <a:ext uri="{FF2B5EF4-FFF2-40B4-BE49-F238E27FC236}">
                <a16:creationId xmlns:a16="http://schemas.microsoft.com/office/drawing/2014/main" id="{7E8EB1DB-37BC-5041-AFFC-5327A894500B}"/>
              </a:ext>
            </a:extLst>
          </p:cNvPr>
          <p:cNvSpPr txBox="1"/>
          <p:nvPr/>
        </p:nvSpPr>
        <p:spPr>
          <a:xfrm>
            <a:off x="5751523" y="3031728"/>
            <a:ext cx="895117" cy="600164"/>
          </a:xfrm>
          <a:prstGeom prst="rect">
            <a:avLst/>
          </a:prstGeom>
        </p:spPr>
        <p:txBody>
          <a:bodyPr vert="horz" wrap="none" lIns="182880" tIns="91440" rIns="182880" bIns="91440" rtlCol="0" anchor="t">
            <a:spAutoFit/>
          </a:bodyPr>
          <a:lstStyle/>
          <a:p>
            <a:pPr algn="l"/>
            <a:r>
              <a:rPr lang="en-US" sz="1350" dirty="0">
                <a:solidFill>
                  <a:srgbClr val="0000FF"/>
                </a:solidFill>
              </a:rPr>
              <a:t>range </a:t>
            </a:r>
          </a:p>
          <a:p>
            <a:pPr algn="l"/>
            <a:r>
              <a:rPr lang="en-US" sz="1350" dirty="0">
                <a:solidFill>
                  <a:srgbClr val="0000FF"/>
                </a:solidFill>
              </a:rPr>
              <a:t>shifter</a:t>
            </a:r>
          </a:p>
        </p:txBody>
      </p:sp>
      <p:sp>
        <p:nvSpPr>
          <p:cNvPr id="17" name="Textfeld 11">
            <a:extLst>
              <a:ext uri="{FF2B5EF4-FFF2-40B4-BE49-F238E27FC236}">
                <a16:creationId xmlns:a16="http://schemas.microsoft.com/office/drawing/2014/main" id="{A5118659-AA98-854F-906F-DC1B4BAE38BC}"/>
              </a:ext>
            </a:extLst>
          </p:cNvPr>
          <p:cNvSpPr txBox="1"/>
          <p:nvPr/>
        </p:nvSpPr>
        <p:spPr>
          <a:xfrm>
            <a:off x="8213906" y="3001696"/>
            <a:ext cx="1582806" cy="523220"/>
          </a:xfrm>
          <a:prstGeom prst="rect">
            <a:avLst/>
          </a:prstGeom>
        </p:spPr>
        <p:txBody>
          <a:bodyPr vert="horz" wrap="none" lIns="182880" tIns="91440" rIns="182880" bIns="91440" rtlCol="0" anchor="t">
            <a:spAutoFit/>
          </a:bodyPr>
          <a:lstStyle/>
          <a:p>
            <a:pPr algn="l"/>
            <a:r>
              <a:rPr lang="en-US" sz="2200" dirty="0">
                <a:solidFill>
                  <a:srgbClr val="0000FF"/>
                </a:solidFill>
              </a:rPr>
              <a:t>absorber</a:t>
            </a:r>
          </a:p>
        </p:txBody>
      </p:sp>
      <p:sp>
        <p:nvSpPr>
          <p:cNvPr id="18" name="Textfeld 12">
            <a:extLst>
              <a:ext uri="{FF2B5EF4-FFF2-40B4-BE49-F238E27FC236}">
                <a16:creationId xmlns:a16="http://schemas.microsoft.com/office/drawing/2014/main" id="{DA2255C4-94B5-7C45-9564-761FCF1EA7BF}"/>
              </a:ext>
            </a:extLst>
          </p:cNvPr>
          <p:cNvSpPr txBox="1"/>
          <p:nvPr/>
        </p:nvSpPr>
        <p:spPr>
          <a:xfrm>
            <a:off x="9891009" y="2361474"/>
            <a:ext cx="3605795" cy="1446550"/>
          </a:xfrm>
          <a:prstGeom prst="rect">
            <a:avLst/>
          </a:prstGeom>
        </p:spPr>
        <p:txBody>
          <a:bodyPr vert="horz" wrap="none" lIns="182880" tIns="91440" rIns="182880" bIns="91440" rtlCol="0" anchor="t">
            <a:spAutoFit/>
          </a:bodyPr>
          <a:lstStyle/>
          <a:p>
            <a:pPr algn="l"/>
            <a:r>
              <a:rPr lang="en-US" sz="2200" dirty="0">
                <a:solidFill>
                  <a:srgbClr val="0000FF"/>
                </a:solidFill>
              </a:rPr>
              <a:t>mice holder box</a:t>
            </a:r>
          </a:p>
          <a:p>
            <a:pPr algn="l"/>
            <a:r>
              <a:rPr lang="en-US" sz="2200" dirty="0">
                <a:solidFill>
                  <a:srgbClr val="0000FF"/>
                </a:solidFill>
              </a:rPr>
              <a:t>for thorax </a:t>
            </a:r>
            <a:r>
              <a:rPr lang="en-US" sz="2200" dirty="0" err="1">
                <a:solidFill>
                  <a:srgbClr val="0000FF"/>
                </a:solidFill>
              </a:rPr>
              <a:t>irrad</a:t>
            </a:r>
            <a:r>
              <a:rPr lang="en-US" sz="2200" dirty="0">
                <a:solidFill>
                  <a:srgbClr val="0000FF"/>
                </a:solidFill>
              </a:rPr>
              <a:t>.</a:t>
            </a:r>
          </a:p>
          <a:p>
            <a:pPr algn="l"/>
            <a:r>
              <a:rPr lang="en-US" sz="1600" dirty="0">
                <a:solidFill>
                  <a:srgbClr val="0000FF"/>
                </a:solidFill>
              </a:rPr>
              <a:t>(with inlet for </a:t>
            </a:r>
          </a:p>
          <a:p>
            <a:r>
              <a:rPr lang="en-US" sz="1600" dirty="0">
                <a:solidFill>
                  <a:srgbClr val="0000FF"/>
                </a:solidFill>
              </a:rPr>
              <a:t>anesthetic gas</a:t>
            </a:r>
            <a:r>
              <a:rPr lang="en-US" sz="2200" dirty="0">
                <a:solidFill>
                  <a:srgbClr val="0000FF"/>
                </a:solidFill>
              </a:rPr>
              <a:t>)</a:t>
            </a:r>
          </a:p>
        </p:txBody>
      </p:sp>
      <p:sp>
        <p:nvSpPr>
          <p:cNvPr id="19" name="Textfeld 13">
            <a:extLst>
              <a:ext uri="{FF2B5EF4-FFF2-40B4-BE49-F238E27FC236}">
                <a16:creationId xmlns:a16="http://schemas.microsoft.com/office/drawing/2014/main" id="{7C6187B0-C2E1-024F-9C42-7EA4CD25656B}"/>
              </a:ext>
            </a:extLst>
          </p:cNvPr>
          <p:cNvSpPr txBox="1"/>
          <p:nvPr/>
        </p:nvSpPr>
        <p:spPr>
          <a:xfrm>
            <a:off x="6978223" y="2592377"/>
            <a:ext cx="1847301" cy="1200329"/>
          </a:xfrm>
          <a:prstGeom prst="rect">
            <a:avLst/>
          </a:prstGeom>
        </p:spPr>
        <p:txBody>
          <a:bodyPr vert="horz" wrap="none" lIns="182880" tIns="91440" rIns="182880" bIns="91440" rtlCol="0" anchor="t">
            <a:spAutoFit/>
          </a:bodyPr>
          <a:lstStyle/>
          <a:p>
            <a:pPr algn="l"/>
            <a:r>
              <a:rPr lang="en-US" sz="2200" dirty="0">
                <a:solidFill>
                  <a:srgbClr val="0000FF"/>
                </a:solidFill>
              </a:rPr>
              <a:t>3D printed </a:t>
            </a:r>
          </a:p>
          <a:p>
            <a:pPr algn="l"/>
            <a:r>
              <a:rPr lang="en-US" sz="2200" dirty="0">
                <a:solidFill>
                  <a:srgbClr val="0000FF"/>
                </a:solidFill>
              </a:rPr>
              <a:t>range </a:t>
            </a:r>
          </a:p>
          <a:p>
            <a:pPr algn="l"/>
            <a:r>
              <a:rPr lang="en-US" sz="2200" dirty="0">
                <a:solidFill>
                  <a:srgbClr val="0000FF"/>
                </a:solidFill>
              </a:rPr>
              <a:t>modulator</a:t>
            </a:r>
          </a:p>
        </p:txBody>
      </p:sp>
      <p:grpSp>
        <p:nvGrpSpPr>
          <p:cNvPr id="20" name="Gruppieren 14">
            <a:extLst>
              <a:ext uri="{FF2B5EF4-FFF2-40B4-BE49-F238E27FC236}">
                <a16:creationId xmlns:a16="http://schemas.microsoft.com/office/drawing/2014/main" id="{FF65F26F-36DE-2242-B50D-C7B1D5F96E58}"/>
              </a:ext>
            </a:extLst>
          </p:cNvPr>
          <p:cNvGrpSpPr/>
          <p:nvPr/>
        </p:nvGrpSpPr>
        <p:grpSpPr>
          <a:xfrm>
            <a:off x="9203994" y="6939378"/>
            <a:ext cx="1397672" cy="859018"/>
            <a:chOff x="4489920" y="3532974"/>
            <a:chExt cx="822144" cy="487609"/>
          </a:xfrm>
        </p:grpSpPr>
        <p:pic>
          <p:nvPicPr>
            <p:cNvPr id="21" name="Picture 2" descr="Dark Grey Lab Mouse clip art - vector clip art online, royalty ">
              <a:extLst>
                <a:ext uri="{FF2B5EF4-FFF2-40B4-BE49-F238E27FC236}">
                  <a16:creationId xmlns:a16="http://schemas.microsoft.com/office/drawing/2014/main" id="{3448EFF2-ACCB-AA42-B265-038E014FAA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27714">
              <a:off x="4489920" y="3547667"/>
              <a:ext cx="221799" cy="4729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ark Grey Lab Mouse clip art - vector clip art online, royalty ">
              <a:extLst>
                <a:ext uri="{FF2B5EF4-FFF2-40B4-BE49-F238E27FC236}">
                  <a16:creationId xmlns:a16="http://schemas.microsoft.com/office/drawing/2014/main" id="{BABBA604-3C4B-CF4A-8C06-C1B12925C9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27714">
              <a:off x="4692235" y="3532974"/>
              <a:ext cx="221799" cy="4729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ark Grey Lab Mouse clip art - vector clip art online, royalty ">
              <a:extLst>
                <a:ext uri="{FF2B5EF4-FFF2-40B4-BE49-F238E27FC236}">
                  <a16:creationId xmlns:a16="http://schemas.microsoft.com/office/drawing/2014/main" id="{75EC4EEC-CA78-B540-B45D-E26F8C8A85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27714">
              <a:off x="4896343" y="3532974"/>
              <a:ext cx="221799" cy="4729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ark Grey Lab Mouse clip art - vector clip art online, royalty ">
              <a:extLst>
                <a:ext uri="{FF2B5EF4-FFF2-40B4-BE49-F238E27FC236}">
                  <a16:creationId xmlns:a16="http://schemas.microsoft.com/office/drawing/2014/main" id="{F9B4D3A1-D6DD-BA4F-B5DC-18A5C0B4D8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27714">
              <a:off x="5090265" y="3532974"/>
              <a:ext cx="221799" cy="4729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Gerade Verbindung 6">
            <a:extLst>
              <a:ext uri="{FF2B5EF4-FFF2-40B4-BE49-F238E27FC236}">
                <a16:creationId xmlns:a16="http://schemas.microsoft.com/office/drawing/2014/main" id="{0C11BD7D-A069-7F4D-90F2-5635EFD59629}"/>
              </a:ext>
            </a:extLst>
          </p:cNvPr>
          <p:cNvCxnSpPr/>
          <p:nvPr/>
        </p:nvCxnSpPr>
        <p:spPr>
          <a:xfrm flipH="1" flipV="1">
            <a:off x="2657698" y="3120631"/>
            <a:ext cx="651840" cy="3388448"/>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6">
            <a:extLst>
              <a:ext uri="{FF2B5EF4-FFF2-40B4-BE49-F238E27FC236}">
                <a16:creationId xmlns:a16="http://schemas.microsoft.com/office/drawing/2014/main" id="{F25373C6-1082-7148-9E98-906B9C3A291A}"/>
              </a:ext>
            </a:extLst>
          </p:cNvPr>
          <p:cNvCxnSpPr/>
          <p:nvPr/>
        </p:nvCxnSpPr>
        <p:spPr>
          <a:xfrm flipH="1" flipV="1">
            <a:off x="4113862" y="3882060"/>
            <a:ext cx="266460" cy="254287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8">
            <a:extLst>
              <a:ext uri="{FF2B5EF4-FFF2-40B4-BE49-F238E27FC236}">
                <a16:creationId xmlns:a16="http://schemas.microsoft.com/office/drawing/2014/main" id="{6BA2CD0F-F277-464C-B783-C0301E89276A}"/>
              </a:ext>
            </a:extLst>
          </p:cNvPr>
          <p:cNvCxnSpPr/>
          <p:nvPr/>
        </p:nvCxnSpPr>
        <p:spPr>
          <a:xfrm flipV="1">
            <a:off x="5049049" y="3557811"/>
            <a:ext cx="2" cy="2681044"/>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30">
            <a:extLst>
              <a:ext uri="{FF2B5EF4-FFF2-40B4-BE49-F238E27FC236}">
                <a16:creationId xmlns:a16="http://schemas.microsoft.com/office/drawing/2014/main" id="{FB93CBFE-888B-224B-9CFD-FCFB8A0F9C44}"/>
              </a:ext>
            </a:extLst>
          </p:cNvPr>
          <p:cNvCxnSpPr/>
          <p:nvPr/>
        </p:nvCxnSpPr>
        <p:spPr>
          <a:xfrm flipV="1">
            <a:off x="6233842" y="4030890"/>
            <a:ext cx="31544" cy="224521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32">
            <a:extLst>
              <a:ext uri="{FF2B5EF4-FFF2-40B4-BE49-F238E27FC236}">
                <a16:creationId xmlns:a16="http://schemas.microsoft.com/office/drawing/2014/main" id="{CE259EE0-0A8A-8446-BF98-83D3832114D3}"/>
              </a:ext>
            </a:extLst>
          </p:cNvPr>
          <p:cNvCxnSpPr/>
          <p:nvPr/>
        </p:nvCxnSpPr>
        <p:spPr>
          <a:xfrm flipV="1">
            <a:off x="7664394" y="3620465"/>
            <a:ext cx="0" cy="333715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34">
            <a:extLst>
              <a:ext uri="{FF2B5EF4-FFF2-40B4-BE49-F238E27FC236}">
                <a16:creationId xmlns:a16="http://schemas.microsoft.com/office/drawing/2014/main" id="{4C9C2F19-8659-9548-B63F-5CC020DFCFEB}"/>
              </a:ext>
            </a:extLst>
          </p:cNvPr>
          <p:cNvCxnSpPr>
            <a:cxnSpLocks/>
          </p:cNvCxnSpPr>
          <p:nvPr/>
        </p:nvCxnSpPr>
        <p:spPr>
          <a:xfrm flipV="1">
            <a:off x="8890324" y="3585555"/>
            <a:ext cx="129204" cy="3641260"/>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36">
            <a:extLst>
              <a:ext uri="{FF2B5EF4-FFF2-40B4-BE49-F238E27FC236}">
                <a16:creationId xmlns:a16="http://schemas.microsoft.com/office/drawing/2014/main" id="{5F811C21-07A3-2844-85AF-1BE8F6E4E781}"/>
              </a:ext>
            </a:extLst>
          </p:cNvPr>
          <p:cNvCxnSpPr/>
          <p:nvPr/>
        </p:nvCxnSpPr>
        <p:spPr>
          <a:xfrm flipV="1">
            <a:off x="10052535" y="3955055"/>
            <a:ext cx="418666" cy="2801068"/>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26">
            <a:extLst>
              <a:ext uri="{FF2B5EF4-FFF2-40B4-BE49-F238E27FC236}">
                <a16:creationId xmlns:a16="http://schemas.microsoft.com/office/drawing/2014/main" id="{C245F800-D7EE-F14C-9071-E333FC437B09}"/>
              </a:ext>
            </a:extLst>
          </p:cNvPr>
          <p:cNvCxnSpPr/>
          <p:nvPr/>
        </p:nvCxnSpPr>
        <p:spPr>
          <a:xfrm>
            <a:off x="9237368" y="7513473"/>
            <a:ext cx="1354504" cy="195756"/>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27">
            <a:extLst>
              <a:ext uri="{FF2B5EF4-FFF2-40B4-BE49-F238E27FC236}">
                <a16:creationId xmlns:a16="http://schemas.microsoft.com/office/drawing/2014/main" id="{3F905DA5-B819-A04A-8E3A-D4363AE2D178}"/>
              </a:ext>
            </a:extLst>
          </p:cNvPr>
          <p:cNvCxnSpPr/>
          <p:nvPr/>
        </p:nvCxnSpPr>
        <p:spPr>
          <a:xfrm>
            <a:off x="5936936" y="7013908"/>
            <a:ext cx="3327400" cy="441618"/>
          </a:xfrm>
          <a:prstGeom prst="straightConnector1">
            <a:avLst/>
          </a:prstGeom>
          <a:ln w="381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cxnSp>
        <p:nvCxnSpPr>
          <p:cNvPr id="34" name="Gerade Verbindung mit Pfeil 28">
            <a:extLst>
              <a:ext uri="{FF2B5EF4-FFF2-40B4-BE49-F238E27FC236}">
                <a16:creationId xmlns:a16="http://schemas.microsoft.com/office/drawing/2014/main" id="{DE43FB24-3FBE-B44B-8BAE-A9037BD5FFC0}"/>
              </a:ext>
            </a:extLst>
          </p:cNvPr>
          <p:cNvCxnSpPr/>
          <p:nvPr/>
        </p:nvCxnSpPr>
        <p:spPr>
          <a:xfrm>
            <a:off x="3832578" y="6677279"/>
            <a:ext cx="355656" cy="49468"/>
          </a:xfrm>
          <a:prstGeom prst="straightConnector1">
            <a:avLst/>
          </a:prstGeom>
          <a:ln w="38100" cap="rnd">
            <a:solidFill>
              <a:srgbClr val="FF0000"/>
            </a:solidFill>
            <a:prstDash val="solid"/>
            <a:tailEnd type="none"/>
          </a:ln>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29">
            <a:extLst>
              <a:ext uri="{FF2B5EF4-FFF2-40B4-BE49-F238E27FC236}">
                <a16:creationId xmlns:a16="http://schemas.microsoft.com/office/drawing/2014/main" id="{89A2F6D9-7FA6-2840-ABC9-E6AB239483E2}"/>
              </a:ext>
            </a:extLst>
          </p:cNvPr>
          <p:cNvCxnSpPr/>
          <p:nvPr/>
        </p:nvCxnSpPr>
        <p:spPr>
          <a:xfrm>
            <a:off x="4302675" y="6775017"/>
            <a:ext cx="1540390" cy="226320"/>
          </a:xfrm>
          <a:prstGeom prst="straightConnector1">
            <a:avLst/>
          </a:prstGeom>
          <a:ln w="38100" cap="rnd">
            <a:solidFill>
              <a:srgbClr val="FF0000"/>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36" name="Textfeld 30">
            <a:extLst>
              <a:ext uri="{FF2B5EF4-FFF2-40B4-BE49-F238E27FC236}">
                <a16:creationId xmlns:a16="http://schemas.microsoft.com/office/drawing/2014/main" id="{806950D3-429A-FF42-A8ED-0DA6794FB3AE}"/>
              </a:ext>
            </a:extLst>
          </p:cNvPr>
          <p:cNvSpPr txBox="1"/>
          <p:nvPr/>
        </p:nvSpPr>
        <p:spPr>
          <a:xfrm rot="486329">
            <a:off x="4677530" y="7434257"/>
            <a:ext cx="2865208" cy="523220"/>
          </a:xfrm>
          <a:prstGeom prst="rect">
            <a:avLst/>
          </a:prstGeom>
        </p:spPr>
        <p:txBody>
          <a:bodyPr vert="horz" wrap="none" lIns="182880" tIns="91440" rIns="182880" bIns="91440" rtlCol="0" anchor="t">
            <a:spAutoFit/>
          </a:bodyPr>
          <a:lstStyle/>
          <a:p>
            <a:pPr algn="l"/>
            <a:r>
              <a:rPr lang="en-US" sz="2200" dirty="0">
                <a:solidFill>
                  <a:srgbClr val="FF0000"/>
                </a:solidFill>
              </a:rPr>
              <a:t>Scanned ion beam</a:t>
            </a:r>
          </a:p>
        </p:txBody>
      </p:sp>
      <p:sp>
        <p:nvSpPr>
          <p:cNvPr id="2" name="TextBox 1">
            <a:extLst>
              <a:ext uri="{FF2B5EF4-FFF2-40B4-BE49-F238E27FC236}">
                <a16:creationId xmlns:a16="http://schemas.microsoft.com/office/drawing/2014/main" id="{404FAFA4-AB8A-5A44-86EF-D7CF295FB26B}"/>
              </a:ext>
            </a:extLst>
          </p:cNvPr>
          <p:cNvSpPr txBox="1"/>
          <p:nvPr/>
        </p:nvSpPr>
        <p:spPr>
          <a:xfrm>
            <a:off x="3452270" y="9144099"/>
            <a:ext cx="3878092" cy="707886"/>
          </a:xfrm>
          <a:prstGeom prst="rect">
            <a:avLst/>
          </a:prstGeom>
          <a:noFill/>
        </p:spPr>
        <p:txBody>
          <a:bodyPr wrap="square" rtlCol="0">
            <a:spAutoFit/>
          </a:bodyPr>
          <a:lstStyle/>
          <a:p>
            <a:r>
              <a:rPr lang="en-US" sz="4000" dirty="0"/>
              <a:t>D= 18 </a:t>
            </a:r>
            <a:r>
              <a:rPr lang="en-US" sz="4000" dirty="0" err="1"/>
              <a:t>Gy</a:t>
            </a:r>
            <a:endParaRPr lang="en-US" sz="4000" dirty="0"/>
          </a:p>
        </p:txBody>
      </p:sp>
      <p:sp>
        <p:nvSpPr>
          <p:cNvPr id="3" name="TextBox 2">
            <a:extLst>
              <a:ext uri="{FF2B5EF4-FFF2-40B4-BE49-F238E27FC236}">
                <a16:creationId xmlns:a16="http://schemas.microsoft.com/office/drawing/2014/main" id="{19CEFAE2-F2A1-B04F-B4CE-928B962E3E15}"/>
              </a:ext>
            </a:extLst>
          </p:cNvPr>
          <p:cNvSpPr txBox="1"/>
          <p:nvPr/>
        </p:nvSpPr>
        <p:spPr>
          <a:xfrm>
            <a:off x="644316" y="10958993"/>
            <a:ext cx="13285224" cy="2677656"/>
          </a:xfrm>
          <a:prstGeom prst="rect">
            <a:avLst/>
          </a:prstGeom>
          <a:noFill/>
        </p:spPr>
        <p:txBody>
          <a:bodyPr wrap="square" rtlCol="0">
            <a:spAutoFit/>
          </a:bodyPr>
          <a:lstStyle/>
          <a:p>
            <a:r>
              <a:rPr lang="en-US" sz="3600" dirty="0" err="1"/>
              <a:t>Tinganelli</a:t>
            </a:r>
            <a:r>
              <a:rPr lang="en-US" sz="3600" dirty="0"/>
              <a:t> </a:t>
            </a:r>
            <a:r>
              <a:rPr lang="en-US" sz="3600" i="1" dirty="0"/>
              <a:t>et al., Int. J. </a:t>
            </a:r>
            <a:r>
              <a:rPr lang="en-US" sz="3600" i="1" dirty="0" err="1"/>
              <a:t>Radiat</a:t>
            </a:r>
            <a:r>
              <a:rPr lang="en-US" sz="3600" i="1" dirty="0"/>
              <a:t>. Oncol. Biol. Phys</a:t>
            </a:r>
            <a:r>
              <a:rPr lang="en-US" sz="3600" dirty="0"/>
              <a:t>. 2022 </a:t>
            </a:r>
          </a:p>
          <a:p>
            <a:r>
              <a:rPr lang="en-US" sz="3600" dirty="0"/>
              <a:t>Weber </a:t>
            </a:r>
            <a:r>
              <a:rPr lang="en-US" sz="3600" i="1" dirty="0"/>
              <a:t>et al., Med. Phys</a:t>
            </a:r>
            <a:r>
              <a:rPr lang="en-US" sz="3600" dirty="0"/>
              <a:t>. 2022</a:t>
            </a:r>
          </a:p>
          <a:p>
            <a:r>
              <a:rPr lang="en-US" sz="3600" dirty="0" err="1"/>
              <a:t>Tinganelli</a:t>
            </a:r>
            <a:r>
              <a:rPr lang="en-US" sz="3600" dirty="0"/>
              <a:t> </a:t>
            </a:r>
            <a:r>
              <a:rPr lang="en-US" sz="3600" i="1" dirty="0"/>
              <a:t>et al., </a:t>
            </a:r>
            <a:r>
              <a:rPr lang="en-US" sz="3600" i="1" dirty="0" err="1"/>
              <a:t>Radiother</a:t>
            </a:r>
            <a:r>
              <a:rPr lang="en-US" sz="3600" dirty="0"/>
              <a:t>. </a:t>
            </a:r>
            <a:r>
              <a:rPr lang="en-US" sz="3600" i="1" dirty="0"/>
              <a:t>Oncol.</a:t>
            </a:r>
            <a:r>
              <a:rPr lang="en-US" sz="3600" dirty="0"/>
              <a:t> 2022 </a:t>
            </a:r>
          </a:p>
          <a:p>
            <a:endParaRPr lang="en-US" sz="6000" dirty="0"/>
          </a:p>
        </p:txBody>
      </p:sp>
      <p:pic>
        <p:nvPicPr>
          <p:cNvPr id="40" name="Picture 39">
            <a:extLst>
              <a:ext uri="{FF2B5EF4-FFF2-40B4-BE49-F238E27FC236}">
                <a16:creationId xmlns:a16="http://schemas.microsoft.com/office/drawing/2014/main" id="{4A47DDAF-4AE3-4447-89CA-2A30B821DCA8}"/>
              </a:ext>
            </a:extLst>
          </p:cNvPr>
          <p:cNvPicPr>
            <a:picLocks noChangeAspect="1"/>
          </p:cNvPicPr>
          <p:nvPr/>
        </p:nvPicPr>
        <p:blipFill>
          <a:blip r:embed="rId9"/>
          <a:stretch>
            <a:fillRect/>
          </a:stretch>
        </p:blipFill>
        <p:spPr>
          <a:xfrm>
            <a:off x="20348028" y="306778"/>
            <a:ext cx="2597436" cy="2597436"/>
          </a:xfrm>
          <a:prstGeom prst="rect">
            <a:avLst/>
          </a:prstGeom>
        </p:spPr>
      </p:pic>
    </p:spTree>
    <p:extLst>
      <p:ext uri="{BB962C8B-B14F-4D97-AF65-F5344CB8AC3E}">
        <p14:creationId xmlns:p14="http://schemas.microsoft.com/office/powerpoint/2010/main" val="27652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229" y="3508878"/>
            <a:ext cx="9492426" cy="626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99194" y="9864677"/>
            <a:ext cx="8514136" cy="1806135"/>
          </a:xfrm>
          <a:prstGeom prst="rect">
            <a:avLst/>
          </a:prstGeom>
          <a:ln w="9525">
            <a:solidFill>
              <a:schemeClr val="tx1"/>
            </a:solidFill>
          </a:ln>
        </p:spPr>
        <p:txBody>
          <a:bodyPr vert="horz" wrap="square" lIns="243840" tIns="121920" rIns="243840" bIns="121920" rtlCol="0" anchor="t">
            <a:spAutoFit/>
          </a:bodyPr>
          <a:lstStyle/>
          <a:p>
            <a:pPr algn="l"/>
            <a:r>
              <a:rPr lang="en-US" sz="2934" dirty="0">
                <a:solidFill>
                  <a:srgbClr val="0000FF"/>
                </a:solidFill>
              </a:rPr>
              <a:t>Excellent behavior of the He-CO</a:t>
            </a:r>
            <a:r>
              <a:rPr lang="en-US" sz="2934" baseline="-25000" dirty="0">
                <a:solidFill>
                  <a:srgbClr val="0000FF"/>
                </a:solidFill>
              </a:rPr>
              <a:t>2</a:t>
            </a:r>
            <a:r>
              <a:rPr lang="en-US" sz="2934" dirty="0">
                <a:solidFill>
                  <a:srgbClr val="0000FF"/>
                </a:solidFill>
              </a:rPr>
              <a:t> (96%/4%)</a:t>
            </a:r>
          </a:p>
          <a:p>
            <a:pPr algn="l"/>
            <a:r>
              <a:rPr lang="en-US" sz="2934" dirty="0">
                <a:solidFill>
                  <a:srgbClr val="0000FF"/>
                </a:solidFill>
              </a:rPr>
              <a:t>filled beam monitor (flat plateau)</a:t>
            </a:r>
          </a:p>
          <a:p>
            <a:pPr algn="l"/>
            <a:r>
              <a:rPr lang="en-US" sz="2134" dirty="0">
                <a:solidFill>
                  <a:srgbClr val="0000FF"/>
                </a:solidFill>
              </a:rPr>
              <a:t>Working point at 2000 V / cm</a:t>
            </a:r>
          </a:p>
          <a:p>
            <a:pPr algn="l"/>
            <a:endParaRPr lang="en-US" sz="2134" dirty="0">
              <a:solidFill>
                <a:srgbClr val="0000FF"/>
              </a:solidFill>
            </a:endParaRPr>
          </a:p>
        </p:txBody>
      </p:sp>
      <p:sp>
        <p:nvSpPr>
          <p:cNvPr id="29" name="Titel 1"/>
          <p:cNvSpPr>
            <a:spLocks noGrp="1"/>
          </p:cNvSpPr>
          <p:nvPr>
            <p:ph type="title"/>
          </p:nvPr>
        </p:nvSpPr>
        <p:spPr>
          <a:xfrm>
            <a:off x="1113847" y="1670173"/>
            <a:ext cx="23606394" cy="1575114"/>
          </a:xfrm>
        </p:spPr>
        <p:txBody>
          <a:bodyPr>
            <a:noAutofit/>
          </a:bodyPr>
          <a:lstStyle/>
          <a:p>
            <a:r>
              <a:rPr lang="en-US" sz="3734" dirty="0"/>
              <a:t>Saturation curves of ionization chambers for conditions at GSI </a:t>
            </a:r>
            <a:r>
              <a:rPr lang="en-US" sz="3734" dirty="0">
                <a:solidFill>
                  <a:srgbClr val="FF0000"/>
                </a:solidFill>
              </a:rPr>
              <a:t>(</a:t>
            </a:r>
            <a:r>
              <a:rPr lang="en-US" sz="3734" dirty="0">
                <a:solidFill>
                  <a:srgbClr val="FF0000"/>
                </a:solidFill>
                <a:sym typeface="Wingdings"/>
              </a:rPr>
              <a:t>4 </a:t>
            </a:r>
            <a:r>
              <a:rPr lang="en-US" sz="3734" dirty="0">
                <a:solidFill>
                  <a:srgbClr val="FF0000"/>
                </a:solidFill>
              </a:rPr>
              <a:t>× 10</a:t>
            </a:r>
            <a:r>
              <a:rPr lang="en-US" sz="3734" baseline="30000" dirty="0">
                <a:solidFill>
                  <a:srgbClr val="FF0000"/>
                </a:solidFill>
              </a:rPr>
              <a:t>10 </a:t>
            </a:r>
            <a:r>
              <a:rPr lang="en-US" sz="3734" dirty="0">
                <a:solidFill>
                  <a:srgbClr val="FF0000"/>
                </a:solidFill>
              </a:rPr>
              <a:t>ions/s)  </a:t>
            </a:r>
          </a:p>
        </p:txBody>
      </p:sp>
      <p:sp>
        <p:nvSpPr>
          <p:cNvPr id="13" name="Titel 1">
            <a:extLst>
              <a:ext uri="{FF2B5EF4-FFF2-40B4-BE49-F238E27FC236}">
                <a16:creationId xmlns:a16="http://schemas.microsoft.com/office/drawing/2014/main" id="{E475CAE5-4684-4B97-BA1B-39E3F95B8BC7}"/>
              </a:ext>
            </a:extLst>
          </p:cNvPr>
          <p:cNvSpPr txBox="1">
            <a:spLocks/>
          </p:cNvSpPr>
          <p:nvPr/>
        </p:nvSpPr>
        <p:spPr>
          <a:xfrm>
            <a:off x="477902" y="-986503"/>
            <a:ext cx="21031200" cy="2651126"/>
          </a:xfrm>
          <a:prstGeom prst="rect">
            <a:avLst/>
          </a:prstGeom>
        </p:spPr>
        <p:txBody>
          <a:bodyPr vert="horz" lIns="243840" tIns="121920" rIns="243840" bIns="1219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GB" sz="4800" dirty="0">
                <a:solidFill>
                  <a:srgbClr val="0000FF"/>
                </a:solidFill>
              </a:rPr>
              <a:t>Previous results: Dosimetry and beam monitoring</a:t>
            </a:r>
          </a:p>
        </p:txBody>
      </p:sp>
      <p:pic>
        <p:nvPicPr>
          <p:cNvPr id="4" name="Picture 3">
            <a:extLst>
              <a:ext uri="{FF2B5EF4-FFF2-40B4-BE49-F238E27FC236}">
                <a16:creationId xmlns:a16="http://schemas.microsoft.com/office/drawing/2014/main" id="{263D09B4-AF34-8224-F17A-A5CCF9949F77}"/>
              </a:ext>
            </a:extLst>
          </p:cNvPr>
          <p:cNvPicPr>
            <a:picLocks noChangeAspect="1"/>
          </p:cNvPicPr>
          <p:nvPr/>
        </p:nvPicPr>
        <p:blipFill>
          <a:blip r:embed="rId5"/>
          <a:stretch>
            <a:fillRect/>
          </a:stretch>
        </p:blipFill>
        <p:spPr>
          <a:xfrm>
            <a:off x="19947625" y="324005"/>
            <a:ext cx="3122954" cy="3122954"/>
          </a:xfrm>
          <a:prstGeom prst="rect">
            <a:avLst/>
          </a:prstGeom>
        </p:spPr>
      </p:pic>
      <p:sp>
        <p:nvSpPr>
          <p:cNvPr id="6" name="TextBox 5">
            <a:extLst>
              <a:ext uri="{FF2B5EF4-FFF2-40B4-BE49-F238E27FC236}">
                <a16:creationId xmlns:a16="http://schemas.microsoft.com/office/drawing/2014/main" id="{82A0DE2B-DE27-673E-E042-DDBF3F48E904}"/>
              </a:ext>
            </a:extLst>
          </p:cNvPr>
          <p:cNvSpPr txBox="1"/>
          <p:nvPr/>
        </p:nvSpPr>
        <p:spPr>
          <a:xfrm>
            <a:off x="9356799" y="9644342"/>
            <a:ext cx="15180161" cy="3539430"/>
          </a:xfrm>
          <a:prstGeom prst="rect">
            <a:avLst/>
          </a:prstGeom>
          <a:noFill/>
        </p:spPr>
        <p:txBody>
          <a:bodyPr wrap="square" rtlCol="0">
            <a:spAutoFit/>
          </a:bodyPr>
          <a:lstStyle/>
          <a:p>
            <a:r>
              <a:rPr lang="en-US" sz="3200" dirty="0">
                <a:solidFill>
                  <a:srgbClr val="FF0000"/>
                </a:solidFill>
              </a:rPr>
              <a:t>Task 2.5.3 goals in EURO-LABS</a:t>
            </a:r>
            <a:r>
              <a:rPr lang="en-US" sz="3200" dirty="0"/>
              <a:t>:</a:t>
            </a:r>
          </a:p>
          <a:p>
            <a:pPr algn="l"/>
            <a:endParaRPr lang="en-US" sz="3200" dirty="0"/>
          </a:p>
          <a:p>
            <a:pPr marL="571500" indent="-571500" algn="l">
              <a:buFont typeface="Arial" panose="020B0604020202020204" pitchFamily="34" charset="0"/>
              <a:buChar char="•"/>
            </a:pPr>
            <a:r>
              <a:rPr lang="en-US" sz="3200" dirty="0"/>
              <a:t>Testing IC and pinpoint thimble chambers for FLASH dosimetry in different facilities</a:t>
            </a:r>
          </a:p>
          <a:p>
            <a:pPr marL="571500" indent="-571500" algn="l">
              <a:buFont typeface="Arial" panose="020B0604020202020204" pitchFamily="34" charset="0"/>
              <a:buChar char="•"/>
            </a:pPr>
            <a:r>
              <a:rPr lang="en-US" sz="3200" dirty="0"/>
              <a:t>Installing the hedgehog  range modulator in different facilities for clinical implementation of FLASH</a:t>
            </a:r>
          </a:p>
          <a:p>
            <a:pPr marL="571500" indent="-571500" algn="l">
              <a:buFont typeface="Arial" panose="020B0604020202020204" pitchFamily="34" charset="0"/>
              <a:buChar char="•"/>
            </a:pPr>
            <a:r>
              <a:rPr lang="en-US" sz="3200" dirty="0"/>
              <a:t>Milestone 14 at 18 months</a:t>
            </a:r>
          </a:p>
        </p:txBody>
      </p:sp>
      <p:sp>
        <p:nvSpPr>
          <p:cNvPr id="2" name="TextBox 1">
            <a:extLst>
              <a:ext uri="{FF2B5EF4-FFF2-40B4-BE49-F238E27FC236}">
                <a16:creationId xmlns:a16="http://schemas.microsoft.com/office/drawing/2014/main" id="{5A701363-7DD8-3412-07C2-86810CCF310E}"/>
              </a:ext>
            </a:extLst>
          </p:cNvPr>
          <p:cNvSpPr txBox="1"/>
          <p:nvPr/>
        </p:nvSpPr>
        <p:spPr>
          <a:xfrm>
            <a:off x="369227" y="12537441"/>
            <a:ext cx="7956625" cy="646331"/>
          </a:xfrm>
          <a:prstGeom prst="rect">
            <a:avLst/>
          </a:prstGeom>
          <a:noFill/>
        </p:spPr>
        <p:txBody>
          <a:bodyPr wrap="square" rtlCol="0">
            <a:spAutoFit/>
          </a:bodyPr>
          <a:lstStyle/>
          <a:p>
            <a:r>
              <a:rPr lang="en-US" sz="3600" dirty="0"/>
              <a:t>Baack </a:t>
            </a:r>
            <a:r>
              <a:rPr lang="en-US" sz="3600" i="1" dirty="0"/>
              <a:t>et al., Phys. Med</a:t>
            </a:r>
            <a:r>
              <a:rPr lang="en-US" sz="3600" dirty="0"/>
              <a:t>. 2022</a:t>
            </a:r>
          </a:p>
        </p:txBody>
      </p:sp>
      <p:pic>
        <p:nvPicPr>
          <p:cNvPr id="8" name="Picture 7" descr="A group of people standing in a room&#10;&#10;Description automatically generated">
            <a:extLst>
              <a:ext uri="{FF2B5EF4-FFF2-40B4-BE49-F238E27FC236}">
                <a16:creationId xmlns:a16="http://schemas.microsoft.com/office/drawing/2014/main" id="{FA40AF29-19D1-FF9E-EE70-1C68D44C3B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600" y="3646110"/>
            <a:ext cx="6685280" cy="5013960"/>
          </a:xfrm>
          <a:prstGeom prst="rect">
            <a:avLst/>
          </a:prstGeom>
        </p:spPr>
      </p:pic>
      <p:pic>
        <p:nvPicPr>
          <p:cNvPr id="10" name="Picture 9" descr="A picture containing indoor, wall, cluttered&#10;&#10;Description automatically generated">
            <a:extLst>
              <a:ext uri="{FF2B5EF4-FFF2-40B4-BE49-F238E27FC236}">
                <a16:creationId xmlns:a16="http://schemas.microsoft.com/office/drawing/2014/main" id="{20CE2767-DB86-7D35-C304-E30774CB4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46881" y="3675345"/>
            <a:ext cx="7446610" cy="4964406"/>
          </a:xfrm>
          <a:prstGeom prst="rect">
            <a:avLst/>
          </a:prstGeom>
        </p:spPr>
      </p:pic>
      <p:sp>
        <p:nvSpPr>
          <p:cNvPr id="11" name="TextBox 10">
            <a:extLst>
              <a:ext uri="{FF2B5EF4-FFF2-40B4-BE49-F238E27FC236}">
                <a16:creationId xmlns:a16="http://schemas.microsoft.com/office/drawing/2014/main" id="{619B7D01-D8C6-B0C5-7497-46FD1633F120}"/>
              </a:ext>
            </a:extLst>
          </p:cNvPr>
          <p:cNvSpPr txBox="1"/>
          <p:nvPr/>
        </p:nvSpPr>
        <p:spPr>
          <a:xfrm>
            <a:off x="11337792" y="8672436"/>
            <a:ext cx="5609088" cy="584775"/>
          </a:xfrm>
          <a:prstGeom prst="rect">
            <a:avLst/>
          </a:prstGeom>
          <a:noFill/>
        </p:spPr>
        <p:txBody>
          <a:bodyPr wrap="square" rtlCol="0">
            <a:spAutoFit/>
          </a:bodyPr>
          <a:lstStyle/>
          <a:p>
            <a:r>
              <a:rPr lang="en-US" sz="3200" dirty="0">
                <a:solidFill>
                  <a:srgbClr val="0070C0"/>
                </a:solidFill>
              </a:rPr>
              <a:t>Aarhus, Denmark</a:t>
            </a:r>
          </a:p>
        </p:txBody>
      </p:sp>
      <p:sp>
        <p:nvSpPr>
          <p:cNvPr id="12" name="TextBox 11">
            <a:extLst>
              <a:ext uri="{FF2B5EF4-FFF2-40B4-BE49-F238E27FC236}">
                <a16:creationId xmlns:a16="http://schemas.microsoft.com/office/drawing/2014/main" id="{43D305E3-008E-2B04-CBCD-32D8FAA5E0BA}"/>
              </a:ext>
            </a:extLst>
          </p:cNvPr>
          <p:cNvSpPr txBox="1"/>
          <p:nvPr/>
        </p:nvSpPr>
        <p:spPr>
          <a:xfrm>
            <a:off x="18023072" y="8672436"/>
            <a:ext cx="5609088" cy="584775"/>
          </a:xfrm>
          <a:prstGeom prst="rect">
            <a:avLst/>
          </a:prstGeom>
          <a:noFill/>
        </p:spPr>
        <p:txBody>
          <a:bodyPr wrap="square" rtlCol="0">
            <a:spAutoFit/>
          </a:bodyPr>
          <a:lstStyle/>
          <a:p>
            <a:r>
              <a:rPr lang="en-US" sz="3200" dirty="0">
                <a:solidFill>
                  <a:srgbClr val="0070C0"/>
                </a:solidFill>
              </a:rPr>
              <a:t>Delft, The Netherlands</a:t>
            </a:r>
          </a:p>
        </p:txBody>
      </p:sp>
    </p:spTree>
    <p:custDataLst>
      <p:tags r:id="rId1"/>
    </p:custDataLst>
    <p:extLst>
      <p:ext uri="{BB962C8B-B14F-4D97-AF65-F5344CB8AC3E}">
        <p14:creationId xmlns:p14="http://schemas.microsoft.com/office/powerpoint/2010/main" val="179086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I.tiff">
            <a:extLst>
              <a:ext uri="{FF2B5EF4-FFF2-40B4-BE49-F238E27FC236}">
                <a16:creationId xmlns:a16="http://schemas.microsoft.com/office/drawing/2014/main" id="{4B611970-C836-0780-24EB-5AA2F2EAFA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190"/>
          <a:stretch/>
        </p:blipFill>
        <p:spPr>
          <a:xfrm>
            <a:off x="10421740" y="10130084"/>
            <a:ext cx="4196928" cy="1371600"/>
          </a:xfrm>
          <a:prstGeom prst="rect">
            <a:avLst/>
          </a:prstGeom>
        </p:spPr>
      </p:pic>
      <p:pic>
        <p:nvPicPr>
          <p:cNvPr id="5" name="Picture 4">
            <a:extLst>
              <a:ext uri="{FF2B5EF4-FFF2-40B4-BE49-F238E27FC236}">
                <a16:creationId xmlns:a16="http://schemas.microsoft.com/office/drawing/2014/main" id="{21FE998A-BC86-A7DB-F53C-89B5ABAC7E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40882" y="11708051"/>
            <a:ext cx="4196928" cy="1789182"/>
          </a:xfrm>
          <a:prstGeom prst="rect">
            <a:avLst/>
          </a:prstGeom>
        </p:spPr>
      </p:pic>
      <p:pic>
        <p:nvPicPr>
          <p:cNvPr id="6" name="Picture 5">
            <a:extLst>
              <a:ext uri="{FF2B5EF4-FFF2-40B4-BE49-F238E27FC236}">
                <a16:creationId xmlns:a16="http://schemas.microsoft.com/office/drawing/2014/main" id="{46621710-0736-BEF3-2DF1-2AABA61078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2099" y="10461849"/>
            <a:ext cx="5159106" cy="1140030"/>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FCDDC483-025D-0BBF-0C4E-94B39363C287}"/>
              </a:ext>
            </a:extLst>
          </p:cNvPr>
          <p:cNvPicPr>
            <a:picLocks noChangeAspect="1"/>
          </p:cNvPicPr>
          <p:nvPr/>
        </p:nvPicPr>
        <p:blipFill>
          <a:blip r:embed="rId5"/>
          <a:stretch>
            <a:fillRect/>
          </a:stretch>
        </p:blipFill>
        <p:spPr>
          <a:xfrm>
            <a:off x="21215757" y="10074058"/>
            <a:ext cx="2203922" cy="1538452"/>
          </a:xfrm>
          <a:prstGeom prst="rect">
            <a:avLst/>
          </a:prstGeom>
        </p:spPr>
      </p:pic>
      <p:pic>
        <p:nvPicPr>
          <p:cNvPr id="17" name="Picture 16" descr="Graphical user interface&#10;&#10;Description automatically generated with low confidence">
            <a:extLst>
              <a:ext uri="{FF2B5EF4-FFF2-40B4-BE49-F238E27FC236}">
                <a16:creationId xmlns:a16="http://schemas.microsoft.com/office/drawing/2014/main" id="{D2D8A6A5-B1BD-FFDA-57B8-F85AEBFA906A}"/>
              </a:ext>
            </a:extLst>
          </p:cNvPr>
          <p:cNvPicPr>
            <a:picLocks noChangeAspect="1"/>
          </p:cNvPicPr>
          <p:nvPr/>
        </p:nvPicPr>
        <p:blipFill>
          <a:blip r:embed="rId6"/>
          <a:stretch>
            <a:fillRect/>
          </a:stretch>
        </p:blipFill>
        <p:spPr>
          <a:xfrm>
            <a:off x="11766449" y="12195966"/>
            <a:ext cx="4354814" cy="1233616"/>
          </a:xfrm>
          <a:prstGeom prst="rect">
            <a:avLst/>
          </a:prstGeom>
        </p:spPr>
      </p:pic>
      <p:pic>
        <p:nvPicPr>
          <p:cNvPr id="23" name="Picture 22" descr="Graphical user interface&#10;&#10;Description automatically generated with medium confidence">
            <a:extLst>
              <a:ext uri="{FF2B5EF4-FFF2-40B4-BE49-F238E27FC236}">
                <a16:creationId xmlns:a16="http://schemas.microsoft.com/office/drawing/2014/main" id="{055413F3-E634-7659-7F55-CB38A7408610}"/>
              </a:ext>
            </a:extLst>
          </p:cNvPr>
          <p:cNvPicPr>
            <a:picLocks noChangeAspect="1"/>
          </p:cNvPicPr>
          <p:nvPr/>
        </p:nvPicPr>
        <p:blipFill>
          <a:blip r:embed="rId7"/>
          <a:stretch>
            <a:fillRect/>
          </a:stretch>
        </p:blipFill>
        <p:spPr>
          <a:xfrm>
            <a:off x="0" y="11911074"/>
            <a:ext cx="5549900" cy="1803400"/>
          </a:xfrm>
          <a:prstGeom prst="rect">
            <a:avLst/>
          </a:prstGeom>
        </p:spPr>
      </p:pic>
      <p:sp>
        <p:nvSpPr>
          <p:cNvPr id="24" name="TextBox 23">
            <a:extLst>
              <a:ext uri="{FF2B5EF4-FFF2-40B4-BE49-F238E27FC236}">
                <a16:creationId xmlns:a16="http://schemas.microsoft.com/office/drawing/2014/main" id="{B1AF6943-7F75-3DE6-9821-9077FF8AF97D}"/>
              </a:ext>
            </a:extLst>
          </p:cNvPr>
          <p:cNvSpPr txBox="1"/>
          <p:nvPr/>
        </p:nvSpPr>
        <p:spPr>
          <a:xfrm>
            <a:off x="1349410" y="1353406"/>
            <a:ext cx="20202967" cy="954107"/>
          </a:xfrm>
          <a:prstGeom prst="rect">
            <a:avLst/>
          </a:prstGeom>
          <a:noFill/>
        </p:spPr>
        <p:txBody>
          <a:bodyPr wrap="none" rtlCol="0">
            <a:spAutoFit/>
          </a:bodyPr>
          <a:lstStyle/>
          <a:p>
            <a:r>
              <a:rPr lang="en-FI" sz="5600">
                <a:solidFill>
                  <a:schemeClr val="accent1"/>
                </a:solidFill>
              </a:rPr>
              <a:t>ERIBS: European Research Infrastructure - Beam Services</a:t>
            </a:r>
          </a:p>
        </p:txBody>
      </p:sp>
      <p:graphicFrame>
        <p:nvGraphicFramePr>
          <p:cNvPr id="25" name="Table 24">
            <a:extLst>
              <a:ext uri="{FF2B5EF4-FFF2-40B4-BE49-F238E27FC236}">
                <a16:creationId xmlns:a16="http://schemas.microsoft.com/office/drawing/2014/main" id="{7746CC47-94A5-E11B-F3C8-C0C0D1E52915}"/>
              </a:ext>
            </a:extLst>
          </p:cNvPr>
          <p:cNvGraphicFramePr>
            <a:graphicFrameLocks noGrp="1"/>
          </p:cNvGraphicFramePr>
          <p:nvPr/>
        </p:nvGraphicFramePr>
        <p:xfrm>
          <a:off x="1349410" y="3978715"/>
          <a:ext cx="7991444" cy="5403670"/>
        </p:xfrm>
        <a:graphic>
          <a:graphicData uri="http://schemas.openxmlformats.org/drawingml/2006/table">
            <a:tbl>
              <a:tblPr>
                <a:tableStyleId>{5C22544A-7EE6-4342-B048-85BDC9FD1C3A}</a:tableStyleId>
              </a:tblPr>
              <a:tblGrid>
                <a:gridCol w="4493198">
                  <a:extLst>
                    <a:ext uri="{9D8B030D-6E8A-4147-A177-3AD203B41FA5}">
                      <a16:colId xmlns:a16="http://schemas.microsoft.com/office/drawing/2014/main" val="841562523"/>
                    </a:ext>
                  </a:extLst>
                </a:gridCol>
                <a:gridCol w="3498246">
                  <a:extLst>
                    <a:ext uri="{9D8B030D-6E8A-4147-A177-3AD203B41FA5}">
                      <a16:colId xmlns:a16="http://schemas.microsoft.com/office/drawing/2014/main" val="1987683003"/>
                    </a:ext>
                  </a:extLst>
                </a:gridCol>
              </a:tblGrid>
              <a:tr h="670092">
                <a:tc>
                  <a:txBody>
                    <a:bodyPr/>
                    <a:lstStyle/>
                    <a:p>
                      <a:pPr algn="ctr" fontAlgn="b"/>
                      <a:r>
                        <a:rPr lang="en-GB" sz="3200" b="1" u="none" strike="noStrike" dirty="0">
                          <a:effectLst/>
                        </a:rPr>
                        <a:t>Ion source team</a:t>
                      </a:r>
                      <a:endParaRPr lang="en-GB" sz="3200" b="1" i="0" u="none" strike="noStrike" dirty="0">
                        <a:solidFill>
                          <a:srgbClr val="000000"/>
                        </a:solidFill>
                        <a:effectLst/>
                        <a:latin typeface="Times New Roman" panose="02020603050405020304" pitchFamily="18" charset="0"/>
                      </a:endParaRPr>
                    </a:p>
                  </a:txBody>
                  <a:tcPr marL="19050" marR="19050" marT="19050" marB="0" anchor="b">
                    <a:solidFill>
                      <a:schemeClr val="accent1">
                        <a:lumMod val="60000"/>
                        <a:lumOff val="40000"/>
                      </a:schemeClr>
                    </a:solidFill>
                  </a:tcPr>
                </a:tc>
                <a:tc>
                  <a:txBody>
                    <a:bodyPr/>
                    <a:lstStyle/>
                    <a:p>
                      <a:pPr algn="ctr" fontAlgn="b"/>
                      <a:r>
                        <a:rPr lang="en-GB" sz="3200" b="1" u="none" strike="noStrike" dirty="0">
                          <a:effectLst/>
                        </a:rPr>
                        <a:t>Country</a:t>
                      </a:r>
                      <a:endParaRPr lang="en-GB" sz="3200" b="1" i="0" u="none" strike="noStrike" dirty="0">
                        <a:solidFill>
                          <a:srgbClr val="000000"/>
                        </a:solidFill>
                        <a:effectLst/>
                        <a:latin typeface="Times New Roman" panose="02020603050405020304" pitchFamily="18" charset="0"/>
                      </a:endParaRPr>
                    </a:p>
                  </a:txBody>
                  <a:tcPr marL="19050" marR="19050" marT="19050" marB="0" anchor="b">
                    <a:solidFill>
                      <a:schemeClr val="accent1">
                        <a:lumMod val="60000"/>
                        <a:lumOff val="40000"/>
                      </a:schemeClr>
                    </a:solidFill>
                  </a:tcPr>
                </a:tc>
                <a:extLst>
                  <a:ext uri="{0D108BD9-81ED-4DB2-BD59-A6C34878D82A}">
                    <a16:rowId xmlns:a16="http://schemas.microsoft.com/office/drawing/2014/main" val="159580190"/>
                  </a:ext>
                </a:extLst>
              </a:tr>
              <a:tr h="520122">
                <a:tc>
                  <a:txBody>
                    <a:bodyPr/>
                    <a:lstStyle/>
                    <a:p>
                      <a:pPr algn="ctr" fontAlgn="b"/>
                      <a:r>
                        <a:rPr lang="en-GB" sz="3200" b="1" u="none" strike="noStrike" dirty="0">
                          <a:effectLst/>
                        </a:rPr>
                        <a:t>ATOMKI</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Hungary</a:t>
                      </a:r>
                      <a:endParaRPr lang="en-GB" sz="3200" b="0" i="0" u="none" strike="noStrike" dirty="0">
                        <a:solidFill>
                          <a:srgbClr val="000000"/>
                        </a:solidFill>
                        <a:effectLst/>
                        <a:latin typeface="Times New Roman" panose="02020603050405020304" pitchFamily="18" charset="0"/>
                      </a:endParaRPr>
                    </a:p>
                  </a:txBody>
                  <a:tcPr marL="19050" marR="19050" marT="19050" marB="0" anchor="b"/>
                </a:tc>
                <a:extLst>
                  <a:ext uri="{0D108BD9-81ED-4DB2-BD59-A6C34878D82A}">
                    <a16:rowId xmlns:a16="http://schemas.microsoft.com/office/drawing/2014/main" val="3587092977"/>
                  </a:ext>
                </a:extLst>
              </a:tr>
              <a:tr h="520122">
                <a:tc>
                  <a:txBody>
                    <a:bodyPr/>
                    <a:lstStyle/>
                    <a:p>
                      <a:pPr algn="ctr" fontAlgn="b"/>
                      <a:r>
                        <a:rPr lang="en-GB" sz="3200" b="1" u="none" strike="noStrike" dirty="0">
                          <a:effectLst/>
                        </a:rPr>
                        <a:t>CNRS-IPHC</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France</a:t>
                      </a:r>
                      <a:endParaRPr lang="en-GB" sz="3200" b="0" i="0" u="none" strike="noStrike" dirty="0">
                        <a:solidFill>
                          <a:srgbClr val="000000"/>
                        </a:solidFill>
                        <a:effectLst/>
                        <a:latin typeface="Times New Roman" panose="02020603050405020304" pitchFamily="18" charset="0"/>
                      </a:endParaRPr>
                    </a:p>
                  </a:txBody>
                  <a:tcPr marL="19050" marR="19050" marT="19050" marB="0" anchor="b"/>
                </a:tc>
                <a:extLst>
                  <a:ext uri="{0D108BD9-81ED-4DB2-BD59-A6C34878D82A}">
                    <a16:rowId xmlns:a16="http://schemas.microsoft.com/office/drawing/2014/main" val="1774835002"/>
                  </a:ext>
                </a:extLst>
              </a:tr>
              <a:tr h="520122">
                <a:tc>
                  <a:txBody>
                    <a:bodyPr/>
                    <a:lstStyle/>
                    <a:p>
                      <a:pPr algn="ctr" fontAlgn="b"/>
                      <a:r>
                        <a:rPr lang="en-GB" sz="3200" b="1" u="none" strike="noStrike" dirty="0">
                          <a:effectLst/>
                        </a:rPr>
                        <a:t>GANIL</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France</a:t>
                      </a:r>
                      <a:endParaRPr lang="en-GB" sz="3200" b="0" i="0" u="none" strike="noStrike" dirty="0">
                        <a:solidFill>
                          <a:srgbClr val="000000"/>
                        </a:solidFill>
                        <a:effectLst/>
                        <a:latin typeface="Times New Roman" panose="02020603050405020304" pitchFamily="18" charset="0"/>
                      </a:endParaRPr>
                    </a:p>
                  </a:txBody>
                  <a:tcPr marL="19050" marR="19050" marT="19050" marB="0" anchor="b"/>
                </a:tc>
                <a:extLst>
                  <a:ext uri="{0D108BD9-81ED-4DB2-BD59-A6C34878D82A}">
                    <a16:rowId xmlns:a16="http://schemas.microsoft.com/office/drawing/2014/main" val="1422462309"/>
                  </a:ext>
                </a:extLst>
              </a:tr>
              <a:tr h="520122">
                <a:tc>
                  <a:txBody>
                    <a:bodyPr/>
                    <a:lstStyle/>
                    <a:p>
                      <a:pPr algn="ctr" fontAlgn="b"/>
                      <a:r>
                        <a:rPr lang="en-GB" sz="3200" b="1" u="none" strike="noStrike" dirty="0">
                          <a:effectLst/>
                        </a:rPr>
                        <a:t>GSI/FAIR</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Germany</a:t>
                      </a:r>
                      <a:endParaRPr lang="en-GB" sz="3200" b="0" i="0" u="none" strike="noStrike" dirty="0">
                        <a:solidFill>
                          <a:srgbClr val="000000"/>
                        </a:solidFill>
                        <a:effectLst/>
                        <a:latin typeface="Times New Roman" panose="02020603050405020304" pitchFamily="18" charset="0"/>
                      </a:endParaRPr>
                    </a:p>
                  </a:txBody>
                  <a:tcPr marL="19050" marR="19050" marT="19050" marB="0" anchor="b"/>
                </a:tc>
                <a:extLst>
                  <a:ext uri="{0D108BD9-81ED-4DB2-BD59-A6C34878D82A}">
                    <a16:rowId xmlns:a16="http://schemas.microsoft.com/office/drawing/2014/main" val="1798326424"/>
                  </a:ext>
                </a:extLst>
              </a:tr>
              <a:tr h="520122">
                <a:tc>
                  <a:txBody>
                    <a:bodyPr/>
                    <a:lstStyle/>
                    <a:p>
                      <a:pPr algn="ctr" fontAlgn="b"/>
                      <a:r>
                        <a:rPr lang="en-GB" sz="3200" b="1" u="none" strike="noStrike" dirty="0">
                          <a:effectLst/>
                        </a:rPr>
                        <a:t>JYFL (coord.)</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Finland</a:t>
                      </a:r>
                      <a:endParaRPr lang="en-GB" sz="3200" b="0" i="0" u="none" strike="noStrike" dirty="0">
                        <a:solidFill>
                          <a:srgbClr val="000000"/>
                        </a:solidFill>
                        <a:effectLst/>
                        <a:latin typeface="Times New Roman" panose="02020603050405020304" pitchFamily="18" charset="0"/>
                      </a:endParaRPr>
                    </a:p>
                  </a:txBody>
                  <a:tcPr marL="19050" marR="19050" marT="19050" marB="0" anchor="b"/>
                </a:tc>
                <a:extLst>
                  <a:ext uri="{0D108BD9-81ED-4DB2-BD59-A6C34878D82A}">
                    <a16:rowId xmlns:a16="http://schemas.microsoft.com/office/drawing/2014/main" val="1776507612"/>
                  </a:ext>
                </a:extLst>
              </a:tr>
              <a:tr h="520122">
                <a:tc>
                  <a:txBody>
                    <a:bodyPr/>
                    <a:lstStyle/>
                    <a:p>
                      <a:pPr algn="ctr" fontAlgn="b"/>
                      <a:r>
                        <a:rPr lang="en-GB" sz="3200" b="1" u="none" strike="noStrike" dirty="0">
                          <a:effectLst/>
                        </a:rPr>
                        <a:t>INFN (LNS+LNL)</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Italy</a:t>
                      </a:r>
                      <a:endParaRPr lang="en-GB" sz="3200" b="0" i="0" u="none" strike="noStrike" dirty="0">
                        <a:solidFill>
                          <a:srgbClr val="000000"/>
                        </a:solidFill>
                        <a:effectLst/>
                        <a:latin typeface="Times New Roman" panose="02020603050405020304" pitchFamily="18" charset="0"/>
                      </a:endParaRPr>
                    </a:p>
                  </a:txBody>
                  <a:tcPr marL="19050" marR="19050" marT="19050" marB="0" anchor="b"/>
                </a:tc>
                <a:extLst>
                  <a:ext uri="{0D108BD9-81ED-4DB2-BD59-A6C34878D82A}">
                    <a16:rowId xmlns:a16="http://schemas.microsoft.com/office/drawing/2014/main" val="802634613"/>
                  </a:ext>
                </a:extLst>
              </a:tr>
              <a:tr h="618436">
                <a:tc>
                  <a:txBody>
                    <a:bodyPr/>
                    <a:lstStyle/>
                    <a:p>
                      <a:pPr algn="ctr" fontAlgn="b"/>
                      <a:r>
                        <a:rPr lang="en-GB" sz="3200" b="1" u="none" strike="noStrike" dirty="0">
                          <a:effectLst/>
                        </a:rPr>
                        <a:t>UMCG-PARTREC</a:t>
                      </a:r>
                      <a:endParaRPr lang="en-GB" sz="3200" b="1" i="0" u="none" strike="noStrike" dirty="0">
                        <a:solidFill>
                          <a:srgbClr val="000000"/>
                        </a:solidFill>
                        <a:effectLst/>
                        <a:latin typeface="Times New Roman" panose="02020603050405020304" pitchFamily="18" charset="0"/>
                      </a:endParaRPr>
                    </a:p>
                  </a:txBody>
                  <a:tcPr marL="19050" marR="19050" marT="19050" marB="0" anchor="b"/>
                </a:tc>
                <a:tc>
                  <a:txBody>
                    <a:bodyPr/>
                    <a:lstStyle/>
                    <a:p>
                      <a:pPr algn="ctr" fontAlgn="b"/>
                      <a:r>
                        <a:rPr lang="en-GB" sz="3200" u="none" strike="noStrike" dirty="0">
                          <a:effectLst/>
                        </a:rPr>
                        <a:t>The Netherlands</a:t>
                      </a:r>
                    </a:p>
                  </a:txBody>
                  <a:tcPr marL="19050" marR="19050" marT="19050" marB="0" anchor="b"/>
                </a:tc>
                <a:extLst>
                  <a:ext uri="{0D108BD9-81ED-4DB2-BD59-A6C34878D82A}">
                    <a16:rowId xmlns:a16="http://schemas.microsoft.com/office/drawing/2014/main" val="2901886558"/>
                  </a:ext>
                </a:extLst>
              </a:tr>
              <a:tr h="994410">
                <a:tc>
                  <a:txBody>
                    <a:bodyPr/>
                    <a:lstStyle/>
                    <a:p>
                      <a:pPr algn="ctr" fontAlgn="b"/>
                      <a:r>
                        <a:rPr lang="en-GB" sz="3200" b="1" i="0" u="none" strike="noStrike" dirty="0">
                          <a:solidFill>
                            <a:schemeClr val="accent1"/>
                          </a:solidFill>
                          <a:effectLst/>
                          <a:latin typeface="Times New Roman" panose="02020603050405020304" pitchFamily="18" charset="0"/>
                        </a:rPr>
                        <a:t>CNRS-LPSC (associate partner)</a:t>
                      </a:r>
                    </a:p>
                  </a:txBody>
                  <a:tcPr marL="19050" marR="19050" marT="19050" marB="0" anchor="b"/>
                </a:tc>
                <a:tc>
                  <a:txBody>
                    <a:bodyPr/>
                    <a:lstStyle/>
                    <a:p>
                      <a:pPr algn="ctr" fontAlgn="b"/>
                      <a:r>
                        <a:rPr lang="en-GB" sz="3200" u="none" strike="noStrike" dirty="0">
                          <a:solidFill>
                            <a:schemeClr val="accent1"/>
                          </a:solidFill>
                          <a:effectLst/>
                        </a:rPr>
                        <a:t>France</a:t>
                      </a:r>
                    </a:p>
                  </a:txBody>
                  <a:tcPr marL="19050" marR="19050" marT="19050" marB="0" anchor="b"/>
                </a:tc>
                <a:extLst>
                  <a:ext uri="{0D108BD9-81ED-4DB2-BD59-A6C34878D82A}">
                    <a16:rowId xmlns:a16="http://schemas.microsoft.com/office/drawing/2014/main" val="3244155797"/>
                  </a:ext>
                </a:extLst>
              </a:tr>
            </a:tbl>
          </a:graphicData>
        </a:graphic>
      </p:graphicFrame>
      <p:sp>
        <p:nvSpPr>
          <p:cNvPr id="27" name="TextBox 26">
            <a:extLst>
              <a:ext uri="{FF2B5EF4-FFF2-40B4-BE49-F238E27FC236}">
                <a16:creationId xmlns:a16="http://schemas.microsoft.com/office/drawing/2014/main" id="{93388030-98C5-EBD9-B11B-352B9200BA07}"/>
              </a:ext>
            </a:extLst>
          </p:cNvPr>
          <p:cNvSpPr txBox="1"/>
          <p:nvPr/>
        </p:nvSpPr>
        <p:spPr>
          <a:xfrm>
            <a:off x="9797139" y="3789103"/>
            <a:ext cx="11988110" cy="1569660"/>
          </a:xfrm>
          <a:prstGeom prst="rect">
            <a:avLst/>
          </a:prstGeom>
          <a:noFill/>
        </p:spPr>
        <p:txBody>
          <a:bodyPr wrap="square" rtlCol="0">
            <a:spAutoFit/>
          </a:bodyPr>
          <a:lstStyle/>
          <a:p>
            <a:r>
              <a:rPr lang="en-FI" sz="3200"/>
              <a:t>Tasks to improve:</a:t>
            </a:r>
          </a:p>
          <a:p>
            <a:pPr marL="571500" indent="-571500">
              <a:buFontTx/>
              <a:buChar char="-"/>
            </a:pPr>
            <a:r>
              <a:rPr lang="en-FI" sz="3200"/>
              <a:t>Ion bea</a:t>
            </a:r>
            <a:r>
              <a:rPr lang="de-DE" sz="3200" dirty="0"/>
              <a:t>m</a:t>
            </a:r>
            <a:r>
              <a:rPr lang="en-FI" sz="3200"/>
              <a:t> variety and production efficiency (Task 1)</a:t>
            </a:r>
          </a:p>
          <a:p>
            <a:pPr marL="571500" indent="-571500">
              <a:buFontTx/>
              <a:buChar char="-"/>
            </a:pPr>
            <a:r>
              <a:rPr lang="en-FI" sz="3200"/>
              <a:t>Short and long-term ion beam stability (Task 2)</a:t>
            </a:r>
          </a:p>
        </p:txBody>
      </p:sp>
      <p:sp>
        <p:nvSpPr>
          <p:cNvPr id="28" name="TextBox 27">
            <a:extLst>
              <a:ext uri="{FF2B5EF4-FFF2-40B4-BE49-F238E27FC236}">
                <a16:creationId xmlns:a16="http://schemas.microsoft.com/office/drawing/2014/main" id="{F18B3A24-C1F7-A132-FF45-FAB7733E69F3}"/>
              </a:ext>
            </a:extLst>
          </p:cNvPr>
          <p:cNvSpPr txBox="1"/>
          <p:nvPr/>
        </p:nvSpPr>
        <p:spPr>
          <a:xfrm>
            <a:off x="9698465" y="5905439"/>
            <a:ext cx="13716134" cy="3539430"/>
          </a:xfrm>
          <a:prstGeom prst="rect">
            <a:avLst/>
          </a:prstGeom>
          <a:noFill/>
        </p:spPr>
        <p:txBody>
          <a:bodyPr wrap="square" rtlCol="0">
            <a:spAutoFit/>
          </a:bodyPr>
          <a:lstStyle/>
          <a:p>
            <a:pPr marL="571500" indent="-571500">
              <a:buFont typeface="Arial" panose="020B0604020202020204" pitchFamily="34" charset="0"/>
              <a:buChar char="•"/>
            </a:pPr>
            <a:r>
              <a:rPr lang="en-FI" sz="3200"/>
              <a:t>Coordinator: H. Koivisto (JYFL)</a:t>
            </a:r>
          </a:p>
          <a:p>
            <a:pPr marL="571500" indent="-571500">
              <a:buFont typeface="Arial" panose="020B0604020202020204" pitchFamily="34" charset="0"/>
              <a:buChar char="•"/>
            </a:pPr>
            <a:r>
              <a:rPr lang="en-FI" sz="3200"/>
              <a:t>Deputy coordinator: V. Toivanen (JYFL)</a:t>
            </a:r>
          </a:p>
          <a:p>
            <a:pPr marL="571500" indent="-571500">
              <a:buFont typeface="Arial" panose="020B0604020202020204" pitchFamily="34" charset="0"/>
              <a:buChar char="•"/>
            </a:pPr>
            <a:r>
              <a:rPr lang="en-FI" sz="3200"/>
              <a:t>Leader of task 1: A. Galata (INFN-LNL)</a:t>
            </a:r>
          </a:p>
          <a:p>
            <a:pPr marL="571500" indent="-571500">
              <a:buFont typeface="Arial" panose="020B0604020202020204" pitchFamily="34" charset="0"/>
              <a:buChar char="•"/>
            </a:pPr>
            <a:r>
              <a:rPr lang="en-FI" sz="3200"/>
              <a:t>Leader of task 2: R. Kremers (UMCG-PARTREC)</a:t>
            </a:r>
          </a:p>
          <a:p>
            <a:endParaRPr lang="en-FI" sz="3200"/>
          </a:p>
          <a:p>
            <a:r>
              <a:rPr lang="en-FI" sz="3200"/>
              <a:t>Steering committee: Benoit Gall (CNRS-IPHC), Fabio Maimone (GSI), Richard Racz (ATOMKI), Ville Toivanen (JYFL)</a:t>
            </a:r>
          </a:p>
        </p:txBody>
      </p:sp>
      <p:sp>
        <p:nvSpPr>
          <p:cNvPr id="31" name="TextBox 30">
            <a:extLst>
              <a:ext uri="{FF2B5EF4-FFF2-40B4-BE49-F238E27FC236}">
                <a16:creationId xmlns:a16="http://schemas.microsoft.com/office/drawing/2014/main" id="{DE038DC5-9DB5-4969-F883-D53D3513BDCC}"/>
              </a:ext>
            </a:extLst>
          </p:cNvPr>
          <p:cNvSpPr txBox="1"/>
          <p:nvPr/>
        </p:nvSpPr>
        <p:spPr>
          <a:xfrm>
            <a:off x="2774950" y="2214317"/>
            <a:ext cx="19307380" cy="1323439"/>
          </a:xfrm>
          <a:prstGeom prst="rect">
            <a:avLst/>
          </a:prstGeom>
          <a:noFill/>
        </p:spPr>
        <p:txBody>
          <a:bodyPr wrap="square" rtlCol="0">
            <a:spAutoFit/>
          </a:bodyPr>
          <a:lstStyle/>
          <a:p>
            <a:pPr algn="ctr"/>
            <a:r>
              <a:rPr lang="en-FI" sz="4000">
                <a:solidFill>
                  <a:srgbClr val="C00000"/>
                </a:solidFill>
              </a:rPr>
              <a:t>Objective: </a:t>
            </a:r>
            <a:r>
              <a:rPr lang="en-GB" sz="4000" i="1" dirty="0">
                <a:solidFill>
                  <a:srgbClr val="C00000"/>
                </a:solidFill>
                <a:latin typeface="TimesNewRomanPS"/>
              </a:rPr>
              <a:t>improve the properties and variety of available ion beams to better service the scientific program of the EURO-LABS research infrastructures </a:t>
            </a:r>
            <a:endParaRPr lang="en-GB" sz="4000" dirty="0">
              <a:solidFill>
                <a:srgbClr val="C00000"/>
              </a:solidFill>
            </a:endParaRPr>
          </a:p>
        </p:txBody>
      </p:sp>
      <p:pic>
        <p:nvPicPr>
          <p:cNvPr id="33" name="Picture 32" descr="Logo, company name&#10;&#10;Description automatically generated">
            <a:extLst>
              <a:ext uri="{FF2B5EF4-FFF2-40B4-BE49-F238E27FC236}">
                <a16:creationId xmlns:a16="http://schemas.microsoft.com/office/drawing/2014/main" id="{43D7813C-CD65-C040-574E-AFDC8DAE0EB9}"/>
              </a:ext>
            </a:extLst>
          </p:cNvPr>
          <p:cNvPicPr>
            <a:picLocks noChangeAspect="1"/>
          </p:cNvPicPr>
          <p:nvPr/>
        </p:nvPicPr>
        <p:blipFill>
          <a:blip r:embed="rId8"/>
          <a:stretch>
            <a:fillRect/>
          </a:stretch>
        </p:blipFill>
        <p:spPr>
          <a:xfrm>
            <a:off x="18140883" y="10298464"/>
            <a:ext cx="2203922" cy="1404112"/>
          </a:xfrm>
          <a:prstGeom prst="rect">
            <a:avLst/>
          </a:prstGeom>
        </p:spPr>
      </p:pic>
      <p:pic>
        <p:nvPicPr>
          <p:cNvPr id="35" name="Picture 34" descr="Text&#10;&#10;Description automatically generated">
            <a:extLst>
              <a:ext uri="{FF2B5EF4-FFF2-40B4-BE49-F238E27FC236}">
                <a16:creationId xmlns:a16="http://schemas.microsoft.com/office/drawing/2014/main" id="{CFB0D796-FE84-D769-0150-7953FE7C389C}"/>
              </a:ext>
            </a:extLst>
          </p:cNvPr>
          <p:cNvPicPr>
            <a:picLocks noChangeAspect="1"/>
          </p:cNvPicPr>
          <p:nvPr/>
        </p:nvPicPr>
        <p:blipFill>
          <a:blip r:embed="rId9"/>
          <a:stretch>
            <a:fillRect/>
          </a:stretch>
        </p:blipFill>
        <p:spPr>
          <a:xfrm>
            <a:off x="1147316" y="9968302"/>
            <a:ext cx="2480588" cy="1749964"/>
          </a:xfrm>
          <a:prstGeom prst="rect">
            <a:avLst/>
          </a:prstGeom>
        </p:spPr>
      </p:pic>
      <p:pic>
        <p:nvPicPr>
          <p:cNvPr id="37" name="Picture 36" descr="Logo, company name&#10;&#10;Description automatically generated">
            <a:extLst>
              <a:ext uri="{FF2B5EF4-FFF2-40B4-BE49-F238E27FC236}">
                <a16:creationId xmlns:a16="http://schemas.microsoft.com/office/drawing/2014/main" id="{E303E1BE-0172-0F75-6B4B-FDC27B68627C}"/>
              </a:ext>
            </a:extLst>
          </p:cNvPr>
          <p:cNvPicPr>
            <a:picLocks noChangeAspect="1"/>
          </p:cNvPicPr>
          <p:nvPr/>
        </p:nvPicPr>
        <p:blipFill>
          <a:blip r:embed="rId10"/>
          <a:stretch>
            <a:fillRect/>
          </a:stretch>
        </p:blipFill>
        <p:spPr>
          <a:xfrm>
            <a:off x="6584608" y="12095424"/>
            <a:ext cx="2386132" cy="1569824"/>
          </a:xfrm>
          <a:prstGeom prst="rect">
            <a:avLst/>
          </a:prstGeom>
        </p:spPr>
      </p:pic>
      <p:pic>
        <p:nvPicPr>
          <p:cNvPr id="3" name="Picture 2" descr="A close-up of a logo&#10;&#10;Description automatically generated with low confidence">
            <a:extLst>
              <a:ext uri="{FF2B5EF4-FFF2-40B4-BE49-F238E27FC236}">
                <a16:creationId xmlns:a16="http://schemas.microsoft.com/office/drawing/2014/main" id="{1FB533BC-070C-1DA7-B4AD-AE2B71BB48F6}"/>
              </a:ext>
            </a:extLst>
          </p:cNvPr>
          <p:cNvPicPr>
            <a:picLocks noChangeAspect="1"/>
          </p:cNvPicPr>
          <p:nvPr/>
        </p:nvPicPr>
        <p:blipFill>
          <a:blip r:embed="rId11"/>
          <a:stretch>
            <a:fillRect/>
          </a:stretch>
        </p:blipFill>
        <p:spPr>
          <a:xfrm>
            <a:off x="14813752" y="10176638"/>
            <a:ext cx="1742780" cy="1452316"/>
          </a:xfrm>
          <a:prstGeom prst="rect">
            <a:avLst/>
          </a:prstGeom>
        </p:spPr>
      </p:pic>
    </p:spTree>
    <p:extLst>
      <p:ext uri="{BB962C8B-B14F-4D97-AF65-F5344CB8AC3E}">
        <p14:creationId xmlns:p14="http://schemas.microsoft.com/office/powerpoint/2010/main" val="9072473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7"/>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1362</Words>
  <Application>Microsoft Macintosh PowerPoint</Application>
  <PresentationFormat>Custom</PresentationFormat>
  <Paragraphs>198</Paragraphs>
  <Slides>16</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Helvetica Neue</vt:lpstr>
      <vt:lpstr>Helvetica Neue Light</vt:lpstr>
      <vt:lpstr>Helvetica Neue Medium</vt:lpstr>
      <vt:lpstr>Symbol</vt:lpstr>
      <vt:lpstr>Times New Roman</vt:lpstr>
      <vt:lpstr>TimesNewRomanPS</vt:lpstr>
      <vt:lpstr>Wingdings</vt:lpstr>
      <vt:lpstr>White</vt:lpstr>
      <vt:lpstr>PowerPoint Presentation</vt:lpstr>
      <vt:lpstr>PowerPoint Presentation</vt:lpstr>
      <vt:lpstr>PowerPoint Presentation</vt:lpstr>
      <vt:lpstr>PowerPoint Presentation</vt:lpstr>
      <vt:lpstr>Institutions involved in subtask 2.5.2 «Targets»</vt:lpstr>
      <vt:lpstr>Sub-task 2.5.3: FLASH</vt:lpstr>
      <vt:lpstr> FLASH@GSI with 240 MeV/n C-ions</vt:lpstr>
      <vt:lpstr>Saturation curves of ionization chambers for conditions at GSI (4 × 1010 ions/s)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Marco Durante</cp:lastModifiedBy>
  <cp:revision>1</cp:revision>
  <dcterms:modified xsi:type="dcterms:W3CDTF">2022-10-01T07:35:14Z</dcterms:modified>
</cp:coreProperties>
</file>