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0" r:id="rId2"/>
    <p:sldMasterId id="2147483692" r:id="rId3"/>
    <p:sldMasterId id="2147483695" r:id="rId4"/>
  </p:sldMasterIdLst>
  <p:notesMasterIdLst>
    <p:notesMasterId r:id="rId22"/>
  </p:notesMasterIdLst>
  <p:handoutMasterIdLst>
    <p:handoutMasterId r:id="rId23"/>
  </p:handoutMasterIdLst>
  <p:sldIdLst>
    <p:sldId id="475" r:id="rId5"/>
    <p:sldId id="474" r:id="rId6"/>
    <p:sldId id="476" r:id="rId7"/>
    <p:sldId id="485" r:id="rId8"/>
    <p:sldId id="489" r:id="rId9"/>
    <p:sldId id="486" r:id="rId10"/>
    <p:sldId id="490" r:id="rId11"/>
    <p:sldId id="484" r:id="rId12"/>
    <p:sldId id="482" r:id="rId13"/>
    <p:sldId id="483" r:id="rId14"/>
    <p:sldId id="491" r:id="rId15"/>
    <p:sldId id="492" r:id="rId16"/>
    <p:sldId id="481" r:id="rId17"/>
    <p:sldId id="479" r:id="rId18"/>
    <p:sldId id="480" r:id="rId19"/>
    <p:sldId id="477" r:id="rId20"/>
    <p:sldId id="478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DD2EC4-1099-4F4C-A80E-DC7D2F99AD7B}">
          <p14:sldIdLst>
            <p14:sldId id="475"/>
            <p14:sldId id="474"/>
            <p14:sldId id="476"/>
            <p14:sldId id="485"/>
            <p14:sldId id="489"/>
            <p14:sldId id="486"/>
            <p14:sldId id="490"/>
            <p14:sldId id="484"/>
            <p14:sldId id="482"/>
            <p14:sldId id="483"/>
            <p14:sldId id="491"/>
            <p14:sldId id="492"/>
            <p14:sldId id="481"/>
            <p14:sldId id="479"/>
            <p14:sldId id="480"/>
            <p14:sldId id="477"/>
            <p14:sldId id="4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2121"/>
    <a:srgbClr val="2F2F2F"/>
    <a:srgbClr val="941100"/>
    <a:srgbClr val="FF40FF"/>
    <a:srgbClr val="0432FF"/>
    <a:srgbClr val="FF9300"/>
    <a:srgbClr val="303030"/>
    <a:srgbClr val="D883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98" autoAdjust="0"/>
    <p:restoredTop sz="94686"/>
  </p:normalViewPr>
  <p:slideViewPr>
    <p:cSldViewPr snapToObjects="1">
      <p:cViewPr varScale="1">
        <p:scale>
          <a:sx n="104" d="100"/>
          <a:sy n="104" d="100"/>
        </p:scale>
        <p:origin x="132" y="3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2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BB72EAA-2733-D14F-950A-8F424038586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C59750F-00B8-E148-9878-D197EE9CB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4DD062E-52F7-A14D-A443-1F385478444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CB0EE9E-52B8-AA4F-8DD5-ED0FB4E5CB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E0746DE6-3336-457D-A091-FA20AC1C53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4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bg>
      <p:bgPr>
        <a:gradFill flip="none" rotWithShape="1">
          <a:gsLst>
            <a:gs pos="68000">
              <a:schemeClr val="accent4">
                <a:lumMod val="40000"/>
                <a:lumOff val="60000"/>
              </a:schemeClr>
            </a:gs>
            <a:gs pos="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F813F-2BAC-2D49-91E9-075447D0D7AE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148200-FBDC-D04B-9237-E2510721BEC3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0AF648-FB18-C345-BFA4-7B1138017DDB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1F432-EEDA-8840-A467-4D47EA9E1647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1FBB4-CD26-9B42-877C-661A06DB97B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D2444-39E2-5846-AD4C-24B4582FC4B7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56BCE-A970-F14B-BA25-AEBB7DFDF6DD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814552-E3BA-4742-9B20-1A3D27F5DEA9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A26ADF-8E6F-7C4B-8B32-F4063C6ECB96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68208" y="6381328"/>
            <a:ext cx="3096344" cy="365125"/>
          </a:xfrm>
        </p:spPr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5440" y="6381328"/>
            <a:ext cx="6840760" cy="365125"/>
          </a:xfrm>
        </p:spPr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315F9-8AD5-CD47-8804-11E0BBFE840B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53124"/>
            <a:ext cx="11376643" cy="106574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BB320-7BD2-4948-87B7-5C5A63E018FF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FB765-BC5A-6949-B937-9CDA0CEDAB49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euro-</a:t>
            </a:r>
            <a:r>
              <a:rPr kumimoji="0" lang="fr-CH" dirty="0" err="1"/>
              <a:t>labs.web</a:t>
            </a:r>
            <a:endParaRPr lang="en-US" dirty="0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81025927-88F6-6246-8294-D5F4A5FF1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300" y="2114550"/>
            <a:ext cx="5359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5917550-672C-214B-AA2A-A3F16BDF8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748" y="1124744"/>
            <a:ext cx="4014504" cy="19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96484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256E1-897C-4978-A921-CD8FACEB4F83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2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616C-1227-4DC3-93A7-7670793D0041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30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50636-22AD-45C1-8199-63301BE63B92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04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3B4F-9E3B-48C3-905D-1567AE02E776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9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92DC-A779-4F8E-9793-13FD44252149}" type="datetime1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06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4D3B-C84B-47B5-A444-BA89019CC04B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16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DE12-4CFF-429F-9356-55B220D55753}" type="datetime1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8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3163-1E93-4F55-9A64-7703B18E0DA0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19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A6EB-8F0D-419C-84CC-61A2D8B8D76B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2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5625-2F92-45E8-9BB0-FFB802AE77DD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0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09B7-D582-45CA-9E65-964F522AAA13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6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6121"/>
            <a:ext cx="12191598" cy="6857998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 bwMode="auto">
          <a:xfrm>
            <a:off x="2567534" y="250612"/>
            <a:ext cx="9070089" cy="364729"/>
          </a:xfrm>
        </p:spPr>
        <p:txBody>
          <a:bodyPr>
            <a:noAutofit/>
          </a:bodyPr>
          <a:lstStyle>
            <a:lvl1pPr>
              <a:defRPr sz="2263" b="1" i="0">
                <a:latin typeface="Arial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>
          <a:xfrm>
            <a:off x="65410" y="6444394"/>
            <a:ext cx="2741673" cy="3647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0A22B11-5102-402C-A4D2-95E5533AEC77}" type="datetimeFigureOut">
              <a:rPr lang="fr-FR"/>
              <a:t>04/10/2022</a:t>
            </a:fld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>
          <a:xfrm>
            <a:off x="4038845" y="6444393"/>
            <a:ext cx="4114306" cy="364730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>
          <a:xfrm>
            <a:off x="8819538" y="6444393"/>
            <a:ext cx="2741673" cy="3647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765277-D7CF-464E-9F96-48F875847976}" type="slidenum">
              <a:rPr lang="fr-FR"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/>
          </p:nvPr>
        </p:nvSpPr>
        <p:spPr bwMode="auto">
          <a:xfrm>
            <a:off x="1369040" y="1798496"/>
            <a:ext cx="8882589" cy="423841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5936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lide-2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26/01/2021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Formation CNIM – S.Bousson – Introduction aux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 - </a:t>
            </a:r>
            <a:fld id="{77E71596-5F9D-49C5-9701-16B3CA54319D}" type="slidenum">
              <a:rPr lang="fr-FR"/>
              <a:t>‹N°›</a:t>
            </a:fld>
            <a:r>
              <a:rPr lang="fr-FR"/>
              <a:t> -</a:t>
            </a:r>
            <a:endParaRPr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0913" y="21151"/>
            <a:ext cx="977934" cy="7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51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3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9569218" cy="5464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90662"/>
            <a:ext cx="2743200" cy="267336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5E221694-9A37-5746-8CB4-48D985807C4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9066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4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64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52CF2E-6FB9-514E-A780-4E16ED1189BA}"/>
              </a:ext>
            </a:extLst>
          </p:cNvPr>
          <p:cNvCxnSpPr>
            <a:cxnSpLocks/>
          </p:cNvCxnSpPr>
          <p:nvPr userDrawn="1"/>
        </p:nvCxnSpPr>
        <p:spPr>
          <a:xfrm>
            <a:off x="407368" y="6266608"/>
            <a:ext cx="1137664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69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53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9066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590664"/>
            <a:ext cx="2743200" cy="2673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21 March 2018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38600" y="6590664"/>
            <a:ext cx="4114800" cy="267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Senior Staff Advisory Committee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10600" y="6590662"/>
            <a:ext cx="2743200" cy="2673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221694-9A37-5746-8CB4-48D985807C4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33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70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28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07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BF5510-8938-8647-BD96-77E9E453D0D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A97894-4118-384E-900A-EEC743FCE6B3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i.efthymiopoulos-EURO-LABS, CERN 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643" cy="106574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03BCE1-9BFA-2E49-BBDD-83CB0AB65FB4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76644" cy="10842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i.efthymiopoulos-EURO-LABS, CERN 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E55568-6864-9242-B15F-9CFBB37DBB0E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8.tiff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chemeClr val="accent4">
                <a:lumMod val="40000"/>
                <a:lumOff val="60000"/>
              </a:schemeClr>
            </a:gs>
            <a:gs pos="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8208" y="6381328"/>
            <a:ext cx="30963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i="1">
                <a:solidFill>
                  <a:srgbClr val="941100"/>
                </a:solidFill>
              </a:defRPr>
            </a:lvl1pPr>
          </a:lstStyle>
          <a:p>
            <a:r>
              <a:rPr lang="de-CH"/>
              <a:t>WP3 Meeting, 19.05.2022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i="1">
                <a:solidFill>
                  <a:srgbClr val="941100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440" y="6381328"/>
            <a:ext cx="6840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rgbClr val="941100"/>
                </a:solidFill>
              </a:defRPr>
            </a:lvl1pPr>
          </a:lstStyle>
          <a:p>
            <a:r>
              <a:rPr lang="en-US"/>
              <a:t>i.efthymiopoulos-EURO-LABS, CERN </a:t>
            </a:r>
            <a:endParaRPr lang="en-US" dirty="0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92165485-818A-0148-85C8-E3B3B5B34DA4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6385373"/>
            <a:ext cx="741252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5" r:id="rId4"/>
    <p:sldLayoutId id="2147483668" r:id="rId5"/>
    <p:sldLayoutId id="2147483677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57" r:id="rId22"/>
    <p:sldLayoutId id="2147483662" r:id="rId23"/>
    <p:sldLayoutId id="2147483707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850" indent="-324000" algn="l" defTabSz="914400" rtl="0" eaLnBrk="1" latinLnBrk="0" hangingPunct="1">
        <a:lnSpc>
          <a:spcPct val="150000"/>
        </a:lnSpc>
        <a:spcBef>
          <a:spcPts val="6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5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5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4D68-45F5-49FC-A710-B751C802F625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28924-6E4F-48FA-A20F-6E7AA5823A7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 bwMode="auto"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A22B11-5102-402C-A4D2-95E5533AEC77}" type="datetimeFigureOut">
              <a:rPr lang="fr-FR"/>
              <a:t>04/10/2022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 bwMode="auto"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 bwMode="auto"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765277-D7CF-464E-9F96-48F875847976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95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/>
  <p:txStyles>
    <p:titleStyle>
      <a:lvl1pPr algn="l" defTabSz="1034826">
        <a:lnSpc>
          <a:spcPct val="90000"/>
        </a:lnSpc>
        <a:spcBef>
          <a:spcPts val="0"/>
        </a:spcBef>
        <a:buNone/>
        <a:defRPr sz="497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>
        <a:lnSpc>
          <a:spcPct val="90000"/>
        </a:lnSpc>
        <a:spcBef>
          <a:spcPts val="1132"/>
        </a:spcBef>
        <a:buFont typeface="Arial"/>
        <a:buChar char="•"/>
        <a:defRPr sz="3169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716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263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3074" y="1"/>
            <a:ext cx="8748399" cy="550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505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8418" y="59056"/>
            <a:ext cx="499771" cy="491493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90662"/>
            <a:ext cx="2743200" cy="267336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5E221694-9A37-5746-8CB4-48D985807C4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2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2060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rfu.cea.fr/dacm/en/index.php/" TargetMode="Externa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50.jpeg"/><Relationship Id="rId7" Type="http://schemas.openxmlformats.org/officeDocument/2006/relationships/image" Target="../media/image51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emf"/><Relationship Id="rId11" Type="http://schemas.openxmlformats.org/officeDocument/2006/relationships/image" Target="../media/image55.jpeg"/><Relationship Id="rId5" Type="http://schemas.openxmlformats.org/officeDocument/2006/relationships/image" Target="../media/image48.png"/><Relationship Id="rId10" Type="http://schemas.openxmlformats.org/officeDocument/2006/relationships/image" Target="../media/image54.jpeg"/><Relationship Id="rId4" Type="http://schemas.openxmlformats.org/officeDocument/2006/relationships/image" Target="../media/image46.emf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ifast-project.eu/" TargetMode="External"/><Relationship Id="rId4" Type="http://schemas.openxmlformats.org/officeDocument/2006/relationships/hyperlink" Target="https://eu-amici.e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irfu.cea.fr/dacm/en/index.php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hyperlink" Target="https://irfu.cea.fr/dacm/en/index.php/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irfu.cea.fr/dacm/en/index.ph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hyperlink" Target="mailto:W@4.2" TargetMode="External"/><Relationship Id="rId4" Type="http://schemas.openxmlformats.org/officeDocument/2006/relationships/hyperlink" Target="https://irfu.cea.fr/dacm/en/index.php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476672"/>
            <a:ext cx="4693105" cy="23015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8561" y="2132856"/>
            <a:ext cx="9144000" cy="2387600"/>
          </a:xfrm>
        </p:spPr>
        <p:txBody>
          <a:bodyPr/>
          <a:lstStyle/>
          <a:p>
            <a:r>
              <a:rPr lang="fr-FR" sz="5400" dirty="0"/>
              <a:t>Kick Off Meeting</a:t>
            </a:r>
            <a:br>
              <a:rPr lang="fr-FR" sz="5400" dirty="0"/>
            </a:br>
            <a:r>
              <a:rPr lang="fr-FR" sz="4400" b="0" dirty="0" err="1"/>
              <a:t>Bologna</a:t>
            </a:r>
            <a:r>
              <a:rPr lang="fr-FR" sz="4400" b="0" dirty="0"/>
              <a:t>, 3-5 0ctober 2022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38561" y="4725144"/>
            <a:ext cx="9144000" cy="1655762"/>
          </a:xfrm>
        </p:spPr>
        <p:txBody>
          <a:bodyPr/>
          <a:lstStyle/>
          <a:p>
            <a:r>
              <a:rPr lang="fr-FR" sz="3200" dirty="0"/>
              <a:t>Task 3.2 - </a:t>
            </a:r>
            <a:r>
              <a:rPr lang="fr-FR" sz="3200" dirty="0" err="1"/>
              <a:t>Technology</a:t>
            </a:r>
            <a:r>
              <a:rPr lang="fr-FR" sz="3200" dirty="0"/>
              <a:t> </a:t>
            </a:r>
            <a:r>
              <a:rPr lang="fr-FR" sz="3200" dirty="0" smtClean="0"/>
              <a:t>Infrastructures</a:t>
            </a:r>
          </a:p>
          <a:p>
            <a:r>
              <a:rPr lang="en-US" b="0" dirty="0"/>
              <a:t>R. </a:t>
            </a:r>
            <a:r>
              <a:rPr lang="en-US" b="0" dirty="0" err="1"/>
              <a:t>Vallcorba-Carbonell</a:t>
            </a:r>
            <a:r>
              <a:rPr lang="en-US" b="0" dirty="0"/>
              <a:t> on behalf of S. </a:t>
            </a:r>
            <a:r>
              <a:rPr lang="en-US" b="0" dirty="0" err="1"/>
              <a:t>Leray</a:t>
            </a:r>
            <a:endParaRPr lang="en-US" b="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61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939782" y="41513"/>
            <a:ext cx="7741974" cy="719291"/>
          </a:xfrm>
        </p:spPr>
        <p:txBody>
          <a:bodyPr/>
          <a:lstStyle/>
          <a:p>
            <a:pPr>
              <a:defRPr/>
            </a:pPr>
            <a:r>
              <a:rPr lang="en-US" sz="2490" dirty="0">
                <a:latin typeface="+mn-lt"/>
              </a:rPr>
              <a:t>The CNRS – IJCLab SupraTech Technological Platform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137232"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fld id="{77E71596-5F9D-49C5-9701-16B3CA54319D}" type="slidenum">
              <a:rPr lang="en-US" kern="0">
                <a:solidFill>
                  <a:prstClr val="black"/>
                </a:solidFill>
                <a:latin typeface="Arial"/>
                <a:cs typeface="Arial"/>
              </a:rPr>
              <a:pPr defTabSz="1137232">
                <a:defRPr/>
              </a:pPr>
              <a:t>10</a:t>
            </a:fld>
            <a:r>
              <a:rPr lang="en-US" kern="0" dirty="0">
                <a:solidFill>
                  <a:prstClr val="black"/>
                </a:solidFill>
                <a:latin typeface="Arial"/>
                <a:cs typeface="Arial"/>
              </a:rPr>
              <a:t> -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4662" y="1460309"/>
            <a:ext cx="7212260" cy="491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981" indent="-114981" algn="just" defTabSz="1137232">
              <a:spcAft>
                <a:spcPts val="679"/>
              </a:spcAft>
              <a:buFont typeface="Arial"/>
              <a:buChar char="•"/>
              <a:defRPr/>
            </a:pPr>
            <a:r>
              <a:rPr lang="en-US" sz="1811" b="1" kern="0" dirty="0">
                <a:solidFill>
                  <a:srgbClr val="0070C0"/>
                </a:solidFill>
                <a:latin typeface="Calibri"/>
                <a:cs typeface="Arial"/>
              </a:rPr>
              <a:t>SupraTech main equipment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: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A chemical etching facility to perform RF surface preparation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Three ISO 4 clean rooms, various size, for final surface processing and clean assemblies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A high temperature vacuum furnace for cavity heat treatments and cavity doping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Two assembly halls for cryomodule assembly (</a:t>
            </a:r>
            <a:r>
              <a:rPr lang="en-US" sz="1811" kern="0" dirty="0" err="1">
                <a:solidFill>
                  <a:prstClr val="black"/>
                </a:solidFill>
                <a:latin typeface="Calibri"/>
                <a:cs typeface="Arial"/>
              </a:rPr>
              <a:t>cryostating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)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Two experimental halls to perform RF and cryogenic tests of accelerators systems, equipped with cryogenic utilities (He pumping, several vertical cryostats) &amp; radioprotection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An Helium liquefier (70 l/h) with its associated  He gas compressor and storage system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Several RF sources: 352 MHz &amp; 2.8 MW klystron, 704 80 kW IOT, 352 MHz solid state amplifiers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A unique cryogenic station to perform cryogenic sensors temperature  calibration from 300 K to 1.5 K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45948" y="2614055"/>
            <a:ext cx="2295344" cy="1722382"/>
          </a:xfrm>
          <a:prstGeom prst="rect">
            <a:avLst/>
          </a:prstGeom>
        </p:spPr>
      </p:pic>
      <p:pic>
        <p:nvPicPr>
          <p:cNvPr id="19" name="Picture 2" descr="D:\0_IPNO\Photos\2018-06-08 Assemblage cavité coupleur ESS Salle blanche\08_06_2018_Assemblage_cavité_02 (41)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23877" y="821178"/>
            <a:ext cx="1418556" cy="2118856"/>
          </a:xfrm>
          <a:prstGeom prst="rect">
            <a:avLst/>
          </a:prstGeom>
          <a:noFill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987677" y="4488429"/>
            <a:ext cx="1127353" cy="20055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19CA3F-74F6-493C-BC4E-BEFCD017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594351" y="821178"/>
            <a:ext cx="2546941" cy="16979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1A2DD08-2582-45D4-BACF-028660764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881928" y="4540221"/>
            <a:ext cx="2962035" cy="19746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1E9A4F-1F07-4030-A442-C30FAD35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574121" y="2995372"/>
            <a:ext cx="2236436" cy="1490958"/>
          </a:xfrm>
          <a:prstGeom prst="rect">
            <a:avLst/>
          </a:prstGeom>
        </p:spPr>
      </p:pic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813"/>
            <a:ext cx="5541624" cy="364719"/>
          </a:xfrm>
        </p:spPr>
        <p:txBody>
          <a:bodyPr/>
          <a:lstStyle/>
          <a:p>
            <a:pPr defTabSz="1137232">
              <a:defRPr/>
            </a:pPr>
            <a:r>
              <a:rPr lang="en-US" sz="1100" kern="0" dirty="0" smtClean="0">
                <a:solidFill>
                  <a:prstClr val="white"/>
                </a:solidFill>
                <a:latin typeface="Calibri"/>
                <a:cs typeface="Arial"/>
              </a:rPr>
              <a:t>S. Bousson, D. Longuevergne, W. Kaabi                                       </a:t>
            </a:r>
            <a:r>
              <a:rPr lang="en-US" sz="1471" b="1" kern="0" dirty="0" smtClean="0">
                <a:solidFill>
                  <a:prstClr val="white"/>
                </a:solidFill>
                <a:latin typeface="Calibri"/>
                <a:cs typeface="Arial"/>
              </a:rPr>
              <a:t>SUPRATECH </a:t>
            </a: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5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F1F375A-45AA-D34B-932B-862339DAF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984" y="5586854"/>
            <a:ext cx="2529016" cy="11431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B3218F-D2D6-3246-8054-C2C3E44A636F}"/>
              </a:ext>
            </a:extLst>
          </p:cNvPr>
          <p:cNvSpPr txBox="1"/>
          <p:nvPr/>
        </p:nvSpPr>
        <p:spPr>
          <a:xfrm>
            <a:off x="108159" y="-26742"/>
            <a:ext cx="11948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>
                <a:solidFill>
                  <a:srgbClr val="212121"/>
                </a:solidFill>
              </a:rPr>
              <a:t>he </a:t>
            </a:r>
            <a:r>
              <a:rPr lang="en-US" sz="1400" b="1" dirty="0">
                <a:solidFill>
                  <a:srgbClr val="212121"/>
                </a:solidFill>
              </a:rPr>
              <a:t>INFN</a:t>
            </a:r>
            <a:r>
              <a:rPr lang="en-US" sz="1400" dirty="0">
                <a:solidFill>
                  <a:srgbClr val="212121"/>
                </a:solidFill>
              </a:rPr>
              <a:t> laboratory </a:t>
            </a:r>
            <a:r>
              <a:rPr lang="en-US" sz="1400" b="1" dirty="0">
                <a:solidFill>
                  <a:srgbClr val="212121"/>
                </a:solidFill>
              </a:rPr>
              <a:t>LASA</a:t>
            </a:r>
            <a:r>
              <a:rPr lang="en-US" sz="1400" dirty="0">
                <a:solidFill>
                  <a:srgbClr val="212121"/>
                </a:solidFill>
              </a:rPr>
              <a:t> (short for </a:t>
            </a:r>
            <a:r>
              <a:rPr lang="en-US" sz="1400" dirty="0" err="1">
                <a:solidFill>
                  <a:srgbClr val="212121"/>
                </a:solidFill>
              </a:rPr>
              <a:t>Laboratorio</a:t>
            </a:r>
            <a:r>
              <a:rPr lang="en-US" sz="1400" dirty="0">
                <a:solidFill>
                  <a:srgbClr val="212121"/>
                </a:solidFill>
              </a:rPr>
              <a:t> </a:t>
            </a:r>
            <a:r>
              <a:rPr lang="en-US" sz="1400" dirty="0" err="1">
                <a:solidFill>
                  <a:srgbClr val="212121"/>
                </a:solidFill>
              </a:rPr>
              <a:t>Acceleratori</a:t>
            </a:r>
            <a:r>
              <a:rPr lang="en-US" sz="1400" dirty="0">
                <a:solidFill>
                  <a:srgbClr val="212121"/>
                </a:solidFill>
              </a:rPr>
              <a:t> e </a:t>
            </a:r>
            <a:r>
              <a:rPr lang="en-US" sz="1400" dirty="0" err="1">
                <a:solidFill>
                  <a:srgbClr val="212121"/>
                </a:solidFill>
              </a:rPr>
              <a:t>Superconduttività</a:t>
            </a:r>
            <a:r>
              <a:rPr lang="en-US" sz="1400" dirty="0">
                <a:solidFill>
                  <a:srgbClr val="212121"/>
                </a:solidFill>
              </a:rPr>
              <a:t> </a:t>
            </a:r>
            <a:r>
              <a:rPr lang="en-US" sz="1400" dirty="0" err="1">
                <a:solidFill>
                  <a:srgbClr val="212121"/>
                </a:solidFill>
              </a:rPr>
              <a:t>Applicata</a:t>
            </a:r>
            <a:r>
              <a:rPr lang="en-US" sz="1400" dirty="0">
                <a:solidFill>
                  <a:srgbClr val="212121"/>
                </a:solidFill>
              </a:rPr>
              <a:t>, i.e., Laboratory for Accelerators and Applied Superconductivity), is a center of excellence at an international level in the field of advanced technology for particle accelerators based in </a:t>
            </a:r>
            <a:r>
              <a:rPr lang="en-US" sz="1400" dirty="0" err="1">
                <a:solidFill>
                  <a:srgbClr val="212121"/>
                </a:solidFill>
              </a:rPr>
              <a:t>Segrate</a:t>
            </a:r>
            <a:r>
              <a:rPr lang="en-US" sz="1400" dirty="0">
                <a:solidFill>
                  <a:srgbClr val="212121"/>
                </a:solidFill>
              </a:rPr>
              <a:t>, near Milan.</a:t>
            </a:r>
            <a:r>
              <a:rPr lang="it-IT" sz="1400" dirty="0">
                <a:solidFill>
                  <a:srgbClr val="212121"/>
                </a:solidFill>
                <a:effectLst/>
              </a:rPr>
              <a:t> </a:t>
            </a:r>
          </a:p>
          <a:p>
            <a:r>
              <a:rPr lang="en-US" sz="1400" dirty="0">
                <a:solidFill>
                  <a:srgbClr val="212121"/>
                </a:solidFill>
              </a:rPr>
              <a:t>The main mission of LASA currently is the </a:t>
            </a:r>
            <a:r>
              <a:rPr lang="en-US" sz="1400" b="1" dirty="0">
                <a:solidFill>
                  <a:srgbClr val="212121"/>
                </a:solidFill>
              </a:rPr>
              <a:t>development of radiofrequency superconducting resonators </a:t>
            </a:r>
            <a:r>
              <a:rPr lang="en-US" sz="1400" dirty="0">
                <a:solidFill>
                  <a:srgbClr val="212121"/>
                </a:solidFill>
              </a:rPr>
              <a:t>for particle beam acceleration and </a:t>
            </a:r>
            <a:r>
              <a:rPr lang="en-US" sz="1400" b="1" dirty="0">
                <a:solidFill>
                  <a:srgbClr val="212121"/>
                </a:solidFill>
              </a:rPr>
              <a:t>superconducting magnets</a:t>
            </a:r>
            <a:r>
              <a:rPr lang="en-US" sz="1400" dirty="0">
                <a:solidFill>
                  <a:srgbClr val="212121"/>
                </a:solidFill>
              </a:rPr>
              <a:t> for particle beam orbit and focusing.</a:t>
            </a:r>
            <a:r>
              <a:rPr lang="it-IT" sz="1400" dirty="0">
                <a:solidFill>
                  <a:srgbClr val="212121"/>
                </a:solidFill>
              </a:rPr>
              <a:t> </a:t>
            </a:r>
            <a:r>
              <a:rPr lang="en-US" sz="1400" dirty="0">
                <a:solidFill>
                  <a:srgbClr val="212121"/>
                </a:solidFill>
              </a:rPr>
              <a:t>Alongside this, LASA perpetuates its tradition in the experimental field by participating in the study and development of experiments in the field of </a:t>
            </a:r>
            <a:r>
              <a:rPr lang="en-US" sz="1400" b="1" dirty="0">
                <a:solidFill>
                  <a:srgbClr val="212121"/>
                </a:solidFill>
              </a:rPr>
              <a:t>innovative acceleration schemes</a:t>
            </a:r>
            <a:r>
              <a:rPr lang="en-US" sz="1400" dirty="0">
                <a:solidFill>
                  <a:srgbClr val="212121"/>
                </a:solidFill>
              </a:rPr>
              <a:t>.</a:t>
            </a:r>
            <a:endParaRPr lang="it-IT" sz="1400" dirty="0">
              <a:solidFill>
                <a:srgbClr val="21212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C369B6-F187-1C4F-8416-1732ADFA9E1D}"/>
              </a:ext>
            </a:extLst>
          </p:cNvPr>
          <p:cNvSpPr txBox="1"/>
          <p:nvPr/>
        </p:nvSpPr>
        <p:spPr>
          <a:xfrm>
            <a:off x="86497" y="1259840"/>
            <a:ext cx="854086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12121"/>
                </a:solidFill>
              </a:rPr>
              <a:t>The activities undergoing and starting at LASA foresee the presence of four main test facilities devoted to:</a:t>
            </a:r>
            <a:endParaRPr lang="it-IT" sz="1400" dirty="0">
              <a:solidFill>
                <a:srgbClr val="212121"/>
              </a:solidFill>
            </a:endParaRPr>
          </a:p>
          <a:p>
            <a:r>
              <a:rPr lang="en-US" sz="1400" dirty="0">
                <a:solidFill>
                  <a:srgbClr val="212121"/>
                </a:solidFill>
              </a:rPr>
              <a:t> </a:t>
            </a:r>
            <a:endParaRPr lang="it-IT" sz="1400" dirty="0">
              <a:solidFill>
                <a:srgbClr val="21212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</a:rPr>
              <a:t>Superconducting Magnets</a:t>
            </a:r>
            <a:endParaRPr lang="it-IT" sz="1400" b="1" dirty="0">
              <a:solidFill>
                <a:srgbClr val="21212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</a:rPr>
              <a:t>Superconducting RF Cavities</a:t>
            </a:r>
            <a:endParaRPr lang="it-IT" sz="1400" b="1" dirty="0">
              <a:solidFill>
                <a:srgbClr val="21212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</a:rPr>
              <a:t>High Brightness Photocathodes for Electron Sources</a:t>
            </a:r>
            <a:endParaRPr lang="it-IT" sz="1400" b="1" dirty="0">
              <a:solidFill>
                <a:srgbClr val="21212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12121"/>
                </a:solidFill>
              </a:rPr>
              <a:t>Laser Applications to High Power Fabry Perot Cavities and Advanced Timing Systems.</a:t>
            </a:r>
            <a:endParaRPr lang="it-IT" sz="1400" b="1" dirty="0">
              <a:solidFill>
                <a:srgbClr val="212121"/>
              </a:solidFill>
            </a:endParaRP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6B33AFD-D474-9F42-80AF-DB4263FD42B2}"/>
              </a:ext>
            </a:extLst>
          </p:cNvPr>
          <p:cNvSpPr txBox="1"/>
          <p:nvPr/>
        </p:nvSpPr>
        <p:spPr>
          <a:xfrm>
            <a:off x="6786880" y="2834640"/>
            <a:ext cx="52486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12121"/>
                </a:solidFill>
              </a:rPr>
              <a:t>The </a:t>
            </a:r>
            <a:r>
              <a:rPr lang="en-US" sz="1400" b="1" dirty="0">
                <a:solidFill>
                  <a:srgbClr val="212121"/>
                </a:solidFill>
              </a:rPr>
              <a:t>Superconducting Magnets Group </a:t>
            </a:r>
            <a:r>
              <a:rPr lang="en-US" sz="1400" dirty="0">
                <a:solidFill>
                  <a:srgbClr val="212121"/>
                </a:solidFill>
              </a:rPr>
              <a:t>has experience in design, construction and test of superconducting magnets, both for accelerators facility and for detectors. </a:t>
            </a:r>
            <a:r>
              <a:rPr lang="en-US" sz="1400" b="1" dirty="0">
                <a:solidFill>
                  <a:srgbClr val="212121"/>
                </a:solidFill>
              </a:rPr>
              <a:t>The experimental infrastructure includes facilities for very precise critical current measurements (at 1.9 K or 4.2 K, with back-ground field up to 15 T and current up 2 kA) and for testing of superconducting magnets from medium to large dimensions.</a:t>
            </a:r>
            <a:r>
              <a:rPr lang="en-US" sz="1400" dirty="0">
                <a:solidFill>
                  <a:srgbClr val="212121"/>
                </a:solidFill>
              </a:rPr>
              <a:t> </a:t>
            </a:r>
            <a:endParaRPr lang="it-IT" sz="1400" dirty="0">
              <a:solidFill>
                <a:srgbClr val="212121"/>
              </a:solidFill>
            </a:endParaRPr>
          </a:p>
          <a:p>
            <a:r>
              <a:rPr lang="en-US" sz="1400" dirty="0">
                <a:solidFill>
                  <a:srgbClr val="212121"/>
                </a:solidFill>
              </a:rPr>
              <a:t>The internal laboratories for model and prototype development include winding machines, a small furnace for high temperature thermal treatment and an oven for vacuum impregnation.</a:t>
            </a:r>
            <a:endParaRPr lang="it-IT" sz="1400" dirty="0">
              <a:solidFill>
                <a:srgbClr val="212121"/>
              </a:solidFill>
            </a:endParaRPr>
          </a:p>
          <a:p>
            <a:endParaRPr lang="it-IT" dirty="0">
              <a:solidFill>
                <a:srgbClr val="212121"/>
              </a:solidFill>
            </a:endParaRPr>
          </a:p>
        </p:txBody>
      </p:sp>
      <p:pic>
        <p:nvPicPr>
          <p:cNvPr id="10" name="Immagine 9" descr="Immagine che contiene interni, edificio&#10;&#10;Descrizione generata automaticamente">
            <a:extLst>
              <a:ext uri="{FF2B5EF4-FFF2-40B4-BE49-F238E27FC236}">
                <a16:creationId xmlns:a16="http://schemas.microsoft.com/office/drawing/2014/main" id="{675D42DA-CF99-7742-B5EB-941CFFC4EC8B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33195" y="1735018"/>
            <a:ext cx="3272790" cy="56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12B65F-D8AA-EF40-9A47-2941267E5DC4}"/>
              </a:ext>
            </a:extLst>
          </p:cNvPr>
          <p:cNvSpPr txBox="1"/>
          <p:nvPr/>
        </p:nvSpPr>
        <p:spPr>
          <a:xfrm>
            <a:off x="-1" y="122158"/>
            <a:ext cx="91738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 </a:t>
            </a:r>
            <a:r>
              <a:rPr lang="en-US" sz="1400" b="1" dirty="0">
                <a:solidFill>
                  <a:srgbClr val="000000"/>
                </a:solidFill>
              </a:rPr>
              <a:t>SRF Group </a:t>
            </a:r>
            <a:r>
              <a:rPr lang="en-US" sz="1400" dirty="0">
                <a:solidFill>
                  <a:srgbClr val="000000"/>
                </a:solidFill>
              </a:rPr>
              <a:t>at LASA has a long standing experience in many fields related to </a:t>
            </a:r>
            <a:r>
              <a:rPr lang="en-US" sz="1400" b="1" dirty="0">
                <a:solidFill>
                  <a:srgbClr val="000000"/>
                </a:solidFill>
              </a:rPr>
              <a:t>Superconducting RF and Photocathodes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b="1" dirty="0">
                <a:solidFill>
                  <a:srgbClr val="000000"/>
                </a:solidFill>
              </a:rPr>
              <a:t>The RF experimental infrastructure available at LASA includes a test stand for measuring cavities in cryogenic conditions </a:t>
            </a:r>
            <a:r>
              <a:rPr lang="en-US" sz="1400" dirty="0">
                <a:solidFill>
                  <a:srgbClr val="000000"/>
                </a:solidFill>
              </a:rPr>
              <a:t>(lowest temperature 1.5 K) with dedicated diagnostic for quench detection (Second Sound and Fast thermometry) and field emission measurement (photodiodes at cold, energy spectra at warm). An </a:t>
            </a:r>
            <a:r>
              <a:rPr lang="en-US" sz="1400" b="1" dirty="0">
                <a:solidFill>
                  <a:srgbClr val="000000"/>
                </a:solidFill>
              </a:rPr>
              <a:t>ISO4 Clean Room and High Pressure System</a:t>
            </a:r>
            <a:r>
              <a:rPr lang="en-US" sz="1400" dirty="0">
                <a:solidFill>
                  <a:srgbClr val="000000"/>
                </a:solidFill>
              </a:rPr>
              <a:t> complete the facility. </a:t>
            </a:r>
          </a:p>
        </p:txBody>
      </p:sp>
      <p:pic>
        <p:nvPicPr>
          <p:cNvPr id="4" name="Picture 4" descr="A picture containing engine&#10;&#10;Description automatically generated">
            <a:extLst>
              <a:ext uri="{FF2B5EF4-FFF2-40B4-BE49-F238E27FC236}">
                <a16:creationId xmlns:a16="http://schemas.microsoft.com/office/drawing/2014/main" id="{845B211D-9472-2041-92AA-CF6BB2709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8040" y="470148"/>
            <a:ext cx="3496733" cy="2622550"/>
          </a:xfrm>
          <a:prstGeom prst="rect">
            <a:avLst/>
          </a:prstGeom>
        </p:spPr>
      </p:pic>
      <p:pic>
        <p:nvPicPr>
          <p:cNvPr id="10" name="Picture 4" descr="Immagine che contiene interni, tavolo da lavoro&#10;&#10;Descrizione generata automaticamente">
            <a:extLst>
              <a:ext uri="{FF2B5EF4-FFF2-40B4-BE49-F238E27FC236}">
                <a16:creationId xmlns:a16="http://schemas.microsoft.com/office/drawing/2014/main" id="{9C02C426-F9BF-6F4A-B0BE-4038AA2D084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722" y="1212570"/>
            <a:ext cx="2945765" cy="228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D59D53-466C-0C44-9E49-A8A46AD71F2E}"/>
              </a:ext>
            </a:extLst>
          </p:cNvPr>
          <p:cNvSpPr txBox="1"/>
          <p:nvPr/>
        </p:nvSpPr>
        <p:spPr>
          <a:xfrm>
            <a:off x="47954" y="1362692"/>
            <a:ext cx="58934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Moreover, a </a:t>
            </a:r>
            <a:r>
              <a:rPr lang="en-US" sz="1400" b="1" dirty="0">
                <a:solidFill>
                  <a:srgbClr val="000000"/>
                </a:solidFill>
              </a:rPr>
              <a:t>complex UHV system </a:t>
            </a:r>
            <a:r>
              <a:rPr lang="en-US" sz="1400" dirty="0">
                <a:solidFill>
                  <a:srgbClr val="000000"/>
                </a:solidFill>
              </a:rPr>
              <a:t>is available for </a:t>
            </a:r>
            <a:r>
              <a:rPr lang="en-US" sz="1400" b="1" dirty="0">
                <a:solidFill>
                  <a:srgbClr val="000000"/>
                </a:solidFill>
              </a:rPr>
              <a:t>growing alkali based photocathodes that includes different light sources for optical measurement and a Time Of Flight spectrometer </a:t>
            </a:r>
            <a:r>
              <a:rPr lang="en-US" sz="1400" dirty="0">
                <a:solidFill>
                  <a:srgbClr val="000000"/>
                </a:solidFill>
              </a:rPr>
              <a:t>for low </a:t>
            </a:r>
            <a:r>
              <a:rPr lang="en-US" sz="1400" dirty="0">
                <a:solidFill>
                  <a:srgbClr val="212121"/>
                </a:solidFill>
              </a:rPr>
              <a:t>energy electrons. </a:t>
            </a:r>
            <a:endParaRPr lang="it-IT" sz="1400" dirty="0">
              <a:solidFill>
                <a:srgbClr val="212121"/>
              </a:solidFill>
            </a:endParaRP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4052DF-1D04-9C42-9E5A-383C73C5DEF4}"/>
              </a:ext>
            </a:extLst>
          </p:cNvPr>
          <p:cNvSpPr txBox="1"/>
          <p:nvPr/>
        </p:nvSpPr>
        <p:spPr>
          <a:xfrm>
            <a:off x="5519936" y="3500501"/>
            <a:ext cx="64930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The </a:t>
            </a:r>
            <a:r>
              <a:rPr lang="en-US" sz="1400" b="1" dirty="0">
                <a:solidFill>
                  <a:srgbClr val="000000"/>
                </a:solidFill>
              </a:rPr>
              <a:t>Laser Applications to High Power Fabry Perot Cavities and Advanced Timing Systems</a:t>
            </a:r>
            <a:r>
              <a:rPr lang="it-IT" sz="14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facility is devoted to 3 different aims:</a:t>
            </a:r>
            <a:endParaRPr lang="it-IT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 </a:t>
            </a:r>
            <a:endParaRPr lang="it-IT" sz="14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provide a suitable setup for </a:t>
            </a:r>
            <a:r>
              <a:rPr lang="en-US" sz="1400" b="1" dirty="0">
                <a:solidFill>
                  <a:srgbClr val="000000"/>
                </a:solidFill>
              </a:rPr>
              <a:t>investigating the physics and the technology related to Fabry-</a:t>
            </a:r>
            <a:r>
              <a:rPr lang="en-US" sz="1400" b="1" dirty="0" err="1">
                <a:solidFill>
                  <a:srgbClr val="000000"/>
                </a:solidFill>
              </a:rPr>
              <a:t>Pérot</a:t>
            </a:r>
            <a:r>
              <a:rPr lang="en-US" sz="1400" b="1" dirty="0">
                <a:solidFill>
                  <a:srgbClr val="000000"/>
                </a:solidFill>
              </a:rPr>
              <a:t> (FP)</a:t>
            </a:r>
            <a:r>
              <a:rPr lang="en-US" sz="1400" dirty="0">
                <a:solidFill>
                  <a:srgbClr val="000000"/>
                </a:solidFill>
              </a:rPr>
              <a:t> cavities for inverse Compton scattering (ICS) X-Ray sources</a:t>
            </a:r>
            <a:endParaRPr lang="it-IT" sz="14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provide </a:t>
            </a:r>
            <a:r>
              <a:rPr lang="en-US" sz="1400" b="1" dirty="0">
                <a:solidFill>
                  <a:srgbClr val="000000"/>
                </a:solidFill>
              </a:rPr>
              <a:t>a high power, tunable repetition rate laser system for exciting a High Voltage photocathode-based test bench </a:t>
            </a:r>
            <a:r>
              <a:rPr lang="en-US" sz="1400" dirty="0">
                <a:solidFill>
                  <a:srgbClr val="000000"/>
                </a:solidFill>
              </a:rPr>
              <a:t>to assess the quality and the capability to provide high intensity electron bunches</a:t>
            </a:r>
            <a:endParaRPr lang="it-IT" sz="14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provide the source for </a:t>
            </a:r>
            <a:r>
              <a:rPr lang="en-US" sz="1400" b="1" dirty="0">
                <a:solidFill>
                  <a:srgbClr val="000000"/>
                </a:solidFill>
              </a:rPr>
              <a:t>high quality reference timing systems </a:t>
            </a:r>
            <a:r>
              <a:rPr lang="en-US" sz="1400" dirty="0">
                <a:solidFill>
                  <a:srgbClr val="000000"/>
                </a:solidFill>
              </a:rPr>
              <a:t>for advanced accelerators and related experimental facilities.</a:t>
            </a:r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28985B-2BB9-F643-9DD4-41765FE653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129368"/>
            <a:ext cx="5325762" cy="33334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6E0F10-2EEE-3D4B-B206-14CB734BD571}"/>
              </a:ext>
            </a:extLst>
          </p:cNvPr>
          <p:cNvSpPr txBox="1"/>
          <p:nvPr/>
        </p:nvSpPr>
        <p:spPr>
          <a:xfrm>
            <a:off x="1197982" y="5903893"/>
            <a:ext cx="9013029" cy="954107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The facilities so far described have been established and maintained for internal users. In the framework of the </a:t>
            </a:r>
            <a:r>
              <a:rPr lang="en-US" sz="1400" dirty="0" err="1">
                <a:solidFill>
                  <a:schemeClr val="tx2"/>
                </a:solidFill>
              </a:rPr>
              <a:t>Eurolabs</a:t>
            </a:r>
            <a:r>
              <a:rPr lang="en-US" sz="1400" dirty="0">
                <a:solidFill>
                  <a:schemeClr val="tx2"/>
                </a:solidFill>
              </a:rPr>
              <a:t> activities we will improve their structure and services to adapt for external users. The access to these facilities will be greatly facilitated and will be evaluated just in front of a written request to the INFN_LASA </a:t>
            </a:r>
            <a:r>
              <a:rPr lang="en-US" sz="1400" dirty="0" err="1">
                <a:solidFill>
                  <a:schemeClr val="tx2"/>
                </a:solidFill>
              </a:rPr>
              <a:t>Eurolabs</a:t>
            </a:r>
            <a:r>
              <a:rPr lang="en-US" sz="1400" dirty="0">
                <a:solidFill>
                  <a:schemeClr val="tx2"/>
                </a:solidFill>
              </a:rPr>
              <a:t> contact person with a description of the project underlying the proposal.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F1F375A-45AA-D34B-932B-862339DA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16" y="6206581"/>
            <a:ext cx="2529016" cy="11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931" y="155849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EUROLABS Kick-Off-Meeting</a:t>
            </a:r>
            <a:br>
              <a:rPr lang="en-US" dirty="0" smtClean="0"/>
            </a:br>
            <a:r>
              <a:rPr lang="en-US" dirty="0" smtClean="0"/>
              <a:t>Inputs from FREIA UU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9409" y="4197329"/>
            <a:ext cx="9144000" cy="1655762"/>
          </a:xfrm>
        </p:spPr>
        <p:txBody>
          <a:bodyPr/>
          <a:lstStyle/>
          <a:p>
            <a:r>
              <a:rPr lang="en-US" dirty="0" smtClean="0"/>
              <a:t>A. Miyazaki on behalf of FREIA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EURO-LABS KOM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FB28924-6E4F-48FA-A20F-6E7AA5823A71}" type="slidenum">
              <a:rPr lang="en-US" smtClean="0"/>
              <a:t>13</a:t>
            </a:fld>
            <a:endParaRPr lang="en-US"/>
          </a:p>
        </p:txBody>
      </p:sp>
      <p:pic>
        <p:nvPicPr>
          <p:cNvPr id="6" name="図 12">
            <a:extLst>
              <a:ext uri="{FF2B5EF4-FFF2-40B4-BE49-F238E27FC236}">
                <a16:creationId xmlns:a16="http://schemas.microsoft.com/office/drawing/2014/main" id="{E8556EB9-2214-C041-B776-0687C809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6"/>
            <a:ext cx="1750595" cy="1750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EE24F-E8F5-3A45-8360-72E357020F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63" y="74001"/>
            <a:ext cx="3100137" cy="1461837"/>
          </a:xfrm>
          <a:prstGeom prst="rect">
            <a:avLst/>
          </a:prstGeom>
        </p:spPr>
      </p:pic>
      <p:pic>
        <p:nvPicPr>
          <p:cNvPr id="9" name="Picture 13" descr="FREIAlogo-v2">
            <a:extLst>
              <a:ext uri="{FF2B5EF4-FFF2-40B4-BE49-F238E27FC236}">
                <a16:creationId xmlns:a16="http://schemas.microsoft.com/office/drawing/2014/main" id="{1AFC6D62-0EDD-BD45-82FF-73612F3FE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47" y="74001"/>
            <a:ext cx="2915653" cy="1440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4475820" y="4886711"/>
            <a:ext cx="2968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5"/>
              </a:rPr>
              <a:t>https://www.physics.uu.se/research/freia/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46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4F76B945-C178-1A42-B9EE-2DEEF693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058" y="1418928"/>
            <a:ext cx="3641617" cy="20484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6D059DE-1C34-F94A-B281-103C5A8F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47" y="1"/>
            <a:ext cx="8908253" cy="842963"/>
          </a:xfrm>
        </p:spPr>
        <p:txBody>
          <a:bodyPr>
            <a:normAutofit/>
          </a:bodyPr>
          <a:lstStyle/>
          <a:p>
            <a:r>
              <a:rPr kumimoji="1" lang="en-US" altLang="ja-SE" sz="3600" dirty="0" smtClean="0"/>
              <a:t>2(+1) cryostats (vertical, horizontal, and small)</a:t>
            </a:r>
            <a:endParaRPr kumimoji="1" lang="ja-SE" altLang="en-US" sz="3600" b="1" dirty="0"/>
          </a:p>
        </p:txBody>
      </p:sp>
      <p:pic>
        <p:nvPicPr>
          <p:cNvPr id="3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4CC048A5-B793-2D46-A667-0D9966A2D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07" y="784184"/>
            <a:ext cx="4105257" cy="5068941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9D09884-76E1-E546-9FF3-695F396A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BDE3-ED55-6441-8979-A81E83E78B51}" type="slidenum">
              <a:rPr kumimoji="1" lang="ja-S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SE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AA78ED46-2D86-4245-8B3D-87CFCF24DDAB}"/>
              </a:ext>
            </a:extLst>
          </p:cNvPr>
          <p:cNvSpPr/>
          <p:nvPr/>
        </p:nvSpPr>
        <p:spPr>
          <a:xfrm>
            <a:off x="185647" y="1616707"/>
            <a:ext cx="12827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arXiv:2108.10648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arXiv:2011.05210</a:t>
            </a:r>
            <a:endParaRPr kumimoji="0" lang="ja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図 12">
            <a:extLst>
              <a:ext uri="{FF2B5EF4-FFF2-40B4-BE49-F238E27FC236}">
                <a16:creationId xmlns:a16="http://schemas.microsoft.com/office/drawing/2014/main" id="{E8556EB9-2214-C041-B776-0687C809B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677"/>
            <a:ext cx="827008" cy="827008"/>
          </a:xfrm>
          <a:prstGeom prst="rect">
            <a:avLst/>
          </a:prstGeom>
        </p:spPr>
      </p:pic>
      <p:pic>
        <p:nvPicPr>
          <p:cNvPr id="13" name="Picture 13" descr="FREIAlogo-v2">
            <a:extLst>
              <a:ext uri="{FF2B5EF4-FFF2-40B4-BE49-F238E27FC236}">
                <a16:creationId xmlns:a16="http://schemas.microsoft.com/office/drawing/2014/main" id="{1AFC6D62-0EDD-BD45-82FF-73612F3FE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2" y="119016"/>
            <a:ext cx="1165029" cy="57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EE24F-E8F5-3A45-8360-72E357020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56" y="17879"/>
            <a:ext cx="1545288" cy="72866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F38D644-D271-784A-83A3-B9ECF6028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789" y="860842"/>
            <a:ext cx="5348655" cy="37823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0A3B5-28B6-464F-8A76-18F067BB9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11" y="4114800"/>
            <a:ext cx="1955006" cy="26066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1" y="784184"/>
            <a:ext cx="1739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SC cavities and magnets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正方形/長方形 14">
            <a:extLst>
              <a:ext uri="{FF2B5EF4-FFF2-40B4-BE49-F238E27FC236}">
                <a16:creationId xmlns:a16="http://schemas.microsoft.com/office/drawing/2014/main" id="{93D00963-6072-1A4B-8FA4-895D5E9BD280}"/>
              </a:ext>
            </a:extLst>
          </p:cNvPr>
          <p:cNvSpPr/>
          <p:nvPr/>
        </p:nvSpPr>
        <p:spPr>
          <a:xfrm>
            <a:off x="9889469" y="957263"/>
            <a:ext cx="22369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Li et al, NIMA 927, 63 (2019)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Li et al, LINAC 2018, THOP066</a:t>
            </a:r>
            <a:r>
              <a:rPr kumimoji="0" lang="en-US" altLang="ja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ja-SE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8634" y="835922"/>
            <a:ext cx="346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He-jacket cavities + coupler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0E8A31EA-6C47-B642-A0EB-CD4D75EB9731}"/>
              </a:ext>
            </a:extLst>
          </p:cNvPr>
          <p:cNvSpPr txBox="1"/>
          <p:nvPr/>
        </p:nvSpPr>
        <p:spPr>
          <a:xfrm rot="260514">
            <a:off x="8408000" y="34877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length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3.3 m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1D8FFB5-24A3-E44D-9B1A-75E081CEB9A5}"/>
              </a:ext>
            </a:extLst>
          </p:cNvPr>
          <p:cNvSpPr txBox="1"/>
          <p:nvPr/>
        </p:nvSpPr>
        <p:spPr>
          <a:xfrm>
            <a:off x="6777789" y="2055318"/>
            <a:ext cx="166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Inner diameter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 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267" y="3757099"/>
            <a:ext cx="2606395" cy="30433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91266" y="3469118"/>
            <a:ext cx="302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cryostat (only at 4K)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14" y="4003830"/>
            <a:ext cx="2033706" cy="27750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090" y="4927395"/>
            <a:ext cx="2613331" cy="18514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9704421" y="4241957"/>
            <a:ext cx="2294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 capacitance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110(90)W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2.0(1.8)K</a:t>
            </a:r>
          </a:p>
        </p:txBody>
      </p:sp>
      <p:sp>
        <p:nvSpPr>
          <p:cNvPr id="31" name="正方形/長方形 2">
            <a:extLst>
              <a:ext uri="{FF2B5EF4-FFF2-40B4-BE49-F238E27FC236}">
                <a16:creationId xmlns:a16="http://schemas.microsoft.com/office/drawing/2014/main" id="{0DD683B1-572E-9B4B-B549-1A9EB11CB8C7}"/>
              </a:ext>
            </a:extLst>
          </p:cNvPr>
          <p:cNvSpPr/>
          <p:nvPr/>
        </p:nvSpPr>
        <p:spPr>
          <a:xfrm>
            <a:off x="9807118" y="6323468"/>
            <a:ext cx="229421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sv-SE" altLang="ja-S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Ruber</a:t>
            </a:r>
            <a:r>
              <a:rPr kumimoji="0" lang="sv-SE" altLang="ja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diva2:814268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ja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sv-SE" altLang="ja-S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Waagaard</a:t>
            </a:r>
            <a:r>
              <a:rPr kumimoji="0" lang="sv-SE" altLang="ja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arXiv:2104.10435 </a:t>
            </a:r>
            <a:endParaRPr kumimoji="0" lang="ja-SE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3839" y="5919808"/>
            <a:ext cx="2728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960 access units: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experiments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weeks x 5 days x 8 hours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632" y="112295"/>
            <a:ext cx="8789168" cy="1325563"/>
          </a:xfrm>
        </p:spPr>
        <p:txBody>
          <a:bodyPr/>
          <a:lstStyle/>
          <a:p>
            <a:r>
              <a:rPr lang="en-US" dirty="0" smtClean="0"/>
              <a:t>Service improvement plan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EURO-LABS KOM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28924-6E4F-48FA-A20F-6E7AA5823A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6161" y="1778445"/>
          <a:ext cx="9872577" cy="330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0118">
                  <a:extLst>
                    <a:ext uri="{9D8B030D-6E8A-4147-A177-3AD203B41FA5}">
                      <a16:colId xmlns:a16="http://schemas.microsoft.com/office/drawing/2014/main" val="3221049590"/>
                    </a:ext>
                  </a:extLst>
                </a:gridCol>
                <a:gridCol w="2074459">
                  <a:extLst>
                    <a:ext uri="{9D8B030D-6E8A-4147-A177-3AD203B41FA5}">
                      <a16:colId xmlns:a16="http://schemas.microsoft.com/office/drawing/2014/main" val="2795987130"/>
                    </a:ext>
                  </a:extLst>
                </a:gridCol>
                <a:gridCol w="1537018">
                  <a:extLst>
                    <a:ext uri="{9D8B030D-6E8A-4147-A177-3AD203B41FA5}">
                      <a16:colId xmlns:a16="http://schemas.microsoft.com/office/drawing/2014/main" val="3681422814"/>
                    </a:ext>
                  </a:extLst>
                </a:gridCol>
                <a:gridCol w="1672537">
                  <a:extLst>
                    <a:ext uri="{9D8B030D-6E8A-4147-A177-3AD203B41FA5}">
                      <a16:colId xmlns:a16="http://schemas.microsoft.com/office/drawing/2014/main" val="2681456564"/>
                    </a:ext>
                  </a:extLst>
                </a:gridCol>
                <a:gridCol w="3648445">
                  <a:extLst>
                    <a:ext uri="{9D8B030D-6E8A-4147-A177-3AD203B41FA5}">
                      <a16:colId xmlns:a16="http://schemas.microsoft.com/office/drawing/2014/main" val="3916078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Priority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equipment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58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 field probe for magnets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100-130 </a:t>
                      </a:r>
                      <a:r>
                        <a:rPr lang="en-US" dirty="0" err="1" smtClean="0"/>
                        <a:t>kEUR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One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Rotational coil inside anti-cryostat inserted inside a magnet bore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4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 field probe for cavities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10-15 </a:t>
                      </a:r>
                      <a:r>
                        <a:rPr lang="en-US" dirty="0" err="1" smtClean="0"/>
                        <a:t>kEUR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Half a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 far only one prototype probe in collaboratio</a:t>
                      </a:r>
                      <a:r>
                        <a:rPr lang="en-US" baseline="0" dirty="0" smtClean="0"/>
                        <a:t>n with the company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87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Broadband high-power</a:t>
                      </a:r>
                      <a:r>
                        <a:rPr lang="en-US" baseline="0" dirty="0" smtClean="0"/>
                        <a:t> RF amplifier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10-15 </a:t>
                      </a:r>
                      <a:r>
                        <a:rPr lang="en-US" dirty="0" err="1" smtClean="0"/>
                        <a:t>kEUR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Half</a:t>
                      </a:r>
                      <a:r>
                        <a:rPr lang="en-US" baseline="0" dirty="0" smtClean="0"/>
                        <a:t> a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 far only 352-400</a:t>
                      </a:r>
                      <a:r>
                        <a:rPr lang="en-US" baseline="0" dirty="0" smtClean="0"/>
                        <a:t> MHz</a:t>
                      </a:r>
                      <a:endParaRPr lang="en-US" dirty="0" smtClean="0"/>
                    </a:p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dirty="0" smtClean="0"/>
                        <a:t>700-3000 MHz for more cavities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97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LLRF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60-72 </a:t>
                      </a:r>
                      <a:r>
                        <a:rPr lang="en-US" dirty="0" err="1" smtClean="0"/>
                        <a:t>kEUR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One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FPGA</a:t>
                      </a:r>
                      <a:r>
                        <a:rPr lang="en-US" baseline="0" dirty="0" smtClean="0"/>
                        <a:t> code was developed </a:t>
                      </a:r>
                    </a:p>
                    <a:p>
                      <a:r>
                        <a:rPr lang="en-US" baseline="0" dirty="0" smtClean="0">
                          <a:sym typeface="Wingdings" panose="05000000000000000000" pitchFamily="2" charset="2"/>
                        </a:rPr>
                        <a:t> just procurement and deployment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61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912867"/>
                  </a:ext>
                </a:extLst>
              </a:tr>
            </a:tbl>
          </a:graphicData>
        </a:graphic>
      </p:graphicFrame>
      <p:pic>
        <p:nvPicPr>
          <p:cNvPr id="6" name="図 12">
            <a:extLst>
              <a:ext uri="{FF2B5EF4-FFF2-40B4-BE49-F238E27FC236}">
                <a16:creationId xmlns:a16="http://schemas.microsoft.com/office/drawing/2014/main" id="{E8556EB9-2214-C041-B776-0687C809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677"/>
            <a:ext cx="827008" cy="827008"/>
          </a:xfrm>
          <a:prstGeom prst="rect">
            <a:avLst/>
          </a:prstGeom>
        </p:spPr>
      </p:pic>
      <p:pic>
        <p:nvPicPr>
          <p:cNvPr id="7" name="Picture 13" descr="FREIAlogo-v2">
            <a:extLst>
              <a:ext uri="{FF2B5EF4-FFF2-40B4-BE49-F238E27FC236}">
                <a16:creationId xmlns:a16="http://schemas.microsoft.com/office/drawing/2014/main" id="{1AFC6D62-0EDD-BD45-82FF-73612F3FE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2" y="119016"/>
            <a:ext cx="1165029" cy="575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93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5094" y="173436"/>
            <a:ext cx="11376643" cy="699612"/>
          </a:xfrm>
        </p:spPr>
        <p:txBody>
          <a:bodyPr/>
          <a:lstStyle/>
          <a:p>
            <a:r>
              <a:rPr lang="fr-FR" sz="3200" dirty="0" err="1" smtClean="0"/>
              <a:t>Technology</a:t>
            </a:r>
            <a:r>
              <a:rPr lang="fr-FR" sz="3200" dirty="0"/>
              <a:t> Infrastructures - </a:t>
            </a:r>
            <a:r>
              <a:rPr lang="fr-FR" sz="3200" dirty="0" err="1"/>
              <a:t>Modality</a:t>
            </a:r>
            <a:r>
              <a:rPr lang="fr-FR" sz="3200" dirty="0"/>
              <a:t> of </a:t>
            </a:r>
            <a:r>
              <a:rPr lang="fr-FR" sz="3200" dirty="0" err="1"/>
              <a:t>access</a:t>
            </a: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 smtClean="0"/>
              <a:t>EURO-LABs Kick-off Meeting, Bologna, </a:t>
            </a:r>
            <a:r>
              <a:rPr lang="de-CH" dirty="0" err="1" smtClean="0"/>
              <a:t>October</a:t>
            </a:r>
            <a:r>
              <a:rPr lang="de-CH" dirty="0" smtClean="0"/>
              <a:t>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Leray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335" y="146301"/>
            <a:ext cx="1542422" cy="725487"/>
          </a:xfrm>
          <a:prstGeom prst="rect">
            <a:avLst/>
          </a:prstGeom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89445"/>
              </p:ext>
            </p:extLst>
          </p:nvPr>
        </p:nvGraphicFramePr>
        <p:xfrm>
          <a:off x="398877" y="1124744"/>
          <a:ext cx="11649075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euille de calcul" r:id="rId4" imgW="11649278" imgH="5810381" progId="Excel.Sheet.12">
                  <p:embed/>
                </p:oleObj>
              </mc:Choice>
              <mc:Fallback>
                <p:oleObj name="Feuille de calcul" r:id="rId4" imgW="11649278" imgH="58103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877" y="1124744"/>
                        <a:ext cx="11649075" cy="581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9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35938" y="1340768"/>
            <a:ext cx="10520741" cy="2952328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tx1"/>
                </a:solidFill>
              </a:rPr>
              <a:t>Selection of the applications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Validation of the eligibility of the request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A selection committee composed of 2 to 4 external experts to judge the quality and relevance of the request + the facility representatives ?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 smtClean="0"/>
              <a:t>Selected request forwarded to the TP that can accept it or not depending of its availability and own rules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900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7988" y="353124"/>
            <a:ext cx="11376643" cy="699612"/>
          </a:xfrm>
        </p:spPr>
        <p:txBody>
          <a:bodyPr/>
          <a:lstStyle/>
          <a:p>
            <a:r>
              <a:rPr lang="fr-FR" sz="3200" dirty="0" err="1" smtClean="0"/>
              <a:t>Technology</a:t>
            </a:r>
            <a:r>
              <a:rPr lang="fr-FR" sz="3200" dirty="0"/>
              <a:t> Infrastructures - </a:t>
            </a:r>
            <a:r>
              <a:rPr lang="fr-FR" sz="3200" dirty="0" err="1"/>
              <a:t>Modality</a:t>
            </a:r>
            <a:r>
              <a:rPr lang="fr-FR" sz="3200" dirty="0"/>
              <a:t> of </a:t>
            </a:r>
            <a:r>
              <a:rPr lang="fr-FR" sz="3200" dirty="0" err="1"/>
              <a:t>access</a:t>
            </a: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 smtClean="0"/>
              <a:t>EURO-LABs Kick-off Meeting, Bologna, </a:t>
            </a:r>
            <a:r>
              <a:rPr lang="de-CH" dirty="0" err="1" smtClean="0"/>
              <a:t>October</a:t>
            </a:r>
            <a:r>
              <a:rPr lang="de-CH" dirty="0" smtClean="0"/>
              <a:t>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Leray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108522"/>
            <a:ext cx="154242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527" y="960196"/>
            <a:ext cx="9902878" cy="52771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The </a:t>
            </a:r>
            <a:r>
              <a:rPr lang="en-US" sz="1600" b="1" dirty="0">
                <a:solidFill>
                  <a:schemeClr val="tx1"/>
                </a:solidFill>
              </a:rPr>
              <a:t>European accelerator and magnet Technology Infrastructure (TI) </a:t>
            </a:r>
            <a:r>
              <a:rPr lang="en-US" sz="1600" dirty="0"/>
              <a:t>is the ensemble of Technological Facilities (TFs), encompassing </a:t>
            </a:r>
            <a:r>
              <a:rPr lang="en-US" sz="1600" b="1" dirty="0">
                <a:solidFill>
                  <a:schemeClr val="tx1"/>
                </a:solidFill>
              </a:rPr>
              <a:t>large-scale Technical Platforms (TPs)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/>
              <a:t>for development, fabrication, integration and performance verification of accelerator and magnets components, with large concentrations of dedicated, highly-skilled personnel.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To ensure the long-term sustainability of the TI, the </a:t>
            </a:r>
            <a:r>
              <a:rPr lang="en-US" sz="1600" b="1" dirty="0">
                <a:solidFill>
                  <a:schemeClr val="tx1"/>
                </a:solidFill>
              </a:rPr>
              <a:t>H2020 AMICI project </a:t>
            </a:r>
            <a:r>
              <a:rPr lang="en-US" sz="1600" dirty="0" smtClean="0"/>
              <a:t>(2017-2019</a:t>
            </a:r>
            <a:r>
              <a:rPr lang="en-US" sz="1600" dirty="0"/>
              <a:t>) investigated how the TI could be reinforced, harmonized and made more efficient, and industry could benefit more from the possibilities offered by TPs, </a:t>
            </a:r>
            <a:r>
              <a:rPr lang="en-US" sz="1600" dirty="0" smtClean="0"/>
              <a:t>fostering </a:t>
            </a:r>
            <a:r>
              <a:rPr lang="en-US" sz="1600" dirty="0"/>
              <a:t>industrial innovation potential.</a:t>
            </a: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end of the H2020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the AMICI collaboration continues: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600" dirty="0" err="1"/>
              <a:t>Within</a:t>
            </a:r>
            <a:r>
              <a:rPr lang="fr-FR" sz="1600" dirty="0"/>
              <a:t> the H2020 </a:t>
            </a:r>
            <a:r>
              <a:rPr lang="fr-FR" sz="1600" b="1" dirty="0">
                <a:solidFill>
                  <a:schemeClr val="tx1"/>
                </a:solidFill>
              </a:rPr>
              <a:t>I.FAST </a:t>
            </a:r>
            <a:r>
              <a:rPr lang="fr-FR" sz="1600" b="1" dirty="0" err="1">
                <a:solidFill>
                  <a:schemeClr val="tx1"/>
                </a:solidFill>
              </a:rPr>
              <a:t>project</a:t>
            </a:r>
            <a:r>
              <a:rPr lang="fr-FR" sz="1600" dirty="0"/>
              <a:t>, in </a:t>
            </a:r>
            <a:r>
              <a:rPr lang="fr-FR" sz="1600" b="1" dirty="0">
                <a:solidFill>
                  <a:schemeClr val="tx1"/>
                </a:solidFill>
              </a:rPr>
              <a:t>WP13-ETIAM (</a:t>
            </a:r>
            <a:r>
              <a:rPr lang="fr-FR" sz="1600" b="1" dirty="0" err="1">
                <a:solidFill>
                  <a:schemeClr val="tx1"/>
                </a:solidFill>
              </a:rPr>
              <a:t>European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Technology</a:t>
            </a:r>
            <a:r>
              <a:rPr lang="fr-FR" sz="1600" b="1" dirty="0">
                <a:solidFill>
                  <a:schemeClr val="tx1"/>
                </a:solidFill>
              </a:rPr>
              <a:t> Infrastructure for </a:t>
            </a:r>
            <a:r>
              <a:rPr lang="fr-FR" sz="1600" b="1" dirty="0" err="1">
                <a:solidFill>
                  <a:schemeClr val="tx1"/>
                </a:solidFill>
              </a:rPr>
              <a:t>Accelerators</a:t>
            </a:r>
            <a:r>
              <a:rPr lang="fr-FR" sz="1600" b="1" dirty="0">
                <a:solidFill>
                  <a:schemeClr val="tx1"/>
                </a:solidFill>
              </a:rPr>
              <a:t> and </a:t>
            </a:r>
            <a:r>
              <a:rPr lang="fr-FR" sz="1600" b="1" dirty="0" err="1">
                <a:solidFill>
                  <a:schemeClr val="tx1"/>
                </a:solidFill>
              </a:rPr>
              <a:t>Magnets</a:t>
            </a:r>
            <a:r>
              <a:rPr lang="fr-FR" sz="1600" b="1" dirty="0">
                <a:solidFill>
                  <a:schemeClr val="tx1"/>
                </a:solidFill>
              </a:rPr>
              <a:t>)</a:t>
            </a:r>
            <a:r>
              <a:rPr lang="fr-FR" sz="1600" b="1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objectives of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Establish a roadmap for the TI in view of the construction of future accelerator-based RIs.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Extend and strengthen the cooperation with industry </a:t>
            </a:r>
            <a:r>
              <a:rPr lang="en-US" sz="1600" dirty="0" smtClean="0"/>
              <a:t>in order to foster </a:t>
            </a:r>
            <a:r>
              <a:rPr lang="en-US" sz="1600" dirty="0"/>
              <a:t>innovation in related technologies.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Develop and promote services for the benefit of RIs, future scientific projects and high-tech industry.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tx1"/>
                </a:solidFill>
              </a:rPr>
              <a:t>EURO-LABS </a:t>
            </a:r>
            <a:r>
              <a:rPr lang="fr-FR" b="1" dirty="0" smtClean="0">
                <a:solidFill>
                  <a:schemeClr val="tx1"/>
                </a:solidFill>
              </a:rPr>
              <a:t>- Task </a:t>
            </a:r>
            <a:r>
              <a:rPr lang="fr-FR" b="1" dirty="0">
                <a:solidFill>
                  <a:schemeClr val="tx1"/>
                </a:solidFill>
              </a:rPr>
              <a:t>3.2: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1600" dirty="0" err="1"/>
              <a:t>Provide</a:t>
            </a:r>
            <a:r>
              <a:rPr lang="fr-FR" sz="1600" dirty="0"/>
              <a:t> </a:t>
            </a:r>
            <a:r>
              <a:rPr lang="fr-FR" sz="1600" dirty="0" err="1"/>
              <a:t>access</a:t>
            </a:r>
            <a:r>
              <a:rPr lang="fr-FR" sz="1600" dirty="0"/>
              <a:t> to </a:t>
            </a:r>
            <a:r>
              <a:rPr lang="fr-FR" sz="1600" dirty="0" err="1"/>
              <a:t>some</a:t>
            </a:r>
            <a:r>
              <a:rPr lang="fr-FR" sz="1600" dirty="0"/>
              <a:t> of the </a:t>
            </a:r>
            <a:r>
              <a:rPr lang="fr-FR" sz="1600" dirty="0" err="1"/>
              <a:t>TPs</a:t>
            </a:r>
            <a:r>
              <a:rPr lang="fr-FR" sz="1600" dirty="0"/>
              <a:t> of AMICI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1600" dirty="0" err="1"/>
              <a:t>Contribute</a:t>
            </a:r>
            <a:r>
              <a:rPr lang="fr-FR" sz="1600" dirty="0"/>
              <a:t> to service </a:t>
            </a:r>
            <a:r>
              <a:rPr lang="fr-FR" sz="1600" dirty="0" err="1"/>
              <a:t>improvements</a:t>
            </a:r>
            <a:r>
              <a:rPr lang="fr-FR" sz="1600" dirty="0"/>
              <a:t> if </a:t>
            </a:r>
            <a:r>
              <a:rPr lang="fr-FR" sz="1600" dirty="0" err="1"/>
              <a:t>necessary</a:t>
            </a:r>
            <a:endParaRPr lang="fr-FR" sz="16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44379" y="299288"/>
            <a:ext cx="11376643" cy="699612"/>
          </a:xfrm>
        </p:spPr>
        <p:txBody>
          <a:bodyPr/>
          <a:lstStyle/>
          <a:p>
            <a:r>
              <a:rPr lang="fr-FR" sz="3200" dirty="0"/>
              <a:t>Task </a:t>
            </a:r>
            <a:r>
              <a:rPr lang="fr-FR" sz="3200" dirty="0" smtClean="0"/>
              <a:t>3.2 - </a:t>
            </a:r>
            <a:r>
              <a:rPr lang="fr-FR" sz="3200" dirty="0" err="1"/>
              <a:t>Technology</a:t>
            </a:r>
            <a:r>
              <a:rPr lang="fr-FR" sz="3200" dirty="0"/>
              <a:t> </a:t>
            </a:r>
            <a:r>
              <a:rPr lang="fr-FR" sz="3200" dirty="0" smtClean="0"/>
              <a:t>Infrastructures </a:t>
            </a: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 smtClean="0"/>
              <a:t>EURO-LABs Kick-off Meeting, Bologna, </a:t>
            </a:r>
            <a:r>
              <a:rPr lang="de-CH" dirty="0" err="1" smtClean="0"/>
              <a:t>October</a:t>
            </a:r>
            <a:r>
              <a:rPr lang="de-CH" dirty="0" smtClean="0"/>
              <a:t>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Leray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405" y="1627149"/>
            <a:ext cx="1763634" cy="11537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155" y="3933056"/>
            <a:ext cx="1438781" cy="82303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388155" y="2811398"/>
            <a:ext cx="1483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://eu-amici.eu/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418282" y="4766556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ifast-project.eu/</a:t>
            </a:r>
            <a:endParaRPr lang="en-US" sz="1200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981" y="407752"/>
            <a:ext cx="154242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52861" y="692696"/>
            <a:ext cx="10501009" cy="5277116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The </a:t>
            </a:r>
            <a:r>
              <a:rPr lang="en-US" sz="2000" b="1" dirty="0"/>
              <a:t>partners: CEA/</a:t>
            </a:r>
            <a:r>
              <a:rPr lang="en-US" sz="2000" b="1" dirty="0" err="1"/>
              <a:t>Irfu</a:t>
            </a:r>
            <a:r>
              <a:rPr lang="en-US" sz="2000" b="1" dirty="0"/>
              <a:t>, CERN, CNRS/</a:t>
            </a:r>
            <a:r>
              <a:rPr lang="en-US" sz="2000" b="1" dirty="0" err="1"/>
              <a:t>IJCLab</a:t>
            </a:r>
            <a:r>
              <a:rPr lang="en-US" sz="2000" b="1" dirty="0"/>
              <a:t>, INFN/LASA and U. Salerno, </a:t>
            </a:r>
            <a:r>
              <a:rPr lang="en-US" sz="2000" b="1" dirty="0" smtClean="0"/>
              <a:t>UU</a:t>
            </a:r>
            <a:endParaRPr lang="en-US" sz="2000" b="1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/>
              <a:t>The Technical </a:t>
            </a:r>
            <a:r>
              <a:rPr lang="en-US" sz="2000" b="1" dirty="0" smtClean="0"/>
              <a:t>Platforms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9376" y="113371"/>
            <a:ext cx="11376643" cy="699612"/>
          </a:xfrm>
        </p:spPr>
        <p:txBody>
          <a:bodyPr/>
          <a:lstStyle/>
          <a:p>
            <a:r>
              <a:rPr lang="fr-FR" sz="3200" dirty="0"/>
              <a:t>Task </a:t>
            </a:r>
            <a:r>
              <a:rPr lang="fr-FR" sz="3200" dirty="0" smtClean="0"/>
              <a:t>3.2 - </a:t>
            </a:r>
            <a:r>
              <a:rPr lang="fr-FR" sz="3200" dirty="0" err="1"/>
              <a:t>Technology</a:t>
            </a:r>
            <a:r>
              <a:rPr lang="fr-FR" sz="3200" dirty="0"/>
              <a:t> </a:t>
            </a:r>
            <a:r>
              <a:rPr lang="fr-FR" sz="3200" dirty="0" smtClean="0"/>
              <a:t>Infrastructures</a:t>
            </a: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 smtClean="0"/>
              <a:t>EURO-LABs Kick-off Meeting, Bologna, </a:t>
            </a:r>
            <a:r>
              <a:rPr lang="de-CH" dirty="0" err="1" smtClean="0"/>
              <a:t>October</a:t>
            </a:r>
            <a:r>
              <a:rPr lang="de-CH" dirty="0" smtClean="0"/>
              <a:t>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Leray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630" y="87496"/>
            <a:ext cx="1542422" cy="725487"/>
          </a:xfrm>
          <a:prstGeom prst="rect">
            <a:avLst/>
          </a:prstGeom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30894"/>
              </p:ext>
            </p:extLst>
          </p:nvPr>
        </p:nvGraphicFramePr>
        <p:xfrm>
          <a:off x="1343473" y="1484782"/>
          <a:ext cx="9073157" cy="4684753"/>
        </p:xfrm>
        <a:graphic>
          <a:graphicData uri="http://schemas.openxmlformats.org/drawingml/2006/table">
            <a:tbl>
              <a:tblPr/>
              <a:tblGrid>
                <a:gridCol w="2124407">
                  <a:extLst>
                    <a:ext uri="{9D8B030D-6E8A-4147-A177-3AD203B41FA5}">
                      <a16:colId xmlns:a16="http://schemas.microsoft.com/office/drawing/2014/main" val="1489969942"/>
                    </a:ext>
                  </a:extLst>
                </a:gridCol>
                <a:gridCol w="686595">
                  <a:extLst>
                    <a:ext uri="{9D8B030D-6E8A-4147-A177-3AD203B41FA5}">
                      <a16:colId xmlns:a16="http://schemas.microsoft.com/office/drawing/2014/main" val="2574856970"/>
                    </a:ext>
                  </a:extLst>
                </a:gridCol>
                <a:gridCol w="2124407">
                  <a:extLst>
                    <a:ext uri="{9D8B030D-6E8A-4147-A177-3AD203B41FA5}">
                      <a16:colId xmlns:a16="http://schemas.microsoft.com/office/drawing/2014/main" val="3322264924"/>
                    </a:ext>
                  </a:extLst>
                </a:gridCol>
                <a:gridCol w="2126427">
                  <a:extLst>
                    <a:ext uri="{9D8B030D-6E8A-4147-A177-3AD203B41FA5}">
                      <a16:colId xmlns:a16="http://schemas.microsoft.com/office/drawing/2014/main" val="1669600108"/>
                    </a:ext>
                  </a:extLst>
                </a:gridCol>
                <a:gridCol w="2011321">
                  <a:extLst>
                    <a:ext uri="{9D8B030D-6E8A-4147-A177-3AD203B41FA5}">
                      <a16:colId xmlns:a16="http://schemas.microsoft.com/office/drawing/2014/main" val="1668102665"/>
                    </a:ext>
                  </a:extLst>
                </a:gridCol>
              </a:tblGrid>
              <a:tr h="4643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Laboratory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Platforms available for EUROLABS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 improvements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258033"/>
                  </a:ext>
                </a:extLst>
              </a:tr>
              <a:tr h="5734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CEA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Irfu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SYNERGIUM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MACHAFILM: Characterization facilities of thin film of superconducting layers on radiofrequency cavities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new coil and structure of the magnetometer.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68764"/>
                  </a:ext>
                </a:extLst>
              </a:tr>
              <a:tr h="57343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CRYOMECH: Characterization, analysis and measurement facilities for materials at low temperature. 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software for the tensile machine.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600204"/>
                  </a:ext>
                </a:extLst>
              </a:tr>
              <a:tr h="1547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XBOX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Klystron-based X-Band test stands.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16358"/>
                  </a:ext>
                </a:extLst>
              </a:tr>
              <a:tr h="4643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IJCLab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SUPRATECH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Equipment and technical area for the development, the preparation, assembling and testing SRF cavity. 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39481"/>
                  </a:ext>
                </a:extLst>
              </a:tr>
              <a:tr h="11394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LASA (Milano)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LASA (Milano)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test installations devoted to: i) Superconducting Magnets, ii) Superconducting RF cavities, iii) High Brightness Photocathodes for Electron Sources, and iv) Laser Applications to High Power Fabry Perot Cavities and Advanced Timing Systems.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of control system performances, new data storage and analysis networks, more comfortable HMI facilities, improvement of user related common instrumentation.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28377"/>
                  </a:ext>
                </a:extLst>
              </a:tr>
              <a:tr h="57343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Universita di Salerno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THOR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Technological facility for horizontal test of Superconducting Magnet modules. 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Improvements in the field of cryogenic flow control and measurements, easy and reliable cryogenic connections, and links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767231"/>
                  </a:ext>
                </a:extLst>
              </a:tr>
              <a:tr h="431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Uppsala University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FREIA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GERSEMI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 cryostat for superconducting magnet and cavity testing.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 general purpose instrumentation; adding diagnostics of magnetic fields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93705"/>
                  </a:ext>
                </a:extLst>
              </a:tr>
              <a:tr h="3095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HNOSS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cryostat  for superconducting cavity tests. </a:t>
                      </a:r>
                    </a:p>
                  </a:txBody>
                  <a:tcPr marL="7251" marR="7251" marT="72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58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1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1874" y="110751"/>
            <a:ext cx="4970169" cy="379192"/>
          </a:xfrm>
        </p:spPr>
        <p:txBody>
          <a:bodyPr/>
          <a:lstStyle/>
          <a:p>
            <a:r>
              <a:rPr lang="fr-FR" sz="3200" dirty="0" smtClean="0"/>
              <a:t>CEA/</a:t>
            </a:r>
            <a:r>
              <a:rPr lang="fr-FR" sz="3200" dirty="0" err="1" smtClean="0"/>
              <a:t>Irfu</a:t>
            </a:r>
            <a:r>
              <a:rPr lang="fr-FR" sz="3200" dirty="0" smtClean="0"/>
              <a:t> - SYNERGIUM</a:t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6104" y="6665909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565342" y="6686873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3" y="116632"/>
            <a:ext cx="1152000" cy="115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61" y="146256"/>
            <a:ext cx="900000" cy="900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49492" y="3229422"/>
            <a:ext cx="2644618" cy="3232189"/>
            <a:chOff x="4494882" y="1739559"/>
            <a:chExt cx="3050012" cy="3592605"/>
          </a:xfrm>
        </p:grpSpPr>
        <p:sp>
          <p:nvSpPr>
            <p:cNvPr id="15" name="ZoneTexte 14"/>
            <p:cNvSpPr txBox="1"/>
            <p:nvPr/>
          </p:nvSpPr>
          <p:spPr>
            <a:xfrm>
              <a:off x="5056858" y="1901324"/>
              <a:ext cx="2143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u="sng" dirty="0" err="1" smtClean="0">
                  <a:solidFill>
                    <a:srgbClr val="666666"/>
                  </a:solidFill>
                </a:rPr>
                <a:t>Research</a:t>
              </a:r>
              <a:r>
                <a:rPr lang="fr-FR" u="sng" dirty="0" smtClean="0">
                  <a:solidFill>
                    <a:srgbClr val="666666"/>
                  </a:solidFill>
                </a:rPr>
                <a:t> AD1</a:t>
              </a:r>
              <a:endParaRPr lang="fr-FR" u="sng" dirty="0">
                <a:solidFill>
                  <a:srgbClr val="666666"/>
                </a:solidFill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24" y="2432420"/>
              <a:ext cx="2743328" cy="26166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494882" y="1739559"/>
              <a:ext cx="3050012" cy="35926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528945" y="1958477"/>
            <a:ext cx="8259855" cy="123110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MACHAFILM PLATFORM :</a:t>
            </a:r>
            <a:r>
              <a:rPr lang="fr-FR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rgbClr val="212121"/>
                </a:solidFill>
              </a:rPr>
              <a:t>Two</a:t>
            </a:r>
            <a:r>
              <a:rPr lang="fr-FR" b="1" i="1" dirty="0" smtClean="0">
                <a:solidFill>
                  <a:srgbClr val="212121"/>
                </a:solidFill>
              </a:rPr>
              <a:t> </a:t>
            </a:r>
            <a:r>
              <a:rPr lang="fr-FR" b="1" i="1" dirty="0">
                <a:solidFill>
                  <a:srgbClr val="212121"/>
                </a:solidFill>
              </a:rPr>
              <a:t>Atomic Layer </a:t>
            </a:r>
            <a:r>
              <a:rPr lang="fr-FR" b="1" i="1" dirty="0" err="1">
                <a:solidFill>
                  <a:srgbClr val="212121"/>
                </a:solidFill>
              </a:rPr>
              <a:t>Deposition</a:t>
            </a:r>
            <a:r>
              <a:rPr lang="fr-FR" b="1" i="1" dirty="0">
                <a:solidFill>
                  <a:srgbClr val="212121"/>
                </a:solidFill>
              </a:rPr>
              <a:t> </a:t>
            </a:r>
            <a:r>
              <a:rPr lang="fr-FR" b="1" i="1" dirty="0" err="1">
                <a:solidFill>
                  <a:srgbClr val="212121"/>
                </a:solidFill>
              </a:rPr>
              <a:t>Reactor</a:t>
            </a:r>
            <a:r>
              <a:rPr lang="fr-FR" b="1" i="1" dirty="0">
                <a:solidFill>
                  <a:srgbClr val="212121"/>
                </a:solidFill>
              </a:rPr>
              <a:t> (ALD)                    </a:t>
            </a:r>
            <a:endParaRPr lang="fr-FR" sz="1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800" i="1" dirty="0" err="1" smtClean="0">
                <a:solidFill>
                  <a:schemeClr val="tx2"/>
                </a:solidFill>
              </a:rPr>
              <a:t>Specific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r>
              <a:rPr lang="fr-FR" sz="1800" i="1" dirty="0" err="1" smtClean="0">
                <a:solidFill>
                  <a:schemeClr val="tx2"/>
                </a:solidFill>
              </a:rPr>
              <a:t>equipment</a:t>
            </a:r>
            <a:r>
              <a:rPr lang="fr-FR" sz="1800" i="1" dirty="0" smtClean="0">
                <a:solidFill>
                  <a:schemeClr val="tx2"/>
                </a:solidFill>
              </a:rPr>
              <a:t> and </a:t>
            </a:r>
            <a:r>
              <a:rPr lang="fr-FR" sz="1800" i="1" dirty="0" err="1" smtClean="0">
                <a:solidFill>
                  <a:schemeClr val="tx2"/>
                </a:solidFill>
              </a:rPr>
              <a:t>analyis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r>
              <a:rPr lang="fr-FR" sz="1800" i="1" dirty="0" err="1" smtClean="0">
                <a:solidFill>
                  <a:schemeClr val="tx2"/>
                </a:solidFill>
              </a:rPr>
              <a:t>device</a:t>
            </a:r>
            <a:r>
              <a:rPr lang="fr-FR" sz="1800" i="1" dirty="0" smtClean="0">
                <a:solidFill>
                  <a:schemeClr val="tx2"/>
                </a:solidFill>
              </a:rPr>
              <a:t> to </a:t>
            </a:r>
            <a:r>
              <a:rPr lang="fr-FR" sz="1800" i="1" dirty="0" err="1" smtClean="0">
                <a:solidFill>
                  <a:schemeClr val="tx2"/>
                </a:solidFill>
              </a:rPr>
              <a:t>materials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r>
              <a:rPr lang="fr-FR" sz="1800" i="1" dirty="0" err="1" smtClean="0">
                <a:solidFill>
                  <a:schemeClr val="tx2"/>
                </a:solidFill>
              </a:rPr>
              <a:t>characterization</a:t>
            </a:r>
            <a:endParaRPr lang="fr-FR" sz="1800" i="1" dirty="0" smtClean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800" i="1" dirty="0" smtClean="0">
                <a:solidFill>
                  <a:schemeClr val="tx2"/>
                </a:solidFill>
              </a:rPr>
              <a:t>Development of </a:t>
            </a:r>
            <a:r>
              <a:rPr lang="fr-FR" sz="1800" i="1" dirty="0" err="1" smtClean="0">
                <a:solidFill>
                  <a:schemeClr val="tx2"/>
                </a:solidFill>
              </a:rPr>
              <a:t>material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r>
              <a:rPr lang="fr-FR" sz="1800" i="1" dirty="0" err="1" smtClean="0">
                <a:solidFill>
                  <a:schemeClr val="tx2"/>
                </a:solidFill>
              </a:rPr>
              <a:t>deposition</a:t>
            </a:r>
            <a:r>
              <a:rPr lang="fr-FR" sz="1800" i="1" dirty="0" smtClean="0">
                <a:solidFill>
                  <a:schemeClr val="tx2"/>
                </a:solidFill>
              </a:rPr>
              <a:t> technologies for </a:t>
            </a:r>
            <a:r>
              <a:rPr lang="fr-FR" sz="1800" i="1" dirty="0" err="1" smtClean="0">
                <a:solidFill>
                  <a:schemeClr val="tx2"/>
                </a:solidFill>
              </a:rPr>
              <a:t>next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r>
              <a:rPr lang="fr-FR" sz="1800" i="1" dirty="0" err="1" smtClean="0">
                <a:solidFill>
                  <a:schemeClr val="tx2"/>
                </a:solidFill>
              </a:rPr>
              <a:t>generation</a:t>
            </a:r>
            <a:r>
              <a:rPr lang="fr-FR" sz="1800" i="1" dirty="0" smtClean="0">
                <a:solidFill>
                  <a:schemeClr val="tx2"/>
                </a:solidFill>
              </a:rPr>
              <a:t> of </a:t>
            </a:r>
            <a:r>
              <a:rPr lang="fr-FR" sz="1800" i="1" dirty="0" err="1" smtClean="0">
                <a:solidFill>
                  <a:schemeClr val="tx2"/>
                </a:solidFill>
              </a:rPr>
              <a:t>cavities</a:t>
            </a:r>
            <a:r>
              <a:rPr lang="fr-FR" sz="1800" i="1" dirty="0" smtClean="0">
                <a:solidFill>
                  <a:schemeClr val="tx2"/>
                </a:solidFill>
              </a:rPr>
              <a:t> and </a:t>
            </a:r>
            <a:r>
              <a:rPr lang="fr-FR" sz="1800" i="1" dirty="0" err="1" smtClean="0">
                <a:solidFill>
                  <a:schemeClr val="tx2"/>
                </a:solidFill>
              </a:rPr>
              <a:t>cryomodules</a:t>
            </a:r>
            <a:r>
              <a:rPr lang="fr-FR" i="1" dirty="0" smtClean="0">
                <a:solidFill>
                  <a:schemeClr val="tx2"/>
                </a:solidFill>
              </a:rPr>
              <a:t>.</a:t>
            </a:r>
            <a:r>
              <a:rPr lang="fr-FR" sz="1800" i="1" dirty="0" smtClean="0"/>
              <a:t>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04568" y="3225668"/>
            <a:ext cx="2539264" cy="3213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2739477" y="3291016"/>
            <a:ext cx="2610203" cy="2935384"/>
            <a:chOff x="2771053" y="2947370"/>
            <a:chExt cx="2610203" cy="2935384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4180" y="3489620"/>
              <a:ext cx="2367216" cy="2393134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2771053" y="2947370"/>
              <a:ext cx="2610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 smtClean="0">
                  <a:solidFill>
                    <a:srgbClr val="666666"/>
                  </a:solidFill>
                </a:rPr>
                <a:t>Development AD2</a:t>
              </a:r>
              <a:endParaRPr lang="fr-FR" u="sng" dirty="0">
                <a:solidFill>
                  <a:srgbClr val="666666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714698" y="3369910"/>
            <a:ext cx="425988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tabLst>
                <a:tab pos="177800" algn="l"/>
              </a:tabLst>
            </a:pPr>
            <a:r>
              <a:rPr lang="fr-FR" sz="1600" b="1" dirty="0" smtClean="0">
                <a:solidFill>
                  <a:srgbClr val="212121"/>
                </a:solidFill>
              </a:rPr>
              <a:t>AD1</a:t>
            </a:r>
          </a:p>
          <a:p>
            <a:pPr marL="0" lvl="3">
              <a:tabLst>
                <a:tab pos="177800" algn="l"/>
              </a:tabLst>
            </a:pPr>
            <a:r>
              <a:rPr lang="fr-FR" sz="1600" dirty="0" smtClean="0">
                <a:solidFill>
                  <a:srgbClr val="212121"/>
                </a:solidFill>
              </a:rPr>
              <a:t>The </a:t>
            </a:r>
            <a:r>
              <a:rPr lang="fr-FR" sz="1600" dirty="0" err="1" smtClean="0">
                <a:solidFill>
                  <a:srgbClr val="212121"/>
                </a:solidFill>
              </a:rPr>
              <a:t>research</a:t>
            </a:r>
            <a:r>
              <a:rPr lang="fr-FR" sz="1600" dirty="0" smtClean="0">
                <a:solidFill>
                  <a:srgbClr val="212121"/>
                </a:solidFill>
              </a:rPr>
              <a:t> </a:t>
            </a:r>
            <a:r>
              <a:rPr lang="fr-FR" sz="1600" dirty="0" err="1" smtClean="0">
                <a:solidFill>
                  <a:srgbClr val="212121"/>
                </a:solidFill>
              </a:rPr>
              <a:t>bench</a:t>
            </a:r>
            <a:r>
              <a:rPr lang="fr-FR" sz="1600" dirty="0" smtClean="0">
                <a:solidFill>
                  <a:srgbClr val="212121"/>
                </a:solidFill>
              </a:rPr>
              <a:t> </a:t>
            </a:r>
            <a:r>
              <a:rPr lang="fr-FR" sz="1600" dirty="0" err="1" smtClean="0">
                <a:solidFill>
                  <a:srgbClr val="212121"/>
                </a:solidFill>
              </a:rPr>
              <a:t>devoted</a:t>
            </a:r>
            <a:r>
              <a:rPr lang="fr-FR" sz="1600" dirty="0" smtClean="0">
                <a:solidFill>
                  <a:srgbClr val="212121"/>
                </a:solidFill>
              </a:rPr>
              <a:t> to </a:t>
            </a:r>
            <a:r>
              <a:rPr lang="fr-FR" sz="1600" dirty="0" err="1" smtClean="0">
                <a:solidFill>
                  <a:srgbClr val="212121"/>
                </a:solidFill>
              </a:rPr>
              <a:t>optimizing</a:t>
            </a:r>
            <a:r>
              <a:rPr lang="fr-FR" sz="1600" dirty="0" smtClean="0">
                <a:solidFill>
                  <a:srgbClr val="212121"/>
                </a:solidFill>
              </a:rPr>
              <a:t> conditions for the </a:t>
            </a:r>
            <a:r>
              <a:rPr lang="fr-FR" sz="1600" dirty="0" err="1" smtClean="0">
                <a:solidFill>
                  <a:srgbClr val="212121"/>
                </a:solidFill>
              </a:rPr>
              <a:t>growth</a:t>
            </a:r>
            <a:r>
              <a:rPr lang="fr-FR" sz="1600" dirty="0" smtClean="0">
                <a:solidFill>
                  <a:srgbClr val="212121"/>
                </a:solidFill>
              </a:rPr>
              <a:t> of </a:t>
            </a:r>
            <a:r>
              <a:rPr lang="fr-FR" sz="1600" dirty="0" err="1" smtClean="0">
                <a:solidFill>
                  <a:srgbClr val="212121"/>
                </a:solidFill>
              </a:rPr>
              <a:t>thin</a:t>
            </a:r>
            <a:r>
              <a:rPr lang="fr-FR" sz="1600" dirty="0" smtClean="0">
                <a:solidFill>
                  <a:srgbClr val="212121"/>
                </a:solidFill>
              </a:rPr>
              <a:t> fils on </a:t>
            </a:r>
            <a:r>
              <a:rPr lang="fr-FR" sz="1600" dirty="0" err="1" smtClean="0">
                <a:solidFill>
                  <a:srgbClr val="212121"/>
                </a:solidFill>
              </a:rPr>
              <a:t>small</a:t>
            </a:r>
            <a:r>
              <a:rPr lang="fr-FR" sz="1600" dirty="0" smtClean="0">
                <a:solidFill>
                  <a:srgbClr val="212121"/>
                </a:solidFill>
              </a:rPr>
              <a:t> </a:t>
            </a:r>
            <a:r>
              <a:rPr lang="fr-FR" sz="1600" dirty="0" err="1" smtClean="0">
                <a:solidFill>
                  <a:srgbClr val="212121"/>
                </a:solidFill>
              </a:rPr>
              <a:t>samples</a:t>
            </a:r>
            <a:r>
              <a:rPr lang="fr-FR" sz="1600" dirty="0" smtClean="0">
                <a:solidFill>
                  <a:srgbClr val="212121"/>
                </a:solidFill>
              </a:rPr>
              <a:t>, new </a:t>
            </a:r>
            <a:r>
              <a:rPr lang="fr-FR" sz="1600" dirty="0" err="1" smtClean="0">
                <a:solidFill>
                  <a:srgbClr val="212121"/>
                </a:solidFill>
              </a:rPr>
              <a:t>chemistries</a:t>
            </a:r>
            <a:endParaRPr lang="fr-FR" sz="1600" dirty="0" smtClean="0">
              <a:solidFill>
                <a:srgbClr val="212121"/>
              </a:solidFill>
            </a:endParaRPr>
          </a:p>
          <a:p>
            <a:pPr marL="0" lvl="3">
              <a:tabLst>
                <a:tab pos="177800" algn="l"/>
              </a:tabLst>
            </a:pPr>
            <a:endParaRPr lang="fr-FR" sz="1600" dirty="0">
              <a:solidFill>
                <a:srgbClr val="212121"/>
              </a:solidFill>
            </a:endParaRPr>
          </a:p>
          <a:p>
            <a:pPr marL="0" lvl="3" algn="ctr">
              <a:tabLst>
                <a:tab pos="177800" algn="l"/>
              </a:tabLst>
            </a:pPr>
            <a:r>
              <a:rPr lang="fr-FR" sz="1600" b="1" dirty="0">
                <a:solidFill>
                  <a:srgbClr val="212121"/>
                </a:solidFill>
              </a:rPr>
              <a:t>AD2</a:t>
            </a:r>
          </a:p>
          <a:p>
            <a:pPr marL="0" lvl="3">
              <a:tabLst>
                <a:tab pos="177800" algn="l"/>
              </a:tabLst>
            </a:pPr>
            <a:r>
              <a:rPr lang="fr-FR" sz="1600" dirty="0">
                <a:solidFill>
                  <a:srgbClr val="212121"/>
                </a:solidFill>
              </a:rPr>
              <a:t>An applications-</a:t>
            </a:r>
            <a:r>
              <a:rPr lang="fr-FR" sz="1600" dirty="0" err="1">
                <a:solidFill>
                  <a:srgbClr val="212121"/>
                </a:solidFill>
              </a:rPr>
              <a:t>oriented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deposition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reactor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designed</a:t>
            </a:r>
            <a:r>
              <a:rPr lang="fr-FR" sz="1600" dirty="0">
                <a:solidFill>
                  <a:srgbClr val="212121"/>
                </a:solidFill>
              </a:rPr>
              <a:t> to </a:t>
            </a:r>
            <a:r>
              <a:rPr lang="fr-FR" sz="1600" dirty="0" err="1">
                <a:solidFill>
                  <a:srgbClr val="212121"/>
                </a:solidFill>
              </a:rPr>
              <a:t>accomodate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macroscopic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objects.This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reactor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is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dedicated</a:t>
            </a:r>
            <a:r>
              <a:rPr lang="fr-FR" sz="1600" dirty="0">
                <a:solidFill>
                  <a:srgbClr val="212121"/>
                </a:solidFill>
              </a:rPr>
              <a:t> to </a:t>
            </a:r>
            <a:r>
              <a:rPr lang="fr-FR" sz="1600" dirty="0" err="1">
                <a:solidFill>
                  <a:srgbClr val="212121"/>
                </a:solidFill>
              </a:rPr>
              <a:t>scaling</a:t>
            </a:r>
            <a:r>
              <a:rPr lang="fr-FR" sz="1600" dirty="0">
                <a:solidFill>
                  <a:srgbClr val="212121"/>
                </a:solidFill>
              </a:rPr>
              <a:t> up </a:t>
            </a:r>
            <a:r>
              <a:rPr lang="fr-FR" sz="1600" dirty="0" err="1">
                <a:solidFill>
                  <a:srgbClr val="212121"/>
                </a:solidFill>
              </a:rPr>
              <a:t>processes</a:t>
            </a:r>
            <a:r>
              <a:rPr lang="fr-FR" sz="1600" dirty="0">
                <a:solidFill>
                  <a:srgbClr val="212121"/>
                </a:solidFill>
              </a:rPr>
              <a:t> once </a:t>
            </a:r>
            <a:r>
              <a:rPr lang="fr-FR" sz="1600" dirty="0" err="1">
                <a:solidFill>
                  <a:srgbClr val="212121"/>
                </a:solidFill>
              </a:rPr>
              <a:t>growth</a:t>
            </a:r>
            <a:r>
              <a:rPr lang="fr-FR" sz="1600" dirty="0">
                <a:solidFill>
                  <a:srgbClr val="212121"/>
                </a:solidFill>
              </a:rPr>
              <a:t> conditions have been </a:t>
            </a:r>
            <a:r>
              <a:rPr lang="fr-FR" sz="1600" dirty="0" err="1">
                <a:solidFill>
                  <a:srgbClr val="212121"/>
                </a:solidFill>
              </a:rPr>
              <a:t>optimized</a:t>
            </a:r>
            <a:r>
              <a:rPr lang="fr-FR" sz="1600" dirty="0">
                <a:solidFill>
                  <a:srgbClr val="212121"/>
                </a:solidFill>
              </a:rPr>
              <a:t> on </a:t>
            </a:r>
            <a:r>
              <a:rPr lang="fr-FR" sz="1600" dirty="0" err="1">
                <a:solidFill>
                  <a:srgbClr val="212121"/>
                </a:solidFill>
              </a:rPr>
              <a:t>small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samples</a:t>
            </a:r>
            <a:r>
              <a:rPr lang="fr-FR" sz="1600" dirty="0">
                <a:solidFill>
                  <a:srgbClr val="212121"/>
                </a:solidFill>
              </a:rPr>
              <a:t>. </a:t>
            </a:r>
          </a:p>
          <a:p>
            <a:pPr marL="0" lvl="3">
              <a:tabLst>
                <a:tab pos="177800" algn="l"/>
              </a:tabLst>
            </a:pPr>
            <a:endParaRPr lang="fr-FR" sz="1600" dirty="0" smtClean="0">
              <a:solidFill>
                <a:srgbClr val="212121"/>
              </a:solidFill>
            </a:endParaRPr>
          </a:p>
          <a:p>
            <a:pPr marL="0" lvl="3">
              <a:tabLst>
                <a:tab pos="177800" algn="l"/>
              </a:tabLst>
            </a:pPr>
            <a:endParaRPr lang="fr-FR" sz="1600" dirty="0">
              <a:solidFill>
                <a:srgbClr val="21212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47928" y="630699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6"/>
              </a:rPr>
              <a:t>https://irfu.cea.fr/dacm/en/index.php/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53" y="1285577"/>
            <a:ext cx="2576410" cy="1073504"/>
          </a:xfrm>
          <a:prstGeom prst="rect">
            <a:avLst/>
          </a:prstGeom>
        </p:spPr>
      </p:pic>
      <p:sp>
        <p:nvSpPr>
          <p:cNvPr id="27" name="TextBox 3"/>
          <p:cNvSpPr txBox="1"/>
          <p:nvPr/>
        </p:nvSpPr>
        <p:spPr>
          <a:xfrm>
            <a:off x="3679014" y="956016"/>
            <a:ext cx="673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MODALITY OF ACCES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640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access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The access cost is a combination of personnel cost and consumables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6578" y="180297"/>
            <a:ext cx="5100950" cy="379192"/>
          </a:xfrm>
        </p:spPr>
        <p:txBody>
          <a:bodyPr/>
          <a:lstStyle/>
          <a:p>
            <a:r>
              <a:rPr lang="fr-FR" sz="2800" dirty="0" smtClean="0"/>
              <a:t>CEA/</a:t>
            </a:r>
            <a:r>
              <a:rPr lang="fr-FR" sz="2800" dirty="0" err="1" smtClean="0"/>
              <a:t>Irfu</a:t>
            </a:r>
            <a:r>
              <a:rPr lang="fr-FR" sz="2800" dirty="0" smtClean="0"/>
              <a:t> - SYNERGIUM </a:t>
            </a:r>
            <a:endParaRPr lang="fr-FR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6104" y="6665909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565342" y="6686873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3" y="116632"/>
            <a:ext cx="1152000" cy="115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32030"/>
            <a:ext cx="900000" cy="9000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605644" y="970546"/>
            <a:ext cx="760292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MACHAFILM PLATFORM </a:t>
            </a:r>
            <a:r>
              <a:rPr lang="fr-FR" sz="1800" b="1" i="1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fr-FR" b="1" i="1" dirty="0" smtClean="0">
                <a:solidFill>
                  <a:srgbClr val="212121"/>
                </a:solidFill>
              </a:rPr>
              <a:t>Tunneling </a:t>
            </a:r>
            <a:r>
              <a:rPr lang="fr-FR" b="1" i="1" dirty="0" err="1">
                <a:solidFill>
                  <a:srgbClr val="212121"/>
                </a:solidFill>
              </a:rPr>
              <a:t>S</a:t>
            </a:r>
            <a:r>
              <a:rPr lang="fr-FR" b="1" i="1" dirty="0" err="1" smtClean="0">
                <a:solidFill>
                  <a:srgbClr val="212121"/>
                </a:solidFill>
              </a:rPr>
              <a:t>pectroscopy</a:t>
            </a:r>
            <a:r>
              <a:rPr lang="fr-FR" b="1" i="1" dirty="0" smtClean="0">
                <a:solidFill>
                  <a:srgbClr val="212121"/>
                </a:solidFill>
              </a:rPr>
              <a:t> </a:t>
            </a:r>
            <a:r>
              <a:rPr lang="fr-FR" b="1" i="1" dirty="0" err="1">
                <a:solidFill>
                  <a:srgbClr val="212121"/>
                </a:solidFill>
              </a:rPr>
              <a:t>L</a:t>
            </a:r>
            <a:r>
              <a:rPr lang="fr-FR" b="1" i="1" dirty="0" err="1" smtClean="0">
                <a:solidFill>
                  <a:srgbClr val="212121"/>
                </a:solidFill>
              </a:rPr>
              <a:t>aboratory</a:t>
            </a:r>
            <a:r>
              <a:rPr lang="fr-FR" sz="1800" b="1" i="1" dirty="0" smtClean="0">
                <a:solidFill>
                  <a:srgbClr val="212121"/>
                </a:solidFill>
              </a:rPr>
              <a:t>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4" y="1877446"/>
            <a:ext cx="3002777" cy="225208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5" y="1910378"/>
            <a:ext cx="2958869" cy="2219151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6345082" y="3888522"/>
            <a:ext cx="3344710" cy="2495326"/>
            <a:chOff x="2715647" y="1813822"/>
            <a:chExt cx="2490855" cy="1920538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647" y="1907503"/>
              <a:ext cx="2490855" cy="1826857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3782179" y="1813822"/>
              <a:ext cx="357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2</a:t>
              </a:r>
              <a:r>
                <a:rPr lang="el-GR" sz="1100" smtClean="0"/>
                <a:t>Δ</a:t>
              </a:r>
              <a:endParaRPr lang="fr-FR" sz="1100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116185" y="4434750"/>
            <a:ext cx="5841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u="sng" dirty="0" err="1" smtClean="0">
                <a:solidFill>
                  <a:schemeClr val="tx2"/>
                </a:solidFill>
              </a:rPr>
              <a:t>Characterization</a:t>
            </a:r>
            <a:r>
              <a:rPr lang="fr-FR" sz="1600" u="sng" dirty="0" smtClean="0">
                <a:solidFill>
                  <a:schemeClr val="tx2"/>
                </a:solidFill>
              </a:rPr>
              <a:t> of surface </a:t>
            </a:r>
            <a:r>
              <a:rPr lang="fr-FR" sz="1600" u="sng" dirty="0" err="1" smtClean="0">
                <a:solidFill>
                  <a:schemeClr val="tx2"/>
                </a:solidFill>
              </a:rPr>
              <a:t>electronic</a:t>
            </a:r>
            <a:r>
              <a:rPr lang="fr-FR" sz="1600" u="sng" dirty="0" smtClean="0">
                <a:solidFill>
                  <a:schemeClr val="tx2"/>
                </a:solidFill>
              </a:rPr>
              <a:t> </a:t>
            </a:r>
            <a:r>
              <a:rPr lang="fr-FR" sz="1600" u="sng" dirty="0" err="1" smtClean="0">
                <a:solidFill>
                  <a:schemeClr val="tx2"/>
                </a:solidFill>
              </a:rPr>
              <a:t>properties</a:t>
            </a:r>
            <a:r>
              <a:rPr lang="fr-FR" sz="1600" u="sng" dirty="0" smtClean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sz="1600" dirty="0" smtClean="0">
                <a:solidFill>
                  <a:schemeClr val="tx2"/>
                </a:solidFill>
                <a:cs typeface="Helvetica Neue" panose="02000503000000020004" pitchFamily="2" charset="0"/>
              </a:rPr>
              <a:t> </a:t>
            </a:r>
            <a:r>
              <a:rPr lang="fr-FR" altLang="en-US" sz="1600" dirty="0" err="1" smtClean="0">
                <a:solidFill>
                  <a:schemeClr val="tx2"/>
                </a:solidFill>
                <a:cs typeface="Helvetica Neue" panose="02000503000000020004" pitchFamily="2" charset="0"/>
              </a:rPr>
              <a:t>Measurement</a:t>
            </a:r>
            <a:r>
              <a:rPr lang="fr-FR" altLang="en-US" sz="1600" dirty="0" smtClean="0">
                <a:solidFill>
                  <a:schemeClr val="tx2"/>
                </a:solidFill>
                <a:cs typeface="Helvetica Neue" panose="02000503000000020004" pitchFamily="2" charset="0"/>
              </a:rPr>
              <a:t> of SC </a:t>
            </a:r>
            <a:r>
              <a:rPr lang="fr-FR" altLang="en-US" sz="1600" dirty="0" err="1" smtClean="0">
                <a:solidFill>
                  <a:schemeClr val="tx2"/>
                </a:solidFill>
                <a:cs typeface="Helvetica Neue" panose="02000503000000020004" pitchFamily="2" charset="0"/>
              </a:rPr>
              <a:t>fundamental</a:t>
            </a:r>
            <a:r>
              <a:rPr lang="fr-FR" altLang="en-US" sz="1600" dirty="0" smtClean="0">
                <a:solidFill>
                  <a:schemeClr val="tx2"/>
                </a:solidFill>
                <a:cs typeface="Helvetica Neue" panose="02000503000000020004" pitchFamily="2" charset="0"/>
              </a:rPr>
              <a:t> </a:t>
            </a:r>
            <a:r>
              <a:rPr lang="fr-FR" altLang="en-US" sz="1600" dirty="0" err="1" smtClean="0">
                <a:solidFill>
                  <a:schemeClr val="tx2"/>
                </a:solidFill>
                <a:cs typeface="Helvetica Neue" panose="02000503000000020004" pitchFamily="2" charset="0"/>
              </a:rPr>
              <a:t>properties</a:t>
            </a:r>
            <a:r>
              <a:rPr lang="fr-FR" altLang="en-US" sz="1600" dirty="0" smtClean="0">
                <a:solidFill>
                  <a:schemeClr val="tx2"/>
                </a:solidFill>
                <a:cs typeface="Helvetica Neue" panose="02000503000000020004" pitchFamily="2" charset="0"/>
              </a:rPr>
              <a:t>:  </a:t>
            </a:r>
            <a:r>
              <a:rPr lang="fr-FR" altLang="en-US" sz="1600" dirty="0">
                <a:solidFill>
                  <a:schemeClr val="tx2"/>
                </a:solidFill>
                <a:cs typeface="Helvetica Neue" panose="02000503000000020004" pitchFamily="2" charset="0"/>
              </a:rPr>
              <a:t>Tc, </a:t>
            </a:r>
            <a:r>
              <a:rPr lang="fr-FR" altLang="en-US" sz="1600" dirty="0" err="1" smtClean="0">
                <a:solidFill>
                  <a:schemeClr val="tx2"/>
                </a:solidFill>
                <a:cs typeface="Helvetica Neue" panose="02000503000000020004" pitchFamily="2" charset="0"/>
              </a:rPr>
              <a:t>Hc</a:t>
            </a:r>
            <a:endParaRPr lang="fr-FR" sz="1600" u="sng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tx2"/>
                </a:solidFill>
              </a:rPr>
              <a:t>1.4 to 300 K.</a:t>
            </a:r>
            <a:endParaRPr lang="fr-FR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 smtClean="0">
                <a:solidFill>
                  <a:schemeClr val="tx2"/>
                </a:solidFill>
              </a:rPr>
              <a:t>Cartography</a:t>
            </a:r>
            <a:r>
              <a:rPr lang="fr-FR" sz="1600" dirty="0" smtClean="0">
                <a:solidFill>
                  <a:schemeClr val="tx2"/>
                </a:solidFill>
              </a:rPr>
              <a:t>: </a:t>
            </a:r>
            <a:r>
              <a:rPr lang="fr-FR" sz="1600" dirty="0" err="1" smtClean="0">
                <a:solidFill>
                  <a:schemeClr val="tx2"/>
                </a:solidFill>
              </a:rPr>
              <a:t>lateral</a:t>
            </a:r>
            <a:r>
              <a:rPr lang="fr-FR" sz="1600" dirty="0" smtClean="0">
                <a:solidFill>
                  <a:schemeClr val="tx2"/>
                </a:solidFill>
              </a:rPr>
              <a:t> size 10 µm– 1 </a:t>
            </a:r>
            <a:r>
              <a:rPr lang="fr-FR" sz="1600" dirty="0" err="1" smtClean="0">
                <a:solidFill>
                  <a:schemeClr val="tx2"/>
                </a:solidFill>
              </a:rPr>
              <a:t>mm.</a:t>
            </a:r>
            <a:endParaRPr lang="fr-FR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chemeClr val="tx2"/>
                </a:solidFill>
              </a:rPr>
              <a:t>Materials </a:t>
            </a:r>
            <a:r>
              <a:rPr lang="fr-FR" sz="1600" dirty="0" err="1" smtClean="0">
                <a:solidFill>
                  <a:schemeClr val="tx2"/>
                </a:solidFill>
              </a:rPr>
              <a:t>under</a:t>
            </a:r>
            <a:r>
              <a:rPr lang="fr-FR" sz="1600" dirty="0" smtClean="0">
                <a:solidFill>
                  <a:schemeClr val="tx2"/>
                </a:solidFill>
              </a:rPr>
              <a:t> « real » conditions (</a:t>
            </a:r>
            <a:r>
              <a:rPr lang="fr-FR" sz="1600" dirty="0" err="1" smtClean="0">
                <a:solidFill>
                  <a:schemeClr val="tx2"/>
                </a:solidFill>
              </a:rPr>
              <a:t>oxide</a:t>
            </a:r>
            <a:r>
              <a:rPr lang="fr-FR" sz="1600" dirty="0" smtClean="0">
                <a:solidFill>
                  <a:schemeClr val="tx2"/>
                </a:solidFill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err="1" smtClean="0">
                <a:solidFill>
                  <a:schemeClr val="tx2"/>
                </a:solidFill>
              </a:rPr>
              <a:t>Sample</a:t>
            </a:r>
            <a:r>
              <a:rPr lang="fr-FR" sz="1600" dirty="0" smtClean="0">
                <a:solidFill>
                  <a:schemeClr val="tx2"/>
                </a:solidFill>
              </a:rPr>
              <a:t> size about ~ 10x10 mm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28" y="3359444"/>
            <a:ext cx="2401252" cy="3327429"/>
          </a:xfrm>
          <a:prstGeom prst="rect">
            <a:avLst/>
          </a:prstGeom>
        </p:spPr>
      </p:pic>
      <p:pic>
        <p:nvPicPr>
          <p:cNvPr id="30" name="Picture 2" descr="C:\Proslier\Boulot\paper\published\2014\RevScientInstrum\figure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68" y="1910378"/>
            <a:ext cx="3802171" cy="18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 rotWithShape="1">
          <a:blip r:embed="rId9" cstate="print"/>
          <a:srcRect l="7778" r="17631"/>
          <a:stretch/>
        </p:blipFill>
        <p:spPr bwMode="auto">
          <a:xfrm>
            <a:off x="10275183" y="1910378"/>
            <a:ext cx="1313543" cy="130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5404472" y="549807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10"/>
              </a:rPr>
              <a:t>https://irfu.cea.fr/dacm/en/index.php/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29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6104" y="6665909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565342" y="6686873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3" y="116632"/>
            <a:ext cx="1152000" cy="1152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219" y="158150"/>
            <a:ext cx="900000" cy="900000"/>
          </a:xfrm>
          <a:prstGeom prst="rect">
            <a:avLst/>
          </a:prstGeom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4539682" y="90196"/>
            <a:ext cx="4687911" cy="3791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CEA/</a:t>
            </a:r>
            <a:r>
              <a:rPr lang="fr-FR" sz="2800" dirty="0" err="1" smtClean="0"/>
              <a:t>Irfu</a:t>
            </a:r>
            <a:r>
              <a:rPr lang="fr-FR" sz="2800" dirty="0" smtClean="0"/>
              <a:t> - SYNERGIUM 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805017" y="795407"/>
            <a:ext cx="5973598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CRYOMECH PLATFORM -  </a:t>
            </a:r>
            <a:r>
              <a:rPr lang="fr-FR" b="1" i="1" dirty="0" err="1" smtClean="0">
                <a:solidFill>
                  <a:schemeClr val="accent6">
                    <a:lumMod val="50000"/>
                  </a:schemeClr>
                </a:solidFill>
              </a:rPr>
              <a:t>Mechanical</a:t>
            </a:r>
            <a:r>
              <a:rPr lang="fr-FR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accent6">
                    <a:lumMod val="50000"/>
                  </a:schemeClr>
                </a:solidFill>
              </a:rPr>
              <a:t>Testing</a:t>
            </a:r>
            <a:endParaRPr lang="fr-FR" b="1" i="1" dirty="0" smtClean="0">
              <a:solidFill>
                <a:srgbClr val="21212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77590" y="502937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https://irfu.cea.fr/dacm/en/index.php/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1939353" y="1279223"/>
            <a:ext cx="97504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2F2F2F"/>
                </a:solidFill>
              </a:rPr>
              <a:t>The </a:t>
            </a:r>
            <a:r>
              <a:rPr lang="fr-FR" dirty="0" err="1">
                <a:solidFill>
                  <a:srgbClr val="2F2F2F"/>
                </a:solidFill>
              </a:rPr>
              <a:t>hydraulic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press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with</a:t>
            </a:r>
            <a:r>
              <a:rPr lang="fr-FR" dirty="0">
                <a:solidFill>
                  <a:srgbClr val="2F2F2F"/>
                </a:solidFill>
              </a:rPr>
              <a:t> a compression </a:t>
            </a:r>
            <a:r>
              <a:rPr lang="fr-FR" dirty="0" err="1">
                <a:solidFill>
                  <a:srgbClr val="2F2F2F"/>
                </a:solidFill>
              </a:rPr>
              <a:t>capacity</a:t>
            </a:r>
            <a:r>
              <a:rPr lang="fr-FR" dirty="0">
                <a:solidFill>
                  <a:srgbClr val="2F2F2F"/>
                </a:solidFill>
              </a:rPr>
              <a:t> of 1600 </a:t>
            </a:r>
            <a:r>
              <a:rPr lang="fr-FR" dirty="0" err="1" smtClean="0">
                <a:solidFill>
                  <a:srgbClr val="2F2F2F"/>
                </a:solidFill>
              </a:rPr>
              <a:t>kN</a:t>
            </a:r>
            <a:endParaRPr lang="fr-FR" b="1" dirty="0">
              <a:solidFill>
                <a:srgbClr val="2F2F2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2F2F2F"/>
                </a:solidFill>
              </a:rPr>
              <a:t>The </a:t>
            </a:r>
            <a:r>
              <a:rPr lang="fr-FR" dirty="0" err="1">
                <a:solidFill>
                  <a:srgbClr val="2F2F2F"/>
                </a:solidFill>
              </a:rPr>
              <a:t>Instron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electromechanical</a:t>
            </a:r>
            <a:r>
              <a:rPr lang="fr-FR" dirty="0">
                <a:solidFill>
                  <a:srgbClr val="2F2F2F"/>
                </a:solidFill>
              </a:rPr>
              <a:t> machine </a:t>
            </a:r>
            <a:r>
              <a:rPr lang="fr-FR" dirty="0" err="1">
                <a:solidFill>
                  <a:srgbClr val="2F2F2F"/>
                </a:solidFill>
              </a:rPr>
              <a:t>with</a:t>
            </a:r>
            <a:r>
              <a:rPr lang="fr-FR" dirty="0">
                <a:solidFill>
                  <a:srgbClr val="2F2F2F"/>
                </a:solidFill>
              </a:rPr>
              <a:t> a traction and compression force of 300 </a:t>
            </a:r>
            <a:r>
              <a:rPr lang="fr-FR" dirty="0" err="1" smtClean="0">
                <a:solidFill>
                  <a:srgbClr val="2F2F2F"/>
                </a:solidFill>
              </a:rPr>
              <a:t>kN</a:t>
            </a:r>
            <a:endParaRPr lang="fr-FR" dirty="0">
              <a:solidFill>
                <a:srgbClr val="2F2F2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2F2F2F"/>
                </a:solidFill>
              </a:rPr>
              <a:t>The </a:t>
            </a:r>
            <a:r>
              <a:rPr lang="fr-FR" dirty="0" err="1">
                <a:solidFill>
                  <a:srgbClr val="2F2F2F"/>
                </a:solidFill>
              </a:rPr>
              <a:t>Instron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electromechanical</a:t>
            </a:r>
            <a:r>
              <a:rPr lang="fr-FR" dirty="0">
                <a:solidFill>
                  <a:srgbClr val="2F2F2F"/>
                </a:solidFill>
              </a:rPr>
              <a:t> machine </a:t>
            </a:r>
            <a:r>
              <a:rPr lang="fr-FR" dirty="0" err="1">
                <a:solidFill>
                  <a:srgbClr val="2F2F2F"/>
                </a:solidFill>
              </a:rPr>
              <a:t>with</a:t>
            </a:r>
            <a:r>
              <a:rPr lang="fr-FR" dirty="0">
                <a:solidFill>
                  <a:srgbClr val="2F2F2F"/>
                </a:solidFill>
              </a:rPr>
              <a:t> a traction and compression force of 150 </a:t>
            </a:r>
            <a:r>
              <a:rPr lang="fr-FR" dirty="0" err="1" smtClean="0">
                <a:solidFill>
                  <a:srgbClr val="2F2F2F"/>
                </a:solidFill>
              </a:rPr>
              <a:t>kN</a:t>
            </a:r>
            <a:r>
              <a:rPr lang="fr-FR" b="1" dirty="0" smtClean="0">
                <a:solidFill>
                  <a:srgbClr val="2F2F2F"/>
                </a:solidFill>
              </a:rPr>
              <a:t>  </a:t>
            </a:r>
            <a:r>
              <a:rPr lang="fr-FR" dirty="0" err="1">
                <a:solidFill>
                  <a:srgbClr val="2F2F2F"/>
                </a:solidFill>
              </a:rPr>
              <a:t>that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can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be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fitted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with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>
                <a:solidFill>
                  <a:srgbClr val="2F2F2F"/>
                </a:solidFill>
              </a:rPr>
              <a:t>two</a:t>
            </a:r>
            <a:r>
              <a:rPr lang="fr-FR" dirty="0">
                <a:solidFill>
                  <a:srgbClr val="2F2F2F"/>
                </a:solidFill>
              </a:rPr>
              <a:t> cryostats for the test at </a:t>
            </a:r>
            <a:r>
              <a:rPr lang="fr-FR" dirty="0" err="1">
                <a:solidFill>
                  <a:srgbClr val="2F2F2F"/>
                </a:solidFill>
              </a:rPr>
              <a:t>cryogenic</a:t>
            </a:r>
            <a:r>
              <a:rPr lang="fr-FR" dirty="0">
                <a:solidFill>
                  <a:srgbClr val="2F2F2F"/>
                </a:solidFill>
              </a:rPr>
              <a:t> </a:t>
            </a:r>
            <a:r>
              <a:rPr lang="fr-FR" dirty="0" err="1" smtClean="0">
                <a:solidFill>
                  <a:srgbClr val="2F2F2F"/>
                </a:solidFill>
              </a:rPr>
              <a:t>temperatures</a:t>
            </a:r>
            <a:endParaRPr lang="fr-FR" dirty="0">
              <a:solidFill>
                <a:srgbClr val="2F2F2F"/>
              </a:solidFill>
            </a:endParaRPr>
          </a:p>
          <a:p>
            <a:pPr marL="924367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2F2F2F"/>
                </a:solidFill>
              </a:rPr>
              <a:t>Traction and flexion </a:t>
            </a:r>
            <a:r>
              <a:rPr lang="fr-FR" dirty="0" err="1">
                <a:solidFill>
                  <a:srgbClr val="2F2F2F"/>
                </a:solidFill>
              </a:rPr>
              <a:t>capacity</a:t>
            </a:r>
            <a:r>
              <a:rPr lang="fr-FR" dirty="0">
                <a:solidFill>
                  <a:srgbClr val="2F2F2F"/>
                </a:solidFill>
              </a:rPr>
              <a:t> of 45 </a:t>
            </a:r>
            <a:r>
              <a:rPr lang="fr-FR" dirty="0" err="1" smtClean="0">
                <a:solidFill>
                  <a:srgbClr val="2F2F2F"/>
                </a:solidFill>
              </a:rPr>
              <a:t>kN</a:t>
            </a:r>
            <a:endParaRPr lang="fr-FR" dirty="0">
              <a:solidFill>
                <a:srgbClr val="2F2F2F"/>
              </a:solidFill>
            </a:endParaRPr>
          </a:p>
          <a:p>
            <a:pPr marL="924367" lvl="1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2F2F2F"/>
                </a:solidFill>
              </a:rPr>
              <a:t>Traction </a:t>
            </a:r>
            <a:r>
              <a:rPr lang="fr-FR" dirty="0" err="1">
                <a:solidFill>
                  <a:srgbClr val="2F2F2F"/>
                </a:solidFill>
              </a:rPr>
              <a:t>capacity</a:t>
            </a:r>
            <a:r>
              <a:rPr lang="fr-FR" dirty="0">
                <a:solidFill>
                  <a:srgbClr val="2F2F2F"/>
                </a:solidFill>
              </a:rPr>
              <a:t> of 80 </a:t>
            </a:r>
            <a:r>
              <a:rPr lang="fr-FR" dirty="0" err="1">
                <a:solidFill>
                  <a:srgbClr val="2F2F2F"/>
                </a:solidFill>
              </a:rPr>
              <a:t>kN</a:t>
            </a:r>
            <a:r>
              <a:rPr lang="fr-FR" dirty="0">
                <a:solidFill>
                  <a:srgbClr val="2F2F2F"/>
                </a:solidFill>
              </a:rPr>
              <a:t> and compression </a:t>
            </a:r>
            <a:r>
              <a:rPr lang="fr-FR" dirty="0" err="1">
                <a:solidFill>
                  <a:srgbClr val="2F2F2F"/>
                </a:solidFill>
              </a:rPr>
              <a:t>capacity</a:t>
            </a:r>
            <a:r>
              <a:rPr lang="fr-FR" dirty="0">
                <a:solidFill>
                  <a:srgbClr val="2F2F2F"/>
                </a:solidFill>
              </a:rPr>
              <a:t> of 150 </a:t>
            </a:r>
            <a:r>
              <a:rPr lang="fr-FR" dirty="0" err="1">
                <a:solidFill>
                  <a:srgbClr val="2F2F2F"/>
                </a:solidFill>
              </a:rPr>
              <a:t>kN</a:t>
            </a:r>
            <a:endParaRPr lang="fr-FR" dirty="0">
              <a:solidFill>
                <a:srgbClr val="2F2F2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12" y="3351935"/>
            <a:ext cx="3102131" cy="29139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698" y="3064490"/>
            <a:ext cx="1627277" cy="2098113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3256143" y="3363643"/>
            <a:ext cx="2563522" cy="2068041"/>
            <a:chOff x="3256143" y="3363643"/>
            <a:chExt cx="2563522" cy="206804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9176" y="3363643"/>
              <a:ext cx="2183247" cy="163743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256143" y="4970019"/>
              <a:ext cx="25635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 err="1">
                  <a:solidFill>
                    <a:srgbClr val="71BF44"/>
                  </a:solidFill>
                </a:rPr>
                <a:t>Measurement</a:t>
              </a:r>
              <a:r>
                <a:rPr lang="fr-FR" sz="1200" dirty="0">
                  <a:solidFill>
                    <a:srgbClr val="71BF44"/>
                  </a:solidFill>
                </a:rPr>
                <a:t> of </a:t>
              </a:r>
              <a:r>
                <a:rPr lang="fr-FR" sz="1200" dirty="0" err="1">
                  <a:solidFill>
                    <a:srgbClr val="71BF44"/>
                  </a:solidFill>
                </a:rPr>
                <a:t>ceramic</a:t>
              </a:r>
              <a:r>
                <a:rPr lang="fr-FR" sz="1200" dirty="0">
                  <a:solidFill>
                    <a:srgbClr val="71BF44"/>
                  </a:solidFill>
                </a:rPr>
                <a:t> </a:t>
              </a:r>
              <a:r>
                <a:rPr lang="fr-FR" sz="1200" dirty="0" err="1" smtClean="0">
                  <a:solidFill>
                    <a:srgbClr val="71BF44"/>
                  </a:solidFill>
                </a:rPr>
                <a:t>insulation</a:t>
              </a:r>
              <a:endParaRPr lang="fr-FR" sz="1200" dirty="0" smtClean="0">
                <a:solidFill>
                  <a:srgbClr val="71BF44"/>
                </a:solidFill>
              </a:endParaRPr>
            </a:p>
            <a:p>
              <a:pPr algn="ctr"/>
              <a:r>
                <a:rPr lang="fr-FR" sz="1200" dirty="0" smtClean="0">
                  <a:solidFill>
                    <a:srgbClr val="71BF44"/>
                  </a:solidFill>
                </a:rPr>
                <a:t>  </a:t>
              </a:r>
              <a:r>
                <a:rPr lang="fr-FR" sz="1200" dirty="0">
                  <a:solidFill>
                    <a:srgbClr val="71BF44"/>
                  </a:solidFill>
                </a:rPr>
                <a:t>Machine 300 </a:t>
              </a:r>
              <a:r>
                <a:rPr lang="fr-FR" sz="1200" dirty="0" err="1">
                  <a:solidFill>
                    <a:srgbClr val="71BF44"/>
                  </a:solidFill>
                </a:rPr>
                <a:t>kN</a:t>
              </a:r>
              <a:r>
                <a:rPr lang="fr-FR" sz="1200" dirty="0">
                  <a:solidFill>
                    <a:srgbClr val="71BF44"/>
                  </a:solidFill>
                </a:rPr>
                <a:t> </a:t>
              </a:r>
              <a:r>
                <a:rPr lang="fr-FR" sz="1200" dirty="0"/>
                <a:t> 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49123" y="5280914"/>
            <a:ext cx="6345345" cy="1384995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rgbClr val="212121"/>
                </a:solidFill>
              </a:rPr>
              <a:t>SOME ACHIEVEMENTS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>
                <a:solidFill>
                  <a:srgbClr val="2F2F2F"/>
                </a:solidFill>
              </a:rPr>
              <a:t>Characterizations</a:t>
            </a:r>
            <a:r>
              <a:rPr lang="fr-FR" sz="1400" dirty="0" smtClean="0">
                <a:solidFill>
                  <a:srgbClr val="2F2F2F"/>
                </a:solidFill>
              </a:rPr>
              <a:t> of Nb</a:t>
            </a:r>
            <a:r>
              <a:rPr lang="fr-FR" sz="1400" baseline="-25000" dirty="0" smtClean="0">
                <a:solidFill>
                  <a:srgbClr val="2F2F2F"/>
                </a:solidFill>
              </a:rPr>
              <a:t>3</a:t>
            </a:r>
            <a:r>
              <a:rPr lang="fr-FR" sz="1400" dirty="0" smtClean="0">
                <a:solidFill>
                  <a:srgbClr val="2F2F2F"/>
                </a:solidFill>
              </a:rPr>
              <a:t>Sn </a:t>
            </a:r>
            <a:r>
              <a:rPr lang="fr-FR" sz="1400" dirty="0" err="1" smtClean="0">
                <a:solidFill>
                  <a:srgbClr val="2F2F2F"/>
                </a:solidFill>
              </a:rPr>
              <a:t>strands</a:t>
            </a:r>
            <a:r>
              <a:rPr lang="fr-FR" sz="1400" dirty="0" smtClean="0">
                <a:solidFill>
                  <a:srgbClr val="2F2F2F"/>
                </a:solidFill>
              </a:rPr>
              <a:t> for </a:t>
            </a:r>
            <a:r>
              <a:rPr lang="fr-FR" sz="1400" dirty="0" err="1" smtClean="0">
                <a:solidFill>
                  <a:srgbClr val="2F2F2F"/>
                </a:solidFill>
              </a:rPr>
              <a:t>accelerator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magnets</a:t>
            </a:r>
            <a:r>
              <a:rPr lang="fr-FR" sz="1400" dirty="0" smtClean="0">
                <a:solidFill>
                  <a:srgbClr val="2F2F2F"/>
                </a:solidFill>
              </a:rPr>
              <a:t> (CERN)</a:t>
            </a:r>
            <a:endParaRPr lang="fr-FR" sz="1400" dirty="0">
              <a:solidFill>
                <a:srgbClr val="2F2F2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>
                <a:solidFill>
                  <a:srgbClr val="2F2F2F"/>
                </a:solidFill>
              </a:rPr>
              <a:t>I</a:t>
            </a:r>
            <a:r>
              <a:rPr lang="fr-FR" sz="1400" dirty="0" err="1" smtClean="0">
                <a:solidFill>
                  <a:srgbClr val="2F2F2F"/>
                </a:solidFill>
              </a:rPr>
              <a:t>mpregnated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NbTi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conductor</a:t>
            </a:r>
            <a:r>
              <a:rPr lang="fr-FR" sz="1400" dirty="0" smtClean="0">
                <a:solidFill>
                  <a:srgbClr val="2F2F2F"/>
                </a:solidFill>
              </a:rPr>
              <a:t> bloc for detector/MRI </a:t>
            </a:r>
            <a:r>
              <a:rPr lang="fr-FR" sz="1400" dirty="0" err="1" smtClean="0">
                <a:solidFill>
                  <a:srgbClr val="2F2F2F"/>
                </a:solidFill>
              </a:rPr>
              <a:t>magnets</a:t>
            </a:r>
            <a:r>
              <a:rPr lang="fr-FR" sz="1400" dirty="0" smtClean="0">
                <a:solidFill>
                  <a:srgbClr val="2F2F2F"/>
                </a:solidFill>
              </a:rPr>
              <a:t> (</a:t>
            </a:r>
            <a:r>
              <a:rPr lang="fr-FR" sz="1400" dirty="0" err="1" smtClean="0">
                <a:solidFill>
                  <a:srgbClr val="2F2F2F"/>
                </a:solidFill>
              </a:rPr>
              <a:t>Glad</a:t>
            </a:r>
            <a:r>
              <a:rPr lang="fr-FR" sz="1400" dirty="0" smtClean="0">
                <a:solidFill>
                  <a:srgbClr val="2F2F2F"/>
                </a:solidFill>
              </a:rPr>
              <a:t> at GSI, Iseult at CEA Saclay)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>
                <a:solidFill>
                  <a:srgbClr val="2F2F2F"/>
                </a:solidFill>
              </a:rPr>
              <a:t>Characterization</a:t>
            </a:r>
            <a:r>
              <a:rPr lang="fr-FR" sz="1400" dirty="0" smtClean="0">
                <a:solidFill>
                  <a:srgbClr val="2F2F2F"/>
                </a:solidFill>
              </a:rPr>
              <a:t> of </a:t>
            </a:r>
            <a:r>
              <a:rPr lang="fr-FR" sz="1400" dirty="0" err="1" smtClean="0">
                <a:solidFill>
                  <a:srgbClr val="2F2F2F"/>
                </a:solidFill>
              </a:rPr>
              <a:t>titanium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welds</a:t>
            </a:r>
            <a:r>
              <a:rPr lang="fr-FR" sz="1400" dirty="0" smtClean="0">
                <a:solidFill>
                  <a:srgbClr val="2F2F2F"/>
                </a:solidFill>
              </a:rPr>
              <a:t> for ESS </a:t>
            </a:r>
            <a:r>
              <a:rPr lang="fr-FR" sz="1400" dirty="0" err="1" smtClean="0">
                <a:solidFill>
                  <a:srgbClr val="2F2F2F"/>
                </a:solidFill>
              </a:rPr>
              <a:t>project</a:t>
            </a:r>
            <a:endParaRPr lang="fr-FR" sz="1400" dirty="0">
              <a:solidFill>
                <a:srgbClr val="2F2F2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rgbClr val="2F2F2F"/>
                </a:solidFill>
              </a:rPr>
              <a:t>Validation of high </a:t>
            </a:r>
            <a:r>
              <a:rPr lang="fr-FR" sz="1400" dirty="0" err="1" smtClean="0">
                <a:solidFill>
                  <a:srgbClr val="2F2F2F"/>
                </a:solidFill>
              </a:rPr>
              <a:t>field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magnet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cryogenic</a:t>
            </a:r>
            <a:r>
              <a:rPr lang="fr-FR" sz="1400" dirty="0" smtClean="0">
                <a:solidFill>
                  <a:srgbClr val="2F2F2F"/>
                </a:solidFill>
              </a:rPr>
              <a:t> support (LNCMI at Grenoble)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869" y="2520930"/>
            <a:ext cx="1839445" cy="24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6104" y="6665909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9565342" y="6686873"/>
            <a:ext cx="1280160" cy="1538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52" y="116632"/>
            <a:ext cx="1165570" cy="116557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46256"/>
            <a:ext cx="909011" cy="909011"/>
          </a:xfrm>
          <a:prstGeom prst="rect">
            <a:avLst/>
          </a:prstGeom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4297348" y="82255"/>
            <a:ext cx="4824536" cy="3791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CEA/</a:t>
            </a:r>
            <a:r>
              <a:rPr lang="fr-FR" sz="2800" dirty="0" err="1" smtClean="0"/>
              <a:t>Irfu</a:t>
            </a:r>
            <a:r>
              <a:rPr lang="fr-FR" sz="2800" dirty="0" smtClean="0"/>
              <a:t> - SYNERGIUM 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178166" y="757804"/>
            <a:ext cx="5973598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chemeClr val="accent6">
                    <a:lumMod val="50000"/>
                  </a:schemeClr>
                </a:solidFill>
              </a:rPr>
              <a:t>CRYOMECH  PLATFORM -  </a:t>
            </a:r>
            <a:r>
              <a:rPr lang="fr-FR" b="1" i="1" dirty="0" smtClean="0">
                <a:solidFill>
                  <a:schemeClr val="accent6">
                    <a:lumMod val="50000"/>
                  </a:schemeClr>
                </a:solidFill>
              </a:rPr>
              <a:t>Thermal Stands</a:t>
            </a:r>
            <a:endParaRPr lang="fr-FR" b="1" i="1" dirty="0" smtClean="0">
              <a:solidFill>
                <a:srgbClr val="21212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15880" y="458185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https://irfu.cea.fr/dacm/en/index.php/</a:t>
            </a:r>
            <a:endParaRPr lang="fr-FR" sz="1200" dirty="0"/>
          </a:p>
        </p:txBody>
      </p:sp>
      <p:sp>
        <p:nvSpPr>
          <p:cNvPr id="16" name="Rectangle 15"/>
          <p:cNvSpPr/>
          <p:nvPr/>
        </p:nvSpPr>
        <p:spPr>
          <a:xfrm>
            <a:off x="5319414" y="1157914"/>
            <a:ext cx="687258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212121"/>
                </a:solidFill>
              </a:rPr>
              <a:t>MECTIX</a:t>
            </a:r>
          </a:p>
          <a:p>
            <a:r>
              <a:rPr lang="fr-FR" sz="1600" dirty="0" err="1" smtClean="0">
                <a:solidFill>
                  <a:srgbClr val="212121"/>
                </a:solidFill>
              </a:rPr>
              <a:t>Measurement</a:t>
            </a:r>
            <a:r>
              <a:rPr lang="fr-FR" sz="1600" dirty="0" smtClean="0">
                <a:solidFill>
                  <a:srgbClr val="212121"/>
                </a:solidFill>
              </a:rPr>
              <a:t> of the thermal </a:t>
            </a:r>
            <a:r>
              <a:rPr lang="fr-FR" sz="1600" dirty="0" err="1" smtClean="0">
                <a:solidFill>
                  <a:srgbClr val="212121"/>
                </a:solidFill>
              </a:rPr>
              <a:t>conductivity</a:t>
            </a:r>
            <a:r>
              <a:rPr lang="fr-FR" sz="1600" dirty="0" smtClean="0">
                <a:solidFill>
                  <a:srgbClr val="212121"/>
                </a:solidFill>
              </a:rPr>
              <a:t> of </a:t>
            </a:r>
            <a:r>
              <a:rPr lang="fr-FR" sz="1600" dirty="0" err="1" smtClean="0">
                <a:solidFill>
                  <a:srgbClr val="212121"/>
                </a:solidFill>
              </a:rPr>
              <a:t>insulators</a:t>
            </a:r>
            <a:r>
              <a:rPr lang="fr-FR" sz="1600" dirty="0" smtClean="0">
                <a:solidFill>
                  <a:srgbClr val="212121"/>
                </a:solidFill>
              </a:rPr>
              <a:t> and </a:t>
            </a:r>
            <a:r>
              <a:rPr lang="fr-FR" sz="1600" dirty="0" err="1" smtClean="0">
                <a:solidFill>
                  <a:srgbClr val="212121"/>
                </a:solidFill>
              </a:rPr>
              <a:t>conductors</a:t>
            </a:r>
            <a:r>
              <a:rPr lang="fr-FR" sz="1800" dirty="0" smtClean="0">
                <a:solidFill>
                  <a:srgbClr val="212121"/>
                </a:solidFill>
              </a:rPr>
              <a:t>.</a:t>
            </a:r>
          </a:p>
          <a:p>
            <a:r>
              <a:rPr lang="fr-FR" sz="1400" i="1" dirty="0" err="1" smtClean="0">
                <a:solidFill>
                  <a:srgbClr val="212121"/>
                </a:solidFill>
              </a:rPr>
              <a:t>Samples</a:t>
            </a:r>
            <a:r>
              <a:rPr lang="fr-FR" sz="1400" i="1" dirty="0" smtClean="0">
                <a:solidFill>
                  <a:srgbClr val="212121"/>
                </a:solidFill>
              </a:rPr>
              <a:t> of </a:t>
            </a:r>
            <a:r>
              <a:rPr lang="fr-FR" sz="1400" i="1" dirty="0" err="1" smtClean="0">
                <a:solidFill>
                  <a:srgbClr val="212121"/>
                </a:solidFill>
              </a:rPr>
              <a:t>around</a:t>
            </a:r>
            <a:r>
              <a:rPr lang="fr-FR" sz="1400" i="1" dirty="0" smtClean="0">
                <a:solidFill>
                  <a:srgbClr val="212121"/>
                </a:solidFill>
              </a:rPr>
              <a:t> 10 cm in </a:t>
            </a:r>
            <a:r>
              <a:rPr lang="fr-FR" sz="1400" i="1" dirty="0" err="1" smtClean="0">
                <a:solidFill>
                  <a:srgbClr val="212121"/>
                </a:solidFill>
              </a:rPr>
              <a:t>length</a:t>
            </a:r>
            <a:r>
              <a:rPr lang="fr-FR" sz="1400" i="1" dirty="0" smtClean="0">
                <a:solidFill>
                  <a:srgbClr val="212121"/>
                </a:solidFill>
              </a:rPr>
              <a:t> </a:t>
            </a:r>
          </a:p>
          <a:p>
            <a:r>
              <a:rPr lang="fr-FR" sz="1400" i="1" dirty="0" err="1" smtClean="0">
                <a:solidFill>
                  <a:srgbClr val="212121"/>
                </a:solidFill>
              </a:rPr>
              <a:t>From</a:t>
            </a:r>
            <a:r>
              <a:rPr lang="fr-FR" sz="1400" i="1" dirty="0" smtClean="0">
                <a:solidFill>
                  <a:srgbClr val="212121"/>
                </a:solidFill>
              </a:rPr>
              <a:t> 4.2 K to 300 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212121"/>
                </a:solidFill>
              </a:rPr>
              <a:t>THERMAUTONOME</a:t>
            </a:r>
          </a:p>
          <a:p>
            <a:r>
              <a:rPr lang="fr-FR" sz="1600" dirty="0" err="1" smtClean="0">
                <a:solidFill>
                  <a:srgbClr val="212121"/>
                </a:solidFill>
              </a:rPr>
              <a:t>Closed</a:t>
            </a:r>
            <a:r>
              <a:rPr lang="fr-FR" sz="1600" dirty="0" smtClean="0">
                <a:solidFill>
                  <a:srgbClr val="212121"/>
                </a:solidFill>
              </a:rPr>
              <a:t> circulation </a:t>
            </a:r>
            <a:r>
              <a:rPr lang="fr-FR" sz="1600" dirty="0" err="1" smtClean="0">
                <a:solidFill>
                  <a:srgbClr val="212121"/>
                </a:solidFill>
              </a:rPr>
              <a:t>loop</a:t>
            </a:r>
            <a:r>
              <a:rPr lang="fr-FR" sz="1600" dirty="0" smtClean="0">
                <a:solidFill>
                  <a:srgbClr val="212121"/>
                </a:solidFill>
              </a:rPr>
              <a:t> </a:t>
            </a:r>
            <a:r>
              <a:rPr lang="fr-FR" sz="1600" dirty="0" err="1" smtClean="0">
                <a:solidFill>
                  <a:srgbClr val="212121"/>
                </a:solidFill>
              </a:rPr>
              <a:t>with</a:t>
            </a:r>
            <a:r>
              <a:rPr lang="fr-FR" sz="1600" dirty="0" smtClean="0">
                <a:solidFill>
                  <a:srgbClr val="212121"/>
                </a:solidFill>
              </a:rPr>
              <a:t> </a:t>
            </a:r>
            <a:r>
              <a:rPr lang="fr-FR" sz="1600" dirty="0" err="1" smtClean="0">
                <a:solidFill>
                  <a:srgbClr val="212121"/>
                </a:solidFill>
              </a:rPr>
              <a:t>recondensation</a:t>
            </a:r>
            <a:r>
              <a:rPr lang="fr-FR" sz="1600" dirty="0" smtClean="0">
                <a:solidFill>
                  <a:srgbClr val="212121"/>
                </a:solidFill>
              </a:rPr>
              <a:t> by </a:t>
            </a:r>
            <a:r>
              <a:rPr lang="fr-FR" sz="1600" dirty="0" err="1" smtClean="0">
                <a:solidFill>
                  <a:srgbClr val="212121"/>
                </a:solidFill>
              </a:rPr>
              <a:t>means</a:t>
            </a:r>
            <a:r>
              <a:rPr lang="fr-FR" sz="1600" dirty="0" smtClean="0">
                <a:solidFill>
                  <a:srgbClr val="212121"/>
                </a:solidFill>
              </a:rPr>
              <a:t> of a </a:t>
            </a:r>
            <a:r>
              <a:rPr lang="fr-FR" sz="1600" dirty="0" err="1" smtClean="0">
                <a:solidFill>
                  <a:srgbClr val="212121"/>
                </a:solidFill>
              </a:rPr>
              <a:t>cryogenerator</a:t>
            </a:r>
            <a:endParaRPr lang="fr-FR" sz="1600" dirty="0" smtClean="0">
              <a:solidFill>
                <a:srgbClr val="212121"/>
              </a:solidFill>
            </a:endParaRPr>
          </a:p>
          <a:p>
            <a:r>
              <a:rPr lang="fr-FR" sz="1600" dirty="0" smtClean="0">
                <a:solidFill>
                  <a:srgbClr val="212121"/>
                </a:solidFill>
              </a:rPr>
              <a:t>(1.5 </a:t>
            </a:r>
            <a:r>
              <a:rPr lang="fr-FR" sz="1600" dirty="0" smtClean="0">
                <a:solidFill>
                  <a:srgbClr val="212121"/>
                </a:solidFill>
                <a:hlinkClick r:id="rId5"/>
              </a:rPr>
              <a:t>W@4.2</a:t>
            </a:r>
            <a:r>
              <a:rPr lang="fr-FR" sz="1600" dirty="0" smtClean="0">
                <a:solidFill>
                  <a:srgbClr val="212121"/>
                </a:solidFill>
              </a:rPr>
              <a:t> K) - </a:t>
            </a:r>
            <a:r>
              <a:rPr lang="fr-FR" sz="1600" dirty="0" err="1" smtClean="0">
                <a:solidFill>
                  <a:srgbClr val="212121"/>
                </a:solidFill>
              </a:rPr>
              <a:t>Characterization</a:t>
            </a:r>
            <a:r>
              <a:rPr lang="fr-FR" sz="1600" dirty="0" smtClean="0">
                <a:solidFill>
                  <a:srgbClr val="212121"/>
                </a:solidFill>
              </a:rPr>
              <a:t> of single-phase and </a:t>
            </a:r>
            <a:r>
              <a:rPr lang="fr-FR" sz="1600" dirty="0" err="1" smtClean="0">
                <a:solidFill>
                  <a:srgbClr val="212121"/>
                </a:solidFill>
              </a:rPr>
              <a:t>two</a:t>
            </a:r>
            <a:r>
              <a:rPr lang="fr-FR" sz="1600" dirty="0" smtClean="0">
                <a:solidFill>
                  <a:srgbClr val="212121"/>
                </a:solidFill>
              </a:rPr>
              <a:t>-phases </a:t>
            </a:r>
            <a:r>
              <a:rPr lang="fr-FR" sz="1600" dirty="0" err="1" smtClean="0">
                <a:solidFill>
                  <a:srgbClr val="212121"/>
                </a:solidFill>
              </a:rPr>
              <a:t>flows</a:t>
            </a:r>
            <a:r>
              <a:rPr lang="fr-FR" sz="1800" dirty="0" smtClean="0">
                <a:solidFill>
                  <a:srgbClr val="212121"/>
                </a:solidFill>
              </a:rPr>
              <a:t>. </a:t>
            </a:r>
          </a:p>
          <a:p>
            <a:r>
              <a:rPr lang="fr-FR" sz="1400" i="1" dirty="0" smtClean="0">
                <a:solidFill>
                  <a:srgbClr val="212121"/>
                </a:solidFill>
              </a:rPr>
              <a:t>30 cm vertical station</a:t>
            </a:r>
          </a:p>
          <a:p>
            <a:r>
              <a:rPr lang="fr-FR" sz="1400" i="1" dirty="0" err="1" smtClean="0">
                <a:solidFill>
                  <a:srgbClr val="212121"/>
                </a:solidFill>
              </a:rPr>
              <a:t>From</a:t>
            </a:r>
            <a:r>
              <a:rPr lang="fr-FR" sz="1400" i="1" dirty="0" smtClean="0">
                <a:solidFill>
                  <a:srgbClr val="212121"/>
                </a:solidFill>
              </a:rPr>
              <a:t> ~</a:t>
            </a:r>
            <a:r>
              <a:rPr lang="fr-FR" sz="1400" i="1" dirty="0">
                <a:solidFill>
                  <a:srgbClr val="212121"/>
                </a:solidFill>
              </a:rPr>
              <a:t> </a:t>
            </a:r>
            <a:r>
              <a:rPr lang="fr-FR" sz="1400" i="1" dirty="0" err="1" smtClean="0">
                <a:solidFill>
                  <a:srgbClr val="212121"/>
                </a:solidFill>
              </a:rPr>
              <a:t>mbars</a:t>
            </a:r>
            <a:r>
              <a:rPr lang="fr-FR" sz="1400" i="1" dirty="0" smtClean="0">
                <a:solidFill>
                  <a:srgbClr val="212121"/>
                </a:solidFill>
              </a:rPr>
              <a:t> to 3 bars</a:t>
            </a:r>
          </a:p>
          <a:p>
            <a:r>
              <a:rPr lang="fr-FR" sz="1400" i="1" dirty="0" err="1" smtClean="0">
                <a:solidFill>
                  <a:srgbClr val="212121"/>
                </a:solidFill>
              </a:rPr>
              <a:t>From</a:t>
            </a:r>
            <a:r>
              <a:rPr lang="fr-FR" sz="1400" i="1" dirty="0" smtClean="0">
                <a:solidFill>
                  <a:srgbClr val="212121"/>
                </a:solidFill>
              </a:rPr>
              <a:t> 3 K to 30 K</a:t>
            </a:r>
          </a:p>
          <a:p>
            <a:r>
              <a:rPr lang="fr-FR" sz="1400" i="1" dirty="0" smtClean="0">
                <a:solidFill>
                  <a:srgbClr val="212121"/>
                </a:solidFill>
              </a:rPr>
              <a:t>Max Power 20 W</a:t>
            </a:r>
            <a:endParaRPr lang="fr-FR" sz="1800" dirty="0" smtClean="0">
              <a:solidFill>
                <a:srgbClr val="212121"/>
              </a:solidFill>
            </a:endParaRPr>
          </a:p>
          <a:p>
            <a:r>
              <a:rPr lang="fr-FR" sz="1200" i="1" dirty="0" err="1" smtClean="0">
                <a:solidFill>
                  <a:srgbClr val="212121"/>
                </a:solidFill>
              </a:rPr>
              <a:t>height</a:t>
            </a:r>
            <a:r>
              <a:rPr lang="fr-FR" sz="1200" i="1" dirty="0" smtClean="0">
                <a:solidFill>
                  <a:srgbClr val="212121"/>
                </a:solidFill>
              </a:rPr>
              <a:t> </a:t>
            </a:r>
            <a:r>
              <a:rPr lang="fr-FR" sz="1200" i="1" dirty="0">
                <a:solidFill>
                  <a:srgbClr val="212121"/>
                </a:solidFill>
              </a:rPr>
              <a:t>of 300 </a:t>
            </a:r>
            <a:r>
              <a:rPr lang="fr-FR" sz="1200" i="1" dirty="0" smtClean="0">
                <a:solidFill>
                  <a:srgbClr val="212121"/>
                </a:solidFill>
              </a:rPr>
              <a:t>mm</a:t>
            </a:r>
            <a:endParaRPr lang="fr-FR" sz="1200" i="1" dirty="0">
              <a:solidFill>
                <a:srgbClr val="21212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739" y="1157914"/>
            <a:ext cx="1814511" cy="21512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550" y="3239016"/>
            <a:ext cx="1220667" cy="245034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64088" y="3504222"/>
            <a:ext cx="6028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 smtClean="0">
                <a:solidFill>
                  <a:srgbClr val="212121"/>
                </a:solidFill>
              </a:rPr>
              <a:t>THERMOSIPHON</a:t>
            </a:r>
            <a:endParaRPr lang="fr-FR" sz="1600" i="1" dirty="0" smtClean="0">
              <a:solidFill>
                <a:srgbClr val="212121"/>
              </a:solidFill>
            </a:endParaRPr>
          </a:p>
          <a:p>
            <a:r>
              <a:rPr lang="fr-FR" sz="1800" dirty="0" smtClean="0">
                <a:solidFill>
                  <a:srgbClr val="212121"/>
                </a:solidFill>
              </a:rPr>
              <a:t>Open </a:t>
            </a:r>
            <a:r>
              <a:rPr lang="fr-FR" sz="1800" dirty="0">
                <a:solidFill>
                  <a:srgbClr val="212121"/>
                </a:solidFill>
              </a:rPr>
              <a:t>circulation </a:t>
            </a:r>
            <a:r>
              <a:rPr lang="fr-FR" sz="1800" dirty="0" err="1">
                <a:solidFill>
                  <a:srgbClr val="212121"/>
                </a:solidFill>
              </a:rPr>
              <a:t>loop</a:t>
            </a:r>
            <a:r>
              <a:rPr lang="fr-FR" sz="1800" dirty="0">
                <a:solidFill>
                  <a:srgbClr val="212121"/>
                </a:solidFill>
              </a:rPr>
              <a:t> </a:t>
            </a:r>
            <a:r>
              <a:rPr lang="fr-FR" sz="1800" dirty="0" err="1">
                <a:solidFill>
                  <a:srgbClr val="212121"/>
                </a:solidFill>
              </a:rPr>
              <a:t>with</a:t>
            </a:r>
            <a:r>
              <a:rPr lang="fr-FR" sz="1800" dirty="0">
                <a:solidFill>
                  <a:srgbClr val="212121"/>
                </a:solidFill>
              </a:rPr>
              <a:t> </a:t>
            </a:r>
            <a:r>
              <a:rPr lang="fr-FR" sz="1800" dirty="0" smtClean="0">
                <a:solidFill>
                  <a:srgbClr val="212121"/>
                </a:solidFill>
              </a:rPr>
              <a:t>a </a:t>
            </a:r>
            <a:r>
              <a:rPr lang="fr-FR" sz="1800" dirty="0" err="1" smtClean="0">
                <a:solidFill>
                  <a:srgbClr val="212121"/>
                </a:solidFill>
              </a:rPr>
              <a:t>reservoir</a:t>
            </a:r>
            <a:endParaRPr lang="fr-FR" sz="1800" dirty="0" smtClean="0">
              <a:solidFill>
                <a:srgbClr val="212121"/>
              </a:solidFill>
            </a:endParaRPr>
          </a:p>
          <a:p>
            <a:r>
              <a:rPr lang="fr-FR" sz="1800" dirty="0" err="1" smtClean="0">
                <a:solidFill>
                  <a:srgbClr val="212121"/>
                </a:solidFill>
              </a:rPr>
              <a:t>Characterization</a:t>
            </a:r>
            <a:r>
              <a:rPr lang="fr-FR" sz="1800" dirty="0" smtClean="0">
                <a:solidFill>
                  <a:srgbClr val="212121"/>
                </a:solidFill>
              </a:rPr>
              <a:t> </a:t>
            </a:r>
            <a:r>
              <a:rPr lang="fr-FR" sz="1800" dirty="0">
                <a:solidFill>
                  <a:srgbClr val="212121"/>
                </a:solidFill>
              </a:rPr>
              <a:t>of single-phase and </a:t>
            </a:r>
            <a:r>
              <a:rPr lang="fr-FR" sz="1800" dirty="0" err="1">
                <a:solidFill>
                  <a:srgbClr val="212121"/>
                </a:solidFill>
              </a:rPr>
              <a:t>two</a:t>
            </a:r>
            <a:r>
              <a:rPr lang="fr-FR" sz="1800" dirty="0">
                <a:solidFill>
                  <a:srgbClr val="212121"/>
                </a:solidFill>
              </a:rPr>
              <a:t>-phases </a:t>
            </a:r>
            <a:r>
              <a:rPr lang="fr-FR" sz="1800" dirty="0" err="1" smtClean="0">
                <a:solidFill>
                  <a:srgbClr val="212121"/>
                </a:solidFill>
              </a:rPr>
              <a:t>flows</a:t>
            </a:r>
            <a:endParaRPr lang="fr-FR" sz="1800" dirty="0" smtClean="0">
              <a:solidFill>
                <a:srgbClr val="212121"/>
              </a:solidFill>
            </a:endParaRPr>
          </a:p>
          <a:p>
            <a:r>
              <a:rPr lang="fr-FR" sz="1400" i="1" dirty="0" smtClean="0">
                <a:solidFill>
                  <a:srgbClr val="212121"/>
                </a:solidFill>
              </a:rPr>
              <a:t>1.2 m vertical test station</a:t>
            </a:r>
          </a:p>
          <a:p>
            <a:r>
              <a:rPr lang="fr-FR" sz="1600" i="1" dirty="0" smtClean="0">
                <a:solidFill>
                  <a:srgbClr val="212121"/>
                </a:solidFill>
              </a:rPr>
              <a:t>Mass flow rate and </a:t>
            </a:r>
            <a:r>
              <a:rPr lang="fr-FR" sz="1600" i="1" dirty="0" err="1" smtClean="0">
                <a:solidFill>
                  <a:srgbClr val="212121"/>
                </a:solidFill>
              </a:rPr>
              <a:t>qualities</a:t>
            </a:r>
            <a:endParaRPr lang="fr-FR" sz="1600" i="1" dirty="0" smtClean="0">
              <a:solidFill>
                <a:srgbClr val="212121"/>
              </a:solidFill>
            </a:endParaRPr>
          </a:p>
          <a:p>
            <a:r>
              <a:rPr lang="fr-FR" sz="1600" i="1" dirty="0" smtClean="0">
                <a:solidFill>
                  <a:srgbClr val="212121"/>
                </a:solidFill>
              </a:rPr>
              <a:t>Pressure drop, </a:t>
            </a:r>
            <a:r>
              <a:rPr lang="fr-FR" sz="1600" i="1" dirty="0" err="1" smtClean="0">
                <a:solidFill>
                  <a:srgbClr val="212121"/>
                </a:solidFill>
              </a:rPr>
              <a:t>wall</a:t>
            </a:r>
            <a:r>
              <a:rPr lang="fr-FR" sz="1600" i="1" dirty="0" smtClean="0">
                <a:solidFill>
                  <a:srgbClr val="212121"/>
                </a:solidFill>
              </a:rPr>
              <a:t> </a:t>
            </a:r>
            <a:r>
              <a:rPr lang="fr-FR" sz="1600" i="1" dirty="0" err="1" smtClean="0">
                <a:solidFill>
                  <a:srgbClr val="212121"/>
                </a:solidFill>
              </a:rPr>
              <a:t>temperatures</a:t>
            </a:r>
            <a:endParaRPr lang="fr-FR" sz="1600" i="1" dirty="0">
              <a:solidFill>
                <a:srgbClr val="21212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212121"/>
                </a:solidFill>
              </a:rPr>
              <a:t>DOUBLE BATH – </a:t>
            </a:r>
            <a:r>
              <a:rPr lang="fr-FR" sz="1600" dirty="0" err="1">
                <a:solidFill>
                  <a:srgbClr val="212121"/>
                </a:solidFill>
              </a:rPr>
              <a:t>Claudet</a:t>
            </a:r>
            <a:r>
              <a:rPr lang="fr-FR" sz="1600" dirty="0">
                <a:solidFill>
                  <a:srgbClr val="212121"/>
                </a:solidFill>
              </a:rPr>
              <a:t> double bath </a:t>
            </a:r>
            <a:r>
              <a:rPr lang="fr-FR" sz="1600" dirty="0" err="1">
                <a:solidFill>
                  <a:srgbClr val="212121"/>
                </a:solidFill>
              </a:rPr>
              <a:t>principle</a:t>
            </a:r>
            <a:endParaRPr lang="fr-FR" sz="1600" dirty="0">
              <a:solidFill>
                <a:srgbClr val="212121"/>
              </a:solidFill>
            </a:endParaRPr>
          </a:p>
          <a:p>
            <a:r>
              <a:rPr lang="fr-FR" sz="1600" dirty="0" err="1">
                <a:solidFill>
                  <a:srgbClr val="212121"/>
                </a:solidFill>
              </a:rPr>
              <a:t>Static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pressurized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superfluid</a:t>
            </a:r>
            <a:r>
              <a:rPr lang="fr-FR" sz="1600" dirty="0">
                <a:solidFill>
                  <a:srgbClr val="212121"/>
                </a:solidFill>
              </a:rPr>
              <a:t> </a:t>
            </a:r>
            <a:r>
              <a:rPr lang="fr-FR" sz="1600" dirty="0" err="1">
                <a:solidFill>
                  <a:srgbClr val="212121"/>
                </a:solidFill>
              </a:rPr>
              <a:t>helium</a:t>
            </a:r>
            <a:r>
              <a:rPr lang="fr-FR" sz="1600" dirty="0">
                <a:solidFill>
                  <a:srgbClr val="212121"/>
                </a:solidFill>
              </a:rPr>
              <a:t> up to a power of 10 W</a:t>
            </a:r>
          </a:p>
          <a:p>
            <a:r>
              <a:rPr lang="fr-FR" sz="1200" i="1" dirty="0">
                <a:solidFill>
                  <a:srgbClr val="212121"/>
                </a:solidFill>
              </a:rPr>
              <a:t>At 1.8 K the </a:t>
            </a:r>
            <a:r>
              <a:rPr lang="fr-FR" sz="1200" i="1" dirty="0" err="1">
                <a:solidFill>
                  <a:srgbClr val="212121"/>
                </a:solidFill>
              </a:rPr>
              <a:t>useful</a:t>
            </a:r>
            <a:r>
              <a:rPr lang="fr-FR" sz="1200" i="1" dirty="0">
                <a:solidFill>
                  <a:srgbClr val="212121"/>
                </a:solidFill>
              </a:rPr>
              <a:t> volume has a </a:t>
            </a:r>
            <a:r>
              <a:rPr lang="fr-FR" sz="1200" i="1" dirty="0" err="1">
                <a:solidFill>
                  <a:srgbClr val="212121"/>
                </a:solidFill>
              </a:rPr>
              <a:t>diameter</a:t>
            </a:r>
            <a:r>
              <a:rPr lang="fr-FR" sz="1200" i="1" dirty="0">
                <a:solidFill>
                  <a:srgbClr val="212121"/>
                </a:solidFill>
              </a:rPr>
              <a:t> of 250 mm and a </a:t>
            </a:r>
          </a:p>
          <a:p>
            <a:r>
              <a:rPr lang="fr-FR" sz="1200" i="1" dirty="0" err="1">
                <a:solidFill>
                  <a:srgbClr val="212121"/>
                </a:solidFill>
              </a:rPr>
              <a:t>height</a:t>
            </a:r>
            <a:r>
              <a:rPr lang="fr-FR" sz="1200" i="1" dirty="0">
                <a:solidFill>
                  <a:srgbClr val="212121"/>
                </a:solidFill>
              </a:rPr>
              <a:t> of 300 </a:t>
            </a:r>
            <a:r>
              <a:rPr lang="fr-FR" sz="1200" i="1" dirty="0" smtClean="0">
                <a:solidFill>
                  <a:srgbClr val="212121"/>
                </a:solidFill>
              </a:rPr>
              <a:t>mm</a:t>
            </a:r>
            <a:endParaRPr lang="fr-FR" sz="1200" i="1" dirty="0">
              <a:solidFill>
                <a:srgbClr val="21212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65781" y="5636920"/>
            <a:ext cx="7056783" cy="116955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212121"/>
                </a:solidFill>
              </a:rPr>
              <a:t>SOME ACHIEVEMENTS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>
                <a:solidFill>
                  <a:srgbClr val="2F2F2F"/>
                </a:solidFill>
              </a:rPr>
              <a:t>Study</a:t>
            </a:r>
            <a:r>
              <a:rPr lang="fr-FR" sz="1400" dirty="0" smtClean="0">
                <a:solidFill>
                  <a:srgbClr val="2F2F2F"/>
                </a:solidFill>
              </a:rPr>
              <a:t> and validation of the </a:t>
            </a:r>
            <a:r>
              <a:rPr lang="fr-FR" sz="1400" b="1" dirty="0" smtClean="0">
                <a:solidFill>
                  <a:srgbClr val="2F2F2F"/>
                </a:solidFill>
              </a:rPr>
              <a:t>WAVE</a:t>
            </a:r>
            <a:r>
              <a:rPr lang="fr-FR" sz="1400" dirty="0" smtClean="0">
                <a:solidFill>
                  <a:srgbClr val="2F2F2F"/>
                </a:solidFill>
              </a:rPr>
              <a:t> </a:t>
            </a:r>
            <a:r>
              <a:rPr lang="fr-FR" sz="1400" dirty="0" err="1" smtClean="0">
                <a:solidFill>
                  <a:srgbClr val="2F2F2F"/>
                </a:solidFill>
              </a:rPr>
              <a:t>cooling</a:t>
            </a:r>
            <a:r>
              <a:rPr lang="fr-FR" sz="1400" dirty="0" smtClean="0">
                <a:solidFill>
                  <a:srgbClr val="2F2F2F"/>
                </a:solidFill>
              </a:rPr>
              <a:t> system. </a:t>
            </a:r>
            <a:r>
              <a:rPr lang="fr-FR" sz="1400" dirty="0" err="1" smtClean="0">
                <a:solidFill>
                  <a:srgbClr val="2F2F2F"/>
                </a:solidFill>
              </a:rPr>
              <a:t>Study</a:t>
            </a:r>
            <a:r>
              <a:rPr lang="fr-FR" sz="1400" dirty="0" smtClean="0">
                <a:solidFill>
                  <a:srgbClr val="2F2F2F"/>
                </a:solidFill>
              </a:rPr>
              <a:t> of </a:t>
            </a:r>
            <a:r>
              <a:rPr lang="fr-FR" sz="1400" dirty="0" err="1" smtClean="0">
                <a:solidFill>
                  <a:srgbClr val="2F2F2F"/>
                </a:solidFill>
              </a:rPr>
              <a:t>Cryogenic</a:t>
            </a:r>
            <a:r>
              <a:rPr lang="fr-FR" sz="1400" dirty="0" smtClean="0">
                <a:solidFill>
                  <a:srgbClr val="2F2F2F"/>
                </a:solidFill>
              </a:rPr>
              <a:t> thermal links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2F2F2F"/>
                </a:solidFill>
              </a:rPr>
              <a:t>Study of the super-ferric dipole cooling system of the </a:t>
            </a:r>
            <a:r>
              <a:rPr lang="en-US" sz="1400" b="1" dirty="0">
                <a:solidFill>
                  <a:srgbClr val="2F2F2F"/>
                </a:solidFill>
              </a:rPr>
              <a:t>Super-FRS </a:t>
            </a:r>
            <a:r>
              <a:rPr lang="en-US" sz="1400" dirty="0">
                <a:solidFill>
                  <a:srgbClr val="2F2F2F"/>
                </a:solidFill>
              </a:rPr>
              <a:t>project for </a:t>
            </a:r>
            <a:r>
              <a:rPr lang="en-US" sz="1400" b="1" dirty="0" smtClean="0">
                <a:solidFill>
                  <a:srgbClr val="2F2F2F"/>
                </a:solidFill>
              </a:rPr>
              <a:t>FAIR. </a:t>
            </a:r>
            <a:r>
              <a:rPr lang="en-US" sz="1400" dirty="0" smtClean="0">
                <a:solidFill>
                  <a:srgbClr val="2F2F2F"/>
                </a:solidFill>
              </a:rPr>
              <a:t>Proofs of concept of horizontal </a:t>
            </a:r>
            <a:r>
              <a:rPr lang="en-US" sz="1400" dirty="0">
                <a:solidFill>
                  <a:srgbClr val="2F2F2F"/>
                </a:solidFill>
              </a:rPr>
              <a:t>thermosiphon – GLAD superconducting spectrometer for </a:t>
            </a:r>
            <a:r>
              <a:rPr lang="en-US" sz="1400" b="1" dirty="0">
                <a:solidFill>
                  <a:srgbClr val="2F2F2F"/>
                </a:solidFill>
              </a:rPr>
              <a:t>R3B - </a:t>
            </a:r>
            <a:r>
              <a:rPr lang="en-US" sz="1400" b="1" dirty="0" smtClean="0">
                <a:solidFill>
                  <a:srgbClr val="2F2F2F"/>
                </a:solidFill>
              </a:rPr>
              <a:t>GSI</a:t>
            </a:r>
            <a:endParaRPr lang="en-US" sz="1400" b="1" dirty="0">
              <a:solidFill>
                <a:srgbClr val="2F2F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1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91509" y="1127481"/>
            <a:ext cx="3322580" cy="3379281"/>
            <a:chOff x="708590" y="1256146"/>
            <a:chExt cx="2889259" cy="2989361"/>
          </a:xfrm>
        </p:grpSpPr>
        <p:sp>
          <p:nvSpPr>
            <p:cNvPr id="2" name="TextBox 1"/>
            <p:cNvSpPr txBox="1"/>
            <p:nvPr/>
          </p:nvSpPr>
          <p:spPr>
            <a:xfrm>
              <a:off x="708590" y="3426964"/>
              <a:ext cx="2883243" cy="8185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CPI 50MW 1.5us klystron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Scandinova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Modulator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 Rate 50Hz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606" y="1256146"/>
              <a:ext cx="2883243" cy="2109434"/>
            </a:xfrm>
            <a:prstGeom prst="rect">
              <a:avLst/>
            </a:prstGeom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709142" y="1261668"/>
              <a:ext cx="2882691" cy="30777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Xbox-1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422551" y="1127480"/>
            <a:ext cx="3347087" cy="3379282"/>
            <a:chOff x="4670284" y="1270045"/>
            <a:chExt cx="2859876" cy="29726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6301" y="1274903"/>
              <a:ext cx="2853083" cy="20873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70284" y="1270045"/>
              <a:ext cx="2859099" cy="30777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Xbox-2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6301" y="3428694"/>
              <a:ext cx="2853859" cy="8139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CPI 50MW 1.5us klystron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Scandinova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Modulator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 Rate 50Hz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41964-00A0-4B3C-9FC5-0D76EEACCE86}"/>
              </a:ext>
            </a:extLst>
          </p:cNvPr>
          <p:cNvGrpSpPr/>
          <p:nvPr/>
        </p:nvGrpSpPr>
        <p:grpSpPr>
          <a:xfrm>
            <a:off x="8090698" y="1127480"/>
            <a:ext cx="3376363" cy="3379282"/>
            <a:chOff x="7981811" y="382856"/>
            <a:chExt cx="3376363" cy="33792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81811" y="382856"/>
              <a:ext cx="3359606" cy="2378393"/>
            </a:xfrm>
            <a:prstGeom prst="rect">
              <a:avLst/>
            </a:prstGeom>
            <a:ln/>
          </p:spPr>
        </p:pic>
        <p:sp>
          <p:nvSpPr>
            <p:cNvPr id="8" name="TextBox 7"/>
            <p:cNvSpPr txBox="1"/>
            <p:nvPr/>
          </p:nvSpPr>
          <p:spPr>
            <a:xfrm>
              <a:off x="7981811" y="404965"/>
              <a:ext cx="3359605" cy="34988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Xbox-3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81811" y="2838689"/>
              <a:ext cx="3376363" cy="92344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2x Toshiba 6MW 5us klystron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2x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Scandinova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Modulators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 Rate 400Hz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D4F4D27-24D4-6A4B-886B-ED29F4A28107}"/>
              </a:ext>
            </a:extLst>
          </p:cNvPr>
          <p:cNvSpPr txBox="1">
            <a:spLocks/>
          </p:cNvSpPr>
          <p:nvPr/>
        </p:nvSpPr>
        <p:spPr>
          <a:xfrm>
            <a:off x="838200" y="63388"/>
            <a:ext cx="9569218" cy="4830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charset="0"/>
              </a:rPr>
              <a:t>X-BOX facility at CERN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69FD79-CB62-BB44-92D1-064ECF616F61}"/>
              </a:ext>
            </a:extLst>
          </p:cNvPr>
          <p:cNvSpPr txBox="1"/>
          <p:nvPr/>
        </p:nvSpPr>
        <p:spPr>
          <a:xfrm>
            <a:off x="741696" y="639695"/>
            <a:ext cx="1101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X-band high-power Radio Frequency test stations, dedicated to high-gradient acceleration R&amp;D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D10B3E-7E8A-254F-8D41-EC4FED2D6117}"/>
              </a:ext>
            </a:extLst>
          </p:cNvPr>
          <p:cNvSpPr txBox="1"/>
          <p:nvPr/>
        </p:nvSpPr>
        <p:spPr>
          <a:xfrm>
            <a:off x="791509" y="4576153"/>
            <a:ext cx="3315662" cy="91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GHz - 50 MW/1.5 us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MW/250 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signals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current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 phase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E-beam capabilities</a:t>
            </a: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B9755-2200-184B-9207-3AD72A0A1D63}"/>
              </a:ext>
            </a:extLst>
          </p:cNvPr>
          <p:cNvSpPr txBox="1"/>
          <p:nvPr/>
        </p:nvSpPr>
        <p:spPr>
          <a:xfrm>
            <a:off x="4422551" y="4576153"/>
            <a:ext cx="3346178" cy="91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GHz - 50 MW/1.5 us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MW/250 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signals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current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 phase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DUT feeding with variable power splitting</a:t>
            </a: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phase variation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023EF8-EDE7-DD49-B383-84EFFBA5133A}"/>
              </a:ext>
            </a:extLst>
          </p:cNvPr>
          <p:cNvSpPr txBox="1"/>
          <p:nvPr/>
        </p:nvSpPr>
        <p:spPr>
          <a:xfrm>
            <a:off x="8112669" y="4576153"/>
            <a:ext cx="3354392" cy="9140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GHz - 6-10 MW/5 us - 40-60 MW/100 ns</a:t>
            </a: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signals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current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 phase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DUT feeding with variable power splitting</a:t>
            </a:r>
          </a:p>
          <a:p>
            <a:pPr marL="285750" marR="0" lvl="1" indent="-285750" algn="l" defTabSz="7556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27EB29-AD25-E64D-BBAB-D3DDBD19570D}"/>
              </a:ext>
            </a:extLst>
          </p:cNvPr>
          <p:cNvSpPr txBox="1"/>
          <p:nvPr/>
        </p:nvSpPr>
        <p:spPr>
          <a:xfrm>
            <a:off x="791509" y="5627169"/>
            <a:ext cx="102563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Available for test of accelerating structures, RF deflectors, loads and other RF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Committed access units in EURO-LABS (hours) ➯ 400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Possibility to access as well a S-band power station  (S-box, 3GHz, 35 MW/5 us)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807384" y="3374868"/>
            <a:ext cx="4237712" cy="31360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939782" y="41513"/>
            <a:ext cx="7741974" cy="719291"/>
          </a:xfrm>
        </p:spPr>
        <p:txBody>
          <a:bodyPr/>
          <a:lstStyle/>
          <a:p>
            <a:pPr>
              <a:defRPr/>
            </a:pPr>
            <a:r>
              <a:rPr lang="en-US" sz="2490" dirty="0">
                <a:latin typeface="+mn-lt"/>
              </a:rPr>
              <a:t>The CNRS – IJCLab SupraTech Technological Platform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1137232">
              <a:defRPr/>
            </a:pPr>
            <a:r>
              <a:rPr lang="en-US" kern="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fld id="{77E71596-5F9D-49C5-9701-16B3CA54319D}" type="slidenum">
              <a:rPr lang="en-US" kern="0">
                <a:solidFill>
                  <a:prstClr val="black"/>
                </a:solidFill>
                <a:latin typeface="Arial"/>
                <a:cs typeface="Arial"/>
              </a:rPr>
              <a:pPr defTabSz="1137232">
                <a:defRPr/>
              </a:pPr>
              <a:t>9</a:t>
            </a:fld>
            <a:r>
              <a:rPr lang="en-US" kern="0" dirty="0">
                <a:solidFill>
                  <a:prstClr val="black"/>
                </a:solidFill>
                <a:latin typeface="Arial"/>
                <a:cs typeface="Arial"/>
              </a:rPr>
              <a:t> -</a:t>
            </a:r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813"/>
            <a:ext cx="5541624" cy="364719"/>
          </a:xfrm>
        </p:spPr>
        <p:txBody>
          <a:bodyPr/>
          <a:lstStyle/>
          <a:p>
            <a:pPr defTabSz="1137232">
              <a:defRPr/>
            </a:pPr>
            <a:r>
              <a:rPr lang="en-US" sz="1100" kern="0" dirty="0" smtClean="0">
                <a:solidFill>
                  <a:prstClr val="white"/>
                </a:solidFill>
                <a:latin typeface="Calibri"/>
                <a:cs typeface="Arial"/>
              </a:rPr>
              <a:t>S. Bousson, D. Longuevergne, W. Kaabi                                       </a:t>
            </a:r>
            <a:r>
              <a:rPr lang="en-US" sz="1471" b="1" kern="0" dirty="0" smtClean="0">
                <a:solidFill>
                  <a:prstClr val="white"/>
                </a:solidFill>
                <a:latin typeface="Calibri"/>
                <a:cs typeface="Arial"/>
              </a:rPr>
              <a:t>SUPRATECH </a:t>
            </a: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663" y="1147156"/>
            <a:ext cx="7619732" cy="509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81" indent="-114981" defTabSz="1137232">
              <a:buFont typeface="Arial"/>
              <a:buChar char="•"/>
              <a:defRPr/>
            </a:pPr>
            <a:r>
              <a:rPr lang="en-US" sz="1811" b="1" kern="0" dirty="0">
                <a:solidFill>
                  <a:srgbClr val="0070C0"/>
                </a:solidFill>
                <a:latin typeface="Calibri"/>
                <a:cs typeface="Arial"/>
              </a:rPr>
              <a:t>SUPRATECH 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is the CNRS-IJCLab Technological platform dedicated to the development of </a:t>
            </a:r>
            <a:r>
              <a:rPr lang="en-US" sz="1811" b="1" kern="0" dirty="0">
                <a:solidFill>
                  <a:prstClr val="black"/>
                </a:solidFill>
                <a:latin typeface="Calibri"/>
                <a:cs typeface="Arial"/>
              </a:rPr>
              <a:t>superconducting RF technology 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for particle accelerators.</a:t>
            </a:r>
          </a:p>
          <a:p>
            <a:pPr marL="114981" indent="-114981" defTabSz="1137232">
              <a:defRPr/>
            </a:pPr>
            <a:endParaRPr lang="en-US" sz="1132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81" indent="-114981" algn="just" defTabSz="1137232">
              <a:buFont typeface="Arial"/>
              <a:buChar char="•"/>
              <a:defRPr/>
            </a:pPr>
            <a:r>
              <a:rPr lang="en-US" sz="1811" b="1" kern="0" dirty="0">
                <a:solidFill>
                  <a:srgbClr val="0070C0"/>
                </a:solidFill>
                <a:latin typeface="Calibri"/>
                <a:cs typeface="Arial"/>
              </a:rPr>
              <a:t>SUPRATECH 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provides the technical infrastructure to support </a:t>
            </a:r>
            <a:r>
              <a:rPr lang="en-US" sz="1811" b="1" kern="0" dirty="0">
                <a:solidFill>
                  <a:prstClr val="black"/>
                </a:solidFill>
                <a:latin typeface="Calibri"/>
                <a:cs typeface="Arial"/>
              </a:rPr>
              <a:t>R&amp;D or construction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 projects and activities related to superconducting accelerators.</a:t>
            </a:r>
          </a:p>
          <a:p>
            <a:pPr marL="114981" indent="-114981" algn="just" defTabSz="1137232">
              <a:buFont typeface="Arial"/>
              <a:buChar char="•"/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81" indent="-114981" algn="just" defTabSz="1137232">
              <a:buFont typeface="Arial"/>
              <a:buChar char="•"/>
              <a:defRPr/>
            </a:pPr>
            <a:r>
              <a:rPr lang="en-US" sz="1811" b="1" kern="0" dirty="0">
                <a:solidFill>
                  <a:srgbClr val="0070C0"/>
                </a:solidFill>
                <a:latin typeface="Calibri"/>
                <a:cs typeface="Arial"/>
              </a:rPr>
              <a:t>SUPRATECH 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is located in Orsay, in 3 buildings (103, 106 &amp; 208) and represents a ~ 8 M€ total equipment investment</a:t>
            </a:r>
          </a:p>
          <a:p>
            <a:pPr marL="114981" indent="-114981" algn="just" defTabSz="1137232">
              <a:buFont typeface="Arial"/>
              <a:buChar char="•"/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81" indent="-114981" algn="just" defTabSz="1137232">
              <a:spcAft>
                <a:spcPts val="679"/>
              </a:spcAft>
              <a:buFont typeface="Arial"/>
              <a:buChar char="•"/>
              <a:defRPr/>
            </a:pPr>
            <a:r>
              <a:rPr lang="en-US" sz="1811" b="1" kern="0" dirty="0">
                <a:solidFill>
                  <a:srgbClr val="0070C0"/>
                </a:solidFill>
                <a:latin typeface="Calibri"/>
                <a:cs typeface="Arial"/>
              </a:rPr>
              <a:t>Access conditions</a:t>
            </a: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: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SUPRATECH is opened to any user (academic, industrial)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For the moment, access is granted upon a “first to ask, first to be served” basis, and after an analysis of the technical feasibility</a:t>
            </a:r>
          </a:p>
          <a:p>
            <a:pPr marL="402433" lvl="1" indent="-208403" algn="just" defTabSz="1137232">
              <a:buFont typeface="Arial"/>
              <a:buChar char="•"/>
              <a:defRPr/>
            </a:pPr>
            <a:r>
              <a:rPr lang="en-US" sz="1811" kern="0" dirty="0">
                <a:solidFill>
                  <a:prstClr val="black"/>
                </a:solidFill>
                <a:latin typeface="Calibri"/>
                <a:cs typeface="Arial"/>
              </a:rPr>
              <a:t>Access cost is calculated w.r.t. operational costs and the existence of a collaborative </a:t>
            </a:r>
            <a:r>
              <a:rPr lang="en-US" sz="1811" kern="0" dirty="0" smtClean="0">
                <a:solidFill>
                  <a:prstClr val="black"/>
                </a:solidFill>
                <a:latin typeface="Calibri"/>
                <a:cs typeface="Arial"/>
              </a:rPr>
              <a:t>framework</a:t>
            </a: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891101" lvl="1" indent="-323383" algn="just" defTabSz="1137232">
              <a:buFont typeface="Arial"/>
              <a:buChar char="•"/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891101" lvl="1" indent="-323383" algn="just" defTabSz="1137232">
              <a:buFont typeface="Arial"/>
              <a:buChar char="•"/>
              <a:defRPr/>
            </a:pPr>
            <a:endParaRPr lang="en-US" sz="1811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0" name="Ellipse 9"/>
          <p:cNvSpPr/>
          <p:nvPr/>
        </p:nvSpPr>
        <p:spPr bwMode="auto">
          <a:xfrm flipV="1">
            <a:off x="9501540" y="5687326"/>
            <a:ext cx="896439" cy="8964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11043905" y="5571376"/>
            <a:ext cx="651955" cy="65982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8703823" y="3393719"/>
            <a:ext cx="532715" cy="5007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/>
          <a:stretch/>
        </p:blipFill>
        <p:spPr bwMode="auto">
          <a:xfrm>
            <a:off x="7644395" y="739683"/>
            <a:ext cx="4563690" cy="273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 bwMode="auto">
          <a:xfrm>
            <a:off x="8785318" y="719643"/>
            <a:ext cx="532715" cy="5007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9827414" y="2892991"/>
            <a:ext cx="532715" cy="5007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1209906" y="2777044"/>
            <a:ext cx="532715" cy="50072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>
              <a:defRPr/>
            </a:pPr>
            <a:endParaRPr lang="en-US" sz="2263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0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eEUROLABS_ProjectStructure_v2" id="{732D7D72-91E0-4B43-B6AD-B89772C40D25}" vid="{65B1EF0A-C1CD-3749-84D9-D1EEA68E769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12425</TotalTime>
  <Words>2299</Words>
  <Application>Microsoft Office PowerPoint</Application>
  <PresentationFormat>Grand écran</PresentationFormat>
  <Paragraphs>276</Paragraphs>
  <Slides>17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Century Gothic</vt:lpstr>
      <vt:lpstr>Helvetica Neue</vt:lpstr>
      <vt:lpstr>Wingdings</vt:lpstr>
      <vt:lpstr>Office Theme</vt:lpstr>
      <vt:lpstr>1_Office Theme</vt:lpstr>
      <vt:lpstr>1_modele-IJCLAb-powerpoint</vt:lpstr>
      <vt:lpstr>2_Office Theme</vt:lpstr>
      <vt:lpstr>Feuille de calcul</vt:lpstr>
      <vt:lpstr>Kick Off Meeting Bologna, 3-5 0ctober 2022</vt:lpstr>
      <vt:lpstr>Task 3.2 - Technology Infrastructures </vt:lpstr>
      <vt:lpstr>Task 3.2 - Technology Infrastructures</vt:lpstr>
      <vt:lpstr>CEA/Irfu - SYNERGIUM </vt:lpstr>
      <vt:lpstr>CEA/Irfu - SYNERGIUM </vt:lpstr>
      <vt:lpstr>Présentation PowerPoint</vt:lpstr>
      <vt:lpstr>Présentation PowerPoint</vt:lpstr>
      <vt:lpstr>Présentation PowerPoint</vt:lpstr>
      <vt:lpstr>The CNRS – IJCLab SupraTech Technological Platform</vt:lpstr>
      <vt:lpstr>The CNRS – IJCLab SupraTech Technological Platform</vt:lpstr>
      <vt:lpstr>Présentation PowerPoint</vt:lpstr>
      <vt:lpstr>Présentation PowerPoint</vt:lpstr>
      <vt:lpstr>EUROLABS Kick-Off-Meeting Inputs from FREIA UU</vt:lpstr>
      <vt:lpstr>2(+1) cryostats (vertical, horizontal, and small)</vt:lpstr>
      <vt:lpstr>Service improvement plan</vt:lpstr>
      <vt:lpstr>Technology Infrastructures - Modality of access </vt:lpstr>
      <vt:lpstr>Technology Infrastructures - Modality of access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EUROLABS Project Structure</dc:title>
  <dc:subject/>
  <dc:creator>Ilias Efthymiopoulos</dc:creator>
  <cp:keywords/>
  <dc:description/>
  <cp:lastModifiedBy>VALLCORBA CARBONELL Roser</cp:lastModifiedBy>
  <cp:revision>303</cp:revision>
  <cp:lastPrinted>2022-09-30T08:56:30Z</cp:lastPrinted>
  <dcterms:created xsi:type="dcterms:W3CDTF">2020-06-04T20:04:16Z</dcterms:created>
  <dcterms:modified xsi:type="dcterms:W3CDTF">2022-10-04T06:06:00Z</dcterms:modified>
  <cp:category/>
</cp:coreProperties>
</file>