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442" r:id="rId3"/>
    <p:sldId id="458" r:id="rId4"/>
    <p:sldId id="257" r:id="rId5"/>
    <p:sldId id="456" r:id="rId6"/>
    <p:sldId id="452" r:id="rId7"/>
    <p:sldId id="455" r:id="rId8"/>
    <p:sldId id="258" r:id="rId9"/>
    <p:sldId id="460" r:id="rId10"/>
    <p:sldId id="453" r:id="rId11"/>
    <p:sldId id="454" r:id="rId12"/>
    <p:sldId id="459" r:id="rId13"/>
    <p:sldId id="457" r:id="rId14"/>
    <p:sldId id="261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6"/>
    <p:restoredTop sz="94812"/>
  </p:normalViewPr>
  <p:slideViewPr>
    <p:cSldViewPr snapToGrid="0">
      <p:cViewPr>
        <p:scale>
          <a:sx n="58" d="100"/>
          <a:sy n="58" d="100"/>
        </p:scale>
        <p:origin x="16" y="-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526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/>
          <p:cNvGrpSpPr/>
          <p:nvPr/>
        </p:nvGrpSpPr>
        <p:grpSpPr>
          <a:xfrm>
            <a:off x="6309259" y="11043650"/>
            <a:ext cx="11765481" cy="1361259"/>
            <a:chOff x="0" y="0"/>
            <a:chExt cx="11765480" cy="1361257"/>
          </a:xfrm>
        </p:grpSpPr>
        <p:sp>
          <p:nvSpPr>
            <p:cNvPr id="15" name="This project has received funding from the European Union’s Horizon Europe Research and Innovation programme under Grant Agreement No 101057511."/>
            <p:cNvSpPr txBox="1"/>
            <p:nvPr/>
          </p:nvSpPr>
          <p:spPr>
            <a:xfrm>
              <a:off x="2365025" y="1581"/>
              <a:ext cx="9400456" cy="13580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just" defTabSz="584200">
                <a:lnSpc>
                  <a:spcPct val="110000"/>
                </a:lnSpc>
                <a:defRPr sz="2100" b="0" i="1">
                  <a:solidFill>
                    <a:srgbClr val="424242"/>
                  </a:solidFill>
                </a:defRPr>
              </a:lvl1pPr>
            </a:lstStyle>
            <a:p>
              <a:r>
                <a:t>This project has received funding from the European Union’s Horizon Europe Research and Innovation programme under Grant Agreement No 101057511.</a:t>
              </a:r>
            </a:p>
          </p:txBody>
        </p:sp>
        <p:pic>
          <p:nvPicPr>
            <p:cNvPr id="16" name="eu_flag.jpg" descr="eu_flag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036795" cy="13612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" name="Rectangle"/>
          <p:cNvSpPr/>
          <p:nvPr/>
        </p:nvSpPr>
        <p:spPr>
          <a:xfrm>
            <a:off x="-855" y="-6192"/>
            <a:ext cx="24385710" cy="1374358"/>
          </a:xfrm>
          <a:prstGeom prst="rect">
            <a:avLst/>
          </a:prstGeom>
          <a:gradFill>
            <a:gsLst>
              <a:gs pos="0">
                <a:srgbClr val="73FDFF">
                  <a:alpha val="0"/>
                </a:srgbClr>
              </a:gs>
              <a:gs pos="100000">
                <a:srgbClr val="0433FF">
                  <a:alpha val="75166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76D6FF">
                    <a:alpha val="0"/>
                  </a:srgb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411" y="44460"/>
            <a:ext cx="2688917" cy="127305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Rectangle"/>
          <p:cNvSpPr/>
          <p:nvPr/>
        </p:nvSpPr>
        <p:spPr>
          <a:xfrm>
            <a:off x="-855" y="12691789"/>
            <a:ext cx="24385710" cy="1030403"/>
          </a:xfrm>
          <a:prstGeom prst="rect">
            <a:avLst/>
          </a:prstGeom>
          <a:gradFill>
            <a:gsLst>
              <a:gs pos="0">
                <a:srgbClr val="76D6FF">
                  <a:alpha val="11458"/>
                </a:srgbClr>
              </a:gs>
              <a:gs pos="100000">
                <a:srgbClr val="0433FF">
                  <a:alpha val="75166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76D6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Body Level One"/>
          <p:cNvSpPr txBox="1">
            <a:spLocks noGrp="1"/>
          </p:cNvSpPr>
          <p:nvPr>
            <p:ph type="body" sz="quarter" idx="13"/>
          </p:nvPr>
        </p:nvSpPr>
        <p:spPr>
          <a:xfrm>
            <a:off x="3411253" y="5945477"/>
            <a:ext cx="17561494" cy="2036094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371565">
              <a:lnSpc>
                <a:spcPct val="90000"/>
              </a:lnSpc>
              <a:spcBef>
                <a:spcPts val="1400"/>
              </a:spcBef>
              <a:buSzTx/>
              <a:buNone/>
              <a:defRPr sz="3800">
                <a:solidFill>
                  <a:srgbClr val="171A6C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Body Level One</a:t>
            </a:r>
          </a:p>
        </p:txBody>
      </p:sp>
      <p:sp>
        <p:nvSpPr>
          <p:cNvPr id="22" name="Title Text"/>
          <p:cNvSpPr txBox="1">
            <a:spLocks noGrp="1"/>
          </p:cNvSpPr>
          <p:nvPr>
            <p:ph type="body" sz="quarter" idx="14"/>
          </p:nvPr>
        </p:nvSpPr>
        <p:spPr>
          <a:xfrm>
            <a:off x="10057549" y="4641513"/>
            <a:ext cx="4293953" cy="149860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9000">
                <a:solidFill>
                  <a:srgbClr val="181A6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"/>
          <p:cNvSpPr/>
          <p:nvPr/>
        </p:nvSpPr>
        <p:spPr>
          <a:xfrm>
            <a:off x="6650" y="-28127"/>
            <a:ext cx="24370700" cy="1219201"/>
          </a:xfrm>
          <a:prstGeom prst="rect">
            <a:avLst/>
          </a:prstGeom>
          <a:gradFill>
            <a:gsLst>
              <a:gs pos="0">
                <a:srgbClr val="73FDFF">
                  <a:alpha val="702"/>
                </a:srgbClr>
              </a:gs>
              <a:gs pos="100000">
                <a:srgbClr val="0433FF">
                  <a:alpha val="75166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" name="Rectangle"/>
          <p:cNvSpPr/>
          <p:nvPr/>
        </p:nvSpPr>
        <p:spPr>
          <a:xfrm>
            <a:off x="-855" y="12909708"/>
            <a:ext cx="24385710" cy="812484"/>
          </a:xfrm>
          <a:prstGeom prst="rect">
            <a:avLst/>
          </a:prstGeom>
          <a:gradFill>
            <a:gsLst>
              <a:gs pos="0">
                <a:srgbClr val="73FDFF">
                  <a:alpha val="11439"/>
                </a:srgbClr>
              </a:gs>
              <a:gs pos="100000">
                <a:srgbClr val="0433FF">
                  <a:alpha val="75166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0433FF">
                    <a:alpha val="19919"/>
                  </a:srgb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8384" y="13081000"/>
            <a:ext cx="423268" cy="4699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pic>
        <p:nvPicPr>
          <p:cNvPr id="3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11" y="44460"/>
            <a:ext cx="2355617" cy="1115255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ext"/>
          <p:cNvSpPr txBox="1">
            <a:spLocks noGrp="1"/>
          </p:cNvSpPr>
          <p:nvPr>
            <p:ph type="body" sz="quarter" idx="13"/>
          </p:nvPr>
        </p:nvSpPr>
        <p:spPr>
          <a:xfrm>
            <a:off x="6420788" y="104849"/>
            <a:ext cx="16692683" cy="12192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"/>
          <p:cNvSpPr txBox="1">
            <a:spLocks noGrp="1"/>
          </p:cNvSpPr>
          <p:nvPr>
            <p:ph type="body" sz="quarter" idx="13"/>
          </p:nvPr>
        </p:nvSpPr>
        <p:spPr>
          <a:xfrm>
            <a:off x="6420788" y="104849"/>
            <a:ext cx="16692683" cy="121920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970456" y="12767697"/>
            <a:ext cx="1262320" cy="7302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AC7580CF-2C48-BD43-BB43-CB974FC5A3CA}" type="datetime1">
              <a:rPr lang="es-ES" smtClean="0"/>
              <a:t>1/10/22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130363" y="12978933"/>
            <a:ext cx="447237" cy="30777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69597" y="13062251"/>
            <a:ext cx="1314444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Maria Jose Gª Borge, Coordinator WP5,  IEM-CSIC, Madrid Spain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75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6033219-2A05-B2BA-4D91-40F624A95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92140" y="4396155"/>
            <a:ext cx="10399720" cy="492369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147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Rectangle"/>
          <p:cNvSpPr/>
          <p:nvPr/>
        </p:nvSpPr>
        <p:spPr>
          <a:xfrm>
            <a:off x="-855" y="12909708"/>
            <a:ext cx="24385710" cy="812484"/>
          </a:xfrm>
          <a:prstGeom prst="rect">
            <a:avLst/>
          </a:prstGeom>
          <a:gradFill>
            <a:gsLst>
              <a:gs pos="0">
                <a:srgbClr val="73FDFF">
                  <a:alpha val="11256"/>
                </a:srgbClr>
              </a:gs>
              <a:gs pos="100000">
                <a:srgbClr val="0433FF">
                  <a:alpha val="75166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Rectangle"/>
          <p:cNvSpPr/>
          <p:nvPr/>
        </p:nvSpPr>
        <p:spPr>
          <a:xfrm>
            <a:off x="6650" y="-26150"/>
            <a:ext cx="24370700" cy="1219201"/>
          </a:xfrm>
          <a:prstGeom prst="rect">
            <a:avLst/>
          </a:prstGeom>
          <a:gradFill>
            <a:gsLst>
              <a:gs pos="0">
                <a:srgbClr val="73FDFF">
                  <a:alpha val="702"/>
                </a:srgbClr>
              </a:gs>
              <a:gs pos="100000">
                <a:srgbClr val="0433FF">
                  <a:alpha val="75166"/>
                </a:srgbClr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11" y="44460"/>
            <a:ext cx="2358067" cy="111641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8714" y="13081000"/>
            <a:ext cx="42326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457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914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1371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18288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22860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27432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32004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365760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itucional.us.es/clear/transnational-access" TargetMode="External"/><Relationship Id="rId2" Type="http://schemas.openxmlformats.org/officeDocument/2006/relationships/hyperlink" Target="https://web.infn.it/EURO-LAB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mUO3VOfAek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"/>
          <p:cNvSpPr txBox="1">
            <a:spLocks noGrp="1"/>
          </p:cNvSpPr>
          <p:nvPr>
            <p:ph type="body" idx="13"/>
          </p:nvPr>
        </p:nvSpPr>
        <p:spPr>
          <a:xfrm>
            <a:off x="3411253" y="6858000"/>
            <a:ext cx="17561494" cy="203609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s-ES" dirty="0"/>
              <a:t>María José G. Borge</a:t>
            </a:r>
          </a:p>
          <a:p>
            <a:r>
              <a:rPr lang="es-ES" dirty="0"/>
              <a:t>Instituto Estructura de la Materia, CSIC</a:t>
            </a:r>
          </a:p>
          <a:p>
            <a:r>
              <a:rPr lang="es-ES" dirty="0"/>
              <a:t>Madrid, </a:t>
            </a:r>
            <a:r>
              <a:rPr lang="es-ES" dirty="0" err="1"/>
              <a:t>Spain</a:t>
            </a:r>
            <a:endParaRPr dirty="0"/>
          </a:p>
        </p:txBody>
      </p:sp>
      <p:sp>
        <p:nvSpPr>
          <p:cNvPr id="61" name="Title Text"/>
          <p:cNvSpPr txBox="1">
            <a:spLocks noGrp="1"/>
          </p:cNvSpPr>
          <p:nvPr>
            <p:ph type="body" idx="14"/>
          </p:nvPr>
        </p:nvSpPr>
        <p:spPr>
          <a:xfrm>
            <a:off x="2199393" y="4647020"/>
            <a:ext cx="20010286" cy="1487587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WP 5: Open, </a:t>
            </a:r>
            <a:r>
              <a:rPr lang="es-ES" dirty="0" err="1"/>
              <a:t>Diverse</a:t>
            </a:r>
            <a:r>
              <a:rPr lang="es-ES" dirty="0"/>
              <a:t> and Inclusive </a:t>
            </a:r>
            <a:r>
              <a:rPr lang="es-ES" dirty="0" err="1"/>
              <a:t>Science</a:t>
            </a:r>
            <a:endParaRPr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F80BB87E-230D-534E-B761-6B0D39F21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081" y="523350"/>
            <a:ext cx="8224414" cy="38938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68257FA-C5AE-0A4E-AC1E-852FC383F3CF}"/>
              </a:ext>
            </a:extLst>
          </p:cNvPr>
          <p:cNvSpPr txBox="1"/>
          <p:nvPr/>
        </p:nvSpPr>
        <p:spPr>
          <a:xfrm>
            <a:off x="5113867" y="9353823"/>
            <a:ext cx="14308666" cy="125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Kick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-off Meeting -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Euro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pean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aboratories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ccelerator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ased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ciences</a:t>
            </a:r>
            <a:endParaRPr kumimoji="0" lang="es-E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indent="0" algn="ctr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b="0" dirty="0"/>
              <a:t>3-5 </a:t>
            </a:r>
            <a:r>
              <a:rPr lang="es-ES" b="0" dirty="0" err="1"/>
              <a:t>October</a:t>
            </a:r>
            <a:r>
              <a:rPr lang="es-ES" b="0" dirty="0"/>
              <a:t> 2022, </a:t>
            </a:r>
            <a:r>
              <a:rPr lang="es-ES" b="0" dirty="0" err="1"/>
              <a:t>Bologna</a:t>
            </a:r>
            <a:r>
              <a:rPr lang="es-ES" b="0" dirty="0"/>
              <a:t>, </a:t>
            </a:r>
            <a:r>
              <a:rPr lang="es-ES" b="0" dirty="0" err="1"/>
              <a:t>Italy</a:t>
            </a:r>
            <a:endParaRPr kumimoji="0" lang="es-E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7EDFD8-E686-4547-B152-08943423A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" t="4168" r="2052" b="1"/>
          <a:stretch/>
        </p:blipFill>
        <p:spPr>
          <a:xfrm>
            <a:off x="20129863" y="121920"/>
            <a:ext cx="3936274" cy="406537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69784E5-FB2C-7A09-6F1E-128505728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0788" y="1362608"/>
            <a:ext cx="13959609" cy="1048327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Responsible : Sabrina Appel </a:t>
            </a:r>
            <a:r>
              <a:rPr lang="en-GB" dirty="0">
                <a:solidFill>
                  <a:srgbClr val="0070C0"/>
                </a:solidFill>
              </a:rPr>
              <a:t>Talk on Tuesday @ 14:45h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0F705-EE41-BEC0-72A9-5A67EF223B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0788" y="293821"/>
            <a:ext cx="16692683" cy="841256"/>
          </a:xfrm>
        </p:spPr>
        <p:txBody>
          <a:bodyPr/>
          <a:lstStyle/>
          <a:p>
            <a:pPr marL="0" indent="0">
              <a:buNone/>
            </a:pPr>
            <a:r>
              <a:rPr lang="es-ES" dirty="0" err="1"/>
              <a:t>Task</a:t>
            </a:r>
            <a:r>
              <a:rPr lang="es-ES" dirty="0"/>
              <a:t> 3 : Machine </a:t>
            </a:r>
            <a:r>
              <a:rPr lang="es-ES" dirty="0" err="1"/>
              <a:t>Learning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accelerator</a:t>
            </a:r>
            <a:r>
              <a:rPr lang="es-ES" dirty="0"/>
              <a:t> and Plasma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C11FD0-0693-4E65-6B3E-768ADD513E1B}"/>
              </a:ext>
            </a:extLst>
          </p:cNvPr>
          <p:cNvSpPr txBox="1"/>
          <p:nvPr/>
        </p:nvSpPr>
        <p:spPr>
          <a:xfrm>
            <a:off x="20924725" y="1324050"/>
            <a:ext cx="2662640" cy="461665"/>
          </a:xfrm>
          <a:prstGeom prst="rect">
            <a:avLst/>
          </a:prstGeom>
          <a:solidFill>
            <a:srgbClr val="FFFD78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dirty="0"/>
              <a:t>3 FTE, at GSI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2E98CF-412D-360F-D94C-0CD78FA56CF0}"/>
              </a:ext>
            </a:extLst>
          </p:cNvPr>
          <p:cNvSpPr txBox="1"/>
          <p:nvPr/>
        </p:nvSpPr>
        <p:spPr>
          <a:xfrm>
            <a:off x="3054985" y="2308364"/>
            <a:ext cx="19707043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b="1" dirty="0">
                <a:solidFill>
                  <a:srgbClr val="0070C0"/>
                </a:solidFill>
              </a:rPr>
              <a:t>Objetive: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/>
              <a:t>Use Machine </a:t>
            </a:r>
            <a:r>
              <a:rPr lang="es-ES" dirty="0" err="1"/>
              <a:t>Learning</a:t>
            </a:r>
            <a:r>
              <a:rPr lang="es-ES" dirty="0"/>
              <a:t> (ML) </a:t>
            </a:r>
            <a:r>
              <a:rPr lang="es-ES" dirty="0" err="1"/>
              <a:t>methods</a:t>
            </a:r>
            <a:r>
              <a:rPr lang="es-ES" dirty="0"/>
              <a:t> to </a:t>
            </a:r>
            <a:r>
              <a:rPr lang="es-ES" dirty="0" err="1"/>
              <a:t>improve</a:t>
            </a:r>
            <a:r>
              <a:rPr lang="es-ES" dirty="0"/>
              <a:t> </a:t>
            </a:r>
            <a:r>
              <a:rPr lang="es-ES" dirty="0" err="1"/>
              <a:t>beam</a:t>
            </a:r>
            <a:r>
              <a:rPr lang="es-ES" dirty="0"/>
              <a:t> </a:t>
            </a:r>
            <a:r>
              <a:rPr lang="es-ES" dirty="0" err="1"/>
              <a:t>quality</a:t>
            </a:r>
            <a:r>
              <a:rPr lang="es-ES" dirty="0"/>
              <a:t>, </a:t>
            </a:r>
            <a:r>
              <a:rPr lang="es-ES" dirty="0" err="1"/>
              <a:t>transport</a:t>
            </a:r>
            <a:r>
              <a:rPr lang="es-ES" dirty="0"/>
              <a:t> </a:t>
            </a:r>
            <a:r>
              <a:rPr lang="es-ES" dirty="0" err="1"/>
              <a:t>efficiency</a:t>
            </a:r>
            <a:r>
              <a:rPr lang="es-ES" dirty="0"/>
              <a:t> and </a:t>
            </a:r>
            <a:r>
              <a:rPr lang="es-ES" dirty="0" err="1"/>
              <a:t>reproducibility</a:t>
            </a:r>
            <a:r>
              <a:rPr lang="es-ES" dirty="0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8D1B6C9-B175-F43C-86E2-3E9804F60131}"/>
              </a:ext>
            </a:extLst>
          </p:cNvPr>
          <p:cNvSpPr txBox="1"/>
          <p:nvPr/>
        </p:nvSpPr>
        <p:spPr>
          <a:xfrm>
            <a:off x="2033706" y="6096761"/>
            <a:ext cx="20521987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dirty="0" err="1">
                <a:solidFill>
                  <a:srgbClr val="0070C0"/>
                </a:solidFill>
              </a:rPr>
              <a:t>Task</a:t>
            </a:r>
            <a:r>
              <a:rPr lang="es-ES" dirty="0">
                <a:solidFill>
                  <a:srgbClr val="0070C0"/>
                </a:solidFill>
              </a:rPr>
              <a:t> 1: </a:t>
            </a:r>
            <a:r>
              <a:rPr lang="es-ES" b="1" dirty="0" err="1">
                <a:solidFill>
                  <a:srgbClr val="0070C0"/>
                </a:solidFill>
              </a:rPr>
              <a:t>Beam</a:t>
            </a:r>
            <a:r>
              <a:rPr lang="es-ES" b="1" dirty="0">
                <a:solidFill>
                  <a:srgbClr val="0070C0"/>
                </a:solidFill>
              </a:rPr>
              <a:t> control and </a:t>
            </a:r>
            <a:r>
              <a:rPr lang="es-ES" b="1" dirty="0" err="1">
                <a:solidFill>
                  <a:srgbClr val="0070C0"/>
                </a:solidFill>
              </a:rPr>
              <a:t>optimization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Applications</a:t>
            </a:r>
            <a:endParaRPr lang="es-ES" b="1" dirty="0">
              <a:solidFill>
                <a:srgbClr val="0070C0"/>
              </a:solidFill>
            </a:endParaRPr>
          </a:p>
          <a:p>
            <a:pPr algn="l"/>
            <a:endParaRPr lang="es-ES" b="1" dirty="0"/>
          </a:p>
          <a:p>
            <a:pPr algn="l"/>
            <a:r>
              <a:rPr lang="es-ES" dirty="0" err="1">
                <a:solidFill>
                  <a:srgbClr val="002060"/>
                </a:solidFill>
              </a:rPr>
              <a:t>Milestone</a:t>
            </a:r>
            <a:r>
              <a:rPr lang="es-ES" dirty="0">
                <a:solidFill>
                  <a:srgbClr val="002060"/>
                </a:solidFill>
              </a:rPr>
              <a:t>: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source</a:t>
            </a:r>
            <a:r>
              <a:rPr lang="es-ES" b="0" dirty="0"/>
              <a:t> </a:t>
            </a:r>
            <a:r>
              <a:rPr lang="es-ES" b="0" dirty="0" err="1"/>
              <a:t>code</a:t>
            </a:r>
            <a:r>
              <a:rPr lang="es-ES" b="0" dirty="0"/>
              <a:t> of </a:t>
            </a:r>
            <a:r>
              <a:rPr lang="es-ES" b="0" dirty="0" err="1"/>
              <a:t>the</a:t>
            </a:r>
            <a:r>
              <a:rPr lang="es-ES" b="0" dirty="0"/>
              <a:t> ML </a:t>
            </a:r>
            <a:r>
              <a:rPr lang="es-ES" b="0" dirty="0" err="1"/>
              <a:t>toolkit</a:t>
            </a:r>
            <a:r>
              <a:rPr lang="es-ES" b="0" dirty="0"/>
              <a:t> </a:t>
            </a:r>
            <a:r>
              <a:rPr lang="es-ES" b="0" dirty="0" err="1"/>
              <a:t>prototype</a:t>
            </a:r>
            <a:r>
              <a:rPr lang="es-ES" b="0" dirty="0"/>
              <a:t> has </a:t>
            </a:r>
            <a:r>
              <a:rPr lang="es-ES" b="0" dirty="0" err="1"/>
              <a:t>been</a:t>
            </a:r>
            <a:r>
              <a:rPr lang="es-ES" b="0" dirty="0"/>
              <a:t> </a:t>
            </a:r>
            <a:r>
              <a:rPr lang="es-ES" b="0" dirty="0" err="1"/>
              <a:t>made</a:t>
            </a:r>
            <a:r>
              <a:rPr lang="es-ES" b="0" dirty="0"/>
              <a:t> </a:t>
            </a:r>
            <a:r>
              <a:rPr lang="es-ES" b="0" dirty="0" err="1"/>
              <a:t>available</a:t>
            </a:r>
            <a:r>
              <a:rPr lang="es-ES" b="0" dirty="0"/>
              <a:t> </a:t>
            </a:r>
            <a:r>
              <a:rPr lang="es-ES" b="0" dirty="0" err="1"/>
              <a:t>on</a:t>
            </a:r>
            <a:r>
              <a:rPr lang="es-ES" b="0" dirty="0"/>
              <a:t> a </a:t>
            </a:r>
            <a:r>
              <a:rPr lang="es-ES" b="0" dirty="0" err="1"/>
              <a:t>shared</a:t>
            </a:r>
            <a:r>
              <a:rPr lang="es-ES" b="0" dirty="0"/>
              <a:t> </a:t>
            </a:r>
            <a:r>
              <a:rPr lang="es-ES" b="0" dirty="0" err="1"/>
              <a:t>platform</a:t>
            </a:r>
            <a:r>
              <a:rPr lang="es-ES" b="0" dirty="0"/>
              <a:t> (</a:t>
            </a:r>
            <a:r>
              <a:rPr lang="es-ES" b="0" dirty="0" err="1"/>
              <a:t>e.g</a:t>
            </a:r>
            <a:r>
              <a:rPr lang="es-ES" b="0" dirty="0"/>
              <a:t>. </a:t>
            </a:r>
            <a:r>
              <a:rPr lang="es-ES" b="0" dirty="0" err="1"/>
              <a:t>Gitlab</a:t>
            </a:r>
            <a:r>
              <a:rPr lang="es-ES" b="0" dirty="0"/>
              <a:t> at CERN) (M8).</a:t>
            </a:r>
            <a:br>
              <a:rPr lang="es-ES" b="0" dirty="0"/>
            </a:br>
            <a:r>
              <a:rPr lang="es-ES" dirty="0" err="1">
                <a:solidFill>
                  <a:srgbClr val="002060"/>
                </a:solidFill>
              </a:rPr>
              <a:t>Deliverable</a:t>
            </a:r>
            <a:r>
              <a:rPr lang="es-ES" dirty="0">
                <a:solidFill>
                  <a:srgbClr val="002060"/>
                </a:solidFill>
              </a:rPr>
              <a:t> : </a:t>
            </a:r>
            <a:r>
              <a:rPr lang="es-ES" b="0" dirty="0" err="1"/>
              <a:t>The</a:t>
            </a:r>
            <a:r>
              <a:rPr lang="es-ES" b="0" dirty="0"/>
              <a:t> new </a:t>
            </a:r>
            <a:r>
              <a:rPr lang="es-ES" b="0" dirty="0" err="1"/>
              <a:t>toolkit</a:t>
            </a:r>
            <a:r>
              <a:rPr lang="es-ES" b="0" dirty="0"/>
              <a:t> has </a:t>
            </a:r>
            <a:r>
              <a:rPr lang="es-ES" b="0" dirty="0" err="1"/>
              <a:t>been</a:t>
            </a:r>
            <a:r>
              <a:rPr lang="es-ES" b="0" dirty="0"/>
              <a:t> </a:t>
            </a:r>
            <a:r>
              <a:rPr lang="es-ES" b="0" dirty="0" err="1"/>
              <a:t>deployed</a:t>
            </a:r>
            <a:r>
              <a:rPr lang="es-ES" b="0" dirty="0"/>
              <a:t> at </a:t>
            </a:r>
            <a:r>
              <a:rPr lang="es-ES" b="0" dirty="0" err="1"/>
              <a:t>least</a:t>
            </a:r>
            <a:r>
              <a:rPr lang="es-ES" b="0" dirty="0"/>
              <a:t> </a:t>
            </a:r>
            <a:r>
              <a:rPr lang="es-ES" b="0" dirty="0" err="1"/>
              <a:t>two</a:t>
            </a:r>
            <a:r>
              <a:rPr lang="es-ES" b="0" dirty="0"/>
              <a:t> </a:t>
            </a:r>
            <a:r>
              <a:rPr lang="es-ES" b="0" dirty="0" err="1"/>
              <a:t>facilities</a:t>
            </a:r>
            <a:r>
              <a:rPr lang="es-ES" b="0" dirty="0"/>
              <a:t> (</a:t>
            </a:r>
            <a:r>
              <a:rPr lang="es-ES" b="0" dirty="0" err="1"/>
              <a:t>e.g</a:t>
            </a:r>
            <a:r>
              <a:rPr lang="es-ES" b="0" dirty="0"/>
              <a:t>. CERN and GSI) and has </a:t>
            </a:r>
            <a:r>
              <a:rPr lang="es-ES" b="0" dirty="0" err="1"/>
              <a:t>successfully</a:t>
            </a:r>
            <a:r>
              <a:rPr lang="es-ES" b="0" dirty="0"/>
              <a:t> </a:t>
            </a:r>
            <a:r>
              <a:rPr lang="es-ES" b="0" dirty="0" err="1"/>
              <a:t>been</a:t>
            </a:r>
            <a:r>
              <a:rPr lang="es-ES" b="0" dirty="0"/>
              <a:t> </a:t>
            </a:r>
            <a:r>
              <a:rPr lang="es-ES" b="0" dirty="0" err="1"/>
              <a:t>used</a:t>
            </a:r>
            <a:r>
              <a:rPr lang="es-ES" b="0" dirty="0"/>
              <a:t> </a:t>
            </a:r>
            <a:r>
              <a:rPr lang="es-ES" b="0" dirty="0" err="1"/>
              <a:t>for</a:t>
            </a:r>
            <a:r>
              <a:rPr lang="es-ES" b="0" dirty="0"/>
              <a:t> </a:t>
            </a:r>
            <a:r>
              <a:rPr lang="es-ES" b="0" dirty="0" err="1"/>
              <a:t>an</a:t>
            </a:r>
            <a:r>
              <a:rPr lang="es-ES" b="0" dirty="0"/>
              <a:t> </a:t>
            </a:r>
            <a:r>
              <a:rPr lang="es-ES" b="0" dirty="0" err="1"/>
              <a:t>optimitation</a:t>
            </a:r>
            <a:r>
              <a:rPr lang="es-ES" b="0" dirty="0"/>
              <a:t> </a:t>
            </a:r>
            <a:r>
              <a:rPr lang="es-ES" b="0" dirty="0" err="1"/>
              <a:t>task</a:t>
            </a:r>
            <a:r>
              <a:rPr lang="es-ES" b="0" dirty="0"/>
              <a:t>. (M24) . </a:t>
            </a:r>
          </a:p>
          <a:p>
            <a:pPr algn="l"/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toolkit</a:t>
            </a:r>
            <a:r>
              <a:rPr lang="es-ES" b="0" dirty="0"/>
              <a:t> </a:t>
            </a:r>
            <a:r>
              <a:rPr lang="es-ES" b="0" dirty="0" err="1"/>
              <a:t>is</a:t>
            </a:r>
            <a:r>
              <a:rPr lang="es-ES" b="0" dirty="0"/>
              <a:t> </a:t>
            </a:r>
            <a:r>
              <a:rPr lang="es-ES" b="0" dirty="0" err="1"/>
              <a:t>established</a:t>
            </a:r>
            <a:r>
              <a:rPr lang="es-ES" b="0" dirty="0"/>
              <a:t> at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involved</a:t>
            </a:r>
            <a:r>
              <a:rPr lang="es-ES" b="0" dirty="0"/>
              <a:t> </a:t>
            </a:r>
            <a:r>
              <a:rPr lang="es-ES" b="0" dirty="0" err="1"/>
              <a:t>facilities</a:t>
            </a:r>
            <a:r>
              <a:rPr lang="es-ES" b="0" dirty="0"/>
              <a:t> and has </a:t>
            </a:r>
            <a:r>
              <a:rPr lang="es-ES" b="0" dirty="0" err="1"/>
              <a:t>been</a:t>
            </a:r>
            <a:r>
              <a:rPr lang="es-ES" b="0" dirty="0"/>
              <a:t> </a:t>
            </a:r>
            <a:r>
              <a:rPr lang="es-ES" b="0" dirty="0" err="1"/>
              <a:t>applied</a:t>
            </a:r>
            <a:r>
              <a:rPr lang="es-ES" b="0" dirty="0"/>
              <a:t> to at </a:t>
            </a:r>
            <a:r>
              <a:rPr lang="es-ES" b="0" dirty="0" err="1"/>
              <a:t>least</a:t>
            </a:r>
            <a:r>
              <a:rPr lang="es-ES" b="0" dirty="0"/>
              <a:t> </a:t>
            </a:r>
            <a:r>
              <a:rPr lang="es-ES" b="0" dirty="0" err="1"/>
              <a:t>one</a:t>
            </a:r>
            <a:r>
              <a:rPr lang="es-ES" b="0" dirty="0"/>
              <a:t> </a:t>
            </a:r>
            <a:r>
              <a:rPr lang="es-ES" b="0" dirty="0" err="1"/>
              <a:t>user</a:t>
            </a:r>
            <a:r>
              <a:rPr lang="es-ES" b="0" dirty="0"/>
              <a:t> </a:t>
            </a:r>
            <a:r>
              <a:rPr lang="es-ES" b="0" dirty="0" err="1"/>
              <a:t>beam</a:t>
            </a:r>
            <a:r>
              <a:rPr lang="es-ES" b="0" dirty="0"/>
              <a:t> line. (M36)</a:t>
            </a:r>
            <a:br>
              <a:rPr lang="es-ES" b="0" dirty="0"/>
            </a:br>
            <a:r>
              <a:rPr lang="es-ES" b="0" dirty="0" err="1"/>
              <a:t>Report</a:t>
            </a:r>
            <a:r>
              <a:rPr lang="es-ES" b="0" dirty="0"/>
              <a:t> </a:t>
            </a:r>
            <a:r>
              <a:rPr lang="es-ES" b="0" dirty="0" err="1"/>
              <a:t>on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different</a:t>
            </a:r>
            <a:r>
              <a:rPr lang="es-ES" b="0" dirty="0"/>
              <a:t> </a:t>
            </a:r>
            <a:r>
              <a:rPr lang="es-ES" b="0" dirty="0" err="1"/>
              <a:t>tested</a:t>
            </a:r>
            <a:r>
              <a:rPr lang="es-ES" b="0" dirty="0"/>
              <a:t> </a:t>
            </a:r>
            <a:r>
              <a:rPr lang="es-ES" b="0" dirty="0" err="1"/>
              <a:t>algorithms</a:t>
            </a:r>
            <a:r>
              <a:rPr lang="es-ES" b="0" dirty="0"/>
              <a:t> and </a:t>
            </a:r>
            <a:r>
              <a:rPr lang="es-ES" b="0" dirty="0" err="1"/>
              <a:t>reported</a:t>
            </a:r>
            <a:r>
              <a:rPr lang="es-ES" b="0" dirty="0"/>
              <a:t> </a:t>
            </a:r>
            <a:r>
              <a:rPr lang="es-ES" b="0" dirty="0" err="1"/>
              <a:t>results</a:t>
            </a:r>
            <a:r>
              <a:rPr lang="es-ES" b="0" dirty="0"/>
              <a:t> in </a:t>
            </a:r>
            <a:r>
              <a:rPr lang="es-ES" b="0" dirty="0" err="1"/>
              <a:t>applications</a:t>
            </a:r>
            <a:r>
              <a:rPr lang="es-ES" b="0" dirty="0"/>
              <a:t> </a:t>
            </a:r>
            <a:r>
              <a:rPr lang="es-ES" b="0" dirty="0" err="1"/>
              <a:t>beyond</a:t>
            </a:r>
            <a:r>
              <a:rPr lang="es-ES" b="0" dirty="0"/>
              <a:t> ion </a:t>
            </a:r>
            <a:r>
              <a:rPr lang="es-ES" b="0" dirty="0" err="1"/>
              <a:t>beam</a:t>
            </a:r>
            <a:r>
              <a:rPr lang="es-ES" b="0" dirty="0"/>
              <a:t> </a:t>
            </a:r>
            <a:r>
              <a:rPr lang="es-ES" b="0" dirty="0" err="1"/>
              <a:t>tuning</a:t>
            </a:r>
            <a:r>
              <a:rPr lang="es-ES" b="0" dirty="0"/>
              <a:t> </a:t>
            </a:r>
            <a:r>
              <a:rPr lang="es-ES" b="0" dirty="0" err="1"/>
              <a:t>optimitation</a:t>
            </a:r>
            <a:r>
              <a:rPr lang="es-ES" b="0" dirty="0"/>
              <a:t>. (M48) </a:t>
            </a:r>
          </a:p>
          <a:p>
            <a:pPr algn="l"/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FAA9ACA-C194-024A-B964-DC4AC3835C7C}"/>
              </a:ext>
            </a:extLst>
          </p:cNvPr>
          <p:cNvSpPr txBox="1"/>
          <p:nvPr/>
        </p:nvSpPr>
        <p:spPr>
          <a:xfrm>
            <a:off x="2922814" y="3259925"/>
            <a:ext cx="18679885" cy="31034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s-ES" dirty="0" err="1">
                <a:solidFill>
                  <a:srgbClr val="0070C0"/>
                </a:solidFill>
              </a:rPr>
              <a:t>Challenges</a:t>
            </a:r>
            <a:r>
              <a:rPr lang="es-ES" dirty="0">
                <a:solidFill>
                  <a:srgbClr val="0070C0"/>
                </a:solidFill>
              </a:rPr>
              <a:t>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0" dirty="0" err="1"/>
              <a:t>The</a:t>
            </a:r>
            <a:r>
              <a:rPr lang="es-ES" b="0" dirty="0"/>
              <a:t> use of machine </a:t>
            </a:r>
            <a:r>
              <a:rPr lang="es-ES" b="0" dirty="0" err="1"/>
              <a:t>learning</a:t>
            </a:r>
            <a:r>
              <a:rPr lang="es-ES" b="0" dirty="0"/>
              <a:t> </a:t>
            </a:r>
            <a:r>
              <a:rPr lang="es-ES" b="0" dirty="0" err="1"/>
              <a:t>algorithms</a:t>
            </a:r>
            <a:r>
              <a:rPr lang="es-ES" b="0" dirty="0"/>
              <a:t> to </a:t>
            </a:r>
            <a:r>
              <a:rPr lang="es-ES" b="0" dirty="0" err="1"/>
              <a:t>accelerators</a:t>
            </a:r>
            <a:r>
              <a:rPr lang="es-ES" b="0" dirty="0"/>
              <a:t>  </a:t>
            </a:r>
            <a:r>
              <a:rPr lang="es-ES" b="0" dirty="0" err="1"/>
              <a:t>is</a:t>
            </a:r>
            <a:r>
              <a:rPr lang="es-ES" b="0" dirty="0"/>
              <a:t> share and </a:t>
            </a:r>
            <a:r>
              <a:rPr lang="es-ES" b="0" dirty="0" err="1"/>
              <a:t>tackle</a:t>
            </a:r>
            <a:r>
              <a:rPr lang="es-ES" b="0" dirty="0"/>
              <a:t> </a:t>
            </a:r>
            <a:r>
              <a:rPr lang="es-ES" b="0" dirty="0" err="1"/>
              <a:t>by</a:t>
            </a:r>
            <a:r>
              <a:rPr lang="es-ES" b="0" dirty="0"/>
              <a:t> </a:t>
            </a:r>
            <a:r>
              <a:rPr lang="es-ES" b="0" dirty="0" err="1"/>
              <a:t>different</a:t>
            </a:r>
            <a:r>
              <a:rPr lang="es-ES" b="0" dirty="0"/>
              <a:t> </a:t>
            </a:r>
            <a:r>
              <a:rPr lang="es-ES" b="0" dirty="0" err="1"/>
              <a:t>facilities</a:t>
            </a:r>
            <a:endParaRPr lang="es-ES" b="0" dirty="0"/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0" dirty="0" err="1"/>
              <a:t>The</a:t>
            </a:r>
            <a:r>
              <a:rPr lang="es-ES" b="0" dirty="0"/>
              <a:t> Project </a:t>
            </a:r>
            <a:r>
              <a:rPr lang="es-ES" b="0" dirty="0" err="1"/>
              <a:t>will</a:t>
            </a:r>
            <a:r>
              <a:rPr lang="es-ES" b="0" dirty="0"/>
              <a:t> </a:t>
            </a:r>
            <a:r>
              <a:rPr lang="es-ES" b="0" dirty="0" err="1">
                <a:solidFill>
                  <a:srgbClr val="0070C0"/>
                </a:solidFill>
              </a:rPr>
              <a:t>Focus</a:t>
            </a:r>
            <a:r>
              <a:rPr lang="es-ES" b="0" dirty="0"/>
              <a:t> </a:t>
            </a:r>
            <a:r>
              <a:rPr lang="es-ES" b="0" dirty="0" err="1"/>
              <a:t>on</a:t>
            </a:r>
            <a:r>
              <a:rPr lang="es-ES" b="0" dirty="0"/>
              <a:t> open </a:t>
            </a:r>
            <a:r>
              <a:rPr lang="es-ES" b="0" dirty="0" err="1"/>
              <a:t>tools</a:t>
            </a:r>
            <a:r>
              <a:rPr lang="es-ES" b="0" dirty="0"/>
              <a:t> and </a:t>
            </a:r>
            <a:r>
              <a:rPr lang="es-ES" b="0" dirty="0" err="1"/>
              <a:t>platforms</a:t>
            </a:r>
            <a:r>
              <a:rPr lang="es-ES" b="0" dirty="0"/>
              <a:t>: </a:t>
            </a:r>
          </a:p>
          <a:p>
            <a:pPr algn="l">
              <a:lnSpc>
                <a:spcPct val="150000"/>
              </a:lnSpc>
            </a:pPr>
            <a:r>
              <a:rPr lang="es-ES" b="0" dirty="0"/>
              <a:t>	</a:t>
            </a:r>
            <a:r>
              <a:rPr lang="es-ES" b="0" dirty="0" err="1"/>
              <a:t>Developing</a:t>
            </a:r>
            <a:r>
              <a:rPr lang="es-ES" b="0" dirty="0"/>
              <a:t> a virtual accesible </a:t>
            </a:r>
            <a:r>
              <a:rPr lang="es-ES" b="0" dirty="0" err="1"/>
              <a:t>beam</a:t>
            </a:r>
            <a:r>
              <a:rPr lang="es-ES" b="0" dirty="0"/>
              <a:t> </a:t>
            </a:r>
            <a:r>
              <a:rPr lang="es-ES" b="0" dirty="0" err="1"/>
              <a:t>diagnostic</a:t>
            </a:r>
            <a:r>
              <a:rPr lang="es-ES" b="0" dirty="0"/>
              <a:t> data base and </a:t>
            </a:r>
            <a:r>
              <a:rPr lang="es-ES" b="0" dirty="0" err="1"/>
              <a:t>optimizer</a:t>
            </a:r>
            <a:r>
              <a:rPr lang="es-ES" b="0" dirty="0"/>
              <a:t> </a:t>
            </a:r>
            <a:r>
              <a:rPr lang="es-ES" b="0" dirty="0" err="1"/>
              <a:t>toolkit</a:t>
            </a:r>
            <a:endParaRPr lang="es-ES" b="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534581-EFA4-4442-93EA-58980FEFF94B}"/>
              </a:ext>
            </a:extLst>
          </p:cNvPr>
          <p:cNvSpPr txBox="1"/>
          <p:nvPr/>
        </p:nvSpPr>
        <p:spPr>
          <a:xfrm>
            <a:off x="2033705" y="10395691"/>
            <a:ext cx="2052198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dirty="0" err="1">
                <a:solidFill>
                  <a:srgbClr val="0070C0"/>
                </a:solidFill>
              </a:rPr>
              <a:t>Task</a:t>
            </a:r>
            <a:r>
              <a:rPr lang="es-ES" dirty="0">
                <a:solidFill>
                  <a:srgbClr val="0070C0"/>
                </a:solidFill>
              </a:rPr>
              <a:t> 2: ML </a:t>
            </a:r>
            <a:r>
              <a:rPr lang="es-ES" dirty="0" err="1">
                <a:solidFill>
                  <a:srgbClr val="0070C0"/>
                </a:solidFill>
              </a:rPr>
              <a:t>applied</a:t>
            </a:r>
            <a:r>
              <a:rPr lang="es-ES" dirty="0">
                <a:solidFill>
                  <a:srgbClr val="0070C0"/>
                </a:solidFill>
              </a:rPr>
              <a:t> to </a:t>
            </a:r>
            <a:r>
              <a:rPr lang="es-ES" dirty="0" err="1">
                <a:solidFill>
                  <a:srgbClr val="0070C0"/>
                </a:solidFill>
              </a:rPr>
              <a:t>the</a:t>
            </a:r>
            <a:r>
              <a:rPr lang="es-ES" dirty="0">
                <a:solidFill>
                  <a:srgbClr val="0070C0"/>
                </a:solidFill>
              </a:rPr>
              <a:t> control of </a:t>
            </a:r>
            <a:r>
              <a:rPr lang="es-ES" dirty="0" err="1">
                <a:solidFill>
                  <a:srgbClr val="0070C0"/>
                </a:solidFill>
              </a:rPr>
              <a:t>the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dirty="0" err="1">
                <a:solidFill>
                  <a:srgbClr val="0070C0"/>
                </a:solidFill>
              </a:rPr>
              <a:t>source</a:t>
            </a:r>
            <a:r>
              <a:rPr lang="es-ES" dirty="0">
                <a:solidFill>
                  <a:srgbClr val="0070C0"/>
                </a:solidFill>
              </a:rPr>
              <a:t> of </a:t>
            </a:r>
            <a:r>
              <a:rPr lang="es-ES" dirty="0" err="1">
                <a:solidFill>
                  <a:srgbClr val="0070C0"/>
                </a:solidFill>
              </a:rPr>
              <a:t>the</a:t>
            </a:r>
            <a:r>
              <a:rPr lang="es-ES" dirty="0">
                <a:solidFill>
                  <a:srgbClr val="0070C0"/>
                </a:solidFill>
              </a:rPr>
              <a:t> </a:t>
            </a:r>
            <a:r>
              <a:rPr lang="es-ES" b="1" dirty="0">
                <a:solidFill>
                  <a:srgbClr val="0070C0"/>
                </a:solidFill>
              </a:rPr>
              <a:t>laser </a:t>
            </a:r>
            <a:r>
              <a:rPr lang="es-ES" b="1" dirty="0" err="1">
                <a:solidFill>
                  <a:srgbClr val="0070C0"/>
                </a:solidFill>
              </a:rPr>
              <a:t>driven</a:t>
            </a:r>
            <a:r>
              <a:rPr lang="es-ES" b="1" dirty="0">
                <a:solidFill>
                  <a:srgbClr val="0070C0"/>
                </a:solidFill>
              </a:rPr>
              <a:t> </a:t>
            </a:r>
            <a:r>
              <a:rPr lang="es-ES" b="1" dirty="0" err="1">
                <a:solidFill>
                  <a:srgbClr val="0070C0"/>
                </a:solidFill>
              </a:rPr>
              <a:t>accelerator</a:t>
            </a:r>
            <a:endParaRPr lang="es-ES" b="1" dirty="0"/>
          </a:p>
          <a:p>
            <a:pPr algn="l"/>
            <a:r>
              <a:rPr lang="en-GB" b="0" dirty="0"/>
              <a:t>Open source will prevent dual efforts in implementation of common features or modules of software.</a:t>
            </a:r>
          </a:p>
          <a:p>
            <a:pPr algn="l"/>
            <a:r>
              <a:rPr lang="en-GB" b="0" dirty="0"/>
              <a:t>The toolkit will be extended to the facility’s users and their experimental beamlines. </a:t>
            </a:r>
          </a:p>
          <a:p>
            <a:pPr algn="l"/>
            <a:r>
              <a:rPr lang="en-GB" dirty="0"/>
              <a:t>In a final step, the optimizer kit may be apply to other fields, such as medical </a:t>
            </a:r>
            <a:r>
              <a:rPr lang="en-GB" dirty="0" err="1"/>
              <a:t>physi</a:t>
            </a:r>
            <a:r>
              <a:rPr lang="es-ES" dirty="0" err="1"/>
              <a:t>cs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F82AB38-961F-254A-B678-86301856DBB7}"/>
              </a:ext>
            </a:extLst>
          </p:cNvPr>
          <p:cNvSpPr txBox="1"/>
          <p:nvPr/>
        </p:nvSpPr>
        <p:spPr>
          <a:xfrm>
            <a:off x="1812471" y="12358666"/>
            <a:ext cx="20743221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Critics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: ML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methods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to be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developed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may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be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used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the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medical sector: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they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could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ultimately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impact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on</a:t>
            </a:r>
            <a:r>
              <a:rPr kumimoji="0" lang="es-ES" sz="3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3000" b="1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patients</a:t>
            </a:r>
            <a:endParaRPr kumimoji="0" lang="es-ES" sz="3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Marcador de pie de página 5">
            <a:extLst>
              <a:ext uri="{FF2B5EF4-FFF2-40B4-BE49-F238E27FC236}">
                <a16:creationId xmlns:a16="http://schemas.microsoft.com/office/drawing/2014/main" id="{8D17A5FE-4D59-1240-923C-6B7115B4E915}"/>
              </a:ext>
            </a:extLst>
          </p:cNvPr>
          <p:cNvSpPr txBox="1">
            <a:spLocks/>
          </p:cNvSpPr>
          <p:nvPr/>
        </p:nvSpPr>
        <p:spPr>
          <a:xfrm>
            <a:off x="4145443" y="12921585"/>
            <a:ext cx="13144442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/>
              <a:t>Maria Jose Gª Borge, Coordinator WP5,  IEM-CSIC, Madrid Spain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0694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14E86E9D-7D4D-6148-F5FF-52800D4D5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0788" y="1948720"/>
            <a:ext cx="21005800" cy="841256"/>
          </a:xfrm>
        </p:spPr>
        <p:txBody>
          <a:bodyPr/>
          <a:lstStyle/>
          <a:p>
            <a:r>
              <a:rPr lang="es-ES" dirty="0" err="1"/>
              <a:t>Responsible</a:t>
            </a:r>
            <a:r>
              <a:rPr lang="es-ES" dirty="0"/>
              <a:t>: </a:t>
            </a:r>
            <a:r>
              <a:rPr lang="es-ES" dirty="0" err="1"/>
              <a:t>Livius</a:t>
            </a:r>
            <a:r>
              <a:rPr lang="es-ES" dirty="0"/>
              <a:t> </a:t>
            </a:r>
            <a:r>
              <a:rPr lang="es-ES" dirty="0" err="1"/>
              <a:t>Trache</a:t>
            </a:r>
            <a:r>
              <a:rPr lang="es-ES" dirty="0"/>
              <a:t> </a:t>
            </a:r>
            <a:r>
              <a:rPr lang="en-GB" dirty="0">
                <a:solidFill>
                  <a:srgbClr val="0070C0"/>
                </a:solidFill>
              </a:rPr>
              <a:t>Talk on Tuesday @ 16:45h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3EAC46-EDE4-37EC-C0DB-4F5B0231BE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0788" y="293821"/>
            <a:ext cx="16692683" cy="841256"/>
          </a:xfrm>
        </p:spPr>
        <p:txBody>
          <a:bodyPr/>
          <a:lstStyle/>
          <a:p>
            <a:pPr marL="0" indent="0">
              <a:buNone/>
            </a:pPr>
            <a:r>
              <a:rPr lang="es-ES" dirty="0" err="1"/>
              <a:t>Task</a:t>
            </a:r>
            <a:r>
              <a:rPr lang="es-ES" dirty="0"/>
              <a:t> 4 : Training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DE59A51-63E2-6DE7-8BFE-12F009B896F7}"/>
              </a:ext>
            </a:extLst>
          </p:cNvPr>
          <p:cNvSpPr txBox="1"/>
          <p:nvPr/>
        </p:nvSpPr>
        <p:spPr>
          <a:xfrm>
            <a:off x="20038694" y="1433946"/>
            <a:ext cx="3590233" cy="461665"/>
          </a:xfrm>
          <a:prstGeom prst="rect">
            <a:avLst/>
          </a:prstGeom>
          <a:solidFill>
            <a:srgbClr val="FFFD78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dirty="0" err="1"/>
              <a:t>Cost</a:t>
            </a:r>
            <a:r>
              <a:rPr lang="es-ES" dirty="0"/>
              <a:t> </a:t>
            </a:r>
            <a:r>
              <a:rPr lang="es-ES" dirty="0" err="1"/>
              <a:t>aprox</a:t>
            </a:r>
            <a:r>
              <a:rPr lang="es-ES" dirty="0"/>
              <a:t> 288 K€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348104-557D-DAF1-3B2F-C2D13B02A684}"/>
              </a:ext>
            </a:extLst>
          </p:cNvPr>
          <p:cNvSpPr txBox="1"/>
          <p:nvPr/>
        </p:nvSpPr>
        <p:spPr>
          <a:xfrm>
            <a:off x="3594100" y="3024115"/>
            <a:ext cx="1918389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Objetives:</a:t>
            </a:r>
            <a:r>
              <a:rPr lang="es-ES" dirty="0"/>
              <a:t> </a:t>
            </a:r>
            <a:r>
              <a:rPr lang="en-GB" dirty="0"/>
              <a:t>In order to enhance competitiveness of our RI and its technical capabilities we will forge a </a:t>
            </a:r>
            <a:r>
              <a:rPr lang="en-GB" b="1" dirty="0"/>
              <a:t>coherent, stable, and predictable system of training, formation schools and events</a:t>
            </a:r>
            <a:r>
              <a:rPr lang="en-GB" dirty="0"/>
              <a:t> that uses the strengths and capabilities of all partners  providing hands-on training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82E75D-89CA-F0F8-5C73-893B9B754F0D}"/>
              </a:ext>
            </a:extLst>
          </p:cNvPr>
          <p:cNvSpPr txBox="1"/>
          <p:nvPr/>
        </p:nvSpPr>
        <p:spPr>
          <a:xfrm>
            <a:off x="1152649" y="4464620"/>
            <a:ext cx="21960822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b="1" dirty="0">
                <a:solidFill>
                  <a:srgbClr val="0070C0"/>
                </a:solidFill>
              </a:rPr>
              <a:t>Plan: 2 set of </a:t>
            </a:r>
            <a:r>
              <a:rPr lang="es-ES" b="1" dirty="0" err="1">
                <a:solidFill>
                  <a:srgbClr val="0070C0"/>
                </a:solidFill>
              </a:rPr>
              <a:t>schools</a:t>
            </a:r>
            <a:endParaRPr lang="es-ES" b="1" dirty="0">
              <a:solidFill>
                <a:srgbClr val="0070C0"/>
              </a:solidFill>
            </a:endParaRPr>
          </a:p>
          <a:p>
            <a:r>
              <a:rPr lang="es-ES" dirty="0"/>
              <a:t>	4 </a:t>
            </a:r>
            <a:r>
              <a:rPr lang="es-ES" dirty="0">
                <a:solidFill>
                  <a:srgbClr val="0070C0"/>
                </a:solidFill>
              </a:rPr>
              <a:t>Basic Training </a:t>
            </a:r>
            <a:r>
              <a:rPr lang="es-ES" dirty="0"/>
              <a:t>(1/</a:t>
            </a:r>
            <a:r>
              <a:rPr lang="es-ES" dirty="0" err="1"/>
              <a:t>year</a:t>
            </a:r>
            <a:r>
              <a:rPr lang="es-ES" dirty="0"/>
              <a:t>) </a:t>
            </a:r>
            <a:r>
              <a:rPr lang="en-US" dirty="0"/>
              <a:t>to take place at smaller accelerator facilities that allows hands-on activities: IFIN-HH, Catania, HIL Warsaw, etc.</a:t>
            </a:r>
            <a:r>
              <a:rPr lang="es-ES" dirty="0"/>
              <a:t> </a:t>
            </a:r>
          </a:p>
          <a:p>
            <a:r>
              <a:rPr lang="es-ES" dirty="0"/>
              <a:t>	  4 </a:t>
            </a:r>
            <a:r>
              <a:rPr lang="es-ES" dirty="0" err="1">
                <a:solidFill>
                  <a:srgbClr val="0070C0"/>
                </a:solidFill>
              </a:rPr>
              <a:t>Advanced</a:t>
            </a:r>
            <a:r>
              <a:rPr lang="es-ES" dirty="0">
                <a:solidFill>
                  <a:srgbClr val="0070C0"/>
                </a:solidFill>
              </a:rPr>
              <a:t> Training</a:t>
            </a:r>
            <a:r>
              <a:rPr lang="es-ES" dirty="0"/>
              <a:t> (1/</a:t>
            </a:r>
            <a:r>
              <a:rPr lang="es-ES" dirty="0" err="1"/>
              <a:t>year</a:t>
            </a:r>
            <a:r>
              <a:rPr lang="es-ES" dirty="0"/>
              <a:t>) </a:t>
            </a:r>
            <a:r>
              <a:rPr lang="en-US" dirty="0"/>
              <a:t>at larger, state-of-the-art facilities: CERN ISOLDE (2023), GANIL (2024), GSI/FAIR (2025) and ELI-NP (2026). Two of these will be dedicated to the </a:t>
            </a:r>
            <a:r>
              <a:rPr lang="en-US" b="1" dirty="0"/>
              <a:t>technical and engineering staff.</a:t>
            </a:r>
            <a:r>
              <a:rPr lang="es-ES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44AB3C-D734-8652-A0FC-434204D5C033}"/>
              </a:ext>
            </a:extLst>
          </p:cNvPr>
          <p:cNvSpPr txBox="1"/>
          <p:nvPr/>
        </p:nvSpPr>
        <p:spPr>
          <a:xfrm>
            <a:off x="817176" y="7131401"/>
            <a:ext cx="2136199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Training schools of 7-10 days, open to 15-20 students, from master’s degrees to PhD students/engineers / technologist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10218F-C236-268E-99BD-7E7D3380C2A7}"/>
              </a:ext>
            </a:extLst>
          </p:cNvPr>
          <p:cNvSpPr txBox="1"/>
          <p:nvPr/>
        </p:nvSpPr>
        <p:spPr>
          <a:xfrm>
            <a:off x="2547257" y="10150071"/>
            <a:ext cx="18614571" cy="2292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b="1" dirty="0">
                <a:solidFill>
                  <a:srgbClr val="002060"/>
                </a:solidFill>
              </a:rPr>
              <a:t>Milestones and Deliverables</a:t>
            </a:r>
            <a:endParaRPr lang="es-ES" b="1" dirty="0">
              <a:solidFill>
                <a:srgbClr val="002060"/>
              </a:solidFill>
            </a:endParaRPr>
          </a:p>
          <a:p>
            <a:pPr algn="l"/>
            <a:r>
              <a:rPr lang="en-US" dirty="0"/>
              <a:t>Milestone: </a:t>
            </a:r>
            <a:r>
              <a:rPr lang="en-US" b="0" dirty="0"/>
              <a:t>Selection of the Training Scientific Board. M6 of Euro-Labs</a:t>
            </a:r>
            <a:endParaRPr lang="es-ES" b="0" dirty="0"/>
          </a:p>
          <a:p>
            <a:pPr algn="l"/>
            <a:r>
              <a:rPr lang="en-US" dirty="0"/>
              <a:t>Deliverable: </a:t>
            </a:r>
            <a:r>
              <a:rPr lang="en-US" b="0" dirty="0"/>
              <a:t>Report on activities after 24 months, including follow-ups from participants. M24</a:t>
            </a:r>
            <a:endParaRPr lang="es-ES" b="0" dirty="0"/>
          </a:p>
          <a:p>
            <a:pPr algn="l"/>
            <a:r>
              <a:rPr lang="en-US" dirty="0"/>
              <a:t>Deliverable: </a:t>
            </a:r>
            <a:r>
              <a:rPr lang="en-US" b="0" dirty="0"/>
              <a:t>Final report. M48</a:t>
            </a:r>
            <a:endParaRPr lang="es-ES" b="0" dirty="0"/>
          </a:p>
          <a:p>
            <a:pPr algn="l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C7CCD8A-AA62-574A-13DE-F25361D681F8}"/>
              </a:ext>
            </a:extLst>
          </p:cNvPr>
          <p:cNvSpPr txBox="1"/>
          <p:nvPr/>
        </p:nvSpPr>
        <p:spPr>
          <a:xfrm>
            <a:off x="817174" y="9211409"/>
            <a:ext cx="21361999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To coordinate the activities of this task we will select a </a:t>
            </a:r>
            <a:r>
              <a:rPr lang="en-US" b="1" dirty="0">
                <a:solidFill>
                  <a:srgbClr val="0070C0"/>
                </a:solidFill>
              </a:rPr>
              <a:t>Training Scientific Board (TSB) </a:t>
            </a:r>
            <a:r>
              <a:rPr lang="en-US" u="sng" dirty="0"/>
              <a:t>in the first 6 months </a:t>
            </a:r>
            <a:r>
              <a:rPr lang="en-US" dirty="0"/>
              <a:t>of the Euro-Labs project</a:t>
            </a: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69E1B5A-1C0E-6185-9994-719840F32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27"/>
            <a:ext cx="3594100" cy="37719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F3F5BAB-CD10-994D-8598-302660C6F3E8}"/>
              </a:ext>
            </a:extLst>
          </p:cNvPr>
          <p:cNvSpPr txBox="1"/>
          <p:nvPr/>
        </p:nvSpPr>
        <p:spPr>
          <a:xfrm>
            <a:off x="817176" y="8171405"/>
            <a:ext cx="2136199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Critics: Details on health and safety procedures for students and researcher were not provided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13" name="Marcador de pie de página 5">
            <a:extLst>
              <a:ext uri="{FF2B5EF4-FFF2-40B4-BE49-F238E27FC236}">
                <a16:creationId xmlns:a16="http://schemas.microsoft.com/office/drawing/2014/main" id="{0719A2B9-7FE5-D04B-BF37-D324FC1F09DF}"/>
              </a:ext>
            </a:extLst>
          </p:cNvPr>
          <p:cNvSpPr txBox="1">
            <a:spLocks/>
          </p:cNvSpPr>
          <p:nvPr/>
        </p:nvSpPr>
        <p:spPr>
          <a:xfrm>
            <a:off x="4145443" y="12921585"/>
            <a:ext cx="13144442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/>
              <a:t>Maria Jose Gª Borge, Coordinator WP5,  IEM-CSIC, Madrid Spain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14511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E8108E6-0D4A-FE4E-9322-C6334C764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7671" y="1826985"/>
            <a:ext cx="21005800" cy="9296400"/>
          </a:xfrm>
        </p:spPr>
        <p:txBody>
          <a:bodyPr>
            <a:normAutofit fontScale="25000" lnSpcReduction="20000"/>
          </a:bodyPr>
          <a:lstStyle/>
          <a:p>
            <a:pPr lvl="0">
              <a:spcBef>
                <a:spcPts val="3500"/>
              </a:spcBef>
            </a:pPr>
            <a:r>
              <a:rPr lang="en-GB" sz="11200" b="1" dirty="0"/>
              <a:t>Provide and maintain the webpage</a:t>
            </a:r>
            <a:endParaRPr lang="en-GB" sz="11200" dirty="0"/>
          </a:p>
          <a:p>
            <a:pPr lvl="0">
              <a:spcBef>
                <a:spcPts val="3500"/>
              </a:spcBef>
            </a:pPr>
            <a:r>
              <a:rPr lang="en-GB" sz="11200" b="1" dirty="0"/>
              <a:t>Provide regular exchanges by the newsletter</a:t>
            </a:r>
            <a:endParaRPr lang="en-GB" sz="11200" dirty="0"/>
          </a:p>
          <a:p>
            <a:pPr lvl="0">
              <a:spcBef>
                <a:spcPts val="3500"/>
              </a:spcBef>
            </a:pPr>
            <a:r>
              <a:rPr lang="en-GB" sz="11200" b="1" dirty="0"/>
              <a:t>Provide videos of the 39 RI so the users can choose the best RI for their research</a:t>
            </a:r>
            <a:endParaRPr lang="en-GB" sz="11200" dirty="0"/>
          </a:p>
          <a:p>
            <a:pPr lvl="0">
              <a:spcBef>
                <a:spcPts val="3500"/>
              </a:spcBef>
            </a:pPr>
            <a:r>
              <a:rPr lang="en-GB" sz="11200" b="1" dirty="0"/>
              <a:t>Foster diversity by engaging people of different nationalities, gender, age and level of expertise.</a:t>
            </a:r>
            <a:endParaRPr lang="en-GB" sz="11200" dirty="0"/>
          </a:p>
          <a:p>
            <a:pPr lvl="0">
              <a:spcBef>
                <a:spcPts val="3500"/>
              </a:spcBef>
            </a:pPr>
            <a:r>
              <a:rPr lang="en-GB" sz="11200" b="1" dirty="0"/>
              <a:t>Develop a Data Management Plan</a:t>
            </a:r>
            <a:endParaRPr lang="en-GB" sz="11200" dirty="0"/>
          </a:p>
          <a:p>
            <a:pPr lvl="0">
              <a:spcBef>
                <a:spcPts val="3500"/>
              </a:spcBef>
            </a:pPr>
            <a:r>
              <a:rPr lang="en-GB" sz="11200" b="1" dirty="0"/>
              <a:t>Develop an Open NP catalogue of data sets and tools and an associated Open Science Desk</a:t>
            </a:r>
            <a:endParaRPr lang="en-GB" sz="11200" dirty="0"/>
          </a:p>
          <a:p>
            <a:pPr lvl="0">
              <a:spcBef>
                <a:spcPts val="3500"/>
              </a:spcBef>
            </a:pPr>
            <a:r>
              <a:rPr lang="en-GB" sz="11200" b="1" dirty="0"/>
              <a:t>Integrate the Nuclear Physics community to existing infrastructures and services of EOSC environment.</a:t>
            </a:r>
            <a:endParaRPr lang="en-GB" sz="11200" dirty="0"/>
          </a:p>
          <a:p>
            <a:pPr lvl="0">
              <a:spcBef>
                <a:spcPts val="3500"/>
              </a:spcBef>
            </a:pPr>
            <a:r>
              <a:rPr lang="en-GB" sz="11200" b="1" dirty="0"/>
              <a:t>Provide a ML optimizer toolkit for beam control and optimization of friendly use and that it can be applied at different facilities to improve performances.</a:t>
            </a:r>
            <a:endParaRPr lang="en-GB" sz="11200" dirty="0"/>
          </a:p>
          <a:p>
            <a:pPr lvl="0">
              <a:spcBef>
                <a:spcPts val="3500"/>
              </a:spcBef>
            </a:pPr>
            <a:r>
              <a:rPr lang="en-GB" sz="11200" b="1" dirty="0"/>
              <a:t>ML will also be used for the source of the laser-driven accelerators will the same spirit.</a:t>
            </a:r>
            <a:endParaRPr lang="en-GB" sz="11200" dirty="0"/>
          </a:p>
          <a:p>
            <a:pPr lvl="0">
              <a:spcBef>
                <a:spcPts val="3500"/>
              </a:spcBef>
            </a:pPr>
            <a:r>
              <a:rPr lang="en-GB" sz="11200" b="1" dirty="0"/>
              <a:t>Enhance the competitiveness of our research infrastructure and its technical capabilities by training researcher and technical personnel both at the </a:t>
            </a:r>
            <a:r>
              <a:rPr lang="en-GB" sz="11200" b="1" dirty="0">
                <a:solidFill>
                  <a:srgbClr val="002060"/>
                </a:solidFill>
              </a:rPr>
              <a:t>basic </a:t>
            </a:r>
            <a:r>
              <a:rPr lang="en-GB" sz="11200" b="1" dirty="0"/>
              <a:t>and </a:t>
            </a:r>
            <a:r>
              <a:rPr lang="en-GB" sz="11200" b="1" dirty="0">
                <a:solidFill>
                  <a:srgbClr val="002060"/>
                </a:solidFill>
              </a:rPr>
              <a:t>advanced</a:t>
            </a:r>
            <a:r>
              <a:rPr lang="en-GB" sz="11200" b="1" dirty="0"/>
              <a:t> level providing hands-on courses in our facilities.</a:t>
            </a:r>
            <a:endParaRPr lang="en-GB" sz="11200" dirty="0"/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7151D0-542C-814C-AED0-99887FD0C6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0788" y="293821"/>
            <a:ext cx="16692683" cy="841256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WP5: </a:t>
            </a:r>
            <a:r>
              <a:rPr lang="en-GB" dirty="0"/>
              <a:t>Service Improvements</a:t>
            </a:r>
          </a:p>
        </p:txBody>
      </p:sp>
      <p:sp>
        <p:nvSpPr>
          <p:cNvPr id="4" name="Marcador de pie de página 5">
            <a:extLst>
              <a:ext uri="{FF2B5EF4-FFF2-40B4-BE49-F238E27FC236}">
                <a16:creationId xmlns:a16="http://schemas.microsoft.com/office/drawing/2014/main" id="{B7E4D06A-AAA2-B64E-9761-873A998FC3D5}"/>
              </a:ext>
            </a:extLst>
          </p:cNvPr>
          <p:cNvSpPr txBox="1">
            <a:spLocks/>
          </p:cNvSpPr>
          <p:nvPr/>
        </p:nvSpPr>
        <p:spPr>
          <a:xfrm>
            <a:off x="4145443" y="12921585"/>
            <a:ext cx="13144442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/>
              <a:t>Maria Jose Gª Borge, Coordinator WP5,  IEM-CSIC, Madrid Spain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1460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8E3B03-F9C0-3645-9F3B-69866AF3CD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0788" y="293821"/>
            <a:ext cx="16692683" cy="841256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Gantt Chart of WP 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E975AF-B185-7045-8AA9-23AB7E085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99" y="2051786"/>
            <a:ext cx="21424371" cy="2366790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28B503E-7AF2-CF4F-8A7A-A405480FE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305450"/>
              </p:ext>
            </p:extLst>
          </p:nvPr>
        </p:nvGraphicFramePr>
        <p:xfrm>
          <a:off x="2564384" y="5335285"/>
          <a:ext cx="19289776" cy="731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3776">
                  <a:extLst>
                    <a:ext uri="{9D8B030D-6E8A-4147-A177-3AD203B41FA5}">
                      <a16:colId xmlns:a16="http://schemas.microsoft.com/office/drawing/2014/main" val="2857006844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664634283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686158676"/>
                    </a:ext>
                  </a:extLst>
                </a:gridCol>
                <a:gridCol w="10210800">
                  <a:extLst>
                    <a:ext uri="{9D8B030D-6E8A-4147-A177-3AD203B41FA5}">
                      <a16:colId xmlns:a16="http://schemas.microsoft.com/office/drawing/2014/main" val="2055576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Year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Month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from</a:t>
                      </a:r>
                      <a:r>
                        <a:rPr lang="es-ES" dirty="0"/>
                        <a:t> </a:t>
                      </a:r>
                      <a:r>
                        <a:rPr lang="es-ES" dirty="0" err="1"/>
                        <a:t>start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Milestone</a:t>
                      </a:r>
                      <a:r>
                        <a:rPr lang="es-ES" dirty="0"/>
                        <a:t> /</a:t>
                      </a:r>
                      <a:r>
                        <a:rPr lang="es-ES" dirty="0" err="1"/>
                        <a:t>deliverables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Description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756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D  5.7 (T 5.1+5.2)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Data Management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39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MS38 (T 5.4)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Selection of the Training Scientific Board</a:t>
                      </a:r>
                      <a:r>
                        <a:rPr lang="es-ES" dirty="0">
                          <a:effectLst/>
                        </a:rPr>
                        <a:t>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665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MS37 (T 5.3)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The source code of the ML toolkit prototype is available on a shared platform</a:t>
                      </a:r>
                      <a:endParaRPr lang="es-ES" sz="20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7564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MS34 (T 5.1)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One third of the research infrastructures videos ready</a:t>
                      </a:r>
                      <a:r>
                        <a:rPr lang="es-ES" dirty="0">
                          <a:effectLst/>
                        </a:rPr>
                        <a:t>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829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MS35 (T 5.2)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Definition of the catalogue perimeter, architecture, and standards. Release of terms of reference</a:t>
                      </a:r>
                      <a:r>
                        <a:rPr lang="es-ES" dirty="0">
                          <a:effectLst/>
                        </a:rPr>
                        <a:t>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842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D 5.1 (T 5.1)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All research infrastructures videos completed</a:t>
                      </a:r>
                      <a:r>
                        <a:rPr lang="es-ES" dirty="0">
                          <a:effectLst/>
                        </a:rPr>
                        <a:t>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124032"/>
                  </a:ext>
                </a:extLst>
              </a:tr>
              <a:tr h="52522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D 5.4 (T 5.3)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The new toolkit deployed at least two facilities and been used optimization</a:t>
                      </a:r>
                      <a:r>
                        <a:rPr lang="es-ES" dirty="0">
                          <a:effectLst/>
                        </a:rPr>
                        <a:t>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357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D 5.5 (T 5.4)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Report on activities after 2 years, including follow-up from participants</a:t>
                      </a:r>
                      <a:r>
                        <a:rPr lang="es-ES" dirty="0">
                          <a:effectLst/>
                        </a:rPr>
                        <a:t>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192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D 5.3 (T 5.2)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Release of the first functional version of the Open NP and data access tools</a:t>
                      </a:r>
                      <a:r>
                        <a:rPr lang="es-ES" dirty="0">
                          <a:effectLst/>
                        </a:rPr>
                        <a:t>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38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MS36 (T 5.2)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Identification of existing solutions in the EOSC ecosystem and integration of the Nuclear Physics Ecosystem</a:t>
                      </a:r>
                      <a:endParaRPr lang="es-ES" sz="24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980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D 5.6 (T 5.2)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Final </a:t>
                      </a:r>
                      <a:r>
                        <a:rPr lang="es-ES" dirty="0" err="1"/>
                        <a:t>Report</a:t>
                      </a:r>
                      <a:r>
                        <a:rPr lang="es-E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985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D 5.2 ((T 5.1)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0" i="0" u="none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EURO-LABS users’ diversity final report</a:t>
                      </a:r>
                      <a:r>
                        <a:rPr lang="es-ES" dirty="0">
                          <a:effectLst/>
                        </a:rPr>
                        <a:t> 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892589"/>
                  </a:ext>
                </a:extLst>
              </a:tr>
            </a:tbl>
          </a:graphicData>
        </a:graphic>
      </p:graphicFrame>
      <p:sp>
        <p:nvSpPr>
          <p:cNvPr id="7" name="Marcador de pie de página 5">
            <a:extLst>
              <a:ext uri="{FF2B5EF4-FFF2-40B4-BE49-F238E27FC236}">
                <a16:creationId xmlns:a16="http://schemas.microsoft.com/office/drawing/2014/main" id="{CCCFA7E5-B9C2-334B-8430-50398012D052}"/>
              </a:ext>
            </a:extLst>
          </p:cNvPr>
          <p:cNvSpPr txBox="1">
            <a:spLocks/>
          </p:cNvSpPr>
          <p:nvPr/>
        </p:nvSpPr>
        <p:spPr>
          <a:xfrm>
            <a:off x="4145443" y="12921585"/>
            <a:ext cx="13144442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/>
              <a:t>Maria Jose Gª Borge, Coordinator WP5,  IEM-CSIC, Madrid Spain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607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79CA7E3-109E-A447-9300-087E935FA339}"/>
              </a:ext>
            </a:extLst>
          </p:cNvPr>
          <p:cNvSpPr txBox="1"/>
          <p:nvPr/>
        </p:nvSpPr>
        <p:spPr>
          <a:xfrm>
            <a:off x="6792686" y="2718863"/>
            <a:ext cx="1358537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Thanks</a:t>
            </a:r>
            <a:r>
              <a:rPr kumimoji="0" lang="es-E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for</a:t>
            </a:r>
            <a:r>
              <a:rPr kumimoji="0" lang="es-E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your</a:t>
            </a:r>
            <a:r>
              <a:rPr kumimoji="0" lang="es-E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s-ES" sz="4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attention</a:t>
            </a:r>
            <a:r>
              <a:rPr kumimoji="0" lang="es-ES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!!</a:t>
            </a:r>
          </a:p>
        </p:txBody>
      </p:sp>
    </p:spTree>
    <p:extLst>
      <p:ext uri="{BB962C8B-B14F-4D97-AF65-F5344CB8AC3E}">
        <p14:creationId xmlns:p14="http://schemas.microsoft.com/office/powerpoint/2010/main" val="2060872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DDDCC-E009-A147-A932-181B0D31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34932" y="12978933"/>
            <a:ext cx="142668" cy="307777"/>
          </a:xfrm>
        </p:spPr>
        <p:txBody>
          <a:bodyPr/>
          <a:lstStyle>
            <a:defPPr>
              <a:defRPr lang="en-US"/>
            </a:defPPr>
            <a:lvl1pPr marL="0" algn="r" defTabSz="1828800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8244D365-CFC9-7A43-8E02-23708CE9A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313490"/>
              </p:ext>
            </p:extLst>
          </p:nvPr>
        </p:nvGraphicFramePr>
        <p:xfrm>
          <a:off x="2598821" y="5561856"/>
          <a:ext cx="3986821" cy="494976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986821">
                  <a:extLst>
                    <a:ext uri="{9D8B030D-6E8A-4147-A177-3AD203B41FA5}">
                      <a16:colId xmlns:a16="http://schemas.microsoft.com/office/drawing/2014/main" val="3013623921"/>
                    </a:ext>
                  </a:extLst>
                </a:gridCol>
              </a:tblGrid>
              <a:tr h="5606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Task 1</a:t>
                      </a:r>
                      <a:endParaRPr lang="el-GR" sz="24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400555069"/>
                  </a:ext>
                </a:extLst>
              </a:tr>
              <a:tr h="8025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Diversity and Dissemination</a:t>
                      </a:r>
                      <a:endParaRPr lang="el-GR" sz="2400" dirty="0"/>
                    </a:p>
                  </a:txBody>
                  <a:tcPr marL="182880" marR="182880" marT="91440" marB="91440" anchor="ctr"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135086"/>
                  </a:ext>
                </a:extLst>
              </a:tr>
              <a:tr h="3370741">
                <a:tc>
                  <a:txBody>
                    <a:bodyPr/>
                    <a:lstStyle/>
                    <a:p>
                      <a:pPr algn="ctr"/>
                      <a:r>
                        <a:rPr lang="it-IT" sz="2400" dirty="0" err="1">
                          <a:solidFill>
                            <a:srgbClr val="FF0000"/>
                          </a:solidFill>
                        </a:rPr>
                        <a:t>Enhancing</a:t>
                      </a:r>
                      <a:r>
                        <a:rPr lang="it-IT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2400" dirty="0" err="1">
                          <a:solidFill>
                            <a:srgbClr val="FF0000"/>
                          </a:solidFill>
                        </a:rPr>
                        <a:t>diversity</a:t>
                      </a:r>
                      <a:r>
                        <a:rPr lang="it-IT" sz="2400" dirty="0">
                          <a:solidFill>
                            <a:srgbClr val="FF0000"/>
                          </a:solidFill>
                        </a:rPr>
                        <a:t>:</a:t>
                      </a:r>
                    </a:p>
                    <a:p>
                      <a:pPr algn="ctr"/>
                      <a:r>
                        <a:rPr lang="it-IT" sz="2400" dirty="0" err="1"/>
                        <a:t>Nacionality</a:t>
                      </a:r>
                      <a:endParaRPr lang="it-IT" sz="2400" dirty="0"/>
                    </a:p>
                    <a:p>
                      <a:pPr algn="ctr"/>
                      <a:r>
                        <a:rPr lang="it-IT" sz="2400" dirty="0"/>
                        <a:t>Gender</a:t>
                      </a:r>
                    </a:p>
                    <a:p>
                      <a:pPr algn="ctr"/>
                      <a:r>
                        <a:rPr lang="it-IT" sz="2400" dirty="0"/>
                        <a:t>Age</a:t>
                      </a:r>
                    </a:p>
                    <a:p>
                      <a:pPr algn="ctr"/>
                      <a:r>
                        <a:rPr lang="it-IT" sz="2400" dirty="0"/>
                        <a:t>Level of expertise</a:t>
                      </a:r>
                    </a:p>
                    <a:p>
                      <a:pPr algn="ctr"/>
                      <a:r>
                        <a:rPr lang="it-IT" sz="2400" dirty="0" err="1">
                          <a:solidFill>
                            <a:srgbClr val="FF0000"/>
                          </a:solidFill>
                        </a:rPr>
                        <a:t>Enhancing</a:t>
                      </a:r>
                      <a:r>
                        <a:rPr lang="it-IT" sz="24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it-IT" sz="2400" dirty="0" err="1">
                          <a:solidFill>
                            <a:srgbClr val="FF0000"/>
                          </a:solidFill>
                        </a:rPr>
                        <a:t>Dissemination</a:t>
                      </a:r>
                      <a:endParaRPr lang="it-IT" sz="240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it-IT" sz="2400" dirty="0"/>
                        <a:t>Web site</a:t>
                      </a:r>
                    </a:p>
                    <a:p>
                      <a:pPr algn="ctr"/>
                      <a:r>
                        <a:rPr lang="it-IT" sz="2400" dirty="0" err="1"/>
                        <a:t>Videos</a:t>
                      </a:r>
                      <a:r>
                        <a:rPr lang="it-IT" sz="2400" dirty="0"/>
                        <a:t> of RI</a:t>
                      </a:r>
                    </a:p>
                    <a:p>
                      <a:pPr algn="ctr"/>
                      <a:r>
                        <a:rPr lang="it-IT" sz="2400" dirty="0" err="1"/>
                        <a:t>Newsletters</a:t>
                      </a:r>
                      <a:r>
                        <a:rPr lang="it-IT" sz="2400" dirty="0"/>
                        <a:t>,…</a:t>
                      </a: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5170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78A6A67-6A6C-EC40-AB74-4F739D8A8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227571"/>
              </p:ext>
            </p:extLst>
          </p:nvPr>
        </p:nvGraphicFramePr>
        <p:xfrm>
          <a:off x="7737770" y="5561856"/>
          <a:ext cx="3600400" cy="46228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3013623921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Task 2</a:t>
                      </a:r>
                      <a:endParaRPr lang="el-GR" sz="24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400555069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Open Science &amp; Data Management</a:t>
                      </a:r>
                      <a:endParaRPr lang="el-GR" sz="2400" dirty="0"/>
                    </a:p>
                  </a:txBody>
                  <a:tcPr marL="182880" marR="182880" marT="91440" marB="91440" anchor="ctr"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135086"/>
                  </a:ext>
                </a:extLst>
              </a:tr>
              <a:tr h="29667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Promoting</a:t>
                      </a:r>
                      <a:r>
                        <a:rPr lang="en-US" sz="2400" dirty="0"/>
                        <a:t> Data Management Plan</a:t>
                      </a:r>
                    </a:p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Creating</a:t>
                      </a:r>
                      <a:r>
                        <a:rPr lang="en-US" sz="2400" dirty="0"/>
                        <a:t> a portal for Nuclear Physics data tools</a:t>
                      </a: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5170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24DB8EB-3F24-7547-8AA1-C4C3F46962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000672"/>
              </p:ext>
            </p:extLst>
          </p:nvPr>
        </p:nvGraphicFramePr>
        <p:xfrm>
          <a:off x="16478466" y="5625832"/>
          <a:ext cx="3600400" cy="44500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3013623921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Task 4</a:t>
                      </a:r>
                      <a:endParaRPr lang="el-GR" sz="24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400555069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Training</a:t>
                      </a:r>
                      <a:endParaRPr lang="el-GR" sz="2400" dirty="0"/>
                    </a:p>
                  </a:txBody>
                  <a:tcPr marL="182880" marR="182880" marT="91440" marB="91440" anchor="ctr"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135086"/>
                  </a:ext>
                </a:extLst>
              </a:tr>
              <a:tr h="296672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Hands-on training on the facilities</a:t>
                      </a:r>
                    </a:p>
                    <a:p>
                      <a:pPr algn="ctr"/>
                      <a:r>
                        <a:rPr lang="en-US" sz="2400" dirty="0"/>
                        <a:t>4 events of Basic Training</a:t>
                      </a:r>
                    </a:p>
                    <a:p>
                      <a:pPr algn="ctr"/>
                      <a:r>
                        <a:rPr lang="en-US" sz="2400" dirty="0"/>
                        <a:t>4 events of Advanced training</a:t>
                      </a:r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51708"/>
                  </a:ext>
                </a:extLst>
              </a:tr>
            </a:tbl>
          </a:graphicData>
        </a:graphic>
      </p:graphicFrame>
      <p:sp>
        <p:nvSpPr>
          <p:cNvPr id="17" name="Snip Diagonal Corner of Rectangle 16">
            <a:extLst>
              <a:ext uri="{FF2B5EF4-FFF2-40B4-BE49-F238E27FC236}">
                <a16:creationId xmlns:a16="http://schemas.microsoft.com/office/drawing/2014/main" id="{D7C43A81-749A-A347-90B2-7C15EBA77CED}"/>
              </a:ext>
            </a:extLst>
          </p:cNvPr>
          <p:cNvSpPr/>
          <p:nvPr/>
        </p:nvSpPr>
        <p:spPr>
          <a:xfrm>
            <a:off x="9465962" y="1961456"/>
            <a:ext cx="6264695" cy="1440000"/>
          </a:xfrm>
          <a:prstGeom prst="snip2DiagRect">
            <a:avLst>
              <a:gd name="adj1" fmla="val 25818"/>
              <a:gd name="adj2" fmla="val 24067"/>
            </a:avLst>
          </a:prstGeom>
          <a:solidFill>
            <a:srgbClr val="941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3200" dirty="0"/>
              <a:t>WP5</a:t>
            </a:r>
          </a:p>
          <a:p>
            <a:pPr algn="ctr"/>
            <a:r>
              <a:rPr lang="en-US" sz="3200" dirty="0"/>
              <a:t>Open, Diverse and Inclusive Science</a:t>
            </a:r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84C2042F-C4CD-494D-804E-C5039A37E656}"/>
              </a:ext>
            </a:extLst>
          </p:cNvPr>
          <p:cNvCxnSpPr>
            <a:cxnSpLocks/>
            <a:stCxn id="17" idx="1"/>
            <a:endCxn id="11" idx="0"/>
          </p:cNvCxnSpPr>
          <p:nvPr/>
        </p:nvCxnSpPr>
        <p:spPr>
          <a:xfrm rot="5400000">
            <a:off x="7515071" y="478617"/>
            <a:ext cx="2160400" cy="8006079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651B7811-A968-EA48-8AE4-B4AD80A86DDE}"/>
              </a:ext>
            </a:extLst>
          </p:cNvPr>
          <p:cNvCxnSpPr>
            <a:cxnSpLocks/>
            <a:stCxn id="17" idx="1"/>
            <a:endCxn id="12" idx="0"/>
          </p:cNvCxnSpPr>
          <p:nvPr/>
        </p:nvCxnSpPr>
        <p:spPr>
          <a:xfrm rot="5400000">
            <a:off x="9987940" y="2951486"/>
            <a:ext cx="2160400" cy="3060340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347B61B7-7AC3-4C40-84B2-95C929FB85E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4258657" y="1731493"/>
            <a:ext cx="2224376" cy="5500334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BE861DE-7913-5643-9031-56B46ADFC845}"/>
              </a:ext>
            </a:extLst>
          </p:cNvPr>
          <p:cNvSpPr/>
          <p:nvPr/>
        </p:nvSpPr>
        <p:spPr>
          <a:xfrm>
            <a:off x="15082586" y="3491527"/>
            <a:ext cx="6912768" cy="7741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3200" dirty="0"/>
              <a:t>WP Coordinator Maria </a:t>
            </a:r>
            <a:r>
              <a:rPr lang="en-US" sz="3200" dirty="0" err="1"/>
              <a:t>Borge</a:t>
            </a:r>
            <a:endParaRPr lang="en-US" sz="3200" dirty="0"/>
          </a:p>
          <a:p>
            <a:pPr algn="ctr"/>
            <a:endParaRPr lang="el-GR" sz="3200" dirty="0"/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D321CD8B-93DD-AB4E-9EC0-2ADC096AF3A4}"/>
              </a:ext>
            </a:extLst>
          </p:cNvPr>
          <p:cNvCxnSpPr>
            <a:cxnSpLocks/>
            <a:stCxn id="17" idx="1"/>
            <a:endCxn id="25" idx="1"/>
          </p:cNvCxnSpPr>
          <p:nvPr/>
        </p:nvCxnSpPr>
        <p:spPr>
          <a:xfrm rot="16200000" flipH="1">
            <a:off x="13601866" y="2397900"/>
            <a:ext cx="477164" cy="2484276"/>
          </a:xfrm>
          <a:prstGeom prst="bentConnector2">
            <a:avLst/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Text, logo&#10;&#10;Description automatically generated">
            <a:extLst>
              <a:ext uri="{FF2B5EF4-FFF2-40B4-BE49-F238E27FC236}">
                <a16:creationId xmlns:a16="http://schemas.microsoft.com/office/drawing/2014/main" id="{0DCAB54E-1AA9-014C-A741-DD9C7F927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594" y="2249489"/>
            <a:ext cx="3312368" cy="16247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3C4FDA-F631-6248-AFA6-541E033D247C}"/>
              </a:ext>
            </a:extLst>
          </p:cNvPr>
          <p:cNvSpPr txBox="1"/>
          <p:nvPr/>
        </p:nvSpPr>
        <p:spPr>
          <a:xfrm>
            <a:off x="8273328" y="10943365"/>
            <a:ext cx="244938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2400" dirty="0">
                <a:latin typeface="Times" pitchFamily="2" charset="0"/>
              </a:rPr>
              <a:t>Antoine </a:t>
            </a:r>
            <a:r>
              <a:rPr lang="en-GB" sz="2400" dirty="0" err="1">
                <a:latin typeface="Times" pitchFamily="2" charset="0"/>
              </a:rPr>
              <a:t>Lemasson</a:t>
            </a:r>
            <a:endParaRPr lang="en-GB" sz="2400" dirty="0">
              <a:latin typeface="Times" pitchFamily="2" charset="0"/>
            </a:endParaRPr>
          </a:p>
          <a:p>
            <a:pPr algn="l"/>
            <a:r>
              <a:rPr lang="en-GB" sz="2400" dirty="0" err="1">
                <a:latin typeface="Times" pitchFamily="2" charset="0"/>
              </a:rPr>
              <a:t>lemasson@ganil.fr</a:t>
            </a:r>
            <a:endParaRPr lang="en-GB" sz="2400" dirty="0">
              <a:latin typeface="Times" pitchFamily="2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F4CCB75-9996-2845-A99D-02EFCE47F8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191258"/>
              </p:ext>
            </p:extLst>
          </p:nvPr>
        </p:nvGraphicFramePr>
        <p:xfrm>
          <a:off x="12130258" y="5588746"/>
          <a:ext cx="3600400" cy="45923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3013623921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Task 3</a:t>
                      </a:r>
                      <a:endParaRPr lang="el-GR" sz="24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400555069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Machine learning</a:t>
                      </a:r>
                      <a:endParaRPr lang="el-GR" sz="2400" dirty="0"/>
                    </a:p>
                  </a:txBody>
                  <a:tcPr marL="182880" marR="182880" marT="91440" marB="91440" anchor="ctr"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2135086"/>
                  </a:ext>
                </a:extLst>
              </a:tr>
              <a:tr h="296672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Machine Learning</a:t>
                      </a:r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Beam control and Optimization</a:t>
                      </a:r>
                    </a:p>
                    <a:p>
                      <a:pPr algn="ctr"/>
                      <a:r>
                        <a:rPr lang="en-US" sz="2400" dirty="0"/>
                        <a:t>&amp;</a:t>
                      </a:r>
                    </a:p>
                    <a:p>
                      <a:pPr algn="ctr"/>
                      <a:r>
                        <a:rPr lang="en-US" sz="2400" dirty="0"/>
                        <a:t>Control of the source of Laser driven Accelerator</a:t>
                      </a:r>
                      <a:endParaRPr lang="el-GR" sz="2400" dirty="0"/>
                    </a:p>
                  </a:txBody>
                  <a:tcPr marL="182880" marR="182880" marT="91440" marB="91440" anchor="ctr">
                    <a:lnL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4165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251708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916B19B7-B659-234E-B285-8C145BA8A82B}"/>
              </a:ext>
            </a:extLst>
          </p:cNvPr>
          <p:cNvSpPr/>
          <p:nvPr/>
        </p:nvSpPr>
        <p:spPr>
          <a:xfrm>
            <a:off x="16526665" y="10851032"/>
            <a:ext cx="31886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Times" pitchFamily="2" charset="0"/>
              </a:rPr>
              <a:t>Livius</a:t>
            </a:r>
            <a:r>
              <a:rPr lang="en-GB" sz="2400" dirty="0">
                <a:latin typeface="Times" pitchFamily="2" charset="0"/>
              </a:rPr>
              <a:t> </a:t>
            </a:r>
            <a:r>
              <a:rPr lang="en-GB" sz="2400" dirty="0" err="1">
                <a:latin typeface="Times" pitchFamily="2" charset="0"/>
              </a:rPr>
              <a:t>Trache</a:t>
            </a:r>
            <a:r>
              <a:rPr lang="en-GB" sz="2400" dirty="0">
                <a:latin typeface="Times" pitchFamily="2" charset="0"/>
              </a:rPr>
              <a:t> </a:t>
            </a:r>
          </a:p>
          <a:p>
            <a:r>
              <a:rPr lang="en-GB" sz="2400" dirty="0" err="1">
                <a:latin typeface="Times" pitchFamily="2" charset="0"/>
              </a:rPr>
              <a:t>livius.trache@nipne.ro</a:t>
            </a:r>
            <a:endParaRPr lang="en-GB" sz="2400" dirty="0">
              <a:latin typeface="Times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7BA6FF-6B50-F74A-AC79-C9BF14F8C721}"/>
              </a:ext>
            </a:extLst>
          </p:cNvPr>
          <p:cNvSpPr/>
          <p:nvPr/>
        </p:nvSpPr>
        <p:spPr>
          <a:xfrm>
            <a:off x="12755856" y="10851032"/>
            <a:ext cx="21691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latin typeface="Times" pitchFamily="2" charset="0"/>
              </a:rPr>
              <a:t>Sabrina Appel </a:t>
            </a:r>
          </a:p>
          <a:p>
            <a:r>
              <a:rPr lang="en-GB" sz="2400" dirty="0" err="1">
                <a:latin typeface="Times" pitchFamily="2" charset="0"/>
              </a:rPr>
              <a:t>s.appel@gsi.de</a:t>
            </a:r>
            <a:endParaRPr lang="en-GB" sz="2400" dirty="0">
              <a:latin typeface="Times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8B818E-C6FA-4B4E-821B-A6E486A26DC5}"/>
              </a:ext>
            </a:extLst>
          </p:cNvPr>
          <p:cNvSpPr/>
          <p:nvPr/>
        </p:nvSpPr>
        <p:spPr>
          <a:xfrm>
            <a:off x="2683513" y="10851032"/>
            <a:ext cx="37946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Times" pitchFamily="2" charset="0"/>
              </a:rPr>
              <a:t>Paolo.Giacomelli</a:t>
            </a:r>
            <a:endParaRPr lang="en-GB" sz="2400" dirty="0">
              <a:latin typeface="Times" pitchFamily="2" charset="0"/>
            </a:endParaRPr>
          </a:p>
          <a:p>
            <a:r>
              <a:rPr lang="en-GB" sz="2400" dirty="0" err="1">
                <a:latin typeface="Times" pitchFamily="2" charset="0"/>
              </a:rPr>
              <a:t>paolo.giacomelli@bo.infn.it</a:t>
            </a:r>
            <a:endParaRPr lang="en-GB" sz="2400" dirty="0">
              <a:latin typeface="Times" pitchFamily="2" charset="0"/>
            </a:endParaRPr>
          </a:p>
        </p:txBody>
      </p:sp>
      <p:cxnSp>
        <p:nvCxnSpPr>
          <p:cNvPr id="23" name="Elbow Connector 23">
            <a:extLst>
              <a:ext uri="{FF2B5EF4-FFF2-40B4-BE49-F238E27FC236}">
                <a16:creationId xmlns:a16="http://schemas.microsoft.com/office/drawing/2014/main" id="{347B61B7-7AC3-4C40-84B2-95C929FB85EE}"/>
              </a:ext>
            </a:extLst>
          </p:cNvPr>
          <p:cNvCxnSpPr>
            <a:cxnSpLocks/>
            <a:stCxn id="17" idx="1"/>
            <a:endCxn id="19" idx="0"/>
          </p:cNvCxnSpPr>
          <p:nvPr/>
        </p:nvCxnSpPr>
        <p:spPr>
          <a:xfrm rot="16200000" flipH="1">
            <a:off x="12170739" y="3829027"/>
            <a:ext cx="2187290" cy="1332148"/>
          </a:xfrm>
          <a:prstGeom prst="bentConnector3">
            <a:avLst>
              <a:gd name="adj1" fmla="val 50000"/>
            </a:avLst>
          </a:prstGeom>
          <a:ln w="127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972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E5D24C4-3C3D-D34A-BC85-AF150C6EABF4}"/>
              </a:ext>
            </a:extLst>
          </p:cNvPr>
          <p:cNvSpPr/>
          <p:nvPr/>
        </p:nvSpPr>
        <p:spPr>
          <a:xfrm>
            <a:off x="2042160" y="2071718"/>
            <a:ext cx="168859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Task 5.1 : Dissemination						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Paolo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Giacomelli</a:t>
            </a:r>
            <a:endParaRPr lang="es-E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Task 5.2.: Open Science and Data management	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Antoine.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Lemasson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(GANIL)</a:t>
            </a:r>
            <a:endParaRPr lang="es-E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 indent="0"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A. Matta (LPC, CNRS)</a:t>
            </a:r>
            <a:endParaRPr lang="es-E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00020" indent="447040"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Thorsten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Kollegger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(GSI)</a:t>
            </a:r>
            <a:endParaRPr lang="es-E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1700"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Task 5.3: Machine Learning					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Sabrine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Appel (GSI) / 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Sebastien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Rothe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(CERN)</a:t>
            </a:r>
            <a:endParaRPr lang="es-ES" sz="3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Sandrine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Dobosz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Dufrenoy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(CEA)</a:t>
            </a:r>
            <a:endParaRPr lang="es-E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Task 5.4:Training 							Maria JG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Borge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(IEM)</a:t>
            </a:r>
            <a:endParaRPr lang="es-E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			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Livius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Trache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(IFIN-HH)</a:t>
            </a:r>
            <a:endParaRPr lang="es-E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D9CF7808-A937-0244-B6EA-CB47E798A9E8}"/>
              </a:ext>
            </a:extLst>
          </p:cNvPr>
          <p:cNvSpPr txBox="1">
            <a:spLocks/>
          </p:cNvSpPr>
          <p:nvPr/>
        </p:nvSpPr>
        <p:spPr>
          <a:xfrm>
            <a:off x="4287188" y="257249"/>
            <a:ext cx="16692683" cy="1219201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spcBef>
                <a:spcPts val="0"/>
              </a:spcBef>
              <a:buSzTx/>
              <a:buFontTx/>
              <a:buNone/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s-ES" sz="7200" dirty="0" err="1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rPr>
              <a:t>Main</a:t>
            </a:r>
            <a:r>
              <a:rPr lang="es-ES" sz="720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lang="es-ES" sz="7200" dirty="0" err="1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rPr>
              <a:t>Players</a:t>
            </a:r>
            <a:r>
              <a:rPr lang="es-ES" sz="720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rPr>
              <a:t> in </a:t>
            </a:r>
            <a:r>
              <a:rPr lang="es-ES" sz="7200" dirty="0" err="1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rPr>
              <a:t>the</a:t>
            </a:r>
            <a:r>
              <a:rPr lang="es-ES" sz="720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rPr>
              <a:t> WP 5</a:t>
            </a:r>
          </a:p>
        </p:txBody>
      </p:sp>
      <p:sp>
        <p:nvSpPr>
          <p:cNvPr id="4" name="Marcador de pie de página 5">
            <a:extLst>
              <a:ext uri="{FF2B5EF4-FFF2-40B4-BE49-F238E27FC236}">
                <a16:creationId xmlns:a16="http://schemas.microsoft.com/office/drawing/2014/main" id="{763B9B2C-C12F-2441-978B-732E7D5D9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5443" y="12921585"/>
            <a:ext cx="13144442" cy="730250"/>
          </a:xfrm>
        </p:spPr>
        <p:txBody>
          <a:bodyPr/>
          <a:lstStyle/>
          <a:p>
            <a:r>
              <a:rPr lang="en-US" dirty="0"/>
              <a:t>Maria Jose Gª </a:t>
            </a:r>
            <a:r>
              <a:rPr lang="en-US" dirty="0" err="1"/>
              <a:t>Borge</a:t>
            </a:r>
            <a:r>
              <a:rPr lang="en-US" dirty="0"/>
              <a:t>, Coordinator WP5,  IEM-CSIC, Madrid Spain</a:t>
            </a:r>
          </a:p>
        </p:txBody>
      </p:sp>
    </p:spTree>
    <p:extLst>
      <p:ext uri="{BB962C8B-B14F-4D97-AF65-F5344CB8AC3E}">
        <p14:creationId xmlns:p14="http://schemas.microsoft.com/office/powerpoint/2010/main" val="203205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95626" y="13081000"/>
            <a:ext cx="268785" cy="469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64" name="Text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s-ES" dirty="0" err="1">
                <a:solidFill>
                  <a:srgbClr val="002060"/>
                </a:solidFill>
              </a:rPr>
              <a:t>Task</a:t>
            </a:r>
            <a:r>
              <a:rPr lang="es-ES" dirty="0">
                <a:solidFill>
                  <a:srgbClr val="002060"/>
                </a:solidFill>
              </a:rPr>
              <a:t> 1: </a:t>
            </a:r>
            <a:r>
              <a:rPr lang="es-ES" dirty="0" err="1">
                <a:solidFill>
                  <a:srgbClr val="002060"/>
                </a:solidFill>
              </a:rPr>
              <a:t>Diversity</a:t>
            </a:r>
            <a:r>
              <a:rPr lang="es-ES" dirty="0">
                <a:solidFill>
                  <a:srgbClr val="002060"/>
                </a:solidFill>
              </a:rPr>
              <a:t> &amp; </a:t>
            </a:r>
            <a:r>
              <a:rPr lang="es-ES" dirty="0" err="1">
                <a:solidFill>
                  <a:srgbClr val="002060"/>
                </a:solidFill>
              </a:rPr>
              <a:t>Dissemination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AECF5DF-5673-4B1F-FAA3-D26B46DF5CBF}"/>
              </a:ext>
            </a:extLst>
          </p:cNvPr>
          <p:cNvSpPr txBox="1"/>
          <p:nvPr/>
        </p:nvSpPr>
        <p:spPr>
          <a:xfrm>
            <a:off x="1945333" y="9504720"/>
            <a:ext cx="20639051" cy="49859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dirty="0" err="1"/>
              <a:t>Statistics</a:t>
            </a:r>
            <a:r>
              <a:rPr lang="es-ES" sz="3200" dirty="0"/>
              <a:t> </a:t>
            </a:r>
            <a:r>
              <a:rPr lang="es-ES" sz="3200" dirty="0" err="1"/>
              <a:t>on</a:t>
            </a:r>
            <a:r>
              <a:rPr lang="es-ES" sz="3200" dirty="0"/>
              <a:t> </a:t>
            </a:r>
            <a:r>
              <a:rPr lang="es-ES" sz="3200" dirty="0" err="1"/>
              <a:t>Gender</a:t>
            </a:r>
            <a:r>
              <a:rPr lang="es-ES" sz="3200" dirty="0"/>
              <a:t> </a:t>
            </a:r>
            <a:r>
              <a:rPr lang="es-ES" sz="3200" dirty="0">
                <a:sym typeface="Wingdings" pitchFamily="2" charset="2"/>
              </a:rPr>
              <a:t> to be </a:t>
            </a:r>
            <a:r>
              <a:rPr lang="es-ES" sz="3200" dirty="0" err="1">
                <a:sym typeface="Wingdings" pitchFamily="2" charset="2"/>
              </a:rPr>
              <a:t>taken</a:t>
            </a:r>
            <a:r>
              <a:rPr lang="es-ES" sz="3200" dirty="0">
                <a:sym typeface="Wingdings" pitchFamily="2" charset="2"/>
              </a:rPr>
              <a:t> </a:t>
            </a:r>
            <a:r>
              <a:rPr lang="es-ES" sz="3200" dirty="0" err="1">
                <a:sym typeface="Wingdings" pitchFamily="2" charset="2"/>
              </a:rPr>
              <a:t>from</a:t>
            </a:r>
            <a:r>
              <a:rPr lang="es-ES" sz="3200" dirty="0">
                <a:sym typeface="Wingdings" pitchFamily="2" charset="2"/>
              </a:rPr>
              <a:t> </a:t>
            </a:r>
            <a:r>
              <a:rPr lang="es-ES" sz="3200" dirty="0" err="1">
                <a:sym typeface="Wingdings" pitchFamily="2" charset="2"/>
              </a:rPr>
              <a:t>previous</a:t>
            </a:r>
            <a:r>
              <a:rPr lang="es-ES" sz="3200" dirty="0">
                <a:sym typeface="Wingdings" pitchFamily="2" charset="2"/>
              </a:rPr>
              <a:t> </a:t>
            </a:r>
            <a:r>
              <a:rPr lang="es-ES" sz="3200" dirty="0" err="1">
                <a:sym typeface="Wingdings" pitchFamily="2" charset="2"/>
              </a:rPr>
              <a:t>Projects</a:t>
            </a:r>
            <a:r>
              <a:rPr lang="es-ES" sz="3200" dirty="0">
                <a:sym typeface="Wingdings" pitchFamily="2" charset="2"/>
              </a:rPr>
              <a:t> ENSAR2, AIDA, </a:t>
            </a:r>
            <a:r>
              <a:rPr lang="es-ES" sz="3200" dirty="0" err="1">
                <a:sym typeface="Wingdings" pitchFamily="2" charset="2"/>
              </a:rPr>
              <a:t>check</a:t>
            </a:r>
            <a:r>
              <a:rPr lang="es-ES" sz="3200" dirty="0">
                <a:sym typeface="Wingdings" pitchFamily="2" charset="2"/>
              </a:rPr>
              <a:t> </a:t>
            </a:r>
            <a:r>
              <a:rPr lang="es-ES" sz="3200" dirty="0" err="1">
                <a:sym typeface="Wingdings" pitchFamily="2" charset="2"/>
              </a:rPr>
              <a:t>evolution</a:t>
            </a:r>
            <a:r>
              <a:rPr lang="es-ES" sz="3200" dirty="0">
                <a:sym typeface="Wingdings" pitchFamily="2" charset="2"/>
              </a:rPr>
              <a:t> in a </a:t>
            </a:r>
            <a:r>
              <a:rPr lang="es-ES" sz="3200" dirty="0" err="1">
                <a:sym typeface="Wingdings" pitchFamily="2" charset="2"/>
              </a:rPr>
              <a:t>decade</a:t>
            </a:r>
            <a:endParaRPr lang="es-ES" sz="3200" dirty="0">
              <a:sym typeface="Wingdings" pitchFamily="2" charset="2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dirty="0" err="1">
                <a:solidFill>
                  <a:srgbClr val="0070C0"/>
                </a:solidFill>
                <a:sym typeface="Wingdings" pitchFamily="2" charset="2"/>
              </a:rPr>
              <a:t>Mobility</a:t>
            </a:r>
            <a:r>
              <a:rPr lang="es-ES" sz="3200" dirty="0">
                <a:solidFill>
                  <a:srgbClr val="0070C0"/>
                </a:solidFill>
                <a:sym typeface="Wingdings" pitchFamily="2" charset="2"/>
              </a:rPr>
              <a:t>: </a:t>
            </a:r>
            <a:r>
              <a:rPr lang="es-ES" sz="3200" dirty="0" err="1">
                <a:solidFill>
                  <a:srgbClr val="0070C0"/>
                </a:solidFill>
                <a:sym typeface="Wingdings" pitchFamily="2" charset="2"/>
              </a:rPr>
              <a:t>How</a:t>
            </a:r>
            <a:r>
              <a:rPr lang="es-ES" sz="3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70C0"/>
                </a:solidFill>
                <a:sym typeface="Wingdings" pitchFamily="2" charset="2"/>
              </a:rPr>
              <a:t>is</a:t>
            </a:r>
            <a:r>
              <a:rPr lang="es-ES" sz="3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70C0"/>
                </a:solidFill>
                <a:sym typeface="Wingdings" pitchFamily="2" charset="2"/>
              </a:rPr>
              <a:t>the</a:t>
            </a:r>
            <a:r>
              <a:rPr lang="es-ES" sz="3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70C0"/>
                </a:solidFill>
                <a:sym typeface="Wingdings" pitchFamily="2" charset="2"/>
              </a:rPr>
              <a:t>access</a:t>
            </a:r>
            <a:r>
              <a:rPr lang="es-ES" sz="3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70C0"/>
                </a:solidFill>
                <a:sym typeface="Wingdings" pitchFamily="2" charset="2"/>
              </a:rPr>
              <a:t>for</a:t>
            </a:r>
            <a:r>
              <a:rPr lang="es-ES" sz="3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70C0"/>
                </a:solidFill>
                <a:sym typeface="Wingdings" pitchFamily="2" charset="2"/>
              </a:rPr>
              <a:t>people</a:t>
            </a:r>
            <a:r>
              <a:rPr lang="es-ES" sz="3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70C0"/>
                </a:solidFill>
                <a:sym typeface="Wingdings" pitchFamily="2" charset="2"/>
              </a:rPr>
              <a:t>limited</a:t>
            </a:r>
            <a:r>
              <a:rPr lang="es-ES" sz="3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70C0"/>
                </a:solidFill>
                <a:sym typeface="Wingdings" pitchFamily="2" charset="2"/>
              </a:rPr>
              <a:t>mobility</a:t>
            </a:r>
            <a:r>
              <a:rPr lang="es-ES" sz="3200" dirty="0">
                <a:solidFill>
                  <a:srgbClr val="0070C0"/>
                </a:solidFill>
                <a:sym typeface="Wingdings" pitchFamily="2" charset="2"/>
              </a:rPr>
              <a:t> in </a:t>
            </a:r>
            <a:r>
              <a:rPr lang="es-ES" sz="3200" dirty="0" err="1">
                <a:solidFill>
                  <a:srgbClr val="0070C0"/>
                </a:solidFill>
                <a:sym typeface="Wingdings" pitchFamily="2" charset="2"/>
              </a:rPr>
              <a:t>the</a:t>
            </a:r>
            <a:r>
              <a:rPr lang="es-ES" sz="3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70C0"/>
                </a:solidFill>
                <a:sym typeface="Wingdings" pitchFamily="2" charset="2"/>
              </a:rPr>
              <a:t>different</a:t>
            </a:r>
            <a:r>
              <a:rPr lang="es-ES" sz="3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70C0"/>
                </a:solidFill>
                <a:sym typeface="Wingdings" pitchFamily="2" charset="2"/>
              </a:rPr>
              <a:t>Facilities</a:t>
            </a:r>
            <a:r>
              <a:rPr lang="es-ES" sz="3200" dirty="0">
                <a:solidFill>
                  <a:srgbClr val="0070C0"/>
                </a:solidFill>
                <a:sym typeface="Wingdings" pitchFamily="2" charset="2"/>
              </a:rPr>
              <a:t> ?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3200" dirty="0" err="1">
                <a:solidFill>
                  <a:srgbClr val="00B050"/>
                </a:solidFill>
                <a:sym typeface="Wingdings" pitchFamily="2" charset="2"/>
              </a:rPr>
              <a:t>Check</a:t>
            </a:r>
            <a:r>
              <a:rPr lang="es-ES" sz="3200" dirty="0">
                <a:solidFill>
                  <a:srgbClr val="00B050"/>
                </a:solidFill>
                <a:sym typeface="Wingdings" pitchFamily="2" charset="2"/>
              </a:rPr>
              <a:t> and </a:t>
            </a:r>
            <a:r>
              <a:rPr lang="es-ES" sz="3200" dirty="0" err="1">
                <a:solidFill>
                  <a:srgbClr val="00B050"/>
                </a:solidFill>
                <a:sym typeface="Wingdings" pitchFamily="2" charset="2"/>
              </a:rPr>
              <a:t>promote</a:t>
            </a:r>
            <a:r>
              <a:rPr lang="es-ES" sz="32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B050"/>
                </a:solidFill>
                <a:sym typeface="Wingdings" pitchFamily="2" charset="2"/>
              </a:rPr>
              <a:t>that</a:t>
            </a:r>
            <a:r>
              <a:rPr lang="es-ES" sz="32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B050"/>
                </a:solidFill>
                <a:sym typeface="Wingdings" pitchFamily="2" charset="2"/>
              </a:rPr>
              <a:t>child</a:t>
            </a:r>
            <a:r>
              <a:rPr lang="es-ES" sz="32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B050"/>
                </a:solidFill>
                <a:sym typeface="Wingdings" pitchFamily="2" charset="2"/>
              </a:rPr>
              <a:t>care</a:t>
            </a:r>
            <a:r>
              <a:rPr lang="es-ES" sz="32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B050"/>
                </a:solidFill>
                <a:sym typeface="Wingdings" pitchFamily="2" charset="2"/>
              </a:rPr>
              <a:t>is</a:t>
            </a:r>
            <a:r>
              <a:rPr lang="es-ES" sz="32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B050"/>
                </a:solidFill>
                <a:sym typeface="Wingdings" pitchFamily="2" charset="2"/>
              </a:rPr>
              <a:t>provided</a:t>
            </a:r>
            <a:r>
              <a:rPr lang="es-ES" sz="3200" dirty="0">
                <a:solidFill>
                  <a:srgbClr val="00B050"/>
                </a:solidFill>
                <a:sym typeface="Wingdings" pitchFamily="2" charset="2"/>
              </a:rPr>
              <a:t> in </a:t>
            </a:r>
            <a:r>
              <a:rPr lang="es-ES" sz="3200" dirty="0" err="1">
                <a:solidFill>
                  <a:srgbClr val="00B050"/>
                </a:solidFill>
                <a:sym typeface="Wingdings" pitchFamily="2" charset="2"/>
              </a:rPr>
              <a:t>the</a:t>
            </a:r>
            <a:r>
              <a:rPr lang="es-ES" sz="32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B050"/>
                </a:solidFill>
                <a:sym typeface="Wingdings" pitchFamily="2" charset="2"/>
              </a:rPr>
              <a:t>conferences</a:t>
            </a:r>
            <a:r>
              <a:rPr lang="es-ES" sz="3200" dirty="0">
                <a:solidFill>
                  <a:srgbClr val="00B050"/>
                </a:solidFill>
                <a:sym typeface="Wingdings" pitchFamily="2" charset="2"/>
              </a:rPr>
              <a:t> of </a:t>
            </a:r>
            <a:r>
              <a:rPr lang="es-ES" sz="3200" dirty="0" err="1">
                <a:solidFill>
                  <a:srgbClr val="00B050"/>
                </a:solidFill>
                <a:sym typeface="Wingdings" pitchFamily="2" charset="2"/>
              </a:rPr>
              <a:t>the</a:t>
            </a:r>
            <a:r>
              <a:rPr lang="es-ES" sz="3200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s-ES" sz="3200" dirty="0" err="1">
                <a:solidFill>
                  <a:srgbClr val="00B050"/>
                </a:solidFill>
                <a:sym typeface="Wingdings" pitchFamily="2" charset="2"/>
              </a:rPr>
              <a:t>field</a:t>
            </a:r>
            <a:r>
              <a:rPr lang="es-ES" sz="3200" dirty="0">
                <a:solidFill>
                  <a:srgbClr val="00B050"/>
                </a:solidFill>
                <a:sym typeface="Wingdings" pitchFamily="2" charset="2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dirty="0">
              <a:solidFill>
                <a:srgbClr val="00B050"/>
              </a:solidFill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 err="1">
                <a:sym typeface="Wingdings" pitchFamily="2" charset="2"/>
              </a:rPr>
              <a:t>Deliverable</a:t>
            </a:r>
            <a:r>
              <a:rPr lang="es-ES" b="1" dirty="0">
                <a:sym typeface="Wingdings" pitchFamily="2" charset="2"/>
              </a:rPr>
              <a:t>: EURO-</a:t>
            </a:r>
            <a:r>
              <a:rPr lang="es-ES" b="1" dirty="0" err="1">
                <a:sym typeface="Wingdings" pitchFamily="2" charset="2"/>
              </a:rPr>
              <a:t>LABs</a:t>
            </a:r>
            <a:r>
              <a:rPr lang="es-ES" b="1" dirty="0">
                <a:sym typeface="Wingdings" pitchFamily="2" charset="2"/>
              </a:rPr>
              <a:t> </a:t>
            </a:r>
            <a:r>
              <a:rPr lang="es-ES" b="1" dirty="0" err="1">
                <a:sym typeface="Wingdings" pitchFamily="2" charset="2"/>
              </a:rPr>
              <a:t>user’s</a:t>
            </a:r>
            <a:r>
              <a:rPr lang="es-ES" b="1" dirty="0">
                <a:sym typeface="Wingdings" pitchFamily="2" charset="2"/>
              </a:rPr>
              <a:t> </a:t>
            </a:r>
            <a:r>
              <a:rPr lang="es-ES" b="1" dirty="0" err="1">
                <a:sym typeface="Wingdings" pitchFamily="2" charset="2"/>
              </a:rPr>
              <a:t>diversity</a:t>
            </a:r>
            <a:r>
              <a:rPr lang="es-ES" b="1" dirty="0">
                <a:sym typeface="Wingdings" pitchFamily="2" charset="2"/>
              </a:rPr>
              <a:t> final </a:t>
            </a:r>
            <a:r>
              <a:rPr lang="es-ES" b="1" dirty="0" err="1">
                <a:sym typeface="Wingdings" pitchFamily="2" charset="2"/>
              </a:rPr>
              <a:t>report</a:t>
            </a:r>
            <a:r>
              <a:rPr lang="es-ES" b="1" dirty="0">
                <a:sym typeface="Wingdings" pitchFamily="2" charset="2"/>
              </a:rPr>
              <a:t> M48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b="1" dirty="0">
              <a:sym typeface="Wingdings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b="1" dirty="0">
              <a:sym typeface="Wingdings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ES" dirty="0">
              <a:sym typeface="Wingdings" pitchFamily="2" charset="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ES" dirty="0">
                <a:sym typeface="Wingdings" pitchFamily="2" charset="2"/>
              </a:rPr>
              <a:t> </a:t>
            </a:r>
            <a:r>
              <a:rPr lang="es-ES" dirty="0"/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328B13-69D4-A848-E1F4-A505C294873B}"/>
              </a:ext>
            </a:extLst>
          </p:cNvPr>
          <p:cNvSpPr txBox="1"/>
          <p:nvPr/>
        </p:nvSpPr>
        <p:spPr>
          <a:xfrm>
            <a:off x="17664546" y="1324050"/>
            <a:ext cx="6571407" cy="461665"/>
          </a:xfrm>
          <a:prstGeom prst="rect">
            <a:avLst/>
          </a:prstGeom>
          <a:solidFill>
            <a:srgbClr val="FFFD78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dirty="0"/>
              <a:t>FTE </a:t>
            </a:r>
            <a:r>
              <a:rPr lang="es-ES" dirty="0" err="1"/>
              <a:t>taken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Management office</a:t>
            </a:r>
          </a:p>
        </p:txBody>
      </p:sp>
      <p:sp>
        <p:nvSpPr>
          <p:cNvPr id="6" name="Marcador de texto 1">
            <a:extLst>
              <a:ext uri="{FF2B5EF4-FFF2-40B4-BE49-F238E27FC236}">
                <a16:creationId xmlns:a16="http://schemas.microsoft.com/office/drawing/2014/main" id="{CBA2A652-14D2-1D40-8608-BA6D2F059090}"/>
              </a:ext>
            </a:extLst>
          </p:cNvPr>
          <p:cNvSpPr txBox="1">
            <a:spLocks/>
          </p:cNvSpPr>
          <p:nvPr/>
        </p:nvSpPr>
        <p:spPr>
          <a:xfrm>
            <a:off x="4608943" y="1785715"/>
            <a:ext cx="13959609" cy="1048327"/>
          </a:xfrm>
          <a:prstGeom prst="rect">
            <a:avLst/>
          </a:prstGeom>
        </p:spPr>
        <p:txBody>
          <a:bodyPr>
            <a:norm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GB" dirty="0"/>
              <a:t>Responsible : Paolo </a:t>
            </a:r>
            <a:r>
              <a:rPr lang="en-GB" dirty="0" err="1"/>
              <a:t>Giacomelli</a:t>
            </a:r>
            <a:r>
              <a:rPr lang="en-GB" dirty="0"/>
              <a:t>, P.O.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7753C6-07B9-244D-A7FB-2C041F725322}"/>
              </a:ext>
            </a:extLst>
          </p:cNvPr>
          <p:cNvSpPr txBox="1"/>
          <p:nvPr/>
        </p:nvSpPr>
        <p:spPr>
          <a:xfrm>
            <a:off x="1945332" y="2959520"/>
            <a:ext cx="19911057" cy="14414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s-ES" b="0" dirty="0"/>
              <a:t> </a:t>
            </a:r>
            <a:r>
              <a:rPr lang="es-ES" sz="2800" b="0" dirty="0">
                <a:latin typeface="+mn-lt"/>
              </a:rPr>
              <a:t>EURO-LABS </a:t>
            </a:r>
            <a:r>
              <a:rPr lang="es-ES" sz="2800" b="0" dirty="0" err="1">
                <a:latin typeface="+mn-lt"/>
              </a:rPr>
              <a:t>consortium</a:t>
            </a:r>
            <a:r>
              <a:rPr lang="es-ES" sz="2800" b="0" dirty="0">
                <a:latin typeface="+mn-lt"/>
              </a:rPr>
              <a:t> </a:t>
            </a:r>
            <a:r>
              <a:rPr lang="es-ES" sz="2800" b="0" dirty="0" err="1">
                <a:latin typeface="+mn-lt"/>
              </a:rPr>
              <a:t>brings</a:t>
            </a:r>
            <a:r>
              <a:rPr lang="es-ES" sz="2800" b="0" dirty="0">
                <a:latin typeface="+mn-lt"/>
              </a:rPr>
              <a:t> </a:t>
            </a:r>
            <a:r>
              <a:rPr lang="es-ES" sz="2800" b="0" dirty="0" err="1">
                <a:latin typeface="+mn-lt"/>
              </a:rPr>
              <a:t>together</a:t>
            </a:r>
            <a:r>
              <a:rPr lang="es-ES" sz="2800" b="0" dirty="0">
                <a:latin typeface="+mn-lt"/>
              </a:rPr>
              <a:t>, at </a:t>
            </a:r>
            <a:r>
              <a:rPr lang="es-ES" sz="2800" b="0" dirty="0" err="1">
                <a:latin typeface="+mn-lt"/>
              </a:rPr>
              <a:t>the</a:t>
            </a:r>
            <a:r>
              <a:rPr lang="es-ES" sz="2800" b="0" dirty="0">
                <a:latin typeface="+mn-lt"/>
              </a:rPr>
              <a:t> </a:t>
            </a:r>
            <a:r>
              <a:rPr lang="es-ES" sz="2800" b="0" dirty="0" err="1">
                <a:latin typeface="+mn-lt"/>
              </a:rPr>
              <a:t>European</a:t>
            </a:r>
            <a:r>
              <a:rPr lang="es-ES" sz="2800" b="0" dirty="0">
                <a:latin typeface="+mn-lt"/>
              </a:rPr>
              <a:t> </a:t>
            </a:r>
            <a:r>
              <a:rPr lang="es-ES" sz="2800" b="0" dirty="0" err="1">
                <a:latin typeface="+mn-lt"/>
              </a:rPr>
              <a:t>level</a:t>
            </a:r>
            <a:r>
              <a:rPr lang="es-ES" sz="2800" b="0" dirty="0">
                <a:latin typeface="+mn-lt"/>
              </a:rPr>
              <a:t>, </a:t>
            </a:r>
            <a:r>
              <a:rPr lang="es-ES" sz="2800" b="0" dirty="0" err="1">
                <a:latin typeface="+mn-lt"/>
              </a:rPr>
              <a:t>the</a:t>
            </a:r>
            <a:r>
              <a:rPr lang="es-ES" sz="2800" b="0" dirty="0">
                <a:latin typeface="+mn-lt"/>
              </a:rPr>
              <a:t> Nuclear </a:t>
            </a:r>
            <a:r>
              <a:rPr lang="es-ES" sz="2800" b="0" dirty="0" err="1">
                <a:latin typeface="+mn-lt"/>
              </a:rPr>
              <a:t>Physics</a:t>
            </a:r>
            <a:r>
              <a:rPr lang="es-ES" sz="2800" b="0" dirty="0">
                <a:latin typeface="+mn-lt"/>
              </a:rPr>
              <a:t> (NP) and </a:t>
            </a:r>
            <a:r>
              <a:rPr lang="es-ES" sz="2800" b="0" dirty="0" err="1">
                <a:latin typeface="+mn-lt"/>
              </a:rPr>
              <a:t>the</a:t>
            </a:r>
            <a:r>
              <a:rPr lang="es-ES" sz="2800" b="0" dirty="0">
                <a:latin typeface="+mn-lt"/>
              </a:rPr>
              <a:t> High-</a:t>
            </a:r>
            <a:r>
              <a:rPr lang="es-ES" sz="2800" b="0" dirty="0" err="1">
                <a:latin typeface="+mn-lt"/>
              </a:rPr>
              <a:t>Energy</a:t>
            </a:r>
            <a:r>
              <a:rPr lang="es-ES" sz="2800" b="0" dirty="0">
                <a:latin typeface="+mn-lt"/>
              </a:rPr>
              <a:t> </a:t>
            </a:r>
            <a:r>
              <a:rPr lang="es-ES" sz="2800" b="0" dirty="0" err="1">
                <a:latin typeface="+mn-lt"/>
              </a:rPr>
              <a:t>Physics</a:t>
            </a:r>
            <a:r>
              <a:rPr lang="es-ES" sz="2800" b="0" dirty="0">
                <a:latin typeface="+mn-lt"/>
              </a:rPr>
              <a:t> (HEP) </a:t>
            </a:r>
            <a:r>
              <a:rPr lang="es-ES" sz="2800" b="0" dirty="0" err="1">
                <a:latin typeface="+mn-lt"/>
              </a:rPr>
              <a:t>accelerator</a:t>
            </a:r>
            <a:r>
              <a:rPr lang="es-ES" sz="2800" b="0" dirty="0">
                <a:latin typeface="+mn-lt"/>
              </a:rPr>
              <a:t> and detector </a:t>
            </a:r>
            <a:r>
              <a:rPr lang="es-ES" sz="2800" b="0" dirty="0" err="1">
                <a:latin typeface="+mn-lt"/>
              </a:rPr>
              <a:t>communities</a:t>
            </a:r>
            <a:r>
              <a:rPr lang="es-ES" sz="2800" b="0" dirty="0">
                <a:latin typeface="+mn-lt"/>
              </a:rPr>
              <a:t>. </a:t>
            </a:r>
            <a:r>
              <a:rPr lang="es-ES" sz="2800" dirty="0" err="1">
                <a:latin typeface="+mn-lt"/>
              </a:rPr>
              <a:t>This</a:t>
            </a:r>
            <a:r>
              <a:rPr lang="es-ES" sz="2800" dirty="0">
                <a:latin typeface="+mn-lt"/>
              </a:rPr>
              <a:t> </a:t>
            </a:r>
            <a:r>
              <a:rPr lang="es-ES" sz="2800" dirty="0" err="1">
                <a:latin typeface="+mn-lt"/>
              </a:rPr>
              <a:t>will</a:t>
            </a:r>
            <a:r>
              <a:rPr lang="es-ES" sz="2800" dirty="0">
                <a:latin typeface="+mn-lt"/>
              </a:rPr>
              <a:t> </a:t>
            </a:r>
            <a:r>
              <a:rPr lang="es-ES" sz="2800" dirty="0" err="1">
                <a:latin typeface="+mn-lt"/>
              </a:rPr>
              <a:t>result</a:t>
            </a:r>
            <a:r>
              <a:rPr lang="es-ES" sz="2800" dirty="0">
                <a:latin typeface="+mn-lt"/>
              </a:rPr>
              <a:t> in a </a:t>
            </a:r>
            <a:r>
              <a:rPr lang="es-ES" sz="2800" dirty="0" err="1">
                <a:latin typeface="+mn-lt"/>
              </a:rPr>
              <a:t>cross-fertilization</a:t>
            </a:r>
            <a:r>
              <a:rPr lang="es-ES" sz="2800" dirty="0">
                <a:latin typeface="+mn-lt"/>
              </a:rPr>
              <a:t> of </a:t>
            </a:r>
            <a:r>
              <a:rPr lang="es-ES" sz="2800" dirty="0" err="1">
                <a:latin typeface="+mn-lt"/>
              </a:rPr>
              <a:t>these</a:t>
            </a:r>
            <a:r>
              <a:rPr lang="es-ES" sz="2800" dirty="0">
                <a:latin typeface="+mn-lt"/>
              </a:rPr>
              <a:t> disciplines</a:t>
            </a:r>
            <a:endParaRPr kumimoji="0" lang="es-ES" sz="2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BE270AD-F5D3-BB49-8603-4D816DB0FD20}"/>
              </a:ext>
            </a:extLst>
          </p:cNvPr>
          <p:cNvGrpSpPr/>
          <p:nvPr/>
        </p:nvGrpSpPr>
        <p:grpSpPr>
          <a:xfrm>
            <a:off x="2235200" y="4354773"/>
            <a:ext cx="17567306" cy="4770537"/>
            <a:chOff x="2235200" y="4354773"/>
            <a:chExt cx="17567306" cy="4770537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70BBA9DE-00BF-9B4D-B5BD-86CCC787EB0F}"/>
                </a:ext>
              </a:extLst>
            </p:cNvPr>
            <p:cNvSpPr txBox="1"/>
            <p:nvPr/>
          </p:nvSpPr>
          <p:spPr>
            <a:xfrm>
              <a:off x="3062754" y="4867734"/>
              <a:ext cx="16739752" cy="4257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Within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task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5.1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we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will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work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to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ensure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the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largest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posible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diversity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of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potential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users</a:t>
              </a:r>
              <a:endPara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indent="0" algn="ctr" defTabSz="825500" rtl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Engaging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people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of 	</a:t>
              </a:r>
              <a:r>
                <a:rPr lang="es-ES" dirty="0" err="1"/>
                <a:t>D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ifferent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Nationality</a:t>
              </a:r>
              <a:endPara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indent="0" algn="ctr" defTabSz="825500" rtl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dirty="0"/>
                <a:t>		</a:t>
              </a:r>
              <a:r>
                <a:rPr lang="es-ES" dirty="0" err="1"/>
                <a:t>Gender</a:t>
              </a:r>
              <a:endParaRPr lang="es-ES" dirty="0"/>
            </a:p>
            <a:p>
              <a:pPr marL="0" marR="0" indent="0" algn="ctr" defTabSz="825500" rtl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dirty="0"/>
                <a:t>	  </a:t>
              </a:r>
              <a:r>
                <a:rPr lang="es-ES" dirty="0" err="1"/>
                <a:t>Age</a:t>
              </a:r>
              <a:endParaRPr lang="es-ES" dirty="0"/>
            </a:p>
            <a:p>
              <a:pPr marL="0" marR="0" indent="0" algn="ctr" defTabSz="825500" rtl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							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Level</a:t>
              </a:r>
              <a:r>
                <a:rPr kumimoji="0" lang="es-ES" sz="30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of profesional </a:t>
              </a:r>
              <a:r>
                <a:rPr kumimoji="0" lang="es-ES" sz="30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expertise</a:t>
              </a:r>
              <a:endPara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indent="0" algn="ctr" defTabSz="825500" rtl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s-ES" dirty="0"/>
                <a:t>								</a:t>
              </a:r>
              <a:r>
                <a:rPr lang="es-ES" dirty="0" err="1">
                  <a:solidFill>
                    <a:srgbClr val="0070C0"/>
                  </a:solidFill>
                </a:rPr>
                <a:t>Mobility</a:t>
              </a:r>
              <a:r>
                <a:rPr lang="es-ES" dirty="0">
                  <a:solidFill>
                    <a:srgbClr val="0070C0"/>
                  </a:solidFill>
                </a:rPr>
                <a:t> (</a:t>
              </a:r>
              <a:r>
                <a:rPr lang="es-ES" dirty="0" err="1">
                  <a:solidFill>
                    <a:srgbClr val="0070C0"/>
                  </a:solidFill>
                </a:rPr>
                <a:t>not</a:t>
              </a:r>
              <a:r>
                <a:rPr lang="es-ES" dirty="0">
                  <a:solidFill>
                    <a:srgbClr val="0070C0"/>
                  </a:solidFill>
                </a:rPr>
                <a:t> </a:t>
              </a:r>
              <a:r>
                <a:rPr lang="es-ES" dirty="0" err="1">
                  <a:solidFill>
                    <a:srgbClr val="0070C0"/>
                  </a:solidFill>
                </a:rPr>
                <a:t>included</a:t>
              </a:r>
              <a:r>
                <a:rPr lang="es-ES" dirty="0">
                  <a:solidFill>
                    <a:srgbClr val="0070C0"/>
                  </a:solidFill>
                </a:rPr>
                <a:t> in </a:t>
              </a:r>
              <a:r>
                <a:rPr lang="es-ES" dirty="0" err="1">
                  <a:solidFill>
                    <a:srgbClr val="0070C0"/>
                  </a:solidFill>
                </a:rPr>
                <a:t>the</a:t>
              </a:r>
              <a:r>
                <a:rPr lang="es-ES" dirty="0">
                  <a:solidFill>
                    <a:srgbClr val="0070C0"/>
                  </a:solidFill>
                </a:rPr>
                <a:t> Project)</a:t>
              </a:r>
              <a:endPara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sym typeface="Helvetica Neue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A606859-E0DB-FD4C-8BF4-7836E9F01E3A}"/>
                </a:ext>
              </a:extLst>
            </p:cNvPr>
            <p:cNvSpPr txBox="1"/>
            <p:nvPr/>
          </p:nvSpPr>
          <p:spPr>
            <a:xfrm>
              <a:off x="2235200" y="4354773"/>
              <a:ext cx="2641600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s-ES" dirty="0" err="1">
                  <a:solidFill>
                    <a:srgbClr val="FF0000"/>
                  </a:solidFill>
                </a:rPr>
                <a:t>Diversity</a:t>
              </a:r>
              <a:r>
                <a:rPr lang="es-ES" dirty="0">
                  <a:solidFill>
                    <a:srgbClr val="FF0000"/>
                  </a:solidFill>
                </a:rPr>
                <a:t>: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0" name="Marcador de pie de página 5">
            <a:extLst>
              <a:ext uri="{FF2B5EF4-FFF2-40B4-BE49-F238E27FC236}">
                <a16:creationId xmlns:a16="http://schemas.microsoft.com/office/drawing/2014/main" id="{6C382B49-1C7C-5A45-8E45-6A1990EAFB1A}"/>
              </a:ext>
            </a:extLst>
          </p:cNvPr>
          <p:cNvSpPr txBox="1">
            <a:spLocks/>
          </p:cNvSpPr>
          <p:nvPr/>
        </p:nvSpPr>
        <p:spPr>
          <a:xfrm>
            <a:off x="4145443" y="12921585"/>
            <a:ext cx="13144442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/>
              <a:t>Maria Jose Gª Borge, Coordinator WP5,  IEM-CSIC, Madrid Spain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363D9A-2A12-1E4B-8D60-CE06AF3FD5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0788" y="293821"/>
            <a:ext cx="16692683" cy="841256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 </a:t>
            </a:r>
            <a:r>
              <a:rPr lang="es-ES" dirty="0" err="1"/>
              <a:t>Task</a:t>
            </a:r>
            <a:r>
              <a:rPr lang="es-ES" dirty="0"/>
              <a:t> 5.1: </a:t>
            </a:r>
            <a:r>
              <a:rPr lang="es-ES" dirty="0" err="1"/>
              <a:t>Dissemination</a:t>
            </a:r>
            <a:endParaRPr lang="es-ES" dirty="0"/>
          </a:p>
        </p:txBody>
      </p:sp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2C2F96AD-96C8-564D-A991-A7B694E6A548}"/>
              </a:ext>
            </a:extLst>
          </p:cNvPr>
          <p:cNvSpPr txBox="1">
            <a:spLocks/>
          </p:cNvSpPr>
          <p:nvPr/>
        </p:nvSpPr>
        <p:spPr>
          <a:xfrm>
            <a:off x="5895876" y="1599448"/>
            <a:ext cx="13959609" cy="1048327"/>
          </a:xfrm>
          <a:prstGeom prst="rect">
            <a:avLst/>
          </a:prstGeom>
        </p:spPr>
        <p:txBody>
          <a:bodyPr>
            <a:normAutofit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GB" dirty="0"/>
              <a:t>Responsible : Paolo </a:t>
            </a:r>
            <a:r>
              <a:rPr lang="en-GB" dirty="0" err="1"/>
              <a:t>Giacomelli</a:t>
            </a:r>
            <a:r>
              <a:rPr lang="en-GB" dirty="0"/>
              <a:t> P.O.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59E2742-B21D-EF44-B280-66D75B25B9AD}"/>
              </a:ext>
            </a:extLst>
          </p:cNvPr>
          <p:cNvSpPr txBox="1"/>
          <p:nvPr/>
        </p:nvSpPr>
        <p:spPr>
          <a:xfrm>
            <a:off x="20373880" y="1137783"/>
            <a:ext cx="3705321" cy="461665"/>
          </a:xfrm>
          <a:prstGeom prst="rect">
            <a:avLst/>
          </a:prstGeom>
          <a:solidFill>
            <a:srgbClr val="FFFD78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dirty="0"/>
              <a:t>30K€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video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DB0F23-7A9E-FD4B-812A-7024A935A0E9}"/>
              </a:ext>
            </a:extLst>
          </p:cNvPr>
          <p:cNvSpPr txBox="1"/>
          <p:nvPr/>
        </p:nvSpPr>
        <p:spPr>
          <a:xfrm>
            <a:off x="2329720" y="2737848"/>
            <a:ext cx="1804416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EURO-LABS activities and results will be disseminated using several key communication tools: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DE0C82-0EC6-8B44-8847-D09522657F38}"/>
              </a:ext>
            </a:extLst>
          </p:cNvPr>
          <p:cNvSpPr txBox="1"/>
          <p:nvPr/>
        </p:nvSpPr>
        <p:spPr>
          <a:xfrm>
            <a:off x="6613071" y="3112146"/>
            <a:ext cx="15270480" cy="81817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l">
              <a:lnSpc>
                <a:spcPct val="150000"/>
              </a:lnSpc>
            </a:pPr>
            <a:endParaRPr lang="en-GB" dirty="0"/>
          </a:p>
          <a:p>
            <a:pPr lvl="0" algn="l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</a:rPr>
              <a:t>Project Public Website</a:t>
            </a:r>
          </a:p>
          <a:p>
            <a:pPr lvl="0" algn="l">
              <a:lnSpc>
                <a:spcPct val="150000"/>
              </a:lnSpc>
            </a:pPr>
            <a:r>
              <a:rPr lang="en-GB" dirty="0">
                <a:hlinkClick r:id="rId2"/>
              </a:rPr>
              <a:t>https://web.infn.it/EURO-LABS/</a:t>
            </a:r>
            <a:r>
              <a:rPr lang="en-GB" dirty="0"/>
              <a:t> (not use frequently, so not easy to find)</a:t>
            </a:r>
          </a:p>
          <a:p>
            <a:pPr lvl="0" algn="l">
              <a:lnSpc>
                <a:spcPct val="150000"/>
              </a:lnSpc>
            </a:pPr>
            <a:r>
              <a:rPr lang="en-GB" dirty="0"/>
              <a:t>	</a:t>
            </a:r>
            <a:r>
              <a:rPr lang="en-GB" dirty="0">
                <a:hlinkClick r:id="rId3"/>
              </a:rPr>
              <a:t>https://institucional.us.es/clear/transnational-access</a:t>
            </a:r>
            <a:endParaRPr lang="en-GB" dirty="0"/>
          </a:p>
          <a:p>
            <a:pPr lvl="0" algn="l">
              <a:lnSpc>
                <a:spcPct val="150000"/>
              </a:lnSpc>
            </a:pPr>
            <a:endParaRPr lang="en-GB" dirty="0"/>
          </a:p>
          <a:p>
            <a:pPr lvl="0" algn="l">
              <a:lnSpc>
                <a:spcPct val="150000"/>
              </a:lnSpc>
            </a:pPr>
            <a:r>
              <a:rPr lang="en-GB" dirty="0">
                <a:solidFill>
                  <a:schemeClr val="tx1"/>
                </a:solidFill>
              </a:rPr>
              <a:t>Intranet and collaboration workspaces</a:t>
            </a:r>
            <a:endParaRPr lang="es-ES" dirty="0">
              <a:solidFill>
                <a:schemeClr val="tx1"/>
              </a:solidFill>
            </a:endParaRPr>
          </a:p>
          <a:p>
            <a:pPr lvl="0" algn="l">
              <a:lnSpc>
                <a:spcPct val="150000"/>
              </a:lnSpc>
            </a:pPr>
            <a:r>
              <a:rPr lang="en-GB" dirty="0"/>
              <a:t>EURO-LABS newsletter circulated to project members and to a wider community</a:t>
            </a:r>
          </a:p>
          <a:p>
            <a:pPr lvl="0" algn="l">
              <a:lnSpc>
                <a:spcPct val="150000"/>
              </a:lnSpc>
            </a:pPr>
            <a:r>
              <a:rPr lang="en-GB" dirty="0"/>
              <a:t>			</a:t>
            </a:r>
            <a:r>
              <a:rPr lang="en-GB" dirty="0">
                <a:solidFill>
                  <a:srgbClr val="002060"/>
                </a:solidFill>
              </a:rPr>
              <a:t>every 6 months</a:t>
            </a:r>
            <a:endParaRPr lang="es-ES" dirty="0">
              <a:solidFill>
                <a:srgbClr val="002060"/>
              </a:solidFill>
            </a:endParaRPr>
          </a:p>
          <a:p>
            <a:pPr lvl="0" algn="l">
              <a:lnSpc>
                <a:spcPct val="150000"/>
              </a:lnSpc>
            </a:pPr>
            <a:r>
              <a:rPr lang="en-GB" dirty="0"/>
              <a:t>Modern media channels, like social media, YouTube</a:t>
            </a:r>
            <a:endParaRPr lang="es-ES" dirty="0"/>
          </a:p>
          <a:p>
            <a:pPr lvl="0" algn="l">
              <a:lnSpc>
                <a:spcPct val="150000"/>
              </a:lnSpc>
            </a:pPr>
            <a:r>
              <a:rPr lang="en-GB" dirty="0"/>
              <a:t>Project mailing lists </a:t>
            </a:r>
            <a:r>
              <a:rPr lang="en-GB" dirty="0">
                <a:solidFill>
                  <a:srgbClr val="002060"/>
                </a:solidFill>
              </a:rPr>
              <a:t>(available?)</a:t>
            </a:r>
            <a:endParaRPr lang="es-ES" dirty="0">
              <a:solidFill>
                <a:srgbClr val="002060"/>
              </a:solidFill>
            </a:endParaRPr>
          </a:p>
          <a:p>
            <a:pPr lvl="0" algn="l">
              <a:lnSpc>
                <a:spcPct val="150000"/>
              </a:lnSpc>
            </a:pPr>
            <a:r>
              <a:rPr lang="en-GB" dirty="0"/>
              <a:t>Videos of the various RI, </a:t>
            </a:r>
            <a:r>
              <a:rPr lang="en-GB" dirty="0">
                <a:solidFill>
                  <a:srgbClr val="FF0000"/>
                </a:solidFill>
              </a:rPr>
              <a:t>39 in total</a:t>
            </a:r>
            <a:endParaRPr lang="es-ES" dirty="0">
              <a:solidFill>
                <a:srgbClr val="FF0000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Marcador de pie de página 5">
            <a:extLst>
              <a:ext uri="{FF2B5EF4-FFF2-40B4-BE49-F238E27FC236}">
                <a16:creationId xmlns:a16="http://schemas.microsoft.com/office/drawing/2014/main" id="{A20B5AD0-A77D-034B-8B59-69F39CA6BB8B}"/>
              </a:ext>
            </a:extLst>
          </p:cNvPr>
          <p:cNvSpPr txBox="1">
            <a:spLocks/>
          </p:cNvSpPr>
          <p:nvPr/>
        </p:nvSpPr>
        <p:spPr>
          <a:xfrm>
            <a:off x="4145443" y="12921585"/>
            <a:ext cx="13144442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/>
              <a:t>Maria Jose Gª Borge, Coordinator WP5,  IEM-CSIC, Madrid Spain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3834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62487B1-12CD-A653-7C92-3A0199BBB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447756" y="12978933"/>
            <a:ext cx="129844" cy="307777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A48D087-1BA1-1623-8703-FE0B0D652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7840" y="12985750"/>
            <a:ext cx="13144442" cy="730250"/>
          </a:xfrm>
        </p:spPr>
        <p:txBody>
          <a:bodyPr/>
          <a:lstStyle/>
          <a:p>
            <a:r>
              <a:rPr lang="en-US" dirty="0"/>
              <a:t>Maria Jose Gª </a:t>
            </a:r>
            <a:r>
              <a:rPr lang="en-US" dirty="0" err="1"/>
              <a:t>Borge</a:t>
            </a:r>
            <a:r>
              <a:rPr lang="en-US" dirty="0"/>
              <a:t>, Coordinator WP5,  IEM-CSIC, Madrid Spain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BE675C-CA8A-CC8D-E67A-62819D2E1189}"/>
              </a:ext>
            </a:extLst>
          </p:cNvPr>
          <p:cNvSpPr txBox="1"/>
          <p:nvPr/>
        </p:nvSpPr>
        <p:spPr>
          <a:xfrm>
            <a:off x="4991200" y="9882336"/>
            <a:ext cx="121984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6000" dirty="0"/>
              <a:t>https://</a:t>
            </a:r>
            <a:r>
              <a:rPr lang="es-ES" sz="6000" dirty="0" err="1"/>
              <a:t>www.youtube.com</a:t>
            </a:r>
            <a:r>
              <a:rPr lang="es-ES" sz="6000" dirty="0"/>
              <a:t>/</a:t>
            </a:r>
            <a:r>
              <a:rPr lang="es-ES" sz="6000" dirty="0" err="1"/>
              <a:t>watch?v</a:t>
            </a:r>
            <a:r>
              <a:rPr lang="es-ES" sz="6000" dirty="0"/>
              <a:t>=mUO3VOfAekk</a:t>
            </a:r>
          </a:p>
        </p:txBody>
      </p:sp>
      <p:pic>
        <p:nvPicPr>
          <p:cNvPr id="9" name="Imagen 8">
            <a:hlinkClick r:id="rId4"/>
            <a:extLst>
              <a:ext uri="{FF2B5EF4-FFF2-40B4-BE49-F238E27FC236}">
                <a16:creationId xmlns:a16="http://schemas.microsoft.com/office/drawing/2014/main" id="{45746A09-FB0B-EF65-04FB-B5BE8C93F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8042" y="1241376"/>
            <a:ext cx="15544800" cy="7863128"/>
          </a:xfrm>
          <a:prstGeom prst="rect">
            <a:avLst/>
          </a:prstGeom>
        </p:spPr>
      </p:pic>
      <p:pic>
        <p:nvPicPr>
          <p:cNvPr id="4" name="Y2Mate.is - UCLouvain  AIDA-2020 Transnational Access-mUO3VOfAekk-360p-1654631253442.mp4" descr="Y2Mate.is - UCLouvain  AIDA-2020 Transnational Access-mUO3VOfAekk-360p-1654631253442.mp4">
            <a:hlinkClick r:id="" action="ppaction://media"/>
            <a:extLst>
              <a:ext uri="{FF2B5EF4-FFF2-40B4-BE49-F238E27FC236}">
                <a16:creationId xmlns:a16="http://schemas.microsoft.com/office/drawing/2014/main" id="{A05F18DD-D029-47C8-F6AC-1B6E34BC0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5373" y="1210106"/>
            <a:ext cx="16034657" cy="8587809"/>
          </a:xfrm>
          <a:prstGeom prst="rect">
            <a:avLst/>
          </a:prstGeom>
        </p:spPr>
      </p:pic>
      <p:sp>
        <p:nvSpPr>
          <p:cNvPr id="7" name="Text">
            <a:extLst>
              <a:ext uri="{FF2B5EF4-FFF2-40B4-BE49-F238E27FC236}">
                <a16:creationId xmlns:a16="http://schemas.microsoft.com/office/drawing/2014/main" id="{444C7269-FD54-544A-99E2-47255EA09768}"/>
              </a:ext>
            </a:extLst>
          </p:cNvPr>
          <p:cNvSpPr txBox="1">
            <a:spLocks/>
          </p:cNvSpPr>
          <p:nvPr/>
        </p:nvSpPr>
        <p:spPr>
          <a:xfrm>
            <a:off x="6420788" y="104849"/>
            <a:ext cx="16692683" cy="1219201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spcBef>
                <a:spcPts val="0"/>
              </a:spcBef>
              <a:buSzTx/>
              <a:buFontTx/>
              <a:buNone/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s-ES" sz="720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rPr>
              <a:t>VIDEO OF </a:t>
            </a:r>
            <a:r>
              <a:rPr lang="es-ES" sz="7200" dirty="0" err="1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rPr>
              <a:t>Louvain</a:t>
            </a:r>
            <a:r>
              <a:rPr lang="es-ES" sz="720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rPr>
              <a:t>-La-</a:t>
            </a:r>
            <a:r>
              <a:rPr lang="es-ES" sz="7200" dirty="0" err="1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rPr>
              <a:t>neuve</a:t>
            </a:r>
            <a:r>
              <a:rPr lang="es-ES" sz="720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rPr>
              <a:t> @ AIDA2020</a:t>
            </a:r>
          </a:p>
        </p:txBody>
      </p:sp>
    </p:spTree>
    <p:extLst>
      <p:ext uri="{BB962C8B-B14F-4D97-AF65-F5344CB8AC3E}">
        <p14:creationId xmlns:p14="http://schemas.microsoft.com/office/powerpoint/2010/main" val="260819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is - ITAINNOVA  AIDA-2020 Transnational Access-N_zcpEtr7K8-360p-1654631116962.mp4" descr="Y2Mate.is - ITAINNOVA  AIDA-2020 Transnational Access-N_zcpEtr7K8-360p-1654631116962.mp4">
            <a:hlinkClick r:id="" action="ppaction://media"/>
            <a:extLst>
              <a:ext uri="{FF2B5EF4-FFF2-40B4-BE49-F238E27FC236}">
                <a16:creationId xmlns:a16="http://schemas.microsoft.com/office/drawing/2014/main" id="{5A045201-D26D-C02E-F210-34EC8FA68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028700"/>
            <a:ext cx="19160836" cy="10777970"/>
          </a:xfrm>
          <a:prstGeom prst="rect">
            <a:avLst/>
          </a:prstGeom>
        </p:spPr>
      </p:pic>
      <p:sp>
        <p:nvSpPr>
          <p:cNvPr id="3" name="Text">
            <a:extLst>
              <a:ext uri="{FF2B5EF4-FFF2-40B4-BE49-F238E27FC236}">
                <a16:creationId xmlns:a16="http://schemas.microsoft.com/office/drawing/2014/main" id="{A7E41B9A-671E-73A4-FF29-5B591EC956BB}"/>
              </a:ext>
            </a:extLst>
          </p:cNvPr>
          <p:cNvSpPr txBox="1">
            <a:spLocks/>
          </p:cNvSpPr>
          <p:nvPr/>
        </p:nvSpPr>
        <p:spPr>
          <a:xfrm>
            <a:off x="6420788" y="104849"/>
            <a:ext cx="16692683" cy="1219201"/>
          </a:xfrm>
          <a:prstGeom prst="rect">
            <a:avLst/>
          </a:prstGeom>
        </p:spPr>
        <p:txBody>
          <a:bodyPr/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spcBef>
                <a:spcPts val="0"/>
              </a:spcBef>
              <a:buSzTx/>
              <a:buFontTx/>
              <a:buNone/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s-ES" sz="720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Calibri"/>
              </a:rPr>
              <a:t>VIDEO OF ITAINNOVA @ AIDA2020</a:t>
            </a:r>
          </a:p>
        </p:txBody>
      </p:sp>
      <p:sp>
        <p:nvSpPr>
          <p:cNvPr id="4" name="Marcador de pie de página 5">
            <a:extLst>
              <a:ext uri="{FF2B5EF4-FFF2-40B4-BE49-F238E27FC236}">
                <a16:creationId xmlns:a16="http://schemas.microsoft.com/office/drawing/2014/main" id="{D92432CF-B072-E548-B703-2FA310970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45443" y="12921585"/>
            <a:ext cx="13144442" cy="730250"/>
          </a:xfrm>
        </p:spPr>
        <p:txBody>
          <a:bodyPr/>
          <a:lstStyle/>
          <a:p>
            <a:r>
              <a:rPr lang="en-US" dirty="0"/>
              <a:t>Maria Jose Gª </a:t>
            </a:r>
            <a:r>
              <a:rPr lang="en-US" dirty="0" err="1"/>
              <a:t>Borge</a:t>
            </a:r>
            <a:r>
              <a:rPr lang="en-US" dirty="0"/>
              <a:t>, Coordinator WP5,  IEM-CSIC, Madrid Spain</a:t>
            </a:r>
          </a:p>
        </p:txBody>
      </p:sp>
    </p:spTree>
    <p:extLst>
      <p:ext uri="{BB962C8B-B14F-4D97-AF65-F5344CB8AC3E}">
        <p14:creationId xmlns:p14="http://schemas.microsoft.com/office/powerpoint/2010/main" val="304609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"/>
          <p:cNvSpPr txBox="1">
            <a:spLocks noGrp="1"/>
          </p:cNvSpPr>
          <p:nvPr>
            <p:ph type="body" idx="13"/>
          </p:nvPr>
        </p:nvSpPr>
        <p:spPr>
          <a:xfrm>
            <a:off x="6420788" y="109155"/>
            <a:ext cx="16692683" cy="121058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7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s-ES" b="1" dirty="0" err="1">
                <a:solidFill>
                  <a:srgbClr val="002060"/>
                </a:solidFill>
              </a:rPr>
              <a:t>Task</a:t>
            </a:r>
            <a:r>
              <a:rPr lang="es-ES" b="1" dirty="0">
                <a:solidFill>
                  <a:srgbClr val="002060"/>
                </a:solidFill>
              </a:rPr>
              <a:t> 2 </a:t>
            </a:r>
            <a:r>
              <a:rPr lang="es-ES" dirty="0">
                <a:solidFill>
                  <a:srgbClr val="002060"/>
                </a:solidFill>
              </a:rPr>
              <a:t>: Data </a:t>
            </a:r>
            <a:r>
              <a:rPr lang="es-ES" dirty="0" err="1">
                <a:solidFill>
                  <a:srgbClr val="002060"/>
                </a:solidFill>
              </a:rPr>
              <a:t>Availability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from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the</a:t>
            </a:r>
            <a:r>
              <a:rPr lang="es-ES" dirty="0">
                <a:solidFill>
                  <a:srgbClr val="002060"/>
                </a:solidFill>
              </a:rPr>
              <a:t> </a:t>
            </a:r>
            <a:r>
              <a:rPr lang="es-ES" dirty="0" err="1">
                <a:solidFill>
                  <a:srgbClr val="002060"/>
                </a:solidFill>
              </a:rPr>
              <a:t>Facilities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95956" y="13081000"/>
            <a:ext cx="268785" cy="4699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DC4E843-A5C2-1018-772F-CA8F2ECDD55E}"/>
              </a:ext>
            </a:extLst>
          </p:cNvPr>
          <p:cNvSpPr txBox="1"/>
          <p:nvPr/>
        </p:nvSpPr>
        <p:spPr>
          <a:xfrm>
            <a:off x="17064877" y="1319743"/>
            <a:ext cx="7319123" cy="923330"/>
          </a:xfrm>
          <a:prstGeom prst="rect">
            <a:avLst/>
          </a:prstGeom>
          <a:solidFill>
            <a:srgbClr val="FFFD78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dirty="0"/>
              <a:t>5 FTE, </a:t>
            </a:r>
          </a:p>
          <a:p>
            <a:pPr algn="l"/>
            <a:r>
              <a:rPr lang="es-ES" dirty="0"/>
              <a:t>2 FTE GANIL 1,5 FTE IJC &amp; 1,5 FTE GSI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C30F99-6886-98A2-C19F-D49E56374989}"/>
              </a:ext>
            </a:extLst>
          </p:cNvPr>
          <p:cNvSpPr txBox="1"/>
          <p:nvPr/>
        </p:nvSpPr>
        <p:spPr>
          <a:xfrm>
            <a:off x="2298430" y="2675095"/>
            <a:ext cx="18254211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To bring the NP community into the European Open Science Cloud (EOSC) framework</a:t>
            </a:r>
          </a:p>
          <a:p>
            <a:pPr algn="l"/>
            <a:r>
              <a:rPr lang="en-GB" sz="2400" b="0" dirty="0">
                <a:solidFill>
                  <a:srgbClr val="0070C0"/>
                </a:solidFill>
              </a:rPr>
              <a:t>Open science represent a great opportunity  for the NP community to improve the management and use of the large data sets produced around Europe and foster new collaborations.</a:t>
            </a:r>
          </a:p>
          <a:p>
            <a:pPr algn="l"/>
            <a:endParaRPr lang="en-GB" sz="800" b="0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To make a bridge between the raw data and the enormous amount of existing data bases in NP</a:t>
            </a:r>
            <a:r>
              <a:rPr lang="es-ES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89F7E9D-26F5-13B2-3E65-DF698331D61B}"/>
              </a:ext>
            </a:extLst>
          </p:cNvPr>
          <p:cNvSpPr txBox="1"/>
          <p:nvPr/>
        </p:nvSpPr>
        <p:spPr>
          <a:xfrm>
            <a:off x="2461463" y="5082514"/>
            <a:ext cx="18629372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s-ES" dirty="0" err="1"/>
              <a:t>Creating</a:t>
            </a:r>
            <a:r>
              <a:rPr lang="es-ES" dirty="0"/>
              <a:t> of a Portal of </a:t>
            </a:r>
            <a:r>
              <a:rPr lang="es-ES" dirty="0" err="1"/>
              <a:t>Services</a:t>
            </a:r>
            <a:r>
              <a:rPr lang="es-ES" dirty="0"/>
              <a:t>: 	</a:t>
            </a:r>
            <a:r>
              <a:rPr lang="en-GB" dirty="0"/>
              <a:t>Data producing Institutions</a:t>
            </a:r>
          </a:p>
          <a:p>
            <a:pPr algn="l"/>
            <a:r>
              <a:rPr lang="en-GB" dirty="0"/>
              <a:t>								Technical resources to develop and maintain new </a:t>
            </a:r>
            <a:r>
              <a:rPr lang="en-GB" dirty="0" err="1"/>
              <a:t>Tecnologies</a:t>
            </a:r>
            <a:endParaRPr lang="en-GB" dirty="0"/>
          </a:p>
          <a:p>
            <a:pPr algn="l"/>
            <a:r>
              <a:rPr lang="es-ES" dirty="0"/>
              <a:t>						</a:t>
            </a:r>
          </a:p>
        </p:txBody>
      </p:sp>
      <p:sp>
        <p:nvSpPr>
          <p:cNvPr id="8" name="Marcador de texto 1">
            <a:extLst>
              <a:ext uri="{FF2B5EF4-FFF2-40B4-BE49-F238E27FC236}">
                <a16:creationId xmlns:a16="http://schemas.microsoft.com/office/drawing/2014/main" id="{8F823416-2CDE-1E69-46B4-1A481FCFC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09322" y="1293847"/>
            <a:ext cx="13959609" cy="1048327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Responsible : Antoine </a:t>
            </a:r>
            <a:r>
              <a:rPr lang="en-GB" dirty="0" err="1"/>
              <a:t>Lemasson</a:t>
            </a:r>
            <a:r>
              <a:rPr lang="en-GB" dirty="0"/>
              <a:t> </a:t>
            </a:r>
            <a:r>
              <a:rPr lang="en-GB" dirty="0">
                <a:solidFill>
                  <a:srgbClr val="0070C0"/>
                </a:solidFill>
              </a:rPr>
              <a:t>Talk on Tuesday @ 14:15h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879E6C7-C0C2-A042-9A6C-CB4F46604768}"/>
              </a:ext>
            </a:extLst>
          </p:cNvPr>
          <p:cNvSpPr txBox="1"/>
          <p:nvPr/>
        </p:nvSpPr>
        <p:spPr>
          <a:xfrm>
            <a:off x="982174" y="2009254"/>
            <a:ext cx="2325757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dirty="0">
                <a:solidFill>
                  <a:srgbClr val="0070C0"/>
                </a:solidFill>
              </a:rPr>
              <a:t>Objetives: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4B7C265-CA3C-4944-BCAE-D1606EAAE1C8}"/>
              </a:ext>
            </a:extLst>
          </p:cNvPr>
          <p:cNvSpPr txBox="1"/>
          <p:nvPr/>
        </p:nvSpPr>
        <p:spPr>
          <a:xfrm>
            <a:off x="729972" y="4550969"/>
            <a:ext cx="2325757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ES" dirty="0" err="1">
                <a:solidFill>
                  <a:srgbClr val="0070C0"/>
                </a:solidFill>
              </a:rPr>
              <a:t>How</a:t>
            </a:r>
            <a:r>
              <a:rPr lang="es-ES" dirty="0">
                <a:solidFill>
                  <a:srgbClr val="0070C0"/>
                </a:solidFill>
              </a:rPr>
              <a:t>?: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9EF3E7B5-B7E8-6948-9B8A-023F568E2C6E}"/>
              </a:ext>
            </a:extLst>
          </p:cNvPr>
          <p:cNvGrpSpPr/>
          <p:nvPr/>
        </p:nvGrpSpPr>
        <p:grpSpPr>
          <a:xfrm>
            <a:off x="666896" y="6194422"/>
            <a:ext cx="22599951" cy="2042235"/>
            <a:chOff x="666896" y="6194422"/>
            <a:chExt cx="22599951" cy="2042235"/>
          </a:xfrm>
        </p:grpSpPr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915F127E-8511-7020-194A-1F0BE91703D9}"/>
                </a:ext>
              </a:extLst>
            </p:cNvPr>
            <p:cNvSpPr txBox="1"/>
            <p:nvPr/>
          </p:nvSpPr>
          <p:spPr>
            <a:xfrm>
              <a:off x="2298430" y="6790107"/>
              <a:ext cx="20968417" cy="14465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es-ES" dirty="0" err="1"/>
                <a:t>Develop</a:t>
              </a:r>
              <a:r>
                <a:rPr lang="es-ES" dirty="0"/>
                <a:t> a Open NP Catalogue of </a:t>
              </a:r>
              <a:r>
                <a:rPr lang="es-ES" dirty="0" err="1"/>
                <a:t>Dataset</a:t>
              </a:r>
              <a:r>
                <a:rPr lang="es-ES" dirty="0"/>
                <a:t> and Tools </a:t>
              </a:r>
            </a:p>
            <a:p>
              <a:pPr marL="457200" lvl="2" indent="-457200" algn="l">
                <a:buFont typeface="Arial" panose="020B0604020202020204" pitchFamily="34" charset="0"/>
                <a:buChar char="•"/>
              </a:pPr>
              <a:r>
                <a:rPr lang="en-GB" sz="3200" b="0" dirty="0">
                  <a:solidFill>
                    <a:schemeClr val="tx1"/>
                  </a:solidFill>
                  <a:sym typeface="Calibri"/>
                </a:rPr>
                <a:t>Definition of the catalogue perimeter, architecture, and standards. </a:t>
              </a:r>
            </a:p>
            <a:p>
              <a:pPr marL="457200" lvl="2" indent="-457200" algn="l">
                <a:buFont typeface="Arial" panose="020B0604020202020204" pitchFamily="34" charset="0"/>
                <a:buChar char="•"/>
              </a:pPr>
              <a:r>
                <a:rPr lang="en-GB" sz="3200" b="0" dirty="0">
                  <a:solidFill>
                    <a:schemeClr val="tx1"/>
                  </a:solidFill>
                  <a:sym typeface="Calibri"/>
                </a:rPr>
                <a:t>Release of terms of reference</a:t>
              </a:r>
              <a:r>
                <a:rPr lang="es-ES" dirty="0"/>
                <a:t> (M 36). 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E77E1C3-7574-B847-B290-22B7F0BEAFFA}"/>
                </a:ext>
              </a:extLst>
            </p:cNvPr>
            <p:cNvSpPr txBox="1"/>
            <p:nvPr/>
          </p:nvSpPr>
          <p:spPr>
            <a:xfrm>
              <a:off x="666896" y="6194422"/>
              <a:ext cx="2325757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s-ES" dirty="0" err="1">
                  <a:solidFill>
                    <a:srgbClr val="0070C0"/>
                  </a:solidFill>
                </a:rPr>
                <a:t>Task</a:t>
              </a:r>
              <a:r>
                <a:rPr lang="es-ES" dirty="0">
                  <a:solidFill>
                    <a:srgbClr val="0070C0"/>
                  </a:solidFill>
                </a:rPr>
                <a:t> 1: 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05C8CA64-365A-8848-9E41-07A36EAF4F3B}"/>
              </a:ext>
            </a:extLst>
          </p:cNvPr>
          <p:cNvGrpSpPr/>
          <p:nvPr/>
        </p:nvGrpSpPr>
        <p:grpSpPr>
          <a:xfrm>
            <a:off x="666895" y="8175794"/>
            <a:ext cx="18463748" cy="2533985"/>
            <a:chOff x="666895" y="8175794"/>
            <a:chExt cx="18463748" cy="2533985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7E522A19-B811-ABFC-9CD4-CD892CE4AC3F}"/>
                </a:ext>
              </a:extLst>
            </p:cNvPr>
            <p:cNvSpPr txBox="1"/>
            <p:nvPr/>
          </p:nvSpPr>
          <p:spPr>
            <a:xfrm>
              <a:off x="2298430" y="8832342"/>
              <a:ext cx="16832213" cy="18774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en-GB" dirty="0"/>
                <a:t>Prepare a Platform to integrate existing infrastructures in the EOSC environment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en-GB" dirty="0"/>
                <a:t>Milestone: 	Report on existing solution in EOSC ecosystem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en-GB" dirty="0"/>
                <a:t>Report on how to adapt and integrate existing solutions to NP Ecosystem </a:t>
              </a:r>
            </a:p>
            <a:p>
              <a:pPr marL="457200" indent="-457200" algn="l">
                <a:buFont typeface="Arial" panose="020B0604020202020204" pitchFamily="34" charset="0"/>
                <a:buChar char="•"/>
              </a:pPr>
              <a:r>
                <a:rPr lang="en-GB" sz="3200" b="0" dirty="0">
                  <a:solidFill>
                    <a:schemeClr val="tx1"/>
                  </a:solidFill>
                  <a:sym typeface="Calibri"/>
                </a:rPr>
                <a:t>Release of the first functional version of the Open NP and data access tools</a:t>
              </a:r>
              <a:r>
                <a:rPr lang="en-GB" dirty="0"/>
                <a:t> (M36</a:t>
              </a:r>
              <a:r>
                <a:rPr lang="es-ES" dirty="0"/>
                <a:t>)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A8BFADB4-DB28-6149-80F7-AF3CD5A3CF74}"/>
                </a:ext>
              </a:extLst>
            </p:cNvPr>
            <p:cNvSpPr txBox="1"/>
            <p:nvPr/>
          </p:nvSpPr>
          <p:spPr>
            <a:xfrm>
              <a:off x="666895" y="8175794"/>
              <a:ext cx="2325757" cy="1025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r>
                <a:rPr lang="es-ES" dirty="0" err="1">
                  <a:solidFill>
                    <a:srgbClr val="0070C0"/>
                  </a:solidFill>
                </a:rPr>
                <a:t>Task</a:t>
              </a:r>
              <a:r>
                <a:rPr lang="es-ES" dirty="0">
                  <a:solidFill>
                    <a:srgbClr val="0070C0"/>
                  </a:solidFill>
                </a:rPr>
                <a:t> 2: 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3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5" name="Marcador de pie de página 5">
            <a:extLst>
              <a:ext uri="{FF2B5EF4-FFF2-40B4-BE49-F238E27FC236}">
                <a16:creationId xmlns:a16="http://schemas.microsoft.com/office/drawing/2014/main" id="{67A296AC-BAAD-DE49-B755-A42B2FFE5EC9}"/>
              </a:ext>
            </a:extLst>
          </p:cNvPr>
          <p:cNvSpPr txBox="1">
            <a:spLocks/>
          </p:cNvSpPr>
          <p:nvPr/>
        </p:nvSpPr>
        <p:spPr>
          <a:xfrm>
            <a:off x="4145443" y="12921585"/>
            <a:ext cx="13144442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/>
              <a:t>Maria Jose Gª Borge, Coordinator WP5,  IEM-CSIC, Madrid Spain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C81D3C2-10FE-7E42-B47B-0D807A263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129" y="1919823"/>
            <a:ext cx="21005800" cy="9296400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1700"/>
              </a:spcBef>
            </a:pPr>
            <a:r>
              <a:rPr lang="en-GB" sz="3600" b="1" dirty="0"/>
              <a:t>Collaborative analyses of situations of Data Producers Research Infrastructures </a:t>
            </a:r>
          </a:p>
          <a:p>
            <a:pPr lvl="0">
              <a:spcBef>
                <a:spcPts val="1700"/>
              </a:spcBef>
            </a:pPr>
            <a:r>
              <a:rPr lang="en-GB" sz="3600" dirty="0">
                <a:solidFill>
                  <a:srgbClr val="FF0000"/>
                </a:solidFill>
              </a:rPr>
              <a:t>Deliverable</a:t>
            </a:r>
            <a:r>
              <a:rPr lang="en-GB" sz="3600" dirty="0"/>
              <a:t> ”Inventory and protocol for Data Management Plan”  </a:t>
            </a:r>
            <a:r>
              <a:rPr lang="en-GB" sz="3600" dirty="0">
                <a:solidFill>
                  <a:srgbClr val="FF0000"/>
                </a:solidFill>
              </a:rPr>
              <a:t>in February 2023</a:t>
            </a:r>
          </a:p>
          <a:p>
            <a:pPr lvl="0">
              <a:spcBef>
                <a:spcPts val="1700"/>
              </a:spcBef>
            </a:pPr>
            <a:r>
              <a:rPr lang="en-GB" sz="3600" dirty="0"/>
              <a:t>It is time to start the design and development of a European data-storage system using FAIR principles </a:t>
            </a:r>
          </a:p>
          <a:p>
            <a:pPr lvl="6">
              <a:spcBef>
                <a:spcPts val="1700"/>
              </a:spcBef>
            </a:pPr>
            <a:r>
              <a:rPr lang="en-GB" sz="3500" dirty="0">
                <a:solidFill>
                  <a:srgbClr val="002060"/>
                </a:solidFill>
              </a:rPr>
              <a:t>Findable, Accessible, Interoperable, Reusable </a:t>
            </a:r>
          </a:p>
          <a:p>
            <a:pPr lvl="0">
              <a:spcBef>
                <a:spcPts val="1700"/>
              </a:spcBef>
            </a:pPr>
            <a:r>
              <a:rPr lang="en-GB" sz="3600" dirty="0"/>
              <a:t>This system must be capable to store the raw data from the detectors and metadata to allow another researcher to analyse the data. </a:t>
            </a:r>
          </a:p>
          <a:p>
            <a:pPr lvl="0">
              <a:spcBef>
                <a:spcPts val="1700"/>
              </a:spcBef>
            </a:pPr>
            <a:r>
              <a:rPr lang="en-GB" sz="3600" dirty="0"/>
              <a:t>Several RI have moved forward with their own Data Management Plans. </a:t>
            </a:r>
            <a:r>
              <a:rPr lang="en-GB" sz="3600" dirty="0">
                <a:solidFill>
                  <a:srgbClr val="FF0000"/>
                </a:solidFill>
              </a:rPr>
              <a:t>It will be important to get them!!!</a:t>
            </a:r>
          </a:p>
          <a:p>
            <a:pPr lvl="1">
              <a:spcBef>
                <a:spcPts val="1700"/>
              </a:spcBef>
            </a:pPr>
            <a:r>
              <a:rPr lang="en-GB" sz="3600" dirty="0">
                <a:solidFill>
                  <a:srgbClr val="002060"/>
                </a:solidFill>
              </a:rPr>
              <a:t>Reports, papers, slides, data base, videos, statistics,…. </a:t>
            </a:r>
          </a:p>
          <a:p>
            <a:pPr lvl="2">
              <a:spcBef>
                <a:spcPts val="1700"/>
              </a:spcBef>
            </a:pPr>
            <a:r>
              <a:rPr lang="en-GB" sz="3600" dirty="0">
                <a:solidFill>
                  <a:srgbClr val="002060"/>
                </a:solidFill>
              </a:rPr>
              <a:t>Information will be requested beginning of November to </a:t>
            </a:r>
            <a:r>
              <a:rPr lang="en-GB" sz="3600">
                <a:solidFill>
                  <a:srgbClr val="002060"/>
                </a:solidFill>
              </a:rPr>
              <a:t>WP-Leader</a:t>
            </a:r>
            <a:r>
              <a:rPr lang="en-GB" sz="360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GB" sz="3600">
                <a:solidFill>
                  <a:srgbClr val="002060"/>
                </a:solidFill>
              </a:rPr>
              <a:t>all </a:t>
            </a:r>
            <a:r>
              <a:rPr lang="en-GB" sz="3600" dirty="0">
                <a:solidFill>
                  <a:srgbClr val="002060"/>
                </a:solidFill>
              </a:rPr>
              <a:t>RI</a:t>
            </a:r>
          </a:p>
          <a:p>
            <a:pPr lvl="0">
              <a:spcBef>
                <a:spcPts val="1700"/>
              </a:spcBef>
            </a:pPr>
            <a:r>
              <a:rPr lang="en-GB" sz="3600" b="1" dirty="0"/>
              <a:t>However not all RI have one. </a:t>
            </a:r>
          </a:p>
          <a:p>
            <a:pPr lvl="0">
              <a:spcBef>
                <a:spcPts val="1700"/>
              </a:spcBef>
            </a:pPr>
            <a:r>
              <a:rPr lang="en-GB" sz="3600" dirty="0"/>
              <a:t>We should avoid:</a:t>
            </a:r>
          </a:p>
          <a:p>
            <a:pPr lvl="1">
              <a:spcBef>
                <a:spcPts val="1700"/>
              </a:spcBef>
            </a:pPr>
            <a:r>
              <a:rPr lang="en-GB" sz="3600" dirty="0"/>
              <a:t>Conflicting policies between Travelling detectors and RI </a:t>
            </a:r>
          </a:p>
          <a:p>
            <a:pPr lvl="1">
              <a:spcBef>
                <a:spcPts val="1700"/>
              </a:spcBef>
            </a:pPr>
            <a:r>
              <a:rPr lang="en-GB" sz="3600" dirty="0"/>
              <a:t>Data Storage Practices Heterogeneous</a:t>
            </a:r>
          </a:p>
          <a:p>
            <a:pPr lvl="1">
              <a:spcBef>
                <a:spcPts val="1700"/>
              </a:spcBef>
            </a:pPr>
            <a:r>
              <a:rPr lang="en-GB" sz="3600" dirty="0"/>
              <a:t>Software's : Significant move towards open software’s in the last decade (</a:t>
            </a:r>
            <a:r>
              <a:rPr lang="en-GB" sz="3600" dirty="0" err="1"/>
              <a:t>FAIRroot</a:t>
            </a:r>
            <a:r>
              <a:rPr lang="en-GB" sz="3600" dirty="0"/>
              <a:t>, </a:t>
            </a:r>
            <a:r>
              <a:rPr lang="en-GB" sz="3600" dirty="0" err="1"/>
              <a:t>GammaWare</a:t>
            </a:r>
            <a:r>
              <a:rPr lang="en-GB" sz="3600" dirty="0"/>
              <a:t>, …)</a:t>
            </a:r>
            <a:endParaRPr lang="en-GB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AB3642-5662-C74F-A80C-2437260AD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0788" y="293821"/>
            <a:ext cx="16692683" cy="841256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Data Management Plan</a:t>
            </a:r>
          </a:p>
        </p:txBody>
      </p:sp>
      <p:sp>
        <p:nvSpPr>
          <p:cNvPr id="4" name="Marcador de pie de página 5">
            <a:extLst>
              <a:ext uri="{FF2B5EF4-FFF2-40B4-BE49-F238E27FC236}">
                <a16:creationId xmlns:a16="http://schemas.microsoft.com/office/drawing/2014/main" id="{67D0DFAD-C0A7-3E4E-B4E2-5B52600B3EE9}"/>
              </a:ext>
            </a:extLst>
          </p:cNvPr>
          <p:cNvSpPr txBox="1">
            <a:spLocks/>
          </p:cNvSpPr>
          <p:nvPr/>
        </p:nvSpPr>
        <p:spPr>
          <a:xfrm>
            <a:off x="4145443" y="12921585"/>
            <a:ext cx="13144442" cy="730250"/>
          </a:xfrm>
          <a:prstGeom prst="rect">
            <a:avLst/>
          </a:prstGeom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en-US"/>
              <a:t>Maria Jose Gª Borge, Coordinator WP5,  IEM-CSIC, Madrid Spain</a:t>
            </a:r>
            <a:endParaRPr lang="en-US" dirty="0"/>
          </a:p>
        </p:txBody>
      </p:sp>
      <p:sp>
        <p:nvSpPr>
          <p:cNvPr id="5" name="Marcador de texto 1">
            <a:extLst>
              <a:ext uri="{FF2B5EF4-FFF2-40B4-BE49-F238E27FC236}">
                <a16:creationId xmlns:a16="http://schemas.microsoft.com/office/drawing/2014/main" id="{2DCFF1F5-5D06-F343-9B08-3FEDD9481E0F}"/>
              </a:ext>
            </a:extLst>
          </p:cNvPr>
          <p:cNvSpPr txBox="1">
            <a:spLocks/>
          </p:cNvSpPr>
          <p:nvPr/>
        </p:nvSpPr>
        <p:spPr>
          <a:xfrm>
            <a:off x="2658109" y="1007366"/>
            <a:ext cx="13959609" cy="1048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77500" lnSpcReduction="20000"/>
          </a:bodyPr>
          <a:lstStyle>
            <a:lvl1pPr marL="63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GB" dirty="0"/>
              <a:t>See talk by Antoine </a:t>
            </a:r>
            <a:r>
              <a:rPr lang="en-GB" dirty="0" err="1"/>
              <a:t>Lemasson</a:t>
            </a:r>
            <a:r>
              <a:rPr lang="en-GB" dirty="0"/>
              <a:t> </a:t>
            </a:r>
            <a:r>
              <a:rPr lang="en-GB" dirty="0">
                <a:solidFill>
                  <a:srgbClr val="0070C0"/>
                </a:solidFill>
              </a:rPr>
              <a:t>Talk on Tuesday @ 14:15h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E1E127-71D6-B144-B7B7-9B6918B1A4A7}"/>
              </a:ext>
            </a:extLst>
          </p:cNvPr>
          <p:cNvSpPr txBox="1"/>
          <p:nvPr/>
        </p:nvSpPr>
        <p:spPr>
          <a:xfrm>
            <a:off x="4551314" y="12862371"/>
            <a:ext cx="10265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E487AED-C110-5C40-8509-A58F6A3876EB}"/>
              </a:ext>
            </a:extLst>
          </p:cNvPr>
          <p:cNvSpPr txBox="1"/>
          <p:nvPr/>
        </p:nvSpPr>
        <p:spPr>
          <a:xfrm>
            <a:off x="12799257" y="2944309"/>
            <a:ext cx="102657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15751C5-0CCA-A246-8616-34EBC58CC811}"/>
              </a:ext>
            </a:extLst>
          </p:cNvPr>
          <p:cNvSpPr txBox="1"/>
          <p:nvPr/>
        </p:nvSpPr>
        <p:spPr>
          <a:xfrm>
            <a:off x="3042935" y="11564423"/>
            <a:ext cx="1951264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Research Infrastructures have a key role in structuring Data Management Plan and we have little time</a:t>
            </a:r>
            <a:endParaRPr kumimoji="0" lang="es-ES" sz="3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419298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2049</Words>
  <Application>Microsoft Macintosh PowerPoint</Application>
  <PresentationFormat>Personalizado</PresentationFormat>
  <Paragraphs>238</Paragraphs>
  <Slides>14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3" baseType="lpstr">
      <vt:lpstr>Arial</vt:lpstr>
      <vt:lpstr>Calibri</vt:lpstr>
      <vt:lpstr>Helvetica Neue</vt:lpstr>
      <vt:lpstr>Helvetica Neue Light</vt:lpstr>
      <vt:lpstr>Helvetica Neue Medium</vt:lpstr>
      <vt:lpstr>Times</vt:lpstr>
      <vt:lpstr>Times New Roman</vt:lpstr>
      <vt:lpstr>Wingdings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Usuario de Microsoft Office</cp:lastModifiedBy>
  <cp:revision>55</cp:revision>
  <dcterms:modified xsi:type="dcterms:W3CDTF">2022-10-03T12:00:40Z</dcterms:modified>
</cp:coreProperties>
</file>