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2"/>
  </p:notesMasterIdLst>
  <p:sldIdLst>
    <p:sldId id="266" r:id="rId2"/>
    <p:sldId id="268" r:id="rId3"/>
    <p:sldId id="300" r:id="rId4"/>
    <p:sldId id="301" r:id="rId5"/>
    <p:sldId id="304" r:id="rId6"/>
    <p:sldId id="305" r:id="rId7"/>
    <p:sldId id="302" r:id="rId8"/>
    <p:sldId id="313" r:id="rId9"/>
    <p:sldId id="314" r:id="rId10"/>
    <p:sldId id="315" r:id="rId11"/>
    <p:sldId id="303" r:id="rId12"/>
    <p:sldId id="286" r:id="rId13"/>
    <p:sldId id="290" r:id="rId14"/>
    <p:sldId id="291" r:id="rId15"/>
    <p:sldId id="307" r:id="rId16"/>
    <p:sldId id="308" r:id="rId17"/>
    <p:sldId id="309" r:id="rId18"/>
    <p:sldId id="310" r:id="rId19"/>
    <p:sldId id="311" r:id="rId20"/>
    <p:sldId id="312" r:id="rId21"/>
    <p:sldId id="284" r:id="rId22"/>
    <p:sldId id="270" r:id="rId23"/>
    <p:sldId id="287" r:id="rId24"/>
    <p:sldId id="293" r:id="rId25"/>
    <p:sldId id="288" r:id="rId26"/>
    <p:sldId id="263" r:id="rId27"/>
    <p:sldId id="272" r:id="rId28"/>
    <p:sldId id="262" r:id="rId29"/>
    <p:sldId id="299" r:id="rId30"/>
    <p:sldId id="298" r:id="rId31"/>
    <p:sldId id="297" r:id="rId32"/>
    <p:sldId id="296" r:id="rId33"/>
    <p:sldId id="278" r:id="rId34"/>
    <p:sldId id="265" r:id="rId35"/>
    <p:sldId id="294" r:id="rId36"/>
    <p:sldId id="285" r:id="rId37"/>
    <p:sldId id="256" r:id="rId38"/>
    <p:sldId id="269" r:id="rId39"/>
    <p:sldId id="282" r:id="rId40"/>
    <p:sldId id="257" r:id="rId41"/>
    <p:sldId id="271" r:id="rId42"/>
    <p:sldId id="292" r:id="rId43"/>
    <p:sldId id="289" r:id="rId44"/>
    <p:sldId id="273" r:id="rId45"/>
    <p:sldId id="274" r:id="rId46"/>
    <p:sldId id="275" r:id="rId47"/>
    <p:sldId id="283" r:id="rId48"/>
    <p:sldId id="281" r:id="rId49"/>
    <p:sldId id="277" r:id="rId50"/>
    <p:sldId id="279" r:id="rId5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B51BB9"/>
    <a:srgbClr val="66FF33"/>
    <a:srgbClr val="0D5BDC"/>
    <a:srgbClr val="DD9859"/>
    <a:srgbClr val="E07A56"/>
    <a:srgbClr val="D57A61"/>
    <a:srgbClr val="E56A51"/>
    <a:srgbClr val="E3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49fd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49fd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25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6a49fd4b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6a49fd4b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6a49fd4b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6a49fd4b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28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67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6a49fd4b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6a49fd4bc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515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6a49fd4b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6a49fd4b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00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49fd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49fd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916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401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872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452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36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25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a49fd4b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6a49fd4b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675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6a49fd4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6a49fd4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126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66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6a49fd4bc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6a49fd4bc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75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6a49fd4bc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6a49fd4bc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701C6-BA94-B8EB-0692-D9FA45A0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00321-51A5-9D88-4A6F-EA96B12A6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743F39-3F09-AAC6-76DF-ACC1CF96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949C-7717-42AE-8939-041169AFE0D4}" type="datetimeFigureOut">
              <a:rPr lang="it-IT" smtClean="0"/>
              <a:t>27/10/2022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646FD0-C8CE-C6B8-59F6-2ADC7901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9CAC8-01B3-085C-E2C0-218D1160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04DC-02E7-49E8-8AB0-DA9DC4CE0F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05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60.png"/><Relationship Id="rId4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22.png"/><Relationship Id="rId7" Type="http://schemas.openxmlformats.org/officeDocument/2006/relationships/image" Target="../media/image20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50.png"/><Relationship Id="rId4" Type="http://schemas.openxmlformats.org/officeDocument/2006/relationships/image" Target="../media/image1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0.png"/><Relationship Id="rId4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0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5" Type="http://schemas.openxmlformats.org/officeDocument/2006/relationships/image" Target="../media/image401.png"/><Relationship Id="rId4" Type="http://schemas.openxmlformats.org/officeDocument/2006/relationships/image" Target="../media/image3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2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60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82.png"/><Relationship Id="rId10" Type="http://schemas.openxmlformats.org/officeDocument/2006/relationships/image" Target="../media/image421.png"/><Relationship Id="rId4" Type="http://schemas.openxmlformats.org/officeDocument/2006/relationships/image" Target="../media/image172.png"/><Relationship Id="rId9" Type="http://schemas.openxmlformats.org/officeDocument/2006/relationships/image" Target="../media/image2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5" Type="http://schemas.openxmlformats.org/officeDocument/2006/relationships/image" Target="../media/image571.png"/><Relationship Id="rId4" Type="http://schemas.openxmlformats.org/officeDocument/2006/relationships/image" Target="../media/image5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scholarship.org/uc/item/6v72406j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181.png"/><Relationship Id="rId4" Type="http://schemas.openxmlformats.org/officeDocument/2006/relationships/image" Target="../media/image1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0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0.png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190.png"/><Relationship Id="rId7" Type="http://schemas.openxmlformats.org/officeDocument/2006/relationships/image" Target="../media/image2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1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60.png"/><Relationship Id="rId4" Type="http://schemas.openxmlformats.org/officeDocument/2006/relationships/image" Target="../media/image3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6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3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Relationship Id="rId9" Type="http://schemas.openxmlformats.org/officeDocument/2006/relationships/image" Target="../media/image4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INFN00941.jpg">
            <a:extLst>
              <a:ext uri="{FF2B5EF4-FFF2-40B4-BE49-F238E27FC236}">
                <a16:creationId xmlns:a16="http://schemas.microsoft.com/office/drawing/2014/main" id="{935825EE-DD82-9C16-AFA8-A5A384AA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FD23F7-5DE0-4534-BB37-0A5B1FC4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05" y="223536"/>
            <a:ext cx="8803957" cy="8418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KAMEO </a:t>
            </a:r>
            <a:r>
              <a:rPr lang="en-US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experiment</a:t>
            </a:r>
            <a:br>
              <a:rPr lang="en-U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en-US" sz="16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aonic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en-US" sz="16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toms</a:t>
            </a:r>
            <a:r>
              <a:rPr lang="en-US" sz="16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16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easuring</a:t>
            </a:r>
            <a:r>
              <a:rPr lang="en-US" sz="16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nuclear resonance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sz="16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ffects</a:t>
            </a:r>
            <a:r>
              <a:rPr lang="en-US" sz="1600" b="1" i="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1600" b="1" i="0" dirty="0">
                <a:solidFill>
                  <a:srgbClr val="FFFF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bservables)</a:t>
            </a:r>
            <a:endParaRPr lang="it-IT" sz="16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A6784FA-DFF2-4375-9F46-04836A31E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4" y="3618549"/>
            <a:ext cx="3526512" cy="6603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35647F-71A2-A133-78AC-5EC340DE4353}"/>
              </a:ext>
            </a:extLst>
          </p:cNvPr>
          <p:cNvSpPr txBox="1"/>
          <p:nvPr/>
        </p:nvSpPr>
        <p:spPr>
          <a:xfrm>
            <a:off x="1185862" y="1070310"/>
            <a:ext cx="7202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26FA26"/>
                </a:solidFill>
              </a:rPr>
              <a:t>Investigating the E2 nuclear resonance effect in kaonic atoms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DA4EEA-909B-5424-FAD0-C637D810F3F4}"/>
              </a:ext>
            </a:extLst>
          </p:cNvPr>
          <p:cNvSpPr txBox="1"/>
          <p:nvPr/>
        </p:nvSpPr>
        <p:spPr>
          <a:xfrm>
            <a:off x="3397245" y="1515027"/>
            <a:ext cx="234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De Paolis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C3B93FF-3635-4E2C-0C39-DC9CFBAE4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163" y="3702026"/>
            <a:ext cx="2302984" cy="51618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BDEC23-4D6E-394A-EFEF-48D043F5B297}"/>
              </a:ext>
            </a:extLst>
          </p:cNvPr>
          <p:cNvSpPr txBox="1"/>
          <p:nvPr/>
        </p:nvSpPr>
        <p:spPr>
          <a:xfrm>
            <a:off x="6468322" y="4819356"/>
            <a:ext cx="27074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November 2022, Frascati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EE8BDA8-FF93-8212-2DC2-F8B9E9A2E503}"/>
              </a:ext>
            </a:extLst>
          </p:cNvPr>
          <p:cNvSpPr txBox="1"/>
          <p:nvPr/>
        </p:nvSpPr>
        <p:spPr>
          <a:xfrm>
            <a:off x="3583780" y="4234580"/>
            <a:ext cx="55888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Hitchhiker's Advanced Guide to Quantum Collapse Models and their impact in science, philosophy, technology and biology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947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1D4FC50-35F8-4828-9872-2EB87B3D2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434339" y="2344077"/>
            <a:ext cx="4073736" cy="2582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/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it-IT" sz="1600" dirty="0"/>
                  <a:t>The </a:t>
                </a:r>
                <a:r>
                  <a:rPr lang="it-IT" sz="1600" dirty="0" err="1"/>
                  <a:t>x-ray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spectra</a:t>
                </a:r>
                <a:r>
                  <a:rPr lang="it-IT" sz="1600" dirty="0"/>
                  <a:t> coming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collected</a:t>
                </a:r>
                <a:r>
                  <a:rPr lang="it-IT" sz="1600" dirty="0"/>
                  <a:t> with </a:t>
                </a:r>
                <a:r>
                  <a:rPr lang="it-IT" sz="1600" dirty="0" err="1"/>
                  <a:t>ultrapure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 and </a:t>
                </a:r>
                <a:r>
                  <a:rPr lang="it-IT" sz="1600" dirty="0" err="1"/>
                  <a:t>Ge</a:t>
                </a:r>
                <a:r>
                  <a:rPr lang="it-IT" sz="1600" dirty="0"/>
                  <a:t>(Li) detectors, </a:t>
                </a:r>
                <a:r>
                  <a:rPr lang="it-IT" sz="1600" dirty="0" err="1"/>
                  <a:t>whose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resolutions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estimated</a:t>
                </a:r>
                <a:r>
                  <a:rPr lang="it-IT" sz="1600" dirty="0"/>
                  <a:t> with the formula:</a:t>
                </a:r>
                <a:endParaRPr sz="1600" dirty="0"/>
              </a:p>
            </p:txBody>
          </p:sp>
        </mc:Choice>
        <mc:Fallback xmlns="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blipFill>
                <a:blip r:embed="rId3"/>
                <a:stretch>
                  <a:fillRect l="-424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/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𝐹𝑊𝐻𝑀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2.36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blipFill>
                <a:blip r:embed="rId4"/>
                <a:stretch>
                  <a:fillRect t="-6383" b="-8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/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where F=0.08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Fano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=2.94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average</a:t>
                </a:r>
                <a:r>
                  <a:rPr lang="it-IT" sz="1600" dirty="0"/>
                  <a:t> energy to make an electron-gole in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, E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</a:t>
                </a:r>
                <a:r>
                  <a:rPr lang="it-IT" sz="1600" dirty="0" err="1"/>
                  <a:t>deposited</a:t>
                </a:r>
                <a:r>
                  <a:rPr lang="it-IT" sz="1600" dirty="0"/>
                  <a:t> in the detector and P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random </a:t>
                </a:r>
                <a:r>
                  <a:rPr lang="it-IT" sz="1600" dirty="0" err="1"/>
                  <a:t>noise</a:t>
                </a:r>
                <a:endParaRPr lang="it-IT" sz="16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blipFill>
                <a:blip r:embed="rId5"/>
                <a:stretch>
                  <a:fillRect l="-367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41B87CD-67E6-47DC-90F8-B798AFCCD3CA}"/>
              </a:ext>
            </a:extLst>
          </p:cNvPr>
          <p:cNvSpPr/>
          <p:nvPr/>
        </p:nvSpPr>
        <p:spPr>
          <a:xfrm>
            <a:off x="3246120" y="2537460"/>
            <a:ext cx="1097280" cy="624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E54205-4E2C-433A-BED1-63086D8EB036}"/>
              </a:ext>
            </a:extLst>
          </p:cNvPr>
          <p:cNvSpPr/>
          <p:nvPr/>
        </p:nvSpPr>
        <p:spPr>
          <a:xfrm>
            <a:off x="3185160" y="4122420"/>
            <a:ext cx="1287780" cy="594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653E07-BC76-4624-88AF-EF6C778CF71B}"/>
              </a:ext>
            </a:extLst>
          </p:cNvPr>
          <p:cNvSpPr txBox="1"/>
          <p:nvPr/>
        </p:nvSpPr>
        <p:spPr>
          <a:xfrm>
            <a:off x="4391742" y="2985743"/>
            <a:ext cx="4594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ultrapure</a:t>
            </a:r>
            <a:r>
              <a:rPr lang="it-IT" sz="1600" dirty="0"/>
              <a:t> </a:t>
            </a:r>
            <a:r>
              <a:rPr lang="it-IT" sz="1600" dirty="0" err="1"/>
              <a:t>Ge</a:t>
            </a:r>
            <a:r>
              <a:rPr lang="it-IT" sz="1600" dirty="0"/>
              <a:t> detector </a:t>
            </a:r>
            <a:r>
              <a:rPr lang="it-IT" sz="1600" dirty="0" err="1"/>
              <a:t>is</a:t>
            </a:r>
            <a:r>
              <a:rPr lang="it-IT" sz="1600" dirty="0"/>
              <a:t> 0.4 cm </a:t>
            </a:r>
            <a:r>
              <a:rPr lang="it-IT" sz="1600" dirty="0" err="1"/>
              <a:t>thickness</a:t>
            </a:r>
            <a:r>
              <a:rPr lang="it-IT" sz="1600" dirty="0"/>
              <a:t> and </a:t>
            </a:r>
            <a:r>
              <a:rPr lang="it-IT" sz="1600" dirty="0" err="1"/>
              <a:t>has</a:t>
            </a:r>
            <a:r>
              <a:rPr lang="it-IT" sz="1600" dirty="0"/>
              <a:t> 1.8 cm of </a:t>
            </a:r>
            <a:r>
              <a:rPr lang="it-IT" sz="1600" dirty="0" err="1"/>
              <a:t>diameter</a:t>
            </a:r>
            <a:r>
              <a:rPr lang="it-IT" sz="1600" dirty="0"/>
              <a:t>, and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580 eV FWHM </a:t>
            </a:r>
            <a:r>
              <a:rPr lang="it-IT" sz="1600" dirty="0" err="1"/>
              <a:t>at</a:t>
            </a:r>
            <a:r>
              <a:rPr lang="it-IT" sz="1600" dirty="0"/>
              <a:t> 85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B06C78-0E28-4853-9BBA-59793C3AB193}"/>
              </a:ext>
            </a:extLst>
          </p:cNvPr>
          <p:cNvSpPr txBox="1"/>
          <p:nvPr/>
        </p:nvSpPr>
        <p:spPr>
          <a:xfrm>
            <a:off x="4391742" y="2400968"/>
            <a:ext cx="4594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Ge</a:t>
            </a:r>
            <a:r>
              <a:rPr lang="it-IT" sz="1600" dirty="0"/>
              <a:t>(Li) detectors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400 eV FWHM </a:t>
            </a:r>
            <a:r>
              <a:rPr lang="it-IT" sz="1600" dirty="0" err="1"/>
              <a:t>at</a:t>
            </a:r>
            <a:r>
              <a:rPr lang="it-IT" sz="1600" dirty="0"/>
              <a:t> 100 </a:t>
            </a:r>
            <a:r>
              <a:rPr lang="it-IT" sz="1600" dirty="0" err="1"/>
              <a:t>keV</a:t>
            </a:r>
            <a:endParaRPr lang="it-IT" sz="16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F73DC03-8FB6-4C7D-AF5F-5639C08B47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83" t="36444" r="36167" b="22519"/>
          <a:stretch/>
        </p:blipFill>
        <p:spPr>
          <a:xfrm>
            <a:off x="4777740" y="3882252"/>
            <a:ext cx="3931920" cy="117395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E60BA3-FBBC-BA2F-BB30-83F700DDD347}"/>
              </a:ext>
            </a:extLst>
          </p:cNvPr>
          <p:cNvSpPr txBox="1"/>
          <p:nvPr/>
        </p:nvSpPr>
        <p:spPr>
          <a:xfrm>
            <a:off x="575134" y="12098"/>
            <a:ext cx="7990829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germanium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detectors</a:t>
            </a:r>
          </a:p>
        </p:txBody>
      </p:sp>
    </p:spTree>
    <p:extLst>
      <p:ext uri="{BB962C8B-B14F-4D97-AF65-F5344CB8AC3E}">
        <p14:creationId xmlns:p14="http://schemas.microsoft.com/office/powerpoint/2010/main" val="34559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37080" t="17748" r="39643" b="17333"/>
          <a:stretch/>
        </p:blipFill>
        <p:spPr>
          <a:xfrm>
            <a:off x="234429" y="1182672"/>
            <a:ext cx="3306552" cy="380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l="1487" t="69959" r="46688" b="13823"/>
          <a:stretch/>
        </p:blipFill>
        <p:spPr>
          <a:xfrm>
            <a:off x="3554791" y="1082190"/>
            <a:ext cx="5382398" cy="14194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Google Shape;136;p20"/>
              <p:cNvSpPr txBox="1"/>
              <p:nvPr/>
            </p:nvSpPr>
            <p:spPr>
              <a:xfrm>
                <a:off x="220621" y="610236"/>
                <a:ext cx="8702759" cy="6975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E2 Nuclear Resonance effect was observed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50" i="1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expressed as the attenuation of x-ray line .</a:t>
                </a:r>
                <a:endParaRPr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6" name="Google Shape;136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21" y="610236"/>
                <a:ext cx="8702759" cy="697533"/>
              </a:xfrm>
              <a:prstGeom prst="rect">
                <a:avLst/>
              </a:prstGeom>
              <a:blipFill>
                <a:blip r:embed="rId5"/>
                <a:stretch>
                  <a:fillRect l="-420" b="-34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Google Shape;137;p20"/>
          <p:cNvSpPr txBox="1"/>
          <p:nvPr/>
        </p:nvSpPr>
        <p:spPr>
          <a:xfrm>
            <a:off x="3574631" y="2570764"/>
            <a:ext cx="5133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25 hours of data taking</a:t>
            </a:r>
            <a:r>
              <a:rPr lang="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K-beam was </a:t>
            </a:r>
            <a:r>
              <a:rPr lang="i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enough for a conclusive result!!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932209" y="3522442"/>
            <a:ext cx="418444" cy="47270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139" name="Google Shape;139;p20"/>
          <p:cNvSpPr txBox="1"/>
          <p:nvPr/>
        </p:nvSpPr>
        <p:spPr>
          <a:xfrm>
            <a:off x="3547495" y="4163947"/>
            <a:ext cx="518787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IMPROVABLE WITH MODERN DETECTORS AND MORE DATA TAKING TIME</a:t>
            </a:r>
            <a:endParaRPr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2A9352-D887-7C0D-E954-C8CACAA9AE4A}"/>
              </a:ext>
            </a:extLst>
          </p:cNvPr>
          <p:cNvSpPr txBox="1"/>
          <p:nvPr/>
        </p:nvSpPr>
        <p:spPr>
          <a:xfrm>
            <a:off x="781697" y="32937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First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experiment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on Mo98 isotope (1975)</a:t>
            </a:r>
          </a:p>
        </p:txBody>
      </p:sp>
    </p:spTree>
    <p:extLst>
      <p:ext uri="{BB962C8B-B14F-4D97-AF65-F5344CB8AC3E}">
        <p14:creationId xmlns:p14="http://schemas.microsoft.com/office/powerpoint/2010/main" val="12542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 animBg="1"/>
      <p:bldP spid="1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10CFBE-CF41-47CB-9BF4-8F0B8D332502}"/>
              </a:ext>
            </a:extLst>
          </p:cNvPr>
          <p:cNvSpPr txBox="1"/>
          <p:nvPr/>
        </p:nvSpPr>
        <p:spPr>
          <a:xfrm>
            <a:off x="311700" y="764381"/>
            <a:ext cx="85206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E2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resonance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Te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A3C80DAA-BD80-458F-8731-CB7DDCAFBDD2}"/>
              </a:ext>
            </a:extLst>
          </p:cNvPr>
          <p:cNvSpPr/>
          <p:nvPr/>
        </p:nvSpPr>
        <p:spPr>
          <a:xfrm>
            <a:off x="3171106" y="1949861"/>
            <a:ext cx="464344" cy="46434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C5C694-1060-4102-A6D8-8A77F839A731}"/>
                  </a:ext>
                </a:extLst>
              </p:cNvPr>
              <p:cNvSpPr txBox="1"/>
              <p:nvPr/>
            </p:nvSpPr>
            <p:spPr>
              <a:xfrm>
                <a:off x="649781" y="2538317"/>
                <a:ext cx="5506994" cy="110799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attenuation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it-IT" sz="165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5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it-IT" sz="165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x-ray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affected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E2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several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 Te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isotopes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lead to a precise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determination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shift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it-IT" sz="165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5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level.</a:t>
                </a:r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6C5C694-1060-4102-A6D8-8A77F839A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81" y="2538317"/>
                <a:ext cx="5506994" cy="1107996"/>
              </a:xfrm>
              <a:prstGeom prst="rect">
                <a:avLst/>
              </a:prstGeom>
              <a:blipFill>
                <a:blip r:embed="rId2"/>
                <a:stretch>
                  <a:fillRect l="-441" t="-535" b="-481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ellurium, atomic structure - Stock Image C013/1602 ...">
            <a:extLst>
              <a:ext uri="{FF2B5EF4-FFF2-40B4-BE49-F238E27FC236}">
                <a16:creationId xmlns:a16="http://schemas.microsoft.com/office/drawing/2014/main" id="{43CF0BE0-1545-48D2-8E5C-ED449E5E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12326" r="14940" b="13069"/>
          <a:stretch/>
        </p:blipFill>
        <p:spPr bwMode="auto">
          <a:xfrm>
            <a:off x="6656190" y="2182033"/>
            <a:ext cx="1757362" cy="1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999B35-C823-4D98-934B-F6E8FBD12BF6}"/>
              </a:ext>
            </a:extLst>
          </p:cNvPr>
          <p:cNvSpPr txBox="1"/>
          <p:nvPr/>
        </p:nvSpPr>
        <p:spPr>
          <a:xfrm>
            <a:off x="6656190" y="1900728"/>
            <a:ext cx="175736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Tellurium</a:t>
            </a:r>
            <a:r>
              <a:rPr lang="it-IT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endParaRPr lang="it-IT" sz="16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D87170-D8AE-4C91-9B68-212097312DF2}"/>
              </a:ext>
            </a:extLst>
          </p:cNvPr>
          <p:cNvSpPr txBox="1"/>
          <p:nvPr/>
        </p:nvSpPr>
        <p:spPr>
          <a:xfrm>
            <a:off x="624131" y="4538766"/>
            <a:ext cx="80367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TOPICS COULD BE INVESTIGATED WITH KAONIC MOLYBDENUM ATOMS (4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 ISOTOPES)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1B5181-6457-F23C-4303-2F9F7B3717D8}"/>
              </a:ext>
            </a:extLst>
          </p:cNvPr>
          <p:cNvSpPr txBox="1"/>
          <p:nvPr/>
        </p:nvSpPr>
        <p:spPr>
          <a:xfrm>
            <a:off x="135731" y="12098"/>
            <a:ext cx="8822531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Modern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investigation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antiprotonic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Te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isotopes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6F77819-7698-759E-3651-98434A2E048E}"/>
                  </a:ext>
                </a:extLst>
              </p:cNvPr>
              <p:cNvSpPr txBox="1"/>
              <p:nvPr/>
            </p:nvSpPr>
            <p:spPr>
              <a:xfrm>
                <a:off x="286696" y="3770426"/>
                <a:ext cx="8520599" cy="608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isotope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(</a:t>
                </a:r>
                <a:r>
                  <a:rPr lang="el-GR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would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periphery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added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lighest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isotope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50" b="0" i="1" smtClean="0">
                            <a:latin typeface="Cambria Math" panose="02040503050406030204" pitchFamily="18" charset="0"/>
                          </a:rPr>
                          <m:t>122</m:t>
                        </m:r>
                      </m:sup>
                      <m:e>
                        <m:r>
                          <a:rPr lang="it-IT" sz="1650" b="0" i="1" smtClean="0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6F77819-7698-759E-3651-98434A2E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96" y="3770426"/>
                <a:ext cx="8520599" cy="608693"/>
              </a:xfrm>
              <a:prstGeom prst="rect">
                <a:avLst/>
              </a:prstGeom>
              <a:blipFill>
                <a:blip r:embed="rId4"/>
                <a:stretch>
                  <a:fillRect l="-286" t="-4040" b="-131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E03C4E-8FF6-D3A2-BC1C-598FF0545BAD}"/>
              </a:ext>
            </a:extLst>
          </p:cNvPr>
          <p:cNvSpPr txBox="1"/>
          <p:nvPr/>
        </p:nvSpPr>
        <p:spPr>
          <a:xfrm>
            <a:off x="286696" y="1262635"/>
            <a:ext cx="849559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E2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deeply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antiprotonic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antiprotonic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cascade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Te nuclei.</a:t>
            </a:r>
          </a:p>
        </p:txBody>
      </p:sp>
    </p:spTree>
    <p:extLst>
      <p:ext uri="{BB962C8B-B14F-4D97-AF65-F5344CB8AC3E}">
        <p14:creationId xmlns:p14="http://schemas.microsoft.com/office/powerpoint/2010/main" val="8595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C74144-FC74-45AE-BCAB-D3BD2120D4AF}"/>
                  </a:ext>
                </a:extLst>
              </p:cNvPr>
              <p:cNvSpPr txBox="1"/>
              <p:nvPr/>
            </p:nvSpPr>
            <p:spPr>
              <a:xfrm>
                <a:off x="353615" y="617220"/>
                <a:ext cx="8436769" cy="114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b="0" i="1" smtClean="0">
                                <a:latin typeface="Cambria Math" panose="02040503050406030204" pitchFamily="18" charset="0"/>
                              </a:rPr>
                              <m:t>=8,</m:t>
                            </m:r>
                            <m:r>
                              <a:rPr lang="it-IT" sz="165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b="0" i="1" smtClean="0">
                                <a:latin typeface="Cambria Math" panose="02040503050406030204" pitchFamily="18" charset="0"/>
                              </a:rPr>
                              <m:t>=7,</m:t>
                            </m:r>
                            <m:sSup>
                              <m:sSupPr>
                                <m:ctrlPr>
                                  <a:rPr lang="it-IT" sz="16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5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Tellurium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mixed with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=6,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=5,</m:t>
                            </m:r>
                            <m:sSup>
                              <m:sSupPr>
                                <m:ctrlPr>
                                  <a:rPr lang="it-IT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small ratio of mixing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strenght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spacing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16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perturbative treatment and the E2-induced,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shift due to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mixing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approximately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by: 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AC74144-FC74-45AE-BCAB-D3BD2120D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" y="617220"/>
                <a:ext cx="8436769" cy="1140633"/>
              </a:xfrm>
              <a:prstGeom prst="rect">
                <a:avLst/>
              </a:prstGeom>
              <a:blipFill>
                <a:blip r:embed="rId2"/>
                <a:stretch>
                  <a:fillRect l="-434" t="-47594" b="-64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05C4E4-BF28-4B41-862E-8FD2943C91EB}"/>
                  </a:ext>
                </a:extLst>
              </p:cNvPr>
              <p:cNvSpPr txBox="1"/>
              <p:nvPr/>
            </p:nvSpPr>
            <p:spPr>
              <a:xfrm>
                <a:off x="2769678" y="1717974"/>
                <a:ext cx="3604641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2;8,7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2;8,7)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7;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5;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905C4E4-BF28-4B41-862E-8FD2943C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78" y="1717974"/>
                <a:ext cx="3604641" cy="512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1B543A2-D5F2-468B-BF19-4D41E34929BF}"/>
                  </a:ext>
                </a:extLst>
              </p:cNvPr>
              <p:cNvSpPr txBox="1"/>
              <p:nvPr/>
            </p:nvSpPr>
            <p:spPr>
              <a:xfrm>
                <a:off x="353615" y="2276715"/>
                <a:ext cx="8718947" cy="921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energy of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=8,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=7,</m:t>
                            </m:r>
                            <m:sSup>
                              <m:sSupPr>
                                <m:ctrlPr>
                                  <a:rPr lang="it-IT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6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16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6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d>
                      <m:dPr>
                        <m:ctrlP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6,5</m:t>
                        </m:r>
                      </m:e>
                    </m:d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l-GR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(6,5)/2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energy of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=6,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=5,</m:t>
                            </m:r>
                            <m:sSup>
                              <m:sSupPr>
                                <m:ctrlPr>
                                  <a:rPr lang="it-IT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1B543A2-D5F2-468B-BF19-4D41E3492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" y="2276715"/>
                <a:ext cx="8718947" cy="921919"/>
              </a:xfrm>
              <a:prstGeom prst="rect">
                <a:avLst/>
              </a:prstGeom>
              <a:blipFill>
                <a:blip r:embed="rId4"/>
                <a:stretch>
                  <a:fillRect l="-420" t="-32895" r="-5524" b="-8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8C4C69A4-06CE-4198-8907-46A767023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05" b="7338"/>
          <a:stretch/>
        </p:blipFill>
        <p:spPr>
          <a:xfrm>
            <a:off x="498274" y="3385673"/>
            <a:ext cx="8292110" cy="14017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0145BD-F5CE-44C7-9109-B9FA223BE9C4}"/>
              </a:ext>
            </a:extLst>
          </p:cNvPr>
          <p:cNvSpPr txBox="1"/>
          <p:nvPr/>
        </p:nvSpPr>
        <p:spPr>
          <a:xfrm>
            <a:off x="1956046" y="4801384"/>
            <a:ext cx="55140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it-IT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Klos</a:t>
            </a:r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it-IT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Wycech</a:t>
            </a:r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044311 (2004)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BC632F-1472-B1E6-446F-00588ABFD286}"/>
              </a:ext>
            </a:extLst>
          </p:cNvPr>
          <p:cNvSpPr txBox="1"/>
          <p:nvPr/>
        </p:nvSpPr>
        <p:spPr>
          <a:xfrm>
            <a:off x="135731" y="12098"/>
            <a:ext cx="8822531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Modern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investigation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antiprotonic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Te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isotopes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3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792323-BEBA-410B-9E3E-EFEFFBB31875}"/>
              </a:ext>
            </a:extLst>
          </p:cNvPr>
          <p:cNvSpPr txBox="1"/>
          <p:nvPr/>
        </p:nvSpPr>
        <p:spPr>
          <a:xfrm>
            <a:off x="321468" y="705185"/>
            <a:ext cx="84153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shifts (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energy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n=8,6 in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antiprotonic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tellurium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periphery</a:t>
            </a:r>
            <a:r>
              <a:rPr lang="it-IT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D7B393-073A-4350-985E-8DDB06BA95F5}"/>
              </a:ext>
            </a:extLst>
          </p:cNvPr>
          <p:cNvSpPr txBox="1"/>
          <p:nvPr/>
        </p:nvSpPr>
        <p:spPr>
          <a:xfrm>
            <a:off x="296466" y="2914940"/>
            <a:ext cx="42505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6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B96B98-4D35-404D-A475-12E21D76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385888"/>
            <a:ext cx="4164807" cy="36600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3138025-CDB0-4C33-A597-5DE1D32871C3}"/>
                  </a:ext>
                </a:extLst>
              </p:cNvPr>
              <p:cNvSpPr txBox="1"/>
              <p:nvPr/>
            </p:nvSpPr>
            <p:spPr>
              <a:xfrm>
                <a:off x="321469" y="4080531"/>
                <a:ext cx="4250530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RMS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RADII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65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it-IT" sz="16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𝒏𝒑</m:t>
                        </m:r>
                      </m:sub>
                    </m:sSub>
                  </m:oMath>
                </a14:m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DETERMINED. </a:t>
                </a:r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3138025-CDB0-4C33-A597-5DE1D3287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69" y="4080531"/>
                <a:ext cx="4250530" cy="876843"/>
              </a:xfrm>
              <a:prstGeom prst="rect">
                <a:avLst/>
              </a:prstGeom>
              <a:blipFill>
                <a:blip r:embed="rId3"/>
                <a:stretch>
                  <a:fillRect l="-861" t="-2083" r="-861"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86F83B0-4591-4572-94EA-25F47FD86956}"/>
              </a:ext>
            </a:extLst>
          </p:cNvPr>
          <p:cNvSpPr txBox="1"/>
          <p:nvPr/>
        </p:nvSpPr>
        <p:spPr>
          <a:xfrm>
            <a:off x="321468" y="1544421"/>
            <a:ext cx="425053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Te nuclei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two-parameter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Fermi model.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539D686-4921-4962-9664-80C8397B9BD2}"/>
              </a:ext>
            </a:extLst>
          </p:cNvPr>
          <p:cNvSpPr/>
          <p:nvPr/>
        </p:nvSpPr>
        <p:spPr>
          <a:xfrm>
            <a:off x="2053824" y="2473267"/>
            <a:ext cx="312540" cy="32861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27E9846-5658-0EAB-4F76-53EB84685D44}"/>
              </a:ext>
            </a:extLst>
          </p:cNvPr>
          <p:cNvSpPr txBox="1"/>
          <p:nvPr/>
        </p:nvSpPr>
        <p:spPr>
          <a:xfrm>
            <a:off x="135731" y="12098"/>
            <a:ext cx="8822531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Modern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investigation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antiprotonic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Te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isotopes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256C914-BD4C-0AAD-69C6-5D4BC5BA6AA1}"/>
              </a:ext>
            </a:extLst>
          </p:cNvPr>
          <p:cNvSpPr/>
          <p:nvPr/>
        </p:nvSpPr>
        <p:spPr>
          <a:xfrm>
            <a:off x="2048463" y="3628165"/>
            <a:ext cx="312540" cy="328612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54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p19">
            <a:extLst>
              <a:ext uri="{FF2B5EF4-FFF2-40B4-BE49-F238E27FC236}">
                <a16:creationId xmlns:a16="http://schemas.microsoft.com/office/drawing/2014/main" id="{6EC6A132-B880-C55B-9551-730A9FBA6EEF}"/>
              </a:ext>
            </a:extLst>
          </p:cNvPr>
          <p:cNvSpPr txBox="1"/>
          <p:nvPr/>
        </p:nvSpPr>
        <p:spPr>
          <a:xfrm>
            <a:off x="6303220" y="781875"/>
            <a:ext cx="1482075" cy="30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050"/>
          </a:p>
        </p:txBody>
      </p:sp>
      <p:sp>
        <p:nvSpPr>
          <p:cNvPr id="5" name="Google Shape;124;p19">
            <a:extLst>
              <a:ext uri="{FF2B5EF4-FFF2-40B4-BE49-F238E27FC236}">
                <a16:creationId xmlns:a16="http://schemas.microsoft.com/office/drawing/2014/main" id="{23284E67-44F8-D9AF-7733-2EE1AE64598A}"/>
              </a:ext>
            </a:extLst>
          </p:cNvPr>
          <p:cNvSpPr txBox="1"/>
          <p:nvPr/>
        </p:nvSpPr>
        <p:spPr>
          <a:xfrm>
            <a:off x="260138" y="569455"/>
            <a:ext cx="8284515" cy="6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Resonances are expected also for kaonic atoms. Such predictions have been obtained by integrating the Klein-Gordon equation with a phenomenological kaon-nucleon potential.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ella 2">
                <a:extLst>
                  <a:ext uri="{FF2B5EF4-FFF2-40B4-BE49-F238E27FC236}">
                    <a16:creationId xmlns:a16="http://schemas.microsoft.com/office/drawing/2014/main" id="{8F6B2C87-FE28-7B24-42BC-3D5E658E45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5741" y="1289878"/>
              <a:ext cx="8442666" cy="2991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658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12265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47690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506126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602450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9389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60613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803266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Nucleus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4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it-IT" sz="14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4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it-IT" sz="14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Levels</a:t>
                          </a:r>
                          <a:r>
                            <a:rPr lang="it-IT" sz="1100" dirty="0"/>
                            <a:t> mixed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Atten</a:t>
                          </a:r>
                          <a:r>
                            <a:rPr lang="it-IT" sz="1100" dirty="0"/>
                            <a:t> lines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Ref lines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  <a:p>
                          <a:endParaRPr lang="it-IT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871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798.8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778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798.5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25.2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787.4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798.2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25.5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535.5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797.9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25.8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𝑅𝑢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832.3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874.9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29.8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312.1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187.9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𝑆𝑛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1140.2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1105.8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70.4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403.5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243.1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138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𝐵𝑎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1426.0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1346.3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126.1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505.7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400" dirty="0"/>
                            <a:t>6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305.4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198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𝐻𝑔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411.8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(8,7)+(7,5)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406.1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8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→7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403.2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9→</m:t>
                              </m:r>
                            </m:oMath>
                          </a14:m>
                          <a:r>
                            <a:rPr lang="it-IT" sz="1400" dirty="0"/>
                            <a:t>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276.1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ella 2">
                <a:extLst>
                  <a:ext uri="{FF2B5EF4-FFF2-40B4-BE49-F238E27FC236}">
                    <a16:creationId xmlns:a16="http://schemas.microsoft.com/office/drawing/2014/main" id="{8F6B2C87-FE28-7B24-42BC-3D5E658E45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5741" y="1289878"/>
              <a:ext cx="8442666" cy="29913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658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12265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47690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506126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602450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9389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60613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803266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Nucleus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56034" t="-2128" r="-443534" b="-431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Levels</a:t>
                          </a:r>
                          <a:r>
                            <a:rPr lang="it-IT" sz="1100" dirty="0"/>
                            <a:t> mixed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216194" t="-2128" r="-246964" b="-431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51445" t="-2128" r="-252601" b="-431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 err="1"/>
                            <a:t>Atten</a:t>
                          </a:r>
                          <a:r>
                            <a:rPr lang="it-IT" sz="1100" dirty="0"/>
                            <a:t> lines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Ref lines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dirty="0"/>
                            <a:t>Energy [</a:t>
                          </a:r>
                          <a:r>
                            <a:rPr lang="it-IT" sz="1100" dirty="0" err="1"/>
                            <a:t>keV</a:t>
                          </a:r>
                          <a:r>
                            <a:rPr lang="it-IT" sz="1100" dirty="0"/>
                            <a:t>]</a:t>
                          </a:r>
                        </a:p>
                        <a:p>
                          <a:endParaRPr lang="it-IT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192000" r="-977519" b="-7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871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798.8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192000" r="-341414" b="-7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192000" r="-147826" b="-7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297959" r="-977519" b="-626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778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798.5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25.2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297959" r="-341414" b="-626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297959" r="-147826" b="-6265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390000" r="-977519" b="-5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787.4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798.2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25.5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390000" r="-341414" b="-5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390000" r="-147826" b="-5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490000" r="-977519" b="-4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535.5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797.9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25.8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490000" r="-341414" b="-4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284.3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490000" r="-147826" b="-4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171.2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590000" r="-977519" b="-3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832.3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874.9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29.8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590000" r="-341414" b="-3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312.1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590000" r="-147826" b="-3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187.9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704082" r="-977519" b="-2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1140.2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1105.8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70.4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704082" r="-341414" b="-2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403.5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704082" r="-147826" b="-2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243.1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788000" r="-977519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1426.0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(6,5)+(4,3)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1346.3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126.1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788000" r="-341414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505.7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788000" r="-147826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305.4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024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775" t="-888000" r="-977519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411.8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(8,7)+(7,5)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406.1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7.8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63636" t="-888000" r="-341414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403.2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264130" t="-888000" r="-147826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/>
                            <a:t>276.1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B9E2C4A6-006E-58D9-1892-4A1EF5A4C5A4}"/>
              </a:ext>
            </a:extLst>
          </p:cNvPr>
          <p:cNvSpPr/>
          <p:nvPr/>
        </p:nvSpPr>
        <p:spPr>
          <a:xfrm>
            <a:off x="205739" y="2509755"/>
            <a:ext cx="8442666" cy="236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AFCDE21-7F23-63BF-28CD-9BE7F7037D3A}"/>
              </a:ext>
            </a:extLst>
          </p:cNvPr>
          <p:cNvSpPr/>
          <p:nvPr/>
        </p:nvSpPr>
        <p:spPr>
          <a:xfrm>
            <a:off x="205740" y="1890433"/>
            <a:ext cx="8442665" cy="2438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E00836D-FC08-9392-CC6A-8256430B7F7E}"/>
              </a:ext>
            </a:extLst>
          </p:cNvPr>
          <p:cNvSpPr/>
          <p:nvPr/>
        </p:nvSpPr>
        <p:spPr>
          <a:xfrm>
            <a:off x="205740" y="2200094"/>
            <a:ext cx="8442665" cy="2438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BD1DC5-50FB-7A34-5099-375DD24B2040}"/>
              </a:ext>
            </a:extLst>
          </p:cNvPr>
          <p:cNvSpPr txBox="1"/>
          <p:nvPr/>
        </p:nvSpPr>
        <p:spPr>
          <a:xfrm>
            <a:off x="777074" y="-1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E2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Nuclear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Resonance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Kaonic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atoms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48FC8A3-C38D-F36F-E0F7-A6E336AB4C54}"/>
              </a:ext>
            </a:extLst>
          </p:cNvPr>
          <p:cNvSpPr/>
          <p:nvPr/>
        </p:nvSpPr>
        <p:spPr>
          <a:xfrm>
            <a:off x="205738" y="2797052"/>
            <a:ext cx="8442667" cy="2438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Google Shape;126;p19">
                <a:extLst>
                  <a:ext uri="{FF2B5EF4-FFF2-40B4-BE49-F238E27FC236}">
                    <a16:creationId xmlns:a16="http://schemas.microsoft.com/office/drawing/2014/main" id="{904AA9B8-025C-1E95-4EB8-FC0C9DC3BDD3}"/>
                  </a:ext>
                </a:extLst>
              </p:cNvPr>
              <p:cNvSpPr txBox="1"/>
              <p:nvPr/>
            </p:nvSpPr>
            <p:spPr>
              <a:xfrm>
                <a:off x="205738" y="4332475"/>
                <a:ext cx="8702804" cy="6001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lvl="0"/>
                <a:r>
                  <a:rPr lang="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MOLYBDENUM ISOTOPES OFFER A UNIQUE OPPORTUNITY TO INVESTIGATE THE STRONG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INTERACTION </a:t>
                </a:r>
                <a:r>
                  <a:rPr lang="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THE E2 NUCLEAR RESONANCE EFFECTS.  </a:t>
                </a:r>
                <a:endParaRPr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Google Shape;126;p19">
                <a:extLst>
                  <a:ext uri="{FF2B5EF4-FFF2-40B4-BE49-F238E27FC236}">
                    <a16:creationId xmlns:a16="http://schemas.microsoft.com/office/drawing/2014/main" id="{904AA9B8-025C-1E95-4EB8-FC0C9DC3B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8" y="4332475"/>
                <a:ext cx="8702804" cy="600142"/>
              </a:xfrm>
              <a:prstGeom prst="rect">
                <a:avLst/>
              </a:prstGeom>
              <a:blipFill>
                <a:blip r:embed="rId3"/>
                <a:stretch>
                  <a:fillRect l="-561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FDB4E5E2-EE59-EDA3-DDB1-E53CC06010A0}"/>
              </a:ext>
            </a:extLst>
          </p:cNvPr>
          <p:cNvSpPr/>
          <p:nvPr/>
        </p:nvSpPr>
        <p:spPr>
          <a:xfrm>
            <a:off x="205738" y="3098872"/>
            <a:ext cx="8442665" cy="24388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507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2" grpId="0" animBg="1"/>
      <p:bldP spid="1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19F7A8E-29D3-A7F5-82E2-55AF5754D111}"/>
                  </a:ext>
                </a:extLst>
              </p:cNvPr>
              <p:cNvSpPr txBox="1"/>
              <p:nvPr/>
            </p:nvSpPr>
            <p:spPr>
              <a:xfrm>
                <a:off x="265212" y="530914"/>
                <a:ext cx="8878789" cy="114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=6,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=5,</m:t>
                            </m:r>
                            <m:sSup>
                              <m:sSupPr>
                                <m:ctrlPr>
                                  <a:rPr lang="it-IT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it-IT" sz="16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  <m:r>
                      <a:rPr lang="it-IT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it-IT" sz="165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  <m:r>
                      <a:rPr lang="it-IT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mixed with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=4,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=3,</m:t>
                            </m:r>
                            <m:sSup>
                              <m:sSupPr>
                                <m:ctrlPr>
                                  <a:rPr lang="it-IT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small ratio of mixing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strenght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spacing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≅10 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≅20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perturbative treatment and the E2-induced,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shift due to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mixing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approximately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by: </a:t>
                </a: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19F7A8E-29D3-A7F5-82E2-55AF5754D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2" y="530914"/>
                <a:ext cx="8878789" cy="1140633"/>
              </a:xfrm>
              <a:prstGeom prst="rect">
                <a:avLst/>
              </a:prstGeom>
              <a:blipFill>
                <a:blip r:embed="rId2"/>
                <a:stretch>
                  <a:fillRect l="-412" t="-47594" r="-2473" b="-64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13AC18-DC73-382B-DC47-B5BF0230EF36}"/>
              </a:ext>
            </a:extLst>
          </p:cNvPr>
          <p:cNvSpPr txBox="1"/>
          <p:nvPr/>
        </p:nvSpPr>
        <p:spPr>
          <a:xfrm>
            <a:off x="777074" y="-1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E2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Nuclear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Resonance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kaonic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Mo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6E8372E-2850-E6B5-BBAB-60C9E9BA80F0}"/>
                  </a:ext>
                </a:extLst>
              </p:cNvPr>
              <p:cNvSpPr txBox="1"/>
              <p:nvPr/>
            </p:nvSpPr>
            <p:spPr>
              <a:xfrm>
                <a:off x="2454876" y="1721110"/>
                <a:ext cx="4248022" cy="604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2;6,5</m:t>
                          </m:r>
                        </m:e>
                      </m:d>
                      <m:r>
                        <a:rPr lang="it-IT" sz="16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sz="16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2;6,5)</m:t>
                          </m:r>
                        </m:num>
                        <m:den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6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5;</m:t>
                              </m:r>
                              <m:sSup>
                                <m:sSupPr>
                                  <m:ctrlP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3;</m:t>
                              </m:r>
                              <m:sSup>
                                <m:sSupPr>
                                  <m:ctrlP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6,5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50" dirty="0"/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26E8372E-2850-E6B5-BBAB-60C9E9BA8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876" y="1721110"/>
                <a:ext cx="4248022" cy="604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0D3C5A1-2FB9-64AD-0D38-25ADF1DEFA26}"/>
                  </a:ext>
                </a:extLst>
              </p:cNvPr>
              <p:cNvSpPr txBox="1"/>
              <p:nvPr/>
            </p:nvSpPr>
            <p:spPr>
              <a:xfrm>
                <a:off x="293353" y="2307244"/>
                <a:ext cx="8714916" cy="921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where: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energy of the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=6,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=5,</m:t>
                            </m:r>
                            <m:sSup>
                              <m:sSupPr>
                                <m:ctrlPr>
                                  <a:rPr lang="it-IT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6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sz="16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t-IT" sz="16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it-IT" sz="16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</m:t>
                        </m:r>
                      </m:sub>
                    </m:sSub>
                    <m:d>
                      <m:dPr>
                        <m:ctrlP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4,3</m:t>
                        </m:r>
                      </m:e>
                    </m:d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l-GR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(4,3)/2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energy of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=4,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=3,</m:t>
                            </m:r>
                            <m:sSup>
                              <m:sSupPr>
                                <m:ctrlPr>
                                  <a:rPr lang="it-IT" sz="165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it-IT" sz="165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0D3C5A1-2FB9-64AD-0D38-25ADF1DEF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3" y="2307244"/>
                <a:ext cx="8714916" cy="921919"/>
              </a:xfrm>
              <a:prstGeom prst="rect">
                <a:avLst/>
              </a:prstGeom>
              <a:blipFill>
                <a:blip r:embed="rId4"/>
                <a:stretch>
                  <a:fillRect l="-420" t="-32895" r="-4755" b="-8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CECF1DA-C242-4B9B-2DC3-EF87CF09E46A}"/>
                  </a:ext>
                </a:extLst>
              </p:cNvPr>
              <p:cNvSpPr txBox="1"/>
              <p:nvPr/>
            </p:nvSpPr>
            <p:spPr>
              <a:xfrm>
                <a:off x="265211" y="3218077"/>
                <a:ext cx="8496978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E2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access the 4f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easily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accessible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cascade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abstorption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165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strong interaction in </a:t>
                </a:r>
                <a:r>
                  <a:rPr lang="it-IT" sz="165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strangeness</a:t>
                </a:r>
                <a:r>
                  <a:rPr lang="it-IT" sz="165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</a:t>
                </a:r>
                <a:r>
                  <a:rPr lang="it-IT" sz="165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165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it-IT" sz="165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low </a:t>
                </a:r>
                <a:r>
                  <a:rPr lang="it-IT" sz="165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distances</a:t>
                </a:r>
                <a:r>
                  <a:rPr lang="it-IT" sz="165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an </a:t>
                </a:r>
                <a:r>
                  <a:rPr lang="it-IT" sz="165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excited</a:t>
                </a:r>
                <a:r>
                  <a:rPr lang="it-IT" sz="165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nucleus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CECF1DA-C242-4B9B-2DC3-EF87CF09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11" y="3218077"/>
                <a:ext cx="8496978" cy="854080"/>
              </a:xfrm>
              <a:prstGeom prst="rect">
                <a:avLst/>
              </a:prstGeom>
              <a:blipFill>
                <a:blip r:embed="rId5"/>
                <a:stretch>
                  <a:fillRect l="-431" t="-2143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5A2B201-CC23-E3C8-2FA9-61FB60F179BE}"/>
              </a:ext>
            </a:extLst>
          </p:cNvPr>
          <p:cNvSpPr txBox="1"/>
          <p:nvPr/>
        </p:nvSpPr>
        <p:spPr>
          <a:xfrm>
            <a:off x="293353" y="4172991"/>
            <a:ext cx="8548049" cy="60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OFFERS THE LARGEST NUCLEAR ATOMIC OVERLAP TESTED SO FAR WITH KAONIC ATOMS</a:t>
            </a:r>
            <a:r>
              <a:rPr lang="it-IT" sz="1050" b="1" dirty="0"/>
              <a:t>.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D42774C-3B4A-2D5C-E060-D3E6767D0D9E}"/>
              </a:ext>
            </a:extLst>
          </p:cNvPr>
          <p:cNvSpPr txBox="1"/>
          <p:nvPr/>
        </p:nvSpPr>
        <p:spPr>
          <a:xfrm>
            <a:off x="3016789" y="4798299"/>
            <a:ext cx="359315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4 COMPARABLE ISOTOPES!!!</a:t>
            </a:r>
          </a:p>
        </p:txBody>
      </p:sp>
    </p:spTree>
    <p:extLst>
      <p:ext uri="{BB962C8B-B14F-4D97-AF65-F5344CB8AC3E}">
        <p14:creationId xmlns:p14="http://schemas.microsoft.com/office/powerpoint/2010/main" val="40440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6B18EF-742C-442B-81C0-47FEC2A29AD1}"/>
              </a:ext>
            </a:extLst>
          </p:cNvPr>
          <p:cNvSpPr txBox="1"/>
          <p:nvPr/>
        </p:nvSpPr>
        <p:spPr>
          <a:xfrm>
            <a:off x="777074" y="-1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Double </a:t>
            </a:r>
            <a:r>
              <a:rPr lang="el-GR" sz="3000" spc="-1" dirty="0">
                <a:solidFill>
                  <a:srgbClr val="00B050"/>
                </a:solidFill>
                <a:latin typeface="Times New Roman"/>
              </a:rPr>
              <a:t>β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decay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Mo-98 and Mo-100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isotopes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ABD1CC-2125-4C5A-9ECC-C69CA9708943}"/>
              </a:ext>
            </a:extLst>
          </p:cNvPr>
          <p:cNvSpPr txBox="1"/>
          <p:nvPr/>
        </p:nvSpPr>
        <p:spPr>
          <a:xfrm>
            <a:off x="160735" y="595088"/>
            <a:ext cx="87619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beta (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turn in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 vice versa) and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709F61-6869-8412-D64A-7E978D8D4879}"/>
              </a:ext>
            </a:extLst>
          </p:cNvPr>
          <p:cNvSpPr txBox="1"/>
          <p:nvPr/>
        </p:nvSpPr>
        <p:spPr>
          <a:xfrm>
            <a:off x="160735" y="1152863"/>
            <a:ext cx="319057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double-beta </a:t>
            </a:r>
            <a:r>
              <a:rPr lang="it-IT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7BB8953-E246-FA62-B745-81C123AEF950}"/>
                  </a:ext>
                </a:extLst>
              </p:cNvPr>
              <p:cNvSpPr txBox="1"/>
              <p:nvPr/>
            </p:nvSpPr>
            <p:spPr>
              <a:xfrm>
                <a:off x="3150048" y="1236635"/>
                <a:ext cx="2833661" cy="258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5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̅"/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it-IT" sz="1650" dirty="0"/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7BB8953-E246-FA62-B745-81C123AE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48" y="1236635"/>
                <a:ext cx="2833661" cy="258982"/>
              </a:xfrm>
              <a:prstGeom prst="rect">
                <a:avLst/>
              </a:prstGeom>
              <a:blipFill>
                <a:blip r:embed="rId2"/>
                <a:stretch>
                  <a:fillRect l="-215" r="-11183" b="-19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138;p20">
            <a:extLst>
              <a:ext uri="{FF2B5EF4-FFF2-40B4-BE49-F238E27FC236}">
                <a16:creationId xmlns:a16="http://schemas.microsoft.com/office/drawing/2014/main" id="{BFCECEAC-5074-9A5F-4D15-3660A6010CDE}"/>
              </a:ext>
            </a:extLst>
          </p:cNvPr>
          <p:cNvSpPr/>
          <p:nvPr/>
        </p:nvSpPr>
        <p:spPr>
          <a:xfrm rot="16200000">
            <a:off x="6098843" y="1356979"/>
            <a:ext cx="290921" cy="3288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7CA42E-A121-390B-FC5A-2D71A19FA880}"/>
              </a:ext>
            </a:extLst>
          </p:cNvPr>
          <p:cNvSpPr txBox="1"/>
          <p:nvPr/>
        </p:nvSpPr>
        <p:spPr>
          <a:xfrm>
            <a:off x="6534448" y="1343685"/>
            <a:ext cx="24274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03772F-6951-206B-D5BD-03F20FE82EB3}"/>
              </a:ext>
            </a:extLst>
          </p:cNvPr>
          <p:cNvSpPr txBox="1"/>
          <p:nvPr/>
        </p:nvSpPr>
        <p:spPr>
          <a:xfrm>
            <a:off x="160734" y="1991302"/>
            <a:ext cx="342147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it-IT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double-beta </a:t>
            </a:r>
            <a:r>
              <a:rPr lang="it-IT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A8C5F2C-34F3-5068-BCE3-61551E87E23A}"/>
                  </a:ext>
                </a:extLst>
              </p:cNvPr>
              <p:cNvSpPr txBox="1"/>
              <p:nvPr/>
            </p:nvSpPr>
            <p:spPr>
              <a:xfrm>
                <a:off x="3150048" y="2036052"/>
                <a:ext cx="2268378" cy="258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5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it-IT" sz="1650" dirty="0"/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A8C5F2C-34F3-5068-BCE3-61551E87E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048" y="2036052"/>
                <a:ext cx="2268378" cy="258982"/>
              </a:xfrm>
              <a:prstGeom prst="rect">
                <a:avLst/>
              </a:prstGeom>
              <a:blipFill>
                <a:blip r:embed="rId3"/>
                <a:stretch>
                  <a:fillRect l="-269" b="-190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138;p20">
            <a:extLst>
              <a:ext uri="{FF2B5EF4-FFF2-40B4-BE49-F238E27FC236}">
                <a16:creationId xmlns:a16="http://schemas.microsoft.com/office/drawing/2014/main" id="{5F313DDF-E60F-CD2D-DB15-7A364EF2C2F0}"/>
              </a:ext>
            </a:extLst>
          </p:cNvPr>
          <p:cNvSpPr/>
          <p:nvPr/>
        </p:nvSpPr>
        <p:spPr>
          <a:xfrm rot="16200000">
            <a:off x="5565754" y="2186716"/>
            <a:ext cx="279866" cy="3288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DAC767-3FA7-F6FF-9A1E-92C6709F27BE}"/>
              </a:ext>
            </a:extLst>
          </p:cNvPr>
          <p:cNvSpPr txBox="1"/>
          <p:nvPr/>
        </p:nvSpPr>
        <p:spPr>
          <a:xfrm>
            <a:off x="5930039" y="2110111"/>
            <a:ext cx="3140602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VIOLATION OF LEPTON NUMBER CONSERVATION LAW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AD37C84-3138-C733-2E6A-97EE7C63046A}"/>
              </a:ext>
            </a:extLst>
          </p:cNvPr>
          <p:cNvSpPr txBox="1"/>
          <p:nvPr/>
        </p:nvSpPr>
        <p:spPr>
          <a:xfrm>
            <a:off x="777074" y="2788812"/>
            <a:ext cx="742206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double-beta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neutrino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Majorana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6D0DA9-AB79-98E7-D99C-1661CC7C7B3F}"/>
              </a:ext>
            </a:extLst>
          </p:cNvPr>
          <p:cNvSpPr txBox="1"/>
          <p:nvPr/>
        </p:nvSpPr>
        <p:spPr>
          <a:xfrm>
            <a:off x="298794" y="3122463"/>
            <a:ext cx="87619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ββ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sz="16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theory frameworks: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proton-neutron</a:t>
            </a:r>
            <a:r>
              <a:rPr lang="it-IT" sz="1650" dirty="0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</a:t>
            </a:r>
            <a:r>
              <a:rPr lang="it-IT" sz="1650" dirty="0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random </a:t>
            </a:r>
            <a:r>
              <a:rPr lang="it-IT" sz="1650" dirty="0" err="1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it-IT" sz="1650" dirty="0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  <a:r>
              <a:rPr lang="it-IT" sz="1650" dirty="0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650" dirty="0" err="1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pnQRPA</a:t>
            </a:r>
            <a:r>
              <a:rPr lang="it-IT" sz="1650" dirty="0">
                <a:highlight>
                  <a:srgbClr val="66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165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  <a:r>
              <a:rPr lang="it-IT" sz="165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interacting</a:t>
            </a:r>
            <a:r>
              <a:rPr lang="it-IT" sz="165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boson</a:t>
            </a:r>
            <a:r>
              <a:rPr lang="it-IT" sz="165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model (IBM-2)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CF1F73-00E6-EF74-4B84-ADD456C42DBB}"/>
              </a:ext>
            </a:extLst>
          </p:cNvPr>
          <p:cNvSpPr txBox="1"/>
          <p:nvPr/>
        </p:nvSpPr>
        <p:spPr>
          <a:xfrm>
            <a:off x="298794" y="3971332"/>
            <a:ext cx="86239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relative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decays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0AA61E6-81F0-5631-213A-CD1B0A897D34}"/>
                  </a:ext>
                </a:extLst>
              </p:cNvPr>
              <p:cNvSpPr txBox="1"/>
              <p:nvPr/>
            </p:nvSpPr>
            <p:spPr>
              <a:xfrm>
                <a:off x="864394" y="4481283"/>
                <a:ext cx="7900130" cy="57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more precise </a:t>
                </a:r>
                <a:r>
                  <a:rPr lang="it-IT" sz="15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rms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kaonic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isotpes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provide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constrains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relative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among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neutrons</a:t>
                </a:r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</m:sup>
                      <m:e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r>
                  <a:rPr lang="it-IT" sz="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sup>
                      <m:e>
                        <m:r>
                          <a:rPr lang="it-IT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endParaRPr lang="it-IT" sz="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0AA61E6-81F0-5631-213A-CD1B0A897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94" y="4481283"/>
                <a:ext cx="7900130" cy="570028"/>
              </a:xfrm>
              <a:prstGeom prst="rect">
                <a:avLst/>
              </a:prstGeom>
              <a:blipFill>
                <a:blip r:embed="rId4"/>
                <a:stretch>
                  <a:fillRect l="-309" t="-2128" b="-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2AA9130-C920-93ED-FC3D-8265F900AE62}"/>
                  </a:ext>
                </a:extLst>
              </p:cNvPr>
              <p:cNvSpPr txBox="1"/>
              <p:nvPr/>
            </p:nvSpPr>
            <p:spPr>
              <a:xfrm>
                <a:off x="3084985" y="1550514"/>
                <a:ext cx="3013197" cy="258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5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sup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̅"/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sz="16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sz="16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it-IT" sz="1650" dirty="0"/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F2AA9130-C920-93ED-FC3D-8265F900A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985" y="1550514"/>
                <a:ext cx="3013197" cy="258853"/>
              </a:xfrm>
              <a:prstGeom prst="rect">
                <a:avLst/>
              </a:prstGeom>
              <a:blipFill>
                <a:blip r:embed="rId5"/>
                <a:stretch>
                  <a:fillRect r="-10729" b="-18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A9BDA7FB-DF40-9CE6-B8A9-FEF3934B210D}"/>
                  </a:ext>
                </a:extLst>
              </p:cNvPr>
              <p:cNvSpPr txBox="1"/>
              <p:nvPr/>
            </p:nvSpPr>
            <p:spPr>
              <a:xfrm>
                <a:off x="3111715" y="2439880"/>
                <a:ext cx="2447914" cy="258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165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sz="16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sup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sz="165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6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it-IT" sz="1650" dirty="0"/>
              </a:p>
            </p:txBody>
          </p:sp>
        </mc:Choice>
        <mc:Fallback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A9BDA7FB-DF40-9CE6-B8A9-FEF3934B2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15" y="2439880"/>
                <a:ext cx="2447914" cy="258853"/>
              </a:xfrm>
              <a:prstGeom prst="rect">
                <a:avLst/>
              </a:prstGeom>
              <a:blipFill>
                <a:blip r:embed="rId6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5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0" y="-1"/>
            <a:ext cx="8595190" cy="12967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r>
              <a:rPr lang="it-IT" sz="3400" b="1" dirty="0">
                <a:solidFill>
                  <a:srgbClr val="006C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PROPOSAL: </a:t>
            </a:r>
            <a:r>
              <a:rPr lang="it-IT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KAMEO</a:t>
            </a:r>
            <a:br>
              <a:rPr lang="it-IT" sz="3400" b="1" dirty="0">
                <a:solidFill>
                  <a:srgbClr val="0D5B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6C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aonic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solidFill>
                  <a:srgbClr val="006C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toms</a:t>
            </a:r>
            <a:r>
              <a:rPr lang="en-US" sz="2200" b="1" dirty="0">
                <a:solidFill>
                  <a:srgbClr val="0D5B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b="1" dirty="0">
                <a:solidFill>
                  <a:srgbClr val="006C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easuring</a:t>
            </a:r>
            <a:r>
              <a:rPr lang="en-US" sz="2200" b="1" dirty="0">
                <a:solidFill>
                  <a:srgbClr val="0D5B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6C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resonance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dirty="0">
                <a:solidFill>
                  <a:srgbClr val="006C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ffects</a:t>
            </a:r>
            <a:r>
              <a:rPr lang="en-US" sz="2200" b="1" dirty="0">
                <a:solidFill>
                  <a:srgbClr val="0D5B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b="1" dirty="0">
                <a:solidFill>
                  <a:srgbClr val="006C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bservables</a:t>
            </a:r>
            <a:br>
              <a:rPr lang="en-US" sz="3400" b="1" dirty="0">
                <a:solidFill>
                  <a:srgbClr val="0D5BDC"/>
                </a:solidFill>
              </a:rPr>
            </a:br>
            <a:endParaRPr lang="it-IT" sz="3400" b="1" dirty="0">
              <a:solidFill>
                <a:srgbClr val="0D5BDC"/>
              </a:solidFill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20980" y="806089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of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resonance</a:t>
            </a:r>
            <a:r>
              <a:rPr lang="it-IT" sz="1600" dirty="0"/>
              <a:t> E2 </a:t>
            </a:r>
            <a:r>
              <a:rPr lang="it-IT" sz="1600" dirty="0" err="1"/>
              <a:t>effects</a:t>
            </a:r>
            <a:r>
              <a:rPr lang="it-IT" sz="1600" dirty="0"/>
              <a:t> in </a:t>
            </a:r>
            <a:r>
              <a:rPr lang="it-IT" sz="1600" dirty="0" err="1"/>
              <a:t>Molybdenum</a:t>
            </a:r>
            <a:r>
              <a:rPr lang="it-IT" sz="1600" dirty="0"/>
              <a:t> </a:t>
            </a:r>
            <a:r>
              <a:rPr lang="it-IT" sz="1600" dirty="0" err="1"/>
              <a:t>kaonic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be </a:t>
            </a:r>
            <a:r>
              <a:rPr lang="it-IT" sz="1600" dirty="0" err="1"/>
              <a:t>performed</a:t>
            </a:r>
            <a:r>
              <a:rPr lang="it-IT" sz="1600" dirty="0"/>
              <a:t> </a:t>
            </a:r>
            <a:r>
              <a:rPr lang="it-IT" sz="1600" b="1" dirty="0" err="1">
                <a:solidFill>
                  <a:srgbClr val="00B050"/>
                </a:solidFill>
              </a:rPr>
              <a:t>during</a:t>
            </a:r>
            <a:r>
              <a:rPr lang="it-IT" sz="1600" b="1" dirty="0">
                <a:solidFill>
                  <a:srgbClr val="00B050"/>
                </a:solidFill>
              </a:rPr>
              <a:t> the SIDDHARTA-2 data </a:t>
            </a:r>
            <a:r>
              <a:rPr lang="it-IT" sz="1600" b="1" dirty="0" err="1">
                <a:solidFill>
                  <a:srgbClr val="00B050"/>
                </a:solidFill>
              </a:rPr>
              <a:t>taking</a:t>
            </a:r>
            <a:r>
              <a:rPr lang="it-IT" sz="1600" b="1" dirty="0">
                <a:solidFill>
                  <a:srgbClr val="00B050"/>
                </a:solidFill>
              </a:rPr>
              <a:t> </a:t>
            </a:r>
            <a:r>
              <a:rPr lang="it-IT" sz="1600" b="1" dirty="0" err="1">
                <a:solidFill>
                  <a:srgbClr val="00B050"/>
                </a:solidFill>
              </a:rPr>
              <a:t>period</a:t>
            </a:r>
            <a:r>
              <a:rPr lang="it-IT" sz="1600" dirty="0"/>
              <a:t>, </a:t>
            </a:r>
            <a:r>
              <a:rPr lang="it-IT" sz="1600" dirty="0" err="1"/>
              <a:t>exploiting</a:t>
            </a:r>
            <a:r>
              <a:rPr lang="it-IT" sz="1600" dirty="0"/>
              <a:t> the </a:t>
            </a:r>
            <a:r>
              <a:rPr lang="it-IT" sz="1600" dirty="0" err="1"/>
              <a:t>horizontal</a:t>
            </a:r>
            <a:r>
              <a:rPr lang="it-IT" sz="1600" dirty="0"/>
              <a:t> </a:t>
            </a:r>
            <a:r>
              <a:rPr lang="it-IT" sz="1600" dirty="0" err="1"/>
              <a:t>emitted</a:t>
            </a:r>
            <a:r>
              <a:rPr lang="it-IT" sz="1600" dirty="0"/>
              <a:t> </a:t>
            </a:r>
            <a:r>
              <a:rPr lang="it-IT" sz="1600" dirty="0" err="1"/>
              <a:t>kaons</a:t>
            </a:r>
            <a:r>
              <a:rPr lang="it-IT" sz="1600" dirty="0"/>
              <a:t> with </a:t>
            </a:r>
            <a:r>
              <a:rPr lang="it-IT" sz="1600" dirty="0" err="1"/>
              <a:t>dedicated</a:t>
            </a:r>
            <a:r>
              <a:rPr lang="it-IT" sz="1600" dirty="0"/>
              <a:t> targets and a </a:t>
            </a:r>
            <a:r>
              <a:rPr lang="it-IT" sz="1600" dirty="0" err="1"/>
              <a:t>Germanium</a:t>
            </a:r>
            <a:r>
              <a:rPr lang="it-IT" sz="1600" dirty="0"/>
              <a:t> detector.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F20CC211-2252-47F2-97BE-14C54DFD77C8}"/>
                  </a:ext>
                </a:extLst>
              </p:cNvPr>
              <p:cNvSpPr txBox="1"/>
              <p:nvPr/>
            </p:nvSpPr>
            <p:spPr>
              <a:xfrm>
                <a:off x="4025646" y="3946679"/>
                <a:ext cx="5118354" cy="1125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a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</a:t>
                </a:r>
                <a:r>
                  <a:rPr lang="it-IT" sz="165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a target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maximizing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geometrical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performed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10-15 days for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isotope,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including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(for </a:t>
                </a:r>
                <a:r>
                  <a:rPr lang="it-IT" sz="165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</a:t>
                </a:r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6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</m:sup>
                      <m:e>
                        <m:r>
                          <a:rPr lang="it-IT" sz="165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r>
                  <a:rPr lang="it-IT" sz="165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F20CC211-2252-47F2-97BE-14C54DFD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46" y="3946679"/>
                <a:ext cx="5118354" cy="1125501"/>
              </a:xfrm>
              <a:prstGeom prst="rect">
                <a:avLst/>
              </a:prstGeom>
              <a:blipFill>
                <a:blip r:embed="rId3"/>
                <a:stretch>
                  <a:fillRect l="-714" t="-1622" r="-833" b="-64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_2">
            <a:extLst>
              <a:ext uri="{FF2B5EF4-FFF2-40B4-BE49-F238E27FC236}">
                <a16:creationId xmlns:a16="http://schemas.microsoft.com/office/drawing/2014/main" id="{D9275777-CF03-9483-75DD-A3CBCB7FC72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7641" y="1763388"/>
            <a:ext cx="3931917" cy="287262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621238B6-BE30-F72F-F1BD-B9EE79101072}"/>
              </a:ext>
            </a:extLst>
          </p:cNvPr>
          <p:cNvSpPr/>
          <p:nvPr/>
        </p:nvSpPr>
        <p:spPr>
          <a:xfrm flipH="1" flipV="1">
            <a:off x="2194559" y="3099815"/>
            <a:ext cx="308611" cy="1685723"/>
          </a:xfrm>
          <a:prstGeom prst="line">
            <a:avLst/>
          </a:prstGeom>
          <a:ln w="36000">
            <a:solidFill>
              <a:srgbClr val="FEF2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895F6D-9500-A741-0D08-E57C622180D6}"/>
              </a:ext>
            </a:extLst>
          </p:cNvPr>
          <p:cNvSpPr txBox="1"/>
          <p:nvPr/>
        </p:nvSpPr>
        <p:spPr>
          <a:xfrm>
            <a:off x="1385315" y="4785538"/>
            <a:ext cx="2235708" cy="323165"/>
          </a:xfrm>
          <a:prstGeom prst="rect">
            <a:avLst/>
          </a:prstGeom>
          <a:noFill/>
          <a:ln w="38100">
            <a:solidFill>
              <a:srgbClr val="FEF2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Molibdenum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</a:p>
        </p:txBody>
      </p:sp>
      <p:pic>
        <p:nvPicPr>
          <p:cNvPr id="11" name="Picture 7_0">
            <a:extLst>
              <a:ext uri="{FF2B5EF4-FFF2-40B4-BE49-F238E27FC236}">
                <a16:creationId xmlns:a16="http://schemas.microsoft.com/office/drawing/2014/main" id="{36F73953-E3DB-EFB1-A807-E4AEBA2FF64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025646" y="2503170"/>
            <a:ext cx="2036826" cy="1293979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ella 135">
                <a:extLst>
                  <a:ext uri="{FF2B5EF4-FFF2-40B4-BE49-F238E27FC236}">
                    <a16:creationId xmlns:a16="http://schemas.microsoft.com/office/drawing/2014/main" id="{200C5BDD-F033-F8B2-FA6B-88D1F3441F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39066" y="2007353"/>
              <a:ext cx="2691765" cy="15163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7255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897255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897255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Mo isotope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 err="1"/>
                            <a:t>Abundance</a:t>
                          </a:r>
                          <a:endParaRPr lang="it-IT" sz="1100" b="1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Half-Time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sz="11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it-IT" sz="11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ella 135">
                <a:extLst>
                  <a:ext uri="{FF2B5EF4-FFF2-40B4-BE49-F238E27FC236}">
                    <a16:creationId xmlns:a16="http://schemas.microsoft.com/office/drawing/2014/main" id="{200C5BDD-F033-F8B2-FA6B-88D1F3441FD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39066" y="2007353"/>
              <a:ext cx="2691765" cy="15163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7255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897255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897255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403860"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Mo isotope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 err="1"/>
                            <a:t>Abundance</a:t>
                          </a:r>
                          <a:endParaRPr lang="it-IT" sz="1100" b="1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100" b="1" dirty="0"/>
                            <a:t>Half-Time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676" t="-155556" r="-200676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sz="1100" i="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676" t="-250000" r="-200676" b="-2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676" t="-350000" r="-200676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100" i="1" dirty="0" err="1"/>
                            <a:t>stable</a:t>
                          </a:r>
                          <a:endParaRPr lang="it-IT" sz="1100" i="1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676" t="-450000" r="-200676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1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200000" t="-450000" r="-1351" b="-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DA1AF5-A767-D547-0446-FD82958464AA}"/>
              </a:ext>
            </a:extLst>
          </p:cNvPr>
          <p:cNvSpPr txBox="1"/>
          <p:nvPr/>
        </p:nvSpPr>
        <p:spPr>
          <a:xfrm>
            <a:off x="4025646" y="1721947"/>
            <a:ext cx="20368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test with a Monte Carlo </a:t>
            </a:r>
            <a:r>
              <a:rPr lang="it-IT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8DBADBE-BA1D-2766-528A-22AFDA448637}"/>
              </a:ext>
            </a:extLst>
          </p:cNvPr>
          <p:cNvSpPr/>
          <p:nvPr/>
        </p:nvSpPr>
        <p:spPr>
          <a:xfrm>
            <a:off x="3943350" y="1700784"/>
            <a:ext cx="2183126" cy="21534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</p:spTree>
    <p:extLst>
      <p:ext uri="{BB962C8B-B14F-4D97-AF65-F5344CB8AC3E}">
        <p14:creationId xmlns:p14="http://schemas.microsoft.com/office/powerpoint/2010/main" val="264589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81" grpId="0"/>
      <p:bldP spid="7" grpId="0" animBg="1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145;p21">
                <a:extLst>
                  <a:ext uri="{FF2B5EF4-FFF2-40B4-BE49-F238E27FC236}">
                    <a16:creationId xmlns:a16="http://schemas.microsoft.com/office/drawing/2014/main" id="{3B580E09-F630-F12F-50BC-25CDA21EA526}"/>
                  </a:ext>
                </a:extLst>
              </p:cNvPr>
              <p:cNvSpPr txBox="1"/>
              <p:nvPr/>
            </p:nvSpPr>
            <p:spPr>
              <a:xfrm>
                <a:off x="284542" y="552904"/>
                <a:ext cx="8761331" cy="900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342900" indent="-238125">
                  <a:buSzPts val="1400"/>
                  <a:buChar char="●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the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deeply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kaonic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easily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accessible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kaonic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cascade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Mo nuclei </a:t>
                </a:r>
                <a14:m>
                  <m:oMath xmlns:m="http://schemas.openxmlformats.org/officeDocument/2006/math"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14:m>
                  <m:oMath xmlns:m="http://schemas.openxmlformats.org/officeDocument/2006/math">
                    <m:r>
                      <a:rPr lang="it-IT" sz="165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50" i="1">
                        <a:latin typeface="Cambria Math" panose="02040503050406030204" pitchFamily="18" charset="0"/>
                      </a:rPr>
                      <m:t>=6,4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(E2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maybe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strong interaction)!</a:t>
                </a:r>
                <a:endParaRPr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Google Shape;145;p21">
                <a:extLst>
                  <a:ext uri="{FF2B5EF4-FFF2-40B4-BE49-F238E27FC236}">
                    <a16:creationId xmlns:a16="http://schemas.microsoft.com/office/drawing/2014/main" id="{3B580E09-F630-F12F-50BC-25CDA21EA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2" y="552904"/>
                <a:ext cx="8761331" cy="900224"/>
              </a:xfrm>
              <a:prstGeom prst="rect">
                <a:avLst/>
              </a:prstGeom>
              <a:blipFill>
                <a:blip r:embed="rId2"/>
                <a:stretch>
                  <a:fillRect b="-61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Google Shape;147;p21">
                <a:extLst>
                  <a:ext uri="{FF2B5EF4-FFF2-40B4-BE49-F238E27FC236}">
                    <a16:creationId xmlns:a16="http://schemas.microsoft.com/office/drawing/2014/main" id="{C566D513-A47A-1962-75B0-7CD38320F58D}"/>
                  </a:ext>
                </a:extLst>
              </p:cNvPr>
              <p:cNvSpPr txBox="1"/>
              <p:nvPr/>
            </p:nvSpPr>
            <p:spPr>
              <a:xfrm>
                <a:off x="279919" y="3498812"/>
                <a:ext cx="8514272" cy="65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342900" indent="-238125">
                  <a:buSzPts val="1400"/>
                  <a:buChar char="●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isotope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(</a:t>
                </a:r>
                <a:r>
                  <a:rPr lang="el-GR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would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periphery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added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lighest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isotope 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94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Google Shape;147;p21">
                <a:extLst>
                  <a:ext uri="{FF2B5EF4-FFF2-40B4-BE49-F238E27FC236}">
                    <a16:creationId xmlns:a16="http://schemas.microsoft.com/office/drawing/2014/main" id="{C566D513-A47A-1962-75B0-7CD38320F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19" y="3498812"/>
                <a:ext cx="8514272" cy="650990"/>
              </a:xfrm>
              <a:prstGeom prst="rect">
                <a:avLst/>
              </a:prstGeom>
              <a:blipFill>
                <a:blip r:embed="rId3"/>
                <a:stretch>
                  <a:fillRect b="-7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147;p21">
                <a:extLst>
                  <a:ext uri="{FF2B5EF4-FFF2-40B4-BE49-F238E27FC236}">
                    <a16:creationId xmlns:a16="http://schemas.microsoft.com/office/drawing/2014/main" id="{4D8D392E-0149-3931-63E5-BE422006C87F}"/>
                  </a:ext>
                </a:extLst>
              </p:cNvPr>
              <p:cNvSpPr txBox="1"/>
              <p:nvPr/>
            </p:nvSpPr>
            <p:spPr>
              <a:xfrm>
                <a:off x="279920" y="1452936"/>
                <a:ext cx="8574915" cy="65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342900" indent="-238125">
                  <a:buSzPts val="1400"/>
                  <a:buChar char="●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50" i="1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attenuation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l-GR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due to the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Google Shape;147;p21">
                <a:extLst>
                  <a:ext uri="{FF2B5EF4-FFF2-40B4-BE49-F238E27FC236}">
                    <a16:creationId xmlns:a16="http://schemas.microsoft.com/office/drawing/2014/main" id="{4D8D392E-0149-3931-63E5-BE422006C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0" y="1452936"/>
                <a:ext cx="8574915" cy="651375"/>
              </a:xfrm>
              <a:prstGeom prst="rect">
                <a:avLst/>
              </a:prstGeom>
              <a:blipFill>
                <a:blip r:embed="rId4"/>
                <a:stretch>
                  <a:fillRect b="-84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47;p21">
                <a:extLst>
                  <a:ext uri="{FF2B5EF4-FFF2-40B4-BE49-F238E27FC236}">
                    <a16:creationId xmlns:a16="http://schemas.microsoft.com/office/drawing/2014/main" id="{9880EA0B-6A74-5C16-2DF0-64B3578DD1E3}"/>
                  </a:ext>
                </a:extLst>
              </p:cNvPr>
              <p:cNvSpPr txBox="1"/>
              <p:nvPr/>
            </p:nvSpPr>
            <p:spPr>
              <a:xfrm>
                <a:off x="284542" y="4254482"/>
                <a:ext cx="8438834" cy="65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342900" indent="-238125">
                  <a:buSzPts val="1400"/>
                  <a:buFont typeface="Arial"/>
                  <a:buChar char="●"/>
                </a:pPr>
                <a:r>
                  <a:rPr lang="it-IT" sz="165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To study </a:t>
                </a:r>
                <a:r>
                  <a:rPr lang="it-IT" sz="1650" dirty="0" err="1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distribution</a:t>
                </a:r>
                <a:r>
                  <a:rPr lang="it-IT" sz="165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ar-AE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ar-AE" sz="165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ar-AE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ar-AE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ar-AE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providing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important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details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to investigate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neutrinoless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double beta (0</a:t>
                </a:r>
                <a:r>
                  <a:rPr lang="el-GR" sz="165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νββ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) and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two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-neutrino double beta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decay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(2</a:t>
                </a:r>
                <a:r>
                  <a:rPr lang="el-GR" sz="1650" i="1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νββ</a:t>
                </a:r>
                <a:r>
                  <a:rPr lang="it-IT" sz="1650" dirty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) </a:t>
                </a:r>
                <a:endParaRPr lang="ar-AE" sz="165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Google Shape;147;p21">
                <a:extLst>
                  <a:ext uri="{FF2B5EF4-FFF2-40B4-BE49-F238E27FC236}">
                    <a16:creationId xmlns:a16="http://schemas.microsoft.com/office/drawing/2014/main" id="{9880EA0B-6A74-5C16-2DF0-64B3578D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2" y="4254482"/>
                <a:ext cx="8438834" cy="651375"/>
              </a:xfrm>
              <a:prstGeom prst="rect">
                <a:avLst/>
              </a:prstGeom>
              <a:blipFill>
                <a:blip r:embed="rId5"/>
                <a:stretch>
                  <a:fillRect b="-7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147;p21">
                <a:extLst>
                  <a:ext uri="{FF2B5EF4-FFF2-40B4-BE49-F238E27FC236}">
                    <a16:creationId xmlns:a16="http://schemas.microsoft.com/office/drawing/2014/main" id="{28DCA2C6-D5F1-571B-253D-A13A93518911}"/>
                  </a:ext>
                </a:extLst>
              </p:cNvPr>
              <p:cNvSpPr txBox="1"/>
              <p:nvPr/>
            </p:nvSpPr>
            <p:spPr>
              <a:xfrm>
                <a:off x="241198" y="2127894"/>
                <a:ext cx="8525522" cy="651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342900" indent="-238125">
                  <a:buSzPts val="1400"/>
                  <a:buFont typeface="Arial"/>
                  <a:buChar char="●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l-GR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first time,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providing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new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theorical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models. </a:t>
                </a:r>
              </a:p>
            </p:txBody>
          </p:sp>
        </mc:Choice>
        <mc:Fallback>
          <p:sp>
            <p:nvSpPr>
              <p:cNvPr id="7" name="Google Shape;147;p21">
                <a:extLst>
                  <a:ext uri="{FF2B5EF4-FFF2-40B4-BE49-F238E27FC236}">
                    <a16:creationId xmlns:a16="http://schemas.microsoft.com/office/drawing/2014/main" id="{28DCA2C6-D5F1-571B-253D-A13A93518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8" y="2127894"/>
                <a:ext cx="8525522" cy="651246"/>
              </a:xfrm>
              <a:prstGeom prst="rect">
                <a:avLst/>
              </a:prstGeom>
              <a:blipFill>
                <a:blip r:embed="rId6"/>
                <a:stretch>
                  <a:fillRect r="-215" b="-7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47;p21">
                <a:extLst>
                  <a:ext uri="{FF2B5EF4-FFF2-40B4-BE49-F238E27FC236}">
                    <a16:creationId xmlns:a16="http://schemas.microsoft.com/office/drawing/2014/main" id="{31C8018E-A0E5-AC26-A5F7-73C2042597E8}"/>
                  </a:ext>
                </a:extLst>
              </p:cNvPr>
              <p:cNvSpPr txBox="1"/>
              <p:nvPr/>
            </p:nvSpPr>
            <p:spPr>
              <a:xfrm>
                <a:off x="279920" y="2802707"/>
                <a:ext cx="8663500" cy="6552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marL="342900" indent="-238125">
                  <a:buSzPts val="1400"/>
                  <a:buFont typeface="Arial"/>
                  <a:buChar char="●"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reveal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new </a:t>
                </a:r>
                <a:r>
                  <a:rPr lang="it-IT" sz="165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</a:t>
                </a:r>
                <a:r>
                  <a:rPr lang="it-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strong </a:t>
                </a:r>
                <a:r>
                  <a:rPr lang="it" sz="165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kaon-nucleon interaction</a:t>
                </a:r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(also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𝑅𝑢</m:t>
                        </m:r>
                      </m:e>
                    </m:sPre>
                  </m:oMath>
                </a14:m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it-IT"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Google Shape;147;p21">
                <a:extLst>
                  <a:ext uri="{FF2B5EF4-FFF2-40B4-BE49-F238E27FC236}">
                    <a16:creationId xmlns:a16="http://schemas.microsoft.com/office/drawing/2014/main" id="{31C8018E-A0E5-AC26-A5F7-73C204259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0" y="2802707"/>
                <a:ext cx="8663500" cy="655285"/>
              </a:xfrm>
              <a:prstGeom prst="rect">
                <a:avLst/>
              </a:prstGeom>
              <a:blipFill>
                <a:blip r:embed="rId7"/>
                <a:stretch>
                  <a:fillRect b="-84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993AF8-E7D5-10CD-CAE5-847FAE2B3185}"/>
              </a:ext>
            </a:extLst>
          </p:cNvPr>
          <p:cNvSpPr txBox="1"/>
          <p:nvPr/>
        </p:nvSpPr>
        <p:spPr>
          <a:xfrm>
            <a:off x="777074" y="-1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6CC0"/>
                </a:solidFill>
                <a:latin typeface="Times New Roman"/>
              </a:rPr>
              <a:t>Scientific </a:t>
            </a:r>
            <a:r>
              <a:rPr lang="it-IT" sz="3000" spc="-1" dirty="0" err="1">
                <a:solidFill>
                  <a:srgbClr val="006CC0"/>
                </a:solidFill>
                <a:latin typeface="Times New Roman"/>
              </a:rPr>
              <a:t>Relevance</a:t>
            </a:r>
            <a:r>
              <a:rPr lang="it-IT" sz="3000" spc="-1" dirty="0">
                <a:solidFill>
                  <a:srgbClr val="006CC0"/>
                </a:solidFill>
                <a:latin typeface="Times New Roman"/>
              </a:rPr>
              <a:t> of KAMEO</a:t>
            </a:r>
          </a:p>
        </p:txBody>
      </p:sp>
    </p:spTree>
    <p:extLst>
      <p:ext uri="{BB962C8B-B14F-4D97-AF65-F5344CB8AC3E}">
        <p14:creationId xmlns:p14="http://schemas.microsoft.com/office/powerpoint/2010/main" val="9098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85ED0B-E667-9743-8071-92165FE10C58}"/>
              </a:ext>
            </a:extLst>
          </p:cNvPr>
          <p:cNvSpPr txBox="1"/>
          <p:nvPr/>
        </p:nvSpPr>
        <p:spPr>
          <a:xfrm>
            <a:off x="777074" y="-1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E2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Nuclear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Resonance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Kaonic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atoms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66" name="CasellaDiTesto 165">
            <a:extLst>
              <a:ext uri="{FF2B5EF4-FFF2-40B4-BE49-F238E27FC236}">
                <a16:creationId xmlns:a16="http://schemas.microsoft.com/office/drawing/2014/main" id="{F4F94584-AE8B-425F-8C11-BC1711894A19}"/>
              </a:ext>
            </a:extLst>
          </p:cNvPr>
          <p:cNvSpPr txBox="1"/>
          <p:nvPr/>
        </p:nvSpPr>
        <p:spPr>
          <a:xfrm>
            <a:off x="271149" y="537014"/>
            <a:ext cx="859245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50" dirty="0">
                <a:solidFill>
                  <a:schemeClr val="dk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 “</a:t>
            </a:r>
            <a:r>
              <a:rPr lang="en-US" sz="1650" dirty="0" err="1">
                <a:solidFill>
                  <a:schemeClr val="dk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thicklish</a:t>
            </a:r>
            <a:r>
              <a:rPr lang="en-US" sz="1650" dirty="0">
                <a:solidFill>
                  <a:schemeClr val="dk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nuclei” kaonic atoms, 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when an atomic de-excitation energy is closely matched by a nuclear excitation energy, a resonance condition occurs</a:t>
            </a:r>
            <a:r>
              <a:rPr lang="en-US" sz="1650" dirty="0">
                <a:solidFill>
                  <a:schemeClr val="dk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which produces 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an attenuation of some of the atomic x-ray lines from a resonant versus a normal isotope target</a:t>
            </a:r>
            <a:r>
              <a:rPr lang="en-US" sz="1650" dirty="0">
                <a:solidFill>
                  <a:schemeClr val="dk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– as </a:t>
            </a: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Mo(98)</a:t>
            </a:r>
            <a:r>
              <a:rPr lang="en-US" sz="1650" dirty="0">
                <a:solidFill>
                  <a:schemeClr val="dk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it-IT" sz="165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7" name="Immagine 246">
            <a:extLst>
              <a:ext uri="{FF2B5EF4-FFF2-40B4-BE49-F238E27FC236}">
                <a16:creationId xmlns:a16="http://schemas.microsoft.com/office/drawing/2014/main" id="{10CC6BE4-5EE3-D868-42A3-C9A9A55E2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2"/>
          <a:stretch/>
        </p:blipFill>
        <p:spPr>
          <a:xfrm>
            <a:off x="141207" y="1466445"/>
            <a:ext cx="8852342" cy="35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lbero, esterni, strada, via&#10;&#10;Descrizione generata automaticamente">
            <a:extLst>
              <a:ext uri="{FF2B5EF4-FFF2-40B4-BE49-F238E27FC236}">
                <a16:creationId xmlns:a16="http://schemas.microsoft.com/office/drawing/2014/main" id="{8FB9F20F-2398-4E5F-86DD-5391F1FA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40" y="1393032"/>
            <a:ext cx="7344982" cy="349546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9216921-EF1B-418C-8688-CEF71E82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310621"/>
            <a:ext cx="9144000" cy="841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</a:rPr>
              <a:t>THANK YOU FOR YOUR ATTENTION!!!</a:t>
            </a:r>
            <a:endParaRPr lang="it-IT" sz="4000" b="1" dirty="0">
              <a:solidFill>
                <a:srgbClr val="FF0000"/>
              </a:solidFill>
              <a:latin typeface="+mn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/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𝟗𝟒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blipFill>
                <a:blip r:embed="rId3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/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𝟗𝟔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blipFill>
                <a:blip r:embed="rId4"/>
                <a:stretch>
                  <a:fillRect r="-35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/>
              <p:nvPr/>
            </p:nvSpPr>
            <p:spPr>
              <a:xfrm>
                <a:off x="4652707" y="2563417"/>
                <a:ext cx="708660" cy="553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𝟗𝟖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07" y="2563417"/>
                <a:ext cx="708660" cy="553228"/>
              </a:xfrm>
              <a:prstGeom prst="rect">
                <a:avLst/>
              </a:prstGeom>
              <a:blipFill>
                <a:blip r:embed="rId5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/>
              <p:nvPr/>
            </p:nvSpPr>
            <p:spPr>
              <a:xfrm>
                <a:off x="6234079" y="2530555"/>
                <a:ext cx="708660" cy="618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  <m:e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3200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79" y="2530555"/>
                <a:ext cx="708660" cy="618952"/>
              </a:xfrm>
              <a:prstGeom prst="rect">
                <a:avLst/>
              </a:prstGeom>
              <a:blipFill>
                <a:blip r:embed="rId6"/>
                <a:stretch>
                  <a:fillRect r="-80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4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EBF3096-A1B5-473F-83DB-2DE5F69B21C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5BC05-3FEF-4F2A-B722-A5A19AC90510}"/>
              </a:ext>
            </a:extLst>
          </p:cNvPr>
          <p:cNvSpPr txBox="1"/>
          <p:nvPr/>
        </p:nvSpPr>
        <p:spPr>
          <a:xfrm>
            <a:off x="478631" y="728663"/>
            <a:ext cx="82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The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E2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Resonance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effect</a:t>
            </a:r>
            <a:r>
              <a:rPr lang="it-IT" sz="1600" dirty="0"/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a mixing of the </a:t>
            </a:r>
            <a:r>
              <a:rPr lang="it-IT" sz="1600" b="1" dirty="0" err="1">
                <a:solidFill>
                  <a:srgbClr val="FF0000"/>
                </a:solidFill>
              </a:rPr>
              <a:t>atomic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b="1" dirty="0">
                <a:solidFill>
                  <a:srgbClr val="FF0000"/>
                </a:solidFill>
              </a:rPr>
              <a:t> due to the </a:t>
            </a:r>
            <a:r>
              <a:rPr lang="it-IT" sz="1600" b="1" dirty="0" err="1">
                <a:solidFill>
                  <a:srgbClr val="FF0000"/>
                </a:solidFill>
              </a:rPr>
              <a:t>electrical</a:t>
            </a:r>
            <a:r>
              <a:rPr lang="it-IT" sz="1600" b="1" dirty="0">
                <a:solidFill>
                  <a:srgbClr val="FF0000"/>
                </a:solidFill>
              </a:rPr>
              <a:t> quadrupole </a:t>
            </a:r>
            <a:r>
              <a:rPr lang="it-IT" sz="1600" b="1" dirty="0" err="1">
                <a:solidFill>
                  <a:srgbClr val="FF0000"/>
                </a:solidFill>
              </a:rPr>
              <a:t>excitations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rotational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/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tx1"/>
                    </a:solidFill>
                  </a:rPr>
                  <a:t>Quanto-mechanically,</a:t>
                </a:r>
                <a:r>
                  <a:rPr lang="it" sz="1600" dirty="0"/>
                  <a:t> 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effect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mixes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producing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which</a:t>
                </a:r>
                <a:r>
                  <a:rPr lang="it-IT" sz="1600" dirty="0"/>
                  <a:t> </a:t>
                </a:r>
                <a:r>
                  <a:rPr lang="it" sz="1600" dirty="0">
                    <a:solidFill>
                      <a:schemeClr val="tx1"/>
                    </a:solidFill>
                  </a:rPr>
                  <a:t>contains a small admixture of excited nucleus-deexcited atom wavefunctions: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blipFill>
                <a:blip r:embed="rId2"/>
                <a:stretch>
                  <a:fillRect l="-445" t="-2206"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/>
              <p:nvPr/>
            </p:nvSpPr>
            <p:spPr>
              <a:xfrm>
                <a:off x="478630" y="4327919"/>
                <a:ext cx="447888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0" y="4327919"/>
                <a:ext cx="4478885" cy="372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/>
              <p:nvPr/>
            </p:nvSpPr>
            <p:spPr>
              <a:xfrm>
                <a:off x="992981" y="2218016"/>
                <a:ext cx="725090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81" y="2218016"/>
                <a:ext cx="7250905" cy="372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76;p15">
            <a:extLst>
              <a:ext uri="{FF2B5EF4-FFF2-40B4-BE49-F238E27FC236}">
                <a16:creationId xmlns:a16="http://schemas.microsoft.com/office/drawing/2014/main" id="{E8C3659C-A69F-4A18-86E9-A4C3BA4B2B28}"/>
              </a:ext>
            </a:extLst>
          </p:cNvPr>
          <p:cNvSpPr txBox="1"/>
          <p:nvPr/>
        </p:nvSpPr>
        <p:spPr>
          <a:xfrm>
            <a:off x="478631" y="2825813"/>
            <a:ext cx="3295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where the admixture coefficient 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/>
              <p:nvPr/>
            </p:nvSpPr>
            <p:spPr>
              <a:xfrm>
                <a:off x="3232793" y="2757878"/>
                <a:ext cx="3203726" cy="595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93" y="2757878"/>
                <a:ext cx="3203726" cy="595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/>
              <p:nvPr/>
            </p:nvSpPr>
            <p:spPr>
              <a:xfrm>
                <a:off x="6092047" y="2816414"/>
                <a:ext cx="2962903" cy="448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>
                    <a:solidFill>
                      <a:schemeClr val="dk1"/>
                    </a:solidFill>
                  </a:rPr>
                  <a:t>(very small),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" sz="1600" dirty="0"/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47" y="2816414"/>
                <a:ext cx="2962903" cy="448298"/>
              </a:xfrm>
              <a:prstGeom prst="rect">
                <a:avLst/>
              </a:prstGeom>
              <a:blipFill>
                <a:blip r:embed="rId6"/>
                <a:stretch>
                  <a:fillRect l="-1029"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79;p15">
            <a:extLst>
              <a:ext uri="{FF2B5EF4-FFF2-40B4-BE49-F238E27FC236}">
                <a16:creationId xmlns:a16="http://schemas.microsoft.com/office/drawing/2014/main" id="{53B865E6-4B18-45F3-A979-0130FB981B37}"/>
              </a:ext>
            </a:extLst>
          </p:cNvPr>
          <p:cNvSpPr txBox="1"/>
          <p:nvPr/>
        </p:nvSpPr>
        <p:spPr>
          <a:xfrm>
            <a:off x="478630" y="3271563"/>
            <a:ext cx="8400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expresses the </a:t>
            </a:r>
            <a:r>
              <a:rPr lang="it" sz="1600" i="1" dirty="0">
                <a:solidFill>
                  <a:srgbClr val="0000FF"/>
                </a:solidFill>
              </a:rPr>
              <a:t>electric quadrupole interaction </a:t>
            </a:r>
            <a:r>
              <a:rPr lang="it" sz="1600" dirty="0">
                <a:solidFill>
                  <a:schemeClr val="dk1"/>
                </a:solidFill>
              </a:rPr>
              <a:t>between hadron and nucleus.</a:t>
            </a:r>
            <a:endParaRPr sz="1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/>
              <p:nvPr/>
            </p:nvSpPr>
            <p:spPr>
              <a:xfrm>
                <a:off x="478630" y="3818067"/>
                <a:ext cx="7765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As </a:t>
                </a:r>
                <a:r>
                  <a:rPr lang="it-IT" sz="1600" dirty="0" err="1"/>
                  <a:t>example</a:t>
                </a:r>
                <a:r>
                  <a:rPr lang="it-IT" sz="1600" dirty="0"/>
                  <a:t>, for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E2 </a:t>
                </a:r>
                <a:r>
                  <a:rPr lang="it-IT" sz="1600" dirty="0" err="1"/>
                  <a:t>resonance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effect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𝑀𝑜</m:t>
                    </m:r>
                  </m:oMath>
                </a14:m>
                <a:r>
                  <a:rPr lang="it-IT" sz="1600" dirty="0"/>
                  <a:t> isotopes: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0" y="3818067"/>
                <a:ext cx="7765255" cy="338554"/>
              </a:xfrm>
              <a:prstGeom prst="rect">
                <a:avLst/>
              </a:prstGeom>
              <a:blipFill>
                <a:blip r:embed="rId7"/>
                <a:stretch>
                  <a:fillRect l="-471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FF00A1FE-F542-4BA0-B034-77388ED7E0DE}"/>
              </a:ext>
            </a:extLst>
          </p:cNvPr>
          <p:cNvSpPr/>
          <p:nvPr/>
        </p:nvSpPr>
        <p:spPr>
          <a:xfrm>
            <a:off x="478632" y="3707606"/>
            <a:ext cx="8186738" cy="125015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8B513F-4836-4DFE-A290-2CC7C8D957FF}"/>
              </a:ext>
            </a:extLst>
          </p:cNvPr>
          <p:cNvSpPr txBox="1"/>
          <p:nvPr/>
        </p:nvSpPr>
        <p:spPr>
          <a:xfrm>
            <a:off x="4898950" y="4387915"/>
            <a:ext cx="578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00" dirty="0">
                <a:solidFill>
                  <a:schemeClr val="dk1"/>
                </a:solidFill>
              </a:rPr>
              <a:t>with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/>
              <p:nvPr/>
            </p:nvSpPr>
            <p:spPr>
              <a:xfrm>
                <a:off x="5309716" y="4264002"/>
                <a:ext cx="2649217" cy="586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16" y="4264002"/>
                <a:ext cx="2649217" cy="5863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97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F0BD444-34FC-46E4-B03C-481CCB644332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/>
              <p:nvPr/>
            </p:nvSpPr>
            <p:spPr>
              <a:xfrm>
                <a:off x="307972" y="1433532"/>
                <a:ext cx="8149771" cy="852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absorption</a:t>
                </a:r>
                <a:r>
                  <a:rPr lang="it-IT" sz="1600" dirty="0"/>
                  <a:t> rate </a:t>
                </a:r>
                <a:r>
                  <a:rPr lang="it-IT" sz="1600" dirty="0" err="1"/>
                  <a:t>increases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very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drasically</a:t>
                </a:r>
                <a:r>
                  <a:rPr lang="it-IT" sz="1600" dirty="0"/>
                  <a:t> (by a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several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hundred</a:t>
                </a:r>
                <a:r>
                  <a:rPr lang="it-IT" sz="1600" dirty="0"/>
                  <a:t>) for </a:t>
                </a:r>
                <a:r>
                  <a:rPr lang="it-IT" sz="1600" dirty="0" err="1"/>
                  <a:t>each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unit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decrease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orbital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angular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momentum</a:t>
                </a:r>
                <a:r>
                  <a:rPr lang="it-IT" sz="1600" dirty="0"/>
                  <a:t>; </a:t>
                </a:r>
                <a:r>
                  <a:rPr lang="it" sz="1600" dirty="0"/>
                  <a:t>thus for a decrease of </a:t>
                </a:r>
                <a14:m>
                  <m:oMath xmlns:m="http://schemas.openxmlformats.org/officeDocument/2006/math">
                    <m:r>
                      <a:rPr lang="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" sz="1600" dirty="0"/>
                  <a:t>, the factor may be around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2" y="1433532"/>
                <a:ext cx="8149771" cy="852093"/>
              </a:xfrm>
              <a:prstGeom prst="rect">
                <a:avLst/>
              </a:prstGeom>
              <a:blipFill>
                <a:blip r:embed="rId2"/>
                <a:stretch>
                  <a:fillRect l="-449" t="-2143" r="-749" b="-6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94;p16">
            <a:extLst>
              <a:ext uri="{FF2B5EF4-FFF2-40B4-BE49-F238E27FC236}">
                <a16:creationId xmlns:a16="http://schemas.microsoft.com/office/drawing/2014/main" id="{F3D77248-00E1-4A83-ACDA-3D2B7CB82C07}"/>
              </a:ext>
            </a:extLst>
          </p:cNvPr>
          <p:cNvSpPr/>
          <p:nvPr/>
        </p:nvSpPr>
        <p:spPr>
          <a:xfrm rot="-2568824">
            <a:off x="2809345" y="2171761"/>
            <a:ext cx="400372" cy="4003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9B8F979B-55FA-4BC6-B182-551F04539008}"/>
              </a:ext>
            </a:extLst>
          </p:cNvPr>
          <p:cNvSpPr txBox="1"/>
          <p:nvPr/>
        </p:nvSpPr>
        <p:spPr>
          <a:xfrm>
            <a:off x="2001845" y="3080260"/>
            <a:ext cx="254179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0D5BDC"/>
                </a:solidFill>
                <a:latin typeface="+mn-lt"/>
                <a:ea typeface="Verdana" panose="020B0604030504040204" pitchFamily="34" charset="0"/>
              </a:rPr>
              <a:t>INDUCED WIDTH:</a:t>
            </a:r>
            <a:endParaRPr sz="1800" b="1" dirty="0">
              <a:solidFill>
                <a:srgbClr val="0D5BDC"/>
              </a:solidFill>
              <a:latin typeface="+mn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/>
              <p:nvPr/>
            </p:nvSpPr>
            <p:spPr>
              <a:xfrm>
                <a:off x="3927384" y="3133428"/>
                <a:ext cx="2184400" cy="343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𝐼𝑛𝑑</m:t>
                          </m:r>
                        </m:sup>
                      </m:sSub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384" y="3133428"/>
                <a:ext cx="2184400" cy="34362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96;p16">
            <a:extLst>
              <a:ext uri="{FF2B5EF4-FFF2-40B4-BE49-F238E27FC236}">
                <a16:creationId xmlns:a16="http://schemas.microsoft.com/office/drawing/2014/main" id="{DA1ADCDA-9D6D-42EF-B023-D6AD38969A2C}"/>
              </a:ext>
            </a:extLst>
          </p:cNvPr>
          <p:cNvSpPr txBox="1"/>
          <p:nvPr/>
        </p:nvSpPr>
        <p:spPr>
          <a:xfrm>
            <a:off x="1979720" y="2481776"/>
            <a:ext cx="679141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+mn-lt"/>
                <a:ea typeface="Verdana" panose="020B0604030504040204" pitchFamily="34" charset="0"/>
              </a:rPr>
              <a:t>A very small admixture coefficient a (typically 1%) can mean a significant induced width!</a:t>
            </a:r>
            <a:endParaRPr sz="12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A4E54CB9-7B9C-4230-84CB-0BF7735CF76D}"/>
              </a:ext>
            </a:extLst>
          </p:cNvPr>
          <p:cNvSpPr txBox="1"/>
          <p:nvPr/>
        </p:nvSpPr>
        <p:spPr>
          <a:xfrm>
            <a:off x="384221" y="3584551"/>
            <a:ext cx="860012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  <a:latin typeface="+mn-lt"/>
                <a:ea typeface="Verdana" panose="020B0604030504040204" pitchFamily="34" charset="0"/>
              </a:rPr>
              <a:t>A significant weakening/attenuation of corresponding hadronic x-ray line and any lower lines can be observed.</a:t>
            </a:r>
            <a:endParaRPr sz="16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2" name="Google Shape;98;p16">
            <a:extLst>
              <a:ext uri="{FF2B5EF4-FFF2-40B4-BE49-F238E27FC236}">
                <a16:creationId xmlns:a16="http://schemas.microsoft.com/office/drawing/2014/main" id="{A139475D-500D-4E9D-9B6D-37174C687029}"/>
              </a:ext>
            </a:extLst>
          </p:cNvPr>
          <p:cNvSpPr txBox="1"/>
          <p:nvPr/>
        </p:nvSpPr>
        <p:spPr>
          <a:xfrm>
            <a:off x="391479" y="4220201"/>
            <a:ext cx="852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Moreover, comparing the ratio of intensities (attenuated line/reference) from the resonant isotope (thicklish) to a non resonant one, we have the </a:t>
            </a:r>
            <a:r>
              <a:rPr lang="it" sz="1600" b="1" dirty="0">
                <a:solidFill>
                  <a:srgbClr val="0000FF"/>
                </a:solidFill>
              </a:rPr>
              <a:t>direct measure of the fraction of hadrons absorbed by the excited nucleus</a:t>
            </a:r>
            <a:r>
              <a:rPr lang="it" sz="1600" dirty="0">
                <a:solidFill>
                  <a:srgbClr val="0000FF"/>
                </a:solidFill>
              </a:rPr>
              <a:t>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2707EE-070A-422C-8CCB-B4B63D9AD51A}"/>
              </a:ext>
            </a:extLst>
          </p:cNvPr>
          <p:cNvSpPr txBox="1"/>
          <p:nvPr/>
        </p:nvSpPr>
        <p:spPr>
          <a:xfrm>
            <a:off x="310717" y="724159"/>
            <a:ext cx="8407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800" b="1" dirty="0">
                <a:solidFill>
                  <a:srgbClr val="FF0000"/>
                </a:solidFill>
              </a:rPr>
              <a:t>HADRONIC ATOMS ARE VERY SENSITIVE TO QUITE AMOUNTS OF CONFIGURATION MIXING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4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49750"/>
            <a:ext cx="9143999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pionic cadmium 112 experiment</a:t>
            </a:r>
            <a:endParaRPr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3147" y="1722407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pionic cadmium (112), the energy difference between 5g and 3d levels, 618.8 keV, is very nearly equal to the nuclear excitation energy of 617.4 keV.</a:t>
            </a:r>
            <a:endParaRPr sz="1600" dirty="0"/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F6884AF8-7CE2-4C80-BFDB-AD2D6528B8A7}"/>
              </a:ext>
            </a:extLst>
          </p:cNvPr>
          <p:cNvSpPr txBox="1"/>
          <p:nvPr/>
        </p:nvSpPr>
        <p:spPr>
          <a:xfrm>
            <a:off x="405579" y="669755"/>
            <a:ext cx="84508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resonance effect cadmium 112 was performed in 1975 by J. N. Bradbury, H.Daniel, J. Reidy and M. Leon at  the biomedical pion beam of </a:t>
            </a:r>
            <a:r>
              <a:rPr lang="it" sz="1600" dirty="0">
                <a:solidFill>
                  <a:schemeClr val="dk1"/>
                </a:solidFill>
                <a:highlight>
                  <a:srgbClr val="FFFFFF"/>
                </a:highlight>
              </a:rPr>
              <a:t>Los Alamos Meson Physics Facility (</a:t>
            </a:r>
            <a:r>
              <a:rPr lang="it" sz="1600" dirty="0">
                <a:solidFill>
                  <a:schemeClr val="dk1"/>
                </a:solidFill>
              </a:rPr>
              <a:t>LAMPF). 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D28C75-2EFC-4E10-9E20-D160FB902262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DAA9AD4-606E-4E1A-8D34-D26B59815F00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9138C2-4CB4-43A8-8FB8-24F660BF9616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563202-AA49-4E98-AB05-3CD2F1132E3D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B4162A-1ED3-4754-8792-58AD95FD6CDE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29D5B5-56E4-4A39-AEB7-6A1C29720244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468F55-5F00-4299-93FE-F40CFFE12B20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AF7A1F-3528-49AA-ADF4-B862F1976392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D27F473-2819-468E-9BF6-8F44A9F96F74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EFF1742-0AB0-47A2-84DC-7FC823F291DB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69F875E-1AA0-468B-9BCB-A52586AC31DD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12130055-60DA-4079-8282-2914DF57480A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9370E4A-CB46-4167-B58E-DC5BA3827124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699E1D9-A0B4-46C0-A397-55EADDB9E472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DC1866-9FA7-4323-9F29-E094F95B3902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F2A788C-9391-47D8-8B4F-74074F3A9CAC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blipFill>
                <a:blip r:embed="rId5"/>
                <a:stretch>
                  <a:fillRect l="-7692" r="-1923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AD28C12-AC5F-48A4-ADD7-230E45AE0D33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617.4 keV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CD3EF5-224C-4B97-873C-3090B498625D}"/>
              </a:ext>
            </a:extLst>
          </p:cNvPr>
          <p:cNvSpPr txBox="1"/>
          <p:nvPr/>
        </p:nvSpPr>
        <p:spPr>
          <a:xfrm>
            <a:off x="633074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618.8 keV</a:t>
            </a:r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DB5A9AC-6013-4F40-AB93-07EF3B5EA1F0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06;p17">
            <a:extLst>
              <a:ext uri="{FF2B5EF4-FFF2-40B4-BE49-F238E27FC236}">
                <a16:creationId xmlns:a16="http://schemas.microsoft.com/office/drawing/2014/main" id="{7DE9F869-3950-4A47-BA32-F01E191390E5}"/>
              </a:ext>
            </a:extLst>
          </p:cNvPr>
          <p:cNvSpPr txBox="1"/>
          <p:nvPr/>
        </p:nvSpPr>
        <p:spPr>
          <a:xfrm>
            <a:off x="309716" y="3713179"/>
            <a:ext cx="84360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consisted of placing enriched isotope targets of </a:t>
            </a:r>
            <a:r>
              <a:rPr lang="it" sz="1600" dirty="0">
                <a:solidFill>
                  <a:srgbClr val="0000FF"/>
                </a:solidFill>
              </a:rPr>
              <a:t>Cd(111)</a:t>
            </a:r>
            <a:r>
              <a:rPr lang="it" sz="1600" dirty="0"/>
              <a:t> e </a:t>
            </a:r>
            <a:r>
              <a:rPr lang="it" sz="1600" dirty="0">
                <a:solidFill>
                  <a:srgbClr val="0000FF"/>
                </a:solidFill>
              </a:rPr>
              <a:t>Cd(112)</a:t>
            </a:r>
            <a:r>
              <a:rPr lang="it" sz="1600" dirty="0"/>
              <a:t> in turn into the negative pion beam for</a:t>
            </a:r>
            <a:r>
              <a:rPr lang="it" sz="1600" dirty="0">
                <a:solidFill>
                  <a:srgbClr val="0000FF"/>
                </a:solidFill>
              </a:rPr>
              <a:t> </a:t>
            </a:r>
            <a:r>
              <a:rPr lang="it" sz="1600" b="1" u="sng" dirty="0">
                <a:solidFill>
                  <a:srgbClr val="0000FF"/>
                </a:solidFill>
              </a:rPr>
              <a:t>2 hours</a:t>
            </a:r>
            <a:r>
              <a:rPr lang="it" sz="1600" dirty="0"/>
              <a:t>. </a:t>
            </a:r>
          </a:p>
        </p:txBody>
      </p:sp>
      <p:sp>
        <p:nvSpPr>
          <p:cNvPr id="76" name="Google Shape;107;p17">
            <a:extLst>
              <a:ext uri="{FF2B5EF4-FFF2-40B4-BE49-F238E27FC236}">
                <a16:creationId xmlns:a16="http://schemas.microsoft.com/office/drawing/2014/main" id="{1C4AFEC2-B008-4DD0-9562-4C2726E3DBF0}"/>
              </a:ext>
            </a:extLst>
          </p:cNvPr>
          <p:cNvSpPr txBox="1"/>
          <p:nvPr/>
        </p:nvSpPr>
        <p:spPr>
          <a:xfrm>
            <a:off x="323855" y="4631527"/>
            <a:ext cx="85104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Natural Cadmio was exposed for a shorter time to provide consistency check.</a:t>
            </a:r>
            <a:endParaRPr sz="1600" dirty="0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E82E4F1F-855A-4899-873E-D02ECA7902E4}"/>
              </a:ext>
            </a:extLst>
          </p:cNvPr>
          <p:cNvSpPr/>
          <p:nvPr/>
        </p:nvSpPr>
        <p:spPr>
          <a:xfrm>
            <a:off x="4136923" y="2293374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975FF0-58D2-46F4-85A6-577D09A9395C}"/>
              </a:ext>
            </a:extLst>
          </p:cNvPr>
          <p:cNvSpPr txBox="1"/>
          <p:nvPr/>
        </p:nvSpPr>
        <p:spPr>
          <a:xfrm>
            <a:off x="309717" y="4317762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 a </a:t>
            </a:r>
            <a:r>
              <a:rPr lang="en-US" sz="1600" b="1" dirty="0">
                <a:solidFill>
                  <a:srgbClr val="FF0000"/>
                </a:solidFill>
              </a:rPr>
              <a:t>germanium detector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9B4AA6-4FAB-4E16-BDE1-309A7E34BE83}"/>
              </a:ext>
            </a:extLst>
          </p:cNvPr>
          <p:cNvSpPr txBox="1"/>
          <p:nvPr/>
        </p:nvSpPr>
        <p:spPr>
          <a:xfrm>
            <a:off x="2094270" y="3370006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8466BB8-0DEB-4AB5-9E18-152023621166}"/>
              </a:ext>
            </a:extLst>
          </p:cNvPr>
          <p:cNvSpPr txBox="1"/>
          <p:nvPr/>
        </p:nvSpPr>
        <p:spPr>
          <a:xfrm>
            <a:off x="8244589" y="2235914"/>
            <a:ext cx="109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194 keV</a:t>
            </a:r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E658BE-59F4-425D-B890-9C9B9C822A66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424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0F50ADA-BCBE-4280-945D-7A043450187A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105 keV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7664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0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7">
            <a:extLst>
              <a:ext uri="{FF2B5EF4-FFF2-40B4-BE49-F238E27FC236}">
                <a16:creationId xmlns:a16="http://schemas.microsoft.com/office/drawing/2014/main" id="{87056BD7-12AE-4C91-BE2B-C5DB7C2ABF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5107" t="44073" r="35682" b="27393"/>
          <a:stretch/>
        </p:blipFill>
        <p:spPr>
          <a:xfrm>
            <a:off x="3472244" y="2374013"/>
            <a:ext cx="3227102" cy="146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799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+mn-lt"/>
              </a:rPr>
              <a:t>The Molybdenum 98 experiment</a:t>
            </a:r>
            <a:endParaRPr sz="3400" b="1" dirty="0">
              <a:solidFill>
                <a:srgbClr val="0D5BDC"/>
              </a:solidFill>
              <a:latin typeface="+mn-l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72960" y="601574"/>
            <a:ext cx="8654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Nuclear Resonance Effects in Molybdenum 98 was performed in 1975 by G. L. Goldfrey, G- K. Lum and C. E. Wiegand at Lawrence Berkeley Laboratory (LBL) in California.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19364" y="3652704"/>
            <a:ext cx="839256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was performed with a negative kaon beam, turning the targets of Mo(98), and Mo(92) as reference.</a:t>
            </a:r>
            <a:endParaRPr sz="160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F507FB5-74EE-402E-A84B-5872EED6B128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95F1B6E-C426-462F-9C95-9DFC8860A44F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8D9E4AA-A012-4941-ABDB-B9FEF7C0B430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54102C9-67F9-4721-86E3-7BB8855179AA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E94F575-59A5-43B3-B2D6-B37AFE024C33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FD36769-CCEE-4025-A80E-C376D40A4592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1A6C83C-27AE-425A-8A7E-753923EF2E78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8B2D67B-00AE-4C24-8C7D-18D4E675C2A4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FF06A37-081D-4F91-AA27-F8715FED253F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693C6B2-7D54-42B1-AAED-9808F11E8D2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C094A1D5-7239-4D00-8443-4FD470AFEF4F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F224E64-58DC-4F2D-96E5-E0220D479808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83582B3-08F8-4C4D-A50D-5D61C64AF33C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1379B6-FCCE-4E02-9555-E7B1D24C338A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DF02BD-65F6-4475-AFDC-9F1DA0BB0490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6F508EA-3CDE-4C11-9CB3-9AE7D3D16AC8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blipFill>
                <a:blip r:embed="rId5"/>
                <a:stretch>
                  <a:fillRect l="-8421" r="-2105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FA9E882-C60F-4314-9E5F-1403BE63DE48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787</a:t>
            </a:r>
            <a:r>
              <a:rPr lang="it" sz="1400" dirty="0"/>
              <a:t>.4 keV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A148960-B05E-4B50-9DA8-C769C4188D8E}"/>
              </a:ext>
            </a:extLst>
          </p:cNvPr>
          <p:cNvSpPr txBox="1"/>
          <p:nvPr/>
        </p:nvSpPr>
        <p:spPr>
          <a:xfrm>
            <a:off x="627912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798.2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E8246E1-DC76-482F-B066-A8009504E21C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F9AB85B-47BA-4EA8-8637-B59A79F5FBB7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514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1B84B74-CED1-4956-99CB-84D4D533CB95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171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368BBF9-5510-4B6C-8C71-08D67237A0A6}"/>
              </a:ext>
            </a:extLst>
          </p:cNvPr>
          <p:cNvSpPr txBox="1"/>
          <p:nvPr/>
        </p:nvSpPr>
        <p:spPr>
          <a:xfrm>
            <a:off x="8244589" y="2235914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284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36" name="Google Shape;64;p14">
            <a:extLst>
              <a:ext uri="{FF2B5EF4-FFF2-40B4-BE49-F238E27FC236}">
                <a16:creationId xmlns:a16="http://schemas.microsoft.com/office/drawing/2014/main" id="{6C59C8B9-FFF0-4763-9845-99B41661B32D}"/>
              </a:ext>
            </a:extLst>
          </p:cNvPr>
          <p:cNvSpPr txBox="1"/>
          <p:nvPr/>
        </p:nvSpPr>
        <p:spPr>
          <a:xfrm>
            <a:off x="299776" y="1562749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kaonic molybdenum (98), the energy difference between 6h and 4f levels, 798.2 keV, is very nearly equal to the nuclear excitation energy of 787.4 keV.</a:t>
            </a:r>
            <a:endParaRPr sz="1600" dirty="0"/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B466EE62-D16B-462A-B75E-F74E8D9382D0}"/>
              </a:ext>
            </a:extLst>
          </p:cNvPr>
          <p:cNvSpPr/>
          <p:nvPr/>
        </p:nvSpPr>
        <p:spPr>
          <a:xfrm>
            <a:off x="4035323" y="2162746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6D849B2-663F-47C6-A3F5-DE13009888BF}"/>
              </a:ext>
            </a:extLst>
          </p:cNvPr>
          <p:cNvSpPr txBox="1"/>
          <p:nvPr/>
        </p:nvSpPr>
        <p:spPr>
          <a:xfrm>
            <a:off x="1733634" y="3283788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A226B73-0B91-4EAD-8D37-D45AEEE81260}"/>
              </a:ext>
            </a:extLst>
          </p:cNvPr>
          <p:cNvSpPr txBox="1"/>
          <p:nvPr/>
        </p:nvSpPr>
        <p:spPr>
          <a:xfrm>
            <a:off x="309717" y="4303474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</a:t>
            </a:r>
            <a:r>
              <a:rPr lang="en-US" sz="1600" b="1" dirty="0">
                <a:solidFill>
                  <a:srgbClr val="FF0000"/>
                </a:solidFill>
              </a:rPr>
              <a:t> germanium detectors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+mn-lt"/>
              </a:rPr>
              <a:t>The Molybdenum 98 experiment</a:t>
            </a:r>
            <a:endParaRPr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l="37080" t="17748" r="39643" b="17333"/>
          <a:stretch/>
        </p:blipFill>
        <p:spPr>
          <a:xfrm>
            <a:off x="372054" y="1335881"/>
            <a:ext cx="3306552" cy="380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l="1487" t="69959" r="46688" b="13823"/>
          <a:stretch/>
        </p:blipFill>
        <p:spPr>
          <a:xfrm>
            <a:off x="3654446" y="1280864"/>
            <a:ext cx="5382398" cy="14194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Google Shape;136;p20"/>
              <p:cNvSpPr txBox="1"/>
              <p:nvPr/>
            </p:nvSpPr>
            <p:spPr>
              <a:xfrm>
                <a:off x="1032458" y="672871"/>
                <a:ext cx="7932948" cy="691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/>
                  <a:t>The E2 Nuclear Resonance effect was observed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" sz="1600" dirty="0"/>
                  <a:t>, expressed as the attenuation of x-ray line .</a:t>
                </a:r>
                <a:endParaRPr sz="1600" dirty="0"/>
              </a:p>
            </p:txBody>
          </p:sp>
        </mc:Choice>
        <mc:Fallback xmlns="">
          <p:sp>
            <p:nvSpPr>
              <p:cNvPr id="136" name="Google Shape;136;p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58" y="672871"/>
                <a:ext cx="7932948" cy="691826"/>
              </a:xfrm>
              <a:prstGeom prst="rect">
                <a:avLst/>
              </a:prstGeom>
              <a:blipFill>
                <a:blip r:embed="rId5"/>
                <a:stretch>
                  <a:fillRect l="-384" b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Google Shape;137;p20"/>
          <p:cNvSpPr txBox="1"/>
          <p:nvPr/>
        </p:nvSpPr>
        <p:spPr>
          <a:xfrm>
            <a:off x="3750715" y="2789233"/>
            <a:ext cx="5133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0000FF"/>
                </a:solidFill>
              </a:rPr>
              <a:t>Only 25 hours of data taking</a:t>
            </a:r>
            <a:r>
              <a:rPr lang="it" sz="2000" dirty="0"/>
              <a:t> with K-beam was </a:t>
            </a:r>
            <a:r>
              <a:rPr lang="it" sz="2000" b="1" dirty="0">
                <a:solidFill>
                  <a:srgbClr val="FF0000"/>
                </a:solidFill>
              </a:rPr>
              <a:t>not enough for a conclusive result!!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996644" y="3713536"/>
            <a:ext cx="418444" cy="47270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5BDC"/>
          </a:solidFill>
          <a:ln w="9525" cap="flat" cmpd="sng">
            <a:solidFill>
              <a:srgbClr val="0D5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3721699" y="4164657"/>
            <a:ext cx="498653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u="sng" dirty="0">
                <a:solidFill>
                  <a:srgbClr val="FF0000"/>
                </a:solidFill>
              </a:rPr>
              <a:t>IMPROVABLE WITH MODERN DETECTORS AND MORE DATA TAKING TIME</a:t>
            </a:r>
            <a:endParaRPr sz="1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77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Nuclear Resonance in Kaonic atoms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85273" y="650735"/>
            <a:ext cx="876538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Nuclear Resonances are expected also for kaonic atoms. Such predictions have been obtained by integrating the Klein-Gordon equation with a phenomenological kaon-nucleon potential.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Google Shape;126;p19"/>
              <p:cNvSpPr txBox="1"/>
              <p:nvPr/>
            </p:nvSpPr>
            <p:spPr>
              <a:xfrm>
                <a:off x="295774" y="4432367"/>
                <a:ext cx="8945880" cy="826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2000" b="1" dirty="0">
                    <a:solidFill>
                      <a:srgbClr val="FF0000"/>
                    </a:solidFill>
                  </a:rPr>
                  <a:t>MOLYBDENUM OFFERS A UNIQUE OPPORTUNITY TO INVESTIGATE WITH NUCLEAR RESONANCES THE STRONG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it-IT" sz="2000" b="1" dirty="0">
                    <a:solidFill>
                      <a:srgbClr val="FF0000"/>
                    </a:solidFill>
                  </a:rPr>
                  <a:t> INTERACTION</a:t>
                </a:r>
                <a:endParaRPr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Google Shape;126;p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4" y="4432367"/>
                <a:ext cx="8945880" cy="826543"/>
              </a:xfrm>
              <a:prstGeom prst="rect">
                <a:avLst/>
              </a:prstGeom>
              <a:blipFill>
                <a:blip r:embed="rId3"/>
                <a:stretch>
                  <a:fillRect l="-750" b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097375"/>
                  </p:ext>
                </p:extLst>
              </p:nvPr>
            </p:nvGraphicFramePr>
            <p:xfrm>
              <a:off x="346228" y="1322773"/>
              <a:ext cx="8380522" cy="3144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14939"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Nucleus</a:t>
                          </a:r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Levels</a:t>
                          </a:r>
                          <a:r>
                            <a:rPr lang="it-IT" sz="105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Atten</a:t>
                          </a:r>
                          <a:r>
                            <a:rPr lang="it-IT" sz="105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  <a:p>
                          <a:endParaRPr lang="it-IT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𝑅𝑢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𝑆𝑛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138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𝐵𝑎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𝐻𝑔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8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it-IT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097375"/>
                  </p:ext>
                </p:extLst>
              </p:nvPr>
            </p:nvGraphicFramePr>
            <p:xfrm>
              <a:off x="346228" y="1322773"/>
              <a:ext cx="8380522" cy="3144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Nucleus</a:t>
                          </a:r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6087" t="-1064" r="-444348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Levels</a:t>
                          </a:r>
                          <a:r>
                            <a:rPr lang="it-IT" sz="105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5447" t="-1064" r="-245935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53801" t="-1064" r="-253801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Atten</a:t>
                          </a:r>
                          <a:r>
                            <a:rPr lang="it-IT" sz="105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  <a:p>
                          <a:endParaRPr lang="it-IT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179245" r="-978125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179245" r="-338384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179245" r="-148352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279245" r="-978125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279245" r="-338384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279245" r="-148352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379245" r="-978125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379245" r="-338384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379245" r="-148352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488462" r="-978125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488462" r="-338384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488462" r="-148352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577358" r="-978125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577358" r="-338384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577358" r="-148352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677358" r="-978125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677358" r="-338384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677358" r="-148352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777358" r="-978125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777358" r="-338384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777358" r="-148352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877358" r="-978125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877358" r="-338384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877358" r="-148352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Nuclear Resonance in Kaonic atoms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85273" y="650735"/>
            <a:ext cx="8765381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Nuclear Resonances are expected also for kaonic atoms. Such predictions have been obtained by integrating the Klein-Gordon equation with a phenomenological kaon-nucleon potential.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6228" y="1322773"/>
              <a:ext cx="8380522" cy="3144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14939"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Nucleus</a:t>
                          </a:r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e>
                                      <m:sup>
                                        <m:r>
                                          <a:rPr lang="it-IT" sz="12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Levels</a:t>
                          </a:r>
                          <a:r>
                            <a:rPr lang="it-IT" sz="105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𝒌𝒆𝑽</m:t>
                                </m:r>
                                <m:r>
                                  <a:rPr lang="it-IT" sz="1200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Atten</a:t>
                          </a:r>
                          <a:r>
                            <a:rPr lang="it-IT" sz="105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  <a:p>
                          <a:endParaRPr lang="it-IT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𝑅𝑢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122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𝑆𝑛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138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𝐵𝑎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→5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7→</m:t>
                              </m:r>
                            </m:oMath>
                          </a14:m>
                          <a:r>
                            <a:rPr lang="it-IT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b>
                                  <m:sup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198</m:t>
                                    </m:r>
                                  </m:sup>
                                  <m:e>
                                    <m:r>
                                      <a:rPr lang="it-IT" sz="1200" b="0" i="1" smtClean="0">
                                        <a:latin typeface="Cambria Math" panose="02040503050406030204" pitchFamily="18" charset="0"/>
                                      </a:rPr>
                                      <m:t>𝐻𝑔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8</m:t>
                                </m:r>
                                <m:r>
                                  <a:rPr lang="it-IT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→7</m:t>
                                </m:r>
                              </m:oMath>
                            </m:oMathPara>
                          </a14:m>
                          <a:endParaRPr lang="it-IT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9→</m:t>
                              </m:r>
                            </m:oMath>
                          </a14:m>
                          <a:r>
                            <a:rPr lang="it-IT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a 2">
                <a:extLst>
                  <a:ext uri="{FF2B5EF4-FFF2-40B4-BE49-F238E27FC236}">
                    <a16:creationId xmlns:a16="http://schemas.microsoft.com/office/drawing/2014/main" id="{EE6EA4EE-38E5-4768-9BDF-6C9EB8B608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3097375"/>
                  </p:ext>
                </p:extLst>
              </p:nvPr>
            </p:nvGraphicFramePr>
            <p:xfrm>
              <a:off x="346228" y="1322773"/>
              <a:ext cx="8380522" cy="31441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0791">
                      <a:extLst>
                        <a:ext uri="{9D8B030D-6E8A-4147-A177-3AD203B41FA5}">
                          <a16:colId xmlns:a16="http://schemas.microsoft.com/office/drawing/2014/main" val="2187260942"/>
                        </a:ext>
                      </a:extLst>
                    </a:gridCol>
                    <a:gridCol w="1401870">
                      <a:extLst>
                        <a:ext uri="{9D8B030D-6E8A-4147-A177-3AD203B41FA5}">
                          <a16:colId xmlns:a16="http://schemas.microsoft.com/office/drawing/2014/main" val="1607833339"/>
                        </a:ext>
                      </a:extLst>
                    </a:gridCol>
                    <a:gridCol w="1039978">
                      <a:extLst>
                        <a:ext uri="{9D8B030D-6E8A-4147-A177-3AD203B41FA5}">
                          <a16:colId xmlns:a16="http://schemas.microsoft.com/office/drawing/2014/main" val="219338361"/>
                        </a:ext>
                      </a:extLst>
                    </a:gridCol>
                    <a:gridCol w="1495040">
                      <a:extLst>
                        <a:ext uri="{9D8B030D-6E8A-4147-A177-3AD203B41FA5}">
                          <a16:colId xmlns:a16="http://schemas.microsoft.com/office/drawing/2014/main" val="2610278146"/>
                        </a:ext>
                      </a:extLst>
                    </a:gridCol>
                    <a:gridCol w="1046526">
                      <a:extLst>
                        <a:ext uri="{9D8B030D-6E8A-4147-A177-3AD203B41FA5}">
                          <a16:colId xmlns:a16="http://schemas.microsoft.com/office/drawing/2014/main" val="2298234086"/>
                        </a:ext>
                      </a:extLst>
                    </a:gridCol>
                    <a:gridCol w="598015">
                      <a:extLst>
                        <a:ext uri="{9D8B030D-6E8A-4147-A177-3AD203B41FA5}">
                          <a16:colId xmlns:a16="http://schemas.microsoft.com/office/drawing/2014/main" val="451373310"/>
                        </a:ext>
                      </a:extLst>
                    </a:gridCol>
                    <a:gridCol w="664462">
                      <a:extLst>
                        <a:ext uri="{9D8B030D-6E8A-4147-A177-3AD203B41FA5}">
                          <a16:colId xmlns:a16="http://schemas.microsoft.com/office/drawing/2014/main" val="3104259423"/>
                        </a:ext>
                      </a:extLst>
                    </a:gridCol>
                    <a:gridCol w="556487">
                      <a:extLst>
                        <a:ext uri="{9D8B030D-6E8A-4147-A177-3AD203B41FA5}">
                          <a16:colId xmlns:a16="http://schemas.microsoft.com/office/drawing/2014/main" val="690423900"/>
                        </a:ext>
                      </a:extLst>
                    </a:gridCol>
                    <a:gridCol w="797353">
                      <a:extLst>
                        <a:ext uri="{9D8B030D-6E8A-4147-A177-3AD203B41FA5}">
                          <a16:colId xmlns:a16="http://schemas.microsoft.com/office/drawing/2014/main" val="8509237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Nucleus</a:t>
                          </a:r>
                          <a:endParaRPr lang="it-IT" sz="105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56087" t="-1064" r="-444348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Levels</a:t>
                          </a:r>
                          <a:r>
                            <a:rPr lang="it-IT" sz="1050" dirty="0"/>
                            <a:t> mixed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15447" t="-1064" r="-245935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453801" t="-1064" r="-253801" b="-45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 err="1"/>
                            <a:t>Atten</a:t>
                          </a:r>
                          <a:r>
                            <a:rPr lang="it-IT" sz="1050" dirty="0"/>
                            <a:t>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Ref lines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sz="1050" dirty="0"/>
                            <a:t>Energy [</a:t>
                          </a:r>
                          <a:r>
                            <a:rPr lang="it-IT" sz="1050" dirty="0" err="1"/>
                            <a:t>keV</a:t>
                          </a:r>
                          <a:r>
                            <a:rPr lang="it-IT" sz="1050" dirty="0"/>
                            <a:t>]</a:t>
                          </a:r>
                        </a:p>
                        <a:p>
                          <a:endParaRPr lang="it-IT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2539187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179245" r="-978125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179245" r="-338384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179245" r="-148352" b="-7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55621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279245" r="-978125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279245" r="-338384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279245" r="-148352" b="-6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00591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379245" r="-978125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787.4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798.2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379245" r="-338384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379245" r="-148352" b="-5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9979824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488462" r="-978125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535.5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797.9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488462" r="-338384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284.3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488462" r="-148352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171.2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9232436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577358" r="-978125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832.3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874.9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29.8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577358" r="-338384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312.1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577358" r="-148352" b="-3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187.9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8116950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677358" r="-978125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1140.2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1105.8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677358" r="-338384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677358" r="-148352" b="-2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243.1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5661355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777358" r="-978125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1426.0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(6,5)+(4,3)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1346.3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126.1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777358" r="-338384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505.7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777358" r="-148352" b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305.4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555552"/>
                      </a:ext>
                    </a:extLst>
                  </a:tr>
                  <a:tr h="32158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781" t="-877358" r="-978125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411.8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(8,7)+(7,5)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406.1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7.8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956566" t="-877358" r="-338384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403.2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1269231" t="-877358" r="-148352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200" dirty="0"/>
                            <a:t>276.1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102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93CEF3AD-BB76-9B9A-1A52-6AA6C79AAC9E}"/>
              </a:ext>
            </a:extLst>
          </p:cNvPr>
          <p:cNvSpPr/>
          <p:nvPr/>
        </p:nvSpPr>
        <p:spPr>
          <a:xfrm>
            <a:off x="346228" y="3193256"/>
            <a:ext cx="8380522" cy="307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2F2447D-9278-C8D0-1B1A-7FC24AB06FE9}"/>
              </a:ext>
            </a:extLst>
          </p:cNvPr>
          <p:cNvSpPr/>
          <p:nvPr/>
        </p:nvSpPr>
        <p:spPr>
          <a:xfrm>
            <a:off x="346228" y="2205070"/>
            <a:ext cx="8380522" cy="3071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72C6C80-22C7-D293-9CEA-E0C1FF926DB0}"/>
              </a:ext>
            </a:extLst>
          </p:cNvPr>
          <p:cNvSpPr/>
          <p:nvPr/>
        </p:nvSpPr>
        <p:spPr>
          <a:xfrm>
            <a:off x="346228" y="2559974"/>
            <a:ext cx="8380522" cy="3071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75EFD3-85CE-BF03-AA75-A0790A19D64C}"/>
              </a:ext>
            </a:extLst>
          </p:cNvPr>
          <p:cNvSpPr txBox="1"/>
          <p:nvPr/>
        </p:nvSpPr>
        <p:spPr>
          <a:xfrm>
            <a:off x="346228" y="4643438"/>
            <a:ext cx="846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KAONIC RUTHENIUM 96 COULD BE INVESTIGATED WITH INTERESTING RESULTS</a:t>
            </a:r>
          </a:p>
        </p:txBody>
      </p:sp>
    </p:spTree>
    <p:extLst>
      <p:ext uri="{BB962C8B-B14F-4D97-AF65-F5344CB8AC3E}">
        <p14:creationId xmlns:p14="http://schemas.microsoft.com/office/powerpoint/2010/main" val="108844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5BC05-3FEF-4F2A-B722-A5A19AC90510}"/>
              </a:ext>
            </a:extLst>
          </p:cNvPr>
          <p:cNvSpPr txBox="1"/>
          <p:nvPr/>
        </p:nvSpPr>
        <p:spPr>
          <a:xfrm>
            <a:off x="432197" y="544118"/>
            <a:ext cx="82796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mixing of the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the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quadrupole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excitations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</a:t>
            </a:r>
            <a:r>
              <a:rPr lang="it-IT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/>
              <p:nvPr/>
            </p:nvSpPr>
            <p:spPr>
              <a:xfrm>
                <a:off x="454114" y="1214592"/>
                <a:ext cx="8215313" cy="854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Quanto-mechanically, </a:t>
                </a:r>
                <a:r>
                  <a:rPr lang="it-IT" sz="165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</a:t>
                </a:r>
                <a:r>
                  <a:rPr lang="it-IT" sz="165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mixes</a:t>
                </a:r>
                <a:r>
                  <a:rPr lang="it-IT" sz="165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5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levels</a:t>
                </a:r>
                <a:r>
                  <a:rPr lang="it-IT" sz="165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5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5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levels</a:t>
                </a:r>
                <a:r>
                  <a:rPr lang="it-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producing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a small admixture of excited nucleus-deexcited atom wavefunctions:</a:t>
                </a:r>
                <a:endParaRPr lang="it-IT"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4" y="1214592"/>
                <a:ext cx="8215313" cy="854080"/>
              </a:xfrm>
              <a:prstGeom prst="rect">
                <a:avLst/>
              </a:prstGeom>
              <a:blipFill>
                <a:blip r:embed="rId2"/>
                <a:stretch>
                  <a:fillRect l="-445" t="-2143" b="-9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/>
              <p:nvPr/>
            </p:nvSpPr>
            <p:spPr>
              <a:xfrm>
                <a:off x="478631" y="4327920"/>
                <a:ext cx="447888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98D8FEB-1F21-4F94-A05E-483695572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4327920"/>
                <a:ext cx="4478885" cy="372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/>
              <p:nvPr/>
            </p:nvSpPr>
            <p:spPr>
              <a:xfrm>
                <a:off x="992981" y="2042542"/>
                <a:ext cx="7250905" cy="372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3B6146-C802-4539-B061-B672CD40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81" y="2042542"/>
                <a:ext cx="7250905" cy="372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76;p15">
            <a:extLst>
              <a:ext uri="{FF2B5EF4-FFF2-40B4-BE49-F238E27FC236}">
                <a16:creationId xmlns:a16="http://schemas.microsoft.com/office/drawing/2014/main" id="{E8C3659C-A69F-4A18-86E9-A4C3BA4B2B28}"/>
              </a:ext>
            </a:extLst>
          </p:cNvPr>
          <p:cNvSpPr txBox="1"/>
          <p:nvPr/>
        </p:nvSpPr>
        <p:spPr>
          <a:xfrm>
            <a:off x="478630" y="2682638"/>
            <a:ext cx="32958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admixture coefficient 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/>
              <p:nvPr/>
            </p:nvSpPr>
            <p:spPr>
              <a:xfrm>
                <a:off x="3077217" y="2602026"/>
                <a:ext cx="3203726" cy="587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665CD01D-57E2-45F4-9063-E2BC253DC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217" y="2602026"/>
                <a:ext cx="3203726" cy="587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/>
              <p:nvPr/>
            </p:nvSpPr>
            <p:spPr>
              <a:xfrm>
                <a:off x="6092048" y="2674215"/>
                <a:ext cx="2962903" cy="457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r>
                  <a:rPr lang="it" sz="1650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(very small),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" sz="16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it-IT" sz="165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sz="16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Google Shape;77;p15">
                <a:extLst>
                  <a:ext uri="{FF2B5EF4-FFF2-40B4-BE49-F238E27FC236}">
                    <a16:creationId xmlns:a16="http://schemas.microsoft.com/office/drawing/2014/main" id="{06F4878A-40CD-4BBE-AFC5-9CD180166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048" y="2674215"/>
                <a:ext cx="2962903" cy="457852"/>
              </a:xfrm>
              <a:prstGeom prst="rect">
                <a:avLst/>
              </a:prstGeom>
              <a:blipFill>
                <a:blip r:embed="rId6"/>
                <a:stretch>
                  <a:fillRect l="-1235"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oogle Shape;79;p15">
            <a:extLst>
              <a:ext uri="{FF2B5EF4-FFF2-40B4-BE49-F238E27FC236}">
                <a16:creationId xmlns:a16="http://schemas.microsoft.com/office/drawing/2014/main" id="{53B865E6-4B18-45F3-A979-0130FB981B37}"/>
              </a:ext>
            </a:extLst>
          </p:cNvPr>
          <p:cNvSpPr txBox="1"/>
          <p:nvPr/>
        </p:nvSpPr>
        <p:spPr>
          <a:xfrm>
            <a:off x="478629" y="3093607"/>
            <a:ext cx="840090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expresses the </a:t>
            </a:r>
            <a:r>
              <a:rPr lang="it" sz="165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quadrupole interaction </a:t>
            </a:r>
            <a:r>
              <a:rPr lang="it" sz="16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hadron and nucleus.</a:t>
            </a:r>
            <a:endParaRPr sz="165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/>
              <p:nvPr/>
            </p:nvSpPr>
            <p:spPr>
              <a:xfrm>
                <a:off x="478631" y="3818068"/>
                <a:ext cx="7765255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E2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5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50" i="1">
                        <a:latin typeface="Cambria Math" panose="02040503050406030204" pitchFamily="18" charset="0"/>
                      </a:rPr>
                      <m:t>𝑀𝑜</m:t>
                    </m:r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isotopes:</a:t>
                </a: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1FEF55B-26BC-4CBA-AFB8-CB951BC1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3818068"/>
                <a:ext cx="7765255" cy="346249"/>
              </a:xfrm>
              <a:prstGeom prst="rect">
                <a:avLst/>
              </a:prstGeom>
              <a:blipFill>
                <a:blip r:embed="rId7"/>
                <a:stretch>
                  <a:fillRect l="-471" t="-5263" b="-228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FF00A1FE-F542-4BA0-B034-77388ED7E0DE}"/>
              </a:ext>
            </a:extLst>
          </p:cNvPr>
          <p:cNvSpPr/>
          <p:nvPr/>
        </p:nvSpPr>
        <p:spPr>
          <a:xfrm>
            <a:off x="469844" y="3681220"/>
            <a:ext cx="8183851" cy="125015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28B513F-4836-4DFE-A290-2CC7C8D957FF}"/>
              </a:ext>
            </a:extLst>
          </p:cNvPr>
          <p:cNvSpPr txBox="1"/>
          <p:nvPr/>
        </p:nvSpPr>
        <p:spPr>
          <a:xfrm>
            <a:off x="4898951" y="4387916"/>
            <a:ext cx="578644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/>
              <p:nvPr/>
            </p:nvSpPr>
            <p:spPr>
              <a:xfrm>
                <a:off x="5309717" y="4264003"/>
                <a:ext cx="2649217" cy="5863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it-IT" sz="1600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5BABA47-84DD-45C0-96F2-AA4A31640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17" y="4264003"/>
                <a:ext cx="2649217" cy="5863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0F3E6D-FE01-BAA1-AAF9-20CF453DEEBA}"/>
              </a:ext>
            </a:extLst>
          </p:cNvPr>
          <p:cNvSpPr txBox="1"/>
          <p:nvPr/>
        </p:nvSpPr>
        <p:spPr>
          <a:xfrm>
            <a:off x="781697" y="32937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E2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Nuclear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Resonance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Effect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2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  <p:bldP spid="16" grpId="0"/>
      <p:bldP spid="17" grpId="0"/>
      <p:bldP spid="5" grpId="0"/>
      <p:bldP spid="18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25958326-AA87-3823-1058-556166CDA726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Double-</a:t>
            </a:r>
            <a:r>
              <a:rPr lang="el-GR" sz="3400" b="1" dirty="0">
                <a:solidFill>
                  <a:srgbClr val="0D5BDC"/>
                </a:solidFill>
                <a:latin typeface="+mn-lt"/>
              </a:rPr>
              <a:t>β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decay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in Mo-98 isotope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2AC57A-0BAB-4A7D-87B4-044B8BFC45BC}"/>
              </a:ext>
            </a:extLst>
          </p:cNvPr>
          <p:cNvSpPr txBox="1"/>
          <p:nvPr/>
        </p:nvSpPr>
        <p:spPr>
          <a:xfrm>
            <a:off x="214313" y="793450"/>
            <a:ext cx="850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Double beta (</a:t>
            </a:r>
            <a:r>
              <a:rPr lang="el-GR" sz="1600" dirty="0"/>
              <a:t>ββ</a:t>
            </a:r>
            <a:r>
              <a:rPr lang="it-IT" sz="1600" dirty="0"/>
              <a:t>) 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a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process</a:t>
            </a:r>
            <a:r>
              <a:rPr lang="it-IT" sz="1600" dirty="0"/>
              <a:t> in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neutrons</a:t>
            </a:r>
            <a:r>
              <a:rPr lang="it-IT" sz="1600" dirty="0"/>
              <a:t> turn in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protons</a:t>
            </a:r>
            <a:r>
              <a:rPr lang="it-IT" sz="1600" dirty="0"/>
              <a:t> (or vice versa) and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electrons</a:t>
            </a:r>
            <a:r>
              <a:rPr lang="it-IT" sz="1600" dirty="0"/>
              <a:t> are </a:t>
            </a:r>
            <a:r>
              <a:rPr lang="it-IT" sz="1600" dirty="0" err="1"/>
              <a:t>emitted</a:t>
            </a:r>
            <a:r>
              <a:rPr lang="it-IT" sz="1600" dirty="0"/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A4CEC9-DB06-321C-76C1-73C81522326D}"/>
              </a:ext>
            </a:extLst>
          </p:cNvPr>
          <p:cNvSpPr txBox="1"/>
          <p:nvPr/>
        </p:nvSpPr>
        <p:spPr>
          <a:xfrm>
            <a:off x="214313" y="1537150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STANDARD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/>
              <p:nvPr/>
            </p:nvSpPr>
            <p:spPr>
              <a:xfrm>
                <a:off x="3124395" y="1590151"/>
                <a:ext cx="2401298" cy="21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̅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EEC7A26-9912-F308-305D-C121A24CE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590151"/>
                <a:ext cx="2401298" cy="219740"/>
              </a:xfrm>
              <a:prstGeom prst="rect">
                <a:avLst/>
              </a:prstGeom>
              <a:blipFill>
                <a:blip r:embed="rId2"/>
                <a:stretch>
                  <a:fillRect r="-10941"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138;p20">
            <a:extLst>
              <a:ext uri="{FF2B5EF4-FFF2-40B4-BE49-F238E27FC236}">
                <a16:creationId xmlns:a16="http://schemas.microsoft.com/office/drawing/2014/main" id="{578CC8B4-A991-FC97-1E23-E7A91EF13815}"/>
              </a:ext>
            </a:extLst>
          </p:cNvPr>
          <p:cNvSpPr/>
          <p:nvPr/>
        </p:nvSpPr>
        <p:spPr>
          <a:xfrm rot="16200000">
            <a:off x="5790923" y="1511569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D5BDC"/>
          </a:solidFill>
          <a:ln w="9525" cap="flat" cmpd="sng">
            <a:solidFill>
              <a:srgbClr val="0D5B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DC8785-19F5-C973-2DB9-F90995EFA8CC}"/>
              </a:ext>
            </a:extLst>
          </p:cNvPr>
          <p:cNvSpPr txBox="1"/>
          <p:nvPr/>
        </p:nvSpPr>
        <p:spPr>
          <a:xfrm>
            <a:off x="6337420" y="1537149"/>
            <a:ext cx="230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Lepton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</a:t>
            </a:r>
            <a:r>
              <a:rPr lang="it-IT" dirty="0" err="1"/>
              <a:t>conserved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E0D9F6-B838-EAE3-2F62-9F449E182C6C}"/>
              </a:ext>
            </a:extLst>
          </p:cNvPr>
          <p:cNvSpPr txBox="1"/>
          <p:nvPr/>
        </p:nvSpPr>
        <p:spPr>
          <a:xfrm>
            <a:off x="214313" y="1893981"/>
            <a:ext cx="338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Neutrinoless</a:t>
            </a:r>
            <a:r>
              <a:rPr lang="it-IT" b="1" dirty="0"/>
              <a:t> double-beta </a:t>
            </a:r>
            <a:r>
              <a:rPr lang="it-IT" b="1" dirty="0" err="1"/>
              <a:t>decay</a:t>
            </a:r>
            <a:r>
              <a:rPr lang="it-IT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/>
              <p:nvPr/>
            </p:nvSpPr>
            <p:spPr>
              <a:xfrm>
                <a:off x="3124395" y="1946983"/>
                <a:ext cx="1921552" cy="219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𝑀𝑜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44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𝑅𝑢</m:t>
                              </m:r>
                            </m:e>
                          </m:sPr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E6F570F-C8D2-839D-A0F0-C2A1CD7A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95" y="1946983"/>
                <a:ext cx="1921552" cy="219740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38;p20">
            <a:extLst>
              <a:ext uri="{FF2B5EF4-FFF2-40B4-BE49-F238E27FC236}">
                <a16:creationId xmlns:a16="http://schemas.microsoft.com/office/drawing/2014/main" id="{36378AE6-1DC9-845C-D31D-D242D37B1690}"/>
              </a:ext>
            </a:extLst>
          </p:cNvPr>
          <p:cNvSpPr/>
          <p:nvPr/>
        </p:nvSpPr>
        <p:spPr>
          <a:xfrm rot="16200000">
            <a:off x="5165844" y="1868401"/>
            <a:ext cx="281267" cy="43843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654E33F-1819-7CAE-E12C-DD7818882E73}"/>
              </a:ext>
            </a:extLst>
          </p:cNvPr>
          <p:cNvSpPr txBox="1"/>
          <p:nvPr/>
        </p:nvSpPr>
        <p:spPr>
          <a:xfrm>
            <a:off x="5651253" y="1929455"/>
            <a:ext cx="307126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D5BDC"/>
                </a:solidFill>
              </a:rPr>
              <a:t>VIOLATION OF LEPTON NUMBER CONSERVATION LAW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86444E-093D-D318-4B3C-D85C036A5B38}"/>
              </a:ext>
            </a:extLst>
          </p:cNvPr>
          <p:cNvSpPr txBox="1"/>
          <p:nvPr/>
        </p:nvSpPr>
        <p:spPr>
          <a:xfrm>
            <a:off x="485775" y="2571956"/>
            <a:ext cx="823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Neutrinoless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double-beta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decay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only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possible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if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neutrino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is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a Majorana </a:t>
            </a:r>
            <a:r>
              <a:rPr lang="it-IT" sz="16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particle</a:t>
            </a:r>
            <a:r>
              <a:rPr lang="it-IT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1F1567-A24E-155B-A3E2-9455215D871D}"/>
              </a:ext>
            </a:extLst>
          </p:cNvPr>
          <p:cNvSpPr txBox="1"/>
          <p:nvPr/>
        </p:nvSpPr>
        <p:spPr>
          <a:xfrm>
            <a:off x="214313" y="2961285"/>
            <a:ext cx="850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el-GR" sz="1600" dirty="0"/>
              <a:t>ββ</a:t>
            </a:r>
            <a:r>
              <a:rPr lang="it-IT" sz="1600" dirty="0"/>
              <a:t>-</a:t>
            </a:r>
            <a:r>
              <a:rPr lang="it-IT" sz="1600" dirty="0" err="1"/>
              <a:t>decay</a:t>
            </a:r>
            <a:r>
              <a:rPr lang="it-IT" sz="1600" dirty="0"/>
              <a:t>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matrix</a:t>
            </a:r>
            <a:r>
              <a:rPr lang="it-IT" sz="1600" dirty="0"/>
              <a:t> </a:t>
            </a:r>
            <a:r>
              <a:rPr lang="it-IT" sz="1600" dirty="0" err="1"/>
              <a:t>elements</a:t>
            </a:r>
            <a:r>
              <a:rPr lang="it-IT" sz="1600" dirty="0"/>
              <a:t> can be </a:t>
            </a:r>
            <a:r>
              <a:rPr lang="it-IT" sz="1600" dirty="0" err="1"/>
              <a:t>calculated</a:t>
            </a:r>
            <a:r>
              <a:rPr lang="it-IT" sz="1600" dirty="0"/>
              <a:t> </a:t>
            </a:r>
            <a:r>
              <a:rPr lang="it-IT" sz="1600" dirty="0" err="1"/>
              <a:t>using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FFFF00"/>
                </a:highlight>
              </a:rPr>
              <a:t>two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different</a:t>
            </a:r>
            <a:r>
              <a:rPr lang="it-IT" sz="1600" dirty="0">
                <a:highlight>
                  <a:srgbClr val="FFFF00"/>
                </a:highlight>
              </a:rPr>
              <a:t> theory frameworks:</a:t>
            </a:r>
            <a:r>
              <a:rPr lang="it-IT" sz="1600" dirty="0"/>
              <a:t> </a:t>
            </a:r>
            <a:r>
              <a:rPr lang="it-IT" sz="1600" dirty="0" err="1">
                <a:highlight>
                  <a:srgbClr val="66FF33"/>
                </a:highlight>
              </a:rPr>
              <a:t>proton-neutron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quasiparticle</a:t>
            </a:r>
            <a:r>
              <a:rPr lang="it-IT" sz="1600" dirty="0">
                <a:highlight>
                  <a:srgbClr val="66FF33"/>
                </a:highlight>
              </a:rPr>
              <a:t> random </a:t>
            </a:r>
            <a:r>
              <a:rPr lang="it-IT" sz="1600" dirty="0" err="1">
                <a:highlight>
                  <a:srgbClr val="66FF33"/>
                </a:highlight>
              </a:rPr>
              <a:t>phase</a:t>
            </a:r>
            <a:r>
              <a:rPr lang="it-IT" sz="1600" dirty="0">
                <a:highlight>
                  <a:srgbClr val="66FF33"/>
                </a:highlight>
              </a:rPr>
              <a:t> </a:t>
            </a:r>
            <a:r>
              <a:rPr lang="it-IT" sz="1600" dirty="0" err="1">
                <a:highlight>
                  <a:srgbClr val="66FF33"/>
                </a:highlight>
              </a:rPr>
              <a:t>approximation</a:t>
            </a:r>
            <a:r>
              <a:rPr lang="it-IT" sz="1600" dirty="0">
                <a:highlight>
                  <a:srgbClr val="66FF33"/>
                </a:highlight>
              </a:rPr>
              <a:t> (</a:t>
            </a:r>
            <a:r>
              <a:rPr lang="it-IT" sz="1600" dirty="0" err="1">
                <a:highlight>
                  <a:srgbClr val="66FF33"/>
                </a:highlight>
              </a:rPr>
              <a:t>pnQRPA</a:t>
            </a:r>
            <a:r>
              <a:rPr lang="it-IT" sz="1600" dirty="0">
                <a:highlight>
                  <a:srgbClr val="66FF33"/>
                </a:highlight>
              </a:rPr>
              <a:t>) </a:t>
            </a:r>
            <a:r>
              <a:rPr lang="it-IT" sz="1600" dirty="0"/>
              <a:t>and </a:t>
            </a:r>
            <a:r>
              <a:rPr lang="it-IT" sz="1600" dirty="0" err="1">
                <a:highlight>
                  <a:srgbClr val="00FFFF"/>
                </a:highlight>
              </a:rPr>
              <a:t>microscopic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interacting</a:t>
            </a:r>
            <a:r>
              <a:rPr lang="it-IT" sz="1600" dirty="0">
                <a:highlight>
                  <a:srgbClr val="00FFFF"/>
                </a:highlight>
              </a:rPr>
              <a:t> </a:t>
            </a:r>
            <a:r>
              <a:rPr lang="it-IT" sz="1600" dirty="0" err="1">
                <a:highlight>
                  <a:srgbClr val="00FFFF"/>
                </a:highlight>
              </a:rPr>
              <a:t>boson</a:t>
            </a:r>
            <a:r>
              <a:rPr lang="it-IT" sz="1600" dirty="0">
                <a:highlight>
                  <a:srgbClr val="00FFFF"/>
                </a:highlight>
              </a:rPr>
              <a:t> model (IBM-2)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13C910-7263-AF4F-8170-F28BD71868C5}"/>
              </a:ext>
            </a:extLst>
          </p:cNvPr>
          <p:cNvSpPr txBox="1"/>
          <p:nvPr/>
        </p:nvSpPr>
        <p:spPr>
          <a:xfrm>
            <a:off x="234448" y="3811853"/>
            <a:ext cx="8831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These</a:t>
            </a:r>
            <a:r>
              <a:rPr lang="it-IT" sz="1600" dirty="0"/>
              <a:t> model </a:t>
            </a:r>
            <a:r>
              <a:rPr lang="it-IT" sz="1600" dirty="0" err="1"/>
              <a:t>depends</a:t>
            </a:r>
            <a:r>
              <a:rPr lang="it-IT" sz="1600" dirty="0"/>
              <a:t> on the relative </a:t>
            </a:r>
            <a:r>
              <a:rPr lang="it-IT" sz="1600" dirty="0" err="1"/>
              <a:t>distance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the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neutron</a:t>
            </a:r>
            <a:r>
              <a:rPr lang="it-IT" sz="1600" dirty="0"/>
              <a:t> </a:t>
            </a:r>
            <a:r>
              <a:rPr lang="it-IT" sz="1600" dirty="0" err="1"/>
              <a:t>decays</a:t>
            </a:r>
            <a:r>
              <a:rPr lang="it-IT" sz="1600" dirty="0"/>
              <a:t>,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estimated</a:t>
            </a:r>
            <a:r>
              <a:rPr lang="it-IT" sz="1600" dirty="0"/>
              <a:t> to be: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/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6C21336-451F-BC20-C6C6-1DE9C316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9" y="4474934"/>
                <a:ext cx="1298241" cy="276999"/>
              </a:xfrm>
              <a:prstGeom prst="rect">
                <a:avLst/>
              </a:prstGeom>
              <a:blipFill>
                <a:blip r:embed="rId4"/>
                <a:stretch>
                  <a:fillRect l="-1878" r="-939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/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𝑛𝑢𝑐𝑙</m:t>
                          </m:r>
                        </m:sub>
                      </m:sSub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1.2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3F7BD598-D956-CD37-2454-6990B482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19" y="4486562"/>
                <a:ext cx="1619611" cy="287323"/>
              </a:xfrm>
              <a:prstGeom prst="rect">
                <a:avLst/>
              </a:prstGeom>
              <a:blipFill>
                <a:blip r:embed="rId5"/>
                <a:stretch>
                  <a:fillRect l="-3008" t="-6383" r="-752" b="-191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7D83F39-FAE6-59D0-C3CD-B3FE5C97B643}"/>
              </a:ext>
            </a:extLst>
          </p:cNvPr>
          <p:cNvSpPr txBox="1"/>
          <p:nvPr/>
        </p:nvSpPr>
        <p:spPr>
          <a:xfrm>
            <a:off x="1922151" y="4495977"/>
            <a:ext cx="621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with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8F027F2-D00E-04ED-F029-997CAFAF282D}"/>
              </a:ext>
            </a:extLst>
          </p:cNvPr>
          <p:cNvSpPr/>
          <p:nvPr/>
        </p:nvSpPr>
        <p:spPr>
          <a:xfrm>
            <a:off x="582009" y="4496886"/>
            <a:ext cx="1298242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51BEA82-DBE0-E539-91B8-4DC44A5535BC}"/>
              </a:ext>
            </a:extLst>
          </p:cNvPr>
          <p:cNvSpPr/>
          <p:nvPr/>
        </p:nvSpPr>
        <p:spPr>
          <a:xfrm>
            <a:off x="2487471" y="4468375"/>
            <a:ext cx="1634381" cy="334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/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The </a:t>
                </a:r>
                <a:r>
                  <a:rPr lang="it-IT" sz="1600" b="1" i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rms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radius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could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provide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further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constrains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to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define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relative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distance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among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neutrons</a:t>
                </a:r>
                <a:r>
                  <a:rPr lang="it-IT" sz="16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𝟗𝟖</m:t>
                        </m:r>
                      </m:sup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endParaRPr lang="it-IT" sz="16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E85FCDFC-85CC-137B-2D78-E2615B11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6" y="4290398"/>
                <a:ext cx="4577484" cy="848181"/>
              </a:xfrm>
              <a:prstGeom prst="rect">
                <a:avLst/>
              </a:prstGeom>
              <a:blipFill>
                <a:blip r:embed="rId6"/>
                <a:stretch>
                  <a:fillRect l="-666" t="-2158" r="-1598" b="-86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422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Google Shape;145;p21"/>
              <p:cNvSpPr txBox="1"/>
              <p:nvPr/>
            </p:nvSpPr>
            <p:spPr>
              <a:xfrm>
                <a:off x="260290" y="1034280"/>
                <a:ext cx="8400300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>
                  <a:buSzPts val="1400"/>
                  <a:buChar char="●"/>
                </a:pPr>
                <a:r>
                  <a:rPr lang="it-IT" sz="1600" dirty="0">
                    <a:solidFill>
                      <a:srgbClr val="FF0000"/>
                    </a:solidFill>
                  </a:rPr>
                  <a:t>To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obtain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informations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on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properties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deeply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bound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kaonic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atoms</a:t>
                </a:r>
                <a:r>
                  <a:rPr lang="it-IT" sz="1600" dirty="0"/>
                  <a:t>, </a:t>
                </a:r>
                <a:r>
                  <a:rPr lang="it-IT" sz="1600" dirty="0" err="1"/>
                  <a:t>not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accessible</a:t>
                </a:r>
                <a:r>
                  <a:rPr lang="it-IT" sz="1600" dirty="0"/>
                  <a:t> by the </a:t>
                </a:r>
                <a:r>
                  <a:rPr lang="it-IT" sz="1600" dirty="0" err="1"/>
                  <a:t>kaonic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cascade</a:t>
                </a:r>
                <a:r>
                  <a:rPr lang="it-IT" sz="1600" dirty="0"/>
                  <a:t>, in </a:t>
                </a:r>
                <a:r>
                  <a:rPr lang="it-IT" sz="1600" dirty="0" err="1"/>
                  <a:t>ticklish</a:t>
                </a:r>
                <a:r>
                  <a:rPr lang="it-IT" sz="1600" dirty="0"/>
                  <a:t> nuclei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sz="1600" dirty="0"/>
                  <a:t> shift and </a:t>
                </a:r>
                <a:r>
                  <a:rPr lang="it-IT" sz="1600" dirty="0" err="1"/>
                  <a:t>width</a:t>
                </a:r>
                <a:r>
                  <a:rPr lang="it-IT" sz="1600" dirty="0"/>
                  <a:t> of the </a:t>
                </a:r>
                <a14:m>
                  <m:oMath xmlns:m="http://schemas.openxmlformats.org/officeDocument/2006/math">
                    <m:r>
                      <a:rPr lang="it-IT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it-IT" sz="1600" dirty="0"/>
                  <a:t> level!</a:t>
                </a:r>
                <a:endParaRPr sz="1600" dirty="0"/>
              </a:p>
            </p:txBody>
          </p:sp>
        </mc:Choice>
        <mc:Fallback xmlns="">
          <p:sp>
            <p:nvSpPr>
              <p:cNvPr id="145" name="Google Shape;145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90" y="1034280"/>
                <a:ext cx="8400300" cy="677078"/>
              </a:xfrm>
              <a:prstGeom prst="rect">
                <a:avLst/>
              </a:prstGeom>
              <a:blipFill>
                <a:blip r:embed="rId3"/>
                <a:stretch>
                  <a:fillRect b="-3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Google Shape;147;p21"/>
              <p:cNvSpPr txBox="1"/>
              <p:nvPr/>
            </p:nvSpPr>
            <p:spPr>
              <a:xfrm>
                <a:off x="379390" y="3536219"/>
                <a:ext cx="8162100" cy="95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Char char="●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search</a:t>
                </a:r>
                <a:r>
                  <a:rPr lang="it-IT" sz="1600" dirty="0"/>
                  <a:t> for isotope </a:t>
                </a:r>
                <a:r>
                  <a:rPr lang="it-IT" sz="1600" dirty="0" err="1"/>
                  <a:t>effects</a:t>
                </a:r>
                <a:r>
                  <a:rPr lang="it-IT" sz="1600" dirty="0"/>
                  <a:t> in the </a:t>
                </a:r>
                <a:r>
                  <a:rPr lang="it-IT" sz="1600" dirty="0" err="1"/>
                  <a:t>level</a:t>
                </a:r>
                <a:r>
                  <a:rPr lang="it-IT" sz="1600" dirty="0"/>
                  <a:t> shift (</a:t>
                </a:r>
                <a:r>
                  <a:rPr lang="el-GR" sz="1600" dirty="0"/>
                  <a:t>ε</a:t>
                </a:r>
                <a:r>
                  <a:rPr lang="it-IT" sz="1600" dirty="0"/>
                  <a:t>) and </a:t>
                </a:r>
                <a:r>
                  <a:rPr lang="it-IT" sz="1600" dirty="0" err="1"/>
                  <a:t>width</a:t>
                </a:r>
                <a:r>
                  <a:rPr lang="it-IT" sz="1600" dirty="0"/>
                  <a:t> (</a:t>
                </a:r>
                <a:r>
                  <a:rPr lang="el-GR" sz="1600" dirty="0"/>
                  <a:t>Γ</a:t>
                </a:r>
                <a:r>
                  <a:rPr lang="it-IT" sz="1600" dirty="0"/>
                  <a:t>) </a:t>
                </a:r>
                <a:r>
                  <a:rPr lang="it-IT" sz="1600" dirty="0" err="1"/>
                  <a:t>would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reveal</a:t>
                </a:r>
                <a:r>
                  <a:rPr lang="it-IT" sz="1600" dirty="0"/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sign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changes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in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nuclear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periphery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when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pair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neutrons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are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added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to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lighest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isotope </a:t>
                </a:r>
                <a:r>
                  <a:rPr lang="it-IT" sz="1600" dirty="0"/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)</a:t>
                </a:r>
                <a:endParaRPr sz="1600" dirty="0"/>
              </a:p>
            </p:txBody>
          </p:sp>
        </mc:Choice>
        <mc:Fallback xmlns="">
          <p:sp>
            <p:nvSpPr>
              <p:cNvPr id="147" name="Google Shape;147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0" y="3536219"/>
                <a:ext cx="8162100" cy="953500"/>
              </a:xfrm>
              <a:prstGeom prst="rect">
                <a:avLst/>
              </a:prstGeom>
              <a:blipFill>
                <a:blip r:embed="rId4"/>
                <a:stretch>
                  <a:fillRect r="-8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847" y="250114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0D5BDC"/>
                </a:solidFill>
              </a:rPr>
              <a:t>SCIENTICIC IMPORTANCE OF </a:t>
            </a:r>
            <a:r>
              <a:rPr lang="it" sz="2800" b="1" dirty="0">
                <a:solidFill>
                  <a:srgbClr val="FF0000"/>
                </a:solidFill>
              </a:rPr>
              <a:t>KAMEO</a:t>
            </a:r>
            <a:endParaRPr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47;p21">
                <a:extLst>
                  <a:ext uri="{FF2B5EF4-FFF2-40B4-BE49-F238E27FC236}">
                    <a16:creationId xmlns:a16="http://schemas.microsoft.com/office/drawing/2014/main" id="{C29BAA6D-AF53-4EF6-B386-FF7787762E93}"/>
                  </a:ext>
                </a:extLst>
              </p:cNvPr>
              <p:cNvSpPr txBox="1"/>
              <p:nvPr/>
            </p:nvSpPr>
            <p:spPr>
              <a:xfrm>
                <a:off x="364390" y="1756005"/>
                <a:ext cx="8162100" cy="68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lvl="0" indent="-317500">
                  <a:buSzPts val="1400"/>
                  <a:buChar char="●"/>
                </a:pPr>
                <a:r>
                  <a:rPr lang="it-IT" sz="16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>
                    <a:solidFill>
                      <a:srgbClr val="FF0000"/>
                    </a:solidFill>
                  </a:rPr>
                  <a:t>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attenuation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coefficient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(</a:t>
                </a:r>
                <a:r>
                  <a:rPr lang="el-GR" sz="1600" dirty="0">
                    <a:solidFill>
                      <a:srgbClr val="FF0000"/>
                    </a:solidFill>
                  </a:rPr>
                  <a:t>α</a:t>
                </a:r>
                <a:r>
                  <a:rPr lang="it-IT" sz="1600" dirty="0">
                    <a:solidFill>
                      <a:srgbClr val="FF0000"/>
                    </a:solidFill>
                  </a:rPr>
                  <a:t>) due to the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nuclear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resonance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effect</a:t>
                </a:r>
                <a:r>
                  <a:rPr lang="it-IT" sz="1600" dirty="0">
                    <a:solidFill>
                      <a:srgbClr val="FF0000"/>
                    </a:solidFill>
                  </a:rPr>
                  <a:t> can be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measured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with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higher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precision</a:t>
                </a:r>
                <a:r>
                  <a:rPr lang="it-IT" sz="1600" dirty="0"/>
                  <a:t>. </a:t>
                </a:r>
                <a:endParaRPr sz="1600" dirty="0"/>
              </a:p>
            </p:txBody>
          </p:sp>
        </mc:Choice>
        <mc:Fallback xmlns="">
          <p:sp>
            <p:nvSpPr>
              <p:cNvPr id="11" name="Google Shape;147;p21">
                <a:extLst>
                  <a:ext uri="{FF2B5EF4-FFF2-40B4-BE49-F238E27FC236}">
                    <a16:creationId xmlns:a16="http://schemas.microsoft.com/office/drawing/2014/main" id="{C29BAA6D-AF53-4EF6-B386-FF778776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0" y="1756005"/>
                <a:ext cx="8162100" cy="682080"/>
              </a:xfrm>
              <a:prstGeom prst="rect">
                <a:avLst/>
              </a:prstGeom>
              <a:blipFill>
                <a:blip r:embed="rId5"/>
                <a:stretch>
                  <a:fillRect r="-971" b="-44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47;p21">
                <a:extLst>
                  <a:ext uri="{FF2B5EF4-FFF2-40B4-BE49-F238E27FC236}">
                    <a16:creationId xmlns:a16="http://schemas.microsoft.com/office/drawing/2014/main" id="{0EE03B59-5AEC-4C54-B2DF-7A993BE3DB36}"/>
                  </a:ext>
                </a:extLst>
              </p:cNvPr>
              <p:cNvSpPr txBox="1"/>
              <p:nvPr/>
            </p:nvSpPr>
            <p:spPr>
              <a:xfrm>
                <a:off x="379390" y="4378624"/>
                <a:ext cx="8162100" cy="686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To study </a:t>
                </a:r>
                <a:r>
                  <a:rPr lang="it-IT" sz="1600" dirty="0" err="1">
                    <a:latin typeface="+mj-lt"/>
                    <a:ea typeface="Verdana" panose="020B0604030504040204" pitchFamily="34" charset="0"/>
                  </a:rPr>
                  <a:t>nuclear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latin typeface="+mj-lt"/>
                    <a:ea typeface="Verdana" panose="020B0604030504040204" pitchFamily="34" charset="0"/>
                  </a:rPr>
                  <a:t>distribution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ar-AE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ar-AE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,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providing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important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details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to investigate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neutrinoless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double beta (0</a:t>
                </a:r>
                <a:r>
                  <a:rPr lang="el-GR" sz="1600" i="1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νββ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) and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two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-neutrino double beta </a:t>
                </a:r>
                <a:r>
                  <a:rPr lang="it-IT" sz="1600" dirty="0" err="1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decay</a:t>
                </a:r>
                <a:r>
                  <a:rPr lang="it-IT" sz="1600" dirty="0">
                    <a:solidFill>
                      <a:srgbClr val="FF0000"/>
                    </a:solidFill>
                    <a:latin typeface="+mj-lt"/>
                    <a:ea typeface="Verdana" panose="020B0604030504040204" pitchFamily="34" charset="0"/>
                  </a:rPr>
                  <a:t> 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(2</a:t>
                </a:r>
                <a:r>
                  <a:rPr lang="el-GR" sz="1600" i="1" dirty="0">
                    <a:latin typeface="+mj-lt"/>
                    <a:ea typeface="Verdana" panose="020B0604030504040204" pitchFamily="34" charset="0"/>
                  </a:rPr>
                  <a:t>νββ</a:t>
                </a:r>
                <a:r>
                  <a:rPr lang="it-IT" sz="1600" dirty="0">
                    <a:latin typeface="+mj-lt"/>
                    <a:ea typeface="Verdana" panose="020B0604030504040204" pitchFamily="34" charset="0"/>
                  </a:rPr>
                  <a:t>) </a:t>
                </a:r>
                <a:endParaRPr lang="ar-AE" sz="1600" dirty="0">
                  <a:latin typeface="+mj-lt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Google Shape;147;p21">
                <a:extLst>
                  <a:ext uri="{FF2B5EF4-FFF2-40B4-BE49-F238E27FC236}">
                    <a16:creationId xmlns:a16="http://schemas.microsoft.com/office/drawing/2014/main" id="{0EE03B59-5AEC-4C54-B2DF-7A993BE3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0" y="4378624"/>
                <a:ext cx="8162100" cy="686824"/>
              </a:xfrm>
              <a:prstGeom prst="rect">
                <a:avLst/>
              </a:prstGeom>
              <a:blipFill>
                <a:blip r:embed="rId6"/>
                <a:stretch>
                  <a:fillRect b="-4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47;p21">
                <a:extLst>
                  <a:ext uri="{FF2B5EF4-FFF2-40B4-BE49-F238E27FC236}">
                    <a16:creationId xmlns:a16="http://schemas.microsoft.com/office/drawing/2014/main" id="{D4CEBECC-9649-44E9-A4F5-7F41E7FAC691}"/>
                  </a:ext>
                </a:extLst>
              </p:cNvPr>
              <p:cNvSpPr txBox="1"/>
              <p:nvPr/>
            </p:nvSpPr>
            <p:spPr>
              <a:xfrm>
                <a:off x="364390" y="2357333"/>
                <a:ext cx="8162100" cy="681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/>
                  <a:t>The </a:t>
                </a:r>
                <a:r>
                  <a:rPr lang="el-GR" sz="1600" dirty="0"/>
                  <a:t>α </a:t>
                </a:r>
                <a:r>
                  <a:rPr lang="it-IT" sz="1600" dirty="0" err="1"/>
                  <a:t>coefficient</a:t>
                </a:r>
                <a:r>
                  <a:rPr lang="it-IT" sz="1600" dirty="0"/>
                  <a:t> can be </a:t>
                </a:r>
                <a:r>
                  <a:rPr lang="it-IT" sz="1600" dirty="0" err="1"/>
                  <a:t>measured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for the first time, </a:t>
                </a:r>
                <a:r>
                  <a:rPr lang="it-IT" sz="1600" dirty="0" err="1"/>
                  <a:t>providing</a:t>
                </a:r>
                <a:r>
                  <a:rPr lang="it-IT" sz="1600" dirty="0"/>
                  <a:t> new </a:t>
                </a:r>
                <a:r>
                  <a:rPr lang="it-IT" sz="1600" dirty="0" err="1"/>
                  <a:t>reference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value</a:t>
                </a:r>
                <a:r>
                  <a:rPr lang="it-IT" sz="1600" dirty="0"/>
                  <a:t> for </a:t>
                </a:r>
                <a:r>
                  <a:rPr lang="it-IT" sz="1600" dirty="0" err="1"/>
                  <a:t>theorical</a:t>
                </a:r>
                <a:r>
                  <a:rPr lang="it-IT" sz="1600" dirty="0"/>
                  <a:t> models. </a:t>
                </a:r>
              </a:p>
            </p:txBody>
          </p:sp>
        </mc:Choice>
        <mc:Fallback xmlns="">
          <p:sp>
            <p:nvSpPr>
              <p:cNvPr id="14" name="Google Shape;147;p21">
                <a:extLst>
                  <a:ext uri="{FF2B5EF4-FFF2-40B4-BE49-F238E27FC236}">
                    <a16:creationId xmlns:a16="http://schemas.microsoft.com/office/drawing/2014/main" id="{D4CEBECC-9649-44E9-A4F5-7F41E7FA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90" y="2357333"/>
                <a:ext cx="8162100" cy="681951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47;p21">
                <a:extLst>
                  <a:ext uri="{FF2B5EF4-FFF2-40B4-BE49-F238E27FC236}">
                    <a16:creationId xmlns:a16="http://schemas.microsoft.com/office/drawing/2014/main" id="{76FB395A-09ED-4EB9-A7F8-F05F35749BB5}"/>
                  </a:ext>
                </a:extLst>
              </p:cNvPr>
              <p:cNvSpPr txBox="1"/>
              <p:nvPr/>
            </p:nvSpPr>
            <p:spPr>
              <a:xfrm>
                <a:off x="379390" y="2921346"/>
                <a:ext cx="8162100" cy="686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indent="-317500">
                  <a:buSzPts val="1400"/>
                  <a:buFont typeface="Arial"/>
                  <a:buChar char="●"/>
                </a:pPr>
                <a:r>
                  <a:rPr lang="it-IT" sz="1600" dirty="0"/>
                  <a:t>The </a:t>
                </a:r>
                <a:r>
                  <a:rPr lang="it-IT" sz="1600" dirty="0" err="1"/>
                  <a:t>comparison</a:t>
                </a:r>
                <a:r>
                  <a:rPr lang="it-IT" sz="1600" dirty="0"/>
                  <a:t> of </a:t>
                </a:r>
                <a:r>
                  <a:rPr lang="it-IT" sz="1600" dirty="0" err="1"/>
                  <a:t>measurements</a:t>
                </a:r>
                <a:r>
                  <a:rPr lang="it-IT" sz="1600" dirty="0"/>
                  <a:t>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could</a:t>
                </a:r>
                <a:r>
                  <a:rPr lang="it-IT" sz="1600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reveal</a:t>
                </a:r>
                <a:r>
                  <a:rPr lang="it-IT" sz="1600" dirty="0">
                    <a:solidFill>
                      <a:srgbClr val="FF0000"/>
                    </a:solidFill>
                  </a:rPr>
                  <a:t> new </a:t>
                </a:r>
                <a:r>
                  <a:rPr lang="it-IT" sz="1600" dirty="0" err="1">
                    <a:solidFill>
                      <a:srgbClr val="FF0000"/>
                    </a:solidFill>
                  </a:rPr>
                  <a:t>properties</a:t>
                </a:r>
                <a:r>
                  <a:rPr lang="it-IT" sz="1600" dirty="0">
                    <a:solidFill>
                      <a:srgbClr val="FF0000"/>
                    </a:solidFill>
                  </a:rPr>
                  <a:t> of strong </a:t>
                </a:r>
                <a:r>
                  <a:rPr lang="it" sz="1600" dirty="0">
                    <a:solidFill>
                      <a:srgbClr val="FF0000"/>
                    </a:solidFill>
                  </a:rPr>
                  <a:t>kaon-nucleon interaction</a:t>
                </a:r>
                <a:r>
                  <a:rPr lang="it" sz="1600" dirty="0"/>
                  <a:t> (also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𝑅𝑢</m:t>
                        </m:r>
                      </m:e>
                    </m:sPre>
                  </m:oMath>
                </a14:m>
                <a:r>
                  <a:rPr lang="it" sz="1600" dirty="0"/>
                  <a:t>).</a:t>
                </a:r>
                <a:endParaRPr lang="it-IT" sz="1600" dirty="0"/>
              </a:p>
            </p:txBody>
          </p:sp>
        </mc:Choice>
        <mc:Fallback xmlns="">
          <p:sp>
            <p:nvSpPr>
              <p:cNvPr id="15" name="Google Shape;147;p21">
                <a:extLst>
                  <a:ext uri="{FF2B5EF4-FFF2-40B4-BE49-F238E27FC236}">
                    <a16:creationId xmlns:a16="http://schemas.microsoft.com/office/drawing/2014/main" id="{76FB395A-09ED-4EB9-A7F8-F05F35749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90" y="2921346"/>
                <a:ext cx="8162100" cy="686953"/>
              </a:xfrm>
              <a:prstGeom prst="rect">
                <a:avLst/>
              </a:prstGeom>
              <a:blipFill>
                <a:blip r:embed="rId8"/>
                <a:stretch>
                  <a:fillRect b="-4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800" y="-1"/>
            <a:ext cx="8595190" cy="1296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 b="1" dirty="0">
                <a:solidFill>
                  <a:srgbClr val="0D5BDC"/>
                </a:solidFill>
              </a:rPr>
              <a:t>EXPERIMENTAL PROPOSAL: </a:t>
            </a:r>
            <a:r>
              <a:rPr lang="it-IT" sz="3400" b="1" dirty="0">
                <a:solidFill>
                  <a:srgbClr val="FF0000"/>
                </a:solidFill>
              </a:rPr>
              <a:t>KAMEO</a:t>
            </a:r>
            <a:br>
              <a:rPr lang="it-IT" sz="3400" b="1" dirty="0">
                <a:solidFill>
                  <a:srgbClr val="0D5BDC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K</a:t>
            </a:r>
            <a:r>
              <a:rPr lang="en-US" sz="2200" b="1" dirty="0">
                <a:solidFill>
                  <a:srgbClr val="0D5BDC"/>
                </a:solidFill>
              </a:rPr>
              <a:t>aonic </a:t>
            </a:r>
            <a:r>
              <a:rPr lang="en-US" sz="2200" b="1" dirty="0">
                <a:solidFill>
                  <a:srgbClr val="FF0000"/>
                </a:solidFill>
              </a:rPr>
              <a:t>A</a:t>
            </a:r>
            <a:r>
              <a:rPr lang="en-US" sz="2200" b="1" dirty="0">
                <a:solidFill>
                  <a:srgbClr val="0D5BDC"/>
                </a:solidFill>
              </a:rPr>
              <a:t>toms </a:t>
            </a:r>
            <a:r>
              <a:rPr lang="en-US" sz="2200" b="1" dirty="0">
                <a:solidFill>
                  <a:srgbClr val="FF0000"/>
                </a:solidFill>
              </a:rPr>
              <a:t>M</a:t>
            </a:r>
            <a:r>
              <a:rPr lang="en-US" sz="2200" b="1" dirty="0">
                <a:solidFill>
                  <a:srgbClr val="0D5BDC"/>
                </a:solidFill>
              </a:rPr>
              <a:t>easuring nuclear resonance </a:t>
            </a:r>
            <a:r>
              <a:rPr lang="en-US" sz="2200" b="1" dirty="0">
                <a:solidFill>
                  <a:srgbClr val="FF0000"/>
                </a:solidFill>
              </a:rPr>
              <a:t>E</a:t>
            </a:r>
            <a:r>
              <a:rPr lang="en-US" sz="2200" b="1" dirty="0">
                <a:solidFill>
                  <a:srgbClr val="0D5BDC"/>
                </a:solidFill>
              </a:rPr>
              <a:t>ffects </a:t>
            </a:r>
            <a:r>
              <a:rPr lang="en-US" sz="2200" b="1" dirty="0">
                <a:solidFill>
                  <a:srgbClr val="FF0000"/>
                </a:solidFill>
              </a:rPr>
              <a:t>O</a:t>
            </a:r>
            <a:r>
              <a:rPr lang="en-US" sz="2200" b="1" dirty="0">
                <a:solidFill>
                  <a:srgbClr val="0D5BDC"/>
                </a:solidFill>
              </a:rPr>
              <a:t>bservables</a:t>
            </a:r>
            <a:br>
              <a:rPr lang="en-US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br>
              <a:rPr lang="it-IT" sz="3400" b="1" dirty="0">
                <a:solidFill>
                  <a:srgbClr val="0D5BDC"/>
                </a:solidFill>
              </a:rPr>
            </a:br>
            <a:endParaRPr lang="it-IT"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60" y="1959089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417320" y="3241853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324100" y="4461053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2092266" y="411501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798320" y="3798113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1958340" y="3135173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1950720" y="4125773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1954530" y="40724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752600" y="2228393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141220" y="347807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310640" y="4064813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674620" y="3135173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3135173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0" y="4476293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" y="3767633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604585" y="3436837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420" y="3711689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156016" y="2574714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340" y="3074213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60" y="3348533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4445813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3866693"/>
                <a:ext cx="4343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472440" y="1938833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472440" y="2251253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464820" y="2620823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175260" y="187787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678180" y="20836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502920" y="2959913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3017520" y="2716073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3082813" y="2874208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162300" y="3013253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320" y="2172449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165155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20980" y="929939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highlight>
                  <a:srgbClr val="FFFF00"/>
                </a:highlight>
              </a:rPr>
              <a:t>The </a:t>
            </a:r>
            <a:r>
              <a:rPr lang="it-IT" sz="1600" dirty="0" err="1">
                <a:highlight>
                  <a:srgbClr val="FFFF00"/>
                </a:highlight>
              </a:rPr>
              <a:t>measurement</a:t>
            </a:r>
            <a:r>
              <a:rPr lang="it-IT" sz="1600" dirty="0">
                <a:highlight>
                  <a:srgbClr val="FFFF00"/>
                </a:highlight>
              </a:rPr>
              <a:t> of </a:t>
            </a:r>
            <a:r>
              <a:rPr lang="it-IT" sz="1600" dirty="0" err="1">
                <a:highlight>
                  <a:srgbClr val="FFFF00"/>
                </a:highlight>
              </a:rPr>
              <a:t>Nuclear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resonance</a:t>
            </a:r>
            <a:r>
              <a:rPr lang="it-IT" sz="1600" dirty="0">
                <a:highlight>
                  <a:srgbClr val="FFFF00"/>
                </a:highlight>
              </a:rPr>
              <a:t> E2 </a:t>
            </a:r>
            <a:r>
              <a:rPr lang="it-IT" sz="1600" dirty="0" err="1">
                <a:highlight>
                  <a:srgbClr val="FFFF00"/>
                </a:highlight>
              </a:rPr>
              <a:t>effects</a:t>
            </a:r>
            <a:r>
              <a:rPr lang="it-IT" sz="1600" dirty="0">
                <a:highlight>
                  <a:srgbClr val="FFFF00"/>
                </a:highlight>
              </a:rPr>
              <a:t> in </a:t>
            </a:r>
            <a:r>
              <a:rPr lang="it-IT" sz="1600" dirty="0" err="1">
                <a:highlight>
                  <a:srgbClr val="FFFF00"/>
                </a:highlight>
              </a:rPr>
              <a:t>Molybdenum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kaonic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isotopes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could</a:t>
            </a:r>
            <a:r>
              <a:rPr lang="it-IT" sz="1600" dirty="0">
                <a:highlight>
                  <a:srgbClr val="FFFF00"/>
                </a:highlight>
              </a:rPr>
              <a:t> be </a:t>
            </a:r>
            <a:r>
              <a:rPr lang="it-IT" sz="1600" dirty="0" err="1">
                <a:highlight>
                  <a:srgbClr val="FFFF00"/>
                </a:highlight>
              </a:rPr>
              <a:t>performed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during</a:t>
            </a:r>
            <a:r>
              <a:rPr lang="it-IT" sz="1600" dirty="0">
                <a:highlight>
                  <a:srgbClr val="FFFF00"/>
                </a:highlight>
              </a:rPr>
              <a:t> the SIDDHARTA-2 data </a:t>
            </a:r>
            <a:r>
              <a:rPr lang="it-IT" sz="1600" dirty="0" err="1">
                <a:highlight>
                  <a:srgbClr val="FFFF00"/>
                </a:highlight>
              </a:rPr>
              <a:t>taking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period</a:t>
            </a:r>
            <a:r>
              <a:rPr lang="it-IT" sz="1600" dirty="0">
                <a:highlight>
                  <a:srgbClr val="FFFF00"/>
                </a:highlight>
              </a:rPr>
              <a:t>, </a:t>
            </a:r>
            <a:r>
              <a:rPr lang="it-IT" sz="1600" dirty="0" err="1">
                <a:highlight>
                  <a:srgbClr val="FFFF00"/>
                </a:highlight>
              </a:rPr>
              <a:t>exploiting</a:t>
            </a:r>
            <a:r>
              <a:rPr lang="it-IT" sz="1600" dirty="0">
                <a:highlight>
                  <a:srgbClr val="FFFF00"/>
                </a:highlight>
              </a:rPr>
              <a:t> the </a:t>
            </a:r>
            <a:r>
              <a:rPr lang="it-IT" sz="1600" dirty="0" err="1">
                <a:highlight>
                  <a:srgbClr val="FFFF00"/>
                </a:highlight>
              </a:rPr>
              <a:t>horizontal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emitted</a:t>
            </a:r>
            <a:r>
              <a:rPr lang="it-IT" sz="1600" dirty="0">
                <a:highlight>
                  <a:srgbClr val="FFFF00"/>
                </a:highlight>
              </a:rPr>
              <a:t> </a:t>
            </a:r>
            <a:r>
              <a:rPr lang="it-IT" sz="1600" dirty="0" err="1">
                <a:highlight>
                  <a:srgbClr val="FFFF00"/>
                </a:highlight>
              </a:rPr>
              <a:t>kaons</a:t>
            </a:r>
            <a:r>
              <a:rPr lang="it-IT" sz="1600" dirty="0">
                <a:highlight>
                  <a:srgbClr val="FFFF00"/>
                </a:highlight>
              </a:rPr>
              <a:t> with </a:t>
            </a:r>
            <a:r>
              <a:rPr lang="it-IT" sz="1600" dirty="0" err="1">
                <a:highlight>
                  <a:srgbClr val="FFFF00"/>
                </a:highlight>
              </a:rPr>
              <a:t>dedicated</a:t>
            </a:r>
            <a:r>
              <a:rPr lang="it-IT" sz="1600" dirty="0">
                <a:highlight>
                  <a:srgbClr val="FFFF00"/>
                </a:highlight>
              </a:rPr>
              <a:t> targets and a </a:t>
            </a:r>
            <a:r>
              <a:rPr lang="it-IT" sz="1600" dirty="0" err="1">
                <a:highlight>
                  <a:srgbClr val="FFFF00"/>
                </a:highlight>
              </a:rPr>
              <a:t>Germanium</a:t>
            </a:r>
            <a:r>
              <a:rPr lang="it-IT" sz="1600" dirty="0">
                <a:highlight>
                  <a:srgbClr val="FFFF00"/>
                </a:highlight>
              </a:rPr>
              <a:t> detector.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78730" y="2014750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7.7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</m:sup>
                                </m:s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5" name="Tabella 135">
                <a:extLst>
                  <a:ext uri="{FF2B5EF4-FFF2-40B4-BE49-F238E27FC236}">
                    <a16:creationId xmlns:a16="http://schemas.microsoft.com/office/drawing/2014/main" id="{2A4BE29C-DFDF-4638-B09B-A4B694A42F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3050590"/>
                  </p:ext>
                </p:extLst>
              </p:nvPr>
            </p:nvGraphicFramePr>
            <p:xfrm>
              <a:off x="5078730" y="2014750"/>
              <a:ext cx="358902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6340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196340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Abundance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Half-Time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101639" r="-201531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9%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201639" r="-201531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16%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301639" r="-20153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24%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 err="1"/>
                            <a:t>stable</a:t>
                          </a:r>
                          <a:endParaRPr lang="it-IT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510" t="-401639" r="-20153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10%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201020" t="-401639" r="-102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F20CC211-2252-47F2-97BE-14C54DFD77C8}"/>
                  </a:ext>
                </a:extLst>
              </p:cNvPr>
              <p:cNvSpPr txBox="1"/>
              <p:nvPr/>
            </p:nvSpPr>
            <p:spPr>
              <a:xfrm>
                <a:off x="3230880" y="4028974"/>
                <a:ext cx="5913120" cy="1114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From a </a:t>
                </a:r>
                <a:r>
                  <a:rPr lang="it-IT" sz="1600" dirty="0" err="1"/>
                  <a:t>very</a:t>
                </a:r>
                <a:r>
                  <a:rPr lang="it-IT" sz="1600" dirty="0"/>
                  <a:t> </a:t>
                </a:r>
                <a:r>
                  <a:rPr lang="it-IT" sz="16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preliminary</a:t>
                </a:r>
                <a:r>
                  <a:rPr lang="it-IT" sz="1600" dirty="0">
                    <a:highlight>
                      <a:srgbClr val="FFFF00"/>
                    </a:highlight>
                  </a:rPr>
                  <a:t> </a:t>
                </a:r>
                <a:r>
                  <a:rPr lang="it-IT" sz="16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estimation</a:t>
                </a:r>
                <a:r>
                  <a:rPr lang="it-IT" sz="1600" dirty="0"/>
                  <a:t>, with a target </a:t>
                </a:r>
                <a:r>
                  <a:rPr lang="it-IT" sz="1600" dirty="0" err="1"/>
                  <a:t>maximizing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geometrical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efficiency</a:t>
                </a:r>
                <a:r>
                  <a:rPr lang="it-IT" sz="1600" dirty="0"/>
                  <a:t>, 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the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measurements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could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be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performed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in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about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10-15 days for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each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isotope,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including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(for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reference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) the</a:t>
                </a:r>
                <a:r>
                  <a:rPr lang="it-IT" sz="1800" b="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sub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𝟗𝟐</m:t>
                        </m:r>
                      </m:sup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𝑴𝒐</m:t>
                        </m:r>
                      </m:e>
                    </m:sPre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F20CC211-2252-47F2-97BE-14C54DFD7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4028974"/>
                <a:ext cx="5913120" cy="1114344"/>
              </a:xfrm>
              <a:prstGeom prst="rect">
                <a:avLst/>
              </a:prstGeom>
              <a:blipFill>
                <a:blip r:embed="rId10"/>
                <a:stretch>
                  <a:fillRect l="-515" t="-1639" b="-54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876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albero, esterni, strada, via&#10;&#10;Descrizione generata automaticamente">
            <a:extLst>
              <a:ext uri="{FF2B5EF4-FFF2-40B4-BE49-F238E27FC236}">
                <a16:creationId xmlns:a16="http://schemas.microsoft.com/office/drawing/2014/main" id="{8FB9F20F-2398-4E5F-86DD-5391F1FAD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9" y="1393031"/>
            <a:ext cx="7344982" cy="3495463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9216921-EF1B-418C-8688-CEF71E82C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310621"/>
            <a:ext cx="9144000" cy="841800"/>
          </a:xfrm>
        </p:spPr>
        <p:txBody>
          <a:bodyPr>
            <a:no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+mn-lt"/>
                <a:ea typeface="Verdana" panose="020B0604030504040204" pitchFamily="34" charset="0"/>
              </a:rPr>
              <a:t>THANK YOU FOR YOUR ATTENTION!!!</a:t>
            </a:r>
            <a:endParaRPr lang="it-IT" sz="4000" b="1" dirty="0">
              <a:solidFill>
                <a:srgbClr val="FF0000"/>
              </a:solidFill>
              <a:latin typeface="+mn-lt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/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A2CF593-F806-443F-8AE0-BE2A0038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07" y="2530554"/>
                <a:ext cx="708660" cy="553100"/>
              </a:xfrm>
              <a:prstGeom prst="rect">
                <a:avLst/>
              </a:prstGeom>
              <a:blipFill>
                <a:blip r:embed="rId3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/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4DA1887-E015-498D-BE96-A839D208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9" y="2477169"/>
                <a:ext cx="708660" cy="553100"/>
              </a:xfrm>
              <a:prstGeom prst="rect">
                <a:avLst/>
              </a:prstGeom>
              <a:blipFill>
                <a:blip r:embed="rId4"/>
                <a:stretch>
                  <a:fillRect r="-350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/>
              <p:nvPr/>
            </p:nvSpPr>
            <p:spPr>
              <a:xfrm>
                <a:off x="4652707" y="2563416"/>
                <a:ext cx="708660" cy="553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it-IT" sz="28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4C274FD-3A71-446F-A1C9-489364C3B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07" y="2563416"/>
                <a:ext cx="708660" cy="553228"/>
              </a:xfrm>
              <a:prstGeom prst="rect">
                <a:avLst/>
              </a:prstGeom>
              <a:blipFill>
                <a:blip r:embed="rId5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/>
              <p:nvPr/>
            </p:nvSpPr>
            <p:spPr>
              <a:xfrm>
                <a:off x="6234079" y="2530554"/>
                <a:ext cx="708660" cy="618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sz="3200" b="1" i="1" smtClean="0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𝟒𝟐</m:t>
                          </m:r>
                        </m:sub>
                        <m:sup>
                          <m:r>
                            <a:rPr lang="it-IT" sz="3200" b="1" i="1" smtClean="0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  <m:e>
                          <m:r>
                            <a:rPr lang="it-IT" sz="3200" b="1" i="1">
                              <a:solidFill>
                                <a:srgbClr val="66FF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𝑴𝒐</m:t>
                          </m:r>
                        </m:e>
                      </m:sPre>
                    </m:oMath>
                  </m:oMathPara>
                </a14:m>
                <a:endParaRPr lang="it-IT" sz="3200" b="1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ED8972C5-EBBF-46CB-A9D4-E465C4DCA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79" y="2530554"/>
                <a:ext cx="708660" cy="618952"/>
              </a:xfrm>
              <a:prstGeom prst="rect">
                <a:avLst/>
              </a:prstGeom>
              <a:blipFill>
                <a:blip r:embed="rId6"/>
                <a:stretch>
                  <a:fillRect r="-801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50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99300" y="49750"/>
            <a:ext cx="8946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REFERENCES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87DD84-606C-4E71-B475-B75839EF9122}"/>
              </a:ext>
            </a:extLst>
          </p:cNvPr>
          <p:cNvSpPr txBox="1"/>
          <p:nvPr/>
        </p:nvSpPr>
        <p:spPr>
          <a:xfrm>
            <a:off x="592931" y="945833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Gary L. Godfrey, Gary K. </a:t>
            </a:r>
            <a:r>
              <a:rPr lang="it-IT" sz="1600" dirty="0" err="1"/>
              <a:t>Lum</a:t>
            </a:r>
            <a:r>
              <a:rPr lang="it-IT" sz="1600" dirty="0"/>
              <a:t>, Clyde E. Wiegand, «</a:t>
            </a:r>
            <a:r>
              <a:rPr lang="en-US" sz="1600" dirty="0"/>
              <a:t>OBSERVATION OF DYNAMIC E2 MIXING VIA KAONIC X-RAY INTENSITIES </a:t>
            </a:r>
            <a:r>
              <a:rPr lang="it-IT" sz="1600" dirty="0"/>
              <a:t>», </a:t>
            </a:r>
            <a:r>
              <a:rPr lang="it-IT" sz="1600" dirty="0" err="1"/>
              <a:t>Phys</a:t>
            </a:r>
            <a:r>
              <a:rPr lang="it-IT" sz="1600" dirty="0"/>
              <a:t>. </a:t>
            </a:r>
            <a:r>
              <a:rPr lang="it-IT" sz="1600" dirty="0" err="1"/>
              <a:t>Lett</a:t>
            </a:r>
            <a:r>
              <a:rPr lang="it-IT" sz="1600" dirty="0"/>
              <a:t> B, </a:t>
            </a:r>
            <a:r>
              <a:rPr lang="it-IT" sz="16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https://escholarship.org/uc/item/6v72406j</a:t>
            </a:r>
            <a:r>
              <a:rPr lang="it-IT" sz="1600" dirty="0"/>
              <a:t>, 1975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31C839-E032-47EB-91DE-B921020CBD37}"/>
              </a:ext>
            </a:extLst>
          </p:cNvPr>
          <p:cNvSpPr txBox="1"/>
          <p:nvPr/>
        </p:nvSpPr>
        <p:spPr>
          <a:xfrm>
            <a:off x="571500" y="1860232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+mn-lt"/>
              </a:rPr>
              <a:t>M. Leon, «</a:t>
            </a:r>
            <a:r>
              <a:rPr lang="en-US" sz="1600" dirty="0">
                <a:latin typeface="+mn-lt"/>
              </a:rPr>
              <a:t>Hadronic Atoms and Ticklish Nuclei: The E2 Nuclear Resonance Effect</a:t>
            </a:r>
            <a:r>
              <a:rPr lang="it-IT" sz="1600" dirty="0">
                <a:latin typeface="+mn-lt"/>
              </a:rPr>
              <a:t>», </a:t>
            </a:r>
            <a:r>
              <a:rPr lang="it-IT" sz="1600" dirty="0" err="1">
                <a:latin typeface="+mn-lt"/>
              </a:rPr>
              <a:t>Informal</a:t>
            </a:r>
            <a:r>
              <a:rPr lang="it-IT" sz="1600" dirty="0">
                <a:latin typeface="+mn-lt"/>
              </a:rPr>
              <a:t> report,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ourier New" panose="02070309020205020404" pitchFamily="49" charset="0"/>
              </a:rPr>
              <a:t>United States: N. p., 1975. Web. </a:t>
            </a:r>
            <a:r>
              <a:rPr kumimoji="0" lang="it-IT" altLang="it-IT" sz="1600" b="0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cs typeface="Courier New" panose="02070309020205020404" pitchFamily="49" charset="0"/>
              </a:rPr>
              <a:t>doi:10.2172/4192083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ourier New" panose="02070309020205020404" pitchFamily="49" charset="0"/>
              </a:rPr>
              <a:t>.</a:t>
            </a:r>
            <a:endParaRPr lang="it-IT" sz="1600" dirty="0"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4E86838-41A2-45EC-99BC-7D29907BAAD9}"/>
              </a:ext>
            </a:extLst>
          </p:cNvPr>
          <p:cNvSpPr txBox="1"/>
          <p:nvPr/>
        </p:nvSpPr>
        <p:spPr>
          <a:xfrm>
            <a:off x="575310" y="2490311"/>
            <a:ext cx="783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J. N. Bradbury, M. Leon, H. Daniel and J. J. </a:t>
            </a:r>
            <a:r>
              <a:rPr lang="it-IT" sz="1600" dirty="0" err="1">
                <a:solidFill>
                  <a:schemeClr val="tx1"/>
                </a:solidFill>
                <a:latin typeface="+mn-lt"/>
              </a:rPr>
              <a:t>Reidy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, «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Observation of the E2 Nuclear Resonance Effect in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Pionic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Cadmium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»,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it-IT" sz="1600" b="0" i="0" dirty="0" err="1">
                <a:solidFill>
                  <a:schemeClr val="tx1"/>
                </a:solidFill>
                <a:effectLst/>
                <a:latin typeface="+mn-lt"/>
              </a:rPr>
              <a:t>Phys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. Rev. Lett. </a:t>
            </a:r>
            <a:r>
              <a:rPr lang="it-IT" sz="1600" b="1" i="0" dirty="0">
                <a:solidFill>
                  <a:schemeClr val="tx1"/>
                </a:solidFill>
                <a:effectLst/>
                <a:latin typeface="+mn-lt"/>
              </a:rPr>
              <a:t>34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, 303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, 1975, </a:t>
            </a:r>
            <a:r>
              <a:rPr lang="en-US" sz="1600" b="0" i="0" u="sng" dirty="0">
                <a:solidFill>
                  <a:srgbClr val="00B0F0"/>
                </a:solidFill>
                <a:effectLst/>
                <a:latin typeface="+mn-lt"/>
              </a:rPr>
              <a:t>https://journals.aps.org/prl/abstract/10.1103/PhysRevLett.34.303</a:t>
            </a:r>
            <a:endParaRPr lang="it-IT" sz="1600" u="sng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BE168B-A5C6-4F1E-B5E3-37D51B7B6E9A}"/>
              </a:ext>
            </a:extLst>
          </p:cNvPr>
          <p:cNvSpPr txBox="1"/>
          <p:nvPr/>
        </p:nvSpPr>
        <p:spPr>
          <a:xfrm>
            <a:off x="552450" y="3397091"/>
            <a:ext cx="783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C. E. Wiegand and G. L. Godfrey, «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Measurements of x rays and γ rays from stopped kaons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»,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it-IT" sz="1600" b="0" i="0" dirty="0" err="1">
                <a:solidFill>
                  <a:schemeClr val="tx1"/>
                </a:solidFill>
                <a:effectLst/>
                <a:latin typeface="+mn-lt"/>
              </a:rPr>
              <a:t>Phys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. Rev. A, </a:t>
            </a:r>
            <a:r>
              <a:rPr lang="it-IT" sz="1600" b="1" dirty="0">
                <a:solidFill>
                  <a:schemeClr val="tx1"/>
                </a:solidFill>
                <a:latin typeface="+mn-lt"/>
              </a:rPr>
              <a:t>9</a:t>
            </a:r>
            <a:r>
              <a:rPr lang="it-IT" sz="16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2282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+mn-lt"/>
              </a:rPr>
              <a:t>, 1974, </a:t>
            </a:r>
            <a:r>
              <a:rPr lang="en-US" sz="1600" b="0" i="0" u="sng" dirty="0">
                <a:solidFill>
                  <a:srgbClr val="00B0F0"/>
                </a:solidFill>
                <a:effectLst/>
                <a:latin typeface="+mn-lt"/>
              </a:rPr>
              <a:t>https://journals.aps.org/pra/abstract/10.1103/PhysRevA.9.2282</a:t>
            </a:r>
            <a:endParaRPr lang="it-IT" sz="1600" u="sng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617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Ligth</a:t>
            </a:r>
            <a:r>
              <a:rPr lang="it-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Kaonic</a:t>
            </a:r>
            <a:r>
              <a:rPr lang="it-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atoms</a:t>
            </a:r>
            <a:endParaRPr sz="3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33BF0-0993-45D9-A125-939C6446F771}"/>
              </a:ext>
            </a:extLst>
          </p:cNvPr>
          <p:cNvSpPr txBox="1"/>
          <p:nvPr/>
        </p:nvSpPr>
        <p:spPr>
          <a:xfrm>
            <a:off x="352901" y="641509"/>
            <a:ext cx="862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Light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like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Hydrogen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Deuterium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provides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fundamental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informations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on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by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of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x-ray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transition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yields, and energy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C495789-BDB2-4D13-8B32-95EEB69B269E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A80C5BB-FD77-48B0-BE0A-4D684CF05FB0}"/>
              </a:ext>
            </a:extLst>
          </p:cNvPr>
          <p:cNvSpPr/>
          <p:nvPr/>
        </p:nvSpPr>
        <p:spPr>
          <a:xfrm>
            <a:off x="4953000" y="1463040"/>
            <a:ext cx="3600000" cy="36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752F6C6-7EA2-4ECF-93BC-1D5032622D85}"/>
              </a:ext>
            </a:extLst>
          </p:cNvPr>
          <p:cNvSpPr/>
          <p:nvPr/>
        </p:nvSpPr>
        <p:spPr>
          <a:xfrm>
            <a:off x="5478780" y="1996438"/>
            <a:ext cx="2520000" cy="25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0DB131B-131F-4B6B-BF37-9D7CA765F5E0}"/>
              </a:ext>
            </a:extLst>
          </p:cNvPr>
          <p:cNvSpPr/>
          <p:nvPr/>
        </p:nvSpPr>
        <p:spPr>
          <a:xfrm>
            <a:off x="5065870" y="456152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C13D619-7337-4821-A17A-7868246C41BA}"/>
              </a:ext>
            </a:extLst>
          </p:cNvPr>
          <p:cNvSpPr/>
          <p:nvPr/>
        </p:nvSpPr>
        <p:spPr>
          <a:xfrm>
            <a:off x="4346256" y="397573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/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/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73670A4-4314-40CC-9153-D65D39975057}"/>
              </a:ext>
            </a:extLst>
          </p:cNvPr>
          <p:cNvCxnSpPr>
            <a:cxnSpLocks/>
          </p:cNvCxnSpPr>
          <p:nvPr/>
        </p:nvCxnSpPr>
        <p:spPr>
          <a:xfrm flipV="1">
            <a:off x="4574381" y="396240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792241B4-87DD-41E8-90AE-164A528F06A7}"/>
              </a:ext>
            </a:extLst>
          </p:cNvPr>
          <p:cNvSpPr/>
          <p:nvPr/>
        </p:nvSpPr>
        <p:spPr>
          <a:xfrm>
            <a:off x="4989670" y="384524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BC6C1EE-108C-483C-AE68-FEBF1CEEFAF0}"/>
              </a:ext>
            </a:extLst>
          </p:cNvPr>
          <p:cNvSpPr/>
          <p:nvPr/>
        </p:nvSpPr>
        <p:spPr>
          <a:xfrm>
            <a:off x="5466396" y="33737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9302B88-511D-4D0D-8CF5-984E8FB9FD91}"/>
              </a:ext>
            </a:extLst>
          </p:cNvPr>
          <p:cNvCxnSpPr>
            <a:cxnSpLocks/>
          </p:cNvCxnSpPr>
          <p:nvPr/>
        </p:nvCxnSpPr>
        <p:spPr>
          <a:xfrm>
            <a:off x="5151120" y="4762500"/>
            <a:ext cx="60960" cy="281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FE49DB8F-C3FF-413A-B24B-50DB7F23FD5A}"/>
              </a:ext>
            </a:extLst>
          </p:cNvPr>
          <p:cNvSpPr/>
          <p:nvPr/>
        </p:nvSpPr>
        <p:spPr>
          <a:xfrm>
            <a:off x="5001576" y="38385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/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curvo 59">
            <a:extLst>
              <a:ext uri="{FF2B5EF4-FFF2-40B4-BE49-F238E27FC236}">
                <a16:creationId xmlns:a16="http://schemas.microsoft.com/office/drawing/2014/main" id="{E00186EC-EC5D-4B32-8238-9ACA4BCFD782}"/>
              </a:ext>
            </a:extLst>
          </p:cNvPr>
          <p:cNvCxnSpPr>
            <a:cxnSpLocks/>
            <a:stCxn id="36" idx="5"/>
          </p:cNvCxnSpPr>
          <p:nvPr/>
        </p:nvCxnSpPr>
        <p:spPr>
          <a:xfrm rot="16200000" flipH="1">
            <a:off x="5654544" y="3399024"/>
            <a:ext cx="82648" cy="251624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D2D51514-FAA2-47C3-923F-9FE86CB15461}"/>
              </a:ext>
            </a:extLst>
          </p:cNvPr>
          <p:cNvSpPr/>
          <p:nvPr/>
        </p:nvSpPr>
        <p:spPr>
          <a:xfrm>
            <a:off x="5042099" y="1555949"/>
            <a:ext cx="3402000" cy="340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F4C88520-5466-404D-8248-3FCB4C48C54E}"/>
              </a:ext>
            </a:extLst>
          </p:cNvPr>
          <p:cNvCxnSpPr>
            <a:cxnSpLocks/>
            <a:stCxn id="70" idx="2"/>
            <a:endCxn id="105" idx="2"/>
          </p:cNvCxnSpPr>
          <p:nvPr/>
        </p:nvCxnSpPr>
        <p:spPr>
          <a:xfrm>
            <a:off x="5042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0CFB1C4-FC03-4FCD-9858-2B43D7CA8A9E}"/>
              </a:ext>
            </a:extLst>
          </p:cNvPr>
          <p:cNvCxnSpPr>
            <a:cxnSpLocks/>
            <a:stCxn id="105" idx="0"/>
            <a:endCxn id="70" idx="0"/>
          </p:cNvCxnSpPr>
          <p:nvPr/>
        </p:nvCxnSpPr>
        <p:spPr>
          <a:xfrm flipV="1">
            <a:off x="6743099" y="1555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8773360-B3BE-4FDA-B018-5106CB48AAA6}"/>
              </a:ext>
            </a:extLst>
          </p:cNvPr>
          <p:cNvCxnSpPr>
            <a:cxnSpLocks/>
            <a:stCxn id="105" idx="6"/>
            <a:endCxn id="70" idx="6"/>
          </p:cNvCxnSpPr>
          <p:nvPr/>
        </p:nvCxnSpPr>
        <p:spPr>
          <a:xfrm>
            <a:off x="8093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548B36C-D746-4605-8305-AB93C44ED33E}"/>
              </a:ext>
            </a:extLst>
          </p:cNvPr>
          <p:cNvCxnSpPr>
            <a:cxnSpLocks/>
            <a:stCxn id="70" idx="4"/>
            <a:endCxn id="105" idx="4"/>
          </p:cNvCxnSpPr>
          <p:nvPr/>
        </p:nvCxnSpPr>
        <p:spPr>
          <a:xfrm flipV="1">
            <a:off x="6743099" y="4606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E677A6EC-3DF0-4698-AFC2-0338D0B0C3CF}"/>
              </a:ext>
            </a:extLst>
          </p:cNvPr>
          <p:cNvSpPr/>
          <p:nvPr/>
        </p:nvSpPr>
        <p:spPr>
          <a:xfrm>
            <a:off x="5393099" y="1906949"/>
            <a:ext cx="2700000" cy="270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Cerchio vuoto 172">
            <a:extLst>
              <a:ext uri="{FF2B5EF4-FFF2-40B4-BE49-F238E27FC236}">
                <a16:creationId xmlns:a16="http://schemas.microsoft.com/office/drawing/2014/main" id="{28641896-2E43-45A6-83E3-5FCBAADD3A6F}"/>
              </a:ext>
            </a:extLst>
          </p:cNvPr>
          <p:cNvSpPr/>
          <p:nvPr/>
        </p:nvSpPr>
        <p:spPr>
          <a:xfrm>
            <a:off x="6118860" y="2628900"/>
            <a:ext cx="1260000" cy="1260000"/>
          </a:xfrm>
          <a:prstGeom prst="donut">
            <a:avLst>
              <a:gd name="adj" fmla="val 17573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8155826B-AF91-425E-B47B-6DF31B528142}"/>
              </a:ext>
            </a:extLst>
          </p:cNvPr>
          <p:cNvSpPr/>
          <p:nvPr/>
        </p:nvSpPr>
        <p:spPr>
          <a:xfrm>
            <a:off x="5212079" y="17259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2" name="Cerchio vuoto 171">
            <a:extLst>
              <a:ext uri="{FF2B5EF4-FFF2-40B4-BE49-F238E27FC236}">
                <a16:creationId xmlns:a16="http://schemas.microsoft.com/office/drawing/2014/main" id="{0652C5BE-9C07-47C0-A292-E211579D1521}"/>
              </a:ext>
            </a:extLst>
          </p:cNvPr>
          <p:cNvSpPr/>
          <p:nvPr/>
        </p:nvSpPr>
        <p:spPr>
          <a:xfrm>
            <a:off x="5760720" y="2255520"/>
            <a:ext cx="1980000" cy="1980000"/>
          </a:xfrm>
          <a:prstGeom prst="donut">
            <a:avLst>
              <a:gd name="adj" fmla="val 9129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32E8026E-58BE-46BE-B1A9-A9D457B4A3C0}"/>
              </a:ext>
            </a:extLst>
          </p:cNvPr>
          <p:cNvSpPr/>
          <p:nvPr/>
        </p:nvSpPr>
        <p:spPr>
          <a:xfrm>
            <a:off x="6212682" y="2701290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502D654C-C720-4C9E-99F0-8379584137E3}"/>
              </a:ext>
            </a:extLst>
          </p:cNvPr>
          <p:cNvSpPr/>
          <p:nvPr/>
        </p:nvSpPr>
        <p:spPr>
          <a:xfrm>
            <a:off x="5839302" y="2343150"/>
            <a:ext cx="1800000" cy="180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B6CC130-C0F6-4D69-98BF-BD9712944B0D}"/>
              </a:ext>
            </a:extLst>
          </p:cNvPr>
          <p:cNvSpPr/>
          <p:nvPr/>
        </p:nvSpPr>
        <p:spPr>
          <a:xfrm>
            <a:off x="6022182" y="2541270"/>
            <a:ext cx="1440000" cy="14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36081F58-BC80-4004-8CC5-57539B4E73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36354" y="3529966"/>
            <a:ext cx="336712" cy="3329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A4822C64-265B-4913-81EA-5D59DF6EE227}"/>
              </a:ext>
            </a:extLst>
          </p:cNvPr>
          <p:cNvCxnSpPr>
            <a:cxnSpLocks/>
          </p:cNvCxnSpPr>
          <p:nvPr/>
        </p:nvCxnSpPr>
        <p:spPr>
          <a:xfrm>
            <a:off x="7139940" y="3226050"/>
            <a:ext cx="28956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893486FC-49B3-4F9D-AFFC-D84EE8981A60}"/>
              </a:ext>
            </a:extLst>
          </p:cNvPr>
          <p:cNvCxnSpPr>
            <a:cxnSpLocks/>
          </p:cNvCxnSpPr>
          <p:nvPr/>
        </p:nvCxnSpPr>
        <p:spPr>
          <a:xfrm>
            <a:off x="7467600" y="3111750"/>
            <a:ext cx="33528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/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/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DDF898F5-6093-47CC-BF60-F5BA28B42BBD}"/>
              </a:ext>
            </a:extLst>
          </p:cNvPr>
          <p:cNvCxnSpPr>
            <a:cxnSpLocks/>
          </p:cNvCxnSpPr>
          <p:nvPr/>
        </p:nvCxnSpPr>
        <p:spPr>
          <a:xfrm flipH="1" flipV="1">
            <a:off x="5846922" y="3128850"/>
            <a:ext cx="182880" cy="18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87C5B1CF-FDEE-4986-9B05-128ACA661F63}"/>
              </a:ext>
            </a:extLst>
          </p:cNvPr>
          <p:cNvCxnSpPr>
            <a:cxnSpLocks/>
            <a:stCxn id="14" idx="2"/>
            <a:endCxn id="116" idx="2"/>
          </p:cNvCxnSpPr>
          <p:nvPr/>
        </p:nvCxnSpPr>
        <p:spPr>
          <a:xfrm flipV="1">
            <a:off x="6022182" y="3241290"/>
            <a:ext cx="190500" cy="1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B8CF27A0-5291-4279-B37E-DB4C86CF59DD}"/>
              </a:ext>
            </a:extLst>
          </p:cNvPr>
          <p:cNvSpPr txBox="1"/>
          <p:nvPr/>
        </p:nvSpPr>
        <p:spPr>
          <a:xfrm>
            <a:off x="5844540" y="287274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6B5BC8AA-C241-43B8-AFC7-55BFDE7C6949}"/>
              </a:ext>
            </a:extLst>
          </p:cNvPr>
          <p:cNvSpPr txBox="1"/>
          <p:nvPr/>
        </p:nvSpPr>
        <p:spPr>
          <a:xfrm>
            <a:off x="5989320" y="297942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1CABBBF0-39FF-4634-9FD9-9DBEF23B1487}"/>
              </a:ext>
            </a:extLst>
          </p:cNvPr>
          <p:cNvSpPr txBox="1"/>
          <p:nvPr/>
        </p:nvSpPr>
        <p:spPr>
          <a:xfrm>
            <a:off x="7132320" y="29565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Г</a:t>
            </a:r>
            <a:endParaRPr lang="it-IT" dirty="0"/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92BF2FA5-62DE-478E-81C2-384D0A99C54C}"/>
              </a:ext>
            </a:extLst>
          </p:cNvPr>
          <p:cNvSpPr txBox="1"/>
          <p:nvPr/>
        </p:nvSpPr>
        <p:spPr>
          <a:xfrm>
            <a:off x="7498080" y="28422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Г</a:t>
            </a:r>
            <a:endParaRPr lang="it-IT" dirty="0"/>
          </a:p>
        </p:txBody>
      </p:sp>
      <p:sp>
        <p:nvSpPr>
          <p:cNvPr id="176" name="Ovale 175">
            <a:extLst>
              <a:ext uri="{FF2B5EF4-FFF2-40B4-BE49-F238E27FC236}">
                <a16:creationId xmlns:a16="http://schemas.microsoft.com/office/drawing/2014/main" id="{7BD60A37-7862-4D29-AB40-F386D31CB72E}"/>
              </a:ext>
            </a:extLst>
          </p:cNvPr>
          <p:cNvSpPr/>
          <p:nvPr/>
        </p:nvSpPr>
        <p:spPr>
          <a:xfrm>
            <a:off x="6037896" y="34956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/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Connettore curvo 186">
            <a:extLst>
              <a:ext uri="{FF2B5EF4-FFF2-40B4-BE49-F238E27FC236}">
                <a16:creationId xmlns:a16="http://schemas.microsoft.com/office/drawing/2014/main" id="{85FF32FC-DF7D-4A2D-8D01-797A1C287791}"/>
              </a:ext>
            </a:extLst>
          </p:cNvPr>
          <p:cNvCxnSpPr>
            <a:cxnSpLocks/>
          </p:cNvCxnSpPr>
          <p:nvPr/>
        </p:nvCxnSpPr>
        <p:spPr>
          <a:xfrm flipV="1">
            <a:off x="6205060" y="3352800"/>
            <a:ext cx="340520" cy="17669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e 188">
            <a:extLst>
              <a:ext uri="{FF2B5EF4-FFF2-40B4-BE49-F238E27FC236}">
                <a16:creationId xmlns:a16="http://schemas.microsoft.com/office/drawing/2014/main" id="{D7C5195E-F2F6-47D4-97AA-2940F885480D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  <a:solidFill>
            <a:srgbClr val="B51BB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A60B048A-C499-4218-841B-D6424F5AFDCC}"/>
              </a:ext>
            </a:extLst>
          </p:cNvPr>
          <p:cNvSpPr txBox="1"/>
          <p:nvPr/>
        </p:nvSpPr>
        <p:spPr>
          <a:xfrm>
            <a:off x="5775960" y="2575560"/>
            <a:ext cx="2019300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</a:t>
            </a:r>
            <a:r>
              <a:rPr lang="it-IT" dirty="0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Absorption</a:t>
            </a:r>
            <a:endParaRPr lang="it-IT" dirty="0">
              <a:solidFill>
                <a:srgbClr val="B51B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B4D0CD-3961-4E61-A2B4-597A64180A66}"/>
              </a:ext>
            </a:extLst>
          </p:cNvPr>
          <p:cNvSpPr txBox="1"/>
          <p:nvPr/>
        </p:nvSpPr>
        <p:spPr>
          <a:xfrm>
            <a:off x="336005" y="1589678"/>
            <a:ext cx="37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captured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 a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higly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state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starts a de-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excitation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960AA2DC-2A27-4CFD-91C5-84F45BEFD363}"/>
              </a:ext>
            </a:extLst>
          </p:cNvPr>
          <p:cNvSpPr txBox="1"/>
          <p:nvPr/>
        </p:nvSpPr>
        <p:spPr>
          <a:xfrm>
            <a:off x="335280" y="267462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ligth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experiments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essential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to favor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down to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which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due to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become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measurable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5537D554-FE0E-481F-9DE3-DE98ACA7789C}"/>
              </a:ext>
            </a:extLst>
          </p:cNvPr>
          <p:cNvSpPr txBox="1"/>
          <p:nvPr/>
        </p:nvSpPr>
        <p:spPr>
          <a:xfrm>
            <a:off x="350520" y="4399068"/>
            <a:ext cx="380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  <a:ea typeface="Verdana" panose="020B0604030504040204" pitchFamily="34" charset="0"/>
              </a:rPr>
              <a:t>Finally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absorbed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by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nucleus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4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4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7" grpId="0" animBg="1"/>
      <p:bldP spid="22" grpId="0" animBg="1"/>
      <p:bldP spid="22" grpId="1" animBg="1"/>
      <p:bldP spid="29" grpId="0" animBg="1"/>
      <p:bldP spid="29" grpId="1" animBg="1"/>
      <p:bldP spid="23" grpId="0"/>
      <p:bldP spid="23" grpId="1"/>
      <p:bldP spid="31" grpId="0"/>
      <p:bldP spid="31" grpId="1"/>
      <p:bldP spid="34" grpId="0" animBg="1"/>
      <p:bldP spid="34" grpId="1" animBg="1"/>
      <p:bldP spid="36" grpId="0" animBg="1"/>
      <p:bldP spid="36" grpId="1" animBg="1"/>
      <p:bldP spid="52" grpId="0" animBg="1"/>
      <p:bldP spid="52" grpId="1" animBg="1"/>
      <p:bldP spid="59" grpId="0"/>
      <p:bldP spid="59" grpId="1"/>
      <p:bldP spid="70" grpId="0" animBg="1"/>
      <p:bldP spid="105" grpId="0" animBg="1"/>
      <p:bldP spid="173" grpId="0" animBg="1"/>
      <p:bldP spid="111" grpId="0" animBg="1"/>
      <p:bldP spid="172" grpId="0" animBg="1"/>
      <p:bldP spid="116" grpId="0" animBg="1"/>
      <p:bldP spid="117" grpId="0" animBg="1"/>
      <p:bldP spid="14" grpId="0" animBg="1"/>
      <p:bldP spid="44" grpId="0"/>
      <p:bldP spid="44" grpId="1"/>
      <p:bldP spid="44" grpId="2"/>
      <p:bldP spid="44" grpId="3"/>
      <p:bldP spid="37" grpId="0"/>
      <p:bldP spid="37" grpId="1"/>
      <p:bldP spid="170" grpId="0"/>
      <p:bldP spid="171" grpId="0"/>
      <p:bldP spid="174" grpId="0"/>
      <p:bldP spid="175" grpId="0"/>
      <p:bldP spid="176" grpId="0" animBg="1"/>
      <p:bldP spid="176" grpId="1" animBg="1"/>
      <p:bldP spid="186" grpId="0"/>
      <p:bldP spid="186" grpId="1"/>
      <p:bldP spid="189" grpId="0" animBg="1"/>
      <p:bldP spid="190" grpId="0" animBg="1"/>
      <p:bldP spid="193" grpId="0"/>
      <p:bldP spid="194" grpId="0"/>
      <p:bldP spid="1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EBF3096-A1B5-473F-83DB-2DE5F69B21C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F5BC05-3FEF-4F2A-B722-A5A19AC90510}"/>
              </a:ext>
            </a:extLst>
          </p:cNvPr>
          <p:cNvSpPr txBox="1"/>
          <p:nvPr/>
        </p:nvSpPr>
        <p:spPr>
          <a:xfrm>
            <a:off x="478631" y="728663"/>
            <a:ext cx="827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The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E2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Resonance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effect</a:t>
            </a:r>
            <a:r>
              <a:rPr lang="it-IT" sz="1600" dirty="0"/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is</a:t>
            </a:r>
            <a:r>
              <a:rPr lang="it-IT" sz="1600" b="1" dirty="0">
                <a:solidFill>
                  <a:srgbClr val="FF0000"/>
                </a:solidFill>
              </a:rPr>
              <a:t> a mixing of the </a:t>
            </a:r>
            <a:r>
              <a:rPr lang="it-IT" sz="1600" b="1" dirty="0" err="1">
                <a:solidFill>
                  <a:srgbClr val="FF0000"/>
                </a:solidFill>
              </a:rPr>
              <a:t>atomic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b="1" dirty="0">
                <a:solidFill>
                  <a:srgbClr val="FF0000"/>
                </a:solidFill>
              </a:rPr>
              <a:t> due to the </a:t>
            </a:r>
            <a:r>
              <a:rPr lang="it-IT" sz="1600" b="1" dirty="0" err="1">
                <a:solidFill>
                  <a:srgbClr val="FF0000"/>
                </a:solidFill>
              </a:rPr>
              <a:t>electrical</a:t>
            </a:r>
            <a:r>
              <a:rPr lang="it-IT" sz="1600" b="1" dirty="0">
                <a:solidFill>
                  <a:srgbClr val="FF0000"/>
                </a:solidFill>
              </a:rPr>
              <a:t> quadrupole </a:t>
            </a:r>
            <a:r>
              <a:rPr lang="it-IT" sz="1600" b="1" dirty="0" err="1">
                <a:solidFill>
                  <a:srgbClr val="FF0000"/>
                </a:solidFill>
              </a:rPr>
              <a:t>excitations</a:t>
            </a:r>
            <a:r>
              <a:rPr lang="it-IT" sz="1600" b="1" dirty="0">
                <a:solidFill>
                  <a:srgbClr val="FF0000"/>
                </a:solidFill>
              </a:rPr>
              <a:t> of </a:t>
            </a:r>
            <a:r>
              <a:rPr lang="it-IT" sz="1600" b="1" dirty="0" err="1">
                <a:solidFill>
                  <a:srgbClr val="FF0000"/>
                </a:solidFill>
              </a:rPr>
              <a:t>nuclear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rotational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states</a:t>
            </a:r>
            <a:r>
              <a:rPr lang="it-IT" sz="16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/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tx1"/>
                    </a:solidFill>
                  </a:rPr>
                  <a:t>Quanto-mechanically,</a:t>
                </a:r>
                <a:r>
                  <a:rPr lang="it" sz="1600" dirty="0"/>
                  <a:t> 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effect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mixes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i="1" dirty="0">
                    <a:solidFill>
                      <a:srgbClr val="0000FF"/>
                    </a:solidFill>
                  </a:rPr>
                  <a:t>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levels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producing</a:t>
                </a:r>
                <a:r>
                  <a:rPr lang="it-IT" sz="1600" dirty="0"/>
                  <a:t> a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which</a:t>
                </a:r>
                <a:r>
                  <a:rPr lang="it-IT" sz="1600" dirty="0"/>
                  <a:t> </a:t>
                </a:r>
                <a:r>
                  <a:rPr lang="it" sz="1600" dirty="0">
                    <a:solidFill>
                      <a:schemeClr val="tx1"/>
                    </a:solidFill>
                  </a:rPr>
                  <a:t>contains a small admixture of excited nucleus-deexcited atom wavefunctions.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A3F5ED0-126B-4733-A13D-B930A5F86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1424881"/>
                <a:ext cx="8215313" cy="830997"/>
              </a:xfrm>
              <a:prstGeom prst="rect">
                <a:avLst/>
              </a:prstGeom>
              <a:blipFill>
                <a:blip r:embed="rId2"/>
                <a:stretch>
                  <a:fillRect l="-445" t="-2206" b="-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9F02BE7-F948-4967-844D-0BF56D55C9DC}"/>
                  </a:ext>
                </a:extLst>
              </p:cNvPr>
              <p:cNvSpPr txBox="1"/>
              <p:nvPr/>
            </p:nvSpPr>
            <p:spPr>
              <a:xfrm>
                <a:off x="478631" y="2325560"/>
                <a:ext cx="82796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nucleus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excited</a:t>
                </a:r>
                <a:r>
                  <a:rPr lang="it-IT" sz="1600" dirty="0"/>
                  <a:t>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rotational</a:t>
                </a:r>
                <a:r>
                  <a:rPr lang="it-IT" sz="1600" dirty="0"/>
                  <a:t> state by the </a:t>
                </a:r>
                <a:r>
                  <a:rPr lang="it-IT" sz="1600" i="1" dirty="0" err="1">
                    <a:solidFill>
                      <a:srgbClr val="0000FF"/>
                    </a:solidFill>
                  </a:rPr>
                  <a:t>electric</a:t>
                </a:r>
                <a:r>
                  <a:rPr lang="it-IT" sz="1600" i="1" dirty="0">
                    <a:solidFill>
                      <a:srgbClr val="0000FF"/>
                    </a:solidFill>
                  </a:rPr>
                  <a:t> quadrupole interaction</a:t>
                </a:r>
                <a:r>
                  <a:rPr lang="it-IT" sz="1600" dirty="0"/>
                  <a:t>: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9F02BE7-F948-4967-844D-0BF56D55C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2325560"/>
                <a:ext cx="8279606" cy="338554"/>
              </a:xfrm>
              <a:prstGeom prst="rect">
                <a:avLst/>
              </a:prstGeom>
              <a:blipFill>
                <a:blip r:embed="rId3"/>
                <a:stretch>
                  <a:fillRect l="-442" t="-5357" b="-2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1E24D9-32F4-4DFE-B7DE-6D7EB049F2BA}"/>
                  </a:ext>
                </a:extLst>
              </p:cNvPr>
              <p:cNvSpPr txBox="1"/>
              <p:nvPr/>
            </p:nvSpPr>
            <p:spPr>
              <a:xfrm>
                <a:off x="3614738" y="2733796"/>
                <a:ext cx="1660839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91E24D9-32F4-4DFE-B7DE-6D7EB049F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738" y="2733796"/>
                <a:ext cx="1660839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66BBA9-B1CB-4B28-A624-8CCC00368597}"/>
                  </a:ext>
                </a:extLst>
              </p:cNvPr>
              <p:cNvSpPr txBox="1"/>
              <p:nvPr/>
            </p:nvSpPr>
            <p:spPr>
              <a:xfrm>
                <a:off x="478631" y="3295985"/>
                <a:ext cx="8279606" cy="624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err="1"/>
                  <a:t>where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 err="1"/>
                  <a:t>reduced</a:t>
                </a:r>
                <a:r>
                  <a:rPr lang="it-IT" sz="1600" dirty="0"/>
                  <a:t> mass,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nuclear</a:t>
                </a:r>
                <a:r>
                  <a:rPr lang="it-IT" sz="1600" dirty="0"/>
                  <a:t> quadrupole operator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it-IT" sz="1600" dirty="0"/>
                  <a:t> are the </a:t>
                </a:r>
                <a:r>
                  <a:rPr lang="it-IT" sz="1600" dirty="0" err="1"/>
                  <a:t>spherical</a:t>
                </a:r>
                <a:r>
                  <a:rPr lang="it-IT" sz="1600" dirty="0"/>
                  <a:t> </a:t>
                </a:r>
                <a:r>
                  <a:rPr lang="it-IT" sz="1600" dirty="0" err="1"/>
                  <a:t>harmonics</a:t>
                </a:r>
                <a:r>
                  <a:rPr lang="it-IT" sz="1600" dirty="0"/>
                  <a:t>.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466BBA9-B1CB-4B28-A624-8CCC00368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" y="3295985"/>
                <a:ext cx="8279606" cy="624402"/>
              </a:xfrm>
              <a:prstGeom prst="rect">
                <a:avLst/>
              </a:prstGeom>
              <a:blipFill>
                <a:blip r:embed="rId5"/>
                <a:stretch>
                  <a:fillRect l="-442" t="-2941" b="-9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8AB58A1-D1FF-48B3-B42A-0DE38DB3F82D}"/>
                  </a:ext>
                </a:extLst>
              </p:cNvPr>
              <p:cNvSpPr txBox="1"/>
              <p:nvPr/>
            </p:nvSpPr>
            <p:spPr>
              <a:xfrm>
                <a:off x="2570650" y="4153932"/>
                <a:ext cx="4430225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8AB58A1-D1FF-48B3-B42A-0DE38DB3F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650" y="4153932"/>
                <a:ext cx="4430225" cy="260905"/>
              </a:xfrm>
              <a:prstGeom prst="rect">
                <a:avLst/>
              </a:prstGeom>
              <a:blipFill>
                <a:blip r:embed="rId6"/>
                <a:stretch>
                  <a:fillRect l="-1515" t="-118605" r="-3581" b="-2069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687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617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  <a:endParaRPr sz="3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133BF0-0993-45D9-A125-939C6446F771}"/>
              </a:ext>
            </a:extLst>
          </p:cNvPr>
          <p:cNvSpPr txBox="1"/>
          <p:nvPr/>
        </p:nvSpPr>
        <p:spPr>
          <a:xfrm>
            <a:off x="352901" y="641509"/>
            <a:ext cx="8623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Light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like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Hydrogen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Deuterium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provides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fundamental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informations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on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by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of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x-ray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transition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yields, and energy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C495789-BDB2-4D13-8B32-95EEB69B269E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A80C5BB-FD77-48B0-BE0A-4D684CF05FB0}"/>
              </a:ext>
            </a:extLst>
          </p:cNvPr>
          <p:cNvSpPr/>
          <p:nvPr/>
        </p:nvSpPr>
        <p:spPr>
          <a:xfrm>
            <a:off x="4953000" y="1463040"/>
            <a:ext cx="3600000" cy="36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3752F6C6-7EA2-4ECF-93BC-1D5032622D85}"/>
              </a:ext>
            </a:extLst>
          </p:cNvPr>
          <p:cNvSpPr/>
          <p:nvPr/>
        </p:nvSpPr>
        <p:spPr>
          <a:xfrm>
            <a:off x="5478780" y="1996438"/>
            <a:ext cx="2520000" cy="25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80DB131B-131F-4B6B-BF37-9D7CA765F5E0}"/>
              </a:ext>
            </a:extLst>
          </p:cNvPr>
          <p:cNvSpPr/>
          <p:nvPr/>
        </p:nvSpPr>
        <p:spPr>
          <a:xfrm>
            <a:off x="5065870" y="456152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C13D619-7337-4821-A17A-7868246C41BA}"/>
              </a:ext>
            </a:extLst>
          </p:cNvPr>
          <p:cNvSpPr/>
          <p:nvPr/>
        </p:nvSpPr>
        <p:spPr>
          <a:xfrm>
            <a:off x="4346256" y="3975736"/>
            <a:ext cx="149544" cy="154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/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F6C46EF-E72D-4988-8D7D-9FC300D1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4274344"/>
                <a:ext cx="32861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/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F7DF8EEC-9B7E-42E4-A756-2294DE079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866" y="36804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73670A4-4314-40CC-9153-D65D39975057}"/>
              </a:ext>
            </a:extLst>
          </p:cNvPr>
          <p:cNvCxnSpPr>
            <a:cxnSpLocks/>
          </p:cNvCxnSpPr>
          <p:nvPr/>
        </p:nvCxnSpPr>
        <p:spPr>
          <a:xfrm flipV="1">
            <a:off x="4574381" y="3962400"/>
            <a:ext cx="287179" cy="60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e 33">
            <a:extLst>
              <a:ext uri="{FF2B5EF4-FFF2-40B4-BE49-F238E27FC236}">
                <a16:creationId xmlns:a16="http://schemas.microsoft.com/office/drawing/2014/main" id="{792241B4-87DD-41E8-90AE-164A528F06A7}"/>
              </a:ext>
            </a:extLst>
          </p:cNvPr>
          <p:cNvSpPr/>
          <p:nvPr/>
        </p:nvSpPr>
        <p:spPr>
          <a:xfrm>
            <a:off x="4989670" y="3845243"/>
            <a:ext cx="121445" cy="1285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DBC6C1EE-108C-483C-AE68-FEBF1CEEFAF0}"/>
              </a:ext>
            </a:extLst>
          </p:cNvPr>
          <p:cNvSpPr/>
          <p:nvPr/>
        </p:nvSpPr>
        <p:spPr>
          <a:xfrm>
            <a:off x="5466396" y="337375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99302B88-511D-4D0D-8CF5-984E8FB9FD91}"/>
              </a:ext>
            </a:extLst>
          </p:cNvPr>
          <p:cNvCxnSpPr>
            <a:cxnSpLocks/>
          </p:cNvCxnSpPr>
          <p:nvPr/>
        </p:nvCxnSpPr>
        <p:spPr>
          <a:xfrm>
            <a:off x="5151120" y="4762500"/>
            <a:ext cx="60960" cy="281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FE49DB8F-C3FF-413A-B24B-50DB7F23FD5A}"/>
              </a:ext>
            </a:extLst>
          </p:cNvPr>
          <p:cNvSpPr/>
          <p:nvPr/>
        </p:nvSpPr>
        <p:spPr>
          <a:xfrm>
            <a:off x="5001576" y="38385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/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54F11847-096C-4214-902E-42097C37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66" y="303276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curvo 59">
            <a:extLst>
              <a:ext uri="{FF2B5EF4-FFF2-40B4-BE49-F238E27FC236}">
                <a16:creationId xmlns:a16="http://schemas.microsoft.com/office/drawing/2014/main" id="{E00186EC-EC5D-4B32-8238-9ACA4BCFD782}"/>
              </a:ext>
            </a:extLst>
          </p:cNvPr>
          <p:cNvCxnSpPr>
            <a:cxnSpLocks/>
            <a:stCxn id="36" idx="5"/>
          </p:cNvCxnSpPr>
          <p:nvPr/>
        </p:nvCxnSpPr>
        <p:spPr>
          <a:xfrm rot="16200000" flipH="1">
            <a:off x="5654544" y="3399024"/>
            <a:ext cx="82648" cy="251624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e 69">
            <a:extLst>
              <a:ext uri="{FF2B5EF4-FFF2-40B4-BE49-F238E27FC236}">
                <a16:creationId xmlns:a16="http://schemas.microsoft.com/office/drawing/2014/main" id="{D2D51514-FAA2-47C3-923F-9FE86CB15461}"/>
              </a:ext>
            </a:extLst>
          </p:cNvPr>
          <p:cNvSpPr/>
          <p:nvPr/>
        </p:nvSpPr>
        <p:spPr>
          <a:xfrm>
            <a:off x="5042099" y="1555949"/>
            <a:ext cx="3402000" cy="3402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F4C88520-5466-404D-8248-3FCB4C48C54E}"/>
              </a:ext>
            </a:extLst>
          </p:cNvPr>
          <p:cNvCxnSpPr>
            <a:cxnSpLocks/>
            <a:stCxn id="70" idx="2"/>
            <a:endCxn id="105" idx="2"/>
          </p:cNvCxnSpPr>
          <p:nvPr/>
        </p:nvCxnSpPr>
        <p:spPr>
          <a:xfrm>
            <a:off x="5042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C0CFB1C4-FC03-4FCD-9858-2B43D7CA8A9E}"/>
              </a:ext>
            </a:extLst>
          </p:cNvPr>
          <p:cNvCxnSpPr>
            <a:cxnSpLocks/>
            <a:stCxn id="105" idx="0"/>
            <a:endCxn id="70" idx="0"/>
          </p:cNvCxnSpPr>
          <p:nvPr/>
        </p:nvCxnSpPr>
        <p:spPr>
          <a:xfrm flipV="1">
            <a:off x="6743099" y="1555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88773360-B3BE-4FDA-B018-5106CB48AAA6}"/>
              </a:ext>
            </a:extLst>
          </p:cNvPr>
          <p:cNvCxnSpPr>
            <a:cxnSpLocks/>
            <a:stCxn id="105" idx="6"/>
            <a:endCxn id="70" idx="6"/>
          </p:cNvCxnSpPr>
          <p:nvPr/>
        </p:nvCxnSpPr>
        <p:spPr>
          <a:xfrm>
            <a:off x="8093099" y="3256949"/>
            <a:ext cx="351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C548B36C-D746-4605-8305-AB93C44ED33E}"/>
              </a:ext>
            </a:extLst>
          </p:cNvPr>
          <p:cNvCxnSpPr>
            <a:cxnSpLocks/>
            <a:stCxn id="70" idx="4"/>
            <a:endCxn id="105" idx="4"/>
          </p:cNvCxnSpPr>
          <p:nvPr/>
        </p:nvCxnSpPr>
        <p:spPr>
          <a:xfrm flipV="1">
            <a:off x="6743099" y="4606949"/>
            <a:ext cx="0" cy="3510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e 104">
            <a:extLst>
              <a:ext uri="{FF2B5EF4-FFF2-40B4-BE49-F238E27FC236}">
                <a16:creationId xmlns:a16="http://schemas.microsoft.com/office/drawing/2014/main" id="{E677A6EC-3DF0-4698-AFC2-0338D0B0C3CF}"/>
              </a:ext>
            </a:extLst>
          </p:cNvPr>
          <p:cNvSpPr/>
          <p:nvPr/>
        </p:nvSpPr>
        <p:spPr>
          <a:xfrm>
            <a:off x="5393099" y="1906949"/>
            <a:ext cx="2700000" cy="270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3" name="Cerchio vuoto 172">
            <a:extLst>
              <a:ext uri="{FF2B5EF4-FFF2-40B4-BE49-F238E27FC236}">
                <a16:creationId xmlns:a16="http://schemas.microsoft.com/office/drawing/2014/main" id="{28641896-2E43-45A6-83E3-5FCBAADD3A6F}"/>
              </a:ext>
            </a:extLst>
          </p:cNvPr>
          <p:cNvSpPr/>
          <p:nvPr/>
        </p:nvSpPr>
        <p:spPr>
          <a:xfrm>
            <a:off x="6118860" y="2628900"/>
            <a:ext cx="1260000" cy="1260000"/>
          </a:xfrm>
          <a:prstGeom prst="donut">
            <a:avLst>
              <a:gd name="adj" fmla="val 17573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8155826B-AF91-425E-B47B-6DF31B528142}"/>
              </a:ext>
            </a:extLst>
          </p:cNvPr>
          <p:cNvSpPr/>
          <p:nvPr/>
        </p:nvSpPr>
        <p:spPr>
          <a:xfrm>
            <a:off x="5212079" y="1725929"/>
            <a:ext cx="3060000" cy="30600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2" name="Cerchio vuoto 171">
            <a:extLst>
              <a:ext uri="{FF2B5EF4-FFF2-40B4-BE49-F238E27FC236}">
                <a16:creationId xmlns:a16="http://schemas.microsoft.com/office/drawing/2014/main" id="{0652C5BE-9C07-47C0-A292-E211579D1521}"/>
              </a:ext>
            </a:extLst>
          </p:cNvPr>
          <p:cNvSpPr/>
          <p:nvPr/>
        </p:nvSpPr>
        <p:spPr>
          <a:xfrm>
            <a:off x="5760720" y="2255520"/>
            <a:ext cx="1980000" cy="1980000"/>
          </a:xfrm>
          <a:prstGeom prst="donut">
            <a:avLst>
              <a:gd name="adj" fmla="val 9129"/>
            </a:avLst>
          </a:prstGeom>
          <a:solidFill>
            <a:srgbClr val="DD9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32E8026E-58BE-46BE-B1A9-A9D457B4A3C0}"/>
              </a:ext>
            </a:extLst>
          </p:cNvPr>
          <p:cNvSpPr/>
          <p:nvPr/>
        </p:nvSpPr>
        <p:spPr>
          <a:xfrm>
            <a:off x="6212682" y="2701290"/>
            <a:ext cx="1080000" cy="108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502D654C-C720-4C9E-99F0-8379584137E3}"/>
              </a:ext>
            </a:extLst>
          </p:cNvPr>
          <p:cNvSpPr/>
          <p:nvPr/>
        </p:nvSpPr>
        <p:spPr>
          <a:xfrm>
            <a:off x="5839302" y="2343150"/>
            <a:ext cx="1800000" cy="1800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B6CC130-C0F6-4D69-98BF-BD9712944B0D}"/>
              </a:ext>
            </a:extLst>
          </p:cNvPr>
          <p:cNvSpPr/>
          <p:nvPr/>
        </p:nvSpPr>
        <p:spPr>
          <a:xfrm>
            <a:off x="6022182" y="2541270"/>
            <a:ext cx="1440000" cy="144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36081F58-BC80-4004-8CC5-57539B4E73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36354" y="3529966"/>
            <a:ext cx="336712" cy="3329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A4822C64-265B-4913-81EA-5D59DF6EE227}"/>
              </a:ext>
            </a:extLst>
          </p:cNvPr>
          <p:cNvCxnSpPr>
            <a:cxnSpLocks/>
          </p:cNvCxnSpPr>
          <p:nvPr/>
        </p:nvCxnSpPr>
        <p:spPr>
          <a:xfrm>
            <a:off x="7139940" y="3226050"/>
            <a:ext cx="28956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2 154">
            <a:extLst>
              <a:ext uri="{FF2B5EF4-FFF2-40B4-BE49-F238E27FC236}">
                <a16:creationId xmlns:a16="http://schemas.microsoft.com/office/drawing/2014/main" id="{893486FC-49B3-4F9D-AFFC-D84EE8981A60}"/>
              </a:ext>
            </a:extLst>
          </p:cNvPr>
          <p:cNvCxnSpPr>
            <a:cxnSpLocks/>
          </p:cNvCxnSpPr>
          <p:nvPr/>
        </p:nvCxnSpPr>
        <p:spPr>
          <a:xfrm>
            <a:off x="7467600" y="3111750"/>
            <a:ext cx="33528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/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28400A70-A623-4564-A0BD-CA2D2AAF0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6" y="3550920"/>
                <a:ext cx="32861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/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A58A360-5EC9-4C6C-8585-72B39254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286" y="35585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5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DDF898F5-6093-47CC-BF60-F5BA28B42BBD}"/>
              </a:ext>
            </a:extLst>
          </p:cNvPr>
          <p:cNvCxnSpPr>
            <a:cxnSpLocks/>
          </p:cNvCxnSpPr>
          <p:nvPr/>
        </p:nvCxnSpPr>
        <p:spPr>
          <a:xfrm flipH="1" flipV="1">
            <a:off x="5846922" y="3128850"/>
            <a:ext cx="182880" cy="18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87C5B1CF-FDEE-4986-9B05-128ACA661F63}"/>
              </a:ext>
            </a:extLst>
          </p:cNvPr>
          <p:cNvCxnSpPr>
            <a:cxnSpLocks/>
            <a:stCxn id="14" idx="2"/>
            <a:endCxn id="116" idx="2"/>
          </p:cNvCxnSpPr>
          <p:nvPr/>
        </p:nvCxnSpPr>
        <p:spPr>
          <a:xfrm flipV="1">
            <a:off x="6022182" y="3241290"/>
            <a:ext cx="190500" cy="1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B8CF27A0-5291-4279-B37E-DB4C86CF59DD}"/>
              </a:ext>
            </a:extLst>
          </p:cNvPr>
          <p:cNvSpPr txBox="1"/>
          <p:nvPr/>
        </p:nvSpPr>
        <p:spPr>
          <a:xfrm>
            <a:off x="5844540" y="287274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1" name="CasellaDiTesto 170">
            <a:extLst>
              <a:ext uri="{FF2B5EF4-FFF2-40B4-BE49-F238E27FC236}">
                <a16:creationId xmlns:a16="http://schemas.microsoft.com/office/drawing/2014/main" id="{6B5BC8AA-C241-43B8-AFC7-55BFDE7C6949}"/>
              </a:ext>
            </a:extLst>
          </p:cNvPr>
          <p:cNvSpPr txBox="1"/>
          <p:nvPr/>
        </p:nvSpPr>
        <p:spPr>
          <a:xfrm>
            <a:off x="5989320" y="297942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</a:t>
            </a:r>
            <a:endParaRPr lang="it-IT" dirty="0"/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1CABBBF0-39FF-4634-9FD9-9DBEF23B1487}"/>
              </a:ext>
            </a:extLst>
          </p:cNvPr>
          <p:cNvSpPr txBox="1"/>
          <p:nvPr/>
        </p:nvSpPr>
        <p:spPr>
          <a:xfrm>
            <a:off x="7132320" y="29565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Г</a:t>
            </a:r>
            <a:endParaRPr lang="it-IT" dirty="0"/>
          </a:p>
        </p:txBody>
      </p:sp>
      <p:sp>
        <p:nvSpPr>
          <p:cNvPr id="175" name="CasellaDiTesto 174">
            <a:extLst>
              <a:ext uri="{FF2B5EF4-FFF2-40B4-BE49-F238E27FC236}">
                <a16:creationId xmlns:a16="http://schemas.microsoft.com/office/drawing/2014/main" id="{92BF2FA5-62DE-478E-81C2-384D0A99C54C}"/>
              </a:ext>
            </a:extLst>
          </p:cNvPr>
          <p:cNvSpPr txBox="1"/>
          <p:nvPr/>
        </p:nvSpPr>
        <p:spPr>
          <a:xfrm>
            <a:off x="7498080" y="2842260"/>
            <a:ext cx="281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Г</a:t>
            </a:r>
            <a:endParaRPr lang="it-IT" dirty="0"/>
          </a:p>
        </p:txBody>
      </p:sp>
      <p:sp>
        <p:nvSpPr>
          <p:cNvPr id="176" name="Ovale 175">
            <a:extLst>
              <a:ext uri="{FF2B5EF4-FFF2-40B4-BE49-F238E27FC236}">
                <a16:creationId xmlns:a16="http://schemas.microsoft.com/office/drawing/2014/main" id="{7BD60A37-7862-4D29-AB40-F386D31CB72E}"/>
              </a:ext>
            </a:extLst>
          </p:cNvPr>
          <p:cNvSpPr/>
          <p:nvPr/>
        </p:nvSpPr>
        <p:spPr>
          <a:xfrm>
            <a:off x="6037896" y="3495676"/>
            <a:ext cx="121445" cy="1285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/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767A31BB-FD19-432B-9B9C-3066F33B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86" y="3253740"/>
                <a:ext cx="328612" cy="307777"/>
              </a:xfrm>
              <a:prstGeom prst="rect">
                <a:avLst/>
              </a:prstGeom>
              <a:blipFill>
                <a:blip r:embed="rId4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Connettore curvo 186">
            <a:extLst>
              <a:ext uri="{FF2B5EF4-FFF2-40B4-BE49-F238E27FC236}">
                <a16:creationId xmlns:a16="http://schemas.microsoft.com/office/drawing/2014/main" id="{85FF32FC-DF7D-4A2D-8D01-797A1C287791}"/>
              </a:ext>
            </a:extLst>
          </p:cNvPr>
          <p:cNvCxnSpPr>
            <a:cxnSpLocks/>
          </p:cNvCxnSpPr>
          <p:nvPr/>
        </p:nvCxnSpPr>
        <p:spPr>
          <a:xfrm flipV="1">
            <a:off x="6205060" y="3352800"/>
            <a:ext cx="340520" cy="17669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e 188">
            <a:extLst>
              <a:ext uri="{FF2B5EF4-FFF2-40B4-BE49-F238E27FC236}">
                <a16:creationId xmlns:a16="http://schemas.microsoft.com/office/drawing/2014/main" id="{D7C5195E-F2F6-47D4-97AA-2940F885480D}"/>
              </a:ext>
            </a:extLst>
          </p:cNvPr>
          <p:cNvSpPr/>
          <p:nvPr/>
        </p:nvSpPr>
        <p:spPr>
          <a:xfrm>
            <a:off x="6607494" y="3135630"/>
            <a:ext cx="270000" cy="270000"/>
          </a:xfrm>
          <a:prstGeom prst="ellipse">
            <a:avLst/>
          </a:prstGeom>
          <a:solidFill>
            <a:srgbClr val="B51BB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A60B048A-C499-4218-841B-D6424F5AFDCC}"/>
              </a:ext>
            </a:extLst>
          </p:cNvPr>
          <p:cNvSpPr txBox="1"/>
          <p:nvPr/>
        </p:nvSpPr>
        <p:spPr>
          <a:xfrm>
            <a:off x="5775960" y="2575560"/>
            <a:ext cx="2019300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Nuclear</a:t>
            </a:r>
            <a:r>
              <a:rPr lang="it-IT" dirty="0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 err="1">
                <a:solidFill>
                  <a:srgbClr val="B51BB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Absorption</a:t>
            </a:r>
            <a:endParaRPr lang="it-IT" dirty="0">
              <a:solidFill>
                <a:srgbClr val="B51BB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BB4D0CD-3961-4E61-A2B4-597A64180A66}"/>
              </a:ext>
            </a:extLst>
          </p:cNvPr>
          <p:cNvSpPr txBox="1"/>
          <p:nvPr/>
        </p:nvSpPr>
        <p:spPr>
          <a:xfrm>
            <a:off x="336005" y="1589678"/>
            <a:ext cx="376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captured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 a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higly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state of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and starts a de-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excitation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4" name="CasellaDiTesto 193">
            <a:extLst>
              <a:ext uri="{FF2B5EF4-FFF2-40B4-BE49-F238E27FC236}">
                <a16:creationId xmlns:a16="http://schemas.microsoft.com/office/drawing/2014/main" id="{960AA2DC-2A27-4CFD-91C5-84F45BEFD363}"/>
              </a:ext>
            </a:extLst>
          </p:cNvPr>
          <p:cNvSpPr txBox="1"/>
          <p:nvPr/>
        </p:nvSpPr>
        <p:spPr>
          <a:xfrm>
            <a:off x="335280" y="2674620"/>
            <a:ext cx="37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n-lt"/>
                <a:ea typeface="Verdana" panose="020B0604030504040204" pitchFamily="34" charset="0"/>
              </a:rPr>
              <a:t>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ligth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experiments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essential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to favor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cascade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process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down to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innermost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atomic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levels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in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which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shift (</a:t>
            </a:r>
            <a:r>
              <a:rPr lang="el-GR" sz="1600" dirty="0">
                <a:latin typeface="+mn-lt"/>
                <a:ea typeface="Verdana" panose="020B0604030504040204" pitchFamily="34" charset="0"/>
              </a:rPr>
              <a:t>ε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and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width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(</a:t>
            </a:r>
            <a:r>
              <a:rPr lang="az-Cyrl-AZ" sz="1600" dirty="0">
                <a:latin typeface="+mn-lt"/>
                <a:ea typeface="Verdana" panose="020B0604030504040204" pitchFamily="34" charset="0"/>
              </a:rPr>
              <a:t>Г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) due to strong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kaon-nucleon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interaction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become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measurable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5537D554-FE0E-481F-9DE3-DE98ACA7789C}"/>
              </a:ext>
            </a:extLst>
          </p:cNvPr>
          <p:cNvSpPr txBox="1"/>
          <p:nvPr/>
        </p:nvSpPr>
        <p:spPr>
          <a:xfrm>
            <a:off x="350520" y="4399068"/>
            <a:ext cx="380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+mn-lt"/>
                <a:ea typeface="Verdana" panose="020B0604030504040204" pitchFamily="34" charset="0"/>
              </a:rPr>
              <a:t>Finally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,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kaon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is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absorbed</a:t>
            </a:r>
            <a:r>
              <a:rPr lang="it-IT" sz="1600" dirty="0">
                <a:latin typeface="+mn-lt"/>
                <a:ea typeface="Verdana" panose="020B0604030504040204" pitchFamily="34" charset="0"/>
              </a:rPr>
              <a:t> by the </a:t>
            </a:r>
            <a:r>
              <a:rPr lang="it-IT" sz="1600" dirty="0" err="1">
                <a:latin typeface="+mn-lt"/>
                <a:ea typeface="Verdana" panose="020B0604030504040204" pitchFamily="34" charset="0"/>
              </a:rPr>
              <a:t>nucleus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4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4" dur="4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6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7" grpId="0" animBg="1"/>
      <p:bldP spid="22" grpId="0" animBg="1"/>
      <p:bldP spid="22" grpId="1" animBg="1"/>
      <p:bldP spid="29" grpId="0" animBg="1"/>
      <p:bldP spid="29" grpId="1" animBg="1"/>
      <p:bldP spid="23" grpId="0"/>
      <p:bldP spid="23" grpId="1"/>
      <p:bldP spid="31" grpId="0"/>
      <p:bldP spid="31" grpId="1"/>
      <p:bldP spid="34" grpId="0" animBg="1"/>
      <p:bldP spid="34" grpId="1" animBg="1"/>
      <p:bldP spid="36" grpId="0" animBg="1"/>
      <p:bldP spid="36" grpId="1" animBg="1"/>
      <p:bldP spid="52" grpId="0" animBg="1"/>
      <p:bldP spid="52" grpId="1" animBg="1"/>
      <p:bldP spid="59" grpId="0"/>
      <p:bldP spid="59" grpId="1"/>
      <p:bldP spid="70" grpId="0" animBg="1"/>
      <p:bldP spid="105" grpId="0" animBg="1"/>
      <p:bldP spid="173" grpId="0" animBg="1"/>
      <p:bldP spid="111" grpId="0" animBg="1"/>
      <p:bldP spid="172" grpId="0" animBg="1"/>
      <p:bldP spid="116" grpId="0" animBg="1"/>
      <p:bldP spid="117" grpId="0" animBg="1"/>
      <p:bldP spid="14" grpId="0" animBg="1"/>
      <p:bldP spid="44" grpId="0"/>
      <p:bldP spid="44" grpId="1"/>
      <p:bldP spid="44" grpId="2"/>
      <p:bldP spid="44" grpId="3"/>
      <p:bldP spid="37" grpId="0"/>
      <p:bldP spid="37" grpId="1"/>
      <p:bldP spid="170" grpId="0"/>
      <p:bldP spid="171" grpId="0"/>
      <p:bldP spid="174" grpId="0"/>
      <p:bldP spid="175" grpId="0"/>
      <p:bldP spid="176" grpId="0" animBg="1"/>
      <p:bldP spid="176" grpId="1" animBg="1"/>
      <p:bldP spid="186" grpId="0"/>
      <p:bldP spid="186" grpId="1"/>
      <p:bldP spid="189" grpId="0" animBg="1"/>
      <p:bldP spid="190" grpId="0" animBg="1"/>
      <p:bldP spid="193" grpId="0"/>
      <p:bldP spid="194" grpId="0"/>
      <p:bldP spid="1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301840" y="1801737"/>
            <a:ext cx="845630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FF0000"/>
                </a:solidFill>
              </a:rPr>
              <a:t>Quanto-mechanically</a:t>
            </a:r>
            <a:r>
              <a:rPr lang="it" sz="1600" dirty="0"/>
              <a:t>, the noncentral coupling between the hadron and the nucleus produces configuration mixing (E2), so that the </a:t>
            </a:r>
            <a:r>
              <a:rPr lang="it" sz="1600" i="1" dirty="0">
                <a:solidFill>
                  <a:srgbClr val="0000FF"/>
                </a:solidFill>
              </a:rPr>
              <a:t>energy eigenfunction contains a small admixture of excited nucleus-deexcited atom wavefunction</a:t>
            </a:r>
            <a:r>
              <a:rPr lang="it" sz="1600" dirty="0"/>
              <a:t>:</a:t>
            </a:r>
            <a:endParaRPr sz="1600" dirty="0"/>
          </a:p>
        </p:txBody>
      </p:sp>
      <p:sp>
        <p:nvSpPr>
          <p:cNvPr id="74" name="Google Shape;74;p15"/>
          <p:cNvSpPr txBox="1"/>
          <p:nvPr/>
        </p:nvSpPr>
        <p:spPr>
          <a:xfrm>
            <a:off x="2130875" y="2771200"/>
            <a:ext cx="175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72246" y="3651257"/>
            <a:ext cx="3295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where the admixture coefficient 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Google Shape;77;p15"/>
              <p:cNvSpPr txBox="1"/>
              <p:nvPr/>
            </p:nvSpPr>
            <p:spPr>
              <a:xfrm>
                <a:off x="5888134" y="3636993"/>
                <a:ext cx="2962903" cy="448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600" dirty="0">
                    <a:solidFill>
                      <a:schemeClr val="dk1"/>
                    </a:solidFill>
                  </a:rPr>
                  <a:t>(very small),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it" sz="1600" dirty="0"/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77" name="Google Shape;77;p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34" y="3636993"/>
                <a:ext cx="2962903" cy="448298"/>
              </a:xfrm>
              <a:prstGeom prst="rect">
                <a:avLst/>
              </a:prstGeom>
              <a:blipFill>
                <a:blip r:embed="rId3"/>
                <a:stretch>
                  <a:fillRect l="-1235" b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Google Shape;79;p15"/>
          <p:cNvSpPr txBox="1"/>
          <p:nvPr/>
        </p:nvSpPr>
        <p:spPr>
          <a:xfrm>
            <a:off x="384653" y="4260617"/>
            <a:ext cx="8400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expresses the </a:t>
            </a:r>
            <a:r>
              <a:rPr lang="it" sz="1600" i="1" dirty="0">
                <a:solidFill>
                  <a:srgbClr val="0000FF"/>
                </a:solidFill>
              </a:rPr>
              <a:t>electric quadrupole interaction </a:t>
            </a:r>
            <a:r>
              <a:rPr lang="it" sz="1600" dirty="0">
                <a:solidFill>
                  <a:schemeClr val="dk1"/>
                </a:solidFill>
              </a:rPr>
              <a:t>between hadron and nucleus.</a:t>
            </a:r>
            <a:endParaRPr sz="1600" dirty="0">
              <a:solidFill>
                <a:srgbClr val="0000FF"/>
              </a:solidFill>
            </a:endParaRP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8414B0E9-05F7-49F6-A0C6-D41294672F16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E025433-B99A-4418-AE35-9087E230F5D4}"/>
                  </a:ext>
                </a:extLst>
              </p:cNvPr>
              <p:cNvSpPr txBox="1"/>
              <p:nvPr/>
            </p:nvSpPr>
            <p:spPr>
              <a:xfrm>
                <a:off x="1963456" y="2873482"/>
                <a:ext cx="4931163" cy="41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E025433-B99A-4418-AE35-9087E230F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456" y="2873482"/>
                <a:ext cx="4931163" cy="412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DA3F8B-D2EA-48B4-AA34-12945D59E70F}"/>
                  </a:ext>
                </a:extLst>
              </p:cNvPr>
              <p:cNvSpPr txBox="1"/>
              <p:nvPr/>
            </p:nvSpPr>
            <p:spPr>
              <a:xfrm>
                <a:off x="3289944" y="3511146"/>
                <a:ext cx="2649217" cy="659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DDA3F8B-D2EA-48B4-AA34-12945D59E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944" y="3511146"/>
                <a:ext cx="2649217" cy="659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CC963B4-86B1-47FB-9D18-66CF2D7D79B8}"/>
              </a:ext>
            </a:extLst>
          </p:cNvPr>
          <p:cNvSpPr txBox="1"/>
          <p:nvPr/>
        </p:nvSpPr>
        <p:spPr>
          <a:xfrm>
            <a:off x="275208" y="728178"/>
            <a:ext cx="84870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The 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  <a:latin typeface="+mn-lt"/>
                <a:ea typeface="Verdana" panose="020B0604030504040204" pitchFamily="34" charset="0"/>
              </a:rPr>
              <a:t>classical analogy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would be to have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the period of a hadron in its elliptical orbital match the natural vibration frequency of the nucleus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, so that every pass through perigee the hadron strokes the nucleus at just the right time,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and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hence </a:t>
            </a:r>
            <a:r>
              <a:rPr lang="en-US" sz="1600" b="0" i="1" u="none" strike="noStrike" dirty="0">
                <a:solidFill>
                  <a:srgbClr val="0000FF"/>
                </a:solidFill>
                <a:effectLst/>
                <a:latin typeface="+mn-lt"/>
                <a:ea typeface="Verdana" panose="020B0604030504040204" pitchFamily="34" charset="0"/>
              </a:rPr>
              <a:t>builds up a large nuclear oscillation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  <a:ea typeface="Verdana" panose="020B0604030504040204" pitchFamily="34" charset="0"/>
              </a:rPr>
              <a:t>.</a:t>
            </a:r>
            <a:endParaRPr lang="it-IT" sz="1600" dirty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9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DD95A98A-E1F6-4DCC-BCA9-C9A11519D843}"/>
              </a:ext>
            </a:extLst>
          </p:cNvPr>
          <p:cNvSpPr txBox="1">
            <a:spLocks/>
          </p:cNvSpPr>
          <p:nvPr/>
        </p:nvSpPr>
        <p:spPr>
          <a:xfrm>
            <a:off x="311700" y="0"/>
            <a:ext cx="85206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E2 Nuclear Resonance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/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The matrix element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it-IT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e>
                    </m:d>
                  </m:oMath>
                </a14:m>
                <a:r>
                  <a:rPr lang="it" sz="1600" b="1" i="1" dirty="0">
                    <a:solidFill>
                      <a:srgbClr val="FF0000"/>
                    </a:solidFill>
                    <a:latin typeface="+mj-lt"/>
                  </a:rPr>
                  <a:t> for a spin-zero hadron </a:t>
                </a:r>
                <a:r>
                  <a:rPr lang="it" sz="1600" dirty="0">
                    <a:solidFill>
                      <a:schemeClr val="dk1"/>
                    </a:solidFill>
                    <a:latin typeface="+mj-lt"/>
                  </a:rPr>
                  <a:t>is given by: </a:t>
                </a:r>
                <a:endParaRPr lang="it-IT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BC5295F2-F40F-425A-87D6-8738A7EE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7" y="806793"/>
                <a:ext cx="6481916" cy="373628"/>
              </a:xfrm>
              <a:prstGeom prst="rect">
                <a:avLst/>
              </a:prstGeom>
              <a:blipFill>
                <a:blip r:embed="rId2"/>
                <a:stretch>
                  <a:fillRect l="-564" t="-1613" b="-129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/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it-IT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f>
                            <m:f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  <m:f>
                            <m:fPr>
                              <m:type m:val="noBar"/>
                              <m:ctrlPr>
                                <a:rPr lang="it-IT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it-IT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it-IT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4B767571-BEAE-43EC-9D7C-F86EDF90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3" y="1249957"/>
                <a:ext cx="791896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/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quadrupole orbital radius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1" name="Google Shape;83;p15">
                <a:extLst>
                  <a:ext uri="{FF2B5EF4-FFF2-40B4-BE49-F238E27FC236}">
                    <a16:creationId xmlns:a16="http://schemas.microsoft.com/office/drawing/2014/main" id="{58A26F90-1AB3-401E-A1F4-AB9AF5D7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7" y="2264266"/>
                <a:ext cx="3534331" cy="430857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/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is the nuclear quadrupole strength</a:t>
                </a:r>
                <a:r>
                  <a:rPr lang="it" sz="1600" dirty="0">
                    <a:solidFill>
                      <a:srgbClr val="0000FF"/>
                    </a:solidFill>
                  </a:rPr>
                  <a:t>  </a:t>
                </a:r>
                <a:r>
                  <a:rPr lang="it" sz="1600" dirty="0">
                    <a:solidFill>
                      <a:schemeClr val="dk1"/>
                    </a:solidFill>
                  </a:rPr>
                  <a:t> </a:t>
                </a:r>
                <a:endParaRPr sz="1600" dirty="0"/>
              </a:p>
            </p:txBody>
          </p:sp>
        </mc:Choice>
        <mc:Fallback xmlns="">
          <p:sp>
            <p:nvSpPr>
              <p:cNvPr id="12" name="Google Shape;84;p15">
                <a:extLst>
                  <a:ext uri="{FF2B5EF4-FFF2-40B4-BE49-F238E27FC236}">
                    <a16:creationId xmlns:a16="http://schemas.microsoft.com/office/drawing/2014/main" id="{F268CE00-4BB8-4786-BA25-DA8A6313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3" y="1920648"/>
                <a:ext cx="4175769" cy="43085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85;p15">
            <a:extLst>
              <a:ext uri="{FF2B5EF4-FFF2-40B4-BE49-F238E27FC236}">
                <a16:creationId xmlns:a16="http://schemas.microsoft.com/office/drawing/2014/main" id="{60F75F56-BBB5-4695-A524-197F83EDD6EE}"/>
              </a:ext>
            </a:extLst>
          </p:cNvPr>
          <p:cNvSpPr txBox="1"/>
          <p:nvPr/>
        </p:nvSpPr>
        <p:spPr>
          <a:xfrm>
            <a:off x="5093162" y="2299289"/>
            <a:ext cx="3600300" cy="400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H.L. Acker, Nucl. Phys. </a:t>
            </a:r>
            <a:r>
              <a:rPr lang="it" b="1" dirty="0"/>
              <a:t>87</a:t>
            </a:r>
            <a:r>
              <a:rPr lang="it" dirty="0"/>
              <a:t>, </a:t>
            </a:r>
            <a:r>
              <a:rPr lang="it" i="1" dirty="0"/>
              <a:t>153</a:t>
            </a:r>
            <a:r>
              <a:rPr lang="it" dirty="0"/>
              <a:t>, 1966</a:t>
            </a:r>
            <a:endParaRPr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FDFDFFE-F137-4F92-A1B0-F80EC96C5E3F}"/>
              </a:ext>
            </a:extLst>
          </p:cNvPr>
          <p:cNvSpPr/>
          <p:nvPr/>
        </p:nvSpPr>
        <p:spPr>
          <a:xfrm>
            <a:off x="543047" y="1942917"/>
            <a:ext cx="3561736" cy="74479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4A8EF24-E4C3-406B-B2F1-417B573EDB59}"/>
              </a:ext>
            </a:extLst>
          </p:cNvPr>
          <p:cNvCxnSpPr>
            <a:cxnSpLocks/>
          </p:cNvCxnSpPr>
          <p:nvPr/>
        </p:nvCxnSpPr>
        <p:spPr>
          <a:xfrm>
            <a:off x="1944143" y="1817557"/>
            <a:ext cx="62680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6237988-4890-432F-8F8E-891881C64E35}"/>
              </a:ext>
            </a:extLst>
          </p:cNvPr>
          <p:cNvCxnSpPr>
            <a:cxnSpLocks/>
          </p:cNvCxnSpPr>
          <p:nvPr/>
        </p:nvCxnSpPr>
        <p:spPr>
          <a:xfrm>
            <a:off x="2627485" y="1822472"/>
            <a:ext cx="5887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B2CC8344-0980-4057-AC49-05024F5171D4}"/>
              </a:ext>
            </a:extLst>
          </p:cNvPr>
          <p:cNvSpPr/>
          <p:nvPr/>
        </p:nvSpPr>
        <p:spPr>
          <a:xfrm>
            <a:off x="4257181" y="1918336"/>
            <a:ext cx="4699819" cy="334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/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are </a:t>
                </a:r>
                <a:r>
                  <a:rPr lang="it-IT" sz="1600" dirty="0" err="1"/>
                  <a:t>angular</a:t>
                </a:r>
                <a:r>
                  <a:rPr lang="it-IT" sz="1600" dirty="0"/>
                  <a:t> </a:t>
                </a:r>
                <a:r>
                  <a:rPr lang="it-IT" sz="1600" dirty="0" err="1"/>
                  <a:t>momentum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factors</a:t>
                </a:r>
                <a:endParaRPr sz="1600" dirty="0"/>
              </a:p>
            </p:txBody>
          </p:sp>
        </mc:Choice>
        <mc:Fallback xmlns="">
          <p:sp>
            <p:nvSpPr>
              <p:cNvPr id="18" name="Google Shape;84;p15">
                <a:extLst>
                  <a:ext uri="{FF2B5EF4-FFF2-40B4-BE49-F238E27FC236}">
                    <a16:creationId xmlns:a16="http://schemas.microsoft.com/office/drawing/2014/main" id="{48A0D501-C046-4273-AEC5-82E3B3030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63" y="1866569"/>
                <a:ext cx="4675238" cy="430857"/>
              </a:xfrm>
              <a:prstGeom prst="rect">
                <a:avLst/>
              </a:prstGeom>
              <a:blipFill>
                <a:blip r:embed="rId6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/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comes directly from the measured Coulomb excitation cross-sections (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2↑)</m:t>
                    </m:r>
                  </m:oMath>
                </a14:m>
                <a:r>
                  <a:rPr lang="it" sz="1600" dirty="0">
                    <a:solidFill>
                      <a:schemeClr val="dk1"/>
                    </a:solidFill>
                  </a:rPr>
                  <a:t> values).</a:t>
                </a:r>
                <a:endParaRPr sz="1600" dirty="0"/>
              </a:p>
            </p:txBody>
          </p:sp>
        </mc:Choice>
        <mc:Fallback xmlns="">
          <p:sp>
            <p:nvSpPr>
              <p:cNvPr id="22" name="Google Shape;84;p15">
                <a:extLst>
                  <a:ext uri="{FF2B5EF4-FFF2-40B4-BE49-F238E27FC236}">
                    <a16:creationId xmlns:a16="http://schemas.microsoft.com/office/drawing/2014/main" id="{001E7780-78E9-47F5-9428-5E637B77A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99" y="2934182"/>
                <a:ext cx="8230094" cy="677078"/>
              </a:xfrm>
              <a:prstGeom prst="rect">
                <a:avLst/>
              </a:prstGeom>
              <a:blipFill>
                <a:blip r:embed="rId7"/>
                <a:stretch>
                  <a:fillRect l="-296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/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it" sz="16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" sz="16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it-IT" sz="16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1600" dirty="0"/>
                  <a:t> can be </a:t>
                </a:r>
                <a:r>
                  <a:rPr lang="it-IT" sz="1600" dirty="0" err="1"/>
                  <a:t>evaluated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point Coulomb </a:t>
                </a:r>
                <a:r>
                  <a:rPr lang="it-IT" sz="1600" dirty="0" err="1"/>
                  <a:t>wave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functions</a:t>
                </a:r>
                <a:endParaRPr sz="1600" dirty="0"/>
              </a:p>
            </p:txBody>
          </p:sp>
        </mc:Choice>
        <mc:Fallback xmlns="">
          <p:sp>
            <p:nvSpPr>
              <p:cNvPr id="23" name="Google Shape;83;p15">
                <a:extLst>
                  <a:ext uri="{FF2B5EF4-FFF2-40B4-BE49-F238E27FC236}">
                    <a16:creationId xmlns:a16="http://schemas.microsoft.com/office/drawing/2014/main" id="{84B85B7A-2CAF-46F9-A172-566E5C9E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8" y="3499741"/>
                <a:ext cx="6789021" cy="430857"/>
              </a:xfrm>
              <a:prstGeom prst="rect">
                <a:avLst/>
              </a:prstGeom>
              <a:blipFill>
                <a:blip r:embed="rId8"/>
                <a:stretch>
                  <a:fillRect l="-35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/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285750" lvl="0" indent="-285750" algn="l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16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6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1600" dirty="0"/>
                  <a:t> can be with </a:t>
                </a:r>
                <a:r>
                  <a:rPr lang="it-IT" sz="1600" dirty="0" err="1"/>
                  <a:t>angular-momentum</a:t>
                </a:r>
                <a:r>
                  <a:rPr lang="it-IT" sz="1600" dirty="0"/>
                  <a:t> rules (i.e. for spin one-</a:t>
                </a:r>
                <a:r>
                  <a:rPr lang="it-IT" sz="1600" dirty="0" err="1"/>
                  <a:t>half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etc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it-IT" sz="1600" dirty="0"/>
                  <a:t>)</a:t>
                </a:r>
                <a:endParaRPr sz="1600" dirty="0"/>
              </a:p>
            </p:txBody>
          </p:sp>
        </mc:Choice>
        <mc:Fallback xmlns="">
          <p:sp>
            <p:nvSpPr>
              <p:cNvPr id="24" name="Google Shape;83;p15">
                <a:extLst>
                  <a:ext uri="{FF2B5EF4-FFF2-40B4-BE49-F238E27FC236}">
                    <a16:creationId xmlns:a16="http://schemas.microsoft.com/office/drawing/2014/main" id="{98347040-4F21-4176-A38D-53DDBD54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48" y="3865205"/>
                <a:ext cx="8429909" cy="430857"/>
              </a:xfrm>
              <a:prstGeom prst="rect">
                <a:avLst/>
              </a:prstGeom>
              <a:blipFill>
                <a:blip r:embed="rId9"/>
                <a:stretch>
                  <a:fillRect l="-289"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FBA3B9A-555F-4546-8A55-03037E115C42}"/>
              </a:ext>
            </a:extLst>
          </p:cNvPr>
          <p:cNvSpPr txBox="1"/>
          <p:nvPr/>
        </p:nvSpPr>
        <p:spPr>
          <a:xfrm>
            <a:off x="168674" y="4523802"/>
            <a:ext cx="8975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800" b="1" dirty="0">
                <a:solidFill>
                  <a:srgbClr val="FF0000"/>
                </a:solidFill>
              </a:rPr>
              <a:t>CALCULATIONS ARE INDEPENDENT OF ANY PARTICULAR NUCLEAR MODEL</a:t>
            </a:r>
            <a:endParaRPr lang="it-I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0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/>
              <p:nvPr/>
            </p:nvSpPr>
            <p:spPr>
              <a:xfrm>
                <a:off x="357311" y="1399788"/>
                <a:ext cx="8149771" cy="856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absorption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rate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drasically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(by a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several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hundred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orbital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for a decrease of </a:t>
                </a:r>
                <a14:m>
                  <m:oMath xmlns:m="http://schemas.openxmlformats.org/officeDocument/2006/math">
                    <m:r>
                      <a:rPr lang="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it-IT" sz="16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factor may be around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it-IT" sz="165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it-IT"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F10AC9B0-E364-4605-B6EE-E2C3E1B22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11" y="1399788"/>
                <a:ext cx="8149771" cy="856901"/>
              </a:xfrm>
              <a:prstGeom prst="rect">
                <a:avLst/>
              </a:prstGeom>
              <a:blipFill>
                <a:blip r:embed="rId2"/>
                <a:stretch>
                  <a:fillRect l="-449" t="-2857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94;p16">
            <a:extLst>
              <a:ext uri="{FF2B5EF4-FFF2-40B4-BE49-F238E27FC236}">
                <a16:creationId xmlns:a16="http://schemas.microsoft.com/office/drawing/2014/main" id="{F3D77248-00E1-4A83-ACDA-3D2B7CB82C07}"/>
              </a:ext>
            </a:extLst>
          </p:cNvPr>
          <p:cNvSpPr/>
          <p:nvPr/>
        </p:nvSpPr>
        <p:spPr>
          <a:xfrm rot="-2568824">
            <a:off x="2789658" y="2189041"/>
            <a:ext cx="400372" cy="4003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000FF"/>
              </a:solidFill>
            </a:endParaRPr>
          </a:p>
        </p:txBody>
      </p:sp>
      <p:sp>
        <p:nvSpPr>
          <p:cNvPr id="7" name="Google Shape;93;p16">
            <a:extLst>
              <a:ext uri="{FF2B5EF4-FFF2-40B4-BE49-F238E27FC236}">
                <a16:creationId xmlns:a16="http://schemas.microsoft.com/office/drawing/2014/main" id="{9B8F979B-55FA-4BC6-B182-551F04539008}"/>
              </a:ext>
            </a:extLst>
          </p:cNvPr>
          <p:cNvSpPr txBox="1"/>
          <p:nvPr/>
        </p:nvSpPr>
        <p:spPr>
          <a:xfrm>
            <a:off x="2001846" y="3122917"/>
            <a:ext cx="254179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800" b="1" dirty="0">
                <a:solidFill>
                  <a:srgbClr val="0070C0"/>
                </a:solidFill>
                <a:ea typeface="Verdana" panose="020B0604030504040204" pitchFamily="34" charset="0"/>
              </a:rPr>
              <a:t>INDUCED WIDTH:</a:t>
            </a:r>
            <a:endParaRPr sz="1800" b="1" dirty="0">
              <a:solidFill>
                <a:srgbClr val="0070C0"/>
              </a:solidFill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/>
              <p:nvPr/>
            </p:nvSpPr>
            <p:spPr>
              <a:xfrm>
                <a:off x="3869018" y="3194681"/>
                <a:ext cx="2184400" cy="343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𝐼𝑛𝑑</m:t>
                          </m:r>
                        </m:sup>
                      </m:sSubSup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it-IT" sz="1800" dirty="0"/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2F3EF85-5113-400B-93FA-85F75F5CE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18" y="3194681"/>
                <a:ext cx="2184400" cy="34362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96;p16">
            <a:extLst>
              <a:ext uri="{FF2B5EF4-FFF2-40B4-BE49-F238E27FC236}">
                <a16:creationId xmlns:a16="http://schemas.microsoft.com/office/drawing/2014/main" id="{DA1ADCDA-9D6D-42EF-B023-D6AD38969A2C}"/>
              </a:ext>
            </a:extLst>
          </p:cNvPr>
          <p:cNvSpPr txBox="1"/>
          <p:nvPr/>
        </p:nvSpPr>
        <p:spPr>
          <a:xfrm>
            <a:off x="2001846" y="2559030"/>
            <a:ext cx="6791418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650" dirty="0">
                <a:solidFill>
                  <a:schemeClr val="dk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very small admixture coefficient a (typically 1%) can mean a significant induced width!</a:t>
            </a:r>
            <a:endParaRPr sz="165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97;p16">
            <a:extLst>
              <a:ext uri="{FF2B5EF4-FFF2-40B4-BE49-F238E27FC236}">
                <a16:creationId xmlns:a16="http://schemas.microsoft.com/office/drawing/2014/main" id="{A4E54CB9-7B9C-4230-84CB-0BF7735CF76D}"/>
              </a:ext>
            </a:extLst>
          </p:cNvPr>
          <p:cNvSpPr txBox="1"/>
          <p:nvPr/>
        </p:nvSpPr>
        <p:spPr>
          <a:xfrm>
            <a:off x="384221" y="3584551"/>
            <a:ext cx="8600121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6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significant weakening/attenuation of corresponding hadronic x-ray line and any lower lines can be observed.</a:t>
            </a:r>
            <a:endParaRPr sz="165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98;p16">
            <a:extLst>
              <a:ext uri="{FF2B5EF4-FFF2-40B4-BE49-F238E27FC236}">
                <a16:creationId xmlns:a16="http://schemas.microsoft.com/office/drawing/2014/main" id="{A139475D-500D-4E9D-9B6D-37174C687029}"/>
              </a:ext>
            </a:extLst>
          </p:cNvPr>
          <p:cNvSpPr txBox="1"/>
          <p:nvPr/>
        </p:nvSpPr>
        <p:spPr>
          <a:xfrm>
            <a:off x="349630" y="4197117"/>
            <a:ext cx="8520600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comparing the ratio of intensities (attenuated line/reference) from the resonant isotope (thicklish) to a non resonant one, we have the </a:t>
            </a:r>
            <a:r>
              <a:rPr lang="it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 of the fraction of hadrons absorbed by the excited nucleus</a:t>
            </a:r>
            <a:r>
              <a:rPr lang="it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2707EE-070A-422C-8CCB-B4B63D9AD51A}"/>
              </a:ext>
            </a:extLst>
          </p:cNvPr>
          <p:cNvSpPr txBox="1"/>
          <p:nvPr/>
        </p:nvSpPr>
        <p:spPr>
          <a:xfrm>
            <a:off x="391479" y="785792"/>
            <a:ext cx="8043861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 ATOMS ARE VERY SENSITIVE TO QUITE AMOUNTS OF CONFIGURATION MIXING</a:t>
            </a:r>
            <a:endParaRPr lang="it-IT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3A754C-8C66-9B0D-CA1D-056CADDB05EF}"/>
              </a:ext>
            </a:extLst>
          </p:cNvPr>
          <p:cNvSpPr txBox="1"/>
          <p:nvPr/>
        </p:nvSpPr>
        <p:spPr>
          <a:xfrm>
            <a:off x="781697" y="32937"/>
            <a:ext cx="7580607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E2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Nuclear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Resonance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Effect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34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  <p:bldP spid="10" grpId="0"/>
      <p:bldP spid="11" grpId="0"/>
      <p:bldP spid="12" grpId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49750"/>
            <a:ext cx="9143999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pionic cadmium 112 experiment</a:t>
            </a:r>
            <a:endParaRPr sz="3400" b="1" dirty="0">
              <a:solidFill>
                <a:srgbClr val="0D5BD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23147" y="1722407"/>
            <a:ext cx="398662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In pionic cadmium (112), the energy difference between 5g and 3d levels, 618.8 keV, is very nearly equal to the nuclear excitation energy of 617.4 keV.</a:t>
            </a:r>
            <a:endParaRPr sz="1600" dirty="0"/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F6884AF8-7CE2-4C80-BFDB-AD2D6528B8A7}"/>
              </a:ext>
            </a:extLst>
          </p:cNvPr>
          <p:cNvSpPr txBox="1"/>
          <p:nvPr/>
        </p:nvSpPr>
        <p:spPr>
          <a:xfrm>
            <a:off x="405579" y="669755"/>
            <a:ext cx="845082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</a:rPr>
              <a:t>An experiment measuring E2 resonance effect cadmium 112 was performed in 1975 by J. N. Bradbury, H.Daniel, J. Reidy and M. Leon at  the biomedical pion beam of </a:t>
            </a:r>
            <a:r>
              <a:rPr lang="it" sz="1600" dirty="0">
                <a:solidFill>
                  <a:schemeClr val="dk1"/>
                </a:solidFill>
                <a:highlight>
                  <a:srgbClr val="FFFFFF"/>
                </a:highlight>
              </a:rPr>
              <a:t>Los Alamos Meson Physics Facility (</a:t>
            </a:r>
            <a:r>
              <a:rPr lang="it" sz="1600" dirty="0">
                <a:solidFill>
                  <a:schemeClr val="dk1"/>
                </a:solidFill>
              </a:rPr>
              <a:t>LAMPF). 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D28C75-2EFC-4E10-9E20-D160FB902262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DAA9AD4-606E-4E1A-8D34-D26B59815F00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9138C2-4CB4-43A8-8FB8-24F660BF9616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563202-AA49-4E98-AB05-3CD2F1132E3D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B4162A-1ED3-4754-8792-58AD95FD6CDE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29D5B5-56E4-4A39-AEB7-6A1C29720244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468F55-5F00-4299-93FE-F40CFFE12B20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AF7A1F-3528-49AA-ADF4-B862F1976392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D27F473-2819-468E-9BF6-8F44A9F96F74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EFF1742-0AB0-47A2-84DC-7FC823F291DB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69F875E-1AA0-468B-9BCB-A52586AC31DD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12130055-60DA-4079-8282-2914DF57480A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9370E4A-CB46-4167-B58E-DC5BA3827124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699E1D9-A0B4-46C0-A397-55EADDB9E472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DC1866-9FA7-4323-9F29-E094F95B3902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F2A788C-9391-47D8-8B4F-74074F3A9CAC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blipFill>
                <a:blip r:embed="rId5"/>
                <a:stretch>
                  <a:fillRect l="-7692" r="-1923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AD28C12-AC5F-48A4-ADD7-230E45AE0D33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617.4 keV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CD3EF5-224C-4B97-873C-3090B498625D}"/>
              </a:ext>
            </a:extLst>
          </p:cNvPr>
          <p:cNvSpPr txBox="1"/>
          <p:nvPr/>
        </p:nvSpPr>
        <p:spPr>
          <a:xfrm>
            <a:off x="6330746" y="2353338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618.8 keV</a:t>
            </a:r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DB5A9AC-6013-4F40-AB93-07EF3B5EA1F0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06;p17">
            <a:extLst>
              <a:ext uri="{FF2B5EF4-FFF2-40B4-BE49-F238E27FC236}">
                <a16:creationId xmlns:a16="http://schemas.microsoft.com/office/drawing/2014/main" id="{7DE9F869-3950-4A47-BA32-F01E191390E5}"/>
              </a:ext>
            </a:extLst>
          </p:cNvPr>
          <p:cNvSpPr txBox="1"/>
          <p:nvPr/>
        </p:nvSpPr>
        <p:spPr>
          <a:xfrm>
            <a:off x="309716" y="3713179"/>
            <a:ext cx="84360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The experiment consisted of placing enriched isotope targets of </a:t>
            </a:r>
            <a:r>
              <a:rPr lang="it" sz="1600" dirty="0">
                <a:solidFill>
                  <a:srgbClr val="0000FF"/>
                </a:solidFill>
              </a:rPr>
              <a:t>Cd(111)</a:t>
            </a:r>
            <a:r>
              <a:rPr lang="it" sz="1600" dirty="0"/>
              <a:t> e </a:t>
            </a:r>
            <a:r>
              <a:rPr lang="it" sz="1600" dirty="0">
                <a:solidFill>
                  <a:srgbClr val="0000FF"/>
                </a:solidFill>
              </a:rPr>
              <a:t>Cd(112)</a:t>
            </a:r>
            <a:r>
              <a:rPr lang="it" sz="1600" dirty="0"/>
              <a:t> in turn into the negative pion beam for</a:t>
            </a:r>
            <a:r>
              <a:rPr lang="it" sz="1600" dirty="0">
                <a:solidFill>
                  <a:srgbClr val="0000FF"/>
                </a:solidFill>
              </a:rPr>
              <a:t> </a:t>
            </a:r>
            <a:r>
              <a:rPr lang="it" sz="1600" b="1" u="sng" dirty="0">
                <a:solidFill>
                  <a:srgbClr val="0000FF"/>
                </a:solidFill>
              </a:rPr>
              <a:t>2 hours</a:t>
            </a:r>
            <a:r>
              <a:rPr lang="it" sz="1600" dirty="0"/>
              <a:t>. </a:t>
            </a:r>
          </a:p>
        </p:txBody>
      </p:sp>
      <p:sp>
        <p:nvSpPr>
          <p:cNvPr id="76" name="Google Shape;107;p17">
            <a:extLst>
              <a:ext uri="{FF2B5EF4-FFF2-40B4-BE49-F238E27FC236}">
                <a16:creationId xmlns:a16="http://schemas.microsoft.com/office/drawing/2014/main" id="{1C4AFEC2-B008-4DD0-9562-4C2726E3DBF0}"/>
              </a:ext>
            </a:extLst>
          </p:cNvPr>
          <p:cNvSpPr txBox="1"/>
          <p:nvPr/>
        </p:nvSpPr>
        <p:spPr>
          <a:xfrm>
            <a:off x="323855" y="4631527"/>
            <a:ext cx="85104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00" dirty="0"/>
              <a:t>Natural Cadmio was exposed for a shorter time to provide consistency check.</a:t>
            </a:r>
            <a:endParaRPr sz="1600" dirty="0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E82E4F1F-855A-4899-873E-D02ECA7902E4}"/>
              </a:ext>
            </a:extLst>
          </p:cNvPr>
          <p:cNvSpPr/>
          <p:nvPr/>
        </p:nvSpPr>
        <p:spPr>
          <a:xfrm>
            <a:off x="4136923" y="2293374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975FF0-58D2-46F4-85A6-577D09A9395C}"/>
              </a:ext>
            </a:extLst>
          </p:cNvPr>
          <p:cNvSpPr txBox="1"/>
          <p:nvPr/>
        </p:nvSpPr>
        <p:spPr>
          <a:xfrm>
            <a:off x="309717" y="4317762"/>
            <a:ext cx="8620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chemeClr val="tx1"/>
                </a:solidFill>
              </a:rPr>
              <a:t>spectra were collected using a </a:t>
            </a:r>
            <a:r>
              <a:rPr lang="en-US" sz="1600" b="1" dirty="0">
                <a:solidFill>
                  <a:srgbClr val="FF0000"/>
                </a:solidFill>
              </a:rPr>
              <a:t>germanium detector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feeding a pulse height analyzer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9B4AA6-4FAB-4E16-BDE1-309A7E34BE83}"/>
              </a:ext>
            </a:extLst>
          </p:cNvPr>
          <p:cNvSpPr txBox="1"/>
          <p:nvPr/>
        </p:nvSpPr>
        <p:spPr>
          <a:xfrm>
            <a:off x="2094270" y="3370006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/>
              <a:t>Experimental</a:t>
            </a:r>
            <a:r>
              <a:rPr lang="it-IT" sz="1800" b="1" dirty="0"/>
              <a:t> </a:t>
            </a:r>
            <a:r>
              <a:rPr lang="it-IT" sz="1800" b="1" dirty="0" err="1"/>
              <a:t>apparatus</a:t>
            </a:r>
            <a:r>
              <a:rPr lang="it-IT" sz="1800" b="1" dirty="0"/>
              <a:t> and </a:t>
            </a:r>
            <a:r>
              <a:rPr lang="it-IT" sz="1800" b="1" dirty="0" err="1"/>
              <a:t>measurement</a:t>
            </a:r>
            <a:r>
              <a:rPr lang="it-IT" sz="1800" b="1" dirty="0"/>
              <a:t> features: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8466BB8-0DEB-4AB5-9E18-152023621166}"/>
              </a:ext>
            </a:extLst>
          </p:cNvPr>
          <p:cNvSpPr txBox="1"/>
          <p:nvPr/>
        </p:nvSpPr>
        <p:spPr>
          <a:xfrm>
            <a:off x="8244589" y="2235914"/>
            <a:ext cx="109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194 keV</a:t>
            </a:r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E658BE-59F4-425D-B890-9C9B9C822A66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424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0F50ADA-BCBE-4280-945D-7A043450187A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105 keV</a:t>
            </a: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872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ctrTitle"/>
          </p:nvPr>
        </p:nvSpPr>
        <p:spPr>
          <a:xfrm>
            <a:off x="364150" y="4975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Pionic cadmium 112 measurement</a:t>
            </a:r>
            <a:endParaRPr sz="3400" b="1" dirty="0">
              <a:solidFill>
                <a:srgbClr val="0D5BDC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These results demonstrate the existence of the Nuclear Resonance Effect: the ratios are very significantly different from one.</a:t>
            </a:r>
            <a:endParaRPr sz="1600" dirty="0"/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8;p17">
            <a:extLst>
              <a:ext uri="{FF2B5EF4-FFF2-40B4-BE49-F238E27FC236}">
                <a16:creationId xmlns:a16="http://schemas.microsoft.com/office/drawing/2014/main" id="{87056BD7-12AE-4C91-BE2B-C5DB7C2ABF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5107" t="44073" r="35682" b="27393"/>
          <a:stretch/>
        </p:blipFill>
        <p:spPr>
          <a:xfrm>
            <a:off x="3472244" y="2374013"/>
            <a:ext cx="3227102" cy="146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85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3B39CACD-1CC2-4776-BCF2-2C0557FD38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antiprotonic </a:t>
            </a:r>
            <a:r>
              <a:rPr lang="en-US" sz="3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</a:t>
            </a: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experiment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15A4BEA-155E-4EFF-8360-171F3F7FCDF2}"/>
                  </a:ext>
                </a:extLst>
              </p:cNvPr>
              <p:cNvSpPr txBox="1"/>
              <p:nvPr/>
            </p:nvSpPr>
            <p:spPr>
              <a:xfrm>
                <a:off x="164020" y="696435"/>
                <a:ext cx="8622508" cy="889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Five </a:t>
                </a:r>
                <a:r>
                  <a:rPr lang="it-IT" sz="1600" dirty="0" err="1"/>
                  <a:t>even</a:t>
                </a:r>
                <a:r>
                  <a:rPr lang="it-IT" sz="1600" dirty="0"/>
                  <a:t>-A </a:t>
                </a:r>
                <a:r>
                  <a:rPr lang="it-IT" sz="1600" dirty="0" err="1"/>
                  <a:t>tellurium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isotopes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investigate in </a:t>
                </a:r>
                <a:r>
                  <a:rPr lang="it-IT" sz="1600" dirty="0" err="1"/>
                  <a:t>two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experiments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conducted</a:t>
                </a:r>
                <a:r>
                  <a:rPr lang="it-IT" sz="1600" dirty="0"/>
                  <a:t> in 1995 and 1996 </a:t>
                </a:r>
                <a:r>
                  <a:rPr lang="it-IT" sz="1600" dirty="0" err="1"/>
                  <a:t>using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antiprotons</a:t>
                </a:r>
                <a:r>
                  <a:rPr lang="it-IT" sz="1600" dirty="0"/>
                  <a:t> with </a:t>
                </a:r>
                <a:r>
                  <a:rPr lang="it-IT" sz="1600" dirty="0" err="1"/>
                  <a:t>momenta</a:t>
                </a:r>
                <a:r>
                  <a:rPr lang="it-IT" sz="1600" dirty="0"/>
                  <a:t> 300 MeV/c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124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 and 106 MeV/c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  <m:r>
                      <a:rPr lang="it-IT" sz="1600" i="1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52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𝑇𝑒</m:t>
                        </m:r>
                      </m:e>
                    </m:sPre>
                  </m:oMath>
                </a14:m>
                <a:r>
                  <a:rPr lang="it-IT" sz="1600" dirty="0"/>
                  <a:t>).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D15A4BEA-155E-4EFF-8360-171F3F7F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0" y="696435"/>
                <a:ext cx="8622508" cy="889282"/>
              </a:xfrm>
              <a:prstGeom prst="rect">
                <a:avLst/>
              </a:prstGeom>
              <a:blipFill>
                <a:blip r:embed="rId2"/>
                <a:stretch>
                  <a:fillRect l="-424" t="-2055" b="-7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CE7A22-97BF-4DCC-BFF8-1553127930DC}"/>
              </a:ext>
            </a:extLst>
          </p:cNvPr>
          <p:cNvSpPr txBox="1"/>
          <p:nvPr/>
        </p:nvSpPr>
        <p:spPr>
          <a:xfrm>
            <a:off x="157162" y="1707145"/>
            <a:ext cx="4293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High </a:t>
            </a:r>
            <a:r>
              <a:rPr lang="it-IT" sz="1600" dirty="0" err="1"/>
              <a:t>Purity</a:t>
            </a:r>
            <a:r>
              <a:rPr lang="it-IT" sz="1600" dirty="0"/>
              <a:t> </a:t>
            </a:r>
            <a:r>
              <a:rPr lang="it-IT" sz="1600" dirty="0" err="1"/>
              <a:t>Germanium</a:t>
            </a:r>
            <a:r>
              <a:rPr lang="it-IT" sz="1600" dirty="0"/>
              <a:t> (</a:t>
            </a:r>
            <a:r>
              <a:rPr lang="it-IT" sz="1600" dirty="0" err="1"/>
              <a:t>HPGe</a:t>
            </a:r>
            <a:r>
              <a:rPr lang="it-IT" sz="1600" dirty="0"/>
              <a:t>) detectors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employed</a:t>
            </a:r>
            <a:r>
              <a:rPr lang="it-IT" sz="1600" dirty="0"/>
              <a:t> for the </a:t>
            </a:r>
            <a:r>
              <a:rPr lang="it-IT" sz="1600" dirty="0" err="1"/>
              <a:t>x-ray</a:t>
            </a:r>
            <a:r>
              <a:rPr lang="it-IT" sz="1600" dirty="0"/>
              <a:t> </a:t>
            </a:r>
            <a:r>
              <a:rPr lang="it-IT" sz="1600" dirty="0" err="1"/>
              <a:t>measurement</a:t>
            </a:r>
            <a:r>
              <a:rPr lang="it-IT" sz="1600" dirty="0"/>
              <a:t>. The energy </a:t>
            </a:r>
            <a:r>
              <a:rPr lang="it-IT" sz="1600" dirty="0" err="1"/>
              <a:t>resolution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1 </a:t>
            </a:r>
            <a:r>
              <a:rPr lang="it-IT" sz="1600" dirty="0" err="1"/>
              <a:t>keV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200 </a:t>
            </a:r>
            <a:r>
              <a:rPr lang="it-IT" sz="1600" dirty="0" err="1"/>
              <a:t>keV</a:t>
            </a:r>
            <a:r>
              <a:rPr lang="it-IT" sz="1600" dirty="0"/>
              <a:t> (relative </a:t>
            </a:r>
            <a:r>
              <a:rPr lang="it-IT" sz="1600" dirty="0" err="1"/>
              <a:t>efficiency</a:t>
            </a:r>
            <a:r>
              <a:rPr lang="it-IT" sz="1600" dirty="0"/>
              <a:t>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19%)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2A62125-B1E9-4D08-AA70-50917EB6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71" y="1530917"/>
            <a:ext cx="4336257" cy="34366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4D17B26-3859-41F8-8168-138FDD354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" y="2784363"/>
            <a:ext cx="3186488" cy="2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6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89D9BD5F-64CB-4D86-8CF7-AC8E526A85F3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kaon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beam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at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Bevatron</a:t>
            </a:r>
            <a:endParaRPr lang="it-IT"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1D62C4-4AF3-4A2D-87C9-4E1E5775C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3" t="28194" r="43438" b="19722"/>
          <a:stretch/>
        </p:blipFill>
        <p:spPr>
          <a:xfrm>
            <a:off x="471489" y="1864514"/>
            <a:ext cx="4300536" cy="3043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/>
              <p:nvPr/>
            </p:nvSpPr>
            <p:spPr>
              <a:xfrm>
                <a:off x="364149" y="644114"/>
                <a:ext cx="8622453" cy="1169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dirty="0"/>
                  <a:t>Negative </a:t>
                </a:r>
                <a:r>
                  <a:rPr lang="it-IT" sz="1600" dirty="0" err="1"/>
                  <a:t>kaons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produced</a:t>
                </a:r>
                <a:r>
                  <a:rPr lang="it-IT" sz="1600" dirty="0"/>
                  <a:t> in a </a:t>
                </a:r>
                <a:r>
                  <a:rPr lang="it-IT" sz="1600" dirty="0" err="1"/>
                  <a:t>tungsten</a:t>
                </a:r>
                <a:r>
                  <a:rPr lang="it-IT" sz="1600" dirty="0"/>
                  <a:t> target (5.08 cm in </a:t>
                </a:r>
                <a:r>
                  <a:rPr lang="it-IT" sz="1600" dirty="0" err="1"/>
                  <a:t>legth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along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beam</a:t>
                </a:r>
                <a:r>
                  <a:rPr lang="it-IT" sz="1600" dirty="0"/>
                  <a:t>, 0.50 cm high and 0.76 cm wide) by a </a:t>
                </a:r>
                <a:r>
                  <a:rPr lang="it-IT" sz="1600" dirty="0" err="1"/>
                  <a:t>proton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beam</a:t>
                </a:r>
                <a:r>
                  <a:rPr lang="it-IT" sz="1600" dirty="0"/>
                  <a:t> with 5.6 GeV energy and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it-IT" sz="1600" dirty="0"/>
                  <a:t> of </a:t>
                </a:r>
                <a:r>
                  <a:rPr lang="it-IT" sz="1600" dirty="0" err="1"/>
                  <a:t>proton</a:t>
                </a:r>
                <a:r>
                  <a:rPr lang="it-IT" sz="1600" dirty="0"/>
                  <a:t> </a:t>
                </a:r>
                <a:r>
                  <a:rPr lang="it-IT" sz="1600" dirty="0" err="1"/>
                  <a:t>intensity</a:t>
                </a:r>
                <a:r>
                  <a:rPr lang="it-IT" sz="1600" dirty="0"/>
                  <a:t> per machine </a:t>
                </a:r>
                <a:r>
                  <a:rPr lang="it-IT" sz="1600" dirty="0" err="1"/>
                  <a:t>burst</a:t>
                </a:r>
                <a:r>
                  <a:rPr lang="it-IT" sz="1600" dirty="0"/>
                  <a:t>. The duration of </a:t>
                </a:r>
                <a:r>
                  <a:rPr lang="it-IT" sz="1600" dirty="0" err="1"/>
                  <a:t>each</a:t>
                </a:r>
                <a:r>
                  <a:rPr lang="it-IT" sz="1600" dirty="0"/>
                  <a:t> </a:t>
                </a:r>
                <a:r>
                  <a:rPr lang="it-IT" sz="1600" dirty="0" err="1"/>
                  <a:t>burst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1 second  and </a:t>
                </a:r>
                <a:r>
                  <a:rPr lang="it-IT" sz="1600" dirty="0" err="1"/>
                  <a:t>it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repeated</a:t>
                </a:r>
                <a:r>
                  <a:rPr lang="it-IT" sz="1600" dirty="0"/>
                  <a:t> for 6 seconds.</a:t>
                </a:r>
                <a:endParaRPr sz="1600" dirty="0"/>
              </a:p>
            </p:txBody>
          </p:sp>
        </mc:Choice>
        <mc:Fallback xmlns=""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9" y="644114"/>
                <a:ext cx="8622453" cy="1169521"/>
              </a:xfrm>
              <a:prstGeom prst="rect">
                <a:avLst/>
              </a:prstGeom>
              <a:blipFill>
                <a:blip r:embed="rId3"/>
                <a:stretch>
                  <a:fillRect l="-424" r="-566" b="-15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/>
              <p:nvPr/>
            </p:nvSpPr>
            <p:spPr>
              <a:xfrm>
                <a:off x="4829178" y="4011200"/>
                <a:ext cx="4036217" cy="923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dirty="0"/>
                  <a:t>At the end of the mass </a:t>
                </a:r>
                <a:r>
                  <a:rPr lang="it-IT" sz="1600" dirty="0" err="1"/>
                  <a:t>spectrometer</a:t>
                </a:r>
                <a:r>
                  <a:rPr lang="it-IT" sz="1600" dirty="0"/>
                  <a:t> (Q6) a 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500 MeV/c 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separated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beam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is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b="1" dirty="0" err="1">
                    <a:solidFill>
                      <a:srgbClr val="FF0000"/>
                    </a:solidFill>
                  </a:rPr>
                  <a:t>produced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.</a:t>
                </a:r>
                <a:endParaRPr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8" y="4011200"/>
                <a:ext cx="4036217" cy="923299"/>
              </a:xfrm>
              <a:prstGeom prst="rect">
                <a:avLst/>
              </a:prstGeom>
              <a:blipFill>
                <a:blip r:embed="rId4"/>
                <a:stretch>
                  <a:fillRect l="-755" b="-33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17;p18">
            <a:extLst>
              <a:ext uri="{FF2B5EF4-FFF2-40B4-BE49-F238E27FC236}">
                <a16:creationId xmlns:a16="http://schemas.microsoft.com/office/drawing/2014/main" id="{82FF7AD7-FDC5-4F21-A73D-502286A2DB14}"/>
              </a:ext>
            </a:extLst>
          </p:cNvPr>
          <p:cNvSpPr txBox="1"/>
          <p:nvPr/>
        </p:nvSpPr>
        <p:spPr>
          <a:xfrm>
            <a:off x="4810128" y="1777589"/>
            <a:ext cx="4036217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 err="1"/>
              <a:t>Kaons</a:t>
            </a:r>
            <a:r>
              <a:rPr lang="it-IT" sz="1600" dirty="0"/>
              <a:t> and </a:t>
            </a:r>
            <a:r>
              <a:rPr lang="it-IT" sz="1600" dirty="0" err="1"/>
              <a:t>other</a:t>
            </a:r>
            <a:r>
              <a:rPr lang="it-IT" sz="1600" dirty="0"/>
              <a:t> </a:t>
            </a:r>
            <a:r>
              <a:rPr lang="it-IT" sz="1600" dirty="0" err="1"/>
              <a:t>particles</a:t>
            </a:r>
            <a:r>
              <a:rPr lang="it-IT" sz="1600" dirty="0"/>
              <a:t> </a:t>
            </a:r>
            <a:r>
              <a:rPr lang="it-IT" sz="1600" dirty="0" err="1"/>
              <a:t>produced</a:t>
            </a:r>
            <a:r>
              <a:rPr lang="it-IT" sz="1600" dirty="0"/>
              <a:t> in the </a:t>
            </a:r>
            <a:r>
              <a:rPr lang="it-IT" sz="1600" dirty="0" err="1"/>
              <a:t>forward</a:t>
            </a:r>
            <a:r>
              <a:rPr lang="it-IT" sz="1600" dirty="0"/>
              <a:t> </a:t>
            </a:r>
            <a:r>
              <a:rPr lang="it-IT" sz="1600" dirty="0" err="1"/>
              <a:t>diections</a:t>
            </a:r>
            <a:r>
              <a:rPr lang="it-IT" sz="1600" dirty="0"/>
              <a:t> </a:t>
            </a:r>
            <a:r>
              <a:rPr lang="it-IT" sz="1600" dirty="0" err="1"/>
              <a:t>entered</a:t>
            </a:r>
            <a:r>
              <a:rPr lang="it-IT" sz="1600" dirty="0"/>
              <a:t> a mass </a:t>
            </a:r>
            <a:r>
              <a:rPr lang="it-IT" sz="1600" dirty="0" err="1"/>
              <a:t>spectrometer</a:t>
            </a:r>
            <a:r>
              <a:rPr lang="it-IT" sz="1600" dirty="0"/>
              <a:t>, </a:t>
            </a:r>
            <a:r>
              <a:rPr lang="it-IT" sz="1600" dirty="0" err="1"/>
              <a:t>consisting</a:t>
            </a:r>
            <a:r>
              <a:rPr lang="it-IT" sz="1600" dirty="0"/>
              <a:t> of 6 </a:t>
            </a:r>
            <a:r>
              <a:rPr lang="it-IT" sz="1600" dirty="0" err="1"/>
              <a:t>Quadrupoles</a:t>
            </a:r>
            <a:r>
              <a:rPr lang="it-IT" sz="1600" dirty="0"/>
              <a:t> (Q) </a:t>
            </a:r>
            <a:r>
              <a:rPr lang="it-IT" sz="1600" dirty="0" err="1"/>
              <a:t>two</a:t>
            </a:r>
            <a:r>
              <a:rPr lang="it-IT" sz="1600" dirty="0"/>
              <a:t> bending </a:t>
            </a:r>
            <a:r>
              <a:rPr lang="it-IT" sz="1600" dirty="0" err="1"/>
              <a:t>magnets</a:t>
            </a:r>
            <a:r>
              <a:rPr lang="it-IT" sz="1600" dirty="0"/>
              <a:t> (M), a separator and a «mass» </a:t>
            </a:r>
            <a:r>
              <a:rPr lang="it-IT" sz="1600" dirty="0" err="1"/>
              <a:t>slit</a:t>
            </a:r>
            <a:r>
              <a:rPr lang="it-IT" sz="1600" dirty="0"/>
              <a:t>. </a:t>
            </a:r>
            <a:endParaRPr sz="1600" dirty="0"/>
          </a:p>
        </p:txBody>
      </p:sp>
      <p:sp>
        <p:nvSpPr>
          <p:cNvPr id="13" name="Google Shape;117;p18">
            <a:extLst>
              <a:ext uri="{FF2B5EF4-FFF2-40B4-BE49-F238E27FC236}">
                <a16:creationId xmlns:a16="http://schemas.microsoft.com/office/drawing/2014/main" id="{6A7F2484-0CC9-41DA-984F-49994F8D1D21}"/>
              </a:ext>
            </a:extLst>
          </p:cNvPr>
          <p:cNvSpPr txBox="1"/>
          <p:nvPr/>
        </p:nvSpPr>
        <p:spPr>
          <a:xfrm>
            <a:off x="4817272" y="3163475"/>
            <a:ext cx="403621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A </a:t>
            </a:r>
            <a:r>
              <a:rPr lang="it-IT" sz="1600" dirty="0" err="1"/>
              <a:t>scintillator</a:t>
            </a:r>
            <a:r>
              <a:rPr lang="it-IT" sz="1600" dirty="0"/>
              <a:t> (S1)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placed</a:t>
            </a:r>
            <a:r>
              <a:rPr lang="it-IT" sz="1600" dirty="0"/>
              <a:t> </a:t>
            </a:r>
            <a:r>
              <a:rPr lang="it-IT" sz="1600" dirty="0" err="1"/>
              <a:t>behind</a:t>
            </a:r>
            <a:r>
              <a:rPr lang="it-IT" sz="1600" dirty="0"/>
              <a:t> the mass </a:t>
            </a:r>
            <a:r>
              <a:rPr lang="it-IT" sz="1600" dirty="0" err="1"/>
              <a:t>slit</a:t>
            </a:r>
            <a:r>
              <a:rPr lang="it-IT" sz="1600" dirty="0"/>
              <a:t> for </a:t>
            </a:r>
            <a:r>
              <a:rPr lang="it-IT" sz="1600" dirty="0" err="1"/>
              <a:t>kaon</a:t>
            </a:r>
            <a:r>
              <a:rPr lang="it-IT" sz="1600" dirty="0"/>
              <a:t> </a:t>
            </a:r>
            <a:r>
              <a:rPr lang="it-IT" sz="1600" dirty="0" err="1"/>
              <a:t>identification</a:t>
            </a:r>
            <a:r>
              <a:rPr lang="it-IT" sz="1600" dirty="0"/>
              <a:t>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636268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30A0B762-8EC3-452F-9AF5-B1E123F59936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kaon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beam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at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Bevatron</a:t>
            </a:r>
            <a:endParaRPr lang="it-IT" sz="3400" b="1" dirty="0">
              <a:solidFill>
                <a:srgbClr val="0D5BDC"/>
              </a:solidFill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7716CB-107D-414E-B837-4EA5DC39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507203" y="1545785"/>
            <a:ext cx="4943478" cy="2633309"/>
          </a:xfrm>
          <a:prstGeom prst="rect">
            <a:avLst/>
          </a:prstGeom>
        </p:spPr>
      </p:pic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13F12785-B9D8-47C3-849D-A96A7B21E219}"/>
              </a:ext>
            </a:extLst>
          </p:cNvPr>
          <p:cNvSpPr txBox="1"/>
          <p:nvPr/>
        </p:nvSpPr>
        <p:spPr>
          <a:xfrm>
            <a:off x="364149" y="644114"/>
            <a:ext cx="862245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Downstream from Q6, a group of counters </a:t>
            </a:r>
            <a:r>
              <a:rPr lang="it-IT" sz="1600" dirty="0" err="1"/>
              <a:t>consisting</a:t>
            </a:r>
            <a:r>
              <a:rPr lang="it-IT" sz="1600" dirty="0"/>
              <a:t> of water </a:t>
            </a:r>
            <a:r>
              <a:rPr lang="it-IT" sz="1600" dirty="0" err="1"/>
              <a:t>Cerenkov</a:t>
            </a:r>
            <a:r>
              <a:rPr lang="it-IT" sz="1600" dirty="0"/>
              <a:t> counter, and 4 </a:t>
            </a:r>
            <a:r>
              <a:rPr lang="it-IT" sz="1600" dirty="0" err="1"/>
              <a:t>scintillators</a:t>
            </a:r>
            <a:r>
              <a:rPr lang="it-IT" sz="1600" dirty="0"/>
              <a:t> (S2, S3, S4, S5) </a:t>
            </a:r>
            <a:r>
              <a:rPr lang="it-IT" sz="1600" dirty="0" err="1"/>
              <a:t>were</a:t>
            </a:r>
            <a:r>
              <a:rPr lang="it-IT" sz="1600" dirty="0"/>
              <a:t> </a:t>
            </a:r>
            <a:r>
              <a:rPr lang="it-IT" sz="1600" dirty="0" err="1"/>
              <a:t>installed</a:t>
            </a:r>
            <a:r>
              <a:rPr lang="it-IT" sz="1600" dirty="0"/>
              <a:t> to discriminate </a:t>
            </a:r>
            <a:r>
              <a:rPr lang="it-IT" sz="1600" dirty="0" err="1"/>
              <a:t>kaons</a:t>
            </a:r>
            <a:r>
              <a:rPr lang="it-IT" sz="1600" dirty="0"/>
              <a:t> from </a:t>
            </a:r>
            <a:r>
              <a:rPr lang="it-IT" sz="1600" dirty="0" err="1"/>
              <a:t>pions</a:t>
            </a:r>
            <a:r>
              <a:rPr lang="it-IT" sz="1600" dirty="0"/>
              <a:t>, with the use of time of </a:t>
            </a:r>
            <a:r>
              <a:rPr lang="it-IT" sz="1600" dirty="0" err="1"/>
              <a:t>flight</a:t>
            </a:r>
            <a:r>
              <a:rPr lang="it-IT" sz="1600" dirty="0"/>
              <a:t> and </a:t>
            </a:r>
            <a:r>
              <a:rPr lang="it-IT" sz="1600" dirty="0" err="1"/>
              <a:t>anticoincidence</a:t>
            </a:r>
            <a:r>
              <a:rPr lang="it-IT" sz="1600" dirty="0"/>
              <a:t> with </a:t>
            </a:r>
            <a:r>
              <a:rPr lang="it-IT" sz="1600" dirty="0" err="1"/>
              <a:t>Cerenkov</a:t>
            </a:r>
            <a:r>
              <a:rPr lang="it-IT" sz="1600" dirty="0"/>
              <a:t> counter, and from background. </a:t>
            </a:r>
            <a:endParaRPr sz="1600" dirty="0"/>
          </a:p>
        </p:txBody>
      </p:sp>
      <p:sp>
        <p:nvSpPr>
          <p:cNvPr id="7" name="Google Shape;117;p18">
            <a:extLst>
              <a:ext uri="{FF2B5EF4-FFF2-40B4-BE49-F238E27FC236}">
                <a16:creationId xmlns:a16="http://schemas.microsoft.com/office/drawing/2014/main" id="{7A2248A7-CE63-4044-98A7-9237279F904F}"/>
              </a:ext>
            </a:extLst>
          </p:cNvPr>
          <p:cNvSpPr txBox="1"/>
          <p:nvPr/>
        </p:nvSpPr>
        <p:spPr>
          <a:xfrm>
            <a:off x="5364957" y="1677576"/>
            <a:ext cx="3467101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The target </a:t>
            </a:r>
            <a:r>
              <a:rPr lang="it-IT" sz="1600" dirty="0" err="1"/>
              <a:t>consists</a:t>
            </a:r>
            <a:r>
              <a:rPr lang="it-IT" sz="1600" dirty="0"/>
              <a:t> in a </a:t>
            </a:r>
            <a:r>
              <a:rPr lang="it-IT" sz="1600" dirty="0" err="1"/>
              <a:t>pill</a:t>
            </a:r>
            <a:r>
              <a:rPr lang="it-IT" sz="1600" dirty="0"/>
              <a:t>-box-</a:t>
            </a:r>
            <a:r>
              <a:rPr lang="it-IT" sz="1600" dirty="0" err="1"/>
              <a:t>shaped</a:t>
            </a:r>
            <a:r>
              <a:rPr lang="it-IT" sz="1600" dirty="0"/>
              <a:t> vessel made from stock </a:t>
            </a:r>
            <a:r>
              <a:rPr lang="it-IT" sz="1600" dirty="0" err="1"/>
              <a:t>methyl-methacrylate</a:t>
            </a:r>
            <a:r>
              <a:rPr lang="it-IT" sz="1600" dirty="0"/>
              <a:t> tubing 10.16 cm </a:t>
            </a:r>
            <a:r>
              <a:rPr lang="it-IT" sz="1600" dirty="0" err="1"/>
              <a:t>outside</a:t>
            </a:r>
            <a:r>
              <a:rPr lang="it-IT" sz="1600" dirty="0"/>
              <a:t> </a:t>
            </a:r>
            <a:r>
              <a:rPr lang="it-IT" sz="1600" dirty="0" err="1"/>
              <a:t>diameter</a:t>
            </a:r>
            <a:r>
              <a:rPr lang="it-IT" sz="1600" dirty="0"/>
              <a:t> (8.9 cm inside </a:t>
            </a:r>
            <a:r>
              <a:rPr lang="it-IT" sz="1600" dirty="0" err="1"/>
              <a:t>diameter</a:t>
            </a:r>
            <a:r>
              <a:rPr lang="it-IT" sz="1600" dirty="0"/>
              <a:t>).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/>
              <p:nvPr/>
            </p:nvSpPr>
            <p:spPr>
              <a:xfrm>
                <a:off x="5329238" y="3316277"/>
                <a:ext cx="3557587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>
                    <a:latin typeface="+mn-lt"/>
                  </a:rPr>
                  <a:t>Target </a:t>
                </a:r>
                <a:r>
                  <a:rPr lang="it-IT" sz="1600" dirty="0" err="1">
                    <a:latin typeface="+mn-lt"/>
                  </a:rPr>
                  <a:t>thickness</a:t>
                </a:r>
                <a:r>
                  <a:rPr lang="it-IT" sz="1600" dirty="0">
                    <a:latin typeface="+mn-lt"/>
                  </a:rPr>
                  <a:t> </a:t>
                </a:r>
                <a:r>
                  <a:rPr lang="it-IT" sz="1600" dirty="0" err="1">
                    <a:latin typeface="+mn-lt"/>
                  </a:rPr>
                  <a:t>was</a:t>
                </a:r>
                <a:r>
                  <a:rPr lang="it-IT" sz="1600" dirty="0">
                    <a:latin typeface="+mn-lt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latin typeface="+mn-lt"/>
                  </a:rPr>
                  <a:t> (2.8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latin typeface="+mn-lt"/>
                  </a:rPr>
                  <a:t> </a:t>
                </a:r>
                <a:r>
                  <a:rPr lang="it-IT" sz="1600" dirty="0" err="1">
                    <a:latin typeface="+mn-lt"/>
                  </a:rPr>
                  <a:t>along</a:t>
                </a:r>
                <a:r>
                  <a:rPr lang="it-IT" sz="1600" dirty="0">
                    <a:latin typeface="+mn-lt"/>
                  </a:rPr>
                  <a:t> the </a:t>
                </a:r>
                <a:r>
                  <a:rPr lang="it-IT" sz="1600" dirty="0" err="1">
                    <a:latin typeface="+mn-lt"/>
                  </a:rPr>
                  <a:t>beam</a:t>
                </a:r>
                <a:r>
                  <a:rPr lang="it-IT" sz="16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238" y="3316277"/>
                <a:ext cx="3557587" cy="595932"/>
              </a:xfrm>
              <a:prstGeom prst="rect">
                <a:avLst/>
              </a:prstGeom>
              <a:blipFill>
                <a:blip r:embed="rId3"/>
                <a:stretch>
                  <a:fillRect l="-3767" t="-56122" b="-93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020338-6D3C-4380-8212-83419FAF5787}"/>
              </a:ext>
            </a:extLst>
          </p:cNvPr>
          <p:cNvSpPr txBox="1"/>
          <p:nvPr/>
        </p:nvSpPr>
        <p:spPr>
          <a:xfrm>
            <a:off x="300037" y="4203801"/>
            <a:ext cx="8122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target </a:t>
            </a:r>
            <a:r>
              <a:rPr lang="it-IT" sz="1600" dirty="0" err="1"/>
              <a:t>was</a:t>
            </a:r>
            <a:r>
              <a:rPr lang="it-IT" sz="1600" dirty="0"/>
              <a:t> </a:t>
            </a:r>
            <a:r>
              <a:rPr lang="it-IT" sz="1600" dirty="0" err="1"/>
              <a:t>filled</a:t>
            </a:r>
            <a:r>
              <a:rPr lang="it-IT" sz="1600" dirty="0"/>
              <a:t> with 99% pure </a:t>
            </a:r>
            <a:r>
              <a:rPr lang="it-IT" sz="1600" dirty="0" err="1"/>
              <a:t>isotopes</a:t>
            </a:r>
            <a:r>
              <a:rPr lang="it-IT" sz="1600" dirty="0"/>
              <a:t> of </a:t>
            </a:r>
            <a:r>
              <a:rPr lang="it-IT" sz="1600" dirty="0" err="1"/>
              <a:t>Molybdenum</a:t>
            </a:r>
            <a:r>
              <a:rPr lang="it-IT" sz="1600" dirty="0"/>
              <a:t> 92 and 98, </a:t>
            </a:r>
            <a:r>
              <a:rPr lang="it-IT" sz="1600" dirty="0" err="1"/>
              <a:t>alternatively</a:t>
            </a:r>
            <a:r>
              <a:rPr lang="it-IT" sz="1600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D5C899-7EFA-42FD-AF6B-21749A880487}"/>
              </a:ext>
            </a:extLst>
          </p:cNvPr>
          <p:cNvSpPr txBox="1"/>
          <p:nvPr/>
        </p:nvSpPr>
        <p:spPr>
          <a:xfrm>
            <a:off x="330992" y="4556224"/>
            <a:ext cx="70294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flat</a:t>
            </a:r>
            <a:r>
              <a:rPr lang="it-IT" sz="1600" dirty="0"/>
              <a:t> sides of the container </a:t>
            </a:r>
            <a:r>
              <a:rPr lang="it-IT" sz="1600" dirty="0" err="1"/>
              <a:t>was</a:t>
            </a:r>
            <a:r>
              <a:rPr lang="it-IT" sz="1600" dirty="0"/>
              <a:t> of Mylar, </a:t>
            </a:r>
            <a:r>
              <a:rPr lang="it-IT" sz="1600" dirty="0" err="1"/>
              <a:t>less</a:t>
            </a:r>
            <a:r>
              <a:rPr lang="it-IT" sz="1600" dirty="0"/>
              <a:t> </a:t>
            </a:r>
            <a:r>
              <a:rPr lang="it-IT" sz="1600" dirty="0" err="1"/>
              <a:t>than</a:t>
            </a:r>
            <a:r>
              <a:rPr lang="it-IT" sz="1600" dirty="0"/>
              <a:t> 0.0127 cm </a:t>
            </a:r>
            <a:r>
              <a:rPr lang="it-IT" sz="1600" dirty="0" err="1"/>
              <a:t>thickness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58836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1D4FC50-35F8-4828-9872-2EB87B3D2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434339" y="2344077"/>
            <a:ext cx="4073736" cy="2582132"/>
          </a:xfrm>
          <a:prstGeom prst="rect">
            <a:avLst/>
          </a:prstGeom>
        </p:spPr>
      </p:pic>
      <p:sp>
        <p:nvSpPr>
          <p:cNvPr id="3" name="Google Shape;131;p20">
            <a:extLst>
              <a:ext uri="{FF2B5EF4-FFF2-40B4-BE49-F238E27FC236}">
                <a16:creationId xmlns:a16="http://schemas.microsoft.com/office/drawing/2014/main" id="{AC1A5EC2-DBA3-4507-8D4E-6265A1ABB18D}"/>
              </a:ext>
            </a:extLst>
          </p:cNvPr>
          <p:cNvSpPr txBox="1">
            <a:spLocks/>
          </p:cNvSpPr>
          <p:nvPr/>
        </p:nvSpPr>
        <p:spPr>
          <a:xfrm>
            <a:off x="99300" y="49750"/>
            <a:ext cx="89466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400" b="1" dirty="0">
                <a:solidFill>
                  <a:srgbClr val="0D5BDC"/>
                </a:solidFill>
                <a:latin typeface="+mn-lt"/>
              </a:rPr>
              <a:t>The </a:t>
            </a:r>
            <a:r>
              <a:rPr lang="it-IT" sz="3400" b="1" dirty="0" err="1">
                <a:solidFill>
                  <a:srgbClr val="0D5BDC"/>
                </a:solidFill>
                <a:latin typeface="+mn-lt"/>
              </a:rPr>
              <a:t>Germanium</a:t>
            </a:r>
            <a:r>
              <a:rPr lang="it-IT" sz="3400" b="1" dirty="0">
                <a:solidFill>
                  <a:srgbClr val="0D5BDC"/>
                </a:solidFill>
                <a:latin typeface="+mn-lt"/>
              </a:rPr>
              <a:t> 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/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it-IT" sz="1600" dirty="0"/>
                  <a:t>The </a:t>
                </a:r>
                <a:r>
                  <a:rPr lang="it-IT" sz="1600" dirty="0" err="1"/>
                  <a:t>x-ray</a:t>
                </a:r>
                <a:r>
                  <a:rPr lang="it-IT" sz="1600" dirty="0"/>
                  <a:t> </a:t>
                </a:r>
                <a:r>
                  <a:rPr lang="it-IT" sz="1600" dirty="0" err="1"/>
                  <a:t>spectra</a:t>
                </a:r>
                <a:r>
                  <a:rPr lang="it-IT" sz="1600" dirty="0"/>
                  <a:t> coming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1600" i="1">
                        <a:latin typeface="Cambria Math" panose="02040503050406030204" pitchFamily="18" charset="0"/>
                      </a:rPr>
                      <m:t>−</m:t>
                    </m:r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were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collected</a:t>
                </a:r>
                <a:r>
                  <a:rPr lang="it-IT" sz="1600" dirty="0"/>
                  <a:t> with </a:t>
                </a:r>
                <a:r>
                  <a:rPr lang="it-IT" sz="1600" dirty="0" err="1"/>
                  <a:t>ultrapure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 and </a:t>
                </a:r>
                <a:r>
                  <a:rPr lang="it-IT" sz="1600" dirty="0" err="1"/>
                  <a:t>Ge</a:t>
                </a:r>
                <a:r>
                  <a:rPr lang="it-IT" sz="1600" dirty="0"/>
                  <a:t>(Li) detectors, </a:t>
                </a:r>
                <a:r>
                  <a:rPr lang="it-IT" sz="1600" dirty="0" err="1"/>
                  <a:t>whose</a:t>
                </a:r>
                <a:r>
                  <a:rPr lang="it-IT" sz="1600" dirty="0"/>
                  <a:t> </a:t>
                </a:r>
                <a:r>
                  <a:rPr lang="it-IT" sz="1600" dirty="0" err="1"/>
                  <a:t>resolutions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was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estimated</a:t>
                </a:r>
                <a:r>
                  <a:rPr lang="it-IT" sz="1600" dirty="0"/>
                  <a:t> with the formula:</a:t>
                </a:r>
                <a:endParaRPr sz="1600" dirty="0"/>
              </a:p>
            </p:txBody>
          </p:sp>
        </mc:Choice>
        <mc:Fallback xmlns="">
          <p:sp>
            <p:nvSpPr>
              <p:cNvPr id="4" name="Google Shape;117;p18">
                <a:extLst>
                  <a:ext uri="{FF2B5EF4-FFF2-40B4-BE49-F238E27FC236}">
                    <a16:creationId xmlns:a16="http://schemas.microsoft.com/office/drawing/2014/main" id="{175C05A9-4F52-495D-AAC6-2DD36B08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9" y="644114"/>
                <a:ext cx="8622453" cy="681759"/>
              </a:xfrm>
              <a:prstGeom prst="rect">
                <a:avLst/>
              </a:prstGeom>
              <a:blipFill>
                <a:blip r:embed="rId3"/>
                <a:stretch>
                  <a:fillRect l="-424" b="-4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/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𝐹𝑊𝐻𝑀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2.36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099E253-7289-4988-9AED-2B1557268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20" y="1358266"/>
                <a:ext cx="3971925" cy="287323"/>
              </a:xfrm>
              <a:prstGeom prst="rect">
                <a:avLst/>
              </a:prstGeom>
              <a:blipFill>
                <a:blip r:embed="rId4"/>
                <a:stretch>
                  <a:fillRect t="-6383" b="-85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/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dirty="0"/>
                  <a:t>where F=0.08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Fano </a:t>
                </a:r>
                <a:r>
                  <a:rPr lang="it-IT" sz="1600" dirty="0" err="1"/>
                  <a:t>Factor</a:t>
                </a:r>
                <a:r>
                  <a:rPr lang="it-IT" sz="1600" dirty="0"/>
                  <a:t>, </a:t>
                </a:r>
                <a14:m>
                  <m:oMath xmlns:m="http://schemas.openxmlformats.org/officeDocument/2006/math"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=2.94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r>
                  <a:rPr lang="it-IT" sz="1600" dirty="0"/>
                  <a:t>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</a:t>
                </a:r>
                <a:r>
                  <a:rPr lang="it-IT" sz="1600" dirty="0" err="1"/>
                  <a:t>average</a:t>
                </a:r>
                <a:r>
                  <a:rPr lang="it-IT" sz="1600" dirty="0"/>
                  <a:t> energy to make an electron-gole in </a:t>
                </a:r>
                <a:r>
                  <a:rPr lang="it-IT" sz="1600" dirty="0" err="1"/>
                  <a:t>Germanium</a:t>
                </a:r>
                <a:r>
                  <a:rPr lang="it-IT" sz="1600" dirty="0"/>
                  <a:t>, E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energy </a:t>
                </a:r>
                <a:r>
                  <a:rPr lang="it-IT" sz="1600" dirty="0" err="1"/>
                  <a:t>deposited</a:t>
                </a:r>
                <a:r>
                  <a:rPr lang="it-IT" sz="1600" dirty="0"/>
                  <a:t> in the detector and P </a:t>
                </a:r>
                <a:r>
                  <a:rPr lang="it-IT" sz="1600" dirty="0" err="1"/>
                  <a:t>is</a:t>
                </a:r>
                <a:r>
                  <a:rPr lang="it-IT" sz="1600" dirty="0"/>
                  <a:t> the random </a:t>
                </a:r>
                <a:r>
                  <a:rPr lang="it-IT" sz="1600" dirty="0" err="1"/>
                  <a:t>noise</a:t>
                </a:r>
                <a:endParaRPr lang="it-IT" sz="16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13A72B7C-F5BD-404D-AC41-13F4E716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5" y="1702445"/>
                <a:ext cx="8315325" cy="584775"/>
              </a:xfrm>
              <a:prstGeom prst="rect">
                <a:avLst/>
              </a:prstGeom>
              <a:blipFill>
                <a:blip r:embed="rId5"/>
                <a:stretch>
                  <a:fillRect l="-367" t="-3125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41B87CD-67E6-47DC-90F8-B798AFCCD3CA}"/>
              </a:ext>
            </a:extLst>
          </p:cNvPr>
          <p:cNvSpPr/>
          <p:nvPr/>
        </p:nvSpPr>
        <p:spPr>
          <a:xfrm>
            <a:off x="3246120" y="2537460"/>
            <a:ext cx="1097280" cy="624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E54205-4E2C-433A-BED1-63086D8EB036}"/>
              </a:ext>
            </a:extLst>
          </p:cNvPr>
          <p:cNvSpPr/>
          <p:nvPr/>
        </p:nvSpPr>
        <p:spPr>
          <a:xfrm>
            <a:off x="3185160" y="4122420"/>
            <a:ext cx="1287780" cy="594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653E07-BC76-4624-88AF-EF6C778CF71B}"/>
              </a:ext>
            </a:extLst>
          </p:cNvPr>
          <p:cNvSpPr txBox="1"/>
          <p:nvPr/>
        </p:nvSpPr>
        <p:spPr>
          <a:xfrm>
            <a:off x="4480561" y="2433965"/>
            <a:ext cx="4594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ultrapure</a:t>
            </a:r>
            <a:r>
              <a:rPr lang="it-IT" sz="1600" dirty="0"/>
              <a:t> </a:t>
            </a:r>
            <a:r>
              <a:rPr lang="it-IT" sz="1600" dirty="0" err="1"/>
              <a:t>Ge</a:t>
            </a:r>
            <a:r>
              <a:rPr lang="it-IT" sz="1600" dirty="0"/>
              <a:t> detector </a:t>
            </a:r>
            <a:r>
              <a:rPr lang="it-IT" sz="1600" dirty="0" err="1"/>
              <a:t>is</a:t>
            </a:r>
            <a:r>
              <a:rPr lang="it-IT" sz="1600" dirty="0"/>
              <a:t> 0.4 cm </a:t>
            </a:r>
            <a:r>
              <a:rPr lang="it-IT" sz="1600" dirty="0" err="1"/>
              <a:t>thickness</a:t>
            </a:r>
            <a:r>
              <a:rPr lang="it-IT" sz="1600" dirty="0"/>
              <a:t> and </a:t>
            </a:r>
            <a:r>
              <a:rPr lang="it-IT" sz="1600" dirty="0" err="1"/>
              <a:t>has</a:t>
            </a:r>
            <a:r>
              <a:rPr lang="it-IT" sz="1600" dirty="0"/>
              <a:t> 1.8 cm of </a:t>
            </a:r>
            <a:r>
              <a:rPr lang="it-IT" sz="1600" dirty="0" err="1"/>
              <a:t>diameter</a:t>
            </a:r>
            <a:r>
              <a:rPr lang="it-IT" sz="1600" dirty="0"/>
              <a:t>, and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580 eV FWHM </a:t>
            </a:r>
            <a:r>
              <a:rPr lang="it-IT" sz="1600" dirty="0" err="1"/>
              <a:t>at</a:t>
            </a:r>
            <a:r>
              <a:rPr lang="it-IT" sz="1600" dirty="0"/>
              <a:t> 85 </a:t>
            </a:r>
            <a:r>
              <a:rPr lang="it-IT" sz="1600" dirty="0" err="1"/>
              <a:t>keV</a:t>
            </a:r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B06C78-0E28-4853-9BBA-59793C3AB193}"/>
              </a:ext>
            </a:extLst>
          </p:cNvPr>
          <p:cNvSpPr txBox="1"/>
          <p:nvPr/>
        </p:nvSpPr>
        <p:spPr>
          <a:xfrm>
            <a:off x="4472940" y="3256925"/>
            <a:ext cx="4594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Ge</a:t>
            </a:r>
            <a:r>
              <a:rPr lang="it-IT" sz="1600" dirty="0"/>
              <a:t>(Li) detectors </a:t>
            </a:r>
            <a:r>
              <a:rPr lang="it-IT" sz="1600" dirty="0" err="1"/>
              <a:t>provided</a:t>
            </a:r>
            <a:r>
              <a:rPr lang="it-IT" sz="1600" dirty="0"/>
              <a:t> a </a:t>
            </a:r>
            <a:r>
              <a:rPr lang="it-IT" sz="1600" dirty="0" err="1"/>
              <a:t>resolution</a:t>
            </a:r>
            <a:r>
              <a:rPr lang="it-IT" sz="1600" dirty="0"/>
              <a:t> of 400 eV FWHM </a:t>
            </a:r>
            <a:r>
              <a:rPr lang="it-IT" sz="1600" dirty="0" err="1"/>
              <a:t>at</a:t>
            </a:r>
            <a:r>
              <a:rPr lang="it-IT" sz="1600" dirty="0"/>
              <a:t> 100 </a:t>
            </a:r>
            <a:r>
              <a:rPr lang="it-IT" sz="1600" dirty="0" err="1"/>
              <a:t>keV</a:t>
            </a:r>
            <a:endParaRPr lang="it-IT" sz="16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F73DC03-8FB6-4C7D-AF5F-5639C08B47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83" t="36444" r="36167" b="22519"/>
          <a:stretch/>
        </p:blipFill>
        <p:spPr>
          <a:xfrm>
            <a:off x="4777740" y="3882252"/>
            <a:ext cx="3931920" cy="11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8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22;p19">
                <a:extLst>
                  <a:ext uri="{FF2B5EF4-FFF2-40B4-BE49-F238E27FC236}">
                    <a16:creationId xmlns:a16="http://schemas.microsoft.com/office/drawing/2014/main" id="{A60F469E-64DD-4D36-A6D2-35BF801EB8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251" y="111894"/>
                <a:ext cx="8520600" cy="74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fontScale="925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  <a:defRPr sz="3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3400" b="1" i="1" smtClean="0">
                            <a:solidFill>
                              <a:srgbClr val="0D5BD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sz="3400" b="1" i="1" smtClean="0">
                        <a:solidFill>
                          <a:srgbClr val="0D5BDC"/>
                        </a:solidFill>
                        <a:latin typeface="Cambria Math" panose="02040503050406030204" pitchFamily="18" charset="0"/>
                      </a:rPr>
                      <m:t>𝑴𝒐</m:t>
                    </m:r>
                    <m:r>
                      <a:rPr lang="it-IT" sz="3400" b="1" i="1" smtClean="0">
                        <a:solidFill>
                          <a:srgbClr val="0D5BD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b="1" dirty="0">
                    <a:solidFill>
                      <a:srgbClr val="0D5BDC"/>
                    </a:solidFill>
                  </a:rPr>
                  <a:t>Predicted Nuclear Resonance effects</a:t>
                </a:r>
              </a:p>
            </p:txBody>
          </p:sp>
        </mc:Choice>
        <mc:Fallback xmlns="">
          <p:sp>
            <p:nvSpPr>
              <p:cNvPr id="3" name="Google Shape;122;p19">
                <a:extLst>
                  <a:ext uri="{FF2B5EF4-FFF2-40B4-BE49-F238E27FC236}">
                    <a16:creationId xmlns:a16="http://schemas.microsoft.com/office/drawing/2014/main" id="{A60F469E-64DD-4D36-A6D2-35BF801EB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1" y="111894"/>
                <a:ext cx="8520600" cy="743700"/>
              </a:xfrm>
              <a:prstGeom prst="rect">
                <a:avLst/>
              </a:prstGeom>
              <a:blipFill>
                <a:blip r:embed="rId2"/>
                <a:stretch>
                  <a:fillRect t="-4098" r="-644" b="-9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a 5">
                <a:extLst>
                  <a:ext uri="{FF2B5EF4-FFF2-40B4-BE49-F238E27FC236}">
                    <a16:creationId xmlns:a16="http://schemas.microsoft.com/office/drawing/2014/main" id="{18C72511-85AA-4F62-AF55-D4F9EC9F9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11141"/>
                  </p:ext>
                </p:extLst>
              </p:nvPr>
            </p:nvGraphicFramePr>
            <p:xfrm>
              <a:off x="983942" y="906285"/>
              <a:ext cx="7176116" cy="30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4029">
                      <a:extLst>
                        <a:ext uri="{9D8B030D-6E8A-4147-A177-3AD203B41FA5}">
                          <a16:colId xmlns:a16="http://schemas.microsoft.com/office/drawing/2014/main" val="3253308182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3324976534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112333075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21618066"/>
                        </a:ext>
                      </a:extLst>
                    </a:gridCol>
                  </a:tblGrid>
                  <a:tr h="439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Abundance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Energy [</a:t>
                          </a:r>
                          <a:r>
                            <a:rPr lang="it-IT" dirty="0" err="1"/>
                            <a:t>keV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Attenuation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845687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92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NONE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748483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94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630080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95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654575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96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160181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98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34258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it-IT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42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  <m:e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𝑀𝑜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824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a 5">
                <a:extLst>
                  <a:ext uri="{FF2B5EF4-FFF2-40B4-BE49-F238E27FC236}">
                    <a16:creationId xmlns:a16="http://schemas.microsoft.com/office/drawing/2014/main" id="{18C72511-85AA-4F62-AF55-D4F9EC9F9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611141"/>
                  </p:ext>
                </p:extLst>
              </p:nvPr>
            </p:nvGraphicFramePr>
            <p:xfrm>
              <a:off x="983942" y="906285"/>
              <a:ext cx="7176116" cy="30734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4029">
                      <a:extLst>
                        <a:ext uri="{9D8B030D-6E8A-4147-A177-3AD203B41FA5}">
                          <a16:colId xmlns:a16="http://schemas.microsoft.com/office/drawing/2014/main" val="3253308182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3324976534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112333075"/>
                        </a:ext>
                      </a:extLst>
                    </a:gridCol>
                    <a:gridCol w="1794029">
                      <a:extLst>
                        <a:ext uri="{9D8B030D-6E8A-4147-A177-3AD203B41FA5}">
                          <a16:colId xmlns:a16="http://schemas.microsoft.com/office/drawing/2014/main" val="221618066"/>
                        </a:ext>
                      </a:extLst>
                    </a:gridCol>
                  </a:tblGrid>
                  <a:tr h="439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Isotope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err="1"/>
                            <a:t>Abundance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Energy [</a:t>
                          </a:r>
                          <a:r>
                            <a:rPr lang="it-IT" dirty="0" err="1"/>
                            <a:t>keV</a:t>
                          </a:r>
                          <a:r>
                            <a:rPr lang="it-IT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 err="1"/>
                            <a:t>Attenuation</a:t>
                          </a:r>
                          <a:r>
                            <a:rPr lang="it-IT" dirty="0"/>
                            <a:t> [%]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5845687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101389" r="-300678" b="-5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NONE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4748483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201389" r="-300678" b="-4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630080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297260" r="-300678" b="-298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15.7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654575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402778" r="-300678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160181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502778" r="-300678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787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3934258"/>
                      </a:ext>
                    </a:extLst>
                  </a:tr>
                  <a:tr h="439066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339" t="-602778" r="-30067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0824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852B2-1B15-410A-82DA-704D617853DF}"/>
                  </a:ext>
                </a:extLst>
              </p:cNvPr>
              <p:cNvSpPr txBox="1"/>
              <p:nvPr/>
            </p:nvSpPr>
            <p:spPr>
              <a:xfrm>
                <a:off x="514350" y="4043363"/>
                <a:ext cx="8229600" cy="589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/>
                  <a:t>The </a:t>
                </a:r>
                <a:r>
                  <a:rPr lang="it-IT" sz="1600" dirty="0" err="1"/>
                  <a:t>molybdenum</a:t>
                </a:r>
                <a:r>
                  <a:rPr lang="it-IT" sz="1600" dirty="0"/>
                  <a:t> costs 45 $ per Kg. Some </a:t>
                </a:r>
                <a:r>
                  <a:rPr lang="it-IT" sz="1600" dirty="0" err="1"/>
                  <a:t>experiments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carried</a:t>
                </a:r>
                <a:r>
                  <a:rPr lang="it-IT" sz="1600" dirty="0"/>
                  <a:t> out in </a:t>
                </a:r>
                <a:r>
                  <a:rPr lang="it-IT" sz="1600" dirty="0" err="1"/>
                  <a:t>Warsaw</a:t>
                </a:r>
                <a:r>
                  <a:rPr lang="it-IT" sz="1600" dirty="0"/>
                  <a:t> </a:t>
                </a:r>
                <a:r>
                  <a:rPr lang="it-IT" sz="1600" dirty="0" err="1"/>
                  <a:t>used</a:t>
                </a:r>
                <a:r>
                  <a:rPr lang="it-IT" sz="1600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sup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it-IT" sz="1600" dirty="0"/>
                  <a:t> targets. </a:t>
                </a:r>
                <a:r>
                  <a:rPr lang="it-IT" sz="1600" dirty="0" err="1"/>
                  <a:t>Informations</a:t>
                </a:r>
                <a:r>
                  <a:rPr lang="it-IT" sz="1600" dirty="0"/>
                  <a:t> </a:t>
                </a:r>
                <a:r>
                  <a:rPr lang="it-IT" sz="1600" dirty="0" err="1"/>
                  <a:t>about</a:t>
                </a:r>
                <a:r>
                  <a:rPr lang="it-IT" sz="1600" dirty="0"/>
                  <a:t> </a:t>
                </a:r>
                <a:r>
                  <a:rPr lang="it-IT" sz="1600" dirty="0" err="1"/>
                  <a:t>enriched</a:t>
                </a:r>
                <a:r>
                  <a:rPr lang="it-IT" sz="1600" dirty="0"/>
                  <a:t> Mo </a:t>
                </a:r>
                <a:r>
                  <a:rPr lang="it-IT" sz="1600" dirty="0" err="1"/>
                  <a:t>isotopes</a:t>
                </a:r>
                <a:r>
                  <a:rPr lang="it-IT" sz="1600" dirty="0"/>
                  <a:t> target </a:t>
                </a:r>
                <a:r>
                  <a:rPr lang="it-IT" sz="1600" dirty="0" err="1"/>
                  <a:t>could</a:t>
                </a:r>
                <a:r>
                  <a:rPr lang="it-IT" sz="1600" dirty="0"/>
                  <a:t> be </a:t>
                </a:r>
                <a:r>
                  <a:rPr lang="it-IT" sz="1600" dirty="0" err="1"/>
                  <a:t>found</a:t>
                </a:r>
                <a:r>
                  <a:rPr lang="it-IT" sz="1600" dirty="0"/>
                  <a:t>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D68852B2-1B15-410A-82DA-704D6178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043363"/>
                <a:ext cx="8229600" cy="589777"/>
              </a:xfrm>
              <a:prstGeom prst="rect">
                <a:avLst/>
              </a:prstGeom>
              <a:blipFill>
                <a:blip r:embed="rId4"/>
                <a:stretch>
                  <a:fillRect l="-370" t="-3093" b="-123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7BA64F-AC2A-4133-B55D-5D061672465E}"/>
              </a:ext>
            </a:extLst>
          </p:cNvPr>
          <p:cNvSpPr txBox="1"/>
          <p:nvPr/>
        </p:nvSpPr>
        <p:spPr>
          <a:xfrm>
            <a:off x="2454947" y="4706306"/>
            <a:ext cx="502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M. Leon, </a:t>
            </a:r>
            <a:r>
              <a:rPr lang="it-IT" sz="1600" dirty="0" err="1">
                <a:solidFill>
                  <a:srgbClr val="FF0000"/>
                </a:solidFill>
              </a:rPr>
              <a:t>Phys</a:t>
            </a:r>
            <a:r>
              <a:rPr lang="it-IT" sz="1600" dirty="0">
                <a:solidFill>
                  <a:srgbClr val="FF0000"/>
                </a:solidFill>
              </a:rPr>
              <a:t>. Rev. </a:t>
            </a:r>
            <a:r>
              <a:rPr lang="it-IT" sz="1600" b="1" dirty="0">
                <a:solidFill>
                  <a:srgbClr val="FF0000"/>
                </a:solidFill>
              </a:rPr>
              <a:t>A260</a:t>
            </a:r>
            <a:r>
              <a:rPr lang="it-IT" sz="1600" dirty="0">
                <a:solidFill>
                  <a:srgbClr val="FF0000"/>
                </a:solidFill>
              </a:rPr>
              <a:t>, 461-473 (1976)</a:t>
            </a:r>
          </a:p>
        </p:txBody>
      </p:sp>
    </p:spTree>
    <p:extLst>
      <p:ext uri="{BB962C8B-B14F-4D97-AF65-F5344CB8AC3E}">
        <p14:creationId xmlns:p14="http://schemas.microsoft.com/office/powerpoint/2010/main" val="2468793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9390" y="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EXPERIMENTAL PROPOSAL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56" y="713677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311116" y="1996441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217896" y="3215641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1986062" y="2869605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692116" y="2552701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1852136" y="1889761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1844516" y="2880361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1848326" y="282702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646396" y="982981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035016" y="2232661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204436" y="2819401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568416" y="1889761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998696" y="188976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96" y="1889761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301716" y="323088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716" y="3230881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593056" y="2522221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56" y="2522221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498381" y="2191425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216" y="2466277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049812" y="1329302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1852136" y="182880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36" y="1828801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126456" y="210312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456" y="2103121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455896" y="320040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96" y="3200401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082516" y="2621281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16" y="2621281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366236" y="693421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366236" y="1005841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358616" y="1375411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69056" y="63246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571976" y="83820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396716" y="1714501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2911316" y="1470661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2976609" y="1628796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056096" y="1767841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116" y="927037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596" y="1919743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FDA8ED8-3307-45E9-93B0-6CE8C23FD0B3}"/>
                  </a:ext>
                </a:extLst>
              </p:cNvPr>
              <p:cNvSpPr txBox="1"/>
              <p:nvPr/>
            </p:nvSpPr>
            <p:spPr>
              <a:xfrm>
                <a:off x="4679156" y="892969"/>
                <a:ext cx="37861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DAFNE </a:t>
                </a:r>
                <a:r>
                  <a:rPr lang="it-IT" dirty="0" err="1"/>
                  <a:t>luminosity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FDA8ED8-3307-45E9-93B0-6CE8C23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56" y="892969"/>
                <a:ext cx="3786187" cy="307777"/>
              </a:xfrm>
              <a:prstGeom prst="rect">
                <a:avLst/>
              </a:prstGeom>
              <a:blipFill>
                <a:blip r:embed="rId8"/>
                <a:stretch>
                  <a:fillRect l="-483" t="-1961" b="-196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104AF32-1B11-4B3D-98BD-D1984DD38F9E}"/>
                  </a:ext>
                </a:extLst>
              </p:cNvPr>
              <p:cNvSpPr txBox="1"/>
              <p:nvPr/>
            </p:nvSpPr>
            <p:spPr>
              <a:xfrm>
                <a:off x="4662488" y="1202531"/>
                <a:ext cx="4481512" cy="565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0" dirty="0"/>
                  <a:t>Number of </a:t>
                </a:r>
                <a:r>
                  <a:rPr lang="el-GR" b="0" dirty="0"/>
                  <a:t>ϕ</a:t>
                </a:r>
                <a:r>
                  <a:rPr lang="it-IT" b="0" dirty="0"/>
                  <a:t> </a:t>
                </a:r>
                <a:r>
                  <a:rPr lang="it-IT" b="0" dirty="0" err="1"/>
                  <a:t>particles</a:t>
                </a:r>
                <a:r>
                  <a:rPr lang="it-IT" b="0" dirty="0"/>
                  <a:t> </a:t>
                </a:r>
                <a:r>
                  <a:rPr lang="it-IT" b="0" dirty="0" err="1"/>
                  <a:t>produced</a:t>
                </a:r>
                <a:r>
                  <a:rPr lang="it-IT" b="0" dirty="0"/>
                  <a:t> per second: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1968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−33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=197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104AF32-1B11-4B3D-98BD-D1984DD38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8" y="1202531"/>
                <a:ext cx="4481512" cy="565732"/>
              </a:xfrm>
              <a:prstGeom prst="rect">
                <a:avLst/>
              </a:prstGeom>
              <a:blipFill>
                <a:blip r:embed="rId9"/>
                <a:stretch>
                  <a:fillRect l="-408" t="-10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9CE1771-32C4-46CC-98BA-037F08C2B8A3}"/>
                  </a:ext>
                </a:extLst>
              </p:cNvPr>
              <p:cNvSpPr txBox="1"/>
              <p:nvPr/>
            </p:nvSpPr>
            <p:spPr>
              <a:xfrm>
                <a:off x="4757737" y="1857373"/>
                <a:ext cx="3929062" cy="2428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Probability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production: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=48,9%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39CE1771-32C4-46CC-98BA-037F08C2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37" y="1857373"/>
                <a:ext cx="3929062" cy="242823"/>
              </a:xfrm>
              <a:prstGeom prst="rect">
                <a:avLst/>
              </a:prstGeom>
              <a:blipFill>
                <a:blip r:embed="rId10"/>
                <a:stretch>
                  <a:fillRect l="-2791" t="-25000" b="-3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3EA5EDA-E826-48E4-9C24-E71BF805BCDB}"/>
                  </a:ext>
                </a:extLst>
              </p:cNvPr>
              <p:cNvSpPr txBox="1"/>
              <p:nvPr/>
            </p:nvSpPr>
            <p:spPr>
              <a:xfrm>
                <a:off x="4617246" y="2255043"/>
                <a:ext cx="38552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0" dirty="0"/>
                  <a:t>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b="0" dirty="0"/>
                  <a:t> </a:t>
                </a:r>
                <a:r>
                  <a:rPr lang="it-IT" b="0" dirty="0" err="1"/>
                  <a:t>particles</a:t>
                </a:r>
                <a:r>
                  <a:rPr lang="it-IT" b="0" dirty="0"/>
                  <a:t> </a:t>
                </a:r>
                <a:r>
                  <a:rPr lang="it-IT" b="0" dirty="0" err="1"/>
                  <a:t>produced</a:t>
                </a:r>
                <a:r>
                  <a:rPr lang="it-IT" b="0" dirty="0"/>
                  <a:t> per second:</a:t>
                </a:r>
              </a:p>
              <a:p>
                <a:pPr algn="ctr"/>
                <a:r>
                  <a:rPr lang="it-IT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197 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∗0,489=96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3EA5EDA-E826-48E4-9C24-E71BF805B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246" y="2255043"/>
                <a:ext cx="3855242" cy="523220"/>
              </a:xfrm>
              <a:prstGeom prst="rect">
                <a:avLst/>
              </a:prstGeom>
              <a:blipFill>
                <a:blip r:embed="rId11"/>
                <a:stretch>
                  <a:fillRect t="-23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156706E-257C-4F03-A831-9A0E409682AE}"/>
                  </a:ext>
                </a:extLst>
              </p:cNvPr>
              <p:cNvSpPr txBox="1"/>
              <p:nvPr/>
            </p:nvSpPr>
            <p:spPr>
              <a:xfrm>
                <a:off x="4767262" y="2902742"/>
                <a:ext cx="392906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Minimum target </a:t>
                </a:r>
                <a:r>
                  <a:rPr lang="it-IT" dirty="0" err="1">
                    <a:ea typeface="Cambria Math" panose="02040503050406030204" pitchFamily="18" charset="0"/>
                  </a:rPr>
                  <a:t>distance</a:t>
                </a:r>
                <a:r>
                  <a:rPr lang="it-IT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=7.5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5156706E-257C-4F03-A831-9A0E4096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62" y="2902742"/>
                <a:ext cx="3929062" cy="215444"/>
              </a:xfrm>
              <a:prstGeom prst="rect">
                <a:avLst/>
              </a:prstGeom>
              <a:blipFill>
                <a:blip r:embed="rId12"/>
                <a:stretch>
                  <a:fillRect l="-2791" t="-25000" b="-47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08655C11-730D-445E-8227-47923A328746}"/>
                  </a:ext>
                </a:extLst>
              </p:cNvPr>
              <p:cNvSpPr txBox="1"/>
              <p:nvPr/>
            </p:nvSpPr>
            <p:spPr>
              <a:xfrm>
                <a:off x="4314826" y="3405187"/>
                <a:ext cx="4341018" cy="227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Spherical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=706.86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08655C11-730D-445E-8227-47923A32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26" y="3405187"/>
                <a:ext cx="4341018" cy="227050"/>
              </a:xfrm>
              <a:prstGeom prst="rect">
                <a:avLst/>
              </a:prstGeom>
              <a:blipFill>
                <a:blip r:embed="rId13"/>
                <a:stretch>
                  <a:fillRect l="-2528" t="-21622" b="-486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02586FC-5F67-4639-8A35-7C3AB930EB65}"/>
              </a:ext>
            </a:extLst>
          </p:cNvPr>
          <p:cNvSpPr txBox="1"/>
          <p:nvPr/>
        </p:nvSpPr>
        <p:spPr>
          <a:xfrm>
            <a:off x="88108" y="3664743"/>
            <a:ext cx="301942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>
                <a:ea typeface="Cambria Math" panose="02040503050406030204" pitchFamily="18" charset="0"/>
              </a:rPr>
              <a:t>Minimum </a:t>
            </a:r>
            <a:r>
              <a:rPr lang="it-IT" dirty="0" err="1">
                <a:ea typeface="Cambria Math" panose="02040503050406030204" pitchFamily="18" charset="0"/>
              </a:rPr>
              <a:t>solid</a:t>
            </a:r>
            <a:r>
              <a:rPr lang="it-IT" dirty="0">
                <a:ea typeface="Cambria Math" panose="02040503050406030204" pitchFamily="18" charset="0"/>
              </a:rPr>
              <a:t> Mo target </a:t>
            </a:r>
            <a:r>
              <a:rPr lang="it-IT" dirty="0" err="1">
                <a:ea typeface="Cambria Math" panose="02040503050406030204" pitchFamily="18" charset="0"/>
              </a:rPr>
              <a:t>dimention</a:t>
            </a:r>
            <a:r>
              <a:rPr lang="it-IT" dirty="0">
                <a:ea typeface="Cambria Math" panose="02040503050406030204" pitchFamily="18" charset="0"/>
              </a:rPr>
              <a:t>:</a:t>
            </a:r>
            <a:endParaRPr lang="it-IT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B6D6E4A-9C6F-4871-A6BA-174E3CB0162D}"/>
              </a:ext>
            </a:extLst>
          </p:cNvPr>
          <p:cNvSpPr/>
          <p:nvPr/>
        </p:nvSpPr>
        <p:spPr>
          <a:xfrm>
            <a:off x="521494" y="4029075"/>
            <a:ext cx="1228725" cy="700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BD1CA4AC-0F8D-41C6-8492-A378F036C6AC}"/>
              </a:ext>
            </a:extLst>
          </p:cNvPr>
          <p:cNvCxnSpPr/>
          <p:nvPr/>
        </p:nvCxnSpPr>
        <p:spPr>
          <a:xfrm>
            <a:off x="371474" y="3993356"/>
            <a:ext cx="0" cy="742950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9ECE41E6-EA13-4C20-B485-EC98CD01B5BD}"/>
              </a:ext>
            </a:extLst>
          </p:cNvPr>
          <p:cNvCxnSpPr>
            <a:cxnSpLocks/>
          </p:cNvCxnSpPr>
          <p:nvPr/>
        </p:nvCxnSpPr>
        <p:spPr>
          <a:xfrm flipH="1">
            <a:off x="509586" y="5003007"/>
            <a:ext cx="1247776" cy="0"/>
          </a:xfrm>
          <a:prstGeom prst="straightConnector1">
            <a:avLst/>
          </a:prstGeom>
          <a:ln w="38100">
            <a:solidFill>
              <a:srgbClr val="0D5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CE9689B-53D1-4E97-8C5F-1EF5790BE42D}"/>
              </a:ext>
            </a:extLst>
          </p:cNvPr>
          <p:cNvSpPr txBox="1"/>
          <p:nvPr/>
        </p:nvSpPr>
        <p:spPr>
          <a:xfrm>
            <a:off x="850107" y="472201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 cm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32A6AB6-A0CA-4A11-946B-C88B70637C34}"/>
              </a:ext>
            </a:extLst>
          </p:cNvPr>
          <p:cNvSpPr txBox="1"/>
          <p:nvPr/>
        </p:nvSpPr>
        <p:spPr>
          <a:xfrm rot="16200000">
            <a:off x="-189012" y="417433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 cm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98506FE2-1301-44D8-91FF-A360696D650B}"/>
              </a:ext>
            </a:extLst>
          </p:cNvPr>
          <p:cNvSpPr/>
          <p:nvPr/>
        </p:nvSpPr>
        <p:spPr>
          <a:xfrm>
            <a:off x="2275284" y="4021097"/>
            <a:ext cx="171450" cy="6715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CD14D6B-6E95-47A9-BC96-FA507B105F9C}"/>
              </a:ext>
            </a:extLst>
          </p:cNvPr>
          <p:cNvCxnSpPr/>
          <p:nvPr/>
        </p:nvCxnSpPr>
        <p:spPr>
          <a:xfrm>
            <a:off x="2278856" y="4864894"/>
            <a:ext cx="1643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CE4968DB-4136-43A1-A663-C69EA0808033}"/>
              </a:ext>
            </a:extLst>
          </p:cNvPr>
          <p:cNvSpPr txBox="1"/>
          <p:nvPr/>
        </p:nvSpPr>
        <p:spPr>
          <a:xfrm>
            <a:off x="2509839" y="4714876"/>
            <a:ext cx="3998118" cy="310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Thickness</a:t>
            </a:r>
            <a:r>
              <a:rPr lang="it-IT" dirty="0"/>
              <a:t> to be </a:t>
            </a:r>
            <a:r>
              <a:rPr lang="it-IT" dirty="0" err="1"/>
              <a:t>determined</a:t>
            </a:r>
            <a:r>
              <a:rPr lang="it-IT" dirty="0"/>
              <a:t> with Monte-Carlo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DA3491C-A4BF-4819-949F-18BFAA6FEC72}"/>
                  </a:ext>
                </a:extLst>
              </p:cNvPr>
              <p:cNvSpPr txBox="1"/>
              <p:nvPr/>
            </p:nvSpPr>
            <p:spPr>
              <a:xfrm>
                <a:off x="3571875" y="3800474"/>
                <a:ext cx="5072063" cy="3061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dirty="0">
                    <a:ea typeface="Cambria Math" panose="02040503050406030204" pitchFamily="18" charset="0"/>
                  </a:rPr>
                  <a:t>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>
                    <a:ea typeface="Cambria Math" panose="02040503050406030204" pitchFamily="18" charset="0"/>
                  </a:rPr>
                  <a:t> on target: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32 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CDA3491C-A4BF-4819-949F-18BFAA6FE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5" y="3800474"/>
                <a:ext cx="5072063" cy="306174"/>
              </a:xfrm>
              <a:prstGeom prst="rect">
                <a:avLst/>
              </a:prstGeom>
              <a:blipFill>
                <a:blip r:embed="rId14"/>
                <a:stretch>
                  <a:fillRect l="-2163" t="-3922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EAD37CE-E353-468C-94FF-E3EE82C07094}"/>
              </a:ext>
            </a:extLst>
          </p:cNvPr>
          <p:cNvSpPr txBox="1"/>
          <p:nvPr/>
        </p:nvSpPr>
        <p:spPr>
          <a:xfrm>
            <a:off x="3479005" y="4131795"/>
            <a:ext cx="520779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Signal</a:t>
            </a:r>
            <a:r>
              <a:rPr lang="it-IT" dirty="0"/>
              <a:t>/background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exstimated</a:t>
            </a:r>
            <a:r>
              <a:rPr lang="it-IT" dirty="0"/>
              <a:t> with MC to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precision</a:t>
            </a:r>
            <a:r>
              <a:rPr lang="it-IT" dirty="0"/>
              <a:t> of </a:t>
            </a:r>
            <a:r>
              <a:rPr lang="it-IT" dirty="0" err="1"/>
              <a:t>measurement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1748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2;p19">
            <a:extLst>
              <a:ext uri="{FF2B5EF4-FFF2-40B4-BE49-F238E27FC236}">
                <a16:creationId xmlns:a16="http://schemas.microsoft.com/office/drawing/2014/main" id="{40AC2B01-D658-4CDA-8C62-87F20E68C18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9390" y="0"/>
            <a:ext cx="8520600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 dirty="0">
                <a:solidFill>
                  <a:srgbClr val="0D5BDC"/>
                </a:solidFill>
              </a:rPr>
              <a:t>EXPERIMENTAL PROPOSAL</a:t>
            </a:r>
            <a:endParaRPr sz="3400" b="1" dirty="0">
              <a:solidFill>
                <a:srgbClr val="0D5BD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5203-9065-4DEE-A4FA-D6FF8BF1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1742376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SIDDHARTA-2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51D41BEF-AA3E-480B-9467-10D68FCB7F91}"/>
              </a:ext>
            </a:extLst>
          </p:cNvPr>
          <p:cNvSpPr/>
          <p:nvPr/>
        </p:nvSpPr>
        <p:spPr>
          <a:xfrm>
            <a:off x="1546860" y="3025140"/>
            <a:ext cx="17526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3A1E07D3-E9D0-4CCD-BBE4-337F5E525CE7}"/>
              </a:ext>
            </a:extLst>
          </p:cNvPr>
          <p:cNvSpPr/>
          <p:nvPr/>
        </p:nvSpPr>
        <p:spPr>
          <a:xfrm>
            <a:off x="2453640" y="4244340"/>
            <a:ext cx="160020" cy="1676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55024D61-570F-4BF8-96E1-6894E5786A4E}"/>
              </a:ext>
            </a:extLst>
          </p:cNvPr>
          <p:cNvSpPr/>
          <p:nvPr/>
        </p:nvSpPr>
        <p:spPr>
          <a:xfrm rot="8446772">
            <a:off x="2221806" y="3898304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BC173D-30E8-4669-8EE9-3FF6A754FC0B}"/>
              </a:ext>
            </a:extLst>
          </p:cNvPr>
          <p:cNvSpPr/>
          <p:nvPr/>
        </p:nvSpPr>
        <p:spPr>
          <a:xfrm>
            <a:off x="1927860" y="3581400"/>
            <a:ext cx="312420" cy="27432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2DF337F-90D6-484B-BEAB-2988F5B00BBD}"/>
              </a:ext>
            </a:extLst>
          </p:cNvPr>
          <p:cNvCxnSpPr>
            <a:cxnSpLocks/>
          </p:cNvCxnSpPr>
          <p:nvPr/>
        </p:nvCxnSpPr>
        <p:spPr>
          <a:xfrm flipV="1">
            <a:off x="2087880" y="2918460"/>
            <a:ext cx="15240" cy="6172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F4173F9-A86C-4100-B8FC-E9B9CA5E9700}"/>
              </a:ext>
            </a:extLst>
          </p:cNvPr>
          <p:cNvCxnSpPr>
            <a:cxnSpLocks/>
          </p:cNvCxnSpPr>
          <p:nvPr/>
        </p:nvCxnSpPr>
        <p:spPr>
          <a:xfrm>
            <a:off x="2080260" y="3909060"/>
            <a:ext cx="0" cy="556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30927CB-9070-47ED-83A5-478275869543}"/>
              </a:ext>
            </a:extLst>
          </p:cNvPr>
          <p:cNvCxnSpPr>
            <a:cxnSpLocks/>
            <a:stCxn id="5" idx="4"/>
            <a:endCxn id="5" idx="4"/>
          </p:cNvCxnSpPr>
          <p:nvPr/>
        </p:nvCxnSpPr>
        <p:spPr>
          <a:xfrm>
            <a:off x="2084070" y="3855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sco magnetico 24">
            <a:extLst>
              <a:ext uri="{FF2B5EF4-FFF2-40B4-BE49-F238E27FC236}">
                <a16:creationId xmlns:a16="http://schemas.microsoft.com/office/drawing/2014/main" id="{0F7FF178-61B3-4888-980C-41086B645AF7}"/>
              </a:ext>
            </a:extLst>
          </p:cNvPr>
          <p:cNvSpPr/>
          <p:nvPr/>
        </p:nvSpPr>
        <p:spPr>
          <a:xfrm>
            <a:off x="1882140" y="2011680"/>
            <a:ext cx="533400" cy="86106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D072CCB-DE1E-4840-9679-DDEFDA4914B5}"/>
              </a:ext>
            </a:extLst>
          </p:cNvPr>
          <p:cNvCxnSpPr>
            <a:cxnSpLocks/>
          </p:cNvCxnSpPr>
          <p:nvPr/>
        </p:nvCxnSpPr>
        <p:spPr>
          <a:xfrm flipV="1">
            <a:off x="2270760" y="3261360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FF7DABE-7663-474C-A15D-521FD3B111A1}"/>
              </a:ext>
            </a:extLst>
          </p:cNvPr>
          <p:cNvCxnSpPr>
            <a:cxnSpLocks/>
          </p:cNvCxnSpPr>
          <p:nvPr/>
        </p:nvCxnSpPr>
        <p:spPr>
          <a:xfrm flipH="1">
            <a:off x="1440180" y="3848100"/>
            <a:ext cx="487680" cy="289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bo 33">
            <a:extLst>
              <a:ext uri="{FF2B5EF4-FFF2-40B4-BE49-F238E27FC236}">
                <a16:creationId xmlns:a16="http://schemas.microsoft.com/office/drawing/2014/main" id="{468DA65E-4657-4E5E-838A-1E89FE370044}"/>
              </a:ext>
            </a:extLst>
          </p:cNvPr>
          <p:cNvSpPr/>
          <p:nvPr/>
        </p:nvSpPr>
        <p:spPr>
          <a:xfrm rot="2183384">
            <a:off x="2804160" y="2918460"/>
            <a:ext cx="525780" cy="365760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/>
              <p:nvPr/>
            </p:nvSpPr>
            <p:spPr>
              <a:xfrm>
                <a:off x="1234440" y="291846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243AEBC7-42CA-44E8-A0AD-2935E92D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2918460"/>
                <a:ext cx="4343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/>
              <p:nvPr/>
            </p:nvSpPr>
            <p:spPr>
              <a:xfrm>
                <a:off x="2537460" y="425958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020AED7-A963-43F9-8E28-8E438460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460" y="4259580"/>
                <a:ext cx="4343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/>
              <p:nvPr/>
            </p:nvSpPr>
            <p:spPr>
              <a:xfrm>
                <a:off x="1828800" y="3550920"/>
                <a:ext cx="502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</m:oMath>
                  </m:oMathPara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CAA5B6C-2961-4DEF-8209-D3946206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50920"/>
                <a:ext cx="50292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E8F8061E-5BD0-4375-A9D5-DE7375C88D4E}"/>
              </a:ext>
            </a:extLst>
          </p:cNvPr>
          <p:cNvSpPr/>
          <p:nvPr/>
        </p:nvSpPr>
        <p:spPr>
          <a:xfrm rot="19431618">
            <a:off x="1734125" y="3220124"/>
            <a:ext cx="192092" cy="373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F3CD4565-6901-4211-9D3A-C2D101E53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960" y="3494976"/>
            <a:ext cx="14478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MO TARGET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5" name="Cubo 44">
            <a:extLst>
              <a:ext uri="{FF2B5EF4-FFF2-40B4-BE49-F238E27FC236}">
                <a16:creationId xmlns:a16="http://schemas.microsoft.com/office/drawing/2014/main" id="{63909E40-D100-462A-B942-87914DA9081E}"/>
              </a:ext>
            </a:extLst>
          </p:cNvPr>
          <p:cNvSpPr/>
          <p:nvPr/>
        </p:nvSpPr>
        <p:spPr>
          <a:xfrm rot="2183384">
            <a:off x="3285556" y="2358001"/>
            <a:ext cx="820027" cy="444351"/>
          </a:xfrm>
          <a:prstGeom prst="cube">
            <a:avLst/>
          </a:prstGeom>
          <a:solidFill>
            <a:srgbClr val="DD9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/>
              <p:nvPr/>
            </p:nvSpPr>
            <p:spPr>
              <a:xfrm>
                <a:off x="2087880" y="285750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17ACDDF6-C0EE-4528-B75F-F73A2E95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880" y="2857500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/>
              <p:nvPr/>
            </p:nvSpPr>
            <p:spPr>
              <a:xfrm>
                <a:off x="2362200" y="313182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437F6F13-99A6-467A-8F88-7B08A767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31820"/>
                <a:ext cx="4343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/>
              <p:nvPr/>
            </p:nvSpPr>
            <p:spPr>
              <a:xfrm>
                <a:off x="1691640" y="422910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9EA7EF3B-7DAA-4861-B353-728347F76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4229100"/>
                <a:ext cx="43434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/>
              <p:nvPr/>
            </p:nvSpPr>
            <p:spPr>
              <a:xfrm>
                <a:off x="1318260" y="3649980"/>
                <a:ext cx="434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8135DB4B-9696-429A-96FE-09BB3ECE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60" y="3649980"/>
                <a:ext cx="43434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5700F100-378A-4248-8823-694726B8CEDC}"/>
              </a:ext>
            </a:extLst>
          </p:cNvPr>
          <p:cNvCxnSpPr>
            <a:cxnSpLocks/>
          </p:cNvCxnSpPr>
          <p:nvPr/>
        </p:nvCxnSpPr>
        <p:spPr>
          <a:xfrm flipV="1">
            <a:off x="601980" y="1722120"/>
            <a:ext cx="0" cy="70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3E890E52-DED9-40FA-86C2-47201677446D}"/>
              </a:ext>
            </a:extLst>
          </p:cNvPr>
          <p:cNvCxnSpPr>
            <a:cxnSpLocks/>
          </p:cNvCxnSpPr>
          <p:nvPr/>
        </p:nvCxnSpPr>
        <p:spPr>
          <a:xfrm flipV="1">
            <a:off x="601980" y="2034540"/>
            <a:ext cx="548640" cy="377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7539F87F-B746-4E97-83D2-C30304E5354A}"/>
              </a:ext>
            </a:extLst>
          </p:cNvPr>
          <p:cNvCxnSpPr>
            <a:cxnSpLocks/>
          </p:cNvCxnSpPr>
          <p:nvPr/>
        </p:nvCxnSpPr>
        <p:spPr>
          <a:xfrm>
            <a:off x="594360" y="2404110"/>
            <a:ext cx="411480" cy="544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2193C0D-75FB-40F1-8EFB-203EC5111DA6}"/>
              </a:ext>
            </a:extLst>
          </p:cNvPr>
          <p:cNvSpPr txBox="1"/>
          <p:nvPr/>
        </p:nvSpPr>
        <p:spPr>
          <a:xfrm>
            <a:off x="304800" y="166116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6FFD7BBD-BD1B-4952-8E46-6FECA1FC2FD5}"/>
              </a:ext>
            </a:extLst>
          </p:cNvPr>
          <p:cNvSpPr txBox="1"/>
          <p:nvPr/>
        </p:nvSpPr>
        <p:spPr>
          <a:xfrm>
            <a:off x="807720" y="186690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B0D8F75-8BBA-4118-B007-E9AA39074A11}"/>
              </a:ext>
            </a:extLst>
          </p:cNvPr>
          <p:cNvSpPr txBox="1"/>
          <p:nvPr/>
        </p:nvSpPr>
        <p:spPr>
          <a:xfrm>
            <a:off x="632460" y="2743200"/>
            <a:ext cx="297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5F378E4-558E-4C44-83F8-B05B9A9DE5F5}"/>
              </a:ext>
            </a:extLst>
          </p:cNvPr>
          <p:cNvCxnSpPr>
            <a:cxnSpLocks/>
          </p:cNvCxnSpPr>
          <p:nvPr/>
        </p:nvCxnSpPr>
        <p:spPr>
          <a:xfrm flipV="1">
            <a:off x="3147060" y="2499360"/>
            <a:ext cx="213360" cy="37338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BE66EBAE-E9A3-425C-9331-14456BA6239D}"/>
              </a:ext>
            </a:extLst>
          </p:cNvPr>
          <p:cNvCxnSpPr>
            <a:cxnSpLocks/>
          </p:cNvCxnSpPr>
          <p:nvPr/>
        </p:nvCxnSpPr>
        <p:spPr>
          <a:xfrm flipV="1">
            <a:off x="3212353" y="2657495"/>
            <a:ext cx="306693" cy="255171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244FAD14-B721-4DFF-AD06-1A15CD12B723}"/>
              </a:ext>
            </a:extLst>
          </p:cNvPr>
          <p:cNvCxnSpPr>
            <a:cxnSpLocks/>
          </p:cNvCxnSpPr>
          <p:nvPr/>
        </p:nvCxnSpPr>
        <p:spPr>
          <a:xfrm flipV="1">
            <a:off x="3291840" y="2796540"/>
            <a:ext cx="327660" cy="198120"/>
          </a:xfrm>
          <a:prstGeom prst="straightConnector1">
            <a:avLst/>
          </a:prstGeom>
          <a:ln w="38100">
            <a:solidFill>
              <a:srgbClr val="B51BB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1">
            <a:extLst>
              <a:ext uri="{FF2B5EF4-FFF2-40B4-BE49-F238E27FC236}">
                <a16:creationId xmlns:a16="http://schemas.microsoft.com/office/drawing/2014/main" id="{C27E24CB-29E1-45EB-A2BC-1C8B9C8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860" y="1955736"/>
            <a:ext cx="153924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tx1"/>
                </a:solidFill>
                <a:latin typeface="+mn-lt"/>
              </a:rPr>
              <a:t>GE DETECTOR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70721CF9-50BE-4B5F-983D-6F118776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340" y="2948442"/>
            <a:ext cx="71628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rgbClr val="B51BB9"/>
                </a:solidFill>
                <a:latin typeface="+mn-lt"/>
              </a:rPr>
              <a:t>X-rays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B51BB9"/>
              </a:solidFill>
              <a:effectLst/>
              <a:latin typeface="+mn-lt"/>
            </a:endParaRP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6D667061-BF58-4111-AE90-4137559873F3}"/>
              </a:ext>
            </a:extLst>
          </p:cNvPr>
          <p:cNvSpPr txBox="1"/>
          <p:nvPr/>
        </p:nvSpPr>
        <p:spPr>
          <a:xfrm>
            <a:off x="251460" y="563880"/>
            <a:ext cx="861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of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resonance</a:t>
            </a:r>
            <a:r>
              <a:rPr lang="it-IT" sz="1600" dirty="0"/>
              <a:t> E2 </a:t>
            </a:r>
            <a:r>
              <a:rPr lang="it-IT" sz="1600" dirty="0" err="1"/>
              <a:t>effects</a:t>
            </a:r>
            <a:r>
              <a:rPr lang="it-IT" sz="1600" dirty="0"/>
              <a:t> in </a:t>
            </a:r>
            <a:r>
              <a:rPr lang="it-IT" sz="1600" dirty="0" err="1"/>
              <a:t>Molybdenum</a:t>
            </a:r>
            <a:r>
              <a:rPr lang="it-IT" sz="1600" dirty="0"/>
              <a:t> </a:t>
            </a:r>
            <a:r>
              <a:rPr lang="it-IT" sz="1600" dirty="0" err="1"/>
              <a:t>kaonic</a:t>
            </a:r>
            <a:r>
              <a:rPr lang="it-IT" sz="1600" dirty="0"/>
              <a:t> </a:t>
            </a:r>
            <a:r>
              <a:rPr lang="it-IT" sz="1600" dirty="0" err="1"/>
              <a:t>isotopes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be </a:t>
            </a:r>
            <a:r>
              <a:rPr lang="it-IT" sz="1600" dirty="0" err="1"/>
              <a:t>performed</a:t>
            </a:r>
            <a:r>
              <a:rPr lang="it-IT" sz="1600" dirty="0"/>
              <a:t> </a:t>
            </a:r>
            <a:r>
              <a:rPr lang="it-IT" sz="1600" dirty="0" err="1"/>
              <a:t>during</a:t>
            </a:r>
            <a:r>
              <a:rPr lang="it-IT" sz="1600" dirty="0"/>
              <a:t> the SIDDHARTA-2 data </a:t>
            </a:r>
            <a:r>
              <a:rPr lang="it-IT" sz="1600" dirty="0" err="1"/>
              <a:t>taking</a:t>
            </a:r>
            <a:r>
              <a:rPr lang="it-IT" sz="1600" dirty="0"/>
              <a:t> </a:t>
            </a:r>
            <a:r>
              <a:rPr lang="it-IT" sz="1600" dirty="0" err="1"/>
              <a:t>period</a:t>
            </a:r>
            <a:r>
              <a:rPr lang="it-IT" sz="1600" dirty="0"/>
              <a:t>, </a:t>
            </a:r>
            <a:r>
              <a:rPr lang="it-IT" sz="1600" dirty="0" err="1"/>
              <a:t>exploiting</a:t>
            </a:r>
            <a:r>
              <a:rPr lang="it-IT" sz="1600" dirty="0"/>
              <a:t> the </a:t>
            </a:r>
            <a:r>
              <a:rPr lang="it-IT" sz="1600" dirty="0" err="1"/>
              <a:t>horizontal</a:t>
            </a:r>
            <a:r>
              <a:rPr lang="it-IT" sz="1600" dirty="0"/>
              <a:t> </a:t>
            </a:r>
            <a:r>
              <a:rPr lang="it-IT" sz="1600" dirty="0" err="1"/>
              <a:t>emitted</a:t>
            </a:r>
            <a:r>
              <a:rPr lang="it-IT" sz="1600" dirty="0"/>
              <a:t> </a:t>
            </a:r>
            <a:r>
              <a:rPr lang="it-IT" sz="1600" dirty="0" err="1"/>
              <a:t>kaons</a:t>
            </a:r>
            <a:r>
              <a:rPr lang="it-IT" sz="1600" dirty="0"/>
              <a:t> with </a:t>
            </a:r>
            <a:r>
              <a:rPr lang="it-IT" sz="1600" dirty="0" err="1"/>
              <a:t>dedicated</a:t>
            </a:r>
            <a:r>
              <a:rPr lang="it-IT" sz="1600" dirty="0"/>
              <a:t> targets and a </a:t>
            </a:r>
            <a:r>
              <a:rPr lang="it-IT" sz="1600" dirty="0" err="1"/>
              <a:t>Germanium</a:t>
            </a:r>
            <a:r>
              <a:rPr lang="it-IT" sz="1600" dirty="0"/>
              <a:t> detector.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2431B7B1-3789-4D49-A4BD-976848188CF4}"/>
              </a:ext>
            </a:extLst>
          </p:cNvPr>
          <p:cNvSpPr txBox="1"/>
          <p:nvPr/>
        </p:nvSpPr>
        <p:spPr>
          <a:xfrm>
            <a:off x="4655820" y="14097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The </a:t>
            </a:r>
            <a:r>
              <a:rPr lang="it-IT" sz="1600" dirty="0" err="1"/>
              <a:t>measurement</a:t>
            </a:r>
            <a:r>
              <a:rPr lang="it-IT" sz="1600" dirty="0"/>
              <a:t> </a:t>
            </a:r>
            <a:r>
              <a:rPr lang="it-IT" sz="1600" dirty="0" err="1"/>
              <a:t>don’t</a:t>
            </a:r>
            <a:r>
              <a:rPr lang="it-IT" sz="1600" dirty="0"/>
              <a:t> </a:t>
            </a:r>
            <a:r>
              <a:rPr lang="it-IT" sz="1600" dirty="0" err="1"/>
              <a:t>affect</a:t>
            </a:r>
            <a:r>
              <a:rPr lang="it-IT" sz="1600" dirty="0"/>
              <a:t> SIDDHARTA-2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Tabella 135">
                <a:extLst>
                  <a:ext uri="{FF2B5EF4-FFF2-40B4-BE49-F238E27FC236}">
                    <a16:creationId xmlns:a16="http://schemas.microsoft.com/office/drawing/2014/main" id="{34FF9D47-FCC2-418C-8B1F-B8F27C0B0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604654"/>
                  </p:ext>
                </p:extLst>
              </p:nvPr>
            </p:nvGraphicFramePr>
            <p:xfrm>
              <a:off x="4754880" y="1750060"/>
              <a:ext cx="4130039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837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335041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249161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</a:t>
                          </a:r>
                          <a:r>
                            <a:rPr lang="it-IT" b="1" dirty="0" err="1"/>
                            <a:t>Transition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Energy (eV)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Intensity</a:t>
                          </a:r>
                          <a:r>
                            <a:rPr lang="it-IT" b="1" dirty="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17479.34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17374.3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19608.3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2293.16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2289.85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093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2394.81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580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2518.3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321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2623.5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1159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Tabella 135">
                <a:extLst>
                  <a:ext uri="{FF2B5EF4-FFF2-40B4-BE49-F238E27FC236}">
                    <a16:creationId xmlns:a16="http://schemas.microsoft.com/office/drawing/2014/main" id="{34FF9D47-FCC2-418C-8B1F-B8F27C0B0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604654"/>
                  </p:ext>
                </p:extLst>
              </p:nvPr>
            </p:nvGraphicFramePr>
            <p:xfrm>
              <a:off x="4754880" y="1750060"/>
              <a:ext cx="4130039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5837">
                      <a:extLst>
                        <a:ext uri="{9D8B030D-6E8A-4147-A177-3AD203B41FA5}">
                          <a16:colId xmlns:a16="http://schemas.microsoft.com/office/drawing/2014/main" val="215450071"/>
                        </a:ext>
                      </a:extLst>
                    </a:gridCol>
                    <a:gridCol w="1335041">
                      <a:extLst>
                        <a:ext uri="{9D8B030D-6E8A-4147-A177-3AD203B41FA5}">
                          <a16:colId xmlns:a16="http://schemas.microsoft.com/office/drawing/2014/main" val="3299997794"/>
                        </a:ext>
                      </a:extLst>
                    </a:gridCol>
                    <a:gridCol w="1249161">
                      <a:extLst>
                        <a:ext uri="{9D8B030D-6E8A-4147-A177-3AD203B41FA5}">
                          <a16:colId xmlns:a16="http://schemas.microsoft.com/office/drawing/2014/main" val="875842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Mo </a:t>
                          </a:r>
                          <a:r>
                            <a:rPr lang="it-IT" b="1" dirty="0" err="1"/>
                            <a:t>Transition</a:t>
                          </a:r>
                          <a:endParaRPr lang="it-IT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/>
                            <a:t>Energy (eV)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b="1" dirty="0" err="1"/>
                            <a:t>Intensity</a:t>
                          </a:r>
                          <a:r>
                            <a:rPr lang="it-IT" b="1" dirty="0"/>
                            <a:t> (%)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0324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103279" r="-167717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17479.34</a:t>
                          </a:r>
                          <a:endParaRPr lang="it-IT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i="0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6646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203279" r="-167717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17374.3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52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30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303279" r="-167717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19608.3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it-IT" i="1" dirty="0"/>
                            <a:t>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278040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410000" r="-167717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2293.16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9069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501639" r="-167717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2289.85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1093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601639" r="-167717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2394.81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580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701639" r="-167717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2518.3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3215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9"/>
                          <a:stretch>
                            <a:fillRect l="-787" t="-801639" r="-16771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2623.5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11592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822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114349" y="0"/>
            <a:ext cx="6929438" cy="7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dirty="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First investigation in pionic cadmium 112 </a:t>
            </a:r>
            <a:endParaRPr sz="3000" dirty="0">
              <a:solidFill>
                <a:srgbClr val="00B05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85005" y="1714730"/>
            <a:ext cx="3663746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pionic cadmium (112), the energy difference between 5g and 3d levels, 618.8 keV, is very nearly equal to the nuclear excitation energy of 617.4 keV.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F6884AF8-7CE2-4C80-BFDB-AD2D6528B8A7}"/>
              </a:ext>
            </a:extLst>
          </p:cNvPr>
          <p:cNvSpPr txBox="1"/>
          <p:nvPr/>
        </p:nvSpPr>
        <p:spPr>
          <a:xfrm>
            <a:off x="394519" y="606481"/>
            <a:ext cx="8450827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experiment measuring E2 resonance effect cadmium 112 was performed in 1975 by J. N. Bradbury, H.Daniel, J. Reidy and M. Leon at  the biomedical pion beam of </a:t>
            </a:r>
            <a:r>
              <a:rPr lang="it" sz="1650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Los Alamos Meson Physics Facility (</a:t>
            </a:r>
            <a:r>
              <a:rPr lang="it" sz="16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LAMPF). </a:t>
            </a:r>
            <a:endParaRPr sz="16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D5D28C75-2EFC-4E10-9E20-D160FB902262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DAA9AD4-606E-4E1A-8D34-D26B59815F00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139138C2-4CB4-43A8-8FB8-24F660BF9616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A563202-AA49-4E98-AB05-3CD2F1132E3D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B4162A-1ED3-4754-8792-58AD95FD6CDE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B29D5B5-56E4-4A39-AEB7-6A1C29720244}"/>
              </a:ext>
            </a:extLst>
          </p:cNvPr>
          <p:cNvCxnSpPr>
            <a:cxnSpLocks/>
          </p:cNvCxnSpPr>
          <p:nvPr/>
        </p:nvCxnSpPr>
        <p:spPr>
          <a:xfrm>
            <a:off x="5289754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DF468F55-5F00-4299-93FE-F40CFFE12B20}"/>
              </a:ext>
            </a:extLst>
          </p:cNvPr>
          <p:cNvCxnSpPr>
            <a:cxnSpLocks/>
          </p:cNvCxnSpPr>
          <p:nvPr/>
        </p:nvCxnSpPr>
        <p:spPr>
          <a:xfrm flipH="1">
            <a:off x="7971503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AF7A1F-3528-49AA-ADF4-B862F1976392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D27F473-2819-468E-9BF6-8F44A9F96F74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6EFF1742-0AB0-47A2-84DC-7FC823F291DB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7234083" y="2831690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A69F875E-1AA0-468B-9BCB-A52586AC31DD}"/>
              </a:ext>
            </a:extLst>
          </p:cNvPr>
          <p:cNvSpPr/>
          <p:nvPr/>
        </p:nvSpPr>
        <p:spPr>
          <a:xfrm>
            <a:off x="7198466" y="2109019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12130055-60DA-4079-8282-2914DF57480A}"/>
              </a:ext>
            </a:extLst>
          </p:cNvPr>
          <p:cNvCxnSpPr>
            <a:cxnSpLocks/>
          </p:cNvCxnSpPr>
          <p:nvPr/>
        </p:nvCxnSpPr>
        <p:spPr>
          <a:xfrm flipV="1">
            <a:off x="5678128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9370E4A-CB46-4167-B58E-DC5BA3827124}"/>
              </a:ext>
            </a:extLst>
          </p:cNvPr>
          <p:cNvSpPr txBox="1"/>
          <p:nvPr/>
        </p:nvSpPr>
        <p:spPr>
          <a:xfrm>
            <a:off x="8450825" y="1533833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6h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699E1D9-A0B4-46C0-A397-55EADDB9E472}"/>
              </a:ext>
            </a:extLst>
          </p:cNvPr>
          <p:cNvSpPr txBox="1"/>
          <p:nvPr/>
        </p:nvSpPr>
        <p:spPr>
          <a:xfrm>
            <a:off x="8205018" y="1981201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5g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D0DC1866-9FA7-4323-9F29-E094F95B3902}"/>
              </a:ext>
            </a:extLst>
          </p:cNvPr>
          <p:cNvSpPr txBox="1"/>
          <p:nvPr/>
        </p:nvSpPr>
        <p:spPr>
          <a:xfrm>
            <a:off x="7969045" y="2342536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4f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5F2A788C-9391-47D8-8B4F-74074F3A9CAC}"/>
              </a:ext>
            </a:extLst>
          </p:cNvPr>
          <p:cNvSpPr txBox="1"/>
          <p:nvPr/>
        </p:nvSpPr>
        <p:spPr>
          <a:xfrm>
            <a:off x="7718322" y="2748117"/>
            <a:ext cx="44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/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E6964B8C-C396-4491-8AB7-4D5F7AD1B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3"/>
                <a:ext cx="449826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/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754E2BA9-632E-4B36-9EC9-AB6B9173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4"/>
                <a:ext cx="44982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C2F45C31-C0B8-443A-A3E6-D15074B2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632609" cy="276999"/>
              </a:xfrm>
              <a:prstGeom prst="rect">
                <a:avLst/>
              </a:prstGeom>
              <a:blipFill>
                <a:blip r:embed="rId5"/>
                <a:stretch>
                  <a:fillRect l="-7692" r="-1923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6AD28C12-AC5F-48A4-ADD7-230E45AE0D33}"/>
              </a:ext>
            </a:extLst>
          </p:cNvPr>
          <p:cNvSpPr txBox="1"/>
          <p:nvPr/>
        </p:nvSpPr>
        <p:spPr>
          <a:xfrm>
            <a:off x="4642057" y="2419706"/>
            <a:ext cx="1058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617.4 keV</a:t>
            </a:r>
            <a:endParaRPr lang="it-IT" dirty="0"/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8ECD3EF5-224C-4B97-873C-3090B498625D}"/>
              </a:ext>
            </a:extLst>
          </p:cNvPr>
          <p:cNvSpPr txBox="1"/>
          <p:nvPr/>
        </p:nvSpPr>
        <p:spPr>
          <a:xfrm>
            <a:off x="6300646" y="2345974"/>
            <a:ext cx="1013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618.8 keV</a:t>
            </a:r>
            <a:endParaRPr lang="it-IT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FDB5A9AC-6013-4F40-AB93-07EF3B5EA1F0}"/>
              </a:ext>
            </a:extLst>
          </p:cNvPr>
          <p:cNvSpPr/>
          <p:nvPr/>
        </p:nvSpPr>
        <p:spPr>
          <a:xfrm>
            <a:off x="4660489" y="1511710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06;p17">
            <a:extLst>
              <a:ext uri="{FF2B5EF4-FFF2-40B4-BE49-F238E27FC236}">
                <a16:creationId xmlns:a16="http://schemas.microsoft.com/office/drawing/2014/main" id="{7DE9F869-3950-4A47-BA32-F01E191390E5}"/>
              </a:ext>
            </a:extLst>
          </p:cNvPr>
          <p:cNvSpPr txBox="1"/>
          <p:nvPr/>
        </p:nvSpPr>
        <p:spPr>
          <a:xfrm>
            <a:off x="309716" y="3713179"/>
            <a:ext cx="8436078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consisted of placing enriched isotope targets of </a:t>
            </a:r>
            <a:r>
              <a:rPr lang="it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Cd(111)</a:t>
            </a: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Cd(112) </a:t>
            </a: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turn into the negative pion beam for</a:t>
            </a:r>
            <a:r>
              <a:rPr lang="it" sz="16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" sz="165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hours</a:t>
            </a: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" name="Google Shape;107;p17">
            <a:extLst>
              <a:ext uri="{FF2B5EF4-FFF2-40B4-BE49-F238E27FC236}">
                <a16:creationId xmlns:a16="http://schemas.microsoft.com/office/drawing/2014/main" id="{1C4AFEC2-B008-4DD0-9562-4C2726E3DBF0}"/>
              </a:ext>
            </a:extLst>
          </p:cNvPr>
          <p:cNvSpPr txBox="1"/>
          <p:nvPr/>
        </p:nvSpPr>
        <p:spPr>
          <a:xfrm>
            <a:off x="323855" y="4631527"/>
            <a:ext cx="851042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Cadmio was exposed for a shorter time to provide consistency check.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E82E4F1F-855A-4899-873E-D02ECA7902E4}"/>
              </a:ext>
            </a:extLst>
          </p:cNvPr>
          <p:cNvSpPr/>
          <p:nvPr/>
        </p:nvSpPr>
        <p:spPr>
          <a:xfrm>
            <a:off x="3922728" y="2118545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C975FF0-58D2-46F4-85A6-577D09A9395C}"/>
              </a:ext>
            </a:extLst>
          </p:cNvPr>
          <p:cNvSpPr txBox="1"/>
          <p:nvPr/>
        </p:nvSpPr>
        <p:spPr>
          <a:xfrm>
            <a:off x="309717" y="4317762"/>
            <a:ext cx="862043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 were collected using a 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germanium detector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a pulse height analyzer</a:t>
            </a:r>
            <a:r>
              <a:rPr lang="en-US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9B4AA6-4FAB-4E16-BDE1-309A7E34BE83}"/>
              </a:ext>
            </a:extLst>
          </p:cNvPr>
          <p:cNvSpPr txBox="1"/>
          <p:nvPr/>
        </p:nvSpPr>
        <p:spPr>
          <a:xfrm>
            <a:off x="1581764" y="3299255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apparatus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features: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58466BB8-0DEB-4AB5-9E18-152023621166}"/>
              </a:ext>
            </a:extLst>
          </p:cNvPr>
          <p:cNvSpPr txBox="1"/>
          <p:nvPr/>
        </p:nvSpPr>
        <p:spPr>
          <a:xfrm>
            <a:off x="8244589" y="2235914"/>
            <a:ext cx="109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194 keV</a:t>
            </a:r>
            <a:endParaRPr lang="it-IT" dirty="0"/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6E658BE-59F4-425D-B890-9C9B9C822A66}"/>
              </a:ext>
            </a:extLst>
          </p:cNvPr>
          <p:cNvSpPr txBox="1"/>
          <p:nvPr/>
        </p:nvSpPr>
        <p:spPr>
          <a:xfrm>
            <a:off x="8124668" y="266563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dirty="0"/>
              <a:t>424</a:t>
            </a:r>
            <a:r>
              <a:rPr lang="it" sz="1400" dirty="0"/>
              <a:t> keV</a:t>
            </a:r>
            <a:endParaRPr lang="it-IT" dirty="0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90F50ADA-BCBE-4280-945D-7A043450187A}"/>
              </a:ext>
            </a:extLst>
          </p:cNvPr>
          <p:cNvSpPr txBox="1"/>
          <p:nvPr/>
        </p:nvSpPr>
        <p:spPr>
          <a:xfrm>
            <a:off x="7225257" y="1721253"/>
            <a:ext cx="899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400" dirty="0"/>
              <a:t>105 keV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02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" grpId="0"/>
      <p:bldP spid="46" grpId="0" animBg="1"/>
      <p:bldP spid="57" grpId="0"/>
      <p:bldP spid="68" grpId="0"/>
      <p:bldP spid="69" grpId="0"/>
      <p:bldP spid="70" grpId="0"/>
      <p:bldP spid="71" grpId="0"/>
      <p:bldP spid="72" grpId="0"/>
      <p:bldP spid="58" grpId="0"/>
      <p:bldP spid="73" grpId="0"/>
      <p:bldP spid="74" grpId="0"/>
      <p:bldP spid="62" grpId="0" animBg="1"/>
      <p:bldP spid="75" grpId="0"/>
      <p:bldP spid="76" grpId="0"/>
      <p:bldP spid="81" grpId="0" animBg="1"/>
      <p:bldP spid="83" grpId="0"/>
      <p:bldP spid="84" grpId="0"/>
      <p:bldP spid="85" grpId="0"/>
      <p:bldP spid="86" grpId="0"/>
      <p:bldP spid="8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FA90F-7911-4B22-8BB2-7DD97953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12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l="27565" t="57374" r="29770" b="29617"/>
          <a:stretch/>
        </p:blipFill>
        <p:spPr>
          <a:xfrm>
            <a:off x="287950" y="3829987"/>
            <a:ext cx="8856050" cy="131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4">
            <a:alphaModFix/>
          </a:blip>
          <a:srcRect l="27383" t="35186" r="29156" b="14280"/>
          <a:stretch/>
        </p:blipFill>
        <p:spPr>
          <a:xfrm>
            <a:off x="445678" y="1349171"/>
            <a:ext cx="4598512" cy="242559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116" name="Google Shape;116;p18"/>
          <p:cNvSpPr txBox="1"/>
          <p:nvPr/>
        </p:nvSpPr>
        <p:spPr>
          <a:xfrm>
            <a:off x="6831525" y="1092250"/>
            <a:ext cx="197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64149" y="644114"/>
            <a:ext cx="862245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results demonstrate the existence of the Nuclear Resonance Effect: the ratios are very significantly different from one.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104;p17">
            <a:extLst>
              <a:ext uri="{FF2B5EF4-FFF2-40B4-BE49-F238E27FC236}">
                <a16:creationId xmlns:a16="http://schemas.microsoft.com/office/drawing/2014/main" id="{4B006279-7EE4-46EC-80B0-D205AB6F2E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4206" t="21655" r="5610" b="11956"/>
          <a:stretch/>
        </p:blipFill>
        <p:spPr>
          <a:xfrm>
            <a:off x="4856814" y="1274164"/>
            <a:ext cx="4212235" cy="25708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3;p14">
            <a:extLst>
              <a:ext uri="{FF2B5EF4-FFF2-40B4-BE49-F238E27FC236}">
                <a16:creationId xmlns:a16="http://schemas.microsoft.com/office/drawing/2014/main" id="{0F2C498A-937D-67BD-F2AD-4922792C06DC}"/>
              </a:ext>
            </a:extLst>
          </p:cNvPr>
          <p:cNvSpPr txBox="1">
            <a:spLocks/>
          </p:cNvSpPr>
          <p:nvPr/>
        </p:nvSpPr>
        <p:spPr>
          <a:xfrm>
            <a:off x="1114349" y="0"/>
            <a:ext cx="6929438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>
                <a:solidFill>
                  <a:srgbClr val="00B05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First investigation in pionic cadmium 112 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08;p17">
            <a:extLst>
              <a:ext uri="{FF2B5EF4-FFF2-40B4-BE49-F238E27FC236}">
                <a16:creationId xmlns:a16="http://schemas.microsoft.com/office/drawing/2014/main" id="{26A4C557-059C-FF5C-2407-F1499FE9742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5107" t="44073" r="35682" b="27393"/>
          <a:stretch/>
        </p:blipFill>
        <p:spPr>
          <a:xfrm>
            <a:off x="2958449" y="2307196"/>
            <a:ext cx="3227102" cy="146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559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243349" y="600389"/>
            <a:ext cx="8654400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65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experiment measuring E2 Nuclear Resonance Effects in Molybdenum 98 was performed in 1975 by G. L. Goldfrey, G- K. Lum and C. E. Wiegand at Lawrence Berkeley Laboratory (LBL) in California. </a:t>
            </a:r>
            <a:endParaRPr sz="165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19365" y="3784515"/>
            <a:ext cx="8392562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was performed with a negative kaon beam, turning </a:t>
            </a:r>
            <a:r>
              <a:rPr lang="it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targets of Mo(98), and Mo(92) as reference</a:t>
            </a:r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F507FB5-74EE-402E-A84B-5872EED6B128}"/>
              </a:ext>
            </a:extLst>
          </p:cNvPr>
          <p:cNvCxnSpPr>
            <a:cxnSpLocks/>
          </p:cNvCxnSpPr>
          <p:nvPr/>
        </p:nvCxnSpPr>
        <p:spPr>
          <a:xfrm>
            <a:off x="7912509" y="1718187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95F1B6E-C426-462F-9C95-9DFC8860A44F}"/>
              </a:ext>
            </a:extLst>
          </p:cNvPr>
          <p:cNvCxnSpPr>
            <a:cxnSpLocks/>
          </p:cNvCxnSpPr>
          <p:nvPr/>
        </p:nvCxnSpPr>
        <p:spPr>
          <a:xfrm>
            <a:off x="7430729" y="251951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8D9E4AA-A012-4941-ABDB-B9FEF7C0B430}"/>
              </a:ext>
            </a:extLst>
          </p:cNvPr>
          <p:cNvCxnSpPr>
            <a:cxnSpLocks/>
          </p:cNvCxnSpPr>
          <p:nvPr/>
        </p:nvCxnSpPr>
        <p:spPr>
          <a:xfrm>
            <a:off x="7686367" y="2126226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54102C9-67F9-4721-86E3-7BB8855179AA}"/>
              </a:ext>
            </a:extLst>
          </p:cNvPr>
          <p:cNvCxnSpPr>
            <a:cxnSpLocks/>
          </p:cNvCxnSpPr>
          <p:nvPr/>
        </p:nvCxnSpPr>
        <p:spPr>
          <a:xfrm>
            <a:off x="7226708" y="2927555"/>
            <a:ext cx="540000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E94F575-59A5-43B3-B2D6-B37AFE024C33}"/>
              </a:ext>
            </a:extLst>
          </p:cNvPr>
          <p:cNvCxnSpPr>
            <a:cxnSpLocks/>
          </p:cNvCxnSpPr>
          <p:nvPr/>
        </p:nvCxnSpPr>
        <p:spPr>
          <a:xfrm>
            <a:off x="5277465" y="2866103"/>
            <a:ext cx="784122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BFD36769-CCEE-4025-A80E-C376D40A4592}"/>
              </a:ext>
            </a:extLst>
          </p:cNvPr>
          <p:cNvCxnSpPr>
            <a:cxnSpLocks/>
          </p:cNvCxnSpPr>
          <p:nvPr/>
        </p:nvCxnSpPr>
        <p:spPr>
          <a:xfrm>
            <a:off x="5289755" y="2185221"/>
            <a:ext cx="764458" cy="0"/>
          </a:xfrm>
          <a:prstGeom prst="line">
            <a:avLst/>
          </a:prstGeom>
          <a:ln w="38100">
            <a:solidFill>
              <a:srgbClr val="0D5B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1A6C83C-27AE-425A-8A7E-753923EF2E78}"/>
              </a:ext>
            </a:extLst>
          </p:cNvPr>
          <p:cNvCxnSpPr>
            <a:cxnSpLocks/>
          </p:cNvCxnSpPr>
          <p:nvPr/>
        </p:nvCxnSpPr>
        <p:spPr>
          <a:xfrm flipH="1">
            <a:off x="7971504" y="1725561"/>
            <a:ext cx="199106" cy="36871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8B2D67B-00AE-4C24-8C7D-18D4E675C2A4}"/>
              </a:ext>
            </a:extLst>
          </p:cNvPr>
          <p:cNvCxnSpPr>
            <a:cxnSpLocks/>
          </p:cNvCxnSpPr>
          <p:nvPr/>
        </p:nvCxnSpPr>
        <p:spPr>
          <a:xfrm flipH="1">
            <a:off x="7742904" y="2121311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FF06A37-081D-4F91-AA27-F8715FED253F}"/>
              </a:ext>
            </a:extLst>
          </p:cNvPr>
          <p:cNvCxnSpPr>
            <a:cxnSpLocks/>
          </p:cNvCxnSpPr>
          <p:nvPr/>
        </p:nvCxnSpPr>
        <p:spPr>
          <a:xfrm flipH="1">
            <a:off x="7521678" y="2524433"/>
            <a:ext cx="198000" cy="367200"/>
          </a:xfrm>
          <a:prstGeom prst="straightConnector1">
            <a:avLst/>
          </a:prstGeom>
          <a:ln w="38100">
            <a:solidFill>
              <a:srgbClr val="0D5BD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693C6B2-7D54-42B1-AAED-9808F11E8D2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234084" y="2831691"/>
            <a:ext cx="58994" cy="66367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C094A1D5-7239-4D00-8443-4FD470AFEF4F}"/>
              </a:ext>
            </a:extLst>
          </p:cNvPr>
          <p:cNvSpPr/>
          <p:nvPr/>
        </p:nvSpPr>
        <p:spPr>
          <a:xfrm>
            <a:off x="7198466" y="2109020"/>
            <a:ext cx="441198" cy="722671"/>
          </a:xfrm>
          <a:custGeom>
            <a:avLst/>
            <a:gdLst>
              <a:gd name="connsiteX0" fmla="*/ 441198 w 441198"/>
              <a:gd name="connsiteY0" fmla="*/ 0 h 722671"/>
              <a:gd name="connsiteX1" fmla="*/ 28243 w 441198"/>
              <a:gd name="connsiteY1" fmla="*/ 405580 h 722671"/>
              <a:gd name="connsiteX2" fmla="*/ 35617 w 441198"/>
              <a:gd name="connsiteY2" fmla="*/ 722671 h 722671"/>
              <a:gd name="connsiteX3" fmla="*/ 35617 w 441198"/>
              <a:gd name="connsiteY3" fmla="*/ 722671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198" h="722671">
                <a:moveTo>
                  <a:pt x="441198" y="0"/>
                </a:moveTo>
                <a:cubicBezTo>
                  <a:pt x="268519" y="142567"/>
                  <a:pt x="95840" y="285135"/>
                  <a:pt x="28243" y="405580"/>
                </a:cubicBezTo>
                <a:cubicBezTo>
                  <a:pt x="-39354" y="526025"/>
                  <a:pt x="35617" y="722671"/>
                  <a:pt x="35617" y="722671"/>
                </a:cubicBezTo>
                <a:lnTo>
                  <a:pt x="35617" y="722671"/>
                </a:lnTo>
              </a:path>
            </a:pathLst>
          </a:custGeom>
          <a:noFill/>
          <a:ln w="38100"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F224E64-58DC-4F2D-96E5-E0220D479808}"/>
              </a:ext>
            </a:extLst>
          </p:cNvPr>
          <p:cNvCxnSpPr>
            <a:cxnSpLocks/>
          </p:cNvCxnSpPr>
          <p:nvPr/>
        </p:nvCxnSpPr>
        <p:spPr>
          <a:xfrm flipV="1">
            <a:off x="5678129" y="2182761"/>
            <a:ext cx="1" cy="685800"/>
          </a:xfrm>
          <a:prstGeom prst="straightConnector1">
            <a:avLst/>
          </a:prstGeom>
          <a:ln w="38100">
            <a:solidFill>
              <a:srgbClr val="0D5B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83582B3-08F8-4C4D-A50D-5D61C64AF33C}"/>
              </a:ext>
            </a:extLst>
          </p:cNvPr>
          <p:cNvSpPr txBox="1"/>
          <p:nvPr/>
        </p:nvSpPr>
        <p:spPr>
          <a:xfrm>
            <a:off x="8450825" y="1533834"/>
            <a:ext cx="4498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11379B6-FCCE-4E02-9555-E7B1D24C338A}"/>
              </a:ext>
            </a:extLst>
          </p:cNvPr>
          <p:cNvSpPr txBox="1"/>
          <p:nvPr/>
        </p:nvSpPr>
        <p:spPr>
          <a:xfrm>
            <a:off x="8205018" y="1981202"/>
            <a:ext cx="4498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6h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DF02BD-65F6-4475-AFDC-9F1DA0BB0490}"/>
              </a:ext>
            </a:extLst>
          </p:cNvPr>
          <p:cNvSpPr txBox="1"/>
          <p:nvPr/>
        </p:nvSpPr>
        <p:spPr>
          <a:xfrm>
            <a:off x="7969045" y="2342537"/>
            <a:ext cx="4498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5g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6F508EA-3CDE-4C11-9CB3-9AE7D3D16AC8}"/>
              </a:ext>
            </a:extLst>
          </p:cNvPr>
          <p:cNvSpPr txBox="1"/>
          <p:nvPr/>
        </p:nvSpPr>
        <p:spPr>
          <a:xfrm>
            <a:off x="7718322" y="2748118"/>
            <a:ext cx="44982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/>
              <p:nvPr/>
            </p:nvSpPr>
            <p:spPr>
              <a:xfrm>
                <a:off x="6029631" y="2703874"/>
                <a:ext cx="449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545A5E9B-09A2-4E27-9E5A-ADCF538F8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31" y="2703874"/>
                <a:ext cx="4498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/>
              <p:nvPr/>
            </p:nvSpPr>
            <p:spPr>
              <a:xfrm>
                <a:off x="5997676" y="2015615"/>
                <a:ext cx="449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EE1370F9-56D7-4C46-AC90-E42170693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76" y="2015615"/>
                <a:ext cx="4498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/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𝑀𝑜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98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7D30E143-8254-45E3-88F5-51712668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09" y="1533832"/>
                <a:ext cx="577722" cy="276999"/>
              </a:xfrm>
              <a:prstGeom prst="rect">
                <a:avLst/>
              </a:prstGeom>
              <a:blipFill>
                <a:blip r:embed="rId5"/>
                <a:stretch>
                  <a:fillRect l="-8421" r="-2105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FA9E882-C60F-4314-9E5F-1403BE63DE48}"/>
              </a:ext>
            </a:extLst>
          </p:cNvPr>
          <p:cNvSpPr txBox="1"/>
          <p:nvPr/>
        </p:nvSpPr>
        <p:spPr>
          <a:xfrm>
            <a:off x="4642057" y="2419706"/>
            <a:ext cx="105819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787.4 keV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A148960-B05E-4B50-9DA8-C769C4188D8E}"/>
              </a:ext>
            </a:extLst>
          </p:cNvPr>
          <p:cNvSpPr txBox="1"/>
          <p:nvPr/>
        </p:nvSpPr>
        <p:spPr>
          <a:xfrm>
            <a:off x="6233763" y="2390390"/>
            <a:ext cx="1119643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798.2 keV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E8246E1-DC76-482F-B066-A8009504E21C}"/>
              </a:ext>
            </a:extLst>
          </p:cNvPr>
          <p:cNvSpPr/>
          <p:nvPr/>
        </p:nvSpPr>
        <p:spPr>
          <a:xfrm>
            <a:off x="4660490" y="1511711"/>
            <a:ext cx="4408559" cy="1563329"/>
          </a:xfrm>
          <a:prstGeom prst="rect">
            <a:avLst/>
          </a:prstGeom>
          <a:noFill/>
          <a:ln>
            <a:solidFill>
              <a:srgbClr val="0D5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F9AB85B-47BA-4EA8-8637-B59A79F5FBB7}"/>
              </a:ext>
            </a:extLst>
          </p:cNvPr>
          <p:cNvSpPr txBox="1"/>
          <p:nvPr/>
        </p:nvSpPr>
        <p:spPr>
          <a:xfrm>
            <a:off x="8124669" y="2665633"/>
            <a:ext cx="103532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514 keV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1B84B74-CED1-4956-99CB-84D4D533CB95}"/>
              </a:ext>
            </a:extLst>
          </p:cNvPr>
          <p:cNvSpPr txBox="1"/>
          <p:nvPr/>
        </p:nvSpPr>
        <p:spPr>
          <a:xfrm>
            <a:off x="7054889" y="1706532"/>
            <a:ext cx="899411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 keV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368BBF9-5510-4B6C-8C71-08D67237A0A6}"/>
              </a:ext>
            </a:extLst>
          </p:cNvPr>
          <p:cNvSpPr txBox="1"/>
          <p:nvPr/>
        </p:nvSpPr>
        <p:spPr>
          <a:xfrm>
            <a:off x="8207827" y="2197823"/>
            <a:ext cx="92769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284 keV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64;p14">
            <a:extLst>
              <a:ext uri="{FF2B5EF4-FFF2-40B4-BE49-F238E27FC236}">
                <a16:creationId xmlns:a16="http://schemas.microsoft.com/office/drawing/2014/main" id="{6C59C8B9-FFF0-4763-9845-99B41661B32D}"/>
              </a:ext>
            </a:extLst>
          </p:cNvPr>
          <p:cNvSpPr txBox="1"/>
          <p:nvPr/>
        </p:nvSpPr>
        <p:spPr>
          <a:xfrm>
            <a:off x="299776" y="1562750"/>
            <a:ext cx="3986622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kaonic molybdenum (98), the energy difference between 6h and 4f levels, 798.2 keV, is very nearly equal to the nuclear excitation energy of 787.4 keV.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B466EE62-D16B-462A-B75E-F74E8D9382D0}"/>
              </a:ext>
            </a:extLst>
          </p:cNvPr>
          <p:cNvSpPr/>
          <p:nvPr/>
        </p:nvSpPr>
        <p:spPr>
          <a:xfrm>
            <a:off x="4035324" y="2162747"/>
            <a:ext cx="331838" cy="2654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6D849B2-663F-47C6-A3F5-DE13009888BF}"/>
              </a:ext>
            </a:extLst>
          </p:cNvPr>
          <p:cNvSpPr txBox="1"/>
          <p:nvPr/>
        </p:nvSpPr>
        <p:spPr>
          <a:xfrm>
            <a:off x="1714499" y="3348815"/>
            <a:ext cx="58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apparatus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features: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A226B73-0B91-4EAD-8D37-D45AEEE81260}"/>
              </a:ext>
            </a:extLst>
          </p:cNvPr>
          <p:cNvSpPr txBox="1"/>
          <p:nvPr/>
        </p:nvSpPr>
        <p:spPr>
          <a:xfrm>
            <a:off x="319365" y="4519695"/>
            <a:ext cx="862043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spectra were collected using</a:t>
            </a:r>
            <a:r>
              <a:rPr lang="en-US" sz="16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germanium detectors</a:t>
            </a:r>
            <a:r>
              <a:rPr lang="en-US" sz="16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feeding a pulse height analyzer.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85538D-DD22-1761-2BD5-D156D9EA7FA1}"/>
              </a:ext>
            </a:extLst>
          </p:cNvPr>
          <p:cNvSpPr txBox="1"/>
          <p:nvPr/>
        </p:nvSpPr>
        <p:spPr>
          <a:xfrm>
            <a:off x="575134" y="12098"/>
            <a:ext cx="7990829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First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investigation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in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kaonic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Mo98 isotope (1975)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5" grpId="0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91D62C4-4AF3-4A2D-87C9-4E1E5775C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3" t="28194" r="43438" b="19722"/>
          <a:stretch/>
        </p:blipFill>
        <p:spPr>
          <a:xfrm>
            <a:off x="471489" y="1864514"/>
            <a:ext cx="4300536" cy="30432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/>
              <p:nvPr/>
            </p:nvSpPr>
            <p:spPr>
              <a:xfrm>
                <a:off x="259321" y="629943"/>
                <a:ext cx="8622453" cy="946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kaons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were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produced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tungsten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target (5.08 cm in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legth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0.50 cm high and 0.76 cm wide) by a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5.6 GeV energy and </a:t>
                </a:r>
                <a14:m>
                  <m:oMath xmlns:m="http://schemas.openxmlformats.org/officeDocument/2006/math">
                    <m:r>
                      <a:rPr lang="it-IT" sz="165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sz="16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machine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burst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duration of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burst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second  and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6 seconds.</a:t>
                </a:r>
                <a:endParaRPr sz="16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Google Shape;117;p18">
                <a:extLst>
                  <a:ext uri="{FF2B5EF4-FFF2-40B4-BE49-F238E27FC236}">
                    <a16:creationId xmlns:a16="http://schemas.microsoft.com/office/drawing/2014/main" id="{FC98A655-F26D-43C7-924B-2AA0FE4FC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21" y="629943"/>
                <a:ext cx="8622453" cy="946383"/>
              </a:xfrm>
              <a:prstGeom prst="rect">
                <a:avLst/>
              </a:prstGeom>
              <a:blipFill>
                <a:blip r:embed="rId3"/>
                <a:stretch>
                  <a:fillRect l="-424"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/>
              <p:nvPr/>
            </p:nvSpPr>
            <p:spPr>
              <a:xfrm>
                <a:off x="4829178" y="4011200"/>
                <a:ext cx="4036217" cy="946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end of the mass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spectrometer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(Q6) a </a:t>
                </a:r>
                <a:r>
                  <a:rPr lang="it-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 MeV/c  </a:t>
                </a:r>
                <a:r>
                  <a:rPr lang="it-IT" sz="165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separated</a:t>
                </a:r>
                <a:r>
                  <a:rPr lang="it-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it-IT" sz="165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it-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produced</a:t>
                </a:r>
                <a:r>
                  <a:rPr lang="it-IT" sz="1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sz="16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Google Shape;117;p18">
                <a:extLst>
                  <a:ext uri="{FF2B5EF4-FFF2-40B4-BE49-F238E27FC236}">
                    <a16:creationId xmlns:a16="http://schemas.microsoft.com/office/drawing/2014/main" id="{A86BD01D-7DAE-4D81-A7C5-D562F1FE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78" y="4011200"/>
                <a:ext cx="4036217" cy="946383"/>
              </a:xfrm>
              <a:prstGeom prst="rect">
                <a:avLst/>
              </a:prstGeom>
              <a:blipFill>
                <a:blip r:embed="rId4"/>
                <a:stretch>
                  <a:fillRect l="-906" b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117;p18">
            <a:extLst>
              <a:ext uri="{FF2B5EF4-FFF2-40B4-BE49-F238E27FC236}">
                <a16:creationId xmlns:a16="http://schemas.microsoft.com/office/drawing/2014/main" id="{82FF7AD7-FDC5-4F21-A73D-502286A2DB14}"/>
              </a:ext>
            </a:extLst>
          </p:cNvPr>
          <p:cNvSpPr txBox="1"/>
          <p:nvPr/>
        </p:nvSpPr>
        <p:spPr>
          <a:xfrm>
            <a:off x="4810128" y="1777589"/>
            <a:ext cx="4036217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diections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mass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spectrometer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consisting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6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(Q)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bending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(M), a separator and a «mass»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17;p18">
            <a:extLst>
              <a:ext uri="{FF2B5EF4-FFF2-40B4-BE49-F238E27FC236}">
                <a16:creationId xmlns:a16="http://schemas.microsoft.com/office/drawing/2014/main" id="{6A7F2484-0CC9-41DA-984F-49994F8D1D21}"/>
              </a:ext>
            </a:extLst>
          </p:cNvPr>
          <p:cNvSpPr txBox="1"/>
          <p:nvPr/>
        </p:nvSpPr>
        <p:spPr>
          <a:xfrm>
            <a:off x="4810128" y="3231803"/>
            <a:ext cx="4036217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(S1)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mass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FD4E76-5DC8-F96E-C297-70D15A0CC861}"/>
              </a:ext>
            </a:extLst>
          </p:cNvPr>
          <p:cNvSpPr txBox="1"/>
          <p:nvPr/>
        </p:nvSpPr>
        <p:spPr>
          <a:xfrm>
            <a:off x="575134" y="12098"/>
            <a:ext cx="7990829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kaon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beam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at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Bevatron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9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07716CB-107D-414E-B837-4EA5DC39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" t="21250" r="13749" b="10556"/>
          <a:stretch/>
        </p:blipFill>
        <p:spPr>
          <a:xfrm>
            <a:off x="507203" y="1545785"/>
            <a:ext cx="4943478" cy="2633309"/>
          </a:xfrm>
          <a:prstGeom prst="rect">
            <a:avLst/>
          </a:prstGeom>
        </p:spPr>
      </p:pic>
      <p:sp>
        <p:nvSpPr>
          <p:cNvPr id="6" name="Google Shape;117;p18">
            <a:extLst>
              <a:ext uri="{FF2B5EF4-FFF2-40B4-BE49-F238E27FC236}">
                <a16:creationId xmlns:a16="http://schemas.microsoft.com/office/drawing/2014/main" id="{13F12785-B9D8-47C3-849D-A96A7B21E219}"/>
              </a:ext>
            </a:extLst>
          </p:cNvPr>
          <p:cNvSpPr txBox="1"/>
          <p:nvPr/>
        </p:nvSpPr>
        <p:spPr>
          <a:xfrm>
            <a:off x="364149" y="644114"/>
            <a:ext cx="8622453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 from Q6, a group of counters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consisting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water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Cerenkov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counter, and 4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(S2, S3, S4, S5)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installed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discriminate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the use of time of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flight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anticoincidence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Cerenkov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counter, and from background. 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17;p18">
            <a:extLst>
              <a:ext uri="{FF2B5EF4-FFF2-40B4-BE49-F238E27FC236}">
                <a16:creationId xmlns:a16="http://schemas.microsoft.com/office/drawing/2014/main" id="{7A2248A7-CE63-4044-98A7-9237279F904F}"/>
              </a:ext>
            </a:extLst>
          </p:cNvPr>
          <p:cNvSpPr txBox="1"/>
          <p:nvPr/>
        </p:nvSpPr>
        <p:spPr>
          <a:xfrm>
            <a:off x="5364957" y="1677576"/>
            <a:ext cx="3521868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pill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-box-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vessel made from stock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methyl-methacrylate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tubing 10.16 cm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(8.9 cm inside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/>
              <p:nvPr/>
            </p:nvSpPr>
            <p:spPr>
              <a:xfrm>
                <a:off x="5389960" y="3242871"/>
                <a:ext cx="3557587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thickness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5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5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5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(2.8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5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it-IT" sz="16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16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it-IT" sz="16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it-IT" sz="1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CBD2C78-927C-432B-B86A-51ED7774F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960" y="3242871"/>
                <a:ext cx="3557587" cy="595932"/>
              </a:xfrm>
              <a:prstGeom prst="rect">
                <a:avLst/>
              </a:prstGeom>
              <a:blipFill>
                <a:blip r:embed="rId3"/>
                <a:stretch>
                  <a:fillRect l="-3938" t="-61224" b="-95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020338-6D3C-4380-8212-83419FAF5787}"/>
              </a:ext>
            </a:extLst>
          </p:cNvPr>
          <p:cNvSpPr txBox="1"/>
          <p:nvPr/>
        </p:nvSpPr>
        <p:spPr>
          <a:xfrm>
            <a:off x="300037" y="4203801"/>
            <a:ext cx="8122444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filled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99% pure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Molybdenum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92 and 98,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D5C899-7EFA-42FD-AF6B-21749A880487}"/>
              </a:ext>
            </a:extLst>
          </p:cNvPr>
          <p:cNvSpPr txBox="1"/>
          <p:nvPr/>
        </p:nvSpPr>
        <p:spPr>
          <a:xfrm>
            <a:off x="330992" y="4556224"/>
            <a:ext cx="702944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sides of the container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Mylar,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0.0127 cm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endParaRPr lang="it-IT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AF173A-BFBE-7BE5-27A0-8352CD6FB2E5}"/>
              </a:ext>
            </a:extLst>
          </p:cNvPr>
          <p:cNvSpPr txBox="1"/>
          <p:nvPr/>
        </p:nvSpPr>
        <p:spPr>
          <a:xfrm>
            <a:off x="575134" y="12098"/>
            <a:ext cx="7990829" cy="53091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The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kaon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beam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at</a:t>
            </a:r>
            <a:r>
              <a:rPr lang="it-IT" sz="3000" spc="-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it-IT" sz="3000" spc="-1" dirty="0" err="1">
                <a:solidFill>
                  <a:srgbClr val="00B050"/>
                </a:solidFill>
                <a:latin typeface="Times New Roman"/>
              </a:rPr>
              <a:t>Bevatron</a:t>
            </a:r>
            <a:endParaRPr lang="it-IT" sz="3000" spc="-1" dirty="0">
              <a:solidFill>
                <a:srgbClr val="00B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6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81299</TotalTime>
  <Words>5662</Words>
  <Application>Microsoft Office PowerPoint</Application>
  <PresentationFormat>Presentazione su schermo (16:9)</PresentationFormat>
  <Paragraphs>747</Paragraphs>
  <Slides>50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Cambria Math</vt:lpstr>
      <vt:lpstr>Times New Roman</vt:lpstr>
      <vt:lpstr>Verdana</vt:lpstr>
      <vt:lpstr>Simple Light</vt:lpstr>
      <vt:lpstr>The KAMEO experiment (Kaonic Atoms Measuring nuclear resonance Effects Observables)</vt:lpstr>
      <vt:lpstr>Presentazione standard di PowerPoint</vt:lpstr>
      <vt:lpstr>Presentazione standard di PowerPoint</vt:lpstr>
      <vt:lpstr>Presentazione standard di PowerPoint</vt:lpstr>
      <vt:lpstr>First investigation in pionic cadmium 112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EXPERIMENTAL PROPOSAL: KAMEO Kaonic Atoms Measuring nuclear resonance Effects Observables </vt:lpstr>
      <vt:lpstr>Presentazione standard di PowerPoint</vt:lpstr>
      <vt:lpstr>THANK YOU FOR YOUR ATTENTION!!!</vt:lpstr>
      <vt:lpstr>Presentazione standard di PowerPoint</vt:lpstr>
      <vt:lpstr>Presentazione standard di PowerPoint</vt:lpstr>
      <vt:lpstr>The pionic cadmium 112 experiment</vt:lpstr>
      <vt:lpstr>Pionic cadmium 112 measurement</vt:lpstr>
      <vt:lpstr>Pionic cadmium 112 measurement</vt:lpstr>
      <vt:lpstr>The Molybdenum 98 experiment</vt:lpstr>
      <vt:lpstr>The Molybdenum 98 experiment</vt:lpstr>
      <vt:lpstr>Nuclear Resonance in Kaonic atoms</vt:lpstr>
      <vt:lpstr>Nuclear Resonance in Kaonic atoms</vt:lpstr>
      <vt:lpstr>Presentazione standard di PowerPoint</vt:lpstr>
      <vt:lpstr>SCIENTICIC IMPORTANCE OF KAMEO</vt:lpstr>
      <vt:lpstr>EXPERIMENTAL PROPOSAL: KAMEO Kaonic Atoms Measuring nuclear resonance Effects Observables   </vt:lpstr>
      <vt:lpstr>THANK YOU FOR YOUR ATTENTION!!!</vt:lpstr>
      <vt:lpstr>REFERENCES</vt:lpstr>
      <vt:lpstr>Ligth Kaonic atoms</vt:lpstr>
      <vt:lpstr>Presentazione standard di PowerPoint</vt:lpstr>
      <vt:lpstr>The E2 Nuclear Resonance Effect</vt:lpstr>
      <vt:lpstr>Presentazione standard di PowerPoint</vt:lpstr>
      <vt:lpstr>Presentazione standard di PowerPoint</vt:lpstr>
      <vt:lpstr>The pionic cadmium 112 experiment</vt:lpstr>
      <vt:lpstr>Pionic cadmium 112 measurement</vt:lpstr>
      <vt:lpstr>Pionic cadmium 112 measurement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EXPERIMENTAL PROPOSAL</vt:lpstr>
      <vt:lpstr>EXPERIMENTAL PROPOSAL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E2 Nuclear Resonance Effect</dc:title>
  <dc:creator>Luca De Paolis</dc:creator>
  <cp:lastModifiedBy>Luca De Paolis</cp:lastModifiedBy>
  <cp:revision>148</cp:revision>
  <dcterms:modified xsi:type="dcterms:W3CDTF">2022-11-04T10:03:02Z</dcterms:modified>
</cp:coreProperties>
</file>