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4" r:id="rId4"/>
    <p:sldId id="289" r:id="rId5"/>
    <p:sldId id="282" r:id="rId6"/>
    <p:sldId id="281" r:id="rId7"/>
    <p:sldId id="275" r:id="rId8"/>
    <p:sldId id="285" r:id="rId9"/>
    <p:sldId id="259" r:id="rId10"/>
    <p:sldId id="283" r:id="rId11"/>
    <p:sldId id="260" r:id="rId12"/>
    <p:sldId id="261" r:id="rId13"/>
    <p:sldId id="262" r:id="rId14"/>
    <p:sldId id="278" r:id="rId15"/>
    <p:sldId id="266" r:id="rId16"/>
    <p:sldId id="269" r:id="rId17"/>
    <p:sldId id="270" r:id="rId18"/>
    <p:sldId id="280" r:id="rId19"/>
    <p:sldId id="300" r:id="rId20"/>
    <p:sldId id="302" r:id="rId21"/>
    <p:sldId id="301" r:id="rId22"/>
    <p:sldId id="274" r:id="rId23"/>
    <p:sldId id="277" r:id="rId24"/>
    <p:sldId id="286" r:id="rId25"/>
    <p:sldId id="267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4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312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885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37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115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091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007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004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600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025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637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169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8521D-854A-46B9-8DAD-F7D3727352A9}" type="datetimeFigureOut">
              <a:rPr lang="he-IL" smtClean="0"/>
              <a:t>ט'/חשון/תשפ"ג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989A8-6793-422C-96C2-C47D384B6F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30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https://arxiv.org/abs/2112.0126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hyperlink" Target="https://arxiv.org/abs/2202.1053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9.emf"/><Relationship Id="rId7" Type="http://schemas.openxmlformats.org/officeDocument/2006/relationships/image" Target="../media/image6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openxmlformats.org/officeDocument/2006/relationships/image" Target="../media/image61.png"/><Relationship Id="rId10" Type="http://schemas.openxmlformats.org/officeDocument/2006/relationships/image" Target="../media/image65.emf"/><Relationship Id="rId4" Type="http://schemas.openxmlformats.org/officeDocument/2006/relationships/image" Target="../media/image60.png"/><Relationship Id="rId9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g"/><Relationship Id="rId4" Type="http://schemas.openxmlformats.org/officeDocument/2006/relationships/image" Target="../media/image72.jpeg"/><Relationship Id="rId9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1274DE2-8460-4911-BBB2-C18C24594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412750"/>
            <a:ext cx="8642350" cy="1718486"/>
          </a:xfrm>
          <a:prstGeom prst="rect">
            <a:avLst/>
          </a:prstGeom>
          <a:solidFill>
            <a:srgbClr val="0DF74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2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Realization of a complete Stern-Gerlach interferometer: </a:t>
            </a:r>
          </a:p>
          <a:p>
            <a:pPr algn="ctr">
              <a:buFontTx/>
              <a:buNone/>
            </a:pPr>
            <a:r>
              <a:rPr lang="en-US" sz="2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Towards a test of the foundations of QM</a:t>
            </a:r>
          </a:p>
          <a:p>
            <a:pPr algn="ctr"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(as well as the interface with gravity)</a:t>
            </a:r>
            <a:endParaRPr lang="en-US" altLang="en-US" sz="2800" dirty="0"/>
          </a:p>
        </p:txBody>
      </p:sp>
      <p:pic>
        <p:nvPicPr>
          <p:cNvPr id="5" name="Picture 10" descr="mainbgu">
            <a:extLst>
              <a:ext uri="{FF2B5EF4-FFF2-40B4-BE49-F238E27FC236}">
                <a16:creationId xmlns:a16="http://schemas.microsoft.com/office/drawing/2014/main" id="{2AEDCA00-6574-44F0-88F8-B6FE6861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6B2CC931-4011-4630-BA29-488E77102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488" y="-44450"/>
            <a:ext cx="465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</a:rPr>
              <a:t>Ben-Gurion University of the Negev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7F69E7B-E16B-4B0F-BCFC-EFDAA2CE2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313" y="2406523"/>
            <a:ext cx="18653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Ron Folman</a:t>
            </a:r>
            <a:endParaRPr lang="en-US" altLang="en-US" sz="1800" dirty="0"/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E405F3BD-A200-42B0-8F6A-5458E1990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3175" y="2131791"/>
            <a:ext cx="25844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/>
              <a:t>www.bgu.ac.il/atomchip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4AC90770-0284-4475-9389-744E21BFD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42863"/>
            <a:ext cx="36390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Rome 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Frascati - INFN-LNF,</a:t>
            </a:r>
            <a:r>
              <a:rPr lang="en-US" altLang="en-US" sz="1800" b="0" dirty="0"/>
              <a:t> </a:t>
            </a:r>
            <a:r>
              <a:rPr lang="en-US" altLang="en-US" sz="1800" b="0" dirty="0">
                <a:latin typeface="+mn-lt"/>
              </a:rPr>
              <a:t>Nov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F6ABB5-AE07-4E7A-B94E-80908098F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633" y="2668099"/>
            <a:ext cx="4558748" cy="27432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B60D3AB-15C8-42F2-872E-DF5BB2F7E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1"/>
          <a:stretch>
            <a:fillRect/>
          </a:stretch>
        </p:blipFill>
        <p:spPr bwMode="auto">
          <a:xfrm>
            <a:off x="5940381" y="4278063"/>
            <a:ext cx="15843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36446BCB-3F9C-439F-28AD-ED82E9187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6127595"/>
            <a:ext cx="7118815" cy="683940"/>
          </a:xfrm>
          <a:prstGeom prst="rect">
            <a:avLst/>
          </a:prstGeom>
          <a:solidFill>
            <a:srgbClr val="0DF74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/>
              <a:t>How do we make verifiable spatial superpositions with large objects?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A8933-7E5C-7065-607D-65491A2C7FD5}"/>
              </a:ext>
            </a:extLst>
          </p:cNvPr>
          <p:cNvSpPr txBox="1"/>
          <p:nvPr/>
        </p:nvSpPr>
        <p:spPr>
          <a:xfrm>
            <a:off x="91373" y="5768460"/>
            <a:ext cx="41817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Alternative title: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240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9B271B40-7845-AC91-746B-560A83EB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6" y="1965365"/>
            <a:ext cx="657225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4CD55-B49F-5CC7-BFCD-1E00DD60F38E}"/>
              </a:ext>
            </a:extLst>
          </p:cNvPr>
          <p:cNvSpPr txBox="1"/>
          <p:nvPr/>
        </p:nvSpPr>
        <p:spPr>
          <a:xfrm>
            <a:off x="333220" y="962556"/>
            <a:ext cx="63065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e.g., Test </a:t>
            </a:r>
            <a:r>
              <a:rPr lang="en-US" dirty="0" err="1"/>
              <a:t>Diosi</a:t>
            </a:r>
            <a:r>
              <a:rPr lang="en-US" dirty="0"/>
              <a:t>-Penrose collapse models, or other similar models, </a:t>
            </a:r>
            <a:endParaRPr lang="he-IL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2BC0D-E364-EA29-55AF-215FF7862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20" y="144205"/>
            <a:ext cx="8180736" cy="714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he-IL" sz="3600" dirty="0">
                <a:solidFill>
                  <a:srgbClr val="0000FF"/>
                </a:solidFill>
              </a:rPr>
              <a:t>Numerous tests are waiting to be done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D8D1B45-5EA9-C078-F26F-5E2CD1B7C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4" y="3935274"/>
            <a:ext cx="4653001" cy="286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C67FBA3-DAB9-CF94-DAC2-9D444D2F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7197" r="28560" b="32726"/>
          <a:stretch/>
        </p:blipFill>
        <p:spPr bwMode="auto">
          <a:xfrm>
            <a:off x="6004932" y="2507787"/>
            <a:ext cx="2653990" cy="211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42976-370C-0453-F544-BCA8DAB62FA1}"/>
              </a:ext>
            </a:extLst>
          </p:cNvPr>
          <p:cNvSpPr txBox="1"/>
          <p:nvPr/>
        </p:nvSpPr>
        <p:spPr>
          <a:xfrm>
            <a:off x="436638" y="1255996"/>
            <a:ext cx="886563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/>
              <a:t>Károlyházy</a:t>
            </a:r>
            <a:r>
              <a:rPr lang="en-US" dirty="0"/>
              <a:t>, F.: Gravitation and quantum mechanics of macroscopic objects. (1966). </a:t>
            </a:r>
          </a:p>
          <a:p>
            <a:r>
              <a:rPr lang="en-US" dirty="0"/>
              <a:t>Frenkel, A.: Spontaneous Localizations of the Wave Function and Classical Behavior. (1990).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4796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03CBE-8AEA-4D87-9EAB-7ECEE4150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95263"/>
            <a:ext cx="89820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A7112-0722-4A85-AA98-FB9FF5909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08163"/>
            <a:ext cx="53625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47BCE-741C-4474-8B70-DD457CD9D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41688"/>
            <a:ext cx="27622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38C01C-AFB7-388E-5C8C-C16948249CB2}"/>
              </a:ext>
            </a:extLst>
          </p:cNvPr>
          <p:cNvSpPr txBox="1"/>
          <p:nvPr/>
        </p:nvSpPr>
        <p:spPr>
          <a:xfrm>
            <a:off x="715584" y="5419209"/>
            <a:ext cx="69921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e.g. at 10^9 atoms @ 100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distance, gravity is stronger than spin-spin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08BDFA-49DB-1A99-D487-A9C2E63B3E02}"/>
              </a:ext>
            </a:extLst>
          </p:cNvPr>
          <p:cNvSpPr txBox="1"/>
          <p:nvPr/>
        </p:nvSpPr>
        <p:spPr>
          <a:xfrm>
            <a:off x="221771" y="5896641"/>
            <a:ext cx="850983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Lets consider a 1D SG interferometer: much simpler!</a:t>
            </a:r>
          </a:p>
          <a:p>
            <a:r>
              <a:rPr lang="en-US" dirty="0"/>
              <a:t>(PS Some people like Englert (2021) claim that 2D is impossible, and we intend to check!)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683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736FB004-B2A4-4E94-A0FD-20DEF54FA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0" y="375832"/>
            <a:ext cx="8052437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1. First thing to consider: coherence times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BF0-7F78-49E7-99BD-2F40B40AF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3" y="1701147"/>
            <a:ext cx="7225199" cy="2124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23A73-EF3C-4A6E-AD70-FE6505DF4141}"/>
              </a:ext>
            </a:extLst>
          </p:cNvPr>
          <p:cNvSpPr txBox="1"/>
          <p:nvPr/>
        </p:nvSpPr>
        <p:spPr>
          <a:xfrm rot="5400000">
            <a:off x="7381948" y="2578645"/>
            <a:ext cx="189987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Dirk Englund 2014</a:t>
            </a:r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0E4FD-21D0-4504-8C52-0CE48E09BD1C}"/>
              </a:ext>
            </a:extLst>
          </p:cNvPr>
          <p:cNvSpPr txBox="1"/>
          <p:nvPr/>
        </p:nvSpPr>
        <p:spPr>
          <a:xfrm>
            <a:off x="545780" y="1347295"/>
            <a:ext cx="67773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coherence times: 200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@ 300 K, and several </a:t>
            </a:r>
            <a:r>
              <a:rPr lang="en-US" dirty="0" err="1"/>
              <a:t>ms</a:t>
            </a:r>
            <a:r>
              <a:rPr lang="en-US" dirty="0"/>
              <a:t> @ cryogenic</a:t>
            </a:r>
            <a:endParaRPr lang="he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2A2DC-6070-488C-B3C5-0112CAD2D836}"/>
              </a:ext>
            </a:extLst>
          </p:cNvPr>
          <p:cNvSpPr txBox="1"/>
          <p:nvPr/>
        </p:nvSpPr>
        <p:spPr>
          <a:xfrm>
            <a:off x="577001" y="4530139"/>
            <a:ext cx="61555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Spatial coherence times: E.g. Vacuum (no problem) and BBR: </a:t>
            </a:r>
            <a:endParaRPr lang="he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282FA-2BF6-4C75-BFC6-0D78A900648A}"/>
              </a:ext>
            </a:extLst>
          </p:cNvPr>
          <p:cNvSpPr txBox="1"/>
          <p:nvPr/>
        </p:nvSpPr>
        <p:spPr>
          <a:xfrm>
            <a:off x="4607715" y="5388603"/>
            <a:ext cx="43507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So lets consider a 0.1-100 </a:t>
            </a:r>
            <a:r>
              <a:rPr lang="en-US" dirty="0" err="1"/>
              <a:t>ms</a:t>
            </a:r>
            <a:r>
              <a:rPr lang="en-US" dirty="0"/>
              <a:t> interferometer</a:t>
            </a:r>
          </a:p>
          <a:p>
            <a:r>
              <a:rPr lang="en-US" dirty="0"/>
              <a:t>@ 300-4 K, with a splitting of 100-1000 nm.</a:t>
            </a:r>
            <a:endParaRPr lang="he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9D403-0BE4-4A52-ABC9-11947B717582}"/>
              </a:ext>
            </a:extLst>
          </p:cNvPr>
          <p:cNvSpPr txBox="1"/>
          <p:nvPr/>
        </p:nvSpPr>
        <p:spPr>
          <a:xfrm>
            <a:off x="862368" y="3791475"/>
            <a:ext cx="558486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Coherence also sets the lower mass bound of 10^7 atoms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18C21E-1F18-4A55-98AF-33A85C66E52F}"/>
              </a:ext>
            </a:extLst>
          </p:cNvPr>
          <p:cNvSpPr txBox="1"/>
          <p:nvPr/>
        </p:nvSpPr>
        <p:spPr>
          <a:xfrm>
            <a:off x="577001" y="4160807"/>
            <a:ext cx="434753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coherence times: 0.5 s @ 77 K (bulk)</a:t>
            </a:r>
            <a:endParaRPr lang="he-IL" dirty="0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D0B19F-C351-4A37-87D1-E40BE6B41E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722" y="4899471"/>
            <a:ext cx="3192091" cy="16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04FAD037-FCEF-4561-B42B-F466ED84D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5" y="347034"/>
            <a:ext cx="7632700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2. Humpty-Dumpty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85CC8-2681-419F-9AEE-DC46B46E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66" y="1263599"/>
            <a:ext cx="3991633" cy="890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9B616E-A901-4C2B-AFB1-DA4DD6A164C8}"/>
              </a:ext>
            </a:extLst>
          </p:cNvPr>
          <p:cNvSpPr txBox="1"/>
          <p:nvPr/>
        </p:nvSpPr>
        <p:spPr>
          <a:xfrm>
            <a:off x="1056205" y="2171089"/>
            <a:ext cx="6821355" cy="20313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It is reasonable to assume a coherence length (CL) of 0.1 nm </a:t>
            </a:r>
          </a:p>
          <a:p>
            <a:r>
              <a:rPr lang="en-US" dirty="0"/>
              <a:t>(ground state size for 100 kHz @ m=10^7 atoms)</a:t>
            </a:r>
          </a:p>
          <a:p>
            <a:endParaRPr lang="en-US" dirty="0"/>
          </a:p>
          <a:p>
            <a:r>
              <a:rPr lang="en-US" dirty="0"/>
              <a:t>So our experimental recombination precision has to be at least 0.1 nm.</a:t>
            </a:r>
          </a:p>
          <a:p>
            <a:r>
              <a:rPr lang="en-US" dirty="0"/>
              <a:t>(so far we achieved 100 nm).</a:t>
            </a:r>
          </a:p>
          <a:p>
            <a:endParaRPr lang="en-US" dirty="0"/>
          </a:p>
          <a:p>
            <a:r>
              <a:rPr lang="en-US" dirty="0"/>
              <a:t>We need improved timing and current control and/or increase the CL</a:t>
            </a:r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D269D-1362-42CE-8716-38D1E13910B6}"/>
              </a:ext>
            </a:extLst>
          </p:cNvPr>
          <p:cNvSpPr txBox="1"/>
          <p:nvPr/>
        </p:nvSpPr>
        <p:spPr>
          <a:xfrm>
            <a:off x="1079096" y="4325006"/>
            <a:ext cx="6798464" cy="20313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What kind of cooling: </a:t>
            </a:r>
            <a:r>
              <a:rPr lang="en-US" dirty="0" err="1"/>
              <a:t>CoM</a:t>
            </a:r>
            <a:r>
              <a:rPr lang="en-US" dirty="0"/>
              <a:t>, rotation, internal</a:t>
            </a:r>
          </a:p>
          <a:p>
            <a:endParaRPr lang="en-US" dirty="0"/>
          </a:p>
          <a:p>
            <a:r>
              <a:rPr lang="en-US" dirty="0" err="1"/>
              <a:t>CoM</a:t>
            </a:r>
            <a:r>
              <a:rPr lang="en-US" dirty="0"/>
              <a:t>: </a:t>
            </a:r>
          </a:p>
          <a:p>
            <a:pPr marL="342900" indent="-342900">
              <a:buAutoNum type="arabicPeriod"/>
            </a:pPr>
            <a:r>
              <a:rPr lang="en-US" dirty="0"/>
              <a:t>Optical, electrical and magnetic feedback (e.g. Brian </a:t>
            </a:r>
            <a:r>
              <a:rPr lang="en-US" dirty="0" err="1"/>
              <a:t>D’Urso</a:t>
            </a:r>
            <a:r>
              <a:rPr lang="en-US" dirty="0"/>
              <a:t> &lt;1 </a:t>
            </a:r>
            <a:r>
              <a:rPr lang="en-US" dirty="0" err="1"/>
              <a:t>mK</a:t>
            </a:r>
            <a:r>
              <a:rPr lang="en-US" dirty="0"/>
              <a:t>)</a:t>
            </a:r>
          </a:p>
          <a:p>
            <a:r>
              <a:rPr lang="en-US" dirty="0"/>
              <a:t>(Markus Aspelmeyer, GS without a cavity, 2021)</a:t>
            </a:r>
          </a:p>
          <a:p>
            <a:pPr marL="342900" indent="-342900">
              <a:buAutoNum type="arabicPeriod"/>
            </a:pPr>
            <a:r>
              <a:rPr lang="en-US" dirty="0"/>
              <a:t>Opto-mechanical red-sideband (Hetet, </a:t>
            </a:r>
            <a:r>
              <a:rPr lang="en-US" dirty="0" err="1"/>
              <a:t>Kippenberg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And More exotic, like sympathetic cooling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962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6">
            <a:extLst>
              <a:ext uri="{FF2B5EF4-FFF2-40B4-BE49-F238E27FC236}">
                <a16:creationId xmlns:a16="http://schemas.microsoft.com/office/drawing/2014/main" id="{A2935397-9A3F-48A8-B736-5420354A2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996950"/>
            <a:ext cx="2460625" cy="4968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66477A4-6A97-48E1-ADA9-C883EDAF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1022350"/>
            <a:ext cx="4064000" cy="4968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611B0AE-18CA-4239-B0AC-EED1573EB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38" y="3625850"/>
            <a:ext cx="1684337" cy="714375"/>
          </a:xfrm>
          <a:prstGeom prst="roundRect">
            <a:avLst>
              <a:gd name="adj" fmla="val 16667"/>
            </a:avLst>
          </a:prstGeom>
          <a:solidFill>
            <a:srgbClr val="0DF74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5" name="Rectangle: Rounded Corners 22">
            <a:extLst>
              <a:ext uri="{FF2B5EF4-FFF2-40B4-BE49-F238E27FC236}">
                <a16:creationId xmlns:a16="http://schemas.microsoft.com/office/drawing/2014/main" id="{9CD256AB-A9CD-4AFC-9E8A-FD67DB12B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2008188"/>
            <a:ext cx="1503362" cy="7143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7E114D2-65DD-4F8E-AE7B-C39DFD761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487863"/>
            <a:ext cx="38100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64097AD-8239-43B2-A38B-468AE1E6B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1"/>
          <a:stretch>
            <a:fillRect/>
          </a:stretch>
        </p:blipFill>
        <p:spPr bwMode="auto">
          <a:xfrm>
            <a:off x="2089150" y="4879975"/>
            <a:ext cx="5159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4DD2C6C-6E8C-4B6F-871F-6BF59F227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6" y="4189413"/>
            <a:ext cx="13335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FontTx/>
              <a:buNone/>
            </a:pPr>
            <a:r>
              <a:rPr lang="fr-FR" altLang="en-US" sz="1400" b="0" dirty="0"/>
              <a:t>Observable:</a:t>
            </a:r>
          </a:p>
          <a:p>
            <a:pPr rtl="1" eaLnBrk="1" hangingPunct="1">
              <a:spcBef>
                <a:spcPct val="0"/>
              </a:spcBef>
              <a:buFontTx/>
              <a:buNone/>
            </a:pPr>
            <a:r>
              <a:rPr lang="fr-FR" altLang="en-US" sz="1400" b="0" dirty="0"/>
              <a:t>Spin population</a:t>
            </a:r>
          </a:p>
          <a:p>
            <a:pPr rtl="1" eaLnBrk="1" hangingPunct="1">
              <a:spcBef>
                <a:spcPct val="0"/>
              </a:spcBef>
              <a:buFontTx/>
              <a:buNone/>
            </a:pPr>
            <a:r>
              <a:rPr lang="fr-FR" altLang="en-US" sz="1400" b="0" dirty="0"/>
              <a:t>oscillations</a:t>
            </a:r>
            <a:endParaRPr lang="en-US" altLang="en-US" sz="1400" b="0" dirty="0"/>
          </a:p>
        </p:txBody>
      </p:sp>
      <p:sp>
        <p:nvSpPr>
          <p:cNvPr id="11" name="Arrow: Right 12">
            <a:extLst>
              <a:ext uri="{FF2B5EF4-FFF2-40B4-BE49-F238E27FC236}">
                <a16:creationId xmlns:a16="http://schemas.microsoft.com/office/drawing/2014/main" id="{CBA77580-A0D4-4F4F-AFD4-131529B5A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2875"/>
            <a:ext cx="10795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005E06B2-40F9-4392-B128-C390517D7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1022350"/>
            <a:ext cx="93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800"/>
              <a:t>gravity</a:t>
            </a:r>
            <a:endParaRPr lang="he-IL" altLang="he-IL" sz="1800"/>
          </a:p>
        </p:txBody>
      </p:sp>
      <p:cxnSp>
        <p:nvCxnSpPr>
          <p:cNvPr id="13" name="Straight Arrow Connector 15">
            <a:extLst>
              <a:ext uri="{FF2B5EF4-FFF2-40B4-BE49-F238E27FC236}">
                <a16:creationId xmlns:a16="http://schemas.microsoft.com/office/drawing/2014/main" id="{D13994C8-1AD4-4EAF-8AD6-D2BB3F4371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138" y="1520825"/>
            <a:ext cx="0" cy="9001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6">
            <a:extLst>
              <a:ext uri="{FF2B5EF4-FFF2-40B4-BE49-F238E27FC236}">
                <a16:creationId xmlns:a16="http://schemas.microsoft.com/office/drawing/2014/main" id="{CDB5EA19-3101-4200-8C57-C8654A310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2384425"/>
            <a:ext cx="32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800"/>
              <a:t>Z</a:t>
            </a:r>
            <a:endParaRPr lang="he-IL" altLang="he-IL" sz="1800"/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E4D87386-D107-4BB5-A41C-1A335D599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100" y="2036763"/>
            <a:ext cx="145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Same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preparation</a:t>
            </a:r>
            <a:endParaRPr lang="he-IL" altLang="he-IL" sz="1800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970DB419-C082-46B3-AB90-3FED069C0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13" y="3635375"/>
            <a:ext cx="16843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Same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measurement</a:t>
            </a:r>
            <a:endParaRPr lang="he-IL" altLang="he-IL" sz="1800"/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B86C7E30-2A4A-4FE0-A719-4A189D8BB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935038"/>
            <a:ext cx="2668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>
                <a:solidFill>
                  <a:srgbClr val="FF0000"/>
                </a:solidFill>
              </a:rPr>
              <a:t>Coil experiment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400">
                <a:solidFill>
                  <a:srgbClr val="FF0000"/>
                </a:solidFill>
              </a:rPr>
              <a:t>enables to test more theories</a:t>
            </a:r>
            <a:endParaRPr lang="he-IL" altLang="he-IL" sz="1400">
              <a:solidFill>
                <a:srgbClr val="FF0000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DCCE2DCB-208D-45A0-B809-8D3B2AD78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927100"/>
            <a:ext cx="4283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>
                <a:solidFill>
                  <a:srgbClr val="FF0000"/>
                </a:solidFill>
              </a:rPr>
              <a:t>Chip experiment </a:t>
            </a:r>
            <a:r>
              <a:rPr lang="en-US" altLang="he-IL" sz="1400">
                <a:solidFill>
                  <a:srgbClr val="FF0000"/>
                </a:solidFill>
              </a:rPr>
              <a:t>– easier but could reach a smaller number of atoms with a smaller splitting</a:t>
            </a:r>
            <a:endParaRPr lang="he-IL" altLang="he-IL" sz="1400">
              <a:solidFill>
                <a:srgbClr val="FF0000"/>
              </a:solidFill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DD4D47CC-5832-4AD7-82BF-4DFE72C0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525" y="1412875"/>
            <a:ext cx="1081088" cy="3667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source</a:t>
            </a:r>
            <a:endParaRPr lang="he-IL" altLang="he-IL" sz="1800"/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64FBAD13-5CAC-44CF-992A-27D57595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1836738"/>
            <a:ext cx="1079500" cy="311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 trap</a:t>
            </a:r>
            <a:endParaRPr lang="he-IL" altLang="he-IL" sz="1800"/>
          </a:p>
        </p:txBody>
      </p:sp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2F2555F8-3339-43FD-A532-9F398F307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2217738"/>
            <a:ext cx="1079500" cy="311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 cool</a:t>
            </a:r>
            <a:endParaRPr lang="he-IL" altLang="he-IL" sz="1800"/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B2DAE258-3F89-4DA6-9BCE-F6CF3AD9D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2595563"/>
            <a:ext cx="1079500" cy="311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 </a:t>
            </a:r>
            <a:r>
              <a:rPr lang="el-GR" altLang="he-IL" sz="1800"/>
              <a:t>π</a:t>
            </a:r>
            <a:r>
              <a:rPr lang="en-US" altLang="he-IL" sz="1800"/>
              <a:t>/2</a:t>
            </a:r>
            <a:endParaRPr lang="he-IL" altLang="he-IL" sz="1800"/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F0557202-E713-4237-B760-4F4FD809E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525" y="3443288"/>
            <a:ext cx="1081088" cy="366712"/>
          </a:xfrm>
          <a:prstGeom prst="roundRect">
            <a:avLst>
              <a:gd name="adj" fmla="val 16667"/>
            </a:avLst>
          </a:prstGeom>
          <a:solidFill>
            <a:srgbClr val="0DF74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he-IL" sz="1800"/>
              <a:t>π</a:t>
            </a:r>
            <a:r>
              <a:rPr lang="en-US" altLang="he-IL" sz="1800"/>
              <a:t>/2</a:t>
            </a:r>
            <a:endParaRPr lang="he-IL" altLang="he-IL" sz="1800"/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F46F9C88-5F35-4E09-8A70-9DD284EC0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3878263"/>
            <a:ext cx="1079500" cy="311150"/>
          </a:xfrm>
          <a:prstGeom prst="roundRect">
            <a:avLst>
              <a:gd name="adj" fmla="val 16667"/>
            </a:avLst>
          </a:prstGeom>
          <a:solidFill>
            <a:srgbClr val="0DF74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 5</a:t>
            </a:r>
            <a:r>
              <a:rPr lang="en-US" altLang="he-IL" sz="1800" baseline="30000"/>
              <a:t>th</a:t>
            </a:r>
            <a:r>
              <a:rPr lang="en-US" altLang="he-IL" sz="1800"/>
              <a:t> B’</a:t>
            </a:r>
            <a:endParaRPr lang="he-IL" altLang="he-IL" sz="1800"/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CB8E3037-805F-4634-96FC-2AA038AB8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4252913"/>
            <a:ext cx="1079500" cy="311150"/>
          </a:xfrm>
          <a:prstGeom prst="roundRect">
            <a:avLst>
              <a:gd name="adj" fmla="val 16667"/>
            </a:avLst>
          </a:prstGeom>
          <a:solidFill>
            <a:srgbClr val="0DF74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 image</a:t>
            </a:r>
            <a:endParaRPr lang="he-IL" altLang="he-IL" sz="1800"/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46F89C78-A8A9-4EC0-89B0-0C2EB2F07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638675"/>
            <a:ext cx="1417637" cy="415925"/>
          </a:xfrm>
          <a:prstGeom prst="roundRect">
            <a:avLst>
              <a:gd name="adj" fmla="val 16667"/>
            </a:avLst>
          </a:prstGeom>
          <a:solidFill>
            <a:srgbClr val="0DF74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 recapture</a:t>
            </a:r>
            <a:endParaRPr lang="he-IL" altLang="he-IL" sz="1800"/>
          </a:p>
        </p:txBody>
      </p:sp>
      <p:cxnSp>
        <p:nvCxnSpPr>
          <p:cNvPr id="27" name="Straight Arrow Connector 32">
            <a:extLst>
              <a:ext uri="{FF2B5EF4-FFF2-40B4-BE49-F238E27FC236}">
                <a16:creationId xmlns:a16="http://schemas.microsoft.com/office/drawing/2014/main" id="{BA4888D7-B3E1-4C0D-9B5E-CBBE5AAF76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9475" y="4041775"/>
            <a:ext cx="0" cy="1017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33">
            <a:extLst>
              <a:ext uri="{FF2B5EF4-FFF2-40B4-BE49-F238E27FC236}">
                <a16:creationId xmlns:a16="http://schemas.microsoft.com/office/drawing/2014/main" id="{6DD4A517-5FA8-43D5-B297-87AB2BFA38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9475" y="4041775"/>
            <a:ext cx="50323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36">
            <a:extLst>
              <a:ext uri="{FF2B5EF4-FFF2-40B4-BE49-F238E27FC236}">
                <a16:creationId xmlns:a16="http://schemas.microsoft.com/office/drawing/2014/main" id="{C49EEF68-046E-438E-8C21-84272D7D3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188" y="2789238"/>
            <a:ext cx="0" cy="2270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37">
            <a:extLst>
              <a:ext uri="{FF2B5EF4-FFF2-40B4-BE49-F238E27FC236}">
                <a16:creationId xmlns:a16="http://schemas.microsoft.com/office/drawing/2014/main" id="{B29BC96B-C4B1-4ABD-B548-6B27313573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1188" y="2789238"/>
            <a:ext cx="332105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D41FF8E-4B66-4BCE-AD53-04552BADF35A}"/>
              </a:ext>
            </a:extLst>
          </p:cNvPr>
          <p:cNvSpPr txBox="1"/>
          <p:nvPr/>
        </p:nvSpPr>
        <p:spPr>
          <a:xfrm>
            <a:off x="1838325" y="2481263"/>
            <a:ext cx="1903413" cy="14763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defRPr/>
            </a:pPr>
            <a:r>
              <a:rPr lang="en-US" dirty="0" err="1"/>
              <a:t>B’max</a:t>
            </a:r>
            <a:r>
              <a:rPr lang="en-US" dirty="0"/>
              <a:t>=500 T/m</a:t>
            </a:r>
          </a:p>
          <a:p>
            <a:pPr algn="ctr">
              <a:defRPr/>
            </a:pPr>
            <a:r>
              <a:rPr lang="en-US" dirty="0"/>
              <a:t>Time=100 </a:t>
            </a:r>
            <a:r>
              <a:rPr lang="en-US" dirty="0" err="1">
                <a:latin typeface="+mn-lt"/>
                <a:cs typeface="Calibri" panose="020F0502020204030204" pitchFamily="34" charset="0"/>
              </a:rPr>
              <a:t>m</a:t>
            </a:r>
            <a:r>
              <a:rPr lang="en-US" dirty="0" err="1"/>
              <a:t>s</a:t>
            </a:r>
            <a:endParaRPr lang="en-US" dirty="0"/>
          </a:p>
          <a:p>
            <a:pPr algn="ctr">
              <a:defRPr/>
            </a:pPr>
            <a:r>
              <a:rPr lang="el-GR" dirty="0"/>
              <a:t>Δ</a:t>
            </a:r>
            <a:r>
              <a:rPr lang="en-US" dirty="0"/>
              <a:t>Z=1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endParaRPr lang="he-IL" dirty="0"/>
          </a:p>
          <a:p>
            <a:pPr algn="ctr">
              <a:defRPr/>
            </a:pPr>
            <a:r>
              <a:rPr lang="en-US" dirty="0"/>
              <a:t>Temp=</a:t>
            </a:r>
            <a:r>
              <a:rPr lang="en-US" dirty="0" err="1"/>
              <a:t>Cryo</a:t>
            </a:r>
            <a:endParaRPr lang="en-US" dirty="0"/>
          </a:p>
          <a:p>
            <a:pPr algn="ctr">
              <a:defRPr/>
            </a:pPr>
            <a:r>
              <a:rPr lang="en-US" dirty="0"/>
              <a:t>M=10^10 atoms</a:t>
            </a:r>
            <a:endParaRPr lang="he-IL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E136403-B584-4E4A-9FCA-2C0B105C1B33}"/>
              </a:ext>
            </a:extLst>
          </p:cNvPr>
          <p:cNvSpPr/>
          <p:nvPr/>
        </p:nvSpPr>
        <p:spPr bwMode="auto">
          <a:xfrm>
            <a:off x="3708400" y="3005138"/>
            <a:ext cx="1550988" cy="354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4 B’ pulses</a:t>
            </a:r>
            <a:endParaRPr lang="he-IL" dirty="0">
              <a:latin typeface="Arial" charset="0"/>
              <a:cs typeface="Arial" charset="0"/>
            </a:endParaRPr>
          </a:p>
        </p:txBody>
      </p:sp>
      <p:sp>
        <p:nvSpPr>
          <p:cNvPr id="33" name="TextBox 46">
            <a:extLst>
              <a:ext uri="{FF2B5EF4-FFF2-40B4-BE49-F238E27FC236}">
                <a16:creationId xmlns:a16="http://schemas.microsoft.com/office/drawing/2014/main" id="{6BE36415-54D2-498F-B0EA-D423EC4A5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2482850"/>
            <a:ext cx="18272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B’max=10</a:t>
            </a:r>
            <a:r>
              <a:rPr lang="en-US" altLang="he-IL" sz="1800" baseline="30000"/>
              <a:t>6</a:t>
            </a:r>
            <a:r>
              <a:rPr lang="en-US" altLang="he-IL" sz="1800"/>
              <a:t> T/m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Time=100 </a:t>
            </a:r>
            <a:r>
              <a:rPr lang="en-US" altLang="he-IL" sz="1800">
                <a:latin typeface="Symbol" panose="05050102010706020507" pitchFamily="18" charset="2"/>
              </a:rPr>
              <a:t>m</a:t>
            </a:r>
            <a:r>
              <a:rPr lang="en-US" altLang="he-IL" sz="1800"/>
              <a:t>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he-IL" sz="1800"/>
              <a:t>Δ</a:t>
            </a:r>
            <a:r>
              <a:rPr lang="en-US" altLang="he-IL" sz="1800"/>
              <a:t>Z=10 nm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Temp=300 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800"/>
              <a:t>M=10^7 atoms</a:t>
            </a:r>
            <a:endParaRPr lang="he-IL" altLang="he-IL" sz="180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5A4D5886-C030-4A65-895C-F7E8EBD07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1"/>
          <a:stretch>
            <a:fillRect/>
          </a:stretch>
        </p:blipFill>
        <p:spPr bwMode="auto">
          <a:xfrm>
            <a:off x="4184650" y="989013"/>
            <a:ext cx="517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49">
            <a:extLst>
              <a:ext uri="{FF2B5EF4-FFF2-40B4-BE49-F238E27FC236}">
                <a16:creationId xmlns:a16="http://schemas.microsoft.com/office/drawing/2014/main" id="{517FDBBA-BDD9-40EA-9301-153577151D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16013" y="4259263"/>
            <a:ext cx="16557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54">
            <a:extLst>
              <a:ext uri="{FF2B5EF4-FFF2-40B4-BE49-F238E27FC236}">
                <a16:creationId xmlns:a16="http://schemas.microsoft.com/office/drawing/2014/main" id="{C25E056A-B49B-43FA-A022-5BE0D58A2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16013" y="4259263"/>
            <a:ext cx="0" cy="311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55">
            <a:extLst>
              <a:ext uri="{FF2B5EF4-FFF2-40B4-BE49-F238E27FC236}">
                <a16:creationId xmlns:a16="http://schemas.microsoft.com/office/drawing/2014/main" id="{D44F2827-E029-4BD9-BC51-43C2C380F3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63713" y="4259263"/>
            <a:ext cx="0" cy="311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56">
            <a:extLst>
              <a:ext uri="{FF2B5EF4-FFF2-40B4-BE49-F238E27FC236}">
                <a16:creationId xmlns:a16="http://schemas.microsoft.com/office/drawing/2014/main" id="{84E2AFCF-E8AE-41CF-B99C-FDA781E56C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1050" y="4259263"/>
            <a:ext cx="0" cy="311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57">
            <a:extLst>
              <a:ext uri="{FF2B5EF4-FFF2-40B4-BE49-F238E27FC236}">
                <a16:creationId xmlns:a16="http://schemas.microsoft.com/office/drawing/2014/main" id="{ECC39A41-E18E-492D-9A9A-6A9FD44254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71775" y="4252913"/>
            <a:ext cx="0" cy="311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59">
            <a:extLst>
              <a:ext uri="{FF2B5EF4-FFF2-40B4-BE49-F238E27FC236}">
                <a16:creationId xmlns:a16="http://schemas.microsoft.com/office/drawing/2014/main" id="{B79F0857-035A-4A4B-AE7D-3B572C3878B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3350" y="3213100"/>
            <a:ext cx="0" cy="10461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61">
            <a:extLst>
              <a:ext uri="{FF2B5EF4-FFF2-40B4-BE49-F238E27FC236}">
                <a16:creationId xmlns:a16="http://schemas.microsoft.com/office/drawing/2014/main" id="{19D323B8-E3BC-4B29-93BE-7D547B59A5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3350" y="3213100"/>
            <a:ext cx="7921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63">
            <a:extLst>
              <a:ext uri="{FF2B5EF4-FFF2-40B4-BE49-F238E27FC236}">
                <a16:creationId xmlns:a16="http://schemas.microsoft.com/office/drawing/2014/main" id="{017FF56A-B309-47E5-993B-21213F55C179}"/>
              </a:ext>
            </a:extLst>
          </p:cNvPr>
          <p:cNvCxnSpPr>
            <a:cxnSpLocks noChangeShapeType="1"/>
            <a:endCxn id="31" idx="3"/>
          </p:cNvCxnSpPr>
          <p:nvPr/>
        </p:nvCxnSpPr>
        <p:spPr bwMode="auto">
          <a:xfrm>
            <a:off x="3348038" y="3213100"/>
            <a:ext cx="393700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64">
            <a:extLst>
              <a:ext uri="{FF2B5EF4-FFF2-40B4-BE49-F238E27FC236}">
                <a16:creationId xmlns:a16="http://schemas.microsoft.com/office/drawing/2014/main" id="{A9F46A97-EAAD-4CE4-85DB-CFE203C902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3878263"/>
            <a:ext cx="0" cy="11890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67">
            <a:extLst>
              <a:ext uri="{FF2B5EF4-FFF2-40B4-BE49-F238E27FC236}">
                <a16:creationId xmlns:a16="http://schemas.microsoft.com/office/drawing/2014/main" id="{F2EE31BD-D541-4171-A782-6867322698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3644900"/>
            <a:ext cx="65881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70">
            <a:extLst>
              <a:ext uri="{FF2B5EF4-FFF2-40B4-BE49-F238E27FC236}">
                <a16:creationId xmlns:a16="http://schemas.microsoft.com/office/drawing/2014/main" id="{E8DFB8F4-EAD9-4B0E-8583-0DF4289303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63900" y="3644900"/>
            <a:ext cx="1588" cy="76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Rectangle: Rounded Corners 22">
            <a:extLst>
              <a:ext uri="{FF2B5EF4-FFF2-40B4-BE49-F238E27FC236}">
                <a16:creationId xmlns:a16="http://schemas.microsoft.com/office/drawing/2014/main" id="{3B2A6159-00E9-4C74-B89B-9CB390B3C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313" y="2819400"/>
            <a:ext cx="2044700" cy="71437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he-IL" sz="1800" dirty="0"/>
              <a:t>Very different SGI technology</a:t>
            </a:r>
            <a:endParaRPr lang="he-IL" altLang="he-IL" sz="1800" dirty="0"/>
          </a:p>
        </p:txBody>
      </p:sp>
      <p:pic>
        <p:nvPicPr>
          <p:cNvPr id="48" name="Picture 8">
            <a:extLst>
              <a:ext uri="{FF2B5EF4-FFF2-40B4-BE49-F238E27FC236}">
                <a16:creationId xmlns:a16="http://schemas.microsoft.com/office/drawing/2014/main" id="{22DA9EE8-B141-4B0D-B64C-4C014F1E0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458913"/>
            <a:ext cx="1149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3">
            <a:extLst>
              <a:ext uri="{FF2B5EF4-FFF2-40B4-BE49-F238E27FC236}">
                <a16:creationId xmlns:a16="http://schemas.microsoft.com/office/drawing/2014/main" id="{CF20E455-2E51-4D6F-B7C3-B5E36C62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81175"/>
            <a:ext cx="202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400" b="0" i="1">
                <a:latin typeface="Calibri" panose="020F0502020204030204" pitchFamily="34" charset="0"/>
                <a:cs typeface="Calibri" panose="020F0502020204030204" pitchFamily="34" charset="0"/>
              </a:rPr>
              <a:t>M. Modena, CERN (2011)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400" b="0">
                <a:latin typeface="Calibri" panose="020F0502020204030204" pitchFamily="34" charset="0"/>
                <a:cs typeface="Calibri" panose="020F0502020204030204" pitchFamily="34" charset="0"/>
              </a:rPr>
              <a:t>(8 mm aperture). </a:t>
            </a: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96A418D7-F029-46FE-98FA-83250106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1441450"/>
            <a:ext cx="144145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13">
            <a:extLst>
              <a:ext uri="{FF2B5EF4-FFF2-40B4-BE49-F238E27FC236}">
                <a16:creationId xmlns:a16="http://schemas.microsoft.com/office/drawing/2014/main" id="{BECDEAAD-D958-4432-B094-25AE6E789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150" y="1458913"/>
            <a:ext cx="1906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400" b="0" i="1">
                <a:latin typeface="Calibri" panose="020F0502020204030204" pitchFamily="34" charset="0"/>
                <a:cs typeface="Calibri" panose="020F0502020204030204" pitchFamily="34" charset="0"/>
              </a:rPr>
              <a:t>BGU double chip (2021)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1400" b="0">
                <a:latin typeface="Calibri" panose="020F0502020204030204" pitchFamily="34" charset="0"/>
                <a:cs typeface="Calibri" panose="020F0502020204030204" pitchFamily="34" charset="0"/>
              </a:rPr>
              <a:t>(already working). </a:t>
            </a:r>
          </a:p>
        </p:txBody>
      </p:sp>
      <p:sp>
        <p:nvSpPr>
          <p:cNvPr id="52" name="Rectangle 11">
            <a:extLst>
              <a:ext uri="{FF2B5EF4-FFF2-40B4-BE49-F238E27FC236}">
                <a16:creationId xmlns:a16="http://schemas.microsoft.com/office/drawing/2014/main" id="{379B7CD7-3E3E-43CB-A04E-ADE29109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1288"/>
            <a:ext cx="7632700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3. Two experimental extremes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pic>
        <p:nvPicPr>
          <p:cNvPr id="53" name="Picture 5">
            <a:extLst>
              <a:ext uri="{FF2B5EF4-FFF2-40B4-BE49-F238E27FC236}">
                <a16:creationId xmlns:a16="http://schemas.microsoft.com/office/drawing/2014/main" id="{3178B1D2-4913-4D5D-A579-2F55A37B6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20" y="4604969"/>
            <a:ext cx="1070130" cy="7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8DBB10C4-BCED-4BEC-B8C8-481ECF2F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9" y="5685032"/>
            <a:ext cx="1646237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1">
            <a:extLst>
              <a:ext uri="{FF2B5EF4-FFF2-40B4-BE49-F238E27FC236}">
                <a16:creationId xmlns:a16="http://schemas.microsoft.com/office/drawing/2014/main" id="{E0B77BB7-50E0-4E6A-8DFB-66F669700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972" y="5223367"/>
            <a:ext cx="3664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/>
              <a:t>Source: Highly homogeneous nano-diamonds (ND)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/>
              <a:t>etched on the surface (fabricated in BGU).</a:t>
            </a:r>
          </a:p>
        </p:txBody>
      </p:sp>
      <p:sp>
        <p:nvSpPr>
          <p:cNvPr id="57" name="TextBox 1">
            <a:extLst>
              <a:ext uri="{FF2B5EF4-FFF2-40B4-BE49-F238E27FC236}">
                <a16:creationId xmlns:a16="http://schemas.microsoft.com/office/drawing/2014/main" id="{C13DD3B4-8F40-4AF9-BB62-63B84E9E9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16" y="5469016"/>
            <a:ext cx="22717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/>
              <a:t>1x1 </a:t>
            </a:r>
            <a:r>
              <a:rPr lang="en-US" altLang="en-US" sz="1200" b="0" dirty="0">
                <a:latin typeface="Symbol" panose="05050102010706020507" pitchFamily="18" charset="2"/>
              </a:rPr>
              <a:t>m</a:t>
            </a:r>
            <a:r>
              <a:rPr lang="en-US" altLang="en-US" sz="1200" b="0" dirty="0"/>
              <a:t>m current-carrying wire embedded inside the substrate for maximal heat dissipation.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/>
              <a:t>Also the chemical composition must be carefully controlled to achieve extreme current density of 10^9 A/cm^2. </a:t>
            </a:r>
          </a:p>
        </p:txBody>
      </p:sp>
    </p:spTree>
    <p:extLst>
      <p:ext uri="{BB962C8B-B14F-4D97-AF65-F5344CB8AC3E}">
        <p14:creationId xmlns:p14="http://schemas.microsoft.com/office/powerpoint/2010/main" val="957718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435AAC94-4BB1-44D1-A3FB-18C6571CB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4" y="127305"/>
            <a:ext cx="8054355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4. Ion trap for nano-diamond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E59C8-AED8-432F-B52B-33CCB85B6797}"/>
              </a:ext>
            </a:extLst>
          </p:cNvPr>
          <p:cNvSpPr txBox="1"/>
          <p:nvPr/>
        </p:nvSpPr>
        <p:spPr>
          <a:xfrm>
            <a:off x="789322" y="934003"/>
            <a:ext cx="472565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Diamagnetic, magnetic, ion trap is the strongest.</a:t>
            </a:r>
          </a:p>
          <a:p>
            <a:endParaRPr lang="en-US" dirty="0"/>
          </a:p>
          <a:p>
            <a:r>
              <a:rPr lang="en-US" dirty="0"/>
              <a:t>Assume for example charge of +100e. </a:t>
            </a:r>
            <a:endParaRPr lang="he-I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8C19C0-B864-469C-9758-60DFE1421C5D}"/>
              </a:ext>
            </a:extLst>
          </p:cNvPr>
          <p:cNvGrpSpPr/>
          <p:nvPr/>
        </p:nvGrpSpPr>
        <p:grpSpPr>
          <a:xfrm>
            <a:off x="1304925" y="1955852"/>
            <a:ext cx="6223477" cy="2622192"/>
            <a:chOff x="1459092" y="2486840"/>
            <a:chExt cx="6223477" cy="26221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8D25BA-D950-41FA-9439-E1E658866D7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9092" y="2486840"/>
              <a:ext cx="5922645" cy="1630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E2F8E6-0F70-4A98-9EF7-B93C15A40E02}"/>
                </a:ext>
              </a:extLst>
            </p:cNvPr>
            <p:cNvSpPr txBox="1"/>
            <p:nvPr/>
          </p:nvSpPr>
          <p:spPr>
            <a:xfrm>
              <a:off x="1843470" y="4185702"/>
              <a:ext cx="5839099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Ion trap fabricated at BGU and operated in the lab of</a:t>
              </a:r>
            </a:p>
            <a:p>
              <a:r>
                <a:rPr lang="en-US" dirty="0"/>
                <a:t>Ferdinand Schmidt-Kaler (Mainz). </a:t>
              </a:r>
            </a:p>
            <a:p>
              <a:r>
                <a:rPr lang="en-US" dirty="0"/>
                <a:t>The interferometer will take place in between the two chips.</a:t>
              </a:r>
              <a:endParaRPr lang="he-IL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9F1AAA-DD18-41F1-9FD4-B240F13A1425}"/>
              </a:ext>
            </a:extLst>
          </p:cNvPr>
          <p:cNvSpPr txBox="1"/>
          <p:nvPr/>
        </p:nvSpPr>
        <p:spPr>
          <a:xfrm>
            <a:off x="395288" y="4545525"/>
            <a:ext cx="831811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When we neutralize the ND (e.g. Brian </a:t>
            </a:r>
            <a:r>
              <a:rPr lang="en-US" dirty="0" err="1"/>
              <a:t>D’Urso</a:t>
            </a:r>
            <a:r>
              <a:rPr lang="en-US" dirty="0"/>
              <a:t>) it will fall and the interferometer begins</a:t>
            </a:r>
            <a:endParaRPr lang="he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C4357-3DA0-4B76-A152-C87CEAEEF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81557"/>
            <a:ext cx="1927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A38E4-72A5-4858-9BFB-2D1D13A9A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913395"/>
            <a:ext cx="2682876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200">
                <a:latin typeface="Calibri" panose="020F0502020204030204" pitchFamily="34" charset="0"/>
                <a:cs typeface="Calibri" panose="020F0502020204030204" pitchFamily="34" charset="0"/>
              </a:rPr>
              <a:t>Trapping in a Paul ring trap, </a:t>
            </a:r>
            <a:r>
              <a:rPr lang="en-US" altLang="he-IL" sz="1200" b="0" i="1">
                <a:latin typeface="Calibri" panose="020F0502020204030204" pitchFamily="34" charset="0"/>
                <a:cs typeface="Calibri" panose="020F0502020204030204" pitchFamily="34" charset="0"/>
              </a:rPr>
              <a:t>Hetet 2018</a:t>
            </a:r>
            <a:endParaRPr lang="he-IL" altLang="he-IL" sz="1200" b="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33B717B-B752-492F-AFC7-78513F851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6070557"/>
            <a:ext cx="3489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Planar Paul ring trap, </a:t>
            </a:r>
            <a:r>
              <a:rPr lang="en-US" altLang="he-IL" sz="1200" b="0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published calculation 2017</a:t>
            </a:r>
            <a:endParaRPr lang="he-IL" altLang="he-IL" sz="1200" b="0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E5E6773-C641-4780-9EA5-592B24049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044" y="5011694"/>
            <a:ext cx="3194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Our chip will have 2 planar ring traps, and DC electrodes for compensation of stray fields and gravity. Controlling height above surface is done by V1/V2 of the two rings. Our simulation:</a:t>
            </a:r>
            <a:endParaRPr lang="he-IL" altLang="he-I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9B054FD-7913-449D-85A2-21481A18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827670"/>
            <a:ext cx="13081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C156A4E-5F8E-43B7-A362-89688E4D5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5048207"/>
            <a:ext cx="21574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E85CE39C-DD38-4806-91E9-B65E09B7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6513470"/>
            <a:ext cx="5859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Simulation: 2 rings r=1 mm, 1 mm apart, </a:t>
            </a:r>
            <a:r>
              <a:rPr lang="el-GR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=2</a:t>
            </a:r>
            <a:r>
              <a:rPr lang="el-GR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 47 kHz, </a:t>
            </a:r>
            <a:r>
              <a:rPr lang="el-GR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=2</a:t>
            </a:r>
            <a:r>
              <a:rPr lang="el-GR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 5 kHz, q=100, M=2.3 10</a:t>
            </a:r>
            <a:r>
              <a:rPr lang="en-US" altLang="he-IL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-19</a:t>
            </a:r>
            <a:r>
              <a:rPr lang="en-US" alt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 Kg</a:t>
            </a:r>
            <a:endParaRPr lang="he-IL" altLang="he-I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29DB423-BE49-4A66-B375-E39F9BFA1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6242007"/>
            <a:ext cx="4294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200">
                <a:latin typeface="Calibri" panose="020F0502020204030204" pitchFamily="34" charset="0"/>
                <a:cs typeface="Calibri" panose="020F0502020204030204" pitchFamily="34" charset="0"/>
              </a:rPr>
              <a:t>For optimization of planar traps see also </a:t>
            </a:r>
            <a:r>
              <a:rPr lang="en-US" altLang="he-IL" sz="1200" b="0" i="1">
                <a:latin typeface="Calibri" panose="020F0502020204030204" pitchFamily="34" charset="0"/>
                <a:cs typeface="Calibri" panose="020F0502020204030204" pitchFamily="34" charset="0"/>
              </a:rPr>
              <a:t>FSK JPB2009, NJP2010  </a:t>
            </a:r>
            <a:endParaRPr lang="he-IL" altLang="he-IL" sz="1200" b="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CC4772AD-4393-4396-8597-D42CA71D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5183145"/>
            <a:ext cx="13081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35EA7CCA-5119-4FC7-B943-FDEB8956E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965657"/>
            <a:ext cx="30241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Trapping</a:t>
            </a:r>
          </a:p>
        </p:txBody>
      </p:sp>
    </p:spTree>
    <p:extLst>
      <p:ext uri="{BB962C8B-B14F-4D97-AF65-F5344CB8AC3E}">
        <p14:creationId xmlns:p14="http://schemas.microsoft.com/office/powerpoint/2010/main" val="29714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DE83EFE0-9609-4936-9FA4-481CD9518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4" y="347034"/>
            <a:ext cx="8054355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5. How to minimize the phase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72D687-6353-4543-93C8-A54CE0DADBFA}"/>
              </a:ext>
            </a:extLst>
          </p:cNvPr>
          <p:cNvGrpSpPr/>
          <p:nvPr/>
        </p:nvGrpSpPr>
        <p:grpSpPr>
          <a:xfrm>
            <a:off x="738366" y="1988744"/>
            <a:ext cx="7315200" cy="2459986"/>
            <a:chOff x="860612" y="1520295"/>
            <a:chExt cx="7315200" cy="24599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132A54-0706-4D93-A8BF-AC2C1E15E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663" y="1520295"/>
              <a:ext cx="4492487" cy="2673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55A308-BDD7-4412-872E-3E7CC12D3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612" y="1886442"/>
              <a:ext cx="7315200" cy="8846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4BF2CD-4B94-4BC5-ABA7-A78CAF88C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9948" y="2877719"/>
              <a:ext cx="3684104" cy="110256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334810-771C-4AC9-BB80-FDBC9544C678}"/>
              </a:ext>
            </a:extLst>
          </p:cNvPr>
          <p:cNvSpPr txBox="1"/>
          <p:nvPr/>
        </p:nvSpPr>
        <p:spPr>
          <a:xfrm>
            <a:off x="1026865" y="1109682"/>
            <a:ext cx="71954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Its hard to operate an interferometer with a very large phase accumulation</a:t>
            </a:r>
          </a:p>
          <a:p>
            <a:r>
              <a:rPr lang="en-US" dirty="0"/>
              <a:t>as you become very sensitive to any jitter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EE6B6-1D55-4C3A-BB48-935C0A1B66B7}"/>
              </a:ext>
            </a:extLst>
          </p:cNvPr>
          <p:cNvSpPr txBox="1"/>
          <p:nvPr/>
        </p:nvSpPr>
        <p:spPr>
          <a:xfrm>
            <a:off x="738366" y="4732656"/>
            <a:ext cx="6921510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Conclusion: </a:t>
            </a:r>
          </a:p>
          <a:p>
            <a:r>
              <a:rPr lang="en-US" dirty="0"/>
              <a:t>We are going to operate perpendicular to gravity (zeroing the first term)</a:t>
            </a:r>
          </a:p>
          <a:p>
            <a:r>
              <a:rPr lang="en-US" dirty="0"/>
              <a:t>And with the symmetric +/-1 spin states (zeroing the second term)</a:t>
            </a:r>
          </a:p>
          <a:p>
            <a:endParaRPr lang="en-US" dirty="0"/>
          </a:p>
          <a:p>
            <a:r>
              <a:rPr lang="en-US" dirty="0"/>
              <a:t>To get some phase we can slightly tilt the interferometer axis, OR, </a:t>
            </a:r>
          </a:p>
          <a:p>
            <a:r>
              <a:rPr lang="en-US" dirty="0"/>
              <a:t>Accumulate phase only due to diamagnetic interaction.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021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0874ADA9-CCF9-4824-A044-46300CB18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86" y="347034"/>
            <a:ext cx="8522334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6. An example of interferometer trajectories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094C00-3D23-4818-BE9A-D450820A82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72539" y="1138125"/>
            <a:ext cx="4254160" cy="2876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756C2D-6D4E-4DA0-899F-DD58B9583BFE}"/>
              </a:ext>
            </a:extLst>
          </p:cNvPr>
          <p:cNvSpPr txBox="1"/>
          <p:nvPr/>
        </p:nvSpPr>
        <p:spPr>
          <a:xfrm>
            <a:off x="134470" y="4033248"/>
            <a:ext cx="8875059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1200" spc="-1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Trajectories fore 0.1ms (a-b) and 100ms (c-e) experiments (z perpendicular to gravity, phase only due to diamagnetic interaction): visible are the two -/+1 spin trajectories (numerical simulations), and in dashed the position of the zero of the quadrupole field.  Also visible in vertical black lines, is the start and finish of the 4 magnetic gradient pulses. </a:t>
            </a:r>
          </a:p>
          <a:p>
            <a:r>
              <a:rPr lang="en-GB" sz="1200" spc="-1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(a) </a:t>
            </a:r>
            <a:r>
              <a:rPr lang="en-GB" sz="1200" u="sng" spc="-1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Full diamagnetic force</a:t>
            </a:r>
            <a:r>
              <a:rPr lang="en-GB" sz="1200" spc="-1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6A current in the chip wire and a bias field B</a:t>
            </a:r>
            <a:r>
              <a:rPr lang="en-GB" sz="120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=1.2 T/(1.52+1.2</a:t>
            </a:r>
            <a:r>
              <a:rPr lang="en-GB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), where </a:t>
            </a:r>
            <a:r>
              <a:rPr lang="en-GB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is the time in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(an even better optimization could probably be achieved in the future). The duration of the four gradient pulses are 25,25, 3.5974 and 25.8265 </a:t>
            </a:r>
            <a:r>
              <a:rPr lang="en-GB" sz="1200" spc="-10" dirty="0" err="1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The maximal achieved separation is 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38.1 nm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the interferometer phase is 9.6 10</a:t>
            </a:r>
            <a:r>
              <a:rPr lang="en-GB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rad.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(b) A chip current of 10 A and the </a:t>
            </a:r>
            <a:r>
              <a:rPr lang="en-GB" sz="12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diamagnetic force reduced to 1%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of its natural value. The pulse durations are 25,25, 23.7446 and 25.3995 </a:t>
            </a:r>
            <a:r>
              <a:rPr lang="en-GB" sz="1200" spc="-10" dirty="0" err="1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The bias field is constant such that the quadrupole centre is at a distance of 1.1 </a:t>
            </a:r>
            <a:r>
              <a:rPr lang="en-GB" sz="1200" spc="-1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 from the wire surface. The maximal separation is 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88.3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nm and the phase is about 10</a:t>
            </a:r>
            <a:r>
              <a:rPr lang="en-GB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rad.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(c) The 100ms experiment with a field gradient of 500 T/m (</a:t>
            </a:r>
            <a:r>
              <a:rPr lang="en-GB" sz="1200" u="sng" spc="-1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Full diamagnetic force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 All the pulses are 25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except for the 3</a:t>
            </a:r>
            <a:r>
              <a:rPr lang="en-GB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rd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pulse, which is 4.2973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The maximal separation is 0.848</a:t>
            </a:r>
            <a:r>
              <a:rPr lang="en-GB" sz="1200" spc="-1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 and the phase is 1.53 10</a:t>
            </a:r>
            <a:r>
              <a:rPr lang="en-GB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rad. (d) The 100ms experiment with a field gradient of 150 T/m (</a:t>
            </a:r>
            <a:r>
              <a:rPr lang="en-GB" sz="1200" u="sng" spc="-1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Full diamagnetic force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 All the pulses are 25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except for the 3</a:t>
            </a:r>
            <a:r>
              <a:rPr lang="en-GB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rd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pulse, which is 21.8039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The maximal separation is 0.335</a:t>
            </a:r>
            <a:r>
              <a:rPr lang="en-GB" sz="1200" spc="-1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 and the phase is 9.53 10</a:t>
            </a:r>
            <a:r>
              <a:rPr lang="en-GB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rad. (e) The 100ms experiment with a field gradient of 500 T/m, the </a:t>
            </a:r>
            <a:r>
              <a:rPr lang="en-GB" sz="12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diamagnetic force reduced to 1%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a constant bias field. All the pulses are 25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except for the 3</a:t>
            </a:r>
            <a:r>
              <a:rPr lang="en-GB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rd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pulse, which is 24.2182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The maximal separation is </a:t>
            </a:r>
            <a:r>
              <a:rPr lang="en-GB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1.154</a:t>
            </a:r>
            <a:r>
              <a:rPr lang="en-GB" sz="1200" spc="-1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 and the phase is effectively reduced to only 12.7 rad.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e-IL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10181-6405-4AF7-8801-91CBB35E8723}"/>
              </a:ext>
            </a:extLst>
          </p:cNvPr>
          <p:cNvSpPr txBox="1"/>
          <p:nvPr/>
        </p:nvSpPr>
        <p:spPr>
          <a:xfrm>
            <a:off x="7119781" y="1138125"/>
            <a:ext cx="1889748" cy="147732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0.1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10^9 A/cm^2</a:t>
            </a:r>
          </a:p>
          <a:p>
            <a:r>
              <a:rPr lang="en-US" dirty="0"/>
              <a:t>1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from the ND</a:t>
            </a:r>
          </a:p>
          <a:p>
            <a:r>
              <a:rPr lang="en-US" dirty="0"/>
              <a:t>9 10^5 T/m</a:t>
            </a:r>
          </a:p>
          <a:p>
            <a:r>
              <a:rPr lang="en-US" dirty="0"/>
              <a:t>10^-19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068A3-1BD6-4B9E-9F86-792D4C69F918}"/>
              </a:ext>
            </a:extLst>
          </p:cNvPr>
          <p:cNvSpPr txBox="1"/>
          <p:nvPr/>
        </p:nvSpPr>
        <p:spPr>
          <a:xfrm>
            <a:off x="7164747" y="2788024"/>
            <a:ext cx="1562479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500 T/m over </a:t>
            </a:r>
          </a:p>
          <a:p>
            <a:r>
              <a:rPr lang="en-US" dirty="0"/>
              <a:t>a large volume</a:t>
            </a:r>
          </a:p>
          <a:p>
            <a:r>
              <a:rPr lang="en-US" dirty="0"/>
              <a:t>10^-17 kg</a:t>
            </a:r>
            <a:endParaRPr lang="he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E28DF-94FD-4BD4-B4F0-5005D84D7056}"/>
              </a:ext>
            </a:extLst>
          </p:cNvPr>
          <p:cNvSpPr txBox="1"/>
          <p:nvPr/>
        </p:nvSpPr>
        <p:spPr>
          <a:xfrm>
            <a:off x="239603" y="1598978"/>
            <a:ext cx="2689326" cy="147732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Moving quadrupole center</a:t>
            </a:r>
          </a:p>
          <a:p>
            <a:r>
              <a:rPr lang="en-US" dirty="0"/>
              <a:t>reduces diamagnetism</a:t>
            </a:r>
          </a:p>
          <a:p>
            <a:endParaRPr lang="en-US" dirty="0"/>
          </a:p>
          <a:p>
            <a:r>
              <a:rPr lang="en-US" dirty="0"/>
              <a:t>(diamagnetism can also be</a:t>
            </a:r>
          </a:p>
          <a:p>
            <a:r>
              <a:rPr lang="en-US" dirty="0"/>
              <a:t>be reduced by coating)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6229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200C3AF5-7BB8-426C-A611-1C7B73A2F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4" y="347034"/>
            <a:ext cx="8054355" cy="1050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7. An example of unique decoherence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(and perhaps even collapse?) 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04FB9-6F8F-4392-A494-4E6B706155FB}"/>
              </a:ext>
            </a:extLst>
          </p:cNvPr>
          <p:cNvSpPr txBox="1"/>
          <p:nvPr/>
        </p:nvSpPr>
        <p:spPr>
          <a:xfrm>
            <a:off x="72483" y="5408342"/>
            <a:ext cx="7486986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Carsten Henkel and Ron Folman</a:t>
            </a:r>
          </a:p>
          <a:p>
            <a:r>
              <a:rPr lang="en-US" b="1" dirty="0"/>
              <a:t>Internal decoherence in nano-object interferometry due to phonons</a:t>
            </a:r>
          </a:p>
          <a:p>
            <a:r>
              <a:rPr lang="en-US" dirty="0">
                <a:hlinkClick r:id="rId2"/>
              </a:rPr>
              <a:t>https://arxiv.org/abs/2112.01263</a:t>
            </a:r>
            <a:r>
              <a:rPr lang="en-US" dirty="0"/>
              <a:t> </a:t>
            </a:r>
            <a:r>
              <a:rPr lang="en-US" b="1" dirty="0"/>
              <a:t>(2022) - invited for special issue in honor of</a:t>
            </a:r>
          </a:p>
          <a:p>
            <a:r>
              <a:rPr lang="en-US" b="1" dirty="0"/>
              <a:t>Roger Penrose.</a:t>
            </a:r>
            <a:endParaRPr lang="he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9A14E-5134-48A6-B3CC-D0AEE3077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09" y="3502013"/>
            <a:ext cx="3568470" cy="2012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656C8-4F03-4EDC-A8AC-3DDE91934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647" y="1562987"/>
            <a:ext cx="2981739" cy="1749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F8D10-19E5-473D-B63D-813DA4890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47" y="1490580"/>
            <a:ext cx="2304269" cy="3467841"/>
          </a:xfrm>
          <a:prstGeom prst="rect">
            <a:avLst/>
          </a:prstGeom>
        </p:spPr>
      </p:pic>
      <p:pic>
        <p:nvPicPr>
          <p:cNvPr id="6" name="Picture 5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CA2A1353-2F58-43F8-500D-A7FAEC41B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65" y="3643041"/>
            <a:ext cx="1651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11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9D470-08A3-1225-221A-38E190CD6010}"/>
              </a:ext>
            </a:extLst>
          </p:cNvPr>
          <p:cNvSpPr txBox="1"/>
          <p:nvPr/>
        </p:nvSpPr>
        <p:spPr>
          <a:xfrm>
            <a:off x="139390" y="111590"/>
            <a:ext cx="7577459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This in fact constitutes a fundamental limit for any future spatial superposition </a:t>
            </a:r>
          </a:p>
          <a:p>
            <a:r>
              <a:rPr lang="en-US" dirty="0"/>
              <a:t>of any object by any force!</a:t>
            </a:r>
          </a:p>
          <a:p>
            <a:endParaRPr lang="en-US" dirty="0"/>
          </a:p>
          <a:p>
            <a:r>
              <a:rPr lang="en-US" dirty="0"/>
              <a:t>Calculations by Carsten Henkel:</a:t>
            </a:r>
            <a:endParaRPr lang="he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8BAF1-7A45-514E-EFEC-B06D2CD1C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65" y="1346797"/>
            <a:ext cx="6709684" cy="4442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8D3D7-BE92-7DCB-21B0-E1ABBDAED3F4}"/>
              </a:ext>
            </a:extLst>
          </p:cNvPr>
          <p:cNvSpPr txBox="1"/>
          <p:nvPr/>
        </p:nvSpPr>
        <p:spPr>
          <a:xfrm>
            <a:off x="351263" y="5547731"/>
            <a:ext cx="5988627" cy="129266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10^-6L separation, 10^5g.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*The dashed gray lines correspond to an analytical upper limit for the contrast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 power laws L^4, L^5, L^6 from top to bottom.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wiggles arise from the oscillations in the finite-time acceleration spectrum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2E8077-649E-52EB-D6EE-1C17CD7C105F}"/>
              </a:ext>
            </a:extLst>
          </p:cNvPr>
          <p:cNvSpPr txBox="1"/>
          <p:nvPr/>
        </p:nvSpPr>
        <p:spPr>
          <a:xfrm flipH="1">
            <a:off x="2035099" y="1918010"/>
            <a:ext cx="155001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delta F / F = 0.3, 293K</a:t>
            </a:r>
            <a:endParaRPr lang="he-IL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5821-960A-3665-0129-8BA53703BAE5}"/>
              </a:ext>
            </a:extLst>
          </p:cNvPr>
          <p:cNvSpPr txBox="1"/>
          <p:nvPr/>
        </p:nvSpPr>
        <p:spPr>
          <a:xfrm flipH="1">
            <a:off x="4858214" y="3782123"/>
            <a:ext cx="210014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delta F / F = 0.001, 4K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96070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866366-B7B9-4732-A364-693BD8BC4607}"/>
              </a:ext>
            </a:extLst>
          </p:cNvPr>
          <p:cNvSpPr txBox="1"/>
          <p:nvPr/>
        </p:nvSpPr>
        <p:spPr>
          <a:xfrm flipH="1">
            <a:off x="2688647" y="1728627"/>
            <a:ext cx="63373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Outline: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Motivations for superpositions of massive objects…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Stern-Gerlach Interferometry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How are we going about doing a real experiment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B486641-EDD7-4B06-999E-544C3B29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9525"/>
            <a:ext cx="22669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3A82A99E-400F-45B7-ABF7-809848F8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028825"/>
            <a:ext cx="2339976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IMG_20060319_1621">
            <a:extLst>
              <a:ext uri="{FF2B5EF4-FFF2-40B4-BE49-F238E27FC236}">
                <a16:creationId xmlns:a16="http://schemas.microsoft.com/office/drawing/2014/main" id="{D7F6B9E6-AA22-46F4-9EF6-D4AF2D49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519613"/>
            <a:ext cx="30956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light1">
            <a:extLst>
              <a:ext uri="{FF2B5EF4-FFF2-40B4-BE49-F238E27FC236}">
                <a16:creationId xmlns:a16="http://schemas.microsoft.com/office/drawing/2014/main" id="{F62A8F05-DD22-46A3-974F-F34BBE88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724400"/>
            <a:ext cx="3279776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12D79E2-0DC4-4694-ABF1-BD48EF24B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0975"/>
            <a:ext cx="6165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Some </a:t>
            </a:r>
            <a:r>
              <a:rPr lang="en-US" altLang="en-US" sz="1400" dirty="0" err="1"/>
              <a:t>picts</a:t>
            </a:r>
            <a:r>
              <a:rPr lang="en-US" altLang="en-US" sz="1400" dirty="0"/>
              <a:t> form the desert around BGU: short drive from the red sea, dead sea and the Mediterranean sea. Short drive from Egypt and Jordan. Very beautiful archaeology, wildlife, and geology. </a:t>
            </a:r>
          </a:p>
        </p:txBody>
      </p:sp>
    </p:spTree>
    <p:extLst>
      <p:ext uri="{BB962C8B-B14F-4D97-AF65-F5344CB8AC3E}">
        <p14:creationId xmlns:p14="http://schemas.microsoft.com/office/powerpoint/2010/main" val="3736360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BCE48-3CDA-CAC0-65CD-C0D41EA19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87" y="795742"/>
            <a:ext cx="7169426" cy="4753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30986-9E66-7F8D-45D5-DF1AA9966C09}"/>
              </a:ext>
            </a:extLst>
          </p:cNvPr>
          <p:cNvSpPr txBox="1"/>
          <p:nvPr/>
        </p:nvSpPr>
        <p:spPr>
          <a:xfrm>
            <a:off x="351263" y="5547731"/>
            <a:ext cx="261116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10^-2L separation, 10^2g.</a:t>
            </a:r>
          </a:p>
        </p:txBody>
      </p:sp>
    </p:spTree>
    <p:extLst>
      <p:ext uri="{BB962C8B-B14F-4D97-AF65-F5344CB8AC3E}">
        <p14:creationId xmlns:p14="http://schemas.microsoft.com/office/powerpoint/2010/main" val="278998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00F18-BC7F-2CBB-86E8-21F939C2D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15020"/>
            <a:ext cx="5196953" cy="3206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2385A-6E3D-9319-10E0-4E7674F26075}"/>
              </a:ext>
            </a:extLst>
          </p:cNvPr>
          <p:cNvSpPr txBox="1"/>
          <p:nvPr/>
        </p:nvSpPr>
        <p:spPr>
          <a:xfrm>
            <a:off x="462776" y="345688"/>
            <a:ext cx="232114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Silicon phonon modes:</a:t>
            </a:r>
            <a:endParaRPr lang="he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E2282-CBF1-777A-1BA1-56717920F7CF}"/>
              </a:ext>
            </a:extLst>
          </p:cNvPr>
          <p:cNvSpPr txBox="1"/>
          <p:nvPr/>
        </p:nvSpPr>
        <p:spPr>
          <a:xfrm>
            <a:off x="302027" y="4018821"/>
            <a:ext cx="8667629" cy="230832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 acoustic waves, two "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polarisations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 appear that may be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called "transverse" and "longitudinal" (shear waves and compressional waves). H. Lamb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called them "torsional" and "spheroidal". The phonon spectrum depends on the ratio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of the corresponding speeds of sound (related to the so-called Poisson ratio).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Horace Lamb has computed back in 1881 the phonon modes,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Carsten computes numerically by finding about 200 zeros of spherical Bessel functions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eigenfrequencies. They depend only on the ratio c / D = speed of sound / diameter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54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9CF1848B-E681-4D25-8395-702912BA6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7" y="177133"/>
            <a:ext cx="8054355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8. Rotation: Alignment and angle-locking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97961-E7D4-4D5F-8240-FDEB5707E862}"/>
              </a:ext>
            </a:extLst>
          </p:cNvPr>
          <p:cNvSpPr txBox="1"/>
          <p:nvPr/>
        </p:nvSpPr>
        <p:spPr>
          <a:xfrm>
            <a:off x="669137" y="1030934"/>
            <a:ext cx="7044685" cy="258532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/>
              <a:t>Our starting point is excellent:</a:t>
            </a:r>
          </a:p>
          <a:p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Gabriel Hetet observed alignment in the Paul trap (you may then rotate the</a:t>
            </a:r>
          </a:p>
          <a:p>
            <a:r>
              <a:rPr lang="en-US" sz="1600" dirty="0"/>
              <a:t>NV axis to the direction of the magnetic quantum axis by rotating the ion trap axis)</a:t>
            </a:r>
          </a:p>
          <a:p>
            <a:endParaRPr lang="en-US" sz="1600" dirty="0"/>
          </a:p>
          <a:p>
            <a:r>
              <a:rPr lang="en-US" sz="1600" dirty="0"/>
              <a:t>2. Gabriel also observed at high magnetic fields that the NV becomes diamagnetic,</a:t>
            </a:r>
          </a:p>
          <a:p>
            <a:r>
              <a:rPr lang="en-US" sz="1600" dirty="0"/>
              <a:t>Thereby aligning automatically with the magnetic field.</a:t>
            </a:r>
          </a:p>
          <a:p>
            <a:endParaRPr lang="en-US" sz="1600" dirty="0"/>
          </a:p>
          <a:p>
            <a:r>
              <a:rPr lang="en-US" sz="1600" dirty="0"/>
              <a:t>Let’s assume we can cool to the rotation ground state, we still have some rotation!</a:t>
            </a:r>
          </a:p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908CF-E7A1-4F3A-83D1-57D7C097147E}"/>
              </a:ext>
            </a:extLst>
          </p:cNvPr>
          <p:cNvSpPr txBox="1"/>
          <p:nvPr/>
        </p:nvSpPr>
        <p:spPr>
          <a:xfrm>
            <a:off x="724829" y="5827066"/>
            <a:ext cx="6879127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Yonathan Japha and Ron Folman</a:t>
            </a:r>
          </a:p>
          <a:p>
            <a:r>
              <a:rPr lang="en-US" b="1" dirty="0"/>
              <a:t>Role of rotations in Stern-Gerlach interferometry with massive objects</a:t>
            </a:r>
          </a:p>
          <a:p>
            <a:r>
              <a:rPr lang="en-US" dirty="0">
                <a:hlinkClick r:id="rId2"/>
              </a:rPr>
              <a:t>https://arxiv.org/abs/2202.10535</a:t>
            </a:r>
            <a:r>
              <a:rPr lang="en-US" b="1" dirty="0"/>
              <a:t> (2022)</a:t>
            </a:r>
            <a:endParaRPr lang="he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D1737-188B-1CB1-36B0-9279ED92B078}"/>
              </a:ext>
            </a:extLst>
          </p:cNvPr>
          <p:cNvSpPr txBox="1"/>
          <p:nvPr/>
        </p:nvSpPr>
        <p:spPr>
          <a:xfrm>
            <a:off x="2847865" y="3354647"/>
            <a:ext cx="28605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2800" spc="-10" dirty="0" err="1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</a:t>
            </a:r>
            <a:r>
              <a:rPr lang="en-GB" sz="2800" spc="-1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spc="-10" dirty="0" err="1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ω</a:t>
            </a:r>
            <a:r>
              <a:rPr lang="en-GB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ℏ/2</a:t>
            </a:r>
            <a:r>
              <a:rPr lang="en-GB" sz="2800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endParaRPr lang="he-IL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2E81-A2EE-1682-E604-1B1225CE9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263" y="3483493"/>
            <a:ext cx="3256156" cy="2437182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38AFB206-05C3-B0D4-D961-A5E582550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4" y="3282453"/>
            <a:ext cx="2744839" cy="205784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FD41BCB-A2C9-1012-A915-CA2837B4C4DC}"/>
              </a:ext>
            </a:extLst>
          </p:cNvPr>
          <p:cNvSpPr/>
          <p:nvPr/>
        </p:nvSpPr>
        <p:spPr>
          <a:xfrm rot="16200000">
            <a:off x="432807" y="5135136"/>
            <a:ext cx="584045" cy="57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F9A1FC-9E2B-563C-8C5E-901BEDEBCD11}"/>
              </a:ext>
            </a:extLst>
          </p:cNvPr>
          <p:cNvCxnSpPr/>
          <p:nvPr/>
        </p:nvCxnSpPr>
        <p:spPr>
          <a:xfrm>
            <a:off x="2536902" y="4064620"/>
            <a:ext cx="295507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0535FAC-C60D-D1DA-F3B9-E0254E94A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177" y="3521308"/>
            <a:ext cx="1149861" cy="262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9FA163-9967-0A95-A226-7103572CFC08}"/>
              </a:ext>
            </a:extLst>
          </p:cNvPr>
          <p:cNvSpPr txBox="1"/>
          <p:nvPr/>
        </p:nvSpPr>
        <p:spPr>
          <a:xfrm>
            <a:off x="804456" y="5437433"/>
            <a:ext cx="81144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100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1838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F35BD0-B07B-48FA-8390-D4CEFCB215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2" y="1295809"/>
            <a:ext cx="7487135" cy="483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906EE13-FF13-4299-A438-ED21BD95C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3" y="356813"/>
            <a:ext cx="8054355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9. Advanced fabrication is required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14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1D07D5F-A482-C72C-7B75-87FE75C37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47650"/>
            <a:ext cx="8515350" cy="714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he-IL" sz="3600" dirty="0">
                <a:solidFill>
                  <a:srgbClr val="0000FF"/>
                </a:solidFill>
              </a:rPr>
              <a:t>Previous work in fabrication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ECFEC0A-C125-D03C-5B71-492C3EE70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3309938"/>
            <a:ext cx="7360733" cy="223907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i="1" u="sng" dirty="0">
              <a:latin typeface="+mn-lt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i="1" u="sng" dirty="0">
                <a:latin typeface="+mn-lt"/>
                <a:cs typeface="Calibri" panose="020F0502020204030204" pitchFamily="34" charset="0"/>
              </a:rPr>
              <a:t>The double chip: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i="1" u="sng" dirty="0">
              <a:latin typeface="+mn-lt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i="1" u="sng" dirty="0">
              <a:latin typeface="+mn-lt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2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i="1" u="sng" dirty="0">
                <a:latin typeface="+mj-lt"/>
                <a:cs typeface="Calibri" panose="020F0502020204030204" pitchFamily="34" charset="0"/>
              </a:rPr>
              <a:t>Fabrication of diamond pillars and embedded 1x1 </a:t>
            </a:r>
            <a:r>
              <a:rPr lang="en-US" altLang="en-US" sz="1800" i="1" u="sng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altLang="en-US" sz="1800" i="1" u="sng" dirty="0">
                <a:latin typeface="+mj-lt"/>
                <a:cs typeface="Calibri" panose="020F0502020204030204" pitchFamily="34" charset="0"/>
              </a:rPr>
              <a:t>m wires for high gradients</a:t>
            </a:r>
            <a:endParaRPr lang="en-US" altLang="en-US" sz="1800" i="1" dirty="0">
              <a:latin typeface="+mj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he-I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70B18D6-71F1-4A1C-03F3-9A6B2673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5360988"/>
            <a:ext cx="14525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1E82E72-9952-C53B-A686-81E8663E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5360988"/>
            <a:ext cx="1646237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FEA86C1-4211-9ECB-2C1D-96C5D62E2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1069975"/>
            <a:ext cx="7443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800"/>
              <a:t>Flash examples of fabrication in our lab for labs around the world:</a:t>
            </a:r>
            <a:endParaRPr lang="en-US" altLang="he-IL" sz="1600"/>
          </a:p>
        </p:txBody>
      </p:sp>
      <p:pic>
        <p:nvPicPr>
          <p:cNvPr id="8" name="Picture 14" descr="http://www.bgu.ac.il/atomchip/News/images/Ion_Chip_Mainz.png">
            <a:extLst>
              <a:ext uri="{FF2B5EF4-FFF2-40B4-BE49-F238E27FC236}">
                <a16:creationId xmlns:a16="http://schemas.microsoft.com/office/drawing/2014/main" id="{65105BC4-4BB2-EDAF-BB4B-54ACC27B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468438"/>
            <a:ext cx="140811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2ions03">
            <a:extLst>
              <a:ext uri="{FF2B5EF4-FFF2-40B4-BE49-F238E27FC236}">
                <a16:creationId xmlns:a16="http://schemas.microsoft.com/office/drawing/2014/main" id="{4BC2364C-429E-D8B6-E940-37184DF0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1917700"/>
            <a:ext cx="9064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x_Picture 2">
            <a:extLst>
              <a:ext uri="{FF2B5EF4-FFF2-40B4-BE49-F238E27FC236}">
                <a16:creationId xmlns:a16="http://schemas.microsoft.com/office/drawing/2014/main" id="{573AD7B8-A135-F0C2-7E9D-362D6134F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381125"/>
            <a:ext cx="15113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B9BA23FC-98DE-442D-94DB-D23F6D91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889250"/>
            <a:ext cx="3205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For Thomas Fernholz (Nottingham, 2022)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Shown: a loaded BGU 4-layer atom chip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D34D64B1-81B8-F453-F94D-77E55EAA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768475"/>
            <a:ext cx="162877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375B9887-F8D8-ACF0-F0EF-C15632E65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2889250"/>
            <a:ext cx="320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For Ferdinand Schmidt-Kaler (Mainz)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Shown: a loaded BGU ion chip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91E9B5C0-3D89-6556-66A8-40A597292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511550"/>
            <a:ext cx="137477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AA802624-B684-199B-D125-C8AF2B8B9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4564063"/>
            <a:ext cx="8607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Double (ITO) BGU ion chip (for anti-hydrogen sympathetic cooling CERN and Ferdinand Schmidt-Kaler). Right: Trapped ions.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We will use exactly the same chip for our SGI chip experiment.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247375E5-B3A5-901B-3D54-2E64880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3497263"/>
            <a:ext cx="15097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D7DA04AD-763D-D4BD-A438-3688227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3559175"/>
            <a:ext cx="98266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2385">
            <a:extLst>
              <a:ext uri="{FF2B5EF4-FFF2-40B4-BE49-F238E27FC236}">
                <a16:creationId xmlns:a16="http://schemas.microsoft.com/office/drawing/2014/main" id="{E153442F-904B-4E3C-4097-8BA164745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524000"/>
            <a:ext cx="145256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2CAB310E-7D06-DC94-D13B-4EC3152F7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2882900"/>
            <a:ext cx="3205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For Joerg Schmiedmayer (Heidelberg).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Published in Science 2008. 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9FB81A98-F2F6-92F9-1499-39ED54FA2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5360988"/>
            <a:ext cx="3205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Highly homogeneous nano-diamonds (ND)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etched on the surface (fabricated in BGU).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This will be our ND source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(in the real source the ND density will be much larger). The NDs will leave the 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by laser-shockwave of transducer vibrations.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D3D25539-6034-CF02-D011-DB01F0C7A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775" y="5283200"/>
            <a:ext cx="22717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BGU highly accurate 1x1 </a:t>
            </a:r>
            <a:r>
              <a:rPr lang="en-US" altLang="en-US" sz="1200" b="0">
                <a:latin typeface="Symbol" panose="05050102010706020507" pitchFamily="18" charset="2"/>
              </a:rPr>
              <a:t>m</a:t>
            </a:r>
            <a:r>
              <a:rPr lang="en-US" altLang="en-US" sz="1200" b="0"/>
              <a:t>m current-carrying wire embedded inside the substrate for maximal heat dissipation.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/>
              <a:t>Also the chemical composition must be carefully controlled to achieve extreme current density of 10^9 A/cm^2. </a:t>
            </a:r>
          </a:p>
        </p:txBody>
      </p:sp>
    </p:spTree>
    <p:extLst>
      <p:ext uri="{BB962C8B-B14F-4D97-AF65-F5344CB8AC3E}">
        <p14:creationId xmlns:p14="http://schemas.microsoft.com/office/powerpoint/2010/main" val="3021637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86A01177-80B0-40D0-98FC-18A11D66B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9238"/>
            <a:ext cx="2884487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b="0" dirty="0">
                <a:latin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2E9EFA46-F090-4755-AE5D-F9FCAE21E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28" y="1891050"/>
            <a:ext cx="680410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A hard experiment! Numerous cutting-edge technologies.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But at the end of the day, it seems feasible.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It seems the SG effect is far from completing its historical role.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Once working, will shed new light on numerous questions,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dirty="0"/>
              <a:t>including collapse, decoherence, quantum-gravity, and more.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19BE8A58-3778-40F4-930B-DBC970A83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450"/>
            <a:ext cx="4254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3D6A60-D732-4B3A-9D08-77D5542FA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13" y="2209584"/>
            <a:ext cx="2195513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EA553B-D492-4E90-9900-988CE9433D96}"/>
              </a:ext>
            </a:extLst>
          </p:cNvPr>
          <p:cNvGrpSpPr>
            <a:grpSpLocks/>
          </p:cNvGrpSpPr>
          <p:nvPr/>
        </p:nvGrpSpPr>
        <p:grpSpPr bwMode="auto">
          <a:xfrm>
            <a:off x="74613" y="4955363"/>
            <a:ext cx="8477250" cy="1786751"/>
            <a:chOff x="74331" y="4955233"/>
            <a:chExt cx="8477654" cy="1786135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3750BF6-AAF9-4012-A057-9143FA9D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87" r="17216" b="28159"/>
            <a:stretch>
              <a:fillRect/>
            </a:stretch>
          </p:blipFill>
          <p:spPr bwMode="auto">
            <a:xfrm>
              <a:off x="74331" y="4955233"/>
              <a:ext cx="7127320" cy="1786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B964E134-7D61-47C5-80FD-833D3BFC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7336" y="6021288"/>
              <a:ext cx="13346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Thanks to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Mark Keil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77C603D8-460B-4D64-A861-C43850C71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1"/>
          <a:stretch>
            <a:fillRect/>
          </a:stretch>
        </p:blipFill>
        <p:spPr bwMode="auto">
          <a:xfrm>
            <a:off x="3611156" y="401445"/>
            <a:ext cx="1091020" cy="111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05F22E1-41AC-40E7-8B85-4C1E677C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12" y="1135062"/>
            <a:ext cx="144145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6B8424-D731-4F1F-9921-3CCB8D0A7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3755034"/>
            <a:ext cx="8769349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800" dirty="0"/>
              <a:t>Thanks to the groundbreaking works on: ground-state cooling by Aspelmeyer/Novotny, Stickler/Novotny for rotation cooling, Hetet for nano-diamond manipulation, Brian </a:t>
            </a:r>
            <a:r>
              <a:rPr lang="en-US" altLang="he-IL" sz="1800" dirty="0" err="1"/>
              <a:t>D’Urso</a:t>
            </a:r>
            <a:r>
              <a:rPr lang="en-US" altLang="he-IL" sz="1800" dirty="0"/>
              <a:t> and so on, we are one step closer to realizing the above.</a:t>
            </a:r>
            <a:endParaRPr lang="he-IL" altLang="he-IL" sz="1800" dirty="0"/>
          </a:p>
        </p:txBody>
      </p:sp>
    </p:spTree>
    <p:extLst>
      <p:ext uri="{BB962C8B-B14F-4D97-AF65-F5344CB8AC3E}">
        <p14:creationId xmlns:p14="http://schemas.microsoft.com/office/powerpoint/2010/main" val="35663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hotos\photos 2009\2009 1120 Makhtesh Ramon camping with Heddi\P1170828.JPG">
            <a:extLst>
              <a:ext uri="{FF2B5EF4-FFF2-40B4-BE49-F238E27FC236}">
                <a16:creationId xmlns:a16="http://schemas.microsoft.com/office/drawing/2014/main" id="{E51BA3E6-AC89-48E1-9FCE-BCD70E16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19"/>
            <a:ext cx="91678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lab\BGU administration\letters\BGU.jpg">
            <a:extLst>
              <a:ext uri="{FF2B5EF4-FFF2-40B4-BE49-F238E27FC236}">
                <a16:creationId xmlns:a16="http://schemas.microsoft.com/office/drawing/2014/main" id="{1050F010-2E3A-41BF-A4A4-009624D0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7525"/>
            <a:ext cx="882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DF5F8-906C-4619-BC52-6E38B70EE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6092825"/>
            <a:ext cx="8286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36838" algn="ctr"/>
                <a:tab pos="3429000" algn="ctr"/>
                <a:tab pos="5273675" algn="r"/>
                <a:tab pos="60579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36838" algn="ctr"/>
                <a:tab pos="3429000" algn="ctr"/>
                <a:tab pos="5273675" algn="r"/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Atom Chip Group		            	                   </a:t>
            </a:r>
            <a:r>
              <a:rPr lang="en-US" altLang="en-US" sz="1800" i="1" u="sng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http://www.bgu.ac.il/atomchip/ </a:t>
            </a:r>
            <a:endParaRPr lang="en-US" altLang="en-US" sz="1800" u="sng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BA7652-7059-40A0-9281-20C239EF4AF0}"/>
              </a:ext>
            </a:extLst>
          </p:cNvPr>
          <p:cNvSpPr/>
          <p:nvPr/>
        </p:nvSpPr>
        <p:spPr>
          <a:xfrm rot="2175214">
            <a:off x="4741544" y="7388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Thanks for your</a:t>
            </a:r>
          </a:p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attention</a:t>
            </a:r>
          </a:p>
        </p:txBody>
      </p:sp>
      <p:pic>
        <p:nvPicPr>
          <p:cNvPr id="7" name="Picture 4" descr="shimi">
            <a:extLst>
              <a:ext uri="{FF2B5EF4-FFF2-40B4-BE49-F238E27FC236}">
                <a16:creationId xmlns:a16="http://schemas.microsoft.com/office/drawing/2014/main" id="{57FD4B8D-EB4A-4E03-90B2-8144ECE1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5" t="18307" r="12048" b="14943"/>
          <a:stretch>
            <a:fillRect/>
          </a:stretch>
        </p:blipFill>
        <p:spPr bwMode="auto">
          <a:xfrm>
            <a:off x="6607473" y="2283638"/>
            <a:ext cx="1388288" cy="167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582C564-E67F-46A6-BED8-7F70A6AE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r="7430"/>
          <a:stretch>
            <a:fillRect/>
          </a:stretch>
        </p:blipFill>
        <p:spPr bwMode="auto">
          <a:xfrm>
            <a:off x="3711568" y="2283638"/>
            <a:ext cx="1383922" cy="16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:\Users\Zhifan Zhou\Pictures\Zhifan_1.bmp">
            <a:extLst>
              <a:ext uri="{FF2B5EF4-FFF2-40B4-BE49-F238E27FC236}">
                <a16:creationId xmlns:a16="http://schemas.microsoft.com/office/drawing/2014/main" id="{17587294-7796-4AD9-A5C5-A69C9C75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7" t="2866" r="6447" b="22926"/>
          <a:stretch>
            <a:fillRect/>
          </a:stretch>
        </p:blipFill>
        <p:spPr bwMode="auto">
          <a:xfrm>
            <a:off x="5003811" y="2283638"/>
            <a:ext cx="1600752" cy="167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A306D4A-ABF9-4F8B-9CA9-DA5F6B696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63" y="3902483"/>
            <a:ext cx="8599924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      Omer Amit, Or Dobkowski,  Yair Margalit,  Zhifan Zhou,  Shimon </a:t>
            </a:r>
            <a:r>
              <a:rPr lang="en-US" altLang="en-US" sz="1600" dirty="0" err="1"/>
              <a:t>Machluf</a:t>
            </a:r>
            <a:r>
              <a:rPr lang="en-US" altLang="en-US" sz="1600" dirty="0"/>
              <a:t>,  Dmitrii Kapusta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</a:t>
            </a:r>
            <a:r>
              <a:rPr lang="en-US" altLang="en-US" sz="1600" dirty="0"/>
              <a:t>With theoretical BGU support by Yonathan Japha, Samuel Moukouri, Daniel Rohrlich,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Yigal Meir, Baruch Horowitz, and international theory collaborators: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Sougato Bose, Anupam Mazumdar, Juan Pablo Paz,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Matthias Zimmermann, Maxim Efremov, Wolfgang Schleich, Carsten Henkel</a:t>
            </a:r>
            <a:r>
              <a:rPr lang="en-US" altLang="en-US" sz="18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Thanks also to Zina </a:t>
            </a:r>
            <a:r>
              <a:rPr lang="en-US" altLang="en-US" sz="1600" dirty="0" err="1"/>
              <a:t>Binstock</a:t>
            </a:r>
            <a:r>
              <a:rPr lang="en-US" altLang="en-US" sz="1600" dirty="0"/>
              <a:t>, Yaniv Bar-Haim, David Groswasser,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/>
              <a:t>Meni</a:t>
            </a:r>
            <a:r>
              <a:rPr lang="en-US" altLang="en-US" sz="1600" dirty="0"/>
              <a:t> Givon, and Mark Keil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6BACF4E-1297-4F3C-B5B4-90D8B27CC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44" y="2286691"/>
            <a:ext cx="1328624" cy="16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075A769-9A52-42F4-B792-DC26678A7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35" y="2280584"/>
            <a:ext cx="1199108" cy="167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AB37845F-8D8A-4ECB-8771-A89BA0B7A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814" y="3605845"/>
            <a:ext cx="880414" cy="35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(@MIT)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99DEC554-A314-461A-98BC-1E479194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125" y="3598211"/>
            <a:ext cx="998287" cy="3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(@NIST)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62D1A28B-9935-41FB-BD2F-313CC4541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115" y="3587127"/>
            <a:ext cx="1679334" cy="3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(@Amsterdam)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72982065-43A5-470C-9391-1AF6D10F2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869" y="1848394"/>
            <a:ext cx="1504706" cy="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The SG Team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6D9EEA8-52FB-487F-AA89-4EAA9FBE6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586" y="3587441"/>
            <a:ext cx="997975" cy="35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(@MPQ)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4CAEEFC6-6219-4406-B6EF-A5484587B474}"/>
              </a:ext>
            </a:extLst>
          </p:cNvPr>
          <p:cNvSpPr txBox="1">
            <a:spLocks noChangeArrowheads="1"/>
          </p:cNvSpPr>
          <p:nvPr/>
        </p:nvSpPr>
        <p:spPr bwMode="auto">
          <a:xfrm rot="20159538">
            <a:off x="184150" y="1016000"/>
            <a:ext cx="4584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Always searching for excellent students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and post-docs</a:t>
            </a:r>
          </a:p>
        </p:txBody>
      </p:sp>
      <p:pic>
        <p:nvPicPr>
          <p:cNvPr id="22" name="Picture 21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B05BE10D-BECC-A78C-570E-1E406F1E2C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5" b="15411"/>
          <a:stretch/>
        </p:blipFill>
        <p:spPr>
          <a:xfrm>
            <a:off x="0" y="2284513"/>
            <a:ext cx="1198361" cy="16794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272798-BEAD-03C9-B116-8D5DE99E0410}"/>
              </a:ext>
            </a:extLst>
          </p:cNvPr>
          <p:cNvSpPr txBox="1"/>
          <p:nvPr/>
        </p:nvSpPr>
        <p:spPr>
          <a:xfrm>
            <a:off x="-23126" y="3866750"/>
            <a:ext cx="122148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Barak Trok,</a:t>
            </a:r>
            <a:endParaRPr lang="he-IL" dirty="0"/>
          </a:p>
        </p:txBody>
      </p:sp>
      <p:pic>
        <p:nvPicPr>
          <p:cNvPr id="21" name="Picture 2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225AD34-432E-1985-880C-85459960D9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55" y="2304873"/>
            <a:ext cx="1171391" cy="16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3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98FEBB3-0238-EF65-11ED-9580029CF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66" y="157201"/>
            <a:ext cx="7482468" cy="569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he-IL" sz="3600" dirty="0">
                <a:solidFill>
                  <a:srgbClr val="0000FF"/>
                </a:solidFill>
              </a:rPr>
              <a:t>Superpositions of massive objects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BD74-19A8-B15D-98A7-4A848D35F51A}"/>
              </a:ext>
            </a:extLst>
          </p:cNvPr>
          <p:cNvSpPr txBox="1"/>
          <p:nvPr/>
        </p:nvSpPr>
        <p:spPr>
          <a:xfrm>
            <a:off x="204788" y="747713"/>
            <a:ext cx="8543925" cy="58047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eaLnBrk="1" hangingPunct="1">
              <a:lnSpc>
                <a:spcPct val="125000"/>
              </a:lnSpc>
              <a:defRPr/>
            </a:pPr>
            <a:r>
              <a:rPr lang="en-US" alt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en-US" altLang="he-IL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25000"/>
              </a:lnSpc>
              <a:buFontTx/>
              <a:buAutoNum type="arabicPeriod"/>
              <a:defRPr/>
            </a:pP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Largest mass coherent spatial superposition (by 4-7 orders of magnitude beyond the state-of-the-art). Specifically, a superposition of a nano-diamond with 10^7-10^10 carbon atoms. </a:t>
            </a:r>
          </a:p>
          <a:p>
            <a:pPr marL="342900" indent="-342900" eaLnBrk="1" hangingPunct="1">
              <a:lnSpc>
                <a:spcPct val="125000"/>
              </a:lnSpc>
              <a:buFontTx/>
              <a:buAutoNum type="arabicPeriod"/>
              <a:defRPr/>
            </a:pP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Realize full-loop SG interferometer (SGI), and conduct cutting-edge fundamental experiments on</a:t>
            </a:r>
            <a:r>
              <a:rPr lang="en-US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125000"/>
              </a:lnSpc>
              <a:defRPr/>
            </a:pPr>
            <a:endParaRPr lang="en-US" altLang="he-IL" sz="1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defRPr/>
            </a:pPr>
            <a:r>
              <a:rPr lang="en-US" altLang="he-IL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QM, NEW INSIGHT INTO QUANTUM-GRAVITY, HEP (PARTICLE PHYSICS), EXOTIC THEORIES</a:t>
            </a:r>
            <a:r>
              <a:rPr lang="de-DE" altLang="he-IL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25000"/>
              </a:lnSpc>
              <a:defRPr/>
            </a:pPr>
            <a:endParaRPr lang="de-DE" altLang="he-IL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defRPr/>
            </a:pPr>
            <a:r>
              <a:rPr lang="en-US" alt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Related refs:</a:t>
            </a:r>
            <a:endParaRPr lang="en-US" altLang="he-IL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25000"/>
              </a:lnSpc>
              <a:buFontTx/>
              <a:buAutoNum type="arabicPeriod"/>
              <a:defRPr/>
            </a:pPr>
            <a:r>
              <a:rPr lang="de-DE" altLang="he-IL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Test quantum mechanics in new regimes </a:t>
            </a: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[How big can the quantum world be? Physicists probe the limits, </a:t>
            </a:r>
            <a:r>
              <a:rPr lang="de-DE" altLang="he-IL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Quantamagazine (2021)</a:t>
            </a: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] (e.g., An inherent limit? GRW, CSL, DP, Phonons [</a:t>
            </a:r>
            <a:r>
              <a:rPr lang="de-DE" altLang="he-IL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arXiv:211201263</a:t>
            </a: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]. Some even speculate that at some point the complementarity principle will break down). In addition, numerous new papers claiming the specifically SG will teach us new things [</a:t>
            </a:r>
            <a:r>
              <a:rPr lang="de-DE" altLang="he-IL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EPL 133, 30001 (2021)</a:t>
            </a: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Phys. Rev. A 103, 042217 (2021), Communications Physics 4, 155 (2021)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de-DE" altLang="he-IL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25000"/>
              </a:lnSpc>
              <a:buFontTx/>
              <a:buAutoNum type="arabicPeriod"/>
              <a:defRPr/>
            </a:pPr>
            <a:r>
              <a:rPr lang="de-DE" altLang="he-IL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New experimental insight to the gravity-quantum interface </a:t>
            </a: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(e.g., the graviton, quantum equivalence principle), and test of several related </a:t>
            </a:r>
            <a:r>
              <a:rPr lang="de-DE" altLang="he-IL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exotic theories </a:t>
            </a:r>
            <a:r>
              <a:rPr lang="de-DE" altLang="he-IL" sz="1400" i="1" dirty="0">
                <a:latin typeface="Calibri" panose="020F0502020204030204" pitchFamily="34" charset="0"/>
                <a:cs typeface="Calibri" panose="020F0502020204030204" pitchFamily="34" charset="0"/>
              </a:rPr>
              <a:t>(e.g., DP on gravitationally induced collapse, breakdown of complementarity) [</a:t>
            </a:r>
            <a:r>
              <a:rPr lang="de-DE" altLang="he-IL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PRL 117, 143003 (2016); PRL 119, 240401 (2017); PRL 119, 240402 (2017); Front. Phys. 8, 176 (2020); Nature Physics 17, 74 (2021); </a:t>
            </a:r>
            <a:r>
              <a:rPr lang="pt-BR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Class. Quantum Grav. 38, 245009 (2021)</a:t>
            </a:r>
            <a:r>
              <a:rPr lang="pt-BR" sz="1400" i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eaLnBrk="1" hangingPunct="1">
              <a:lnSpc>
                <a:spcPct val="125000"/>
              </a:lnSpc>
              <a:buFontTx/>
              <a:buAutoNum type="arabicPeriod"/>
              <a:defRPr/>
            </a:pPr>
            <a:r>
              <a:rPr lang="de-DE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New interferometer technology for particle physics and GR fundamental questions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(e.g., Fine-structure constant </a:t>
            </a:r>
            <a:r>
              <a:rPr lang="de-DE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[Science 360, 1919 (2018); Nature 588, 61 (2020) – 10^-12],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Equivalence principle </a:t>
            </a:r>
            <a:r>
              <a:rPr lang="de-DE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[PRL 125, 191101 (2020) - 10^-12],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 Dark Matter/Energy </a:t>
            </a:r>
            <a:r>
              <a:rPr lang="de-DE" sz="1400" b="0" i="1" dirty="0">
                <a:latin typeface="Calibri" panose="020F0502020204030204" pitchFamily="34" charset="0"/>
                <a:cs typeface="Calibri" panose="020F0502020204030204" pitchFamily="34" charset="0"/>
              </a:rPr>
              <a:t>[Quantum Science and Technology 6, 024014 (2021)], </a:t>
            </a:r>
            <a:r>
              <a:rPr lang="de-DE" sz="1400" i="1" dirty="0">
                <a:latin typeface="Calibri" panose="020F0502020204030204" pitchFamily="34" charset="0"/>
                <a:cs typeface="Calibri" panose="020F0502020204030204" pitchFamily="34" charset="0"/>
              </a:rPr>
              <a:t>Chameleon fields, Yukawa type extension to Newtonian gravity at short distances, Lorentz and CPT symmetries, G waves, etc.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DCD0F12-A1FA-175E-2E89-2EDEB898C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775" y="64881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e-IL" sz="1800"/>
              <a:t>1:30</a:t>
            </a:r>
            <a:endParaRPr lang="he-IL" altLang="he-IL" sz="1800"/>
          </a:p>
        </p:txBody>
      </p:sp>
    </p:spTree>
    <p:extLst>
      <p:ext uri="{BB962C8B-B14F-4D97-AF65-F5344CB8AC3E}">
        <p14:creationId xmlns:p14="http://schemas.microsoft.com/office/powerpoint/2010/main" val="235483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22AC3A2-57FC-EE8E-5479-022226756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777" y="147793"/>
            <a:ext cx="6328316" cy="569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he-IL" sz="3600" dirty="0">
                <a:solidFill>
                  <a:srgbClr val="0000FF"/>
                </a:solidFill>
              </a:rPr>
              <a:t>Our route: SG Interferometry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4" descr="300px-Stern-Gerlach_experiment">
            <a:extLst>
              <a:ext uri="{FF2B5EF4-FFF2-40B4-BE49-F238E27FC236}">
                <a16:creationId xmlns:a16="http://schemas.microsoft.com/office/drawing/2014/main" id="{4EB17338-901A-626C-F3F1-29BE1E1D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18" y="1038342"/>
            <a:ext cx="33321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85DEE-840E-E986-8406-4AC45748A2CF}"/>
              </a:ext>
            </a:extLst>
          </p:cNvPr>
          <p:cNvSpPr txBox="1"/>
          <p:nvPr/>
        </p:nvSpPr>
        <p:spPr>
          <a:xfrm>
            <a:off x="2687444" y="3479180"/>
            <a:ext cx="401161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With extremely high magnetic gradients!</a:t>
            </a:r>
            <a:endParaRPr lang="he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79643-BCB7-772C-7DA0-D72653CC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5" y="4127381"/>
            <a:ext cx="4125684" cy="248260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BAED533-8972-CACE-4CCC-8259D8B6D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1"/>
          <a:stretch>
            <a:fillRect/>
          </a:stretch>
        </p:blipFill>
        <p:spPr bwMode="auto">
          <a:xfrm>
            <a:off x="7192421" y="4429841"/>
            <a:ext cx="15843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, schematic&#10;&#10;Description automatically generated">
            <a:extLst>
              <a:ext uri="{FF2B5EF4-FFF2-40B4-BE49-F238E27FC236}">
                <a16:creationId xmlns:a16="http://schemas.microsoft.com/office/drawing/2014/main" id="{F019BA72-B5D2-3629-CBC7-FE1802032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4429841"/>
            <a:ext cx="1241445" cy="138902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A4D7B05-359C-0B11-D745-0ED0CC558658}"/>
              </a:ext>
            </a:extLst>
          </p:cNvPr>
          <p:cNvSpPr/>
          <p:nvPr/>
        </p:nvSpPr>
        <p:spPr>
          <a:xfrm>
            <a:off x="6289287" y="4918818"/>
            <a:ext cx="713678" cy="446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49682-E0C9-E7AA-0D70-A21749A7FFB8}"/>
              </a:ext>
            </a:extLst>
          </p:cNvPr>
          <p:cNvSpPr txBox="1"/>
          <p:nvPr/>
        </p:nvSpPr>
        <p:spPr>
          <a:xfrm>
            <a:off x="4296829" y="5946638"/>
            <a:ext cx="44020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Lets consider 10^7 to 10^10 atoms in our ND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47308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3CB6A2C-5074-DA28-5736-66205408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2" b="14262"/>
          <a:stretch>
            <a:fillRect/>
          </a:stretch>
        </p:blipFill>
        <p:spPr bwMode="auto">
          <a:xfrm rot="16200000">
            <a:off x="3933060" y="2949168"/>
            <a:ext cx="1277880" cy="532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811EF5DD-6D30-DD5B-07E3-90BB87BD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5888"/>
            <a:ext cx="8767763" cy="8080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3600" dirty="0">
                <a:solidFill>
                  <a:srgbClr val="0000FF"/>
                </a:solidFill>
              </a:rPr>
              <a:t>First SG interferometer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</a:rPr>
              <a:t>(and high magnetic gradients)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FEDF7-3599-0D9B-79F6-4702E11FA5AF}"/>
              </a:ext>
            </a:extLst>
          </p:cNvPr>
          <p:cNvSpPr txBox="1"/>
          <p:nvPr/>
        </p:nvSpPr>
        <p:spPr>
          <a:xfrm>
            <a:off x="301083" y="6411950"/>
            <a:ext cx="420371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Different realizations in our lab: 2013-2022</a:t>
            </a:r>
            <a:endParaRPr lang="he-IL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397F999-6A12-0DE3-7C5E-54C3DA9C6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856" y="4337708"/>
            <a:ext cx="6872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Multi-shot visibility=phase fluctuations (sensitive to stability)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8982109E-A39C-D117-9300-0C0C9B1A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49" y="1860473"/>
            <a:ext cx="5969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94BCFEE-FF29-4A5D-D9DC-22990375E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49" y="1860473"/>
            <a:ext cx="6334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1C4CFB0-C17E-08CD-9437-B624C7680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049" y="150646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BEC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F79CCAB-AE22-F25C-AF43-85D24009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362" y="4051223"/>
            <a:ext cx="1082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Thermal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cloud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2D299F3-F545-1304-E694-232E61746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918369"/>
            <a:ext cx="835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The SG </a:t>
            </a:r>
            <a:r>
              <a:rPr lang="en-US" altLang="en-US" sz="1800" u="sng" dirty="0"/>
              <a:t>half-loop</a:t>
            </a:r>
            <a:r>
              <a:rPr lang="en-US" altLang="en-US" sz="1800" dirty="0"/>
              <a:t> experiment (going beyond beam experiments to a BEC source, and utilizing the accuracy of the atom chip):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123B96A-9B02-DAB0-6AE4-50E4B9E13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" b="47211"/>
          <a:stretch/>
        </p:blipFill>
        <p:spPr bwMode="auto">
          <a:xfrm>
            <a:off x="301083" y="1487885"/>
            <a:ext cx="6872288" cy="29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94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FC5F60D-2496-A2EE-7337-42F53182D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5888"/>
            <a:ext cx="8767763" cy="8080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3600" dirty="0">
                <a:solidFill>
                  <a:srgbClr val="0000FF"/>
                </a:solidFill>
              </a:rPr>
              <a:t>More experiments in SG Interferometry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</a:rPr>
              <a:t>(and high magnetic gradients)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4A31251-C09D-C65C-7EA5-585FBE3F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908050"/>
            <a:ext cx="9164637" cy="543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4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Clock Interferometry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Yair Margalit, Zhifan Zhou, Shimon </a:t>
            </a:r>
            <a:r>
              <a:rPr lang="en-US" altLang="en-US" sz="12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Machluf</a:t>
            </a:r>
            <a:r>
              <a:rPr lang="en-US" altLang="en-US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, Daniel Rohrlich, Yonathan Japha, Ron Folman,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</a:rPr>
              <a:t>A self-interfering clock as a ‘which path’ witness</a:t>
            </a:r>
            <a:r>
              <a:rPr lang="en-US" altLang="en-US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Science 349, 1205 (2015)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Zhifan Zhou, Yair Margalit, Daniel Rohrlich, Yonathan Japha, Ron Folman,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Quantum complementarity of clocks in the context of general relativity</a:t>
            </a:r>
          </a:p>
          <a:p>
            <a:pPr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Classical and Quantum Gravity 35, 185003 (2018)</a:t>
            </a:r>
          </a:p>
          <a:p>
            <a:pPr>
              <a:buFontTx/>
              <a:buNone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Geometric phases</a:t>
            </a:r>
          </a:p>
          <a:p>
            <a:pPr>
              <a:buFontTx/>
              <a:buNone/>
            </a:pP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Zhifan Zhou, Yair Margalit, Samuel Moukouri, Yigal Meir, Ron Folman,</a:t>
            </a:r>
          </a:p>
          <a:p>
            <a:pPr>
              <a:buFontTx/>
              <a:buNone/>
            </a:pP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An experimental test of the geodesic rule proposition for the non-cyclic geometric phase</a:t>
            </a:r>
          </a:p>
          <a:p>
            <a:pPr>
              <a:buFontTx/>
              <a:buNone/>
            </a:pP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Science Advances 6, eaay8345 (2020) </a:t>
            </a:r>
          </a:p>
          <a:p>
            <a:pPr>
              <a:buFontTx/>
              <a:buNone/>
            </a:pPr>
            <a:endParaRPr lang="en-US" alt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Moire</a:t>
            </a:r>
            <a:r>
              <a:rPr lang="en-US" alt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patterns (from two parallel interferometers)</a:t>
            </a:r>
          </a:p>
          <a:p>
            <a:pPr>
              <a:buFontTx/>
              <a:buNone/>
            </a:pP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Omer Amit, Or Dobkowski, Zhifan Zhou, Yair Margalit, Yonathan Japha, Samuel Moukouri, Yigal Meir, Baruch Horovitz, Ron Folman,</a:t>
            </a:r>
          </a:p>
          <a:p>
            <a:pPr>
              <a:buFontTx/>
              <a:buNone/>
            </a:pP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Observation of Anomalous Moiré Patterns</a:t>
            </a:r>
          </a:p>
          <a:p>
            <a:pPr>
              <a:buFontTx/>
              <a:buNone/>
            </a:pP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New J. Phys. 24, 073032 (2022).</a:t>
            </a:r>
            <a:endParaRPr lang="en-US" altLang="en-US" sz="1200" i="1" u="sng" dirty="0">
              <a:latin typeface="+mn-lt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US" altLang="en-US" sz="1400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1400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Full-loop</a:t>
            </a:r>
            <a:r>
              <a:rPr lang="en-US" alt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T^3 interferometer</a:t>
            </a:r>
          </a:p>
          <a:p>
            <a:pPr>
              <a:buFontTx/>
              <a:buNone/>
            </a:pP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O. Amit, Y. Margalit, O. Dobkowski, Z. Zhou, Y. Japha, M. Zimmermann, M. A. </a:t>
            </a:r>
            <a:r>
              <a:rPr lang="en-US" altLang="he-IL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Efremov</a:t>
            </a: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, F. A. Narducci, E. M. Rasel, W. P. Schleich, R. Folman,</a:t>
            </a:r>
          </a:p>
          <a:p>
            <a:pPr>
              <a:buFontTx/>
              <a:buNone/>
            </a:pP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he-IL" sz="12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he-IL" sz="1200" i="1" dirty="0">
                <a:latin typeface="Calibri" panose="020F0502020204030204" pitchFamily="34" charset="0"/>
                <a:cs typeface="Calibri" panose="020F0502020204030204" pitchFamily="34" charset="0"/>
              </a:rPr>
              <a:t> Stern-Gerlach matter-wave interferometer</a:t>
            </a:r>
          </a:p>
          <a:p>
            <a:pPr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PRL 123, 083601 (2019)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9480A-340C-81E9-D56C-11954DC8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23925"/>
            <a:ext cx="16287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0">
            <a:extLst>
              <a:ext uri="{FF2B5EF4-FFF2-40B4-BE49-F238E27FC236}">
                <a16:creationId xmlns:a16="http://schemas.microsoft.com/office/drawing/2014/main" id="{8C6FB547-3BAE-C01A-8DDB-A2C5E02DE271}"/>
              </a:ext>
            </a:extLst>
          </p:cNvPr>
          <p:cNvGrpSpPr>
            <a:grpSpLocks/>
          </p:cNvGrpSpPr>
          <p:nvPr/>
        </p:nvGrpSpPr>
        <p:grpSpPr bwMode="auto">
          <a:xfrm>
            <a:off x="6323013" y="2559050"/>
            <a:ext cx="2586037" cy="1871663"/>
            <a:chOff x="6528495" y="3070696"/>
            <a:chExt cx="2586037" cy="18716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62650B-1004-09C7-5EB0-ABB9D14FF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495" y="3070696"/>
              <a:ext cx="2052637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D0FA0D20-5504-03E3-4628-0C12E0811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2570" y="3261196"/>
              <a:ext cx="13112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Dynamic phase</a:t>
              </a: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F265B672-2996-4A62-176F-E8129471E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4157" y="3891434"/>
              <a:ext cx="173037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Pancharatnam phase</a:t>
              </a: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4CC0BBED-0D03-9B05-9754-B0A6F94A3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4157" y="4610571"/>
              <a:ext cx="14319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Geometric phase</a:t>
              </a:r>
            </a:p>
          </p:txBody>
        </p:sp>
      </p:grpSp>
      <p:graphicFrame>
        <p:nvGraphicFramePr>
          <p:cNvPr id="10" name="Object 1">
            <a:extLst>
              <a:ext uri="{FF2B5EF4-FFF2-40B4-BE49-F238E27FC236}">
                <a16:creationId xmlns:a16="http://schemas.microsoft.com/office/drawing/2014/main" id="{295F2BCD-85D6-DB76-F3C1-E5C234DE1F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4673600"/>
          <a:ext cx="230187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293080" imgH="3974760" progId="Acrobat.Document.DC">
                  <p:embed/>
                </p:oleObj>
              </mc:Choice>
              <mc:Fallback>
                <p:oleObj name="Acrobat Document" r:id="rId4" imgW="5293080" imgH="3974760" progId="Acrobat.Document.DC">
                  <p:embed/>
                  <p:pic>
                    <p:nvPicPr>
                      <p:cNvPr id="19462" name="Object 1">
                        <a:extLst>
                          <a:ext uri="{FF2B5EF4-FFF2-40B4-BE49-F238E27FC236}">
                            <a16:creationId xmlns:a16="http://schemas.microsoft.com/office/drawing/2014/main" id="{73A73DB0-8DF9-0C38-A5C4-28542002DD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4673600"/>
                        <a:ext cx="2301875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3C9A5376-FD29-78CA-BE3B-B82A9D9BA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84" y="5816600"/>
            <a:ext cx="28082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D8AFCF-1CD5-49A0-37A1-4096B9B96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7350" y="5869345"/>
            <a:ext cx="1555327" cy="9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5D3E1E0A-52AF-41D6-B500-FDABD2027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3" y="356813"/>
            <a:ext cx="8054355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Full-loop: Spin oscillations</a:t>
            </a:r>
            <a:endParaRPr lang="de-DE" altLang="en-US" sz="3600" b="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E0D4C-D953-455D-8588-DAE50279F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0" y="1126573"/>
            <a:ext cx="4125684" cy="2482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0C1E2-C5D2-4B4A-BFF5-717FEDAE5D25}"/>
              </a:ext>
            </a:extLst>
          </p:cNvPr>
          <p:cNvSpPr txBox="1"/>
          <p:nvPr/>
        </p:nvSpPr>
        <p:spPr>
          <a:xfrm>
            <a:off x="398585" y="5211293"/>
            <a:ext cx="8002127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Advantages: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 need for high resolution imaging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 need for laser spectroscopy which heats the diamond (and has low contrast)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Its fast! So a good way to fight all types of decoherence (e.g. BBR)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03D319-DA5F-4B10-9DDC-D6E445D4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63" y="3542838"/>
            <a:ext cx="5395973" cy="1289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B0DCD-26EA-4AC8-88EE-FC1BD6ACD72D}"/>
              </a:ext>
            </a:extLst>
          </p:cNvPr>
          <p:cNvSpPr txBox="1"/>
          <p:nvPr/>
        </p:nvSpPr>
        <p:spPr>
          <a:xfrm>
            <a:off x="385277" y="3790596"/>
            <a:ext cx="1316386" cy="8617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Unique T^3 </a:t>
            </a:r>
          </a:p>
          <a:p>
            <a:r>
              <a:rPr lang="en-US" dirty="0"/>
              <a:t>signal:</a:t>
            </a:r>
          </a:p>
          <a:p>
            <a:r>
              <a:rPr lang="en-US" sz="1400" dirty="0"/>
              <a:t>Kennard 1927</a:t>
            </a:r>
            <a:endParaRPr lang="he-IL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025A1-4011-4653-834E-D5D095279C0D}"/>
              </a:ext>
            </a:extLst>
          </p:cNvPr>
          <p:cNvSpPr txBox="1"/>
          <p:nvPr/>
        </p:nvSpPr>
        <p:spPr>
          <a:xfrm>
            <a:off x="7144055" y="4564755"/>
            <a:ext cx="99418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PRL2019</a:t>
            </a:r>
            <a:endParaRPr lang="he-IL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FD16E19-B389-2FF5-1638-410C103E7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1"/>
          <a:stretch>
            <a:fillRect/>
          </a:stretch>
        </p:blipFill>
        <p:spPr bwMode="auto">
          <a:xfrm>
            <a:off x="7186846" y="1429033"/>
            <a:ext cx="15843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, schematic&#10;&#10;Description automatically generated">
            <a:extLst>
              <a:ext uri="{FF2B5EF4-FFF2-40B4-BE49-F238E27FC236}">
                <a16:creationId xmlns:a16="http://schemas.microsoft.com/office/drawing/2014/main" id="{9755E493-6D2D-D364-9A2D-787D13B2B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25" y="1429033"/>
            <a:ext cx="1241445" cy="1389029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9E4EB1C-5F46-47E8-C640-0D032922D063}"/>
              </a:ext>
            </a:extLst>
          </p:cNvPr>
          <p:cNvSpPr/>
          <p:nvPr/>
        </p:nvSpPr>
        <p:spPr>
          <a:xfrm>
            <a:off x="6283712" y="1918010"/>
            <a:ext cx="713678" cy="446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B6E44-B5FA-C5FC-4527-02AD0FFD78F1}"/>
              </a:ext>
            </a:extLst>
          </p:cNvPr>
          <p:cNvSpPr txBox="1"/>
          <p:nvPr/>
        </p:nvSpPr>
        <p:spPr>
          <a:xfrm>
            <a:off x="301083" y="6411950"/>
            <a:ext cx="241906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Science Advances 2021</a:t>
            </a:r>
            <a:endParaRPr lang="he-I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65AB6E-78DC-3830-FB64-BEDC7570A8E3}"/>
              </a:ext>
            </a:extLst>
          </p:cNvPr>
          <p:cNvSpPr txBox="1"/>
          <p:nvPr/>
        </p:nvSpPr>
        <p:spPr>
          <a:xfrm>
            <a:off x="4291254" y="2945830"/>
            <a:ext cx="44020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Lets consider 10^7 to 10^10 atoms in our ND</a:t>
            </a:r>
            <a:endParaRPr lang="he-IL" dirty="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6852319B-8D9A-40C6-BC1F-9EDE64C5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7" y="4785723"/>
            <a:ext cx="55784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F76BF1-D239-B97C-89E4-03558BB6415A}"/>
              </a:ext>
            </a:extLst>
          </p:cNvPr>
          <p:cNvSpPr txBox="1"/>
          <p:nvPr/>
        </p:nvSpPr>
        <p:spPr>
          <a:xfrm>
            <a:off x="5779352" y="4849047"/>
            <a:ext cx="33895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Theory by Wolfgang Schleich et al.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0682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3CEF19E-640A-6E75-5635-0581D5005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392113"/>
            <a:ext cx="8515350" cy="714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he-IL" sz="3600" dirty="0">
                <a:solidFill>
                  <a:srgbClr val="0000FF"/>
                </a:solidFill>
              </a:rPr>
              <a:t>Our work with NV in diamond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47E967E-28C1-E455-AEEE-616B8DC8C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4048125"/>
            <a:ext cx="31496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13E59-42C3-0172-1995-5AA9972B6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1370013"/>
            <a:ext cx="6037263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 u="sng">
                <a:latin typeface="Calibri" panose="020F0502020204030204" pitchFamily="34" charset="0"/>
                <a:cs typeface="Calibri" panose="020F0502020204030204" pitchFamily="34" charset="0"/>
              </a:rPr>
              <a:t>NV Physics</a:t>
            </a:r>
            <a:endParaRPr lang="en-US" altLang="he-IL" sz="12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de-DE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Y. Rosenzweig, Y. Schlussel, and R. Folman,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Probing the origins of inhomogeneous broadening in nitrogen-vacancy centers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with Doppler-free-type spectroscopy</a:t>
            </a:r>
            <a:endParaRPr lang="de-DE" altLang="he-IL" sz="12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de-DE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PRB 98, 014112 (2018)</a:t>
            </a:r>
            <a:endParaRPr lang="en-US" altLang="he-IL" sz="12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12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 u="sng">
                <a:latin typeface="Calibri" panose="020F0502020204030204" pitchFamily="34" charset="0"/>
                <a:cs typeface="Calibri" panose="020F0502020204030204" pitchFamily="34" charset="0"/>
              </a:rPr>
              <a:t>NV magnetometry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Victor M. Acosta, Louis S. Bouchard, Dmitry Budker, Ron Folman, Till Lenz,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Patrick Maletinsky, Dominik Rohner, Yechezkel Schlussel, Lucas Thiel,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Color centers in diamond as novel probes of superconductivity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Journal of superconductivity and novel magnetism 32, 85 (2019)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he-IL" sz="12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Yechezkel Schlussel, Till Lenz, Dominik Rohner, Yaniv Bar-Haim, Lykourgos Bougas,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David Groswasser, Michael Kieschnick, Evgeny Rozenberg, Lucas Tiel, Amir Waxman,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Jan Meijer, Patrick Maletinsky, Dmitry Budker &amp; Ron Folman,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Wide-field imaging of superconducting vortices with electron spins in diamond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Phys. Rev. Applied 10, 034032 (2018)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he-IL" sz="12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 A. Waxman, H. Schlussel, D. Groswasser, V.M. Acosta, L.-S. Bouchard, D. Budker, R. Folman,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Diamond Magnetometry of Superconducting Thin Films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Calibri" panose="020F0502020204030204" pitchFamily="34" charset="0"/>
                <a:cs typeface="Calibri" panose="020F0502020204030204" pitchFamily="34" charset="0"/>
              </a:rPr>
              <a:t>PRB 89, </a:t>
            </a:r>
            <a:r>
              <a:rPr lang="he-IL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054509</a:t>
            </a:r>
            <a:r>
              <a:rPr lang="en-US" altLang="he-IL" sz="1200" i="1">
                <a:latin typeface="Calibri" panose="020F0502020204030204" pitchFamily="34" charset="0"/>
                <a:cs typeface="Calibri" panose="020F0502020204030204" pitchFamily="34" charset="0"/>
              </a:rPr>
              <a:t> (2014)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he-IL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e-IL" sz="1200">
                <a:latin typeface="Calibri" panose="020F0502020204030204" pitchFamily="34" charset="0"/>
                <a:cs typeface="Calibri" panose="020F0502020204030204" pitchFamily="34" charset="0"/>
              </a:rPr>
              <a:t>* Diamond lattice constant of 0.357 nm including 8 atoms</a:t>
            </a:r>
            <a:endParaRPr lang="he-IL" altLang="he-IL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181860C-F508-D1FB-F821-2EED7C10C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1"/>
          <a:stretch>
            <a:fillRect/>
          </a:stretch>
        </p:blipFill>
        <p:spPr bwMode="auto">
          <a:xfrm>
            <a:off x="7521575" y="1144588"/>
            <a:ext cx="15843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08A6142-2B0C-DB1B-F594-5EE679D3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1898650"/>
            <a:ext cx="2017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F9A49D3-E389-A184-D851-99A43D29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36838"/>
            <a:ext cx="17748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2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D21BA867-F28C-4FFA-8423-4C4780D1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9238"/>
            <a:ext cx="7632700" cy="685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dirty="0">
                <a:latin typeface="Times New Roman" panose="02020603050405020304" pitchFamily="18" charset="0"/>
              </a:rPr>
              <a:t>Early and recent suggestions</a:t>
            </a:r>
            <a:r>
              <a:rPr lang="de-DE" altLang="en-US" sz="3600" b="0" dirty="0"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ECD9B83-23E4-4223-8CD5-F7C993C2A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5" y="2508248"/>
            <a:ext cx="2877840" cy="326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1">
            <a:extLst>
              <a:ext uri="{FF2B5EF4-FFF2-40B4-BE49-F238E27FC236}">
                <a16:creationId xmlns:a16="http://schemas.microsoft.com/office/drawing/2014/main" id="{52F233F8-F485-4897-96BF-7FA82414F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47"/>
          <a:stretch>
            <a:fillRect/>
          </a:stretch>
        </p:blipFill>
        <p:spPr bwMode="auto">
          <a:xfrm>
            <a:off x="115716" y="1289823"/>
            <a:ext cx="63357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78BDF280-38F5-4565-8496-3562E67A4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41" y="5914795"/>
            <a:ext cx="58999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Test quantum foundations (collapse?), Measure gravity,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Probe exotic physics e.g., DP,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New tool for precision measurement?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F92B9-FC3C-A0BA-2A93-D20885274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646" y="2994103"/>
            <a:ext cx="5665205" cy="284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19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</TotalTime>
  <Words>3085</Words>
  <Application>Microsoft Office PowerPoint</Application>
  <PresentationFormat>On-screen Show (4:3)</PresentationFormat>
  <Paragraphs>316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Impact</vt:lpstr>
      <vt:lpstr>Symbol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Folman</dc:creator>
  <cp:lastModifiedBy>Ron Folman</cp:lastModifiedBy>
  <cp:revision>110</cp:revision>
  <dcterms:created xsi:type="dcterms:W3CDTF">2021-06-10T06:47:34Z</dcterms:created>
  <dcterms:modified xsi:type="dcterms:W3CDTF">2022-11-03T10:05:31Z</dcterms:modified>
</cp:coreProperties>
</file>