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4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notesSlides/notesSlide5.xml" ContentType="application/vnd.openxmlformats-officedocument.presentationml.notesSlid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6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7.xml" ContentType="application/vnd.openxmlformats-officedocument.presentationml.notesSlide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notesSlides/notesSlide8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notesSlides/notesSlide9.xml" ContentType="application/vnd.openxmlformats-officedocument.presentationml.notesSlide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2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notesSlides/notesSlide13.xml" ContentType="application/vnd.openxmlformats-officedocument.presentationml.notesSlide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8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9.xml" ContentType="application/vnd.openxmlformats-officedocument.presentationml.notesSlide+xml"/>
  <Override PartName="/ppt/tags/tag88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notesSlides/notesSlide22.xml" ContentType="application/vnd.openxmlformats-officedocument.presentationml.notesSlide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notesSlides/notesSlide23.xml" ContentType="application/vnd.openxmlformats-officedocument.presentationml.notesSlide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24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notesSlides/notesSlide25.xml" ContentType="application/vnd.openxmlformats-officedocument.presentationml.notesSlide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notesSlides/notesSlide26.xml" ContentType="application/vnd.openxmlformats-officedocument.presentationml.notesSlide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27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notesSlides/notesSlide28.xml" ContentType="application/vnd.openxmlformats-officedocument.presentationml.notesSlide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notesSlides/notesSlide29.xml" ContentType="application/vnd.openxmlformats-officedocument.presentationml.notesSlide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notesSlides/notesSlide30.xml" ContentType="application/vnd.openxmlformats-officedocument.presentationml.notesSlide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442" r:id="rId3"/>
    <p:sldId id="444" r:id="rId4"/>
    <p:sldId id="344" r:id="rId5"/>
    <p:sldId id="428" r:id="rId6"/>
    <p:sldId id="339" r:id="rId7"/>
    <p:sldId id="351" r:id="rId8"/>
    <p:sldId id="352" r:id="rId9"/>
    <p:sldId id="353" r:id="rId10"/>
    <p:sldId id="439" r:id="rId11"/>
    <p:sldId id="409" r:id="rId12"/>
    <p:sldId id="411" r:id="rId13"/>
    <p:sldId id="412" r:id="rId14"/>
    <p:sldId id="437" r:id="rId15"/>
    <p:sldId id="429" r:id="rId16"/>
    <p:sldId id="431" r:id="rId17"/>
    <p:sldId id="430" r:id="rId18"/>
    <p:sldId id="416" r:id="rId19"/>
    <p:sldId id="438" r:id="rId20"/>
    <p:sldId id="436" r:id="rId21"/>
    <p:sldId id="433" r:id="rId22"/>
    <p:sldId id="419" r:id="rId23"/>
    <p:sldId id="440" r:id="rId24"/>
    <p:sldId id="393" r:id="rId25"/>
    <p:sldId id="394" r:id="rId26"/>
    <p:sldId id="396" r:id="rId27"/>
    <p:sldId id="441" r:id="rId28"/>
    <p:sldId id="398" r:id="rId29"/>
    <p:sldId id="399" r:id="rId30"/>
    <p:sldId id="400" r:id="rId31"/>
    <p:sldId id="401" r:id="rId32"/>
    <p:sldId id="355" r:id="rId33"/>
    <p:sldId id="434" r:id="rId34"/>
  </p:sldIdLst>
  <p:sldSz cx="12192000" cy="6858000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96102"/>
    <a:srgbClr val="FF0000"/>
    <a:srgbClr val="0000FF"/>
    <a:srgbClr val="84B4E0"/>
    <a:srgbClr val="8F908F"/>
    <a:srgbClr val="9464B8"/>
    <a:srgbClr val="990033"/>
    <a:srgbClr val="660033"/>
    <a:srgbClr val="FFC000"/>
    <a:srgbClr val="4373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08" autoAdjust="0"/>
    <p:restoredTop sz="94366" autoAdjust="0"/>
  </p:normalViewPr>
  <p:slideViewPr>
    <p:cSldViewPr>
      <p:cViewPr varScale="1">
        <p:scale>
          <a:sx n="79" d="100"/>
          <a:sy n="79" d="100"/>
        </p:scale>
        <p:origin x="110" y="331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81495-5200-4482-A236-FC0FAE88AC0E}" type="datetimeFigureOut">
              <a:rPr lang="it-IT" smtClean="0"/>
              <a:t>25/10/2022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76CA22-CBA1-4BAB-B2F8-08672A2BB13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87417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662366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932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555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96312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28415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73897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35690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57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642695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001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82133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27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732827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6414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346286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380430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35970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156517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00358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215417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759318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17292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8386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22444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9133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8009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9736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876224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495125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182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76CA22-CBA1-4BAB-B2F8-08672A2BB13A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6314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2F07B-4748-4AB6-B9BD-48ED0896FBC9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402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45EBAF-10D7-4F21-8285-C1BD0FD8828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202087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6AF1732-4648-427C-93A3-DCA38DBB74E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25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FDA312-8238-40CC-9A60-3D16F759208C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4796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2E778-45B0-4E22-A0C5-42FF3ADD7BE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3548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1901EC-322A-4B72-9519-0D1E0257657D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9373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E1641B-A35D-462A-82F4-F8A63FE6D5B4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6649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D4AC58-C607-4D9F-AC15-A173E6EE285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7087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CB094B-DFAD-4EC9-A643-3894E20E6201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281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7A6354-3BBC-4EEE-AE6F-86B7BC263116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7296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 smtClean="0"/>
              <a:t>Fare clic sull'icona per inserire un'immagine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04DC44-4AAE-44B1-9C7C-809726E88A32}" type="slidenum">
              <a:rPr lang="it-IT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73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583F690B-294F-4B5A-AEEB-4C22FE303DC4}" type="slidenum">
              <a:rPr lang="it-IT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54.xml"/><Relationship Id="rId13" Type="http://schemas.openxmlformats.org/officeDocument/2006/relationships/tags" Target="../tags/tag59.xml"/><Relationship Id="rId18" Type="http://schemas.openxmlformats.org/officeDocument/2006/relationships/image" Target="../media/image66.png"/><Relationship Id="rId26" Type="http://schemas.openxmlformats.org/officeDocument/2006/relationships/image" Target="../media/image73.png"/><Relationship Id="rId3" Type="http://schemas.openxmlformats.org/officeDocument/2006/relationships/tags" Target="../tags/tag49.xml"/><Relationship Id="rId21" Type="http://schemas.openxmlformats.org/officeDocument/2006/relationships/image" Target="../media/image69.png"/><Relationship Id="rId7" Type="http://schemas.openxmlformats.org/officeDocument/2006/relationships/tags" Target="../tags/tag53.xml"/><Relationship Id="rId12" Type="http://schemas.openxmlformats.org/officeDocument/2006/relationships/tags" Target="../tags/tag58.xml"/><Relationship Id="rId17" Type="http://schemas.openxmlformats.org/officeDocument/2006/relationships/image" Target="../media/image65.png"/><Relationship Id="rId25" Type="http://schemas.openxmlformats.org/officeDocument/2006/relationships/image" Target="../media/image72.png"/><Relationship Id="rId2" Type="http://schemas.openxmlformats.org/officeDocument/2006/relationships/tags" Target="../tags/tag48.xml"/><Relationship Id="rId16" Type="http://schemas.openxmlformats.org/officeDocument/2006/relationships/notesSlide" Target="../notesSlides/notesSlide10.xml"/><Relationship Id="rId20" Type="http://schemas.openxmlformats.org/officeDocument/2006/relationships/image" Target="../media/image68.png"/><Relationship Id="rId29" Type="http://schemas.openxmlformats.org/officeDocument/2006/relationships/image" Target="../media/image76.png"/><Relationship Id="rId1" Type="http://schemas.openxmlformats.org/officeDocument/2006/relationships/tags" Target="../tags/tag47.xml"/><Relationship Id="rId6" Type="http://schemas.openxmlformats.org/officeDocument/2006/relationships/tags" Target="../tags/tag52.xml"/><Relationship Id="rId11" Type="http://schemas.openxmlformats.org/officeDocument/2006/relationships/tags" Target="../tags/tag57.xml"/><Relationship Id="rId24" Type="http://schemas.openxmlformats.org/officeDocument/2006/relationships/image" Target="../media/image2.png"/><Relationship Id="rId32" Type="http://schemas.openxmlformats.org/officeDocument/2006/relationships/image" Target="../media/image79.png"/><Relationship Id="rId5" Type="http://schemas.openxmlformats.org/officeDocument/2006/relationships/tags" Target="../tags/tag51.xml"/><Relationship Id="rId15" Type="http://schemas.openxmlformats.org/officeDocument/2006/relationships/slideLayout" Target="../slideLayouts/slideLayout4.xml"/><Relationship Id="rId23" Type="http://schemas.openxmlformats.org/officeDocument/2006/relationships/image" Target="../media/image71.png"/><Relationship Id="rId28" Type="http://schemas.openxmlformats.org/officeDocument/2006/relationships/image" Target="../media/image75.png"/><Relationship Id="rId10" Type="http://schemas.openxmlformats.org/officeDocument/2006/relationships/tags" Target="../tags/tag56.xml"/><Relationship Id="rId19" Type="http://schemas.openxmlformats.org/officeDocument/2006/relationships/image" Target="../media/image67.png"/><Relationship Id="rId31" Type="http://schemas.openxmlformats.org/officeDocument/2006/relationships/image" Target="../media/image78.png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4" Type="http://schemas.openxmlformats.org/officeDocument/2006/relationships/tags" Target="../tags/tag60.xml"/><Relationship Id="rId22" Type="http://schemas.openxmlformats.org/officeDocument/2006/relationships/image" Target="../media/image70.png"/><Relationship Id="rId27" Type="http://schemas.openxmlformats.org/officeDocument/2006/relationships/image" Target="../media/image74.png"/><Relationship Id="rId30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37.png"/><Relationship Id="rId18" Type="http://schemas.openxmlformats.org/officeDocument/2006/relationships/image" Target="../media/image35.png"/><Relationship Id="rId3" Type="http://schemas.openxmlformats.org/officeDocument/2006/relationships/tags" Target="../tags/tag63.xml"/><Relationship Id="rId7" Type="http://schemas.openxmlformats.org/officeDocument/2006/relationships/tags" Target="../tags/tag67.xml"/><Relationship Id="rId12" Type="http://schemas.openxmlformats.org/officeDocument/2006/relationships/image" Target="../media/image43.png"/><Relationship Id="rId17" Type="http://schemas.openxmlformats.org/officeDocument/2006/relationships/image" Target="../media/image690.png"/><Relationship Id="rId2" Type="http://schemas.openxmlformats.org/officeDocument/2006/relationships/tags" Target="../tags/tag62.xml"/><Relationship Id="rId16" Type="http://schemas.openxmlformats.org/officeDocument/2006/relationships/image" Target="../media/image26.png"/><Relationship Id="rId20" Type="http://schemas.openxmlformats.org/officeDocument/2006/relationships/image" Target="../media/image2.png"/><Relationship Id="rId1" Type="http://schemas.openxmlformats.org/officeDocument/2006/relationships/tags" Target="../tags/tag61.xml"/><Relationship Id="rId6" Type="http://schemas.openxmlformats.org/officeDocument/2006/relationships/tags" Target="../tags/tag66.xml"/><Relationship Id="rId11" Type="http://schemas.openxmlformats.org/officeDocument/2006/relationships/image" Target="../media/image82.png"/><Relationship Id="rId5" Type="http://schemas.openxmlformats.org/officeDocument/2006/relationships/tags" Target="../tags/tag65.xml"/><Relationship Id="rId15" Type="http://schemas.openxmlformats.org/officeDocument/2006/relationships/image" Target="../media/image25.png"/><Relationship Id="rId10" Type="http://schemas.openxmlformats.org/officeDocument/2006/relationships/image" Target="../media/image81.png"/><Relationship Id="rId19" Type="http://schemas.openxmlformats.org/officeDocument/2006/relationships/image" Target="../media/image36.png"/><Relationship Id="rId4" Type="http://schemas.openxmlformats.org/officeDocument/2006/relationships/tags" Target="../tags/tag64.xml"/><Relationship Id="rId9" Type="http://schemas.openxmlformats.org/officeDocument/2006/relationships/notesSlide" Target="../notesSlides/notesSlide12.xml"/><Relationship Id="rId1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85.jpeg"/><Relationship Id="rId18" Type="http://schemas.openxmlformats.org/officeDocument/2006/relationships/image" Target="../media/image26.png"/><Relationship Id="rId3" Type="http://schemas.openxmlformats.org/officeDocument/2006/relationships/tags" Target="../tags/tag70.xml"/><Relationship Id="rId21" Type="http://schemas.openxmlformats.org/officeDocument/2006/relationships/image" Target="../media/image36.png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84.png"/><Relationship Id="rId17" Type="http://schemas.openxmlformats.org/officeDocument/2006/relationships/image" Target="../media/image25.png"/><Relationship Id="rId2" Type="http://schemas.openxmlformats.org/officeDocument/2006/relationships/tags" Target="../tags/tag69.xml"/><Relationship Id="rId16" Type="http://schemas.openxmlformats.org/officeDocument/2006/relationships/image" Target="../media/image88.png"/><Relationship Id="rId20" Type="http://schemas.openxmlformats.org/officeDocument/2006/relationships/image" Target="../media/image35.png"/><Relationship Id="rId1" Type="http://schemas.openxmlformats.org/officeDocument/2006/relationships/tags" Target="../tags/tag68.xml"/><Relationship Id="rId6" Type="http://schemas.openxmlformats.org/officeDocument/2006/relationships/tags" Target="../tags/tag73.xml"/><Relationship Id="rId11" Type="http://schemas.openxmlformats.org/officeDocument/2006/relationships/image" Target="../media/image720.png"/><Relationship Id="rId5" Type="http://schemas.openxmlformats.org/officeDocument/2006/relationships/tags" Target="../tags/tag72.xml"/><Relationship Id="rId15" Type="http://schemas.openxmlformats.org/officeDocument/2006/relationships/image" Target="../media/image87.png"/><Relationship Id="rId10" Type="http://schemas.openxmlformats.org/officeDocument/2006/relationships/image" Target="../media/image83.png"/><Relationship Id="rId19" Type="http://schemas.openxmlformats.org/officeDocument/2006/relationships/image" Target="../media/image690.png"/><Relationship Id="rId4" Type="http://schemas.openxmlformats.org/officeDocument/2006/relationships/tags" Target="../tags/tag71.xml"/><Relationship Id="rId9" Type="http://schemas.openxmlformats.org/officeDocument/2006/relationships/image" Target="../media/image700.png"/><Relationship Id="rId14" Type="http://schemas.openxmlformats.org/officeDocument/2006/relationships/image" Target="../media/image86.png"/><Relationship Id="rId2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0.png"/><Relationship Id="rId13" Type="http://schemas.openxmlformats.org/officeDocument/2006/relationships/image" Target="../media/image92.png"/><Relationship Id="rId3" Type="http://schemas.openxmlformats.org/officeDocument/2006/relationships/tags" Target="../tags/tag76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91.pn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90.png"/><Relationship Id="rId5" Type="http://schemas.openxmlformats.org/officeDocument/2006/relationships/tags" Target="../tags/tag78.xml"/><Relationship Id="rId15" Type="http://schemas.openxmlformats.org/officeDocument/2006/relationships/image" Target="../media/image2.png"/><Relationship Id="rId10" Type="http://schemas.openxmlformats.org/officeDocument/2006/relationships/image" Target="../media/image80.png"/><Relationship Id="rId4" Type="http://schemas.openxmlformats.org/officeDocument/2006/relationships/tags" Target="../tags/tag77.xml"/><Relationship Id="rId9" Type="http://schemas.openxmlformats.org/officeDocument/2006/relationships/image" Target="../media/image89.png"/><Relationship Id="rId1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jp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em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emf"/><Relationship Id="rId13" Type="http://schemas.openxmlformats.org/officeDocument/2006/relationships/image" Target="../media/image103.png"/><Relationship Id="rId18" Type="http://schemas.openxmlformats.org/officeDocument/2006/relationships/image" Target="../media/image2.png"/><Relationship Id="rId3" Type="http://schemas.openxmlformats.org/officeDocument/2006/relationships/tags" Target="../tags/tag81.xml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74.png"/><Relationship Id="rId17" Type="http://schemas.openxmlformats.org/officeDocument/2006/relationships/image" Target="../media/image107.png"/><Relationship Id="rId2" Type="http://schemas.openxmlformats.org/officeDocument/2006/relationships/tags" Target="../tags/tag80.xml"/><Relationship Id="rId16" Type="http://schemas.openxmlformats.org/officeDocument/2006/relationships/image" Target="../media/image106.png"/><Relationship Id="rId1" Type="http://schemas.openxmlformats.org/officeDocument/2006/relationships/tags" Target="../tags/tag79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02.png"/><Relationship Id="rId5" Type="http://schemas.openxmlformats.org/officeDocument/2006/relationships/tags" Target="../tags/tag83.xml"/><Relationship Id="rId15" Type="http://schemas.openxmlformats.org/officeDocument/2006/relationships/image" Target="../media/image105.png"/><Relationship Id="rId10" Type="http://schemas.openxmlformats.org/officeDocument/2006/relationships/image" Target="../media/image101.png"/><Relationship Id="rId4" Type="http://schemas.openxmlformats.org/officeDocument/2006/relationships/tags" Target="../tags/tag82.xml"/><Relationship Id="rId9" Type="http://schemas.openxmlformats.org/officeDocument/2006/relationships/image" Target="../media/image100.png"/><Relationship Id="rId14" Type="http://schemas.openxmlformats.org/officeDocument/2006/relationships/image" Target="../media/image10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2.png"/><Relationship Id="rId3" Type="http://schemas.openxmlformats.org/officeDocument/2006/relationships/tags" Target="../tags/tag86.xml"/><Relationship Id="rId7" Type="http://schemas.openxmlformats.org/officeDocument/2006/relationships/image" Target="../media/image108.emf"/><Relationship Id="rId12" Type="http://schemas.openxmlformats.org/officeDocument/2006/relationships/image" Target="../media/image113.png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notesSlide" Target="../notesSlides/notesSlide19.xml"/><Relationship Id="rId11" Type="http://schemas.openxmlformats.org/officeDocument/2006/relationships/image" Target="../media/image112.emf"/><Relationship Id="rId5" Type="http://schemas.openxmlformats.org/officeDocument/2006/relationships/slideLayout" Target="../slideLayouts/slideLayout4.xml"/><Relationship Id="rId10" Type="http://schemas.openxmlformats.org/officeDocument/2006/relationships/image" Target="../media/image111.png"/><Relationship Id="rId4" Type="http://schemas.openxmlformats.org/officeDocument/2006/relationships/tags" Target="../tags/tag87.xml"/><Relationship Id="rId9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tags" Target="../tags/tag3.xml"/><Relationship Id="rId7" Type="http://schemas.openxmlformats.org/officeDocument/2006/relationships/notesSlide" Target="../notesSlides/notesSlide2.xml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tags" Target="../tags/tag2.xml"/><Relationship Id="rId16" Type="http://schemas.openxmlformats.org/officeDocument/2006/relationships/image" Target="../media/image17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4.xml"/><Relationship Id="rId11" Type="http://schemas.openxmlformats.org/officeDocument/2006/relationships/image" Target="../media/image12.png"/><Relationship Id="rId5" Type="http://schemas.openxmlformats.org/officeDocument/2006/relationships/tags" Target="../tags/tag5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tags" Target="../tags/tag4.xml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8.xml"/><Relationship Id="rId6" Type="http://schemas.openxmlformats.org/officeDocument/2006/relationships/image" Target="../media/image2.png"/><Relationship Id="rId5" Type="http://schemas.openxmlformats.org/officeDocument/2006/relationships/image" Target="../media/image114.png"/><Relationship Id="rId4" Type="http://schemas.openxmlformats.org/officeDocument/2006/relationships/image" Target="../media/image108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8.gif"/><Relationship Id="rId11" Type="http://schemas.openxmlformats.org/officeDocument/2006/relationships/image" Target="../media/image2.png"/><Relationship Id="rId5" Type="http://schemas.openxmlformats.org/officeDocument/2006/relationships/image" Target="../media/image117.jpeg"/><Relationship Id="rId10" Type="http://schemas.openxmlformats.org/officeDocument/2006/relationships/image" Target="../media/image121.emf"/><Relationship Id="rId4" Type="http://schemas.openxmlformats.org/officeDocument/2006/relationships/image" Target="../media/image116.png"/><Relationship Id="rId9" Type="http://schemas.openxmlformats.org/officeDocument/2006/relationships/image" Target="../media/image80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50.png"/><Relationship Id="rId2" Type="http://schemas.openxmlformats.org/officeDocument/2006/relationships/tags" Target="../tags/tag90.xml"/><Relationship Id="rId1" Type="http://schemas.openxmlformats.org/officeDocument/2006/relationships/tags" Target="../tags/tag89.xml"/><Relationship Id="rId6" Type="http://schemas.openxmlformats.org/officeDocument/2006/relationships/image" Target="../media/image123.png"/><Relationship Id="rId5" Type="http://schemas.openxmlformats.org/officeDocument/2006/relationships/image" Target="../media/image110.png"/><Relationship Id="rId4" Type="http://schemas.openxmlformats.org/officeDocument/2006/relationships/image" Target="../media/image1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13" Type="http://schemas.openxmlformats.org/officeDocument/2006/relationships/image" Target="../media/image36.png"/><Relationship Id="rId18" Type="http://schemas.openxmlformats.org/officeDocument/2006/relationships/image" Target="../media/image132.jpg"/><Relationship Id="rId3" Type="http://schemas.openxmlformats.org/officeDocument/2006/relationships/tags" Target="../tags/tag93.xml"/><Relationship Id="rId7" Type="http://schemas.openxmlformats.org/officeDocument/2006/relationships/tags" Target="../tags/tag97.xml"/><Relationship Id="rId12" Type="http://schemas.openxmlformats.org/officeDocument/2006/relationships/image" Target="../media/image127.png"/><Relationship Id="rId17" Type="http://schemas.openxmlformats.org/officeDocument/2006/relationships/image" Target="../media/image131.png"/><Relationship Id="rId2" Type="http://schemas.openxmlformats.org/officeDocument/2006/relationships/tags" Target="../tags/tag92.xml"/><Relationship Id="rId16" Type="http://schemas.openxmlformats.org/officeDocument/2006/relationships/image" Target="../media/image130.png"/><Relationship Id="rId1" Type="http://schemas.openxmlformats.org/officeDocument/2006/relationships/tags" Target="../tags/tag91.xml"/><Relationship Id="rId6" Type="http://schemas.openxmlformats.org/officeDocument/2006/relationships/tags" Target="../tags/tag96.xml"/><Relationship Id="rId11" Type="http://schemas.openxmlformats.org/officeDocument/2006/relationships/image" Target="../media/image126.png"/><Relationship Id="rId5" Type="http://schemas.openxmlformats.org/officeDocument/2006/relationships/tags" Target="../tags/tag95.xml"/><Relationship Id="rId15" Type="http://schemas.openxmlformats.org/officeDocument/2006/relationships/image" Target="../media/image129.png"/><Relationship Id="rId10" Type="http://schemas.openxmlformats.org/officeDocument/2006/relationships/image" Target="../media/image125.png"/><Relationship Id="rId19" Type="http://schemas.openxmlformats.org/officeDocument/2006/relationships/image" Target="../media/image2.png"/><Relationship Id="rId4" Type="http://schemas.openxmlformats.org/officeDocument/2006/relationships/tags" Target="../tags/tag94.xml"/><Relationship Id="rId9" Type="http://schemas.openxmlformats.org/officeDocument/2006/relationships/notesSlide" Target="../notesSlides/notesSlide23.xml"/><Relationship Id="rId14" Type="http://schemas.openxmlformats.org/officeDocument/2006/relationships/image" Target="../media/image128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tags" Target="../tags/tag110.xml"/><Relationship Id="rId18" Type="http://schemas.openxmlformats.org/officeDocument/2006/relationships/tags" Target="../tags/tag115.xml"/><Relationship Id="rId26" Type="http://schemas.openxmlformats.org/officeDocument/2006/relationships/tags" Target="../tags/tag123.xml"/><Relationship Id="rId39" Type="http://schemas.openxmlformats.org/officeDocument/2006/relationships/tags" Target="../tags/tag136.xml"/><Relationship Id="rId21" Type="http://schemas.openxmlformats.org/officeDocument/2006/relationships/tags" Target="../tags/tag118.xml"/><Relationship Id="rId34" Type="http://schemas.openxmlformats.org/officeDocument/2006/relationships/tags" Target="../tags/tag131.xml"/><Relationship Id="rId42" Type="http://schemas.openxmlformats.org/officeDocument/2006/relationships/tags" Target="../tags/tag139.xml"/><Relationship Id="rId47" Type="http://schemas.openxmlformats.org/officeDocument/2006/relationships/notesSlide" Target="../notesSlides/notesSlide24.xml"/><Relationship Id="rId50" Type="http://schemas.openxmlformats.org/officeDocument/2006/relationships/image" Target="../media/image135.png"/><Relationship Id="rId55" Type="http://schemas.openxmlformats.org/officeDocument/2006/relationships/image" Target="../media/image140.png"/><Relationship Id="rId7" Type="http://schemas.openxmlformats.org/officeDocument/2006/relationships/tags" Target="../tags/tag104.xml"/><Relationship Id="rId2" Type="http://schemas.openxmlformats.org/officeDocument/2006/relationships/tags" Target="../tags/tag99.xml"/><Relationship Id="rId16" Type="http://schemas.openxmlformats.org/officeDocument/2006/relationships/tags" Target="../tags/tag113.xml"/><Relationship Id="rId20" Type="http://schemas.openxmlformats.org/officeDocument/2006/relationships/tags" Target="../tags/tag117.xml"/><Relationship Id="rId29" Type="http://schemas.openxmlformats.org/officeDocument/2006/relationships/tags" Target="../tags/tag126.xml"/><Relationship Id="rId41" Type="http://schemas.openxmlformats.org/officeDocument/2006/relationships/tags" Target="../tags/tag138.xml"/><Relationship Id="rId54" Type="http://schemas.openxmlformats.org/officeDocument/2006/relationships/image" Target="../media/image139.png"/><Relationship Id="rId1" Type="http://schemas.openxmlformats.org/officeDocument/2006/relationships/tags" Target="../tags/tag98.xml"/><Relationship Id="rId6" Type="http://schemas.openxmlformats.org/officeDocument/2006/relationships/tags" Target="../tags/tag103.xml"/><Relationship Id="rId11" Type="http://schemas.openxmlformats.org/officeDocument/2006/relationships/tags" Target="../tags/tag108.xml"/><Relationship Id="rId24" Type="http://schemas.openxmlformats.org/officeDocument/2006/relationships/tags" Target="../tags/tag121.xml"/><Relationship Id="rId32" Type="http://schemas.openxmlformats.org/officeDocument/2006/relationships/tags" Target="../tags/tag129.xml"/><Relationship Id="rId37" Type="http://schemas.openxmlformats.org/officeDocument/2006/relationships/tags" Target="../tags/tag134.xml"/><Relationship Id="rId40" Type="http://schemas.openxmlformats.org/officeDocument/2006/relationships/tags" Target="../tags/tag137.xml"/><Relationship Id="rId45" Type="http://schemas.openxmlformats.org/officeDocument/2006/relationships/tags" Target="../tags/tag142.xml"/><Relationship Id="rId53" Type="http://schemas.openxmlformats.org/officeDocument/2006/relationships/image" Target="../media/image138.png"/><Relationship Id="rId58" Type="http://schemas.openxmlformats.org/officeDocument/2006/relationships/image" Target="../media/image143.png"/><Relationship Id="rId5" Type="http://schemas.openxmlformats.org/officeDocument/2006/relationships/tags" Target="../tags/tag102.xml"/><Relationship Id="rId15" Type="http://schemas.openxmlformats.org/officeDocument/2006/relationships/tags" Target="../tags/tag112.xml"/><Relationship Id="rId23" Type="http://schemas.openxmlformats.org/officeDocument/2006/relationships/tags" Target="../tags/tag120.xml"/><Relationship Id="rId28" Type="http://schemas.openxmlformats.org/officeDocument/2006/relationships/tags" Target="../tags/tag125.xml"/><Relationship Id="rId36" Type="http://schemas.openxmlformats.org/officeDocument/2006/relationships/tags" Target="../tags/tag133.xml"/><Relationship Id="rId49" Type="http://schemas.openxmlformats.org/officeDocument/2006/relationships/image" Target="../media/image134.png"/><Relationship Id="rId57" Type="http://schemas.openxmlformats.org/officeDocument/2006/relationships/image" Target="../media/image142.png"/><Relationship Id="rId61" Type="http://schemas.openxmlformats.org/officeDocument/2006/relationships/image" Target="../media/image2.png"/><Relationship Id="rId10" Type="http://schemas.openxmlformats.org/officeDocument/2006/relationships/tags" Target="../tags/tag107.xml"/><Relationship Id="rId19" Type="http://schemas.openxmlformats.org/officeDocument/2006/relationships/tags" Target="../tags/tag116.xml"/><Relationship Id="rId31" Type="http://schemas.openxmlformats.org/officeDocument/2006/relationships/tags" Target="../tags/tag128.xml"/><Relationship Id="rId44" Type="http://schemas.openxmlformats.org/officeDocument/2006/relationships/tags" Target="../tags/tag141.xml"/><Relationship Id="rId52" Type="http://schemas.openxmlformats.org/officeDocument/2006/relationships/image" Target="../media/image137.png"/><Relationship Id="rId60" Type="http://schemas.openxmlformats.org/officeDocument/2006/relationships/image" Target="../media/image145.png"/><Relationship Id="rId4" Type="http://schemas.openxmlformats.org/officeDocument/2006/relationships/tags" Target="../tags/tag101.xml"/><Relationship Id="rId9" Type="http://schemas.openxmlformats.org/officeDocument/2006/relationships/tags" Target="../tags/tag106.xml"/><Relationship Id="rId14" Type="http://schemas.openxmlformats.org/officeDocument/2006/relationships/tags" Target="../tags/tag111.xml"/><Relationship Id="rId22" Type="http://schemas.openxmlformats.org/officeDocument/2006/relationships/tags" Target="../tags/tag119.xml"/><Relationship Id="rId27" Type="http://schemas.openxmlformats.org/officeDocument/2006/relationships/tags" Target="../tags/tag124.xml"/><Relationship Id="rId30" Type="http://schemas.openxmlformats.org/officeDocument/2006/relationships/tags" Target="../tags/tag127.xml"/><Relationship Id="rId35" Type="http://schemas.openxmlformats.org/officeDocument/2006/relationships/tags" Target="../tags/tag132.xml"/><Relationship Id="rId43" Type="http://schemas.openxmlformats.org/officeDocument/2006/relationships/tags" Target="../tags/tag140.xml"/><Relationship Id="rId48" Type="http://schemas.openxmlformats.org/officeDocument/2006/relationships/image" Target="../media/image133.png"/><Relationship Id="rId56" Type="http://schemas.openxmlformats.org/officeDocument/2006/relationships/image" Target="../media/image141.png"/><Relationship Id="rId8" Type="http://schemas.openxmlformats.org/officeDocument/2006/relationships/tags" Target="../tags/tag105.xml"/><Relationship Id="rId51" Type="http://schemas.openxmlformats.org/officeDocument/2006/relationships/image" Target="../media/image136.png"/><Relationship Id="rId3" Type="http://schemas.openxmlformats.org/officeDocument/2006/relationships/tags" Target="../tags/tag100.xml"/><Relationship Id="rId12" Type="http://schemas.openxmlformats.org/officeDocument/2006/relationships/tags" Target="../tags/tag109.xml"/><Relationship Id="rId17" Type="http://schemas.openxmlformats.org/officeDocument/2006/relationships/tags" Target="../tags/tag114.xml"/><Relationship Id="rId25" Type="http://schemas.openxmlformats.org/officeDocument/2006/relationships/tags" Target="../tags/tag122.xml"/><Relationship Id="rId33" Type="http://schemas.openxmlformats.org/officeDocument/2006/relationships/tags" Target="../tags/tag130.xml"/><Relationship Id="rId38" Type="http://schemas.openxmlformats.org/officeDocument/2006/relationships/tags" Target="../tags/tag135.xml"/><Relationship Id="rId46" Type="http://schemas.openxmlformats.org/officeDocument/2006/relationships/slideLayout" Target="../slideLayouts/slideLayout4.xml"/><Relationship Id="rId59" Type="http://schemas.openxmlformats.org/officeDocument/2006/relationships/image" Target="../media/image14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18" Type="http://schemas.openxmlformats.org/officeDocument/2006/relationships/image" Target="../media/image2.png"/><Relationship Id="rId26" Type="http://schemas.openxmlformats.org/officeDocument/2006/relationships/image" Target="../media/image78.png"/><Relationship Id="rId3" Type="http://schemas.openxmlformats.org/officeDocument/2006/relationships/tags" Target="../tags/tag145.xml"/><Relationship Id="rId21" Type="http://schemas.openxmlformats.org/officeDocument/2006/relationships/image" Target="../media/image74.png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17" Type="http://schemas.openxmlformats.org/officeDocument/2006/relationships/image" Target="../media/image1170.png"/><Relationship Id="rId25" Type="http://schemas.openxmlformats.org/officeDocument/2006/relationships/image" Target="../media/image146.png"/><Relationship Id="rId2" Type="http://schemas.openxmlformats.org/officeDocument/2006/relationships/tags" Target="../tags/tag144.xml"/><Relationship Id="rId16" Type="http://schemas.openxmlformats.org/officeDocument/2006/relationships/image" Target="../media/image157.png"/><Relationship Id="rId20" Type="http://schemas.openxmlformats.org/officeDocument/2006/relationships/image" Target="../media/image73.png"/><Relationship Id="rId29" Type="http://schemas.openxmlformats.org/officeDocument/2006/relationships/image" Target="../media/image67.png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24" Type="http://schemas.openxmlformats.org/officeDocument/2006/relationships/image" Target="../media/image68.png"/><Relationship Id="rId5" Type="http://schemas.openxmlformats.org/officeDocument/2006/relationships/tags" Target="../tags/tag147.xml"/><Relationship Id="rId15" Type="http://schemas.openxmlformats.org/officeDocument/2006/relationships/notesSlide" Target="../notesSlides/notesSlide25.xml"/><Relationship Id="rId23" Type="http://schemas.openxmlformats.org/officeDocument/2006/relationships/image" Target="../media/image76.png"/><Relationship Id="rId28" Type="http://schemas.openxmlformats.org/officeDocument/2006/relationships/image" Target="../media/image69.png"/><Relationship Id="rId10" Type="http://schemas.openxmlformats.org/officeDocument/2006/relationships/tags" Target="../tags/tag152.xml"/><Relationship Id="rId19" Type="http://schemas.openxmlformats.org/officeDocument/2006/relationships/image" Target="../media/image72.png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slideLayout" Target="../slideLayouts/slideLayout4.xml"/><Relationship Id="rId22" Type="http://schemas.openxmlformats.org/officeDocument/2006/relationships/image" Target="../media/image75.png"/><Relationship Id="rId27" Type="http://schemas.openxmlformats.org/officeDocument/2006/relationships/image" Target="../media/image65.png"/><Relationship Id="rId30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8.png"/><Relationship Id="rId2" Type="http://schemas.openxmlformats.org/officeDocument/2006/relationships/tags" Target="../tags/tag157.xml"/><Relationship Id="rId1" Type="http://schemas.openxmlformats.org/officeDocument/2006/relationships/tags" Target="../tags/tag156.xml"/><Relationship Id="rId6" Type="http://schemas.openxmlformats.org/officeDocument/2006/relationships/image" Target="../media/image130.png"/><Relationship Id="rId5" Type="http://schemas.openxmlformats.org/officeDocument/2006/relationships/image" Target="../media/image147.png"/><Relationship Id="rId4" Type="http://schemas.openxmlformats.org/officeDocument/2006/relationships/notesSlide" Target="../notesSlides/notesSlide2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2.png"/><Relationship Id="rId3" Type="http://schemas.openxmlformats.org/officeDocument/2006/relationships/tags" Target="../tags/tag160.xml"/><Relationship Id="rId7" Type="http://schemas.openxmlformats.org/officeDocument/2006/relationships/image" Target="../media/image150.jpg"/><Relationship Id="rId12" Type="http://schemas.openxmlformats.org/officeDocument/2006/relationships/image" Target="../media/image155.png"/><Relationship Id="rId2" Type="http://schemas.openxmlformats.org/officeDocument/2006/relationships/tags" Target="../tags/tag159.xml"/><Relationship Id="rId1" Type="http://schemas.openxmlformats.org/officeDocument/2006/relationships/tags" Target="../tags/tag158.xml"/><Relationship Id="rId6" Type="http://schemas.openxmlformats.org/officeDocument/2006/relationships/image" Target="../media/image149.png"/><Relationship Id="rId11" Type="http://schemas.openxmlformats.org/officeDocument/2006/relationships/image" Target="../media/image154.jp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15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52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image" Target="../media/image17.png"/><Relationship Id="rId18" Type="http://schemas.openxmlformats.org/officeDocument/2006/relationships/image" Target="../media/image25.png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.png"/><Relationship Id="rId17" Type="http://schemas.openxmlformats.org/officeDocument/2006/relationships/image" Target="../media/image24.png"/><Relationship Id="rId2" Type="http://schemas.openxmlformats.org/officeDocument/2006/relationships/tags" Target="../tags/tag7.xml"/><Relationship Id="rId16" Type="http://schemas.openxmlformats.org/officeDocument/2006/relationships/image" Target="../media/image23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3.xml"/><Relationship Id="rId5" Type="http://schemas.openxmlformats.org/officeDocument/2006/relationships/tags" Target="../tags/tag10.xml"/><Relationship Id="rId15" Type="http://schemas.openxmlformats.org/officeDocument/2006/relationships/image" Target="../media/image22.png"/><Relationship Id="rId10" Type="http://schemas.openxmlformats.org/officeDocument/2006/relationships/slideLayout" Target="../slideLayouts/slideLayout4.xml"/><Relationship Id="rId19" Type="http://schemas.openxmlformats.org/officeDocument/2006/relationships/image" Target="../media/image26.png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13" Type="http://schemas.openxmlformats.org/officeDocument/2006/relationships/image" Target="../media/image2.png"/><Relationship Id="rId3" Type="http://schemas.openxmlformats.org/officeDocument/2006/relationships/tags" Target="../tags/tag163.xml"/><Relationship Id="rId7" Type="http://schemas.openxmlformats.org/officeDocument/2006/relationships/image" Target="../media/image156.jpg"/><Relationship Id="rId12" Type="http://schemas.openxmlformats.org/officeDocument/2006/relationships/image" Target="../media/image155.png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6" Type="http://schemas.openxmlformats.org/officeDocument/2006/relationships/image" Target="../media/image149.png"/><Relationship Id="rId11" Type="http://schemas.openxmlformats.org/officeDocument/2006/relationships/image" Target="../media/image158.jpg"/><Relationship Id="rId5" Type="http://schemas.openxmlformats.org/officeDocument/2006/relationships/notesSlide" Target="../notesSlides/notesSlide28.xml"/><Relationship Id="rId10" Type="http://schemas.openxmlformats.org/officeDocument/2006/relationships/image" Target="../media/image15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57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9.xml"/><Relationship Id="rId13" Type="http://schemas.openxmlformats.org/officeDocument/2006/relationships/image" Target="../media/image163.png"/><Relationship Id="rId3" Type="http://schemas.openxmlformats.org/officeDocument/2006/relationships/tags" Target="../tags/tag166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162.png"/><Relationship Id="rId17" Type="http://schemas.openxmlformats.org/officeDocument/2006/relationships/image" Target="../media/image2.png"/><Relationship Id="rId2" Type="http://schemas.openxmlformats.org/officeDocument/2006/relationships/tags" Target="../tags/tag165.xml"/><Relationship Id="rId16" Type="http://schemas.openxmlformats.org/officeDocument/2006/relationships/image" Target="../media/image166.png"/><Relationship Id="rId1" Type="http://schemas.openxmlformats.org/officeDocument/2006/relationships/tags" Target="../tags/tag164.xml"/><Relationship Id="rId6" Type="http://schemas.openxmlformats.org/officeDocument/2006/relationships/tags" Target="../tags/tag169.xml"/><Relationship Id="rId11" Type="http://schemas.openxmlformats.org/officeDocument/2006/relationships/image" Target="../media/image161.png"/><Relationship Id="rId5" Type="http://schemas.openxmlformats.org/officeDocument/2006/relationships/tags" Target="../tags/tag168.xml"/><Relationship Id="rId15" Type="http://schemas.openxmlformats.org/officeDocument/2006/relationships/image" Target="../media/image165.emf"/><Relationship Id="rId10" Type="http://schemas.openxmlformats.org/officeDocument/2006/relationships/image" Target="../media/image160.png"/><Relationship Id="rId4" Type="http://schemas.openxmlformats.org/officeDocument/2006/relationships/tags" Target="../tags/tag167.xml"/><Relationship Id="rId9" Type="http://schemas.openxmlformats.org/officeDocument/2006/relationships/image" Target="../media/image159.emf"/><Relationship Id="rId14" Type="http://schemas.openxmlformats.org/officeDocument/2006/relationships/image" Target="../media/image1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177.xml"/><Relationship Id="rId13" Type="http://schemas.openxmlformats.org/officeDocument/2006/relationships/image" Target="../media/image560.png"/><Relationship Id="rId18" Type="http://schemas.openxmlformats.org/officeDocument/2006/relationships/image" Target="../media/image76.png"/><Relationship Id="rId3" Type="http://schemas.openxmlformats.org/officeDocument/2006/relationships/tags" Target="../tags/tag172.xml"/><Relationship Id="rId21" Type="http://schemas.openxmlformats.org/officeDocument/2006/relationships/image" Target="../media/image640.png"/><Relationship Id="rId7" Type="http://schemas.openxmlformats.org/officeDocument/2006/relationships/tags" Target="../tags/tag176.xml"/><Relationship Id="rId12" Type="http://schemas.openxmlformats.org/officeDocument/2006/relationships/notesSlide" Target="../notesSlides/notesSlide30.xml"/><Relationship Id="rId17" Type="http://schemas.openxmlformats.org/officeDocument/2006/relationships/image" Target="../media/image75.png"/><Relationship Id="rId2" Type="http://schemas.openxmlformats.org/officeDocument/2006/relationships/tags" Target="../tags/tag171.xml"/><Relationship Id="rId16" Type="http://schemas.openxmlformats.org/officeDocument/2006/relationships/image" Target="../media/image74.png"/><Relationship Id="rId20" Type="http://schemas.openxmlformats.org/officeDocument/2006/relationships/image" Target="../media/image168.png"/><Relationship Id="rId1" Type="http://schemas.openxmlformats.org/officeDocument/2006/relationships/tags" Target="../tags/tag170.xml"/><Relationship Id="rId6" Type="http://schemas.openxmlformats.org/officeDocument/2006/relationships/tags" Target="../tags/tag175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74.xml"/><Relationship Id="rId15" Type="http://schemas.openxmlformats.org/officeDocument/2006/relationships/image" Target="../media/image73.png"/><Relationship Id="rId23" Type="http://schemas.openxmlformats.org/officeDocument/2006/relationships/image" Target="../media/image79.png"/><Relationship Id="rId10" Type="http://schemas.openxmlformats.org/officeDocument/2006/relationships/tags" Target="../tags/tag179.xml"/><Relationship Id="rId19" Type="http://schemas.openxmlformats.org/officeDocument/2006/relationships/image" Target="../media/image68.png"/><Relationship Id="rId4" Type="http://schemas.openxmlformats.org/officeDocument/2006/relationships/tags" Target="../tags/tag173.xml"/><Relationship Id="rId9" Type="http://schemas.openxmlformats.org/officeDocument/2006/relationships/tags" Target="../tags/tag178.xml"/><Relationship Id="rId14" Type="http://schemas.openxmlformats.org/officeDocument/2006/relationships/image" Target="../media/image167.png"/><Relationship Id="rId2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tags" Target="../tags/tag187.xml"/><Relationship Id="rId13" Type="http://schemas.openxmlformats.org/officeDocument/2006/relationships/image" Target="../media/image20.png"/><Relationship Id="rId18" Type="http://schemas.openxmlformats.org/officeDocument/2006/relationships/image" Target="../media/image169.png"/><Relationship Id="rId3" Type="http://schemas.openxmlformats.org/officeDocument/2006/relationships/tags" Target="../tags/tag182.xml"/><Relationship Id="rId21" Type="http://schemas.openxmlformats.org/officeDocument/2006/relationships/image" Target="../media/image26.png"/><Relationship Id="rId7" Type="http://schemas.openxmlformats.org/officeDocument/2006/relationships/tags" Target="../tags/tag186.xml"/><Relationship Id="rId12" Type="http://schemas.openxmlformats.org/officeDocument/2006/relationships/notesSlide" Target="../notesSlides/notesSlide31.xml"/><Relationship Id="rId17" Type="http://schemas.openxmlformats.org/officeDocument/2006/relationships/image" Target="../media/image22.png"/><Relationship Id="rId2" Type="http://schemas.openxmlformats.org/officeDocument/2006/relationships/tags" Target="../tags/tag181.xml"/><Relationship Id="rId16" Type="http://schemas.openxmlformats.org/officeDocument/2006/relationships/image" Target="../media/image21.png"/><Relationship Id="rId20" Type="http://schemas.openxmlformats.org/officeDocument/2006/relationships/image" Target="../media/image25.png"/><Relationship Id="rId1" Type="http://schemas.openxmlformats.org/officeDocument/2006/relationships/tags" Target="../tags/tag180.xml"/><Relationship Id="rId6" Type="http://schemas.openxmlformats.org/officeDocument/2006/relationships/tags" Target="../tags/tag185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184.xml"/><Relationship Id="rId15" Type="http://schemas.openxmlformats.org/officeDocument/2006/relationships/image" Target="../media/image17.png"/><Relationship Id="rId10" Type="http://schemas.openxmlformats.org/officeDocument/2006/relationships/tags" Target="../tags/tag189.xml"/><Relationship Id="rId19" Type="http://schemas.openxmlformats.org/officeDocument/2006/relationships/image" Target="../media/image24.png"/><Relationship Id="rId4" Type="http://schemas.openxmlformats.org/officeDocument/2006/relationships/tags" Target="../tags/tag183.xml"/><Relationship Id="rId9" Type="http://schemas.openxmlformats.org/officeDocument/2006/relationships/tags" Target="../tags/tag188.xml"/><Relationship Id="rId1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13" Type="http://schemas.openxmlformats.org/officeDocument/2006/relationships/image" Target="../media/image31.png"/><Relationship Id="rId18" Type="http://schemas.openxmlformats.org/officeDocument/2006/relationships/image" Target="../media/image35.png"/><Relationship Id="rId3" Type="http://schemas.openxmlformats.org/officeDocument/2006/relationships/tags" Target="../tags/tag17.xml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30.png"/><Relationship Id="rId17" Type="http://schemas.openxmlformats.org/officeDocument/2006/relationships/image" Target="../media/image260.png"/><Relationship Id="rId2" Type="http://schemas.openxmlformats.org/officeDocument/2006/relationships/tags" Target="../tags/tag16.xml"/><Relationship Id="rId16" Type="http://schemas.openxmlformats.org/officeDocument/2006/relationships/image" Target="../media/image34.png"/><Relationship Id="rId20" Type="http://schemas.openxmlformats.org/officeDocument/2006/relationships/image" Target="../media/image2.png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image" Target="../media/image29.png"/><Relationship Id="rId5" Type="http://schemas.openxmlformats.org/officeDocument/2006/relationships/tags" Target="../tags/tag19.xml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19" Type="http://schemas.openxmlformats.org/officeDocument/2006/relationships/image" Target="../media/image36.png"/><Relationship Id="rId4" Type="http://schemas.openxmlformats.org/officeDocument/2006/relationships/tags" Target="../tags/tag18.xml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3" Type="http://schemas.openxmlformats.org/officeDocument/2006/relationships/tags" Target="../tags/tag23.xml"/><Relationship Id="rId21" Type="http://schemas.openxmlformats.org/officeDocument/2006/relationships/image" Target="../media/image2.png"/><Relationship Id="rId7" Type="http://schemas.openxmlformats.org/officeDocument/2006/relationships/tags" Target="../tags/tag27.xml"/><Relationship Id="rId12" Type="http://schemas.openxmlformats.org/officeDocument/2006/relationships/notesSlide" Target="../notesSlides/notesSlide5.xml"/><Relationship Id="rId17" Type="http://schemas.openxmlformats.org/officeDocument/2006/relationships/image" Target="../media/image41.png"/><Relationship Id="rId2" Type="http://schemas.openxmlformats.org/officeDocument/2006/relationships/tags" Target="../tags/tag22.xml"/><Relationship Id="rId16" Type="http://schemas.openxmlformats.org/officeDocument/2006/relationships/image" Target="../media/image40.png"/><Relationship Id="rId20" Type="http://schemas.openxmlformats.org/officeDocument/2006/relationships/image" Target="../media/image44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25.xml"/><Relationship Id="rId15" Type="http://schemas.openxmlformats.org/officeDocument/2006/relationships/image" Target="../media/image39.png"/><Relationship Id="rId10" Type="http://schemas.openxmlformats.org/officeDocument/2006/relationships/tags" Target="../tags/tag30.xml"/><Relationship Id="rId19" Type="http://schemas.openxmlformats.org/officeDocument/2006/relationships/image" Target="../media/image43.png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7.png"/><Relationship Id="rId2" Type="http://schemas.openxmlformats.org/officeDocument/2006/relationships/tags" Target="../tags/tag32.xml"/><Relationship Id="rId1" Type="http://schemas.openxmlformats.org/officeDocument/2006/relationships/tags" Target="../tags/tag3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8.png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image" Target="../media/image47.png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png"/><Relationship Id="rId3" Type="http://schemas.openxmlformats.org/officeDocument/2006/relationships/tags" Target="../tags/tag37.xml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image" Target="../media/image49.jpeg"/><Relationship Id="rId11" Type="http://schemas.openxmlformats.org/officeDocument/2006/relationships/image" Target="../media/image54.png"/><Relationship Id="rId5" Type="http://schemas.openxmlformats.org/officeDocument/2006/relationships/notesSlide" Target="../notesSlides/notesSlide8.xml"/><Relationship Id="rId15" Type="http://schemas.openxmlformats.org/officeDocument/2006/relationships/image" Target="../media/image2.png"/><Relationship Id="rId10" Type="http://schemas.openxmlformats.org/officeDocument/2006/relationships/image" Target="../media/image5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52.png"/><Relationship Id="rId14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5.xml"/><Relationship Id="rId13" Type="http://schemas.openxmlformats.org/officeDocument/2006/relationships/image" Target="../media/image59.png"/><Relationship Id="rId18" Type="http://schemas.openxmlformats.org/officeDocument/2006/relationships/image" Target="../media/image63.png"/><Relationship Id="rId3" Type="http://schemas.openxmlformats.org/officeDocument/2006/relationships/tags" Target="../tags/tag40.xml"/><Relationship Id="rId21" Type="http://schemas.openxmlformats.org/officeDocument/2006/relationships/image" Target="../media/image56.png"/><Relationship Id="rId7" Type="http://schemas.openxmlformats.org/officeDocument/2006/relationships/tags" Target="../tags/tag44.xml"/><Relationship Id="rId12" Type="http://schemas.openxmlformats.org/officeDocument/2006/relationships/image" Target="../media/image58.png"/><Relationship Id="rId17" Type="http://schemas.openxmlformats.org/officeDocument/2006/relationships/image" Target="../media/image62.png"/><Relationship Id="rId2" Type="http://schemas.openxmlformats.org/officeDocument/2006/relationships/tags" Target="../tags/tag39.xml"/><Relationship Id="rId16" Type="http://schemas.openxmlformats.org/officeDocument/2006/relationships/image" Target="../media/image57.png"/><Relationship Id="rId20" Type="http://schemas.openxmlformats.org/officeDocument/2006/relationships/image" Target="../media/image2.png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notesSlide" Target="../notesSlides/notesSlide9.xml"/><Relationship Id="rId5" Type="http://schemas.openxmlformats.org/officeDocument/2006/relationships/tags" Target="../tags/tag42.xml"/><Relationship Id="rId15" Type="http://schemas.openxmlformats.org/officeDocument/2006/relationships/image" Target="../media/image61.png"/><Relationship Id="rId10" Type="http://schemas.openxmlformats.org/officeDocument/2006/relationships/slideLayout" Target="../slideLayouts/slideLayout4.xml"/><Relationship Id="rId19" Type="http://schemas.openxmlformats.org/officeDocument/2006/relationships/image" Target="../media/image64.png"/><Relationship Id="rId4" Type="http://schemas.openxmlformats.org/officeDocument/2006/relationships/tags" Target="../tags/tag41.xml"/><Relationship Id="rId9" Type="http://schemas.openxmlformats.org/officeDocument/2006/relationships/tags" Target="../tags/tag46.xml"/><Relationship Id="rId14" Type="http://schemas.openxmlformats.org/officeDocument/2006/relationships/image" Target="../media/image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/>
          <p:cNvSpPr/>
          <p:nvPr/>
        </p:nvSpPr>
        <p:spPr>
          <a:xfrm>
            <a:off x="1944713" y="116633"/>
            <a:ext cx="8302574" cy="1348061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buFontTx/>
              <a:buNone/>
              <a:defRPr/>
            </a:pPr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50800" dir="5400000" algn="ctr" rotWithShape="0">
                    <a:schemeClr val="bg1">
                      <a:lumMod val="50000"/>
                    </a:schemeClr>
                  </a:outerShdw>
                </a:effectLst>
              </a:rPr>
              <a:t>Estimating anomalous weak values via a single photon detection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50800" dist="50800" dir="5400000" algn="ctr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33" name="Sottotitolo 8"/>
          <p:cNvSpPr txBox="1">
            <a:spLocks/>
          </p:cNvSpPr>
          <p:nvPr/>
        </p:nvSpPr>
        <p:spPr bwMode="auto">
          <a:xfrm>
            <a:off x="263352" y="2461498"/>
            <a:ext cx="11521280" cy="139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algn="just"/>
            <a:r>
              <a:rPr lang="it-IT" sz="2800" b="1" kern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it-IT" sz="2800" b="1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Piacentini,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it-IT" sz="28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Rebufello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Avella,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A. 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it-IT" sz="28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Souza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</a:t>
            </a:r>
            <a:r>
              <a:rPr lang="it-IT" sz="2800" b="1" kern="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Gramegna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it-IT" sz="28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Dziewior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 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Cohen,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L. </a:t>
            </a:r>
            <a:r>
              <a:rPr lang="it-IT" sz="28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Vaidman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it-IT" sz="2800" b="1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Lussana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Tosi,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F. 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Zappa,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P. </a:t>
            </a:r>
            <a:r>
              <a:rPr lang="it-IT" sz="2800" b="1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Degiovanni, </a:t>
            </a:r>
            <a:r>
              <a:rPr lang="it-IT" sz="2800" b="1" kern="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M. Genovese</a:t>
            </a:r>
            <a:endParaRPr lang="it-IT" sz="1800" b="1" kern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Immagin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0222" y="5311285"/>
            <a:ext cx="2004362" cy="832320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44" name="Immagine 43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45" name="Rettangolo 44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6" name="CasellaDiTesto 45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HAGQCM, Frascati, </a:t>
              </a:r>
              <a:r>
                <a:rPr lang="it-IT" dirty="0" err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</a:p>
          </p:txBody>
        </p:sp>
      </p:grpSp>
      <p:pic>
        <p:nvPicPr>
          <p:cNvPr id="47" name="Immagin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122" y="5364858"/>
            <a:ext cx="1942279" cy="725174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209" y="5103498"/>
            <a:ext cx="1378230" cy="1247894"/>
          </a:xfrm>
          <a:prstGeom prst="rect">
            <a:avLst/>
          </a:prstGeom>
        </p:spPr>
      </p:pic>
      <p:pic>
        <p:nvPicPr>
          <p:cNvPr id="49" name="Immagin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539" y="5104558"/>
            <a:ext cx="1373653" cy="1245775"/>
          </a:xfrm>
          <a:prstGeom prst="rect">
            <a:avLst/>
          </a:prstGeom>
        </p:spPr>
      </p:pic>
      <p:pic>
        <p:nvPicPr>
          <p:cNvPr id="50" name="Immagine 4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7145" y="5311285"/>
            <a:ext cx="1531215" cy="832320"/>
          </a:xfrm>
          <a:prstGeom prst="rect">
            <a:avLst/>
          </a:prstGeom>
        </p:spPr>
      </p:pic>
      <p:grpSp>
        <p:nvGrpSpPr>
          <p:cNvPr id="51" name="Gruppo 50"/>
          <p:cNvGrpSpPr/>
          <p:nvPr/>
        </p:nvGrpSpPr>
        <p:grpSpPr>
          <a:xfrm>
            <a:off x="4312641" y="5283209"/>
            <a:ext cx="1381223" cy="888473"/>
            <a:chOff x="4434123" y="4226777"/>
            <a:chExt cx="1381223" cy="888473"/>
          </a:xfrm>
        </p:grpSpPr>
        <p:pic>
          <p:nvPicPr>
            <p:cNvPr id="52" name="Immagine 5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34123" y="4756084"/>
              <a:ext cx="1375530" cy="359166"/>
            </a:xfrm>
            <a:prstGeom prst="rect">
              <a:avLst/>
            </a:prstGeom>
          </p:spPr>
        </p:pic>
        <p:pic>
          <p:nvPicPr>
            <p:cNvPr id="53" name="Immagine 5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39816" y="4226777"/>
              <a:ext cx="1375530" cy="552931"/>
            </a:xfrm>
            <a:prstGeom prst="rect">
              <a:avLst/>
            </a:prstGeom>
          </p:spPr>
        </p:pic>
      </p:grpSp>
      <p:pic>
        <p:nvPicPr>
          <p:cNvPr id="54" name="Immagine 5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28" y="5456754"/>
            <a:ext cx="2131694" cy="5413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po 17"/>
          <p:cNvGrpSpPr/>
          <p:nvPr/>
        </p:nvGrpSpPr>
        <p:grpSpPr>
          <a:xfrm>
            <a:off x="5281022" y="3422169"/>
            <a:ext cx="6127617" cy="3102903"/>
            <a:chOff x="5281022" y="3422169"/>
            <a:chExt cx="6127617" cy="3102903"/>
          </a:xfrm>
        </p:grpSpPr>
        <p:grpSp>
          <p:nvGrpSpPr>
            <p:cNvPr id="8" name="Gruppo 7"/>
            <p:cNvGrpSpPr/>
            <p:nvPr/>
          </p:nvGrpSpPr>
          <p:grpSpPr>
            <a:xfrm>
              <a:off x="5649709" y="3422169"/>
              <a:ext cx="5758930" cy="3001273"/>
              <a:chOff x="5649709" y="3422169"/>
              <a:chExt cx="5758930" cy="3001273"/>
            </a:xfrm>
          </p:grpSpPr>
          <p:pic>
            <p:nvPicPr>
              <p:cNvPr id="36" name="Immagine 35"/>
              <p:cNvPicPr>
                <a:picLocks noChangeAspect="1"/>
              </p:cNvPicPr>
              <p:nvPr/>
            </p:nvPicPr>
            <p:blipFill rotWithShape="1">
              <a:blip r:embed="rId17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921" t="11896" r="7123" b="24139"/>
              <a:stretch/>
            </p:blipFill>
            <p:spPr>
              <a:xfrm>
                <a:off x="5709277" y="3706677"/>
                <a:ext cx="5699362" cy="2716765"/>
              </a:xfrm>
              <a:prstGeom prst="rect">
                <a:avLst/>
              </a:prstGeom>
            </p:spPr>
          </p:pic>
          <p:pic>
            <p:nvPicPr>
              <p:cNvPr id="7" name="Immagine 6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01344" y="4173952"/>
                <a:ext cx="2337807" cy="274654"/>
              </a:xfrm>
              <a:prstGeom prst="rect">
                <a:avLst/>
              </a:prstGeom>
            </p:spPr>
          </p:pic>
          <p:pic>
            <p:nvPicPr>
              <p:cNvPr id="44" name="Immagine 43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497544" y="3422169"/>
                <a:ext cx="455242" cy="173835"/>
              </a:xfrm>
              <a:prstGeom prst="rect">
                <a:avLst/>
              </a:prstGeom>
            </p:spPr>
          </p:pic>
          <p:sp>
            <p:nvSpPr>
              <p:cNvPr id="45" name="Rettangolo 44"/>
              <p:cNvSpPr/>
              <p:nvPr/>
            </p:nvSpPr>
            <p:spPr>
              <a:xfrm rot="21540000">
                <a:off x="5649709" y="3880249"/>
                <a:ext cx="199135" cy="20801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Rettangolo 46"/>
              <p:cNvSpPr/>
              <p:nvPr/>
            </p:nvSpPr>
            <p:spPr>
              <a:xfrm rot="16380000">
                <a:off x="8181633" y="3794426"/>
                <a:ext cx="160795" cy="49494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49" name="Immagine 48"/>
              <p:cNvPicPr>
                <a:picLocks noChangeAspect="1"/>
              </p:cNvPicPr>
              <p:nvPr>
                <p:custDataLst>
                  <p:tags r:id="rId14"/>
                </p:custDataLst>
              </p:nvPr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80329" y="6228388"/>
                <a:ext cx="117214" cy="175928"/>
              </a:xfrm>
              <a:prstGeom prst="rect">
                <a:avLst/>
              </a:prstGeom>
            </p:spPr>
          </p:pic>
          <p:sp>
            <p:nvSpPr>
              <p:cNvPr id="52" name="Rettangolo 51"/>
              <p:cNvSpPr/>
              <p:nvPr/>
            </p:nvSpPr>
            <p:spPr>
              <a:xfrm rot="5220000">
                <a:off x="6785190" y="2731305"/>
                <a:ext cx="199135" cy="208019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5" name="CasellaDiTesto 54"/>
              <p:cNvSpPr txBox="1"/>
              <p:nvPr/>
            </p:nvSpPr>
            <p:spPr>
              <a:xfrm>
                <a:off x="6101899" y="3704940"/>
                <a:ext cx="360996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0.8</a:t>
                </a:r>
                <a:endParaRPr lang="it-IT" sz="1000" dirty="0"/>
              </a:p>
            </p:txBody>
          </p:sp>
          <p:sp>
            <p:nvSpPr>
              <p:cNvPr id="56" name="CasellaDiTesto 55"/>
              <p:cNvSpPr txBox="1"/>
              <p:nvPr/>
            </p:nvSpPr>
            <p:spPr>
              <a:xfrm>
                <a:off x="6501616" y="3683158"/>
                <a:ext cx="360996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0.6</a:t>
                </a:r>
                <a:endParaRPr lang="it-IT" sz="1000" dirty="0"/>
              </a:p>
            </p:txBody>
          </p:sp>
          <p:sp>
            <p:nvSpPr>
              <p:cNvPr id="57" name="CasellaDiTesto 56"/>
              <p:cNvSpPr txBox="1"/>
              <p:nvPr/>
            </p:nvSpPr>
            <p:spPr>
              <a:xfrm>
                <a:off x="6878565" y="3672730"/>
                <a:ext cx="360996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0.4</a:t>
                </a:r>
                <a:endParaRPr lang="it-IT" sz="1000" dirty="0"/>
              </a:p>
            </p:txBody>
          </p:sp>
          <p:sp>
            <p:nvSpPr>
              <p:cNvPr id="58" name="CasellaDiTesto 57"/>
              <p:cNvSpPr txBox="1"/>
              <p:nvPr/>
            </p:nvSpPr>
            <p:spPr>
              <a:xfrm>
                <a:off x="7203260" y="3666163"/>
                <a:ext cx="360996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0.2</a:t>
                </a:r>
                <a:endParaRPr lang="it-IT" sz="1000" dirty="0"/>
              </a:p>
            </p:txBody>
          </p:sp>
          <p:sp>
            <p:nvSpPr>
              <p:cNvPr id="60" name="CasellaDiTesto 59"/>
              <p:cNvSpPr txBox="1"/>
              <p:nvPr/>
            </p:nvSpPr>
            <p:spPr>
              <a:xfrm>
                <a:off x="7548905" y="3641601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0</a:t>
                </a:r>
                <a:endParaRPr lang="it-IT" sz="1000" dirty="0"/>
              </a:p>
            </p:txBody>
          </p:sp>
        </p:grpSp>
        <p:grpSp>
          <p:nvGrpSpPr>
            <p:cNvPr id="15" name="Gruppo 14"/>
            <p:cNvGrpSpPr/>
            <p:nvPr/>
          </p:nvGrpSpPr>
          <p:grpSpPr>
            <a:xfrm>
              <a:off x="5281022" y="3817798"/>
              <a:ext cx="5475285" cy="2707274"/>
              <a:chOff x="5281022" y="3817798"/>
              <a:chExt cx="5475285" cy="2707274"/>
            </a:xfrm>
          </p:grpSpPr>
          <p:pic>
            <p:nvPicPr>
              <p:cNvPr id="14" name="Immagine 13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200000">
                <a:off x="4815746" y="4874012"/>
                <a:ext cx="1140665" cy="210113"/>
              </a:xfrm>
              <a:prstGeom prst="rect">
                <a:avLst/>
              </a:prstGeom>
            </p:spPr>
          </p:pic>
          <p:sp>
            <p:nvSpPr>
              <p:cNvPr id="62" name="CasellaDiTesto 61"/>
              <p:cNvSpPr txBox="1"/>
              <p:nvPr/>
            </p:nvSpPr>
            <p:spPr>
              <a:xfrm>
                <a:off x="5521684" y="3817798"/>
                <a:ext cx="360996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1.0</a:t>
                </a:r>
                <a:endParaRPr lang="it-IT" sz="1000" dirty="0"/>
              </a:p>
            </p:txBody>
          </p:sp>
          <p:sp>
            <p:nvSpPr>
              <p:cNvPr id="63" name="CasellaDiTesto 62"/>
              <p:cNvSpPr txBox="1"/>
              <p:nvPr/>
            </p:nvSpPr>
            <p:spPr>
              <a:xfrm>
                <a:off x="5516604" y="4304438"/>
                <a:ext cx="360996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0.8</a:t>
                </a:r>
                <a:endParaRPr lang="it-IT" sz="1000" dirty="0"/>
              </a:p>
            </p:txBody>
          </p:sp>
          <p:sp>
            <p:nvSpPr>
              <p:cNvPr id="64" name="CasellaDiTesto 63"/>
              <p:cNvSpPr txBox="1"/>
              <p:nvPr/>
            </p:nvSpPr>
            <p:spPr>
              <a:xfrm>
                <a:off x="5516604" y="4732848"/>
                <a:ext cx="360996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0.6</a:t>
                </a:r>
                <a:endParaRPr lang="it-IT" sz="1000" dirty="0"/>
              </a:p>
            </p:txBody>
          </p:sp>
          <p:sp>
            <p:nvSpPr>
              <p:cNvPr id="65" name="CasellaDiTesto 64"/>
              <p:cNvSpPr txBox="1"/>
              <p:nvPr/>
            </p:nvSpPr>
            <p:spPr>
              <a:xfrm>
                <a:off x="5533634" y="5147259"/>
                <a:ext cx="360996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0.4</a:t>
                </a:r>
                <a:endParaRPr lang="it-IT" sz="1000" dirty="0"/>
              </a:p>
            </p:txBody>
          </p:sp>
          <p:sp>
            <p:nvSpPr>
              <p:cNvPr id="66" name="CasellaDiTesto 65"/>
              <p:cNvSpPr txBox="1"/>
              <p:nvPr/>
            </p:nvSpPr>
            <p:spPr>
              <a:xfrm>
                <a:off x="5546573" y="5575669"/>
                <a:ext cx="360996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0.2</a:t>
                </a:r>
                <a:endParaRPr lang="it-IT" sz="1000" dirty="0"/>
              </a:p>
            </p:txBody>
          </p:sp>
          <p:sp>
            <p:nvSpPr>
              <p:cNvPr id="67" name="CasellaDiTesto 66"/>
              <p:cNvSpPr txBox="1"/>
              <p:nvPr/>
            </p:nvSpPr>
            <p:spPr>
              <a:xfrm>
                <a:off x="5693324" y="6027843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0</a:t>
                </a:r>
                <a:endParaRPr lang="it-IT" sz="1000" dirty="0"/>
              </a:p>
            </p:txBody>
          </p:sp>
          <p:sp>
            <p:nvSpPr>
              <p:cNvPr id="68" name="CasellaDiTesto 67"/>
              <p:cNvSpPr txBox="1"/>
              <p:nvPr/>
            </p:nvSpPr>
            <p:spPr>
              <a:xfrm>
                <a:off x="6884756" y="6116556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/>
                  <a:t>2</a:t>
                </a:r>
              </a:p>
            </p:txBody>
          </p:sp>
          <p:sp>
            <p:nvSpPr>
              <p:cNvPr id="69" name="CasellaDiTesto 68"/>
              <p:cNvSpPr txBox="1"/>
              <p:nvPr/>
            </p:nvSpPr>
            <p:spPr>
              <a:xfrm>
                <a:off x="8036884" y="6176646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4</a:t>
                </a:r>
                <a:endParaRPr lang="it-IT" sz="1000" dirty="0"/>
              </a:p>
            </p:txBody>
          </p:sp>
          <p:sp>
            <p:nvSpPr>
              <p:cNvPr id="70" name="CasellaDiTesto 69"/>
              <p:cNvSpPr txBox="1"/>
              <p:nvPr/>
            </p:nvSpPr>
            <p:spPr>
              <a:xfrm>
                <a:off x="9228316" y="6222626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6</a:t>
                </a:r>
                <a:endParaRPr lang="it-IT" sz="1000" dirty="0"/>
              </a:p>
            </p:txBody>
          </p:sp>
          <p:sp>
            <p:nvSpPr>
              <p:cNvPr id="71" name="CasellaDiTesto 70"/>
              <p:cNvSpPr txBox="1"/>
              <p:nvPr/>
            </p:nvSpPr>
            <p:spPr>
              <a:xfrm>
                <a:off x="10501109" y="6278851"/>
                <a:ext cx="255198" cy="246221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r>
                  <a:rPr lang="it-IT" sz="1000" dirty="0" smtClean="0"/>
                  <a:t>8</a:t>
                </a:r>
                <a:endParaRPr lang="it-IT" sz="1000" dirty="0"/>
              </a:p>
            </p:txBody>
          </p:sp>
        </p:grpSp>
      </p:grpSp>
      <p:sp>
        <p:nvSpPr>
          <p:cNvPr id="9" name="Titolo 3"/>
          <p:cNvSpPr txBox="1">
            <a:spLocks/>
          </p:cNvSpPr>
          <p:nvPr/>
        </p:nvSpPr>
        <p:spPr bwMode="auto">
          <a:xfrm>
            <a:off x="1840927" y="-27384"/>
            <a:ext cx="8510146" cy="57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How </a:t>
            </a:r>
            <a:r>
              <a:rPr lang="it-IT" sz="3200" b="1" kern="0" dirty="0" smtClean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precise </a:t>
            </a:r>
            <a:r>
              <a:rPr lang="it-IT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can </a:t>
            </a:r>
            <a:r>
              <a:rPr lang="it-IT" sz="3200" b="1" kern="0" dirty="0" err="1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Protective</a:t>
            </a:r>
            <a:r>
              <a:rPr lang="it-IT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3200" b="1" kern="0" dirty="0" err="1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Measurements</a:t>
            </a:r>
            <a:r>
              <a:rPr lang="it-IT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 be?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/>
              <p:cNvSpPr txBox="1"/>
              <p:nvPr/>
            </p:nvSpPr>
            <p:spPr>
              <a:xfrm>
                <a:off x="47328" y="764704"/>
                <a:ext cx="1195332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Comparing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uncertainty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it-IT" b="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Arial" panose="020B0604020202020204" pitchFamily="34" charset="0"/>
                              </a:rPr>
                              <m:t>𝜎</m:t>
                            </m:r>
                          </m:e>
                        </m:acc>
                      </m:e>
                      <m:sub>
                        <m:r>
                          <a:rPr lang="it-IT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given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by a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step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Protective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Measurement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it-IT" b="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with the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one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obtained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with a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projective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measurement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  <m:r>
                          <a:rPr lang="it-IT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𝐵𝑆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it-IT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it-IT" b="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it-IT" b="0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8" y="764704"/>
                <a:ext cx="11953328" cy="646331"/>
              </a:xfrm>
              <a:prstGeom prst="rect">
                <a:avLst/>
              </a:prstGeom>
              <a:blipFill>
                <a:blip r:embed="rId22"/>
                <a:stretch>
                  <a:fillRect l="-459" t="-4717" r="-408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Rettangolo arrotondato 26"/>
              <p:cNvSpPr/>
              <p:nvPr/>
            </p:nvSpPr>
            <p:spPr>
              <a:xfrm>
                <a:off x="5735960" y="2348880"/>
                <a:ext cx="6264696" cy="826921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d>
                      <m:d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it-IT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sSub>
                      <m:sSub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𝑃𝐵𝑆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it-IT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accPr>
                              <m:e>
                                <m:r>
                                  <a:rPr lang="it-IT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𝜎</m:t>
                                </m:r>
                              </m:e>
                            </m:acc>
                          </m:e>
                          <m:sub>
                            <m:r>
                              <a:rPr lang="it-IT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,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even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though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in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this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framework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projective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measurements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saturate the Quantum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Cramér-Rao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bound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!  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27" name="Rettangolo arrotondat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348880"/>
                <a:ext cx="6264696" cy="826921"/>
              </a:xfrm>
              <a:prstGeom prst="roundRect">
                <a:avLst/>
              </a:prstGeom>
              <a:blipFill>
                <a:blip r:embed="rId23"/>
                <a:stretch>
                  <a:fillRect/>
                </a:stretch>
              </a:blipFill>
              <a:ln w="38100">
                <a:solidFill>
                  <a:srgbClr val="FFC000"/>
                </a:solidFill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uppo 37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-312712" y="1484785"/>
            <a:ext cx="7408671" cy="3384375"/>
            <a:chOff x="-312712" y="1484785"/>
            <a:chExt cx="7408671" cy="3384375"/>
          </a:xfrm>
        </p:grpSpPr>
        <p:grpSp>
          <p:nvGrpSpPr>
            <p:cNvPr id="17" name="Gruppo 16"/>
            <p:cNvGrpSpPr/>
            <p:nvPr/>
          </p:nvGrpSpPr>
          <p:grpSpPr>
            <a:xfrm>
              <a:off x="-312712" y="1538641"/>
              <a:ext cx="5976664" cy="3330519"/>
              <a:chOff x="-35024" y="1538172"/>
              <a:chExt cx="5772902" cy="3182497"/>
            </a:xfrm>
          </p:grpSpPr>
          <p:grpSp>
            <p:nvGrpSpPr>
              <p:cNvPr id="16" name="Gruppo 15"/>
              <p:cNvGrpSpPr/>
              <p:nvPr>
                <p:custDataLst>
                  <p:tags r:id="rId4"/>
                </p:custDataLst>
              </p:nvPr>
            </p:nvGrpSpPr>
            <p:grpSpPr>
              <a:xfrm>
                <a:off x="-35024" y="1538172"/>
                <a:ext cx="5772902" cy="3182497"/>
                <a:chOff x="-35024" y="1538172"/>
                <a:chExt cx="5772902" cy="3182497"/>
              </a:xfrm>
            </p:grpSpPr>
            <p:grpSp>
              <p:nvGrpSpPr>
                <p:cNvPr id="12" name="Gruppo 11"/>
                <p:cNvGrpSpPr/>
                <p:nvPr>
                  <p:custDataLst>
                    <p:tags r:id="rId6"/>
                  </p:custDataLst>
                </p:nvPr>
              </p:nvGrpSpPr>
              <p:grpSpPr>
                <a:xfrm>
                  <a:off x="-35024" y="1538172"/>
                  <a:ext cx="5772902" cy="3182497"/>
                  <a:chOff x="-35024" y="1538172"/>
                  <a:chExt cx="5772902" cy="3182497"/>
                </a:xfrm>
              </p:grpSpPr>
              <p:pic>
                <p:nvPicPr>
                  <p:cNvPr id="34" name="Immagine 33"/>
                  <p:cNvPicPr>
                    <a:picLocks noChangeAspect="1"/>
                  </p:cNvPicPr>
                  <p:nvPr/>
                </p:nvPicPr>
                <p:blipFill>
                  <a:blip r:embed="rId25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5024" y="1538172"/>
                    <a:ext cx="5772902" cy="3182497"/>
                  </a:xfrm>
                  <a:prstGeom prst="rect">
                    <a:avLst/>
                  </a:prstGeom>
                </p:spPr>
              </p:pic>
              <p:pic>
                <p:nvPicPr>
                  <p:cNvPr id="4" name="Immagine 3"/>
                  <p:cNvPicPr>
                    <a:picLocks noChangeAspect="1"/>
                  </p:cNvPicPr>
                  <p:nvPr>
                    <p:custDataLst>
                      <p:tags r:id="rId8"/>
                    </p:custDataLst>
                  </p:nvPr>
                </p:nvPicPr>
                <p:blipFill>
                  <a:blip r:embed="rId2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74880" y="2157448"/>
                    <a:ext cx="766755" cy="154953"/>
                  </a:xfrm>
                  <a:prstGeom prst="rect">
                    <a:avLst/>
                  </a:prstGeom>
                </p:spPr>
              </p:pic>
              <p:pic>
                <p:nvPicPr>
                  <p:cNvPr id="11" name="Immagine 10"/>
                  <p:cNvPicPr>
                    <a:picLocks noChangeAspect="1"/>
                  </p:cNvPicPr>
                  <p:nvPr>
                    <p:custDataLst>
                      <p:tags r:id="rId9"/>
                    </p:custDataLst>
                  </p:nvPr>
                </p:nvPicPr>
                <p:blipFill>
                  <a:blip r:embed="rId2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36558" y="3390556"/>
                    <a:ext cx="546093" cy="160382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magine 36"/>
                  <p:cNvPicPr>
                    <a:picLocks noChangeAspect="1"/>
                  </p:cNvPicPr>
                  <p:nvPr>
                    <p:custDataLst>
                      <p:tags r:id="rId10"/>
                    </p:custDataLst>
                  </p:nvPr>
                </p:nvPicPr>
                <p:blipFill>
                  <a:blip r:embed="rId28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660000">
                    <a:off x="2757568" y="3903786"/>
                    <a:ext cx="1187261" cy="2032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3" name="Immagine 32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2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741" y="2989906"/>
                  <a:ext cx="157508" cy="148187"/>
                </a:xfrm>
                <a:prstGeom prst="rect">
                  <a:avLst/>
                </a:prstGeom>
              </p:spPr>
            </p:pic>
          </p:grpSp>
          <p:grpSp>
            <p:nvGrpSpPr>
              <p:cNvPr id="26" name="Gruppo 25"/>
              <p:cNvGrpSpPr/>
              <p:nvPr/>
            </p:nvGrpSpPr>
            <p:grpSpPr>
              <a:xfrm>
                <a:off x="2041731" y="4297472"/>
                <a:ext cx="419232" cy="285577"/>
                <a:chOff x="7020272" y="3127659"/>
                <a:chExt cx="432048" cy="318374"/>
              </a:xfrm>
            </p:grpSpPr>
            <p:sp>
              <p:nvSpPr>
                <p:cNvPr id="30" name="Rettangolo 29"/>
                <p:cNvSpPr/>
                <p:nvPr/>
              </p:nvSpPr>
              <p:spPr>
                <a:xfrm>
                  <a:off x="7020272" y="3127659"/>
                  <a:ext cx="432048" cy="3013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31" name="Immagine 30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2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77629" y="3282985"/>
                  <a:ext cx="117333" cy="163048"/>
                </a:xfrm>
                <a:prstGeom prst="rect">
                  <a:avLst/>
                </a:prstGeom>
              </p:spPr>
            </p:pic>
          </p:grpSp>
        </p:grpSp>
        <p:pic>
          <p:nvPicPr>
            <p:cNvPr id="3" name="Immagine 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78282" y="1484785"/>
              <a:ext cx="1517677" cy="473755"/>
            </a:xfrm>
            <a:prstGeom prst="rect">
              <a:avLst/>
            </a:prstGeom>
          </p:spPr>
        </p:pic>
      </p:grpSp>
      <p:sp>
        <p:nvSpPr>
          <p:cNvPr id="43" name="Rettangolo 42"/>
          <p:cNvSpPr/>
          <p:nvPr/>
        </p:nvSpPr>
        <p:spPr>
          <a:xfrm>
            <a:off x="47328" y="5037099"/>
            <a:ext cx="5112568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smtClean="0"/>
              <a:t>Where does this advantage stem from? </a:t>
            </a:r>
            <a:endParaRPr lang="en-US" dirty="0"/>
          </a:p>
        </p:txBody>
      </p:sp>
      <p:grpSp>
        <p:nvGrpSpPr>
          <p:cNvPr id="2054" name="Gruppo 2053"/>
          <p:cNvGrpSpPr/>
          <p:nvPr/>
        </p:nvGrpSpPr>
        <p:grpSpPr>
          <a:xfrm>
            <a:off x="401560" y="5637449"/>
            <a:ext cx="3966248" cy="599863"/>
            <a:chOff x="401560" y="5560510"/>
            <a:chExt cx="3966248" cy="599863"/>
          </a:xfrm>
        </p:grpSpPr>
        <p:pic>
          <p:nvPicPr>
            <p:cNvPr id="2053" name="Immagine 205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6" y="5713826"/>
              <a:ext cx="3604135" cy="275456"/>
            </a:xfrm>
            <a:prstGeom prst="rect">
              <a:avLst/>
            </a:prstGeom>
          </p:spPr>
        </p:pic>
        <p:sp>
          <p:nvSpPr>
            <p:cNvPr id="46" name="Rettangolo arrotondato 45"/>
            <p:cNvSpPr/>
            <p:nvPr/>
          </p:nvSpPr>
          <p:spPr>
            <a:xfrm>
              <a:off x="401560" y="5560510"/>
              <a:ext cx="3966248" cy="599863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  <a:effectLst>
              <a:glow rad="1016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t-I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58" name="Gruppo 2057"/>
          <p:cNvGrpSpPr/>
          <p:nvPr/>
        </p:nvGrpSpPr>
        <p:grpSpPr>
          <a:xfrm>
            <a:off x="7780685" y="1408940"/>
            <a:ext cx="4147963" cy="723916"/>
            <a:chOff x="7780685" y="1645117"/>
            <a:chExt cx="4147963" cy="723916"/>
          </a:xfrm>
        </p:grpSpPr>
        <p:sp>
          <p:nvSpPr>
            <p:cNvPr id="53" name="Rettangolo 52"/>
            <p:cNvSpPr/>
            <p:nvPr/>
          </p:nvSpPr>
          <p:spPr>
            <a:xfrm>
              <a:off x="7780685" y="1645117"/>
              <a:ext cx="4147963" cy="72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dirty="0" smtClean="0"/>
                <a:t>Fair comparison:                        </a:t>
              </a:r>
            </a:p>
            <a:p>
              <a:pPr algn="just">
                <a:lnSpc>
                  <a:spcPct val="114000"/>
                </a:lnSpc>
              </a:pPr>
              <a:r>
                <a:rPr lang="en-US" dirty="0" smtClean="0"/>
                <a:t>particles considered for both protocols.</a:t>
              </a:r>
              <a:endParaRPr lang="en-US" dirty="0"/>
            </a:p>
          </p:txBody>
        </p:sp>
        <p:pic>
          <p:nvPicPr>
            <p:cNvPr id="2057" name="Immagine 205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479" y="1699676"/>
              <a:ext cx="1845526" cy="273753"/>
            </a:xfrm>
            <a:prstGeom prst="rect">
              <a:avLst/>
            </a:prstGeom>
          </p:spPr>
        </p:pic>
      </p:grpSp>
      <p:sp>
        <p:nvSpPr>
          <p:cNvPr id="59" name="Rettangolo 58"/>
          <p:cNvSpPr/>
          <p:nvPr/>
        </p:nvSpPr>
        <p:spPr>
          <a:xfrm>
            <a:off x="9184500" y="4774600"/>
            <a:ext cx="292125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Phys.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13, 1191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</a:p>
        </p:txBody>
      </p:sp>
    </p:spTree>
    <p:extLst>
      <p:ext uri="{BB962C8B-B14F-4D97-AF65-F5344CB8AC3E}">
        <p14:creationId xmlns:p14="http://schemas.microsoft.com/office/powerpoint/2010/main" val="335648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  <p:bldP spid="43" grpId="0"/>
      <p:bldP spid="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3"/>
          <p:cNvSpPr txBox="1">
            <a:spLocks/>
          </p:cNvSpPr>
          <p:nvPr/>
        </p:nvSpPr>
        <p:spPr bwMode="auto">
          <a:xfrm>
            <a:off x="2207568" y="116632"/>
            <a:ext cx="7920880" cy="11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Anomalous weak values with a single click: the Robust Weak Measurement</a:t>
            </a:r>
            <a:endParaRPr lang="it-IT" sz="3200" b="1" kern="0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" y="1412776"/>
            <a:ext cx="12131042" cy="4542796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8436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1399601" y="44625"/>
            <a:ext cx="9392798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Weak values with a single measurement event 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222" y="5962991"/>
            <a:ext cx="738040" cy="274321"/>
          </a:xfrm>
          <a:prstGeom prst="rect">
            <a:avLst/>
          </a:prstGeom>
        </p:spPr>
      </p:pic>
      <p:cxnSp>
        <p:nvCxnSpPr>
          <p:cNvPr id="65" name="Connettore 1 76"/>
          <p:cNvCxnSpPr/>
          <p:nvPr/>
        </p:nvCxnSpPr>
        <p:spPr>
          <a:xfrm flipV="1">
            <a:off x="9408368" y="5755038"/>
            <a:ext cx="0" cy="122971"/>
          </a:xfrm>
          <a:prstGeom prst="line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</a:ln>
          <a:effectLst/>
        </p:spPr>
      </p:cxnSp>
      <p:sp>
        <p:nvSpPr>
          <p:cNvPr id="150" name="Rettangolo 149"/>
          <p:cNvSpPr/>
          <p:nvPr/>
        </p:nvSpPr>
        <p:spPr>
          <a:xfrm>
            <a:off x="1555480" y="4149080"/>
            <a:ext cx="25242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Anomalous case: </a:t>
            </a:r>
            <a:endParaRPr lang="en-GB" dirty="0" smtClean="0">
              <a:latin typeface="Symbol" panose="05050102010706020507" pitchFamily="18" charset="2"/>
              <a:cs typeface="Calibri" panose="020F0502020204030204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495" y="4196820"/>
            <a:ext cx="1076637" cy="276574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556" y="4198757"/>
            <a:ext cx="2442623" cy="274637"/>
          </a:xfrm>
          <a:prstGeom prst="rect">
            <a:avLst/>
          </a:prstGeom>
        </p:spPr>
      </p:pic>
      <p:grpSp>
        <p:nvGrpSpPr>
          <p:cNvPr id="11" name="Gruppo 10"/>
          <p:cNvGrpSpPr/>
          <p:nvPr/>
        </p:nvGrpSpPr>
        <p:grpSpPr>
          <a:xfrm>
            <a:off x="2495600" y="4891396"/>
            <a:ext cx="7416824" cy="1302368"/>
            <a:chOff x="971600" y="5035412"/>
            <a:chExt cx="7416824" cy="1302368"/>
          </a:xfrm>
        </p:grpSpPr>
        <p:sp>
          <p:nvSpPr>
            <p:cNvPr id="61" name="Elaborazione 60"/>
            <p:cNvSpPr/>
            <p:nvPr/>
          </p:nvSpPr>
          <p:spPr>
            <a:xfrm>
              <a:off x="971600" y="5035413"/>
              <a:ext cx="7416824" cy="986610"/>
            </a:xfrm>
            <a:prstGeom prst="flowChartProcess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10" name="Gruppo 9"/>
            <p:cNvGrpSpPr/>
            <p:nvPr/>
          </p:nvGrpSpPr>
          <p:grpSpPr>
            <a:xfrm>
              <a:off x="1191622" y="5035412"/>
              <a:ext cx="3812426" cy="1302368"/>
              <a:chOff x="1191622" y="4891396"/>
              <a:chExt cx="3812426" cy="1302368"/>
            </a:xfrm>
          </p:grpSpPr>
          <p:cxnSp>
            <p:nvCxnSpPr>
              <p:cNvPr id="62" name="Connettore 1 66 1"/>
              <p:cNvCxnSpPr/>
              <p:nvPr/>
            </p:nvCxnSpPr>
            <p:spPr>
              <a:xfrm flipH="1">
                <a:off x="2987824" y="4909148"/>
                <a:ext cx="4142" cy="968859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dash"/>
              </a:ln>
              <a:effectLst/>
            </p:spPr>
          </p:cxnSp>
          <p:cxnSp>
            <p:nvCxnSpPr>
              <p:cNvPr id="63" name="Connettore 1 67"/>
              <p:cNvCxnSpPr/>
              <p:nvPr/>
            </p:nvCxnSpPr>
            <p:spPr>
              <a:xfrm flipV="1">
                <a:off x="1367618" y="5755037"/>
                <a:ext cx="0" cy="12297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cxnSp>
            <p:nvCxnSpPr>
              <p:cNvPr id="64" name="Connettore 1 68"/>
              <p:cNvCxnSpPr/>
              <p:nvPr/>
            </p:nvCxnSpPr>
            <p:spPr>
              <a:xfrm flipV="1">
                <a:off x="4625993" y="5755037"/>
                <a:ext cx="0" cy="122971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  <p:pic>
            <p:nvPicPr>
              <p:cNvPr id="151" name="Immagine 15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1622" y="6077326"/>
                <a:ext cx="303424" cy="115816"/>
              </a:xfrm>
              <a:prstGeom prst="rect">
                <a:avLst/>
              </a:prstGeom>
            </p:spPr>
          </p:pic>
          <p:pic>
            <p:nvPicPr>
              <p:cNvPr id="152" name="Immagine 151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000" y="6076704"/>
                <a:ext cx="117477" cy="117060"/>
              </a:xfrm>
              <a:prstGeom prst="rect">
                <a:avLst/>
              </a:prstGeom>
            </p:spPr>
          </p:pic>
          <p:cxnSp>
            <p:nvCxnSpPr>
              <p:cNvPr id="84" name="Connettore 1 66 2"/>
              <p:cNvCxnSpPr/>
              <p:nvPr/>
            </p:nvCxnSpPr>
            <p:spPr>
              <a:xfrm flipH="1">
                <a:off x="5001977" y="4891396"/>
                <a:ext cx="2071" cy="995000"/>
              </a:xfrm>
              <a:prstGeom prst="line">
                <a:avLst/>
              </a:prstGeom>
              <a:noFill/>
              <a:ln w="1905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</p:cxnSp>
        </p:grpSp>
      </p:grpSp>
      <p:sp>
        <p:nvSpPr>
          <p:cNvPr id="9" name="Rettangolo 8"/>
          <p:cNvSpPr/>
          <p:nvPr/>
        </p:nvSpPr>
        <p:spPr>
          <a:xfrm>
            <a:off x="6546156" y="4838921"/>
            <a:ext cx="3616250" cy="13889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7" name="Connettore 66"/>
          <p:cNvSpPr>
            <a:spLocks noChangeAspect="1"/>
          </p:cNvSpPr>
          <p:nvPr/>
        </p:nvSpPr>
        <p:spPr>
          <a:xfrm>
            <a:off x="9332291" y="5389712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8" name="Connettore 67"/>
          <p:cNvSpPr>
            <a:spLocks noChangeAspect="1"/>
          </p:cNvSpPr>
          <p:nvPr/>
        </p:nvSpPr>
        <p:spPr>
          <a:xfrm>
            <a:off x="9490153" y="5258733"/>
            <a:ext cx="94387" cy="92025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9" name="Connettore 68"/>
          <p:cNvSpPr>
            <a:spLocks noChangeAspect="1"/>
          </p:cNvSpPr>
          <p:nvPr/>
        </p:nvSpPr>
        <p:spPr>
          <a:xfrm>
            <a:off x="9510384" y="5479140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Connettore 69"/>
          <p:cNvSpPr>
            <a:spLocks noChangeAspect="1"/>
          </p:cNvSpPr>
          <p:nvPr/>
        </p:nvSpPr>
        <p:spPr>
          <a:xfrm>
            <a:off x="9369670" y="5278441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Connettore 70"/>
          <p:cNvSpPr>
            <a:spLocks noChangeAspect="1"/>
          </p:cNvSpPr>
          <p:nvPr/>
        </p:nvSpPr>
        <p:spPr>
          <a:xfrm>
            <a:off x="9410450" y="5354264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Connettore 71"/>
          <p:cNvSpPr>
            <a:spLocks noChangeAspect="1"/>
          </p:cNvSpPr>
          <p:nvPr/>
        </p:nvSpPr>
        <p:spPr>
          <a:xfrm>
            <a:off x="9267906" y="5456917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Connettore 72"/>
          <p:cNvSpPr>
            <a:spLocks noChangeAspect="1"/>
          </p:cNvSpPr>
          <p:nvPr/>
        </p:nvSpPr>
        <p:spPr>
          <a:xfrm>
            <a:off x="9536398" y="5376933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Connettore 73"/>
          <p:cNvSpPr>
            <a:spLocks noChangeAspect="1"/>
          </p:cNvSpPr>
          <p:nvPr/>
        </p:nvSpPr>
        <p:spPr>
          <a:xfrm>
            <a:off x="9273314" y="5320051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Connettore 74"/>
          <p:cNvSpPr>
            <a:spLocks noChangeAspect="1"/>
          </p:cNvSpPr>
          <p:nvPr/>
        </p:nvSpPr>
        <p:spPr>
          <a:xfrm>
            <a:off x="9420104" y="5181006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Connettore 75"/>
          <p:cNvSpPr>
            <a:spLocks noChangeAspect="1"/>
          </p:cNvSpPr>
          <p:nvPr/>
        </p:nvSpPr>
        <p:spPr>
          <a:xfrm>
            <a:off x="9413956" y="5456917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5" name="Rettangolo 84"/>
          <p:cNvSpPr/>
          <p:nvPr/>
        </p:nvSpPr>
        <p:spPr>
          <a:xfrm>
            <a:off x="119336" y="838453"/>
            <a:ext cx="11881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obust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eak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easurement</a:t>
            </a:r>
            <a:r>
              <a:rPr lang="en-GB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iterative measurement protocol able to extract the weak value of an observable from a single (post-selected) quantum system.</a:t>
            </a:r>
            <a:endParaRPr lang="en-GB" dirty="0" smtClean="0">
              <a:latin typeface="Symbol" panose="05050102010706020507" pitchFamily="18" charset="2"/>
              <a:cs typeface="Calibri" panose="020F0502020204030204" pitchFamily="34" charset="0"/>
            </a:endParaRPr>
          </a:p>
        </p:txBody>
      </p:sp>
      <p:grpSp>
        <p:nvGrpSpPr>
          <p:cNvPr id="175" name="Gruppo 174"/>
          <p:cNvGrpSpPr/>
          <p:nvPr/>
        </p:nvGrpSpPr>
        <p:grpSpPr>
          <a:xfrm>
            <a:off x="47328" y="1484784"/>
            <a:ext cx="11988968" cy="2352862"/>
            <a:chOff x="47328" y="1484784"/>
            <a:chExt cx="11988968" cy="2352862"/>
          </a:xfrm>
        </p:grpSpPr>
        <p:grpSp>
          <p:nvGrpSpPr>
            <p:cNvPr id="176" name="Gruppo 175"/>
            <p:cNvGrpSpPr/>
            <p:nvPr/>
          </p:nvGrpSpPr>
          <p:grpSpPr>
            <a:xfrm>
              <a:off x="9393796" y="2241996"/>
              <a:ext cx="2280332" cy="753038"/>
              <a:chOff x="3115903" y="4330228"/>
              <a:chExt cx="2280332" cy="753038"/>
            </a:xfrm>
          </p:grpSpPr>
          <p:sp>
            <p:nvSpPr>
              <p:cNvPr id="220" name="Rettangolo 219"/>
              <p:cNvSpPr/>
              <p:nvPr/>
            </p:nvSpPr>
            <p:spPr>
              <a:xfrm>
                <a:off x="3115903" y="4330228"/>
                <a:ext cx="161152" cy="753038"/>
              </a:xfrm>
              <a:prstGeom prst="rect">
                <a:avLst/>
              </a:prstGeom>
              <a:solidFill>
                <a:srgbClr val="5B9BD5">
                  <a:alpha val="75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221" name="Rettangolo 220"/>
              <p:cNvSpPr/>
              <p:nvPr/>
            </p:nvSpPr>
            <p:spPr>
              <a:xfrm>
                <a:off x="3363470" y="4522081"/>
                <a:ext cx="20327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Weak interaction</a:t>
                </a:r>
                <a:endParaRPr lang="en-GB" dirty="0" smtClean="0">
                  <a:latin typeface="Symbol" panose="05050102010706020507" pitchFamily="18" charset="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77" name="Gruppo 176"/>
            <p:cNvGrpSpPr/>
            <p:nvPr/>
          </p:nvGrpSpPr>
          <p:grpSpPr>
            <a:xfrm>
              <a:off x="8907349" y="1484784"/>
              <a:ext cx="2016224" cy="753038"/>
              <a:chOff x="9632507" y="1253242"/>
              <a:chExt cx="2016224" cy="753038"/>
            </a:xfrm>
          </p:grpSpPr>
          <p:grpSp>
            <p:nvGrpSpPr>
              <p:cNvPr id="216" name="Gruppo 215"/>
              <p:cNvGrpSpPr/>
              <p:nvPr/>
            </p:nvGrpSpPr>
            <p:grpSpPr>
              <a:xfrm>
                <a:off x="9632507" y="1253242"/>
                <a:ext cx="1906486" cy="753038"/>
                <a:chOff x="1013456" y="4206889"/>
                <a:chExt cx="1906486" cy="753038"/>
              </a:xfrm>
            </p:grpSpPr>
            <p:sp>
              <p:nvSpPr>
                <p:cNvPr id="218" name="Rettangolo 217"/>
                <p:cNvSpPr/>
                <p:nvPr/>
              </p:nvSpPr>
              <p:spPr>
                <a:xfrm flipH="1">
                  <a:off x="1013456" y="4206889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9" name="Rettangolo 218"/>
                <p:cNvSpPr/>
                <p:nvPr/>
              </p:nvSpPr>
              <p:spPr>
                <a:xfrm>
                  <a:off x="1191750" y="4398742"/>
                  <a:ext cx="172819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GB" dirty="0" smtClean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Pre-selection</a:t>
                  </a:r>
                  <a:endParaRPr lang="en-GB" dirty="0" smtClean="0">
                    <a:latin typeface="Symbol" panose="05050102010706020507" pitchFamily="18" charset="2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217" name="Immagine 216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61486" y="1502285"/>
                <a:ext cx="287245" cy="254953"/>
              </a:xfrm>
              <a:prstGeom prst="rect">
                <a:avLst/>
              </a:prstGeom>
            </p:spPr>
          </p:pic>
        </p:grpSp>
        <p:grpSp>
          <p:nvGrpSpPr>
            <p:cNvPr id="178" name="Gruppo 177"/>
            <p:cNvGrpSpPr/>
            <p:nvPr/>
          </p:nvGrpSpPr>
          <p:grpSpPr>
            <a:xfrm>
              <a:off x="9929072" y="3084608"/>
              <a:ext cx="2107224" cy="753038"/>
              <a:chOff x="9070853" y="3346140"/>
              <a:chExt cx="2107224" cy="753038"/>
            </a:xfrm>
          </p:grpSpPr>
          <p:grpSp>
            <p:nvGrpSpPr>
              <p:cNvPr id="212" name="Gruppo 211"/>
              <p:cNvGrpSpPr/>
              <p:nvPr/>
            </p:nvGrpSpPr>
            <p:grpSpPr>
              <a:xfrm>
                <a:off x="9070853" y="3346140"/>
                <a:ext cx="1911274" cy="753038"/>
                <a:chOff x="4948688" y="4249750"/>
                <a:chExt cx="1911274" cy="753038"/>
              </a:xfrm>
            </p:grpSpPr>
            <p:sp>
              <p:nvSpPr>
                <p:cNvPr id="214" name="Rettangolo 213"/>
                <p:cNvSpPr/>
                <p:nvPr/>
              </p:nvSpPr>
              <p:spPr>
                <a:xfrm flipH="1">
                  <a:off x="4948688" y="4249750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5" name="Rettangolo 214"/>
                <p:cNvSpPr/>
                <p:nvPr/>
              </p:nvSpPr>
              <p:spPr>
                <a:xfrm>
                  <a:off x="5131770" y="4441603"/>
                  <a:ext cx="172819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GB" dirty="0" smtClean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Post-selection</a:t>
                  </a:r>
                  <a:endParaRPr lang="en-GB" dirty="0" smtClean="0">
                    <a:latin typeface="Symbol" panose="05050102010706020507" pitchFamily="18" charset="2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213" name="Immagine 212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3111" y="3601996"/>
                <a:ext cx="264966" cy="241327"/>
              </a:xfrm>
              <a:prstGeom prst="rect">
                <a:avLst/>
              </a:prstGeom>
            </p:spPr>
          </p:pic>
        </p:grpSp>
        <p:grpSp>
          <p:nvGrpSpPr>
            <p:cNvPr id="179" name="Gruppo 178"/>
            <p:cNvGrpSpPr/>
            <p:nvPr/>
          </p:nvGrpSpPr>
          <p:grpSpPr>
            <a:xfrm>
              <a:off x="47328" y="1764609"/>
              <a:ext cx="8136650" cy="1675882"/>
              <a:chOff x="611814" y="1268760"/>
              <a:chExt cx="8136650" cy="1675882"/>
            </a:xfrm>
          </p:grpSpPr>
          <p:grpSp>
            <p:nvGrpSpPr>
              <p:cNvPr id="180" name="Gruppo 179"/>
              <p:cNvGrpSpPr/>
              <p:nvPr/>
            </p:nvGrpSpPr>
            <p:grpSpPr>
              <a:xfrm>
                <a:off x="1619673" y="1268760"/>
                <a:ext cx="7128791" cy="1675882"/>
                <a:chOff x="1043609" y="2545206"/>
                <a:chExt cx="7128791" cy="1675882"/>
              </a:xfrm>
            </p:grpSpPr>
            <p:sp>
              <p:nvSpPr>
                <p:cNvPr id="186" name="Parentesi graffa aperta 185"/>
                <p:cNvSpPr/>
                <p:nvPr/>
              </p:nvSpPr>
              <p:spPr>
                <a:xfrm rot="5400000" flipH="1">
                  <a:off x="1464576" y="3577582"/>
                  <a:ext cx="155092" cy="516914"/>
                </a:xfrm>
                <a:prstGeom prst="leftBrace">
                  <a:avLst>
                    <a:gd name="adj1" fmla="val 52318"/>
                    <a:gd name="adj2" fmla="val 48401"/>
                  </a:avLst>
                </a:prstGeom>
                <a:ln w="254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87" name="Parentesi graffa aperta 186"/>
                <p:cNvSpPr/>
                <p:nvPr/>
              </p:nvSpPr>
              <p:spPr>
                <a:xfrm rot="5400000" flipH="1">
                  <a:off x="6430855" y="3577582"/>
                  <a:ext cx="155092" cy="516914"/>
                </a:xfrm>
                <a:prstGeom prst="leftBrace">
                  <a:avLst>
                    <a:gd name="adj1" fmla="val 52318"/>
                    <a:gd name="adj2" fmla="val 48401"/>
                  </a:avLst>
                </a:prstGeom>
                <a:ln w="254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88" name="Rettangolo 187"/>
                <p:cNvSpPr/>
                <p:nvPr/>
              </p:nvSpPr>
              <p:spPr>
                <a:xfrm>
                  <a:off x="1187624" y="3877391"/>
                  <a:ext cx="74411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step 1</a:t>
                  </a:r>
                  <a:endParaRPr lang="it-IT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89" name="Rettangolo 188"/>
                    <p:cNvSpPr/>
                    <p:nvPr/>
                  </p:nvSpPr>
                  <p:spPr>
                    <a:xfrm>
                      <a:off x="6156176" y="3882534"/>
                      <a:ext cx="74411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step </a:t>
                      </a:r>
                      <a14:m>
                        <m:oMath xmlns:m="http://schemas.openxmlformats.org/officeDocument/2006/math">
                          <m:r>
                            <a:rPr lang="en-US" sz="1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oMath>
                      </a14:m>
                      <a:endParaRPr lang="it-IT" sz="1600" i="1" dirty="0"/>
                    </a:p>
                  </p:txBody>
                </p:sp>
              </mc:Choice>
              <mc:Fallback xmlns="">
                <p:sp>
                  <p:nvSpPr>
                    <p:cNvPr id="189" name="Rettangolo 188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56176" y="3882534"/>
                      <a:ext cx="744114" cy="338554"/>
                    </a:xfrm>
                    <a:prstGeom prst="rect">
                      <a:avLst/>
                    </a:prstGeom>
                    <a:blipFill>
                      <a:blip r:embed="rId17"/>
                      <a:stretch>
                        <a:fillRect l="-4918" t="-5455" b="-2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90" name="Freccia a destra 189"/>
                <p:cNvSpPr/>
                <p:nvPr/>
              </p:nvSpPr>
              <p:spPr>
                <a:xfrm>
                  <a:off x="1043609" y="3075266"/>
                  <a:ext cx="6264696" cy="420721"/>
                </a:xfrm>
                <a:prstGeom prst="rightArrow">
                  <a:avLst/>
                </a:prstGeom>
                <a:solidFill>
                  <a:srgbClr val="FFC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91" name="Rettangolo 190"/>
                <p:cNvSpPr/>
                <p:nvPr/>
              </p:nvSpPr>
              <p:spPr>
                <a:xfrm flipH="1">
                  <a:off x="1259632" y="2905281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2" name="Rettangolo 191"/>
                <p:cNvSpPr/>
                <p:nvPr/>
              </p:nvSpPr>
              <p:spPr>
                <a:xfrm>
                  <a:off x="2356699" y="2905281"/>
                  <a:ext cx="161152" cy="75303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3" name="Rettangolo 192"/>
                <p:cNvSpPr/>
                <p:nvPr/>
              </p:nvSpPr>
              <p:spPr>
                <a:xfrm>
                  <a:off x="3208473" y="2905281"/>
                  <a:ext cx="161152" cy="75303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4" name="Rettangolo 193"/>
                <p:cNvSpPr/>
                <p:nvPr/>
              </p:nvSpPr>
              <p:spPr>
                <a:xfrm flipH="1">
                  <a:off x="2618676" y="2905281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5" name="Rettangolo 194"/>
                <p:cNvSpPr/>
                <p:nvPr/>
              </p:nvSpPr>
              <p:spPr>
                <a:xfrm flipH="1">
                  <a:off x="3480450" y="2905281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6" name="Rettangolo 195"/>
                <p:cNvSpPr/>
                <p:nvPr/>
              </p:nvSpPr>
              <p:spPr>
                <a:xfrm>
                  <a:off x="4075077" y="2905281"/>
                  <a:ext cx="161152" cy="75303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7" name="Rettangolo 196"/>
                <p:cNvSpPr/>
                <p:nvPr/>
              </p:nvSpPr>
              <p:spPr>
                <a:xfrm flipH="1">
                  <a:off x="4347057" y="2905281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8" name="Rettangolo 197"/>
                <p:cNvSpPr/>
                <p:nvPr/>
              </p:nvSpPr>
              <p:spPr>
                <a:xfrm>
                  <a:off x="4932853" y="2905281"/>
                  <a:ext cx="161152" cy="75303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99" name="Rettangolo 198"/>
                <p:cNvSpPr/>
                <p:nvPr/>
              </p:nvSpPr>
              <p:spPr>
                <a:xfrm>
                  <a:off x="6445615" y="2905278"/>
                  <a:ext cx="161152" cy="75303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0" name="CasellaDiTesto 199"/>
                <p:cNvSpPr txBox="1"/>
                <p:nvPr/>
              </p:nvSpPr>
              <p:spPr>
                <a:xfrm>
                  <a:off x="5436096" y="3050607"/>
                  <a:ext cx="630444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4000" dirty="0">
                      <a:solidFill>
                        <a:srgbClr val="002060"/>
                      </a:solidFill>
                    </a:rPr>
                    <a:t>…</a:t>
                  </a:r>
                </a:p>
              </p:txBody>
            </p:sp>
            <p:sp>
              <p:nvSpPr>
                <p:cNvPr id="201" name="Rettangolo 200"/>
                <p:cNvSpPr>
                  <a:spLocks noChangeAspect="1"/>
                </p:cNvSpPr>
                <p:nvPr/>
              </p:nvSpPr>
              <p:spPr>
                <a:xfrm>
                  <a:off x="7608367" y="2545206"/>
                  <a:ext cx="564033" cy="153031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202" name="Immagine 201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 rot="16200000" flipV="1">
                  <a:off x="6880548" y="3187561"/>
                  <a:ext cx="1237191" cy="188476"/>
                </a:xfrm>
                <a:prstGeom prst="rect">
                  <a:avLst/>
                </a:prstGeom>
              </p:spPr>
            </p:pic>
            <p:sp>
              <p:nvSpPr>
                <p:cNvPr id="203" name="Rettangolo 202"/>
                <p:cNvSpPr/>
                <p:nvPr/>
              </p:nvSpPr>
              <p:spPr>
                <a:xfrm flipH="1">
                  <a:off x="6699051" y="2905281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4" name="Rettangolo 203"/>
                <p:cNvSpPr/>
                <p:nvPr/>
              </p:nvSpPr>
              <p:spPr>
                <a:xfrm flipH="1">
                  <a:off x="5204511" y="2905280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5" name="Rettangolo 204"/>
                <p:cNvSpPr/>
                <p:nvPr/>
              </p:nvSpPr>
              <p:spPr>
                <a:xfrm>
                  <a:off x="1475655" y="2905246"/>
                  <a:ext cx="161152" cy="75303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6" name="Rettangolo 205"/>
                <p:cNvSpPr/>
                <p:nvPr/>
              </p:nvSpPr>
              <p:spPr>
                <a:xfrm flipH="1">
                  <a:off x="1737632" y="2905246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7" name="Rettangolo 206"/>
                <p:cNvSpPr/>
                <p:nvPr/>
              </p:nvSpPr>
              <p:spPr>
                <a:xfrm flipH="1">
                  <a:off x="2123728" y="2912974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8" name="Rettangolo 207"/>
                <p:cNvSpPr/>
                <p:nvPr/>
              </p:nvSpPr>
              <p:spPr>
                <a:xfrm flipH="1">
                  <a:off x="2987824" y="2903102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09" name="Rettangolo 208"/>
                <p:cNvSpPr/>
                <p:nvPr/>
              </p:nvSpPr>
              <p:spPr>
                <a:xfrm flipH="1">
                  <a:off x="3855442" y="2912974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0" name="Rettangolo 209"/>
                <p:cNvSpPr/>
                <p:nvPr/>
              </p:nvSpPr>
              <p:spPr>
                <a:xfrm flipH="1">
                  <a:off x="4707499" y="2903102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211" name="Rettangolo 210"/>
                <p:cNvSpPr/>
                <p:nvPr/>
              </p:nvSpPr>
              <p:spPr>
                <a:xfrm flipH="1">
                  <a:off x="6225000" y="2903102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pic>
            <p:nvPicPr>
              <p:cNvPr id="181" name="Immagine 180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11814" y="1666025"/>
                <a:ext cx="891048" cy="671665"/>
              </a:xfrm>
              <a:prstGeom prst="rect">
                <a:avLst/>
              </a:prstGeom>
            </p:spPr>
          </p:pic>
          <p:sp>
            <p:nvSpPr>
              <p:cNvPr id="182" name="Freccia in giù 181"/>
              <p:cNvSpPr/>
              <p:nvPr/>
            </p:nvSpPr>
            <p:spPr>
              <a:xfrm rot="9360000">
                <a:off x="1251167" y="1888672"/>
                <a:ext cx="87864" cy="197349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2400000"/>
                </a:lightRig>
              </a:scene3d>
              <a:sp3d extrusionH="107950" prstMaterial="matte">
                <a:bevelT w="184150" h="184150"/>
                <a:bevelB h="146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3" name="Freccia in giù 182"/>
              <p:cNvSpPr/>
              <p:nvPr/>
            </p:nvSpPr>
            <p:spPr>
              <a:xfrm rot="13441953" flipV="1">
                <a:off x="1122530" y="2033795"/>
                <a:ext cx="107859" cy="192421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2400000"/>
                </a:lightRig>
              </a:scene3d>
              <a:sp3d extrusionH="107950" prstMaterial="matte">
                <a:bevelT w="184150" h="184150"/>
                <a:bevelB h="146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4" name="Freccia in giù 183"/>
              <p:cNvSpPr/>
              <p:nvPr/>
            </p:nvSpPr>
            <p:spPr>
              <a:xfrm rot="13080000">
                <a:off x="931513" y="1983780"/>
                <a:ext cx="87864" cy="197349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2400000"/>
                </a:lightRig>
              </a:scene3d>
              <a:sp3d extrusionH="107950" prstMaterial="matte">
                <a:bevelT w="184150" h="184150"/>
                <a:bevelB h="146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85" name="Freccia in giù 184"/>
              <p:cNvSpPr/>
              <p:nvPr/>
            </p:nvSpPr>
            <p:spPr>
              <a:xfrm rot="4860000">
                <a:off x="919532" y="1793787"/>
                <a:ext cx="87864" cy="197349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2400000"/>
                </a:lightRig>
              </a:scene3d>
              <a:sp3d extrusionH="107950" prstMaterial="matte">
                <a:bevelT w="184150" h="184150"/>
                <a:bevelB h="146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222" name="Gruppo 221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223" name="Immagine 222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224" name="Rettangolo 223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25" name="CasellaDiTesto 224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5167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"/>
                            </p:stCondLst>
                            <p:childTnLst>
                              <p:par>
                                <p:cTn id="2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"/>
                            </p:stCondLst>
                            <p:childTnLst>
                              <p:par>
                                <p:cTn id="3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00"/>
                            </p:stCondLst>
                            <p:childTnLst>
                              <p:par>
                                <p:cTn id="4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"/>
                            </p:stCondLst>
                            <p:childTnLst>
                              <p:par>
                                <p:cTn id="4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800"/>
                            </p:stCondLst>
                            <p:childTnLst>
                              <p:par>
                                <p:cTn id="6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100"/>
                            </p:stCondLst>
                            <p:childTnLst>
                              <p:par>
                                <p:cTn id="6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400"/>
                            </p:stCondLst>
                            <p:childTnLst>
                              <p:par>
                                <p:cTn id="7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700"/>
                            </p:stCondLst>
                            <p:childTnLst>
                              <p:par>
                                <p:cTn id="8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" grpId="0"/>
      <p:bldP spid="9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1399601" y="44625"/>
            <a:ext cx="9392798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Weak values with a single measurement event 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8" name="Rettangolo 87"/>
          <p:cNvSpPr/>
          <p:nvPr/>
        </p:nvSpPr>
        <p:spPr>
          <a:xfrm>
            <a:off x="119336" y="838453"/>
            <a:ext cx="118813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obust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eak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GB" dirty="0" smtClean="0">
                <a:latin typeface="Arial" panose="020B0604020202020204" pitchFamily="34" charset="0"/>
                <a:cs typeface="Arial" panose="020B0604020202020204" pitchFamily="34" charset="0"/>
              </a:rPr>
              <a:t>easurement</a:t>
            </a:r>
            <a:r>
              <a:rPr lang="en-GB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iterative measurement protocol able to extract the weak value of an observable from a single (post-selected) quantum system.</a:t>
            </a:r>
            <a:endParaRPr lang="en-GB" dirty="0" smtClean="0">
              <a:latin typeface="Symbol" panose="05050102010706020507" pitchFamily="18" charset="2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Rettangolo 130"/>
              <p:cNvSpPr/>
              <p:nvPr/>
            </p:nvSpPr>
            <p:spPr>
              <a:xfrm>
                <a:off x="191344" y="3861048"/>
                <a:ext cx="3477661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High resolution: large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en-GB" i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GB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small</a:t>
                </a:r>
                <a:r>
                  <a:rPr lang="en-GB" i="1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i="1" dirty="0" smtClean="0">
                        <a:solidFill>
                          <a:schemeClr val="tx2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GB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GB" dirty="0" smtClean="0">
                  <a:latin typeface="Symbol" panose="05050102010706020507" pitchFamily="18" charset="2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1" name="Rettangolo 1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3861048"/>
                <a:ext cx="3477661" cy="369332"/>
              </a:xfrm>
              <a:prstGeom prst="rect">
                <a:avLst/>
              </a:prstGeom>
              <a:blipFill>
                <a:blip r:embed="rId9"/>
                <a:stretch>
                  <a:fillRect l="-1401" t="-6557" b="-262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uppo 16"/>
          <p:cNvGrpSpPr/>
          <p:nvPr/>
        </p:nvGrpSpPr>
        <p:grpSpPr>
          <a:xfrm>
            <a:off x="284629" y="4302388"/>
            <a:ext cx="3259647" cy="382180"/>
            <a:chOff x="107504" y="4725144"/>
            <a:chExt cx="3259647" cy="382180"/>
          </a:xfrm>
        </p:grpSpPr>
        <p:pic>
          <p:nvPicPr>
            <p:cNvPr id="16" name="Immagine 1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4725144"/>
              <a:ext cx="2116444" cy="31512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7" name="Rettangolo 136"/>
                <p:cNvSpPr/>
                <p:nvPr/>
              </p:nvSpPr>
              <p:spPr>
                <a:xfrm>
                  <a:off x="2195736" y="4737992"/>
                  <a:ext cx="1171415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GB" dirty="0" smtClean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:  small </a:t>
                  </a:r>
                  <a14:m>
                    <m:oMath xmlns:m="http://schemas.openxmlformats.org/officeDocument/2006/math">
                      <m:r>
                        <a:rPr lang="en-GB" i="1" dirty="0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𝑛</m:t>
                      </m:r>
                    </m:oMath>
                  </a14:m>
                  <a:r>
                    <a:rPr lang="en-GB" dirty="0" smtClean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endParaRPr lang="en-GB" dirty="0" smtClean="0">
                    <a:latin typeface="Symbol" panose="05050102010706020507" pitchFamily="18" charset="2"/>
                    <a:cs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137" name="Rettangolo 13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95736" y="4737992"/>
                  <a:ext cx="1171415" cy="369332"/>
                </a:xfrm>
                <a:prstGeom prst="rect">
                  <a:avLst/>
                </a:prstGeom>
                <a:blipFill>
                  <a:blip r:embed="rId11"/>
                  <a:stretch>
                    <a:fillRect l="-4167" t="-8333" b="-28333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42" name="Rettangolo arrotondato 141"/>
              <p:cNvSpPr/>
              <p:nvPr/>
            </p:nvSpPr>
            <p:spPr>
              <a:xfrm>
                <a:off x="287786" y="5172922"/>
                <a:ext cx="2999902" cy="776358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:r>
                  <a:rPr lang="it-IT" dirty="0" err="1" smtClean="0">
                    <a:solidFill>
                      <a:schemeClr val="tx1"/>
                    </a:solidFill>
                  </a:rPr>
                  <a:t>Trade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-off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conditions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for 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the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choice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of the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ideal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 and </a:t>
                </a:r>
                <a14:m>
                  <m:oMath xmlns:m="http://schemas.openxmlformats.org/officeDocument/2006/math">
                    <m:r>
                      <a:rPr lang="it-IT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42" name="Rettangolo arrotondato 1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86" y="5172922"/>
                <a:ext cx="2999902" cy="776358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  <a:ln w="38100">
                <a:solidFill>
                  <a:srgbClr val="FFC000"/>
                </a:solidFill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uppo 11"/>
          <p:cNvGrpSpPr/>
          <p:nvPr/>
        </p:nvGrpSpPr>
        <p:grpSpPr>
          <a:xfrm>
            <a:off x="4034732" y="3501008"/>
            <a:ext cx="5949700" cy="2894083"/>
            <a:chOff x="3665420" y="4079377"/>
            <a:chExt cx="5227060" cy="2374174"/>
          </a:xfrm>
        </p:grpSpPr>
        <p:grpSp>
          <p:nvGrpSpPr>
            <p:cNvPr id="53" name="Gruppo 52"/>
            <p:cNvGrpSpPr>
              <a:grpSpLocks noChangeAspect="1"/>
            </p:cNvGrpSpPr>
            <p:nvPr/>
          </p:nvGrpSpPr>
          <p:grpSpPr>
            <a:xfrm>
              <a:off x="3665420" y="4079377"/>
              <a:ext cx="5227060" cy="2374174"/>
              <a:chOff x="466861" y="594930"/>
              <a:chExt cx="6873723" cy="3122102"/>
            </a:xfrm>
          </p:grpSpPr>
          <p:pic>
            <p:nvPicPr>
              <p:cNvPr id="54" name="Immagine 3"/>
              <p:cNvPicPr>
                <a:picLocks noChangeAspect="1"/>
              </p:cNvPicPr>
              <p:nvPr/>
            </p:nvPicPr>
            <p:blipFill>
              <a:blip r:embed="rId1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943" b="18568"/>
              <a:stretch>
                <a:fillRect/>
              </a:stretch>
            </p:blipFill>
            <p:spPr bwMode="auto">
              <a:xfrm>
                <a:off x="466861" y="729238"/>
                <a:ext cx="6873723" cy="29877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5" name="Picture 2 2"/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67744" y="594930"/>
                <a:ext cx="373805" cy="317546"/>
              </a:xfrm>
              <a:prstGeom prst="rect">
                <a:avLst/>
              </a:prstGeom>
            </p:spPr>
          </p:pic>
          <p:pic>
            <p:nvPicPr>
              <p:cNvPr id="56" name="Immagine 55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93926" y="2278872"/>
                <a:ext cx="698154" cy="321576"/>
              </a:xfrm>
              <a:prstGeom prst="rect">
                <a:avLst/>
              </a:prstGeom>
            </p:spPr>
          </p:pic>
        </p:grpSp>
        <p:pic>
          <p:nvPicPr>
            <p:cNvPr id="57" name="Immagine 5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8947" y="4391822"/>
              <a:ext cx="792088" cy="192670"/>
            </a:xfrm>
            <a:prstGeom prst="rect">
              <a:avLst/>
            </a:prstGeom>
          </p:spPr>
        </p:pic>
      </p:grpSp>
      <p:sp>
        <p:nvSpPr>
          <p:cNvPr id="2" name="Rettangolo 1"/>
          <p:cNvSpPr/>
          <p:nvPr/>
        </p:nvSpPr>
        <p:spPr>
          <a:xfrm>
            <a:off x="8375421" y="5877183"/>
            <a:ext cx="3528392" cy="35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[Piacentini et al., Sci. Rep. 8, 6959 (2018)]</a:t>
            </a:r>
          </a:p>
        </p:txBody>
      </p:sp>
      <p:grpSp>
        <p:nvGrpSpPr>
          <p:cNvPr id="20" name="Gruppo 19"/>
          <p:cNvGrpSpPr/>
          <p:nvPr/>
        </p:nvGrpSpPr>
        <p:grpSpPr>
          <a:xfrm>
            <a:off x="47328" y="1484784"/>
            <a:ext cx="11988968" cy="2352862"/>
            <a:chOff x="47328" y="1484784"/>
            <a:chExt cx="11988968" cy="2352862"/>
          </a:xfrm>
        </p:grpSpPr>
        <p:grpSp>
          <p:nvGrpSpPr>
            <p:cNvPr id="129" name="Gruppo 128"/>
            <p:cNvGrpSpPr/>
            <p:nvPr/>
          </p:nvGrpSpPr>
          <p:grpSpPr>
            <a:xfrm>
              <a:off x="9393796" y="2241996"/>
              <a:ext cx="2280332" cy="753038"/>
              <a:chOff x="3115903" y="4330228"/>
              <a:chExt cx="2280332" cy="753038"/>
            </a:xfrm>
          </p:grpSpPr>
          <p:sp>
            <p:nvSpPr>
              <p:cNvPr id="125" name="Rettangolo 124"/>
              <p:cNvSpPr/>
              <p:nvPr/>
            </p:nvSpPr>
            <p:spPr>
              <a:xfrm>
                <a:off x="3115903" y="4330228"/>
                <a:ext cx="161152" cy="753038"/>
              </a:xfrm>
              <a:prstGeom prst="rect">
                <a:avLst/>
              </a:prstGeom>
              <a:solidFill>
                <a:srgbClr val="5B9BD5">
                  <a:alpha val="75000"/>
                </a:srgbClr>
              </a:solidFill>
              <a:ln w="12700" cap="flat" cmpd="sng" algn="ctr">
                <a:solidFill>
                  <a:srgbClr val="5B9BD5">
                    <a:shade val="50000"/>
                  </a:srgbClr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t-IT" kern="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6" name="Rettangolo 125"/>
              <p:cNvSpPr/>
              <p:nvPr/>
            </p:nvSpPr>
            <p:spPr>
              <a:xfrm>
                <a:off x="3363470" y="4522081"/>
                <a:ext cx="203276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dirty="0" smtClean="0">
                    <a:solidFill>
                      <a:schemeClr val="tx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Weak interaction</a:t>
                </a:r>
                <a:endParaRPr lang="en-GB" dirty="0" smtClean="0">
                  <a:latin typeface="Symbol" panose="05050102010706020507" pitchFamily="18" charset="2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8" name="Gruppo 17"/>
            <p:cNvGrpSpPr/>
            <p:nvPr/>
          </p:nvGrpSpPr>
          <p:grpSpPr>
            <a:xfrm>
              <a:off x="8907349" y="1484784"/>
              <a:ext cx="2016224" cy="753038"/>
              <a:chOff x="9632507" y="1253242"/>
              <a:chExt cx="2016224" cy="753038"/>
            </a:xfrm>
          </p:grpSpPr>
          <p:grpSp>
            <p:nvGrpSpPr>
              <p:cNvPr id="4" name="Gruppo 3"/>
              <p:cNvGrpSpPr/>
              <p:nvPr/>
            </p:nvGrpSpPr>
            <p:grpSpPr>
              <a:xfrm>
                <a:off x="9632507" y="1253242"/>
                <a:ext cx="1906486" cy="753038"/>
                <a:chOff x="1013456" y="4206889"/>
                <a:chExt cx="1906486" cy="753038"/>
              </a:xfrm>
            </p:grpSpPr>
            <p:sp>
              <p:nvSpPr>
                <p:cNvPr id="123" name="Rettangolo 122"/>
                <p:cNvSpPr/>
                <p:nvPr/>
              </p:nvSpPr>
              <p:spPr>
                <a:xfrm flipH="1">
                  <a:off x="1013456" y="4206889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24" name="Rettangolo 123"/>
                <p:cNvSpPr/>
                <p:nvPr/>
              </p:nvSpPr>
              <p:spPr>
                <a:xfrm>
                  <a:off x="1191750" y="4398742"/>
                  <a:ext cx="172819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GB" dirty="0" smtClean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Pre-selection</a:t>
                  </a:r>
                  <a:endParaRPr lang="en-GB" dirty="0" smtClean="0">
                    <a:latin typeface="Symbol" panose="05050102010706020507" pitchFamily="18" charset="2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0" name="Immagine 9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61486" y="1502285"/>
                <a:ext cx="287245" cy="254953"/>
              </a:xfrm>
              <a:prstGeom prst="rect">
                <a:avLst/>
              </a:prstGeom>
            </p:spPr>
          </p:pic>
        </p:grpSp>
        <p:grpSp>
          <p:nvGrpSpPr>
            <p:cNvPr id="19" name="Gruppo 18"/>
            <p:cNvGrpSpPr/>
            <p:nvPr/>
          </p:nvGrpSpPr>
          <p:grpSpPr>
            <a:xfrm>
              <a:off x="9929072" y="3084608"/>
              <a:ext cx="2107224" cy="753038"/>
              <a:chOff x="9070853" y="3346140"/>
              <a:chExt cx="2107224" cy="753038"/>
            </a:xfrm>
          </p:grpSpPr>
          <p:grpSp>
            <p:nvGrpSpPr>
              <p:cNvPr id="130" name="Gruppo 129"/>
              <p:cNvGrpSpPr/>
              <p:nvPr/>
            </p:nvGrpSpPr>
            <p:grpSpPr>
              <a:xfrm>
                <a:off x="9070853" y="3346140"/>
                <a:ext cx="1911274" cy="753038"/>
                <a:chOff x="4948688" y="4249750"/>
                <a:chExt cx="1911274" cy="753038"/>
              </a:xfrm>
            </p:grpSpPr>
            <p:sp>
              <p:nvSpPr>
                <p:cNvPr id="127" name="Rettangolo 126"/>
                <p:cNvSpPr/>
                <p:nvPr/>
              </p:nvSpPr>
              <p:spPr>
                <a:xfrm flipH="1">
                  <a:off x="4948688" y="4249750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28" name="Rettangolo 127"/>
                <p:cNvSpPr/>
                <p:nvPr/>
              </p:nvSpPr>
              <p:spPr>
                <a:xfrm>
                  <a:off x="5131770" y="4441603"/>
                  <a:ext cx="172819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/>
                  <a:r>
                    <a:rPr lang="en-GB" dirty="0" smtClean="0">
                      <a:solidFill>
                        <a:schemeClr val="tx2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Post-selection</a:t>
                  </a:r>
                  <a:endParaRPr lang="en-GB" dirty="0" smtClean="0">
                    <a:latin typeface="Symbol" panose="05050102010706020507" pitchFamily="18" charset="2"/>
                    <a:cs typeface="Calibri" panose="020F0502020204030204" pitchFamily="34" charset="0"/>
                  </a:endParaRPr>
                </a:p>
              </p:txBody>
            </p:sp>
          </p:grpSp>
          <p:pic>
            <p:nvPicPr>
              <p:cNvPr id="14" name="Immagine 13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913111" y="3601996"/>
                <a:ext cx="264966" cy="241327"/>
              </a:xfrm>
              <a:prstGeom prst="rect">
                <a:avLst/>
              </a:prstGeom>
            </p:spPr>
          </p:pic>
        </p:grpSp>
        <p:grpSp>
          <p:nvGrpSpPr>
            <p:cNvPr id="13" name="Gruppo 12"/>
            <p:cNvGrpSpPr/>
            <p:nvPr/>
          </p:nvGrpSpPr>
          <p:grpSpPr>
            <a:xfrm>
              <a:off x="47328" y="1764609"/>
              <a:ext cx="8136650" cy="1675882"/>
              <a:chOff x="611814" y="1268760"/>
              <a:chExt cx="8136650" cy="1675882"/>
            </a:xfrm>
          </p:grpSpPr>
          <p:grpSp>
            <p:nvGrpSpPr>
              <p:cNvPr id="3" name="Gruppo 2"/>
              <p:cNvGrpSpPr/>
              <p:nvPr/>
            </p:nvGrpSpPr>
            <p:grpSpPr>
              <a:xfrm>
                <a:off x="1619673" y="1268760"/>
                <a:ext cx="7128791" cy="1675882"/>
                <a:chOff x="1043609" y="2545206"/>
                <a:chExt cx="7128791" cy="1675882"/>
              </a:xfrm>
            </p:grpSpPr>
            <p:sp>
              <p:nvSpPr>
                <p:cNvPr id="98" name="Parentesi graffa aperta 97"/>
                <p:cNvSpPr/>
                <p:nvPr/>
              </p:nvSpPr>
              <p:spPr>
                <a:xfrm rot="5400000" flipH="1">
                  <a:off x="1464576" y="3577582"/>
                  <a:ext cx="155092" cy="516914"/>
                </a:xfrm>
                <a:prstGeom prst="leftBrace">
                  <a:avLst>
                    <a:gd name="adj1" fmla="val 52318"/>
                    <a:gd name="adj2" fmla="val 48401"/>
                  </a:avLst>
                </a:prstGeom>
                <a:ln w="254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99" name="Parentesi graffa aperta 98"/>
                <p:cNvSpPr/>
                <p:nvPr/>
              </p:nvSpPr>
              <p:spPr>
                <a:xfrm rot="5400000" flipH="1">
                  <a:off x="6430855" y="3577582"/>
                  <a:ext cx="155092" cy="516914"/>
                </a:xfrm>
                <a:prstGeom prst="leftBrace">
                  <a:avLst>
                    <a:gd name="adj1" fmla="val 52318"/>
                    <a:gd name="adj2" fmla="val 48401"/>
                  </a:avLst>
                </a:prstGeom>
                <a:ln w="25400">
                  <a:solidFill>
                    <a:schemeClr val="accent6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0" name="Rettangolo 99"/>
                <p:cNvSpPr/>
                <p:nvPr/>
              </p:nvSpPr>
              <p:spPr>
                <a:xfrm>
                  <a:off x="1187624" y="3877391"/>
                  <a:ext cx="744114" cy="338554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en-US" sz="1600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step 1</a:t>
                  </a:r>
                  <a:endParaRPr lang="it-IT" sz="1600" dirty="0"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01" name="Rettangolo 100"/>
                    <p:cNvSpPr/>
                    <p:nvPr/>
                  </p:nvSpPr>
                  <p:spPr>
                    <a:xfrm>
                      <a:off x="6156176" y="3882534"/>
                      <a:ext cx="744114" cy="338554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step </a:t>
                      </a:r>
                      <a14:m>
                        <m:oMath xmlns:m="http://schemas.openxmlformats.org/officeDocument/2006/math">
                          <m:r>
                            <a:rPr lang="en-US" sz="1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𝑛</m:t>
                          </m:r>
                        </m:oMath>
                      </a14:m>
                      <a:endParaRPr lang="it-IT" sz="1600" i="1" dirty="0"/>
                    </a:p>
                  </p:txBody>
                </p:sp>
              </mc:Choice>
              <mc:Fallback xmlns="">
                <p:sp>
                  <p:nvSpPr>
                    <p:cNvPr id="101" name="Rettangolo 100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156176" y="3882534"/>
                      <a:ext cx="744114" cy="338554"/>
                    </a:xfrm>
                    <a:prstGeom prst="rect">
                      <a:avLst/>
                    </a:prstGeom>
                    <a:blipFill>
                      <a:blip r:embed="rId19"/>
                      <a:stretch>
                        <a:fillRect l="-4918" t="-5455" b="-23636"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it-IT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103" name="Freccia a destra 102"/>
                <p:cNvSpPr/>
                <p:nvPr/>
              </p:nvSpPr>
              <p:spPr>
                <a:xfrm>
                  <a:off x="1043609" y="3075266"/>
                  <a:ext cx="6264696" cy="420721"/>
                </a:xfrm>
                <a:prstGeom prst="rightArrow">
                  <a:avLst/>
                </a:prstGeom>
                <a:solidFill>
                  <a:srgbClr val="FFC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04" name="Rettangolo 103"/>
                <p:cNvSpPr/>
                <p:nvPr/>
              </p:nvSpPr>
              <p:spPr>
                <a:xfrm flipH="1">
                  <a:off x="1259632" y="2905281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5" name="Rettangolo 104"/>
                <p:cNvSpPr/>
                <p:nvPr/>
              </p:nvSpPr>
              <p:spPr>
                <a:xfrm>
                  <a:off x="2356699" y="2905281"/>
                  <a:ext cx="161152" cy="75303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6" name="Rettangolo 105"/>
                <p:cNvSpPr/>
                <p:nvPr/>
              </p:nvSpPr>
              <p:spPr>
                <a:xfrm>
                  <a:off x="3208473" y="2905281"/>
                  <a:ext cx="161152" cy="75303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7" name="Rettangolo 106"/>
                <p:cNvSpPr/>
                <p:nvPr/>
              </p:nvSpPr>
              <p:spPr>
                <a:xfrm flipH="1">
                  <a:off x="2618676" y="2905281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8" name="Rettangolo 107"/>
                <p:cNvSpPr/>
                <p:nvPr/>
              </p:nvSpPr>
              <p:spPr>
                <a:xfrm flipH="1">
                  <a:off x="3480450" y="2905281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09" name="Rettangolo 108"/>
                <p:cNvSpPr/>
                <p:nvPr/>
              </p:nvSpPr>
              <p:spPr>
                <a:xfrm>
                  <a:off x="4075077" y="2905281"/>
                  <a:ext cx="161152" cy="75303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10" name="Rettangolo 109"/>
                <p:cNvSpPr/>
                <p:nvPr/>
              </p:nvSpPr>
              <p:spPr>
                <a:xfrm flipH="1">
                  <a:off x="4347057" y="2905281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11" name="Rettangolo 110"/>
                <p:cNvSpPr/>
                <p:nvPr/>
              </p:nvSpPr>
              <p:spPr>
                <a:xfrm>
                  <a:off x="4932853" y="2905281"/>
                  <a:ext cx="161152" cy="75303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12" name="Rettangolo 111"/>
                <p:cNvSpPr/>
                <p:nvPr/>
              </p:nvSpPr>
              <p:spPr>
                <a:xfrm>
                  <a:off x="6445615" y="2905278"/>
                  <a:ext cx="161152" cy="75303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13" name="CasellaDiTesto 112"/>
                <p:cNvSpPr txBox="1"/>
                <p:nvPr/>
              </p:nvSpPr>
              <p:spPr>
                <a:xfrm>
                  <a:off x="5436096" y="3050607"/>
                  <a:ext cx="630444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4000" dirty="0">
                      <a:solidFill>
                        <a:srgbClr val="002060"/>
                      </a:solidFill>
                    </a:rPr>
                    <a:t>…</a:t>
                  </a:r>
                </a:p>
              </p:txBody>
            </p:sp>
            <p:sp>
              <p:nvSpPr>
                <p:cNvPr id="114" name="Rettangolo 113"/>
                <p:cNvSpPr>
                  <a:spLocks noChangeAspect="1"/>
                </p:cNvSpPr>
                <p:nvPr/>
              </p:nvSpPr>
              <p:spPr>
                <a:xfrm>
                  <a:off x="7608367" y="2545206"/>
                  <a:ext cx="564033" cy="1530318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115" name="Immagine 114"/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 rot="16200000" flipV="1">
                  <a:off x="6880548" y="3187561"/>
                  <a:ext cx="1237191" cy="188476"/>
                </a:xfrm>
                <a:prstGeom prst="rect">
                  <a:avLst/>
                </a:prstGeom>
              </p:spPr>
            </p:pic>
            <p:sp>
              <p:nvSpPr>
                <p:cNvPr id="116" name="Rettangolo 115"/>
                <p:cNvSpPr/>
                <p:nvPr/>
              </p:nvSpPr>
              <p:spPr>
                <a:xfrm flipH="1">
                  <a:off x="6699051" y="2905281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17" name="Rettangolo 116"/>
                <p:cNvSpPr/>
                <p:nvPr/>
              </p:nvSpPr>
              <p:spPr>
                <a:xfrm flipH="1">
                  <a:off x="5204511" y="2905280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1" name="Rettangolo 90"/>
                <p:cNvSpPr/>
                <p:nvPr/>
              </p:nvSpPr>
              <p:spPr>
                <a:xfrm>
                  <a:off x="1475655" y="2905246"/>
                  <a:ext cx="161152" cy="75303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92" name="Rettangolo 91"/>
                <p:cNvSpPr/>
                <p:nvPr/>
              </p:nvSpPr>
              <p:spPr>
                <a:xfrm flipH="1">
                  <a:off x="1737632" y="2905246"/>
                  <a:ext cx="105197" cy="75303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18" name="Rettangolo 117"/>
                <p:cNvSpPr/>
                <p:nvPr/>
              </p:nvSpPr>
              <p:spPr>
                <a:xfrm flipH="1">
                  <a:off x="2123728" y="2912974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19" name="Rettangolo 118"/>
                <p:cNvSpPr/>
                <p:nvPr/>
              </p:nvSpPr>
              <p:spPr>
                <a:xfrm flipH="1">
                  <a:off x="2987824" y="2903102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20" name="Rettangolo 119"/>
                <p:cNvSpPr/>
                <p:nvPr/>
              </p:nvSpPr>
              <p:spPr>
                <a:xfrm flipH="1">
                  <a:off x="3855442" y="2912974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21" name="Rettangolo 120"/>
                <p:cNvSpPr/>
                <p:nvPr/>
              </p:nvSpPr>
              <p:spPr>
                <a:xfrm flipH="1">
                  <a:off x="4707499" y="2903102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22" name="Rettangolo 121"/>
                <p:cNvSpPr/>
                <p:nvPr/>
              </p:nvSpPr>
              <p:spPr>
                <a:xfrm flipH="1">
                  <a:off x="6225000" y="2903102"/>
                  <a:ext cx="105197" cy="753038"/>
                </a:xfrm>
                <a:prstGeom prst="rect">
                  <a:avLst/>
                </a:prstGeom>
                <a:solidFill>
                  <a:srgbClr val="00B05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  <p:pic>
            <p:nvPicPr>
              <p:cNvPr id="63" name="Immagine 62"/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611814" y="1666025"/>
                <a:ext cx="891048" cy="671665"/>
              </a:xfrm>
              <a:prstGeom prst="rect">
                <a:avLst/>
              </a:prstGeom>
            </p:spPr>
          </p:pic>
          <p:sp>
            <p:nvSpPr>
              <p:cNvPr id="64" name="Freccia in giù 63"/>
              <p:cNvSpPr/>
              <p:nvPr/>
            </p:nvSpPr>
            <p:spPr>
              <a:xfrm rot="9360000">
                <a:off x="1251167" y="1888672"/>
                <a:ext cx="87864" cy="197349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2400000"/>
                </a:lightRig>
              </a:scene3d>
              <a:sp3d extrusionH="107950" prstMaterial="matte">
                <a:bevelT w="184150" h="184150"/>
                <a:bevelB h="146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5" name="Freccia in giù 64"/>
              <p:cNvSpPr/>
              <p:nvPr/>
            </p:nvSpPr>
            <p:spPr>
              <a:xfrm rot="13441953" flipV="1">
                <a:off x="1122530" y="2033795"/>
                <a:ext cx="107859" cy="192421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2400000"/>
                </a:lightRig>
              </a:scene3d>
              <a:sp3d extrusionH="107950" prstMaterial="matte">
                <a:bevelT w="184150" h="184150"/>
                <a:bevelB h="146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6" name="Freccia in giù 65"/>
              <p:cNvSpPr/>
              <p:nvPr/>
            </p:nvSpPr>
            <p:spPr>
              <a:xfrm rot="13080000">
                <a:off x="931513" y="1983780"/>
                <a:ext cx="87864" cy="197349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2400000"/>
                </a:lightRig>
              </a:scene3d>
              <a:sp3d extrusionH="107950" prstMaterial="matte">
                <a:bevelT w="184150" h="184150"/>
                <a:bevelB h="146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7" name="Freccia in giù 66"/>
              <p:cNvSpPr/>
              <p:nvPr/>
            </p:nvSpPr>
            <p:spPr>
              <a:xfrm rot="4860000">
                <a:off x="919532" y="1793787"/>
                <a:ext cx="87864" cy="197349"/>
              </a:xfrm>
              <a:prstGeom prst="downArrow">
                <a:avLst/>
              </a:prstGeom>
              <a:solidFill>
                <a:srgbClr val="FFC000"/>
              </a:solidFill>
              <a:ln>
                <a:noFill/>
              </a:ln>
              <a:scene3d>
                <a:camera prst="orthographicFront"/>
                <a:lightRig rig="threePt" dir="t">
                  <a:rot lat="0" lon="0" rev="2400000"/>
                </a:lightRig>
              </a:scene3d>
              <a:sp3d extrusionH="107950" prstMaterial="matte">
                <a:bevelT w="184150" h="184150"/>
                <a:bevelB h="14605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</p:grpSp>
      <p:grpSp>
        <p:nvGrpSpPr>
          <p:cNvPr id="75" name="Gruppo 74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76" name="Immagine 75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77" name="Rettangolo 76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8" name="CasellaDiTesto 77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3216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42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8" name="Titolo 3"/>
              <p:cNvSpPr>
                <a:spLocks noGrp="1"/>
              </p:cNvSpPr>
              <p:nvPr>
                <p:ph type="title"/>
              </p:nvPr>
            </p:nvSpPr>
            <p:spPr>
              <a:xfrm>
                <a:off x="1451484" y="12232"/>
                <a:ext cx="9289032" cy="523160"/>
              </a:xfrm>
            </p:spPr>
            <p:txBody>
              <a:bodyPr/>
              <a:lstStyle/>
              <a:p>
                <a:r>
                  <a:rPr lang="en-US" sz="3200" b="1" dirty="0">
                    <a:solidFill>
                      <a:srgbClr val="3C687C"/>
                    </a:solidFill>
                    <a:latin typeface="Calibri" pitchFamily="34" charset="0"/>
                    <a:cs typeface="Calibri" pitchFamily="34" charset="0"/>
                  </a:rPr>
                  <a:t>Analogy: weak measurement on an </a:t>
                </a:r>
                <a14:m>
                  <m:oMath xmlns:m="http://schemas.openxmlformats.org/officeDocument/2006/math">
                    <m:r>
                      <a:rPr lang="it-IT" sz="3200" b="1" i="1" dirty="0">
                        <a:solidFill>
                          <a:srgbClr val="3C687C"/>
                        </a:solidFill>
                        <a:latin typeface="Cambria Math" panose="02040503050406030204" pitchFamily="18" charset="0"/>
                        <a:cs typeface="Calibri" pitchFamily="34" charset="0"/>
                      </a:rPr>
                      <m:t>𝒏</m:t>
                    </m:r>
                  </m:oMath>
                </a14:m>
                <a:r>
                  <a:rPr lang="en-US" sz="3200" b="1" dirty="0">
                    <a:solidFill>
                      <a:srgbClr val="3C687C"/>
                    </a:solidFill>
                    <a:latin typeface="Calibri" pitchFamily="34" charset="0"/>
                    <a:cs typeface="Calibri" pitchFamily="34" charset="0"/>
                  </a:rPr>
                  <a:t>-particle system </a:t>
                </a:r>
                <a:endParaRPr lang="it-IT" sz="3200" b="1" dirty="0">
                  <a:solidFill>
                    <a:srgbClr val="3C687C"/>
                  </a:solidFill>
                  <a:latin typeface="Calibri" pitchFamily="34" charset="0"/>
                  <a:cs typeface="Calibri" pitchFamily="34" charset="0"/>
                </a:endParaRPr>
              </a:p>
            </p:txBody>
          </p:sp>
        </mc:Choice>
        <mc:Fallback xmlns="">
          <p:sp>
            <p:nvSpPr>
              <p:cNvPr id="8" name="Titolo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451484" y="12232"/>
                <a:ext cx="9289032" cy="523160"/>
              </a:xfrm>
              <a:blipFill>
                <a:blip r:embed="rId8"/>
                <a:stretch>
                  <a:fillRect l="-1181" t="-19767" r="-2034" b="-441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980729"/>
            <a:ext cx="5852490" cy="411703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ttangolo 14"/>
              <p:cNvSpPr/>
              <p:nvPr/>
            </p:nvSpPr>
            <p:spPr>
              <a:xfrm>
                <a:off x="191344" y="5457998"/>
                <a:ext cx="1144927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 algn="just">
                  <a:buAutoNum type="alphaLcParenR"/>
                </a:pPr>
                <a:r>
                  <a:rPr lang="en-US" dirty="0" smtClean="0"/>
                  <a:t>Measuring </a:t>
                </a:r>
                <a:r>
                  <a:rPr lang="en-US" dirty="0"/>
                  <a:t>device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coupled to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particles of a </a:t>
                </a:r>
                <a:r>
                  <a:rPr lang="en-US" dirty="0" smtClean="0"/>
                  <a:t>pre- and </a:t>
                </a:r>
                <a:r>
                  <a:rPr lang="en-US" dirty="0" err="1" smtClean="0"/>
                  <a:t>postselected</a:t>
                </a:r>
                <a:r>
                  <a:rPr lang="en-US" dirty="0" smtClean="0"/>
                  <a:t> system.</a:t>
                </a:r>
              </a:p>
              <a:p>
                <a:pPr marL="342900" indent="-342900" algn="just">
                  <a:buAutoNum type="alphaLcParenR"/>
                </a:pPr>
                <a:endParaRPr lang="en-US" dirty="0" smtClean="0"/>
              </a:p>
              <a:p>
                <a:pPr marL="342900" indent="-342900" algn="just">
                  <a:buAutoNum type="alphaLcParenR"/>
                </a:pPr>
                <a:r>
                  <a:rPr lang="en-US" dirty="0" smtClean="0"/>
                  <a:t>Measuring device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𝑀</m:t>
                    </m:r>
                  </m:oMath>
                </a14:m>
                <a:r>
                  <a:rPr lang="en-US" dirty="0" smtClean="0"/>
                  <a:t> coupled </a:t>
                </a:r>
                <a:r>
                  <a:rPr lang="en-US" dirty="0"/>
                  <a:t>to </a:t>
                </a:r>
                <a:r>
                  <a:rPr lang="en-US" dirty="0" smtClean="0"/>
                  <a:t>the same particle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</a:t>
                </a:r>
                <a:r>
                  <a:rPr lang="en-US" dirty="0" smtClean="0"/>
                  <a:t>times, each </a:t>
                </a:r>
                <a:r>
                  <a:rPr lang="en-US" dirty="0"/>
                  <a:t>with particular pre- and </a:t>
                </a:r>
                <a:r>
                  <a:rPr lang="en-US" dirty="0" err="1" smtClean="0"/>
                  <a:t>postselection</a:t>
                </a:r>
                <a:r>
                  <a:rPr lang="en-US" dirty="0" smtClean="0"/>
                  <a:t>.</a:t>
                </a:r>
                <a:endParaRPr lang="it-IT" dirty="0"/>
              </a:p>
            </p:txBody>
          </p:sp>
        </mc:Choice>
        <mc:Fallback xmlns="">
          <p:sp>
            <p:nvSpPr>
              <p:cNvPr id="15" name="Rettangolo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344" y="5457998"/>
                <a:ext cx="11449272" cy="923330"/>
              </a:xfrm>
              <a:prstGeom prst="rect">
                <a:avLst/>
              </a:prstGeom>
              <a:blipFill>
                <a:blip r:embed="rId10"/>
                <a:stretch>
                  <a:fillRect l="-319" t="-3289" b="-92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uppo 9"/>
          <p:cNvGrpSpPr/>
          <p:nvPr/>
        </p:nvGrpSpPr>
        <p:grpSpPr>
          <a:xfrm>
            <a:off x="6888088" y="1760664"/>
            <a:ext cx="5014637" cy="1452312"/>
            <a:chOff x="6888088" y="1760664"/>
            <a:chExt cx="5014637" cy="1452312"/>
          </a:xfrm>
        </p:grpSpPr>
        <p:pic>
          <p:nvPicPr>
            <p:cNvPr id="9" name="Immagin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66157" y="2503605"/>
              <a:ext cx="1736568" cy="345114"/>
            </a:xfrm>
            <a:prstGeom prst="rect">
              <a:avLst/>
            </a:prstGeom>
          </p:spPr>
        </p:pic>
        <p:grpSp>
          <p:nvGrpSpPr>
            <p:cNvPr id="80" name="Gruppo 79"/>
            <p:cNvGrpSpPr/>
            <p:nvPr>
              <p:custDataLst>
                <p:tags r:id="rId4"/>
              </p:custDataLst>
            </p:nvPr>
          </p:nvGrpSpPr>
          <p:grpSpPr>
            <a:xfrm>
              <a:off x="6888088" y="1760664"/>
              <a:ext cx="2664296" cy="1452312"/>
              <a:chOff x="6888088" y="2768776"/>
              <a:chExt cx="2664296" cy="1452312"/>
            </a:xfrm>
          </p:grpSpPr>
          <p:sp>
            <p:nvSpPr>
              <p:cNvPr id="48" name="Rettangolo arrotondato 47"/>
              <p:cNvSpPr/>
              <p:nvPr/>
            </p:nvSpPr>
            <p:spPr>
              <a:xfrm>
                <a:off x="6888088" y="2768776"/>
                <a:ext cx="2664296" cy="1452312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>
                  <a:lnSpc>
                    <a:spcPct val="114000"/>
                  </a:lnSpc>
                </a:pPr>
                <a:r>
                  <a:rPr lang="it-IT" dirty="0" err="1" smtClean="0">
                    <a:solidFill>
                      <a:schemeClr val="tx1"/>
                    </a:solidFill>
                  </a:rPr>
                  <a:t>Measured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quantity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: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79" name="Immagine 78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107246" y="3355351"/>
                <a:ext cx="2227940" cy="682683"/>
              </a:xfrm>
              <a:prstGeom prst="rect">
                <a:avLst/>
              </a:prstGeom>
            </p:spPr>
          </p:pic>
        </p:grpSp>
      </p:grpSp>
      <p:pic>
        <p:nvPicPr>
          <p:cNvPr id="66" name="Immagine 65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8088" y="1011321"/>
            <a:ext cx="4108000" cy="257439"/>
          </a:xfrm>
          <a:prstGeom prst="rect">
            <a:avLst/>
          </a:prstGeom>
        </p:spPr>
      </p:pic>
      <p:grpSp>
        <p:nvGrpSpPr>
          <p:cNvPr id="90" name="Gruppo 89"/>
          <p:cNvGrpSpPr/>
          <p:nvPr/>
        </p:nvGrpSpPr>
        <p:grpSpPr>
          <a:xfrm>
            <a:off x="7032104" y="4221088"/>
            <a:ext cx="4389676" cy="610263"/>
            <a:chOff x="7386160" y="4086220"/>
            <a:chExt cx="4389676" cy="610263"/>
          </a:xfrm>
        </p:grpSpPr>
        <p:sp>
          <p:nvSpPr>
            <p:cNvPr id="85" name="Fumetto 2 84"/>
            <p:cNvSpPr/>
            <p:nvPr/>
          </p:nvSpPr>
          <p:spPr>
            <a:xfrm>
              <a:off x="7386160" y="4086220"/>
              <a:ext cx="4389676" cy="610263"/>
            </a:xfrm>
            <a:prstGeom prst="wedgeRoundRectCallout">
              <a:avLst>
                <a:gd name="adj1" fmla="val -77156"/>
                <a:gd name="adj2" fmla="val -124427"/>
                <a:gd name="adj3" fmla="val 16667"/>
              </a:avLst>
            </a:prstGeom>
            <a:noFill/>
            <a:ln w="28575">
              <a:solidFill>
                <a:srgbClr val="9464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it-IT" dirty="0" err="1" smtClean="0">
                  <a:solidFill>
                    <a:schemeClr val="tx1"/>
                  </a:solidFill>
                </a:rPr>
                <a:t>Unitary</a:t>
              </a:r>
              <a:r>
                <a:rPr lang="it-IT" dirty="0" smtClean="0">
                  <a:solidFill>
                    <a:schemeClr val="tx1"/>
                  </a:solidFill>
                </a:rPr>
                <a:t> </a:t>
              </a:r>
              <a:r>
                <a:rPr lang="it-IT" dirty="0" err="1" smtClean="0">
                  <a:solidFill>
                    <a:schemeClr val="tx1"/>
                  </a:solidFill>
                </a:rPr>
                <a:t>transformation</a:t>
              </a:r>
              <a:r>
                <a:rPr lang="it-IT" dirty="0" smtClean="0">
                  <a:solidFill>
                    <a:schemeClr val="tx1"/>
                  </a:solidFill>
                </a:rPr>
                <a:t>: </a:t>
              </a:r>
            </a:p>
          </p:txBody>
        </p:sp>
        <p:pic>
          <p:nvPicPr>
            <p:cNvPr id="89" name="Immagine 88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41038" y="4262148"/>
              <a:ext cx="1670892" cy="258406"/>
            </a:xfrm>
            <a:prstGeom prst="rect">
              <a:avLst/>
            </a:prstGeom>
          </p:spPr>
        </p:pic>
      </p:grpSp>
      <p:grpSp>
        <p:nvGrpSpPr>
          <p:cNvPr id="91" name="Gruppo 90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92" name="Immagine 91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93" name="Rettangolo 92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ttangolo 22"/>
          <p:cNvSpPr/>
          <p:nvPr/>
        </p:nvSpPr>
        <p:spPr>
          <a:xfrm>
            <a:off x="4007768" y="980727"/>
            <a:ext cx="2088232" cy="42137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52620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uiExpand="1" build="p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1399601" y="44625"/>
            <a:ext cx="9392798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Robust Weak Measurement in the lab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845" y="572182"/>
            <a:ext cx="11413787" cy="5661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27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magin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5" y="572182"/>
            <a:ext cx="11413787" cy="5661498"/>
          </a:xfrm>
          <a:prstGeom prst="rect">
            <a:avLst/>
          </a:prstGeom>
        </p:spPr>
      </p:pic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1399601" y="44625"/>
            <a:ext cx="9392798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Robust Weak Measurement in the lab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12225" r="20474" b="14697"/>
          <a:stretch/>
        </p:blipFill>
        <p:spPr>
          <a:xfrm flipH="1">
            <a:off x="191344" y="749019"/>
            <a:ext cx="4102044" cy="2330707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b="10420"/>
          <a:stretch/>
        </p:blipFill>
        <p:spPr>
          <a:xfrm>
            <a:off x="4583832" y="1464062"/>
            <a:ext cx="2837287" cy="2829034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2" r="16891"/>
          <a:stretch/>
        </p:blipFill>
        <p:spPr>
          <a:xfrm>
            <a:off x="7711563" y="2996952"/>
            <a:ext cx="4367002" cy="3283700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14" name="Immagine 13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15" name="Rettangolo 14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6114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5" y="572182"/>
            <a:ext cx="11413787" cy="5661498"/>
          </a:xfrm>
          <a:prstGeom prst="rect">
            <a:avLst/>
          </a:prstGeom>
        </p:spPr>
      </p:pic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1399601" y="44625"/>
            <a:ext cx="9392798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Robust </a:t>
            </a:r>
            <a:r>
              <a:rPr lang="en-US" sz="3200" b="1" dirty="0" smtClean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Weak </a:t>
            </a:r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M</a:t>
            </a:r>
            <a:r>
              <a:rPr lang="en-US" sz="3200" b="1" dirty="0" smtClean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easurement </a:t>
            </a:r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in the lab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605" y="3068960"/>
            <a:ext cx="4352059" cy="326404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7" t="12225" r="20474" b="14697"/>
          <a:stretch/>
        </p:blipFill>
        <p:spPr>
          <a:xfrm flipH="1">
            <a:off x="191344" y="749019"/>
            <a:ext cx="4102044" cy="2330707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b="10420"/>
          <a:stretch/>
        </p:blipFill>
        <p:spPr>
          <a:xfrm>
            <a:off x="4583832" y="1464062"/>
            <a:ext cx="2837287" cy="2829034"/>
          </a:xfrm>
          <a:prstGeom prst="rect">
            <a:avLst/>
          </a:prstGeom>
        </p:spPr>
      </p:pic>
      <p:grpSp>
        <p:nvGrpSpPr>
          <p:cNvPr id="15" name="Gruppo 14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17" name="Immagine 16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9" name="CasellaDiTesto 18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4266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3360994" y="44625"/>
            <a:ext cx="5470015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RWM parameters: fine tuning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9" name="Immagine 48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412"/>
          <a:stretch/>
        </p:blipFill>
        <p:spPr>
          <a:xfrm>
            <a:off x="1919536" y="446922"/>
            <a:ext cx="4680520" cy="3026587"/>
          </a:xfrm>
          <a:prstGeom prst="rect">
            <a:avLst/>
          </a:prstGeom>
        </p:spPr>
      </p:pic>
      <p:grpSp>
        <p:nvGrpSpPr>
          <p:cNvPr id="56" name="Gruppo 55"/>
          <p:cNvGrpSpPr/>
          <p:nvPr/>
        </p:nvGrpSpPr>
        <p:grpSpPr>
          <a:xfrm>
            <a:off x="2138555" y="1792861"/>
            <a:ext cx="1141380" cy="1087403"/>
            <a:chOff x="2138555" y="1792861"/>
            <a:chExt cx="1141380" cy="1087403"/>
          </a:xfrm>
        </p:grpSpPr>
        <p:cxnSp>
          <p:nvCxnSpPr>
            <p:cNvPr id="10" name="Connettore diritto 9"/>
            <p:cNvCxnSpPr/>
            <p:nvPr/>
          </p:nvCxnSpPr>
          <p:spPr>
            <a:xfrm>
              <a:off x="2138555" y="2187603"/>
              <a:ext cx="576064" cy="0"/>
            </a:xfrm>
            <a:prstGeom prst="line">
              <a:avLst/>
            </a:prstGeom>
            <a:ln w="28575">
              <a:solidFill>
                <a:srgbClr val="FF040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diritto 10"/>
            <p:cNvCxnSpPr/>
            <p:nvPr/>
          </p:nvCxnSpPr>
          <p:spPr>
            <a:xfrm>
              <a:off x="2138555" y="2499638"/>
              <a:ext cx="576064" cy="0"/>
            </a:xfrm>
            <a:prstGeom prst="line">
              <a:avLst/>
            </a:prstGeom>
            <a:ln w="28575">
              <a:solidFill>
                <a:srgbClr val="1EFF1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diritto 11"/>
            <p:cNvCxnSpPr/>
            <p:nvPr/>
          </p:nvCxnSpPr>
          <p:spPr>
            <a:xfrm>
              <a:off x="2138555" y="1875568"/>
              <a:ext cx="576064" cy="0"/>
            </a:xfrm>
            <a:prstGeom prst="line">
              <a:avLst/>
            </a:prstGeom>
            <a:ln w="28575">
              <a:solidFill>
                <a:srgbClr val="2121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nettore diritto 12"/>
            <p:cNvCxnSpPr/>
            <p:nvPr/>
          </p:nvCxnSpPr>
          <p:spPr>
            <a:xfrm>
              <a:off x="2138555" y="2811672"/>
              <a:ext cx="576064" cy="0"/>
            </a:xfrm>
            <a:prstGeom prst="line">
              <a:avLst/>
            </a:prstGeom>
            <a:ln w="28575">
              <a:solidFill>
                <a:srgbClr val="FF73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1" name="Immagine 20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483" y="1792861"/>
              <a:ext cx="442904" cy="129127"/>
            </a:xfrm>
            <a:prstGeom prst="rect">
              <a:avLst/>
            </a:prstGeom>
          </p:spPr>
        </p:pic>
        <p:pic>
          <p:nvPicPr>
            <p:cNvPr id="31" name="Immagine 3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483" y="2107688"/>
              <a:ext cx="448908" cy="130264"/>
            </a:xfrm>
            <a:prstGeom prst="rect">
              <a:avLst/>
            </a:prstGeom>
          </p:spPr>
        </p:pic>
        <p:pic>
          <p:nvPicPr>
            <p:cNvPr id="34" name="Immagine 3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483" y="2423653"/>
              <a:ext cx="451069" cy="132549"/>
            </a:xfrm>
            <a:prstGeom prst="rect">
              <a:avLst/>
            </a:prstGeom>
          </p:spPr>
        </p:pic>
        <p:pic>
          <p:nvPicPr>
            <p:cNvPr id="55" name="Immagine 5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3483" y="2744227"/>
              <a:ext cx="456452" cy="136037"/>
            </a:xfrm>
            <a:prstGeom prst="rect">
              <a:avLst/>
            </a:prstGeom>
          </p:spPr>
        </p:pic>
      </p:grpSp>
      <p:pic>
        <p:nvPicPr>
          <p:cNvPr id="15" name="Immagine 1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51104"/>
            <a:ext cx="516448" cy="256393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3990937" y="3234462"/>
            <a:ext cx="4265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i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GB" sz="1600" dirty="0">
              <a:latin typeface="Symbol" panose="05050102010706020507" pitchFamily="18" charset="2"/>
              <a:cs typeface="Calibri" panose="020F0502020204030204" pitchFamily="34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804803" y="3702097"/>
            <a:ext cx="2626901" cy="2675580"/>
            <a:chOff x="35496" y="3717436"/>
            <a:chExt cx="2626901" cy="2675580"/>
          </a:xfrm>
        </p:grpSpPr>
        <p:pic>
          <p:nvPicPr>
            <p:cNvPr id="39" name="Immagine 38"/>
            <p:cNvPicPr>
              <a:picLocks noChangeAspect="1"/>
            </p:cNvPicPr>
            <p:nvPr/>
          </p:nvPicPr>
          <p:blipFill rotWithShape="1">
            <a:blip r:embed="rId1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81" b="6290"/>
            <a:stretch/>
          </p:blipFill>
          <p:spPr>
            <a:xfrm>
              <a:off x="52746" y="3770395"/>
              <a:ext cx="2592288" cy="2590636"/>
            </a:xfrm>
            <a:prstGeom prst="rect">
              <a:avLst/>
            </a:prstGeom>
          </p:spPr>
        </p:pic>
        <p:sp>
          <p:nvSpPr>
            <p:cNvPr id="42" name="Callout 1 41"/>
            <p:cNvSpPr/>
            <p:nvPr/>
          </p:nvSpPr>
          <p:spPr>
            <a:xfrm>
              <a:off x="35496" y="3717436"/>
              <a:ext cx="2626901" cy="2675580"/>
            </a:xfrm>
            <a:prstGeom prst="borderCallout1">
              <a:avLst>
                <a:gd name="adj1" fmla="val -279"/>
                <a:gd name="adj2" fmla="val 61861"/>
                <a:gd name="adj3" fmla="val -96767"/>
                <a:gd name="adj4" fmla="val 102445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4355032" y="3717032"/>
            <a:ext cx="2626901" cy="2675580"/>
            <a:chOff x="2831031" y="3717032"/>
            <a:chExt cx="2626901" cy="2675580"/>
          </a:xfrm>
        </p:grpSpPr>
        <p:pic>
          <p:nvPicPr>
            <p:cNvPr id="40" name="Immagine 39"/>
            <p:cNvPicPr>
              <a:picLocks noChangeAspect="1"/>
            </p:cNvPicPr>
            <p:nvPr/>
          </p:nvPicPr>
          <p:blipFill rotWithShape="1">
            <a:blip r:embed="rId1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35" b="5900"/>
            <a:stretch/>
          </p:blipFill>
          <p:spPr>
            <a:xfrm>
              <a:off x="2843808" y="3770395"/>
              <a:ext cx="2601348" cy="2590636"/>
            </a:xfrm>
            <a:prstGeom prst="rect">
              <a:avLst/>
            </a:prstGeom>
          </p:spPr>
        </p:pic>
        <p:sp>
          <p:nvSpPr>
            <p:cNvPr id="43" name="Callout 1 42"/>
            <p:cNvSpPr/>
            <p:nvPr/>
          </p:nvSpPr>
          <p:spPr>
            <a:xfrm>
              <a:off x="2831031" y="3717032"/>
              <a:ext cx="2626901" cy="2675580"/>
            </a:xfrm>
            <a:prstGeom prst="borderCallout1">
              <a:avLst>
                <a:gd name="adj1" fmla="val 485"/>
                <a:gd name="adj2" fmla="val 35998"/>
                <a:gd name="adj3" fmla="val -65652"/>
                <a:gd name="adj4" fmla="val -4250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7907157" y="3717032"/>
            <a:ext cx="3445427" cy="2675580"/>
            <a:chOff x="5626566" y="3717032"/>
            <a:chExt cx="3445427" cy="2675580"/>
          </a:xfrm>
        </p:grpSpPr>
        <p:pic>
          <p:nvPicPr>
            <p:cNvPr id="41" name="Immagine 40"/>
            <p:cNvPicPr>
              <a:picLocks noChangeAspect="1"/>
            </p:cNvPicPr>
            <p:nvPr/>
          </p:nvPicPr>
          <p:blipFill rotWithShape="1">
            <a:blip r:embed="rId16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9" b="4851"/>
            <a:stretch/>
          </p:blipFill>
          <p:spPr>
            <a:xfrm>
              <a:off x="5639343" y="3770395"/>
              <a:ext cx="3419873" cy="2607282"/>
            </a:xfrm>
            <a:prstGeom prst="rect">
              <a:avLst/>
            </a:prstGeom>
          </p:spPr>
        </p:pic>
        <p:sp>
          <p:nvSpPr>
            <p:cNvPr id="44" name="Callout 1 43"/>
            <p:cNvSpPr/>
            <p:nvPr/>
          </p:nvSpPr>
          <p:spPr>
            <a:xfrm>
              <a:off x="5626566" y="3717032"/>
              <a:ext cx="3445427" cy="2675580"/>
            </a:xfrm>
            <a:prstGeom prst="borderCallout1">
              <a:avLst>
                <a:gd name="adj1" fmla="val -206"/>
                <a:gd name="adj2" fmla="val 53496"/>
                <a:gd name="adj3" fmla="val -39972"/>
                <a:gd name="adj4" fmla="val -80081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" name="Gruppo 2"/>
          <p:cNvGrpSpPr/>
          <p:nvPr/>
        </p:nvGrpSpPr>
        <p:grpSpPr>
          <a:xfrm>
            <a:off x="7968207" y="729725"/>
            <a:ext cx="2346872" cy="2367781"/>
            <a:chOff x="6444207" y="729724"/>
            <a:chExt cx="2346872" cy="2367781"/>
          </a:xfrm>
        </p:grpSpPr>
        <p:pic>
          <p:nvPicPr>
            <p:cNvPr id="45" name="Immagine 44"/>
            <p:cNvPicPr>
              <a:picLocks noChangeAspect="1"/>
            </p:cNvPicPr>
            <p:nvPr/>
          </p:nvPicPr>
          <p:blipFill rotWithShape="1">
            <a:blip r:embed="rId17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9" b="4851"/>
            <a:stretch/>
          </p:blipFill>
          <p:spPr>
            <a:xfrm>
              <a:off x="6444208" y="746502"/>
              <a:ext cx="2346871" cy="2351003"/>
            </a:xfrm>
            <a:prstGeom prst="rect">
              <a:avLst/>
            </a:prstGeom>
          </p:spPr>
        </p:pic>
        <p:sp>
          <p:nvSpPr>
            <p:cNvPr id="46" name="Callout 1 45"/>
            <p:cNvSpPr/>
            <p:nvPr/>
          </p:nvSpPr>
          <p:spPr>
            <a:xfrm>
              <a:off x="6444207" y="729724"/>
              <a:ext cx="2346871" cy="2350520"/>
            </a:xfrm>
            <a:prstGeom prst="borderCallout1">
              <a:avLst>
                <a:gd name="adj1" fmla="val 28532"/>
                <a:gd name="adj2" fmla="val -1262"/>
                <a:gd name="adj3" fmla="val 19913"/>
                <a:gd name="adj4" fmla="val -121592"/>
              </a:avLst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7" name="Gruppo 16"/>
          <p:cNvGrpSpPr/>
          <p:nvPr/>
        </p:nvGrpSpPr>
        <p:grpSpPr>
          <a:xfrm>
            <a:off x="1376990" y="532794"/>
            <a:ext cx="614555" cy="2448485"/>
            <a:chOff x="-180528" y="532793"/>
            <a:chExt cx="614555" cy="2448485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-180528" y="532793"/>
              <a:ext cx="6145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 dirty="0">
                  <a:solidFill>
                    <a:srgbClr val="8F908F"/>
                  </a:solidFill>
                </a:rPr>
                <a:t>21.0</a:t>
              </a:r>
            </a:p>
          </p:txBody>
        </p:sp>
        <p:sp>
          <p:nvSpPr>
            <p:cNvPr id="35" name="CasellaDiTesto 34"/>
            <p:cNvSpPr txBox="1"/>
            <p:nvPr/>
          </p:nvSpPr>
          <p:spPr>
            <a:xfrm>
              <a:off x="-180528" y="1075665"/>
              <a:ext cx="6145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 dirty="0">
                  <a:solidFill>
                    <a:srgbClr val="8F908F"/>
                  </a:solidFill>
                </a:rPr>
                <a:t>17.5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-180528" y="1618537"/>
              <a:ext cx="6145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 dirty="0">
                  <a:solidFill>
                    <a:srgbClr val="8F908F"/>
                  </a:solidFill>
                </a:rPr>
                <a:t>14.0</a:t>
              </a:r>
            </a:p>
          </p:txBody>
        </p:sp>
        <p:sp>
          <p:nvSpPr>
            <p:cNvPr id="37" name="CasellaDiTesto 36"/>
            <p:cNvSpPr txBox="1"/>
            <p:nvPr/>
          </p:nvSpPr>
          <p:spPr>
            <a:xfrm>
              <a:off x="-180528" y="2161408"/>
              <a:ext cx="6145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 dirty="0">
                  <a:solidFill>
                    <a:srgbClr val="8F908F"/>
                  </a:solidFill>
                </a:rPr>
                <a:t>10.5</a:t>
              </a:r>
            </a:p>
          </p:txBody>
        </p:sp>
        <p:sp>
          <p:nvSpPr>
            <p:cNvPr id="38" name="CasellaDiTesto 37"/>
            <p:cNvSpPr txBox="1"/>
            <p:nvPr/>
          </p:nvSpPr>
          <p:spPr>
            <a:xfrm>
              <a:off x="-180528" y="2704279"/>
              <a:ext cx="6145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sz="1200" dirty="0">
                  <a:solidFill>
                    <a:srgbClr val="8F908F"/>
                  </a:solidFill>
                </a:rPr>
                <a:t>7.0</a:t>
              </a:r>
            </a:p>
          </p:txBody>
        </p:sp>
      </p:grpSp>
      <p:grpSp>
        <p:nvGrpSpPr>
          <p:cNvPr id="47" name="Gruppo 46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51" name="Rettangolo 50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033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uppo 76"/>
          <p:cNvGrpSpPr/>
          <p:nvPr/>
        </p:nvGrpSpPr>
        <p:grpSpPr>
          <a:xfrm>
            <a:off x="119336" y="2924944"/>
            <a:ext cx="5726957" cy="3479164"/>
            <a:chOff x="4283968" y="832873"/>
            <a:chExt cx="4836756" cy="3168351"/>
          </a:xfrm>
        </p:grpSpPr>
        <p:pic>
          <p:nvPicPr>
            <p:cNvPr id="31" name="Immagine 30"/>
            <p:cNvPicPr>
              <a:picLocks noChangeAspect="1"/>
            </p:cNvPicPr>
            <p:nvPr/>
          </p:nvPicPr>
          <p:blipFill rotWithShape="1">
            <a:blip r:embed="rId7"/>
            <a:srcRect l="1838" r="53149" b="52434"/>
            <a:stretch/>
          </p:blipFill>
          <p:spPr>
            <a:xfrm>
              <a:off x="4283968" y="845132"/>
              <a:ext cx="4836756" cy="3156092"/>
            </a:xfrm>
            <a:prstGeom prst="rect">
              <a:avLst/>
            </a:prstGeom>
          </p:spPr>
        </p:pic>
        <p:sp>
          <p:nvSpPr>
            <p:cNvPr id="76" name="Rettangolo 75"/>
            <p:cNvSpPr/>
            <p:nvPr/>
          </p:nvSpPr>
          <p:spPr>
            <a:xfrm>
              <a:off x="5292080" y="832873"/>
              <a:ext cx="344855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3360994" y="44625"/>
            <a:ext cx="5470015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RWM: experimental results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3" name="Immagine 5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308" y="1113109"/>
            <a:ext cx="1775049" cy="1278830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07" y="1449962"/>
            <a:ext cx="2707989" cy="707234"/>
          </a:xfrm>
          <a:prstGeom prst="rect">
            <a:avLst/>
          </a:prstGeom>
        </p:spPr>
      </p:pic>
      <p:grpSp>
        <p:nvGrpSpPr>
          <p:cNvPr id="64" name="Gruppo 63"/>
          <p:cNvGrpSpPr/>
          <p:nvPr/>
        </p:nvGrpSpPr>
        <p:grpSpPr>
          <a:xfrm>
            <a:off x="1415480" y="3650201"/>
            <a:ext cx="2232248" cy="538226"/>
            <a:chOff x="2051720" y="5395070"/>
            <a:chExt cx="2232248" cy="538226"/>
          </a:xfrm>
        </p:grpSpPr>
        <p:sp>
          <p:nvSpPr>
            <p:cNvPr id="59" name="Rettangolo arrotondato 58"/>
            <p:cNvSpPr/>
            <p:nvPr/>
          </p:nvSpPr>
          <p:spPr>
            <a:xfrm>
              <a:off x="2051720" y="5395070"/>
              <a:ext cx="2232248" cy="538226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3" name="Immagine 6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9720" y="5503112"/>
              <a:ext cx="2049666" cy="322143"/>
            </a:xfrm>
            <a:prstGeom prst="rect">
              <a:avLst/>
            </a:prstGeom>
          </p:spPr>
        </p:pic>
      </p:grpSp>
      <p:sp>
        <p:nvSpPr>
          <p:cNvPr id="71" name="Rettangolo 70"/>
          <p:cNvSpPr/>
          <p:nvPr/>
        </p:nvSpPr>
        <p:spPr>
          <a:xfrm>
            <a:off x="8637100" y="4170566"/>
            <a:ext cx="3554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Light: Sci. &amp; Appl. 10:106 (2021)</a:t>
            </a:r>
          </a:p>
        </p:txBody>
      </p:sp>
      <p:grpSp>
        <p:nvGrpSpPr>
          <p:cNvPr id="75" name="Gruppo 74"/>
          <p:cNvGrpSpPr/>
          <p:nvPr/>
        </p:nvGrpSpPr>
        <p:grpSpPr>
          <a:xfrm>
            <a:off x="6415440" y="857579"/>
            <a:ext cx="4831138" cy="2814325"/>
            <a:chOff x="100902" y="3612898"/>
            <a:chExt cx="4831138" cy="2814325"/>
          </a:xfrm>
        </p:grpSpPr>
        <p:pic>
          <p:nvPicPr>
            <p:cNvPr id="30" name="Immagine 2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29797" y="3634451"/>
              <a:ext cx="4802243" cy="2771219"/>
            </a:xfrm>
            <a:prstGeom prst="rect">
              <a:avLst/>
            </a:prstGeom>
          </p:spPr>
        </p:pic>
        <p:sp>
          <p:nvSpPr>
            <p:cNvPr id="72" name="Fumetto 1 71"/>
            <p:cNvSpPr/>
            <p:nvPr/>
          </p:nvSpPr>
          <p:spPr>
            <a:xfrm>
              <a:off x="100902" y="3612898"/>
              <a:ext cx="4831138" cy="2814325"/>
            </a:xfrm>
            <a:prstGeom prst="wedgeRectCallout">
              <a:avLst>
                <a:gd name="adj1" fmla="val -81538"/>
                <a:gd name="adj2" fmla="val 108804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74" name="Rettangolo arrotondato 73"/>
          <p:cNvSpPr/>
          <p:nvPr/>
        </p:nvSpPr>
        <p:spPr>
          <a:xfrm>
            <a:off x="7104112" y="5013176"/>
            <a:ext cx="4363127" cy="115212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  <a:effectLst>
            <a:glow rad="101600">
              <a:srgbClr val="FFC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dirty="0">
                <a:solidFill>
                  <a:schemeClr val="tx1"/>
                </a:solidFill>
              </a:rPr>
              <a:t>S</a:t>
            </a:r>
            <a:r>
              <a:rPr lang="it-IT" dirty="0" smtClean="0">
                <a:solidFill>
                  <a:schemeClr val="tx1"/>
                </a:solidFill>
              </a:rPr>
              <a:t>ingle-click </a:t>
            </a:r>
            <a:r>
              <a:rPr lang="it-IT" dirty="0" err="1" smtClean="0">
                <a:solidFill>
                  <a:schemeClr val="tx1"/>
                </a:solidFill>
              </a:rPr>
              <a:t>anomalous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weak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value</a:t>
            </a:r>
            <a:r>
              <a:rPr lang="it-IT" dirty="0" smtClean="0">
                <a:solidFill>
                  <a:schemeClr val="tx1"/>
                </a:solidFill>
              </a:rPr>
              <a:t> with a </a:t>
            </a:r>
            <a:r>
              <a:rPr lang="it-IT" dirty="0" err="1" smtClean="0">
                <a:solidFill>
                  <a:schemeClr val="tx1"/>
                </a:solidFill>
              </a:rPr>
              <a:t>three</a:t>
            </a:r>
            <a:r>
              <a:rPr lang="it-IT" dirty="0" smtClean="0">
                <a:solidFill>
                  <a:schemeClr val="tx1"/>
                </a:solidFill>
              </a:rPr>
              <a:t> standard </a:t>
            </a:r>
            <a:r>
              <a:rPr lang="it-IT" dirty="0" err="1" smtClean="0">
                <a:solidFill>
                  <a:schemeClr val="tx1"/>
                </a:solidFill>
              </a:rPr>
              <a:t>deviations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separation</a:t>
            </a:r>
            <a:r>
              <a:rPr lang="it-IT" dirty="0" smtClean="0">
                <a:solidFill>
                  <a:schemeClr val="tx1"/>
                </a:solidFill>
              </a:rPr>
              <a:t> from the </a:t>
            </a:r>
            <a:r>
              <a:rPr lang="it-IT" dirty="0" err="1" smtClean="0">
                <a:solidFill>
                  <a:schemeClr val="tx1"/>
                </a:solidFill>
              </a:rPr>
              <a:t>closest</a:t>
            </a:r>
            <a:r>
              <a:rPr lang="it-IT" dirty="0" smtClean="0">
                <a:solidFill>
                  <a:schemeClr val="tx1"/>
                </a:solidFill>
              </a:rPr>
              <a:t> </a:t>
            </a:r>
            <a:r>
              <a:rPr lang="it-IT" dirty="0" err="1" smtClean="0">
                <a:solidFill>
                  <a:schemeClr val="tx1"/>
                </a:solidFill>
              </a:rPr>
              <a:t>eigenvalue</a:t>
            </a:r>
            <a:endParaRPr lang="it-IT" dirty="0">
              <a:solidFill>
                <a:schemeClr val="tx1"/>
              </a:solidFill>
            </a:endParaRPr>
          </a:p>
        </p:txBody>
      </p:sp>
      <p:grpSp>
        <p:nvGrpSpPr>
          <p:cNvPr id="70" name="Gruppo 69"/>
          <p:cNvGrpSpPr/>
          <p:nvPr/>
        </p:nvGrpSpPr>
        <p:grpSpPr>
          <a:xfrm>
            <a:off x="8328248" y="2782078"/>
            <a:ext cx="2479214" cy="538226"/>
            <a:chOff x="2236802" y="5539937"/>
            <a:chExt cx="2479214" cy="538226"/>
          </a:xfrm>
        </p:grpSpPr>
        <p:sp>
          <p:nvSpPr>
            <p:cNvPr id="66" name="Rettangolo arrotondato 65"/>
            <p:cNvSpPr/>
            <p:nvPr/>
          </p:nvSpPr>
          <p:spPr>
            <a:xfrm>
              <a:off x="2236802" y="5539937"/>
              <a:ext cx="2479214" cy="538226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69" name="Immagine 6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4802" y="5647979"/>
              <a:ext cx="2283908" cy="366785"/>
            </a:xfrm>
            <a:prstGeom prst="rect">
              <a:avLst/>
            </a:prstGeom>
          </p:spPr>
        </p:pic>
      </p:grpSp>
      <p:grpSp>
        <p:nvGrpSpPr>
          <p:cNvPr id="22" name="Gruppo 21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24" name="Rettangolo 23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5" name="CasellaDiTesto 24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1644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3"/>
          <p:cNvSpPr>
            <a:spLocks noGrp="1"/>
          </p:cNvSpPr>
          <p:nvPr>
            <p:ph type="title"/>
          </p:nvPr>
        </p:nvSpPr>
        <p:spPr>
          <a:xfrm>
            <a:off x="2443717" y="-257292"/>
            <a:ext cx="7304566" cy="1138138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Weak values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7" name="Gruppo 46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3" name="CasellaDiTesto 42"/>
              <p:cNvSpPr txBox="1"/>
              <p:nvPr/>
            </p:nvSpPr>
            <p:spPr>
              <a:xfrm>
                <a:off x="8002763" y="1619559"/>
                <a:ext cx="259699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it-IT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|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:  p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re-selected state</a:t>
                </a:r>
                <a:endParaRPr lang="it-IT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3" name="CasellaDiTesto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2763" y="1619559"/>
                <a:ext cx="2596993" cy="369332"/>
              </a:xfrm>
              <a:prstGeom prst="rect">
                <a:avLst/>
              </a:prstGeom>
              <a:blipFill>
                <a:blip r:embed="rId9"/>
                <a:stretch>
                  <a:fillRect l="-3756" t="-120000" r="-939" b="-19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6" name="Rettangolo 45"/>
              <p:cNvSpPr/>
              <p:nvPr/>
            </p:nvSpPr>
            <p:spPr>
              <a:xfrm>
                <a:off x="8008196" y="2007704"/>
                <a:ext cx="2696316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⟩"/>
                        <m:ctrlPr>
                          <a:rPr lang="it-IT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|</m:t>
                        </m:r>
                        <m: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𝜑</m:t>
                        </m:r>
                      </m:e>
                    </m:d>
                  </m:oMath>
                </a14:m>
                <a:r>
                  <a:rPr lang="it-IT" dirty="0">
                    <a:latin typeface="Arial" panose="020B0604020202020204" pitchFamily="34" charset="0"/>
                    <a:cs typeface="Arial" panose="020B0604020202020204" pitchFamily="34" charset="0"/>
                  </a:rPr>
                  <a:t> : 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post-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selected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state</a:t>
                </a:r>
                <a:endParaRPr lang="it-IT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Rettangolo 4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8196" y="2007704"/>
                <a:ext cx="2696316" cy="369332"/>
              </a:xfrm>
              <a:prstGeom prst="rect">
                <a:avLst/>
              </a:prstGeom>
              <a:blipFill>
                <a:blip r:embed="rId10"/>
                <a:stretch>
                  <a:fillRect l="-3846" t="-118033" r="-1131" b="-18524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CasellaDiTesto 51"/>
          <p:cNvSpPr txBox="1"/>
          <p:nvPr/>
        </p:nvSpPr>
        <p:spPr>
          <a:xfrm>
            <a:off x="117987" y="5440911"/>
            <a:ext cx="4609861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(1°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order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approximation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uppo 56"/>
          <p:cNvGrpSpPr/>
          <p:nvPr/>
        </p:nvGrpSpPr>
        <p:grpSpPr>
          <a:xfrm>
            <a:off x="10244843" y="5229200"/>
            <a:ext cx="1971837" cy="923330"/>
            <a:chOff x="7568715" y="4169041"/>
            <a:chExt cx="1971837" cy="923330"/>
          </a:xfrm>
        </p:grpSpPr>
        <p:sp>
          <p:nvSpPr>
            <p:cNvPr id="63" name="CasellaDiTesto 62"/>
            <p:cNvSpPr txBox="1"/>
            <p:nvPr/>
          </p:nvSpPr>
          <p:spPr>
            <a:xfrm>
              <a:off x="7568715" y="4169041"/>
              <a:ext cx="19718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 smtClean="0">
                  <a:latin typeface="Calibri" panose="020F0502020204030204" pitchFamily="34" charset="0"/>
                </a:rPr>
                <a:t>and  </a:t>
              </a:r>
              <a:r>
                <a:rPr lang="it-IT" dirty="0" smtClean="0">
                  <a:solidFill>
                    <a:schemeClr val="bg1"/>
                  </a:solidFill>
                  <a:latin typeface="Calibri" panose="020F0502020204030204" pitchFamily="34" charset="0"/>
                </a:rPr>
                <a:t> h  </a:t>
              </a:r>
            </a:p>
            <a:p>
              <a:pPr algn="ctr"/>
              <a:r>
                <a:rPr lang="it-IT" dirty="0" err="1" smtClean="0">
                  <a:latin typeface="Calibri" panose="020F0502020204030204" pitchFamily="34" charset="0"/>
                </a:rPr>
                <a:t>canonically</a:t>
              </a:r>
              <a:r>
                <a:rPr lang="it-IT" dirty="0" smtClean="0">
                  <a:latin typeface="Calibri" panose="020F0502020204030204" pitchFamily="34" charset="0"/>
                </a:rPr>
                <a:t> </a:t>
              </a:r>
              <a:r>
                <a:rPr lang="it-IT" dirty="0" err="1" smtClean="0">
                  <a:latin typeface="Calibri" panose="020F0502020204030204" pitchFamily="34" charset="0"/>
                </a:rPr>
                <a:t>conjugated</a:t>
              </a:r>
              <a:endParaRPr lang="it-IT" sz="1600" dirty="0"/>
            </a:p>
          </p:txBody>
        </p:sp>
        <p:pic>
          <p:nvPicPr>
            <p:cNvPr id="82" name="Picture 3 2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18413" y="4186038"/>
              <a:ext cx="173457" cy="256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6" name="Picture 7 2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0621" y="4176182"/>
              <a:ext cx="185589" cy="2665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7" name="Gruppo 86"/>
          <p:cNvGrpSpPr/>
          <p:nvPr/>
        </p:nvGrpSpPr>
        <p:grpSpPr>
          <a:xfrm>
            <a:off x="191344" y="2924944"/>
            <a:ext cx="10801200" cy="548190"/>
            <a:chOff x="323528" y="2485638"/>
            <a:chExt cx="10782984" cy="54819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8" name="CasellaDiTesto 87"/>
                <p:cNvSpPr txBox="1"/>
                <p:nvPr/>
              </p:nvSpPr>
              <p:spPr>
                <a:xfrm>
                  <a:off x="362460" y="2492896"/>
                  <a:ext cx="9090658" cy="52200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lnSpc>
                      <a:spcPct val="150000"/>
                    </a:lnSpc>
                  </a:pPr>
                  <a:r>
                    <a:rPr lang="en-US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V</a:t>
                  </a:r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on Neumann coupling between an observable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𝐴</m:t>
                          </m:r>
                        </m:e>
                      </m:acc>
                    </m:oMath>
                  </a14:m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 and </a:t>
                  </a:r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a pointer observable </a:t>
                  </a:r>
                  <a14:m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𝑃</m:t>
                          </m:r>
                        </m:e>
                      </m:acc>
                      <m:r>
                        <a:rPr lang="it-IT" b="0" i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: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88" name="CasellaDiTesto 8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2460" y="2492896"/>
                  <a:ext cx="9090658" cy="522002"/>
                </a:xfrm>
                <a:prstGeom prst="rect">
                  <a:avLst/>
                </a:prstGeom>
                <a:blipFill>
                  <a:blip r:embed="rId13"/>
                  <a:stretch>
                    <a:fillRect l="-602" b="-697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89" name="Picture 5 1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18596" y="2564904"/>
              <a:ext cx="2427412" cy="382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" name="Rettangolo arrotondato 91"/>
            <p:cNvSpPr/>
            <p:nvPr/>
          </p:nvSpPr>
          <p:spPr>
            <a:xfrm>
              <a:off x="323528" y="2485638"/>
              <a:ext cx="10782984" cy="548190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96" name="Rettangolo 95"/>
          <p:cNvSpPr/>
          <p:nvPr/>
        </p:nvSpPr>
        <p:spPr>
          <a:xfrm>
            <a:off x="107504" y="727654"/>
            <a:ext cx="11870034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Weak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measurements </a:t>
            </a:r>
            <a:r>
              <a:rPr lang="it-IT" dirty="0" smtClean="0">
                <a:solidFill>
                  <a:srgbClr val="4373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it-IT" dirty="0" err="1" smtClean="0">
                <a:solidFill>
                  <a:srgbClr val="4373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Aharonov</a:t>
            </a:r>
            <a:r>
              <a:rPr lang="it-IT" dirty="0" smtClean="0">
                <a:solidFill>
                  <a:srgbClr val="4373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Albert and </a:t>
            </a:r>
            <a:r>
              <a:rPr lang="it-IT" dirty="0" err="1" smtClean="0">
                <a:solidFill>
                  <a:srgbClr val="4373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Vaidman</a:t>
            </a:r>
            <a:r>
              <a:rPr lang="it-IT" dirty="0" smtClean="0">
                <a:solidFill>
                  <a:srgbClr val="43738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PRL 60 (1988)]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little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information is extracted from a single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measurement event, but </a:t>
            </a:r>
            <a:r>
              <a:rPr lang="en-US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 state does </a:t>
            </a:r>
            <a:r>
              <a:rPr lang="en-US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NOT collapse.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o 9"/>
          <p:cNvGrpSpPr/>
          <p:nvPr/>
        </p:nvGrpSpPr>
        <p:grpSpPr>
          <a:xfrm>
            <a:off x="191344" y="3595909"/>
            <a:ext cx="6652088" cy="1129235"/>
            <a:chOff x="119336" y="3595909"/>
            <a:chExt cx="6652088" cy="112923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8" name="CasellaDiTesto 97"/>
                <p:cNvSpPr txBox="1"/>
                <p:nvPr/>
              </p:nvSpPr>
              <p:spPr>
                <a:xfrm>
                  <a:off x="157281" y="4239218"/>
                  <a:ext cx="5197000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Projective measurement (post-selection on </a:t>
                  </a:r>
                  <a14:m>
                    <m:oMath xmlns:m="http://schemas.openxmlformats.org/officeDocument/2006/math">
                      <m:d>
                        <m:dPr>
                          <m:begChr m:val=""/>
                          <m:endChr m:val="⟩"/>
                          <m:ctrlPr>
                            <a:rPr lang="it-I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|</m:t>
                          </m:r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𝜑</m:t>
                          </m:r>
                        </m:e>
                      </m:d>
                      <m: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): </a:t>
                  </a:r>
                  <a:endParaRPr lang="en-US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98" name="CasellaDiTesto 9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281" y="4239218"/>
                  <a:ext cx="5197000" cy="369332"/>
                </a:xfrm>
                <a:prstGeom prst="rect">
                  <a:avLst/>
                </a:prstGeom>
                <a:blipFill>
                  <a:blip r:embed="rId15"/>
                  <a:stretch>
                    <a:fillRect l="-1056" t="-118033" r="-3873" b="-185246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9" name="Rettangolo arrotondato 98"/>
            <p:cNvSpPr/>
            <p:nvPr/>
          </p:nvSpPr>
          <p:spPr>
            <a:xfrm>
              <a:off x="119336" y="4140952"/>
              <a:ext cx="6652088" cy="58419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00" name="Freccia a destra 99"/>
            <p:cNvSpPr/>
            <p:nvPr/>
          </p:nvSpPr>
          <p:spPr>
            <a:xfrm rot="5400000">
              <a:off x="3151623" y="3583065"/>
              <a:ext cx="420486" cy="44617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8" name="Immagine 7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03912" y="4259410"/>
              <a:ext cx="1308981" cy="331623"/>
            </a:xfrm>
            <a:prstGeom prst="rect">
              <a:avLst/>
            </a:prstGeom>
          </p:spPr>
        </p:pic>
      </p:grpSp>
      <p:grpSp>
        <p:nvGrpSpPr>
          <p:cNvPr id="28" name="Gruppo 27"/>
          <p:cNvGrpSpPr/>
          <p:nvPr/>
        </p:nvGrpSpPr>
        <p:grpSpPr>
          <a:xfrm>
            <a:off x="7104112" y="4206963"/>
            <a:ext cx="4824536" cy="446173"/>
            <a:chOff x="6983214" y="4140322"/>
            <a:chExt cx="4824536" cy="446173"/>
          </a:xfrm>
        </p:grpSpPr>
        <p:sp>
          <p:nvSpPr>
            <p:cNvPr id="104" name="Freccia a destra 103"/>
            <p:cNvSpPr/>
            <p:nvPr/>
          </p:nvSpPr>
          <p:spPr>
            <a:xfrm>
              <a:off x="6983214" y="4140322"/>
              <a:ext cx="420486" cy="44617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7" name="Immagine 2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4897" y="4173387"/>
              <a:ext cx="4202853" cy="366345"/>
            </a:xfrm>
            <a:prstGeom prst="rect">
              <a:avLst/>
            </a:prstGeom>
          </p:spPr>
        </p:pic>
      </p:grpSp>
      <p:grpSp>
        <p:nvGrpSpPr>
          <p:cNvPr id="24" name="Gruppo 23"/>
          <p:cNvGrpSpPr/>
          <p:nvPr/>
        </p:nvGrpSpPr>
        <p:grpSpPr>
          <a:xfrm>
            <a:off x="4753178" y="5181675"/>
            <a:ext cx="5491665" cy="1055637"/>
            <a:chOff x="4744419" y="5256244"/>
            <a:chExt cx="5491665" cy="1055637"/>
          </a:xfrm>
        </p:grpSpPr>
        <p:grpSp>
          <p:nvGrpSpPr>
            <p:cNvPr id="23" name="Gruppo 22"/>
            <p:cNvGrpSpPr/>
            <p:nvPr>
              <p:custDataLst>
                <p:tags r:id="rId2"/>
              </p:custDataLst>
            </p:nvPr>
          </p:nvGrpSpPr>
          <p:grpSpPr>
            <a:xfrm>
              <a:off x="4744419" y="5405790"/>
              <a:ext cx="5337406" cy="762075"/>
              <a:chOff x="4744419" y="5405790"/>
              <a:chExt cx="5337406" cy="762075"/>
            </a:xfrm>
          </p:grpSpPr>
          <p:sp>
            <p:nvSpPr>
              <p:cNvPr id="109" name="Freccia a destra 108"/>
              <p:cNvSpPr/>
              <p:nvPr/>
            </p:nvSpPr>
            <p:spPr>
              <a:xfrm>
                <a:off x="4744419" y="5591801"/>
                <a:ext cx="675804" cy="292503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21" name="Immagine 20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08974" y="5405790"/>
                <a:ext cx="4172851" cy="762075"/>
              </a:xfrm>
              <a:prstGeom prst="rect">
                <a:avLst/>
              </a:prstGeom>
            </p:spPr>
          </p:pic>
        </p:grpSp>
        <p:sp>
          <p:nvSpPr>
            <p:cNvPr id="108" name="Rettangolo arrotondato 107"/>
            <p:cNvSpPr/>
            <p:nvPr/>
          </p:nvSpPr>
          <p:spPr>
            <a:xfrm>
              <a:off x="5747711" y="5256244"/>
              <a:ext cx="4488373" cy="1055637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  <a:effectLst>
              <a:glow rad="1016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t-I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3687954" y="1617687"/>
            <a:ext cx="3888432" cy="838924"/>
            <a:chOff x="3687954" y="1617687"/>
            <a:chExt cx="3888432" cy="838924"/>
          </a:xfrm>
        </p:grpSpPr>
        <p:grpSp>
          <p:nvGrpSpPr>
            <p:cNvPr id="2" name="Gruppo 1"/>
            <p:cNvGrpSpPr/>
            <p:nvPr/>
          </p:nvGrpSpPr>
          <p:grpSpPr>
            <a:xfrm>
              <a:off x="3724837" y="1746492"/>
              <a:ext cx="3662141" cy="576153"/>
              <a:chOff x="2999374" y="1505311"/>
              <a:chExt cx="3662141" cy="576153"/>
            </a:xfrm>
          </p:grpSpPr>
          <p:sp>
            <p:nvSpPr>
              <p:cNvPr id="94" name="CasellaDiTesto 93"/>
              <p:cNvSpPr txBox="1"/>
              <p:nvPr/>
            </p:nvSpPr>
            <p:spPr>
              <a:xfrm>
                <a:off x="2999374" y="1599205"/>
                <a:ext cx="145007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Weak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value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it-IT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111" name="Immagine 110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22370" y="1505311"/>
                <a:ext cx="2139145" cy="576153"/>
              </a:xfrm>
              <a:prstGeom prst="rect">
                <a:avLst/>
              </a:prstGeom>
            </p:spPr>
          </p:pic>
        </p:grpSp>
        <p:sp>
          <p:nvSpPr>
            <p:cNvPr id="112" name="Rettangolo arrotondato 111"/>
            <p:cNvSpPr/>
            <p:nvPr/>
          </p:nvSpPr>
          <p:spPr>
            <a:xfrm>
              <a:off x="3687954" y="1617687"/>
              <a:ext cx="3888432" cy="838924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  <a:effectLst>
              <a:glow rad="1016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t-IT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30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52" grpId="0"/>
      <p:bldP spid="9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3360994" y="44625"/>
            <a:ext cx="5470015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RWM: experimental results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4"/>
          <a:srcRect l="1838" r="1776" b="1334"/>
          <a:stretch/>
        </p:blipFill>
        <p:spPr>
          <a:xfrm>
            <a:off x="34236" y="699592"/>
            <a:ext cx="9123420" cy="5766889"/>
          </a:xfrm>
          <a:prstGeom prst="rect">
            <a:avLst/>
          </a:prstGeom>
        </p:spPr>
      </p:pic>
      <p:pic>
        <p:nvPicPr>
          <p:cNvPr id="48" name="Immagine 4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819" y="3140968"/>
            <a:ext cx="6392853" cy="1502442"/>
          </a:xfrm>
          <a:prstGeom prst="rect">
            <a:avLst/>
          </a:prstGeom>
          <a:effectLst>
            <a:glow rad="228600">
              <a:schemeClr val="bg1">
                <a:alpha val="40000"/>
              </a:schemeClr>
            </a:glow>
          </a:effectLst>
        </p:spPr>
      </p:pic>
      <p:sp>
        <p:nvSpPr>
          <p:cNvPr id="50" name="Rettangolo 49"/>
          <p:cNvSpPr/>
          <p:nvPr/>
        </p:nvSpPr>
        <p:spPr>
          <a:xfrm>
            <a:off x="9048328" y="1196752"/>
            <a:ext cx="19954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Light: Sci. &amp; Appl. 10:106 (2021)</a:t>
            </a:r>
          </a:p>
        </p:txBody>
      </p:sp>
      <p:grpSp>
        <p:nvGrpSpPr>
          <p:cNvPr id="9" name="Gruppo 8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11" name="Rettangolo 10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251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119336" y="1014983"/>
            <a:ext cx="11881320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experimentally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demonstrated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possibility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achieve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an (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anomalous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a single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averaging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repeated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acquisitions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Preliminary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Protective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able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extract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expectation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of an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observable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 single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particle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Final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result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realization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of the first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Robust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obtaining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single-click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anomalous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it-IT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with a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-standard-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deviations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separation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closest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eigenvalue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findings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stress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single-particle nature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w</a:t>
            </a:r>
            <a:r>
              <a:rPr lang="en-US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eak values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overcoming some of the criticisms on their “anomalous nature” being purely statistical and not strictly quantum </a:t>
            </a:r>
            <a:r>
              <a:rPr lang="en-US" sz="1400" dirty="0">
                <a:solidFill>
                  <a:srgbClr val="437389"/>
                </a:solidFill>
                <a:cs typeface="Arial" panose="020B0604020202020204" pitchFamily="34" charset="0"/>
              </a:rPr>
              <a:t>[</a:t>
            </a:r>
            <a:r>
              <a:rPr lang="en-US" sz="1400" dirty="0" err="1">
                <a:solidFill>
                  <a:srgbClr val="437389"/>
                </a:solidFill>
                <a:cs typeface="Arial" panose="020B0604020202020204" pitchFamily="34" charset="0"/>
              </a:rPr>
              <a:t>Ferrie</a:t>
            </a:r>
            <a:r>
              <a:rPr lang="en-US" sz="1400" dirty="0">
                <a:solidFill>
                  <a:srgbClr val="437389"/>
                </a:solidFill>
                <a:cs typeface="Arial" panose="020B0604020202020204" pitchFamily="34" charset="0"/>
              </a:rPr>
              <a:t> &amp; Combes</a:t>
            </a:r>
            <a:r>
              <a:rPr lang="en-US" sz="1400" dirty="0" smtClean="0">
                <a:solidFill>
                  <a:srgbClr val="437389"/>
                </a:solidFill>
                <a:cs typeface="Arial" panose="020B0604020202020204" pitchFamily="34" charset="0"/>
              </a:rPr>
              <a:t>]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practical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implementation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novel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amplification methods effectively reducing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the uncertainty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contribution associated with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measurement of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pointer.</a:t>
            </a:r>
            <a:endParaRPr lang="it-IT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olo 3"/>
          <p:cNvSpPr>
            <a:spLocks noGrp="1"/>
          </p:cNvSpPr>
          <p:nvPr>
            <p:ph type="title"/>
          </p:nvPr>
        </p:nvSpPr>
        <p:spPr>
          <a:xfrm>
            <a:off x="3207742" y="44625"/>
            <a:ext cx="5776519" cy="523160"/>
          </a:xfrm>
        </p:spPr>
        <p:txBody>
          <a:bodyPr/>
          <a:lstStyle/>
          <a:p>
            <a:r>
              <a:rPr lang="it-IT" sz="3200" b="1" dirty="0" err="1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Summary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11" name="Gruppo 10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13" name="Rettangolo 12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773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73070" y="46216"/>
            <a:ext cx="3477690" cy="6401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437389"/>
                </a:solidFill>
                <a:latin typeface="Calibri" panose="020F0502020204030204" pitchFamily="34" charset="0"/>
              </a:rPr>
              <a:t>Enrico </a:t>
            </a:r>
            <a:r>
              <a:rPr lang="it-IT" dirty="0" err="1" smtClean="0">
                <a:solidFill>
                  <a:srgbClr val="437389"/>
                </a:solidFill>
                <a:latin typeface="Calibri" panose="020F0502020204030204" pitchFamily="34" charset="0"/>
              </a:rPr>
              <a:t>Rebufello</a:t>
            </a:r>
            <a:endParaRPr lang="it-IT" dirty="0" smtClean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r>
              <a:rPr lang="it-IT" dirty="0" smtClean="0">
                <a:solidFill>
                  <a:srgbClr val="3C687C"/>
                </a:solidFill>
                <a:latin typeface="Calibri" panose="020F0502020204030204" pitchFamily="34" charset="0"/>
              </a:rPr>
              <a:t>Fabrizio Piacentini</a:t>
            </a:r>
          </a:p>
          <a:p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Alessio Avella</a:t>
            </a:r>
          </a:p>
          <a:p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Marco </a:t>
            </a:r>
            <a:r>
              <a:rPr lang="it-IT" dirty="0" err="1" smtClean="0">
                <a:solidFill>
                  <a:srgbClr val="437389"/>
                </a:solidFill>
                <a:latin typeface="Calibri" panose="020F0502020204030204" pitchFamily="34" charset="0"/>
              </a:rPr>
              <a:t>Gramegna</a:t>
            </a:r>
            <a:endParaRPr lang="it-IT" dirty="0" smtClean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Giorgio Brida</a:t>
            </a:r>
          </a:p>
          <a:p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Ivo P. Degiovanni</a:t>
            </a:r>
          </a:p>
          <a:p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Marco Genovese</a:t>
            </a:r>
            <a:endParaRPr lang="it-IT" dirty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endParaRPr lang="it-IT" sz="2800" dirty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Muriel </a:t>
            </a:r>
            <a:r>
              <a:rPr lang="it-IT" dirty="0">
                <a:solidFill>
                  <a:srgbClr val="437389"/>
                </a:solidFill>
                <a:latin typeface="Calibri" panose="020F0502020204030204" pitchFamily="34" charset="0"/>
              </a:rPr>
              <a:t>A. de </a:t>
            </a:r>
            <a:r>
              <a:rPr lang="it-IT" dirty="0" err="1">
                <a:solidFill>
                  <a:srgbClr val="437389"/>
                </a:solidFill>
                <a:latin typeface="Calibri" panose="020F0502020204030204" pitchFamily="34" charset="0"/>
              </a:rPr>
              <a:t>Souza</a:t>
            </a:r>
            <a:endParaRPr lang="it-IT" dirty="0" smtClean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endParaRPr lang="it-IT" sz="2800" dirty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r>
              <a:rPr lang="en-GB" dirty="0" err="1" smtClean="0">
                <a:solidFill>
                  <a:srgbClr val="437389"/>
                </a:solidFill>
                <a:latin typeface="Calibri" panose="020F0502020204030204" pitchFamily="34" charset="0"/>
              </a:rPr>
              <a:t>Eliahu</a:t>
            </a:r>
            <a:r>
              <a:rPr lang="en-GB" dirty="0" smtClean="0">
                <a:solidFill>
                  <a:srgbClr val="437389"/>
                </a:solidFill>
                <a:latin typeface="Calibri" panose="020F0502020204030204" pitchFamily="34" charset="0"/>
              </a:rPr>
              <a:t> </a:t>
            </a:r>
            <a:r>
              <a:rPr lang="en-GB" dirty="0">
                <a:solidFill>
                  <a:srgbClr val="437389"/>
                </a:solidFill>
                <a:latin typeface="Calibri" panose="020F0502020204030204" pitchFamily="34" charset="0"/>
              </a:rPr>
              <a:t>Cohen</a:t>
            </a:r>
            <a:endParaRPr lang="it-IT" dirty="0" smtClean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endParaRPr lang="it-IT" sz="2800" dirty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r>
              <a:rPr lang="it-IT" dirty="0" err="1" smtClean="0">
                <a:solidFill>
                  <a:srgbClr val="437389"/>
                </a:solidFill>
                <a:latin typeface="Calibri" panose="020F0502020204030204" pitchFamily="34" charset="0"/>
              </a:rPr>
              <a:t>Lev</a:t>
            </a:r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 </a:t>
            </a:r>
            <a:r>
              <a:rPr lang="it-IT" dirty="0" err="1" smtClean="0">
                <a:solidFill>
                  <a:srgbClr val="437389"/>
                </a:solidFill>
                <a:latin typeface="Calibri" panose="020F0502020204030204" pitchFamily="34" charset="0"/>
              </a:rPr>
              <a:t>Vaidman</a:t>
            </a:r>
            <a:endParaRPr lang="it-IT" dirty="0" smtClean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endParaRPr lang="it-IT" sz="2800" dirty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r>
              <a:rPr lang="it-IT" dirty="0" err="1" smtClean="0">
                <a:solidFill>
                  <a:srgbClr val="437389"/>
                </a:solidFill>
                <a:latin typeface="Calibri" panose="020F0502020204030204" pitchFamily="34" charset="0"/>
              </a:rPr>
              <a:t>Jan</a:t>
            </a:r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 </a:t>
            </a:r>
            <a:r>
              <a:rPr lang="it-IT" dirty="0" err="1" smtClean="0">
                <a:solidFill>
                  <a:srgbClr val="437389"/>
                </a:solidFill>
                <a:latin typeface="Calibri" panose="020F0502020204030204" pitchFamily="34" charset="0"/>
              </a:rPr>
              <a:t>Dziewior</a:t>
            </a:r>
            <a:endParaRPr lang="it-IT" dirty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endParaRPr lang="it-IT" sz="2800" dirty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Rudi </a:t>
            </a:r>
            <a:r>
              <a:rPr lang="it-IT" dirty="0" err="1" smtClean="0">
                <a:solidFill>
                  <a:srgbClr val="437389"/>
                </a:solidFill>
                <a:latin typeface="Calibri" panose="020F0502020204030204" pitchFamily="34" charset="0"/>
              </a:rPr>
              <a:t>Lussana</a:t>
            </a:r>
            <a:endParaRPr lang="it-IT" dirty="0" smtClean="0">
              <a:solidFill>
                <a:srgbClr val="437389"/>
              </a:solidFill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Federica Villa</a:t>
            </a:r>
          </a:p>
          <a:p>
            <a:pPr>
              <a:spcBef>
                <a:spcPts val="0"/>
              </a:spcBef>
            </a:pPr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Alberto </a:t>
            </a:r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Tosi</a:t>
            </a:r>
          </a:p>
          <a:p>
            <a:pPr>
              <a:spcBef>
                <a:spcPts val="0"/>
              </a:spcBef>
            </a:pPr>
            <a:r>
              <a:rPr lang="it-IT" dirty="0" smtClean="0">
                <a:solidFill>
                  <a:srgbClr val="437389"/>
                </a:solidFill>
                <a:latin typeface="Calibri" panose="020F0502020204030204" pitchFamily="34" charset="0"/>
              </a:rPr>
              <a:t>Franco Zappa</a:t>
            </a:r>
            <a:endParaRPr lang="it-IT" dirty="0" smtClean="0">
              <a:solidFill>
                <a:srgbClr val="437389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620" y="3709348"/>
            <a:ext cx="1203183" cy="513358"/>
          </a:xfrm>
          <a:prstGeom prst="rect">
            <a:avLst/>
          </a:prstGeom>
        </p:spPr>
      </p:pic>
      <p:sp>
        <p:nvSpPr>
          <p:cNvPr id="10" name="Titolo 3"/>
          <p:cNvSpPr txBox="1">
            <a:spLocks/>
          </p:cNvSpPr>
          <p:nvPr/>
        </p:nvSpPr>
        <p:spPr bwMode="auto">
          <a:xfrm>
            <a:off x="4204072" y="-243408"/>
            <a:ext cx="3783856" cy="11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Credits</a:t>
            </a:r>
            <a:endParaRPr lang="it-IT" sz="3200" b="1" kern="0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220" name="Picture 4" descr="Politecnico di Milano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82" b="17531"/>
          <a:stretch/>
        </p:blipFill>
        <p:spPr bwMode="auto">
          <a:xfrm>
            <a:off x="1559496" y="5593087"/>
            <a:ext cx="1721742" cy="555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Immagin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185"/>
          <a:stretch/>
        </p:blipFill>
        <p:spPr bwMode="auto">
          <a:xfrm>
            <a:off x="2081553" y="836355"/>
            <a:ext cx="1710191" cy="549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Risultati immagini per bar ilan university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2898900"/>
            <a:ext cx="1944216" cy="63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92" b="34492"/>
          <a:stretch/>
        </p:blipFill>
        <p:spPr>
          <a:xfrm>
            <a:off x="2139751" y="2326967"/>
            <a:ext cx="1579985" cy="490032"/>
          </a:xfrm>
          <a:prstGeom prst="rect">
            <a:avLst/>
          </a:prstGeom>
        </p:spPr>
      </p:pic>
      <p:pic>
        <p:nvPicPr>
          <p:cNvPr id="1028" name="Picture 4" descr="Risultati immagini per Munich LMU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620" y="4519033"/>
            <a:ext cx="928415" cy="637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Immagine 27"/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33540" y="3429000"/>
            <a:ext cx="7995108" cy="2993985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11824" y="619180"/>
            <a:ext cx="7218801" cy="2737812"/>
          </a:xfrm>
          <a:prstGeom prst="rect">
            <a:avLst/>
          </a:prstGeom>
        </p:spPr>
      </p:pic>
      <p:sp>
        <p:nvSpPr>
          <p:cNvPr id="29" name="Rettangolo 28"/>
          <p:cNvSpPr/>
          <p:nvPr/>
        </p:nvSpPr>
        <p:spPr>
          <a:xfrm>
            <a:off x="8612543" y="5353175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Light: Sci. &amp; Appl. 10:106 (2021)</a:t>
            </a:r>
          </a:p>
        </p:txBody>
      </p:sp>
      <p:sp>
        <p:nvSpPr>
          <p:cNvPr id="30" name="Rettangolo 29"/>
          <p:cNvSpPr/>
          <p:nvPr/>
        </p:nvSpPr>
        <p:spPr>
          <a:xfrm>
            <a:off x="8760296" y="2233429"/>
            <a:ext cx="3600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Phys. 13, 1191 (2017)</a:t>
            </a:r>
          </a:p>
        </p:txBody>
      </p:sp>
      <p:grpSp>
        <p:nvGrpSpPr>
          <p:cNvPr id="31" name="Gruppo 30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32" name="Immagine 31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33" name="Rettangolo 32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16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360994" y="44625"/>
            <a:ext cx="5470015" cy="523160"/>
          </a:xfrm>
        </p:spPr>
        <p:txBody>
          <a:bodyPr/>
          <a:lstStyle/>
          <a:p>
            <a:r>
              <a:rPr lang="en-US" sz="3200" b="1" dirty="0" smtClean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RWM</a:t>
            </a:r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en-US" sz="3200" b="1" dirty="0" smtClean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sensitivity study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9" y="1700809"/>
            <a:ext cx="7923163" cy="468052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6" y="780679"/>
            <a:ext cx="2707989" cy="70723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884" y="1018919"/>
            <a:ext cx="2065081" cy="223389"/>
          </a:xfrm>
          <a:prstGeom prst="rect">
            <a:avLst/>
          </a:prstGeom>
        </p:spPr>
      </p:pic>
      <p:grpSp>
        <p:nvGrpSpPr>
          <p:cNvPr id="10" name="Gruppo 9">
            <a:extLst>
              <a:ext uri="{FF2B5EF4-FFF2-40B4-BE49-F238E27FC236}">
                <a16:creationId xmlns:a16="http://schemas.microsoft.com/office/drawing/2014/main" id="{B2D5FE08-0D3B-45B1-A910-618DF6A6AF1F}"/>
              </a:ext>
            </a:extLst>
          </p:cNvPr>
          <p:cNvGrpSpPr/>
          <p:nvPr/>
        </p:nvGrpSpPr>
        <p:grpSpPr>
          <a:xfrm>
            <a:off x="8544272" y="2267580"/>
            <a:ext cx="2283079" cy="369332"/>
            <a:chOff x="627434" y="4945450"/>
            <a:chExt cx="2283079" cy="369332"/>
          </a:xfrm>
        </p:grpSpPr>
        <p:cxnSp>
          <p:nvCxnSpPr>
            <p:cNvPr id="11" name="Connettore diritto 10">
              <a:extLst>
                <a:ext uri="{FF2B5EF4-FFF2-40B4-BE49-F238E27FC236}">
                  <a16:creationId xmlns:a16="http://schemas.microsoft.com/office/drawing/2014/main" id="{398A11F0-EBB1-495C-AE6F-926E634D2E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7434" y="5150901"/>
              <a:ext cx="649778" cy="0"/>
            </a:xfrm>
            <a:prstGeom prst="line">
              <a:avLst/>
            </a:prstGeom>
            <a:ln w="2857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43758031-6DD4-42F6-B6C2-5307AC79FDA6}"/>
                </a:ext>
              </a:extLst>
            </p:cNvPr>
            <p:cNvSpPr txBox="1"/>
            <p:nvPr/>
          </p:nvSpPr>
          <p:spPr>
            <a:xfrm>
              <a:off x="1426465" y="4945450"/>
              <a:ext cx="148404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Weak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B2D5FE08-0D3B-45B1-A910-618DF6A6AF1F}"/>
              </a:ext>
            </a:extLst>
          </p:cNvPr>
          <p:cNvGrpSpPr/>
          <p:nvPr/>
        </p:nvGrpSpPr>
        <p:grpSpPr>
          <a:xfrm>
            <a:off x="8544272" y="4438853"/>
            <a:ext cx="3532960" cy="646331"/>
            <a:chOff x="627434" y="5184921"/>
            <a:chExt cx="3532960" cy="646331"/>
          </a:xfrm>
        </p:grpSpPr>
        <p:cxnSp>
          <p:nvCxnSpPr>
            <p:cNvPr id="14" name="Connettore diritto 13">
              <a:extLst>
                <a:ext uri="{FF2B5EF4-FFF2-40B4-BE49-F238E27FC236}">
                  <a16:creationId xmlns:a16="http://schemas.microsoft.com/office/drawing/2014/main" id="{398A11F0-EBB1-495C-AE6F-926E634D2E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7434" y="5396538"/>
              <a:ext cx="649778" cy="0"/>
            </a:xfrm>
            <a:prstGeom prst="line">
              <a:avLst/>
            </a:prstGeom>
            <a:ln w="28575">
              <a:solidFill>
                <a:srgbClr val="B96102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43758031-6DD4-42F6-B6C2-5307AC79FDA6}"/>
                </a:ext>
              </a:extLst>
            </p:cNvPr>
            <p:cNvSpPr txBox="1"/>
            <p:nvPr/>
          </p:nvSpPr>
          <p:spPr>
            <a:xfrm>
              <a:off x="1426463" y="5184921"/>
              <a:ext cx="273393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nitial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width</a:t>
              </a: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 of 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the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photon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>
                  <a:latin typeface="Arial" panose="020B0604020202020204" pitchFamily="34" charset="0"/>
                  <a:cs typeface="Arial" panose="020B0604020202020204" pitchFamily="34" charset="0"/>
                </a:rPr>
                <a:t>distribution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B2D5FE08-0D3B-45B1-A910-618DF6A6AF1F}"/>
              </a:ext>
            </a:extLst>
          </p:cNvPr>
          <p:cNvGrpSpPr/>
          <p:nvPr/>
        </p:nvGrpSpPr>
        <p:grpSpPr>
          <a:xfrm>
            <a:off x="8544272" y="3081734"/>
            <a:ext cx="3532960" cy="923330"/>
            <a:chOff x="627434" y="4945450"/>
            <a:chExt cx="3532960" cy="923330"/>
          </a:xfrm>
        </p:grpSpPr>
        <p:cxnSp>
          <p:nvCxnSpPr>
            <p:cNvPr id="20" name="Connettore diritto 19">
              <a:extLst>
                <a:ext uri="{FF2B5EF4-FFF2-40B4-BE49-F238E27FC236}">
                  <a16:creationId xmlns:a16="http://schemas.microsoft.com/office/drawing/2014/main" id="{398A11F0-EBB1-495C-AE6F-926E634D2EE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27434" y="5407115"/>
              <a:ext cx="64977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43758031-6DD4-42F6-B6C2-5307AC79FDA6}"/>
                </a:ext>
              </a:extLst>
            </p:cNvPr>
            <p:cNvSpPr txBox="1"/>
            <p:nvPr/>
          </p:nvSpPr>
          <p:spPr>
            <a:xfrm>
              <a:off x="1426464" y="4945450"/>
              <a:ext cx="27339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Associated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single-click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uncertainty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final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width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of the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photon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distribution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3758031-6DD4-42F6-B6C2-5307AC79FDA6}"/>
                  </a:ext>
                </a:extLst>
              </p:cNvPr>
              <p:cNvSpPr txBox="1"/>
              <p:nvPr/>
            </p:nvSpPr>
            <p:spPr>
              <a:xfrm>
                <a:off x="8688288" y="5474229"/>
                <a:ext cx="31683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Dots: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theoretical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values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for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acquisition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(a), with </a:t>
                </a:r>
                <a14:m>
                  <m:oMath xmlns:m="http://schemas.openxmlformats.org/officeDocument/2006/math">
                    <m:r>
                      <a:rPr lang="it-IT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𝛽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=2.53</m:t>
                    </m:r>
                  </m:oMath>
                </a14:m>
                <a:endParaRPr lang="it-IT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43758031-6DD4-42F6-B6C2-5307AC79FD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8288" y="5474229"/>
                <a:ext cx="3168352" cy="646331"/>
              </a:xfrm>
              <a:prstGeom prst="rect">
                <a:avLst/>
              </a:prstGeom>
              <a:blipFill>
                <a:blip r:embed="rId7"/>
                <a:stretch>
                  <a:fillRect l="-1538" t="-4717" r="-1731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uppo 22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24" name="Immagine 23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25" name="Rettangolo 24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6" name="CasellaDiTesto 25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8555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0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3"/>
          <p:cNvSpPr txBox="1">
            <a:spLocks/>
          </p:cNvSpPr>
          <p:nvPr/>
        </p:nvSpPr>
        <p:spPr bwMode="auto">
          <a:xfrm>
            <a:off x="2261828" y="260648"/>
            <a:ext cx="7668344" cy="9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600" b="1" kern="0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cs typeface="Calibri" pitchFamily="34" charset="0"/>
              </a:rPr>
              <a:t>Genetic Quantum Measurement</a:t>
            </a:r>
          </a:p>
        </p:txBody>
      </p:sp>
      <p:sp>
        <p:nvSpPr>
          <p:cNvPr id="4" name="Rettangolo 3"/>
          <p:cNvSpPr/>
          <p:nvPr/>
        </p:nvSpPr>
        <p:spPr>
          <a:xfrm>
            <a:off x="2261574" y="2299234"/>
            <a:ext cx="76688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kern="0" dirty="0">
                <a:ln>
                  <a:solidFill>
                    <a:srgbClr val="FFFFFF"/>
                  </a:solidFill>
                </a:ln>
                <a:solidFill>
                  <a:srgbClr val="0070C0"/>
                </a:solidFill>
                <a:latin typeface="+mn-lt"/>
                <a:cs typeface="Calibri" pitchFamily="34" charset="0"/>
              </a:rPr>
              <a:t>A bio-inspired measurement paradigm</a:t>
            </a:r>
          </a:p>
        </p:txBody>
      </p:sp>
      <p:grpSp>
        <p:nvGrpSpPr>
          <p:cNvPr id="10" name="Gruppo 9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11" name="Immagine 10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12" name="Rettangolo 11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30125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olo 3"/>
          <p:cNvSpPr>
            <a:spLocks noGrp="1"/>
          </p:cNvSpPr>
          <p:nvPr>
            <p:ph type="title"/>
          </p:nvPr>
        </p:nvSpPr>
        <p:spPr>
          <a:xfrm>
            <a:off x="2922476" y="-257292"/>
            <a:ext cx="6347048" cy="1138138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Let’s toss a (quantum) coin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ttangolo 36"/>
          <p:cNvSpPr/>
          <p:nvPr/>
        </p:nvSpPr>
        <p:spPr>
          <a:xfrm>
            <a:off x="109453" y="885360"/>
            <a:ext cx="181008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coin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4731" y="1009190"/>
            <a:ext cx="6863586" cy="264037"/>
          </a:xfrm>
          <a:prstGeom prst="rect">
            <a:avLst/>
          </a:prstGeom>
        </p:spPr>
      </p:pic>
      <p:grpSp>
        <p:nvGrpSpPr>
          <p:cNvPr id="9" name="Gruppo 8"/>
          <p:cNvGrpSpPr/>
          <p:nvPr/>
        </p:nvGrpSpPr>
        <p:grpSpPr>
          <a:xfrm>
            <a:off x="2104732" y="1602009"/>
            <a:ext cx="6280003" cy="458839"/>
            <a:chOff x="191476" y="1538399"/>
            <a:chExt cx="6280003" cy="458839"/>
          </a:xfrm>
        </p:grpSpPr>
        <p:pic>
          <p:nvPicPr>
            <p:cNvPr id="7181" name="Immagine 7180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476" y="1593842"/>
              <a:ext cx="3879943" cy="354533"/>
            </a:xfrm>
            <a:prstGeom prst="rect">
              <a:avLst/>
            </a:prstGeom>
          </p:spPr>
        </p:pic>
        <p:pic>
          <p:nvPicPr>
            <p:cNvPr id="8" name="Immagine 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178" y="1538399"/>
              <a:ext cx="1802301" cy="458839"/>
            </a:xfrm>
            <a:prstGeom prst="rect">
              <a:avLst/>
            </a:prstGeom>
          </p:spPr>
        </p:pic>
      </p:grpSp>
      <p:sp>
        <p:nvSpPr>
          <p:cNvPr id="54" name="Rettangolo 53"/>
          <p:cNvSpPr/>
          <p:nvPr/>
        </p:nvSpPr>
        <p:spPr>
          <a:xfrm>
            <a:off x="109453" y="2629806"/>
            <a:ext cx="181008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Quantum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coin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172" name="Gruppo 7171"/>
          <p:cNvGrpSpPr/>
          <p:nvPr/>
        </p:nvGrpSpPr>
        <p:grpSpPr>
          <a:xfrm>
            <a:off x="1559496" y="2564904"/>
            <a:ext cx="4567221" cy="1801882"/>
            <a:chOff x="391926" y="2247752"/>
            <a:chExt cx="6988058" cy="2571566"/>
          </a:xfrm>
        </p:grpSpPr>
        <p:sp>
          <p:nvSpPr>
            <p:cNvPr id="57" name="Freccia a destra 45"/>
            <p:cNvSpPr/>
            <p:nvPr/>
          </p:nvSpPr>
          <p:spPr>
            <a:xfrm rot="16200000">
              <a:off x="5597885" y="3347749"/>
              <a:ext cx="775440" cy="177849"/>
            </a:xfrm>
            <a:prstGeom prst="rightArrow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8" name="Freccia a destra 2048"/>
            <p:cNvSpPr/>
            <p:nvPr/>
          </p:nvSpPr>
          <p:spPr>
            <a:xfrm>
              <a:off x="3426702" y="3785758"/>
              <a:ext cx="3521234" cy="140909"/>
            </a:xfrm>
            <a:prstGeom prst="rightArrow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9" name="Immagine 9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391926" y="2806752"/>
              <a:ext cx="2669923" cy="2012566"/>
            </a:xfrm>
            <a:prstGeom prst="rect">
              <a:avLst/>
            </a:prstGeom>
          </p:spPr>
        </p:pic>
        <p:sp>
          <p:nvSpPr>
            <p:cNvPr id="60" name="Freccia in giù 59"/>
            <p:cNvSpPr/>
            <p:nvPr/>
          </p:nvSpPr>
          <p:spPr>
            <a:xfrm rot="1447747">
              <a:off x="1409287" y="3889896"/>
              <a:ext cx="202415" cy="4459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Freccia in giù 28"/>
            <p:cNvSpPr/>
            <p:nvPr/>
          </p:nvSpPr>
          <p:spPr>
            <a:xfrm rot="3360000">
              <a:off x="1539679" y="3410492"/>
              <a:ext cx="202414" cy="4459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2" name="Freccia in giù 29"/>
            <p:cNvSpPr/>
            <p:nvPr/>
          </p:nvSpPr>
          <p:spPr>
            <a:xfrm rot="9360000">
              <a:off x="935275" y="3592518"/>
              <a:ext cx="202415" cy="4459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3" name="Freccia in giù 30"/>
            <p:cNvSpPr/>
            <p:nvPr/>
          </p:nvSpPr>
          <p:spPr>
            <a:xfrm rot="540000">
              <a:off x="2030469" y="3423238"/>
              <a:ext cx="202415" cy="4459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4" name="Freccia in giù 31"/>
            <p:cNvSpPr/>
            <p:nvPr/>
          </p:nvSpPr>
          <p:spPr>
            <a:xfrm rot="4800000">
              <a:off x="1540797" y="3880736"/>
              <a:ext cx="202415" cy="445905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5" name="Freccia in giù 32"/>
            <p:cNvSpPr/>
            <p:nvPr/>
          </p:nvSpPr>
          <p:spPr>
            <a:xfrm rot="15000000">
              <a:off x="1429622" y="3080777"/>
              <a:ext cx="202414" cy="4459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6" name="Freccia in giù 33"/>
            <p:cNvSpPr/>
            <p:nvPr/>
          </p:nvSpPr>
          <p:spPr>
            <a:xfrm rot="12600000">
              <a:off x="1843716" y="4129039"/>
              <a:ext cx="202415" cy="4459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7" name="Freccia in giù 34"/>
            <p:cNvSpPr/>
            <p:nvPr/>
          </p:nvSpPr>
          <p:spPr>
            <a:xfrm>
              <a:off x="2373880" y="3619772"/>
              <a:ext cx="202415" cy="445906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8" name="Freccia in giù 35"/>
            <p:cNvSpPr/>
            <p:nvPr/>
          </p:nvSpPr>
          <p:spPr>
            <a:xfrm rot="12600000">
              <a:off x="3733217" y="3604980"/>
              <a:ext cx="202415" cy="445905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9" name="Rettangolo arrotondato 11"/>
            <p:cNvSpPr/>
            <p:nvPr/>
          </p:nvSpPr>
          <p:spPr>
            <a:xfrm>
              <a:off x="3140082" y="3327163"/>
              <a:ext cx="281081" cy="1040009"/>
            </a:xfrm>
            <a:prstGeom prst="roundRect">
              <a:avLst/>
            </a:prstGeom>
            <a:solidFill>
              <a:srgbClr val="7030A0"/>
            </a:solidFill>
            <a:ln>
              <a:noFill/>
            </a:ln>
            <a:scene3d>
              <a:camera prst="orthographicFront"/>
              <a:lightRig rig="threePt" dir="t"/>
            </a:scene3d>
            <a:sp3d prstMaterial="matte"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0" name="Freccia in giù 36"/>
            <p:cNvSpPr/>
            <p:nvPr/>
          </p:nvSpPr>
          <p:spPr>
            <a:xfrm rot="12600000">
              <a:off x="4317679" y="3633261"/>
              <a:ext cx="202415" cy="445905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1" name="Freccia in giù 37"/>
            <p:cNvSpPr/>
            <p:nvPr/>
          </p:nvSpPr>
          <p:spPr>
            <a:xfrm rot="12600000">
              <a:off x="4964780" y="3653801"/>
              <a:ext cx="202415" cy="445905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2" name="Triangolo rettangolo 12"/>
            <p:cNvSpPr/>
            <p:nvPr/>
          </p:nvSpPr>
          <p:spPr>
            <a:xfrm rot="16200000">
              <a:off x="5513443" y="3435184"/>
              <a:ext cx="889099" cy="876904"/>
            </a:xfrm>
            <a:prstGeom prst="rtTriangle">
              <a:avLst/>
            </a:prstGeom>
            <a:solidFill>
              <a:schemeClr val="accent1">
                <a:lumMod val="90000"/>
                <a:alpha val="5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0"/>
              </a:lightRig>
            </a:scene3d>
            <a:sp3d prstMaterial="softEdge">
              <a:bevelT w="0" h="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3" name="Triangolo rettangolo 38"/>
            <p:cNvSpPr/>
            <p:nvPr/>
          </p:nvSpPr>
          <p:spPr>
            <a:xfrm rot="5400000">
              <a:off x="5513443" y="3434705"/>
              <a:ext cx="889099" cy="876904"/>
            </a:xfrm>
            <a:prstGeom prst="rtTriangle">
              <a:avLst/>
            </a:prstGeom>
            <a:solidFill>
              <a:schemeClr val="accent2">
                <a:lumMod val="20000"/>
                <a:lumOff val="80000"/>
                <a:alpha val="70000"/>
              </a:schemeClr>
            </a:solidFill>
            <a:ln>
              <a:noFill/>
            </a:ln>
            <a:scene3d>
              <a:camera prst="orthographicFront"/>
              <a:lightRig rig="threePt" dir="t">
                <a:rot lat="0" lon="0" rev="1800000"/>
              </a:lightRig>
            </a:scene3d>
            <a:sp3d>
              <a:bevelB w="698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4" name="Ritardo 2047"/>
            <p:cNvSpPr/>
            <p:nvPr/>
          </p:nvSpPr>
          <p:spPr>
            <a:xfrm rot="16200000">
              <a:off x="5741968" y="2588341"/>
              <a:ext cx="432048" cy="494450"/>
            </a:xfrm>
            <a:prstGeom prst="flowChartDelay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5" name="Ritardo 41"/>
            <p:cNvSpPr/>
            <p:nvPr/>
          </p:nvSpPr>
          <p:spPr>
            <a:xfrm>
              <a:off x="6947936" y="3577169"/>
              <a:ext cx="432048" cy="494450"/>
            </a:xfrm>
            <a:prstGeom prst="flowChartDelay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6" name="Freccia in giù 42"/>
            <p:cNvSpPr/>
            <p:nvPr/>
          </p:nvSpPr>
          <p:spPr>
            <a:xfrm rot="10800000">
              <a:off x="6565730" y="3604979"/>
              <a:ext cx="202415" cy="445905"/>
            </a:xfrm>
            <a:prstGeom prst="downArrow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7" name="Freccia in giù 43"/>
            <p:cNvSpPr/>
            <p:nvPr/>
          </p:nvSpPr>
          <p:spPr>
            <a:xfrm rot="16200000">
              <a:off x="5881057" y="3003000"/>
              <a:ext cx="202415" cy="445905"/>
            </a:xfrm>
            <a:prstGeom prst="downArrow">
              <a:avLst/>
            </a:prstGeom>
            <a:solidFill>
              <a:srgbClr val="FFC000">
                <a:alpha val="50000"/>
              </a:srgbClr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79" name="Rettangolo 2050"/>
            <p:cNvSpPr/>
            <p:nvPr/>
          </p:nvSpPr>
          <p:spPr>
            <a:xfrm>
              <a:off x="2312161" y="2247752"/>
              <a:ext cx="1857161" cy="8345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it-IT" sz="1600" dirty="0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Q-</a:t>
              </a:r>
              <a:r>
                <a:rPr lang="it-IT" sz="1600" dirty="0" err="1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mint</a:t>
              </a:r>
              <a:endParaRPr lang="it-IT" sz="1600" dirty="0">
                <a:solidFill>
                  <a:srgbClr val="7030A0"/>
                </a:solidFill>
                <a:latin typeface="+mj-lt"/>
                <a:cs typeface="Calibri" panose="020F0502020204030204" pitchFamily="34" charset="0"/>
              </a:endParaRPr>
            </a:p>
            <a:p>
              <a:pPr algn="ctr"/>
              <a:r>
                <a:rPr lang="it-IT" sz="1600" dirty="0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(state </a:t>
              </a:r>
              <a:r>
                <a:rPr lang="it-IT" sz="1600" dirty="0" err="1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filter</a:t>
              </a:r>
              <a:r>
                <a:rPr lang="it-IT" sz="1600" dirty="0">
                  <a:solidFill>
                    <a:srgbClr val="7030A0"/>
                  </a:solidFill>
                  <a:latin typeface="+mj-lt"/>
                  <a:cs typeface="Calibri" panose="020F0502020204030204" pitchFamily="34" charset="0"/>
                </a:rPr>
                <a:t>)</a:t>
              </a:r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7508902" y="3277810"/>
            <a:ext cx="3771674" cy="769126"/>
            <a:chOff x="5142337" y="3021048"/>
            <a:chExt cx="3771674" cy="769126"/>
          </a:xfrm>
        </p:grpSpPr>
        <p:sp>
          <p:nvSpPr>
            <p:cNvPr id="90" name="Rettangolo 89"/>
            <p:cNvSpPr/>
            <p:nvPr/>
          </p:nvSpPr>
          <p:spPr>
            <a:xfrm>
              <a:off x="5142337" y="3021048"/>
              <a:ext cx="3771674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Quantum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mint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fairness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observable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179" name="Immagine 7178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1906" y="3460433"/>
              <a:ext cx="2215024" cy="329741"/>
            </a:xfrm>
            <a:prstGeom prst="rect">
              <a:avLst/>
            </a:prstGeom>
          </p:spPr>
        </p:pic>
      </p:grpSp>
      <p:grpSp>
        <p:nvGrpSpPr>
          <p:cNvPr id="7185" name="Gruppo 7184"/>
          <p:cNvGrpSpPr/>
          <p:nvPr/>
        </p:nvGrpSpPr>
        <p:grpSpPr>
          <a:xfrm>
            <a:off x="1602844" y="4839024"/>
            <a:ext cx="4781188" cy="567014"/>
            <a:chOff x="5222748" y="4449610"/>
            <a:chExt cx="4781188" cy="567014"/>
          </a:xfrm>
        </p:grpSpPr>
        <p:pic>
          <p:nvPicPr>
            <p:cNvPr id="99" name="Immagine 9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23416" y="4580035"/>
              <a:ext cx="1572973" cy="335676"/>
            </a:xfrm>
            <a:prstGeom prst="rect">
              <a:avLst/>
            </a:prstGeom>
          </p:spPr>
        </p:pic>
        <p:sp>
          <p:nvSpPr>
            <p:cNvPr id="101" name="Fumetto 2 100"/>
            <p:cNvSpPr/>
            <p:nvPr/>
          </p:nvSpPr>
          <p:spPr>
            <a:xfrm>
              <a:off x="5222748" y="4449610"/>
              <a:ext cx="4781188" cy="567014"/>
            </a:xfrm>
            <a:prstGeom prst="wedgeRoundRectCallout">
              <a:avLst>
                <a:gd name="adj1" fmla="val -13309"/>
                <a:gd name="adj2" fmla="val -163995"/>
                <a:gd name="adj3" fmla="val 16667"/>
              </a:avLst>
            </a:prstGeom>
            <a:noFill/>
            <a:ln w="28575">
              <a:solidFill>
                <a:srgbClr val="9464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7184" name="Immagine 718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624" y="4657663"/>
              <a:ext cx="2720055" cy="251798"/>
            </a:xfrm>
            <a:prstGeom prst="rect">
              <a:avLst/>
            </a:prstGeom>
          </p:spPr>
        </p:pic>
      </p:grpSp>
      <p:grpSp>
        <p:nvGrpSpPr>
          <p:cNvPr id="12" name="Gruppo 11"/>
          <p:cNvGrpSpPr/>
          <p:nvPr/>
        </p:nvGrpSpPr>
        <p:grpSpPr>
          <a:xfrm>
            <a:off x="7580910" y="4623000"/>
            <a:ext cx="3771674" cy="914689"/>
            <a:chOff x="5148064" y="4170495"/>
            <a:chExt cx="3771674" cy="914689"/>
          </a:xfrm>
        </p:grpSpPr>
        <p:sp>
          <p:nvSpPr>
            <p:cNvPr id="106" name="Rettangolo 105"/>
            <p:cNvSpPr/>
            <p:nvPr/>
          </p:nvSpPr>
          <p:spPr>
            <a:xfrm>
              <a:off x="5148064" y="4170495"/>
              <a:ext cx="3771674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it-IT" dirty="0">
                  <a:latin typeface="Arial" panose="020B0604020202020204" pitchFamily="34" charset="0"/>
                  <a:cs typeface="Arial" panose="020B0604020202020204" pitchFamily="34" charset="0"/>
                </a:rPr>
                <a:t>Q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uantum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Cramér-Rao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bound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Immagine 6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1047" y="4711601"/>
              <a:ext cx="3331452" cy="373583"/>
            </a:xfrm>
            <a:prstGeom prst="rect">
              <a:avLst/>
            </a:prstGeom>
          </p:spPr>
        </p:pic>
      </p:grpSp>
      <p:sp>
        <p:nvSpPr>
          <p:cNvPr id="115" name="Rettangolo 114"/>
          <p:cNvSpPr/>
          <p:nvPr/>
        </p:nvSpPr>
        <p:spPr>
          <a:xfrm>
            <a:off x="157287" y="5884588"/>
            <a:ext cx="926869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Quantum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coins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perform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exactly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like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classical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ones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 quantum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mechanics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gives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no help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Rettangolo 115"/>
          <p:cNvSpPr/>
          <p:nvPr/>
        </p:nvSpPr>
        <p:spPr>
          <a:xfrm>
            <a:off x="8832304" y="5884588"/>
            <a:ext cx="1810083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or </a:t>
            </a:r>
            <a:r>
              <a:rPr lang="it-IT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does</a:t>
            </a:r>
            <a:r>
              <a:rPr lang="it-I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it-IT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Immagine 50">
            <a:extLst>
              <a:ext uri="{FF2B5EF4-FFF2-40B4-BE49-F238E27FC236}">
                <a16:creationId xmlns:a16="http://schemas.microsoft.com/office/drawing/2014/main" id="{5A512238-E45F-476D-A384-5844D5FF1B2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6440" y="107565"/>
            <a:ext cx="2060561" cy="2698365"/>
          </a:xfrm>
          <a:prstGeom prst="rect">
            <a:avLst/>
          </a:prstGeom>
        </p:spPr>
      </p:pic>
      <p:grpSp>
        <p:nvGrpSpPr>
          <p:cNvPr id="48" name="Gruppo 47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49" name="Immagine 48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50" name="Rettangolo 49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CasellaDiTesto 51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982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4" grpId="0"/>
      <p:bldP spid="115" grpId="0"/>
      <p:bldP spid="1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-24680" y="1321500"/>
            <a:ext cx="11948139" cy="3547660"/>
            <a:chOff x="-24680" y="1321500"/>
            <a:chExt cx="11948139" cy="3547660"/>
          </a:xfrm>
        </p:grpSpPr>
        <p:grpSp>
          <p:nvGrpSpPr>
            <p:cNvPr id="20" name="Gruppo 19"/>
            <p:cNvGrpSpPr/>
            <p:nvPr/>
          </p:nvGrpSpPr>
          <p:grpSpPr>
            <a:xfrm>
              <a:off x="-24680" y="1325960"/>
              <a:ext cx="9579282" cy="3027084"/>
              <a:chOff x="-313704" y="1215591"/>
              <a:chExt cx="9579282" cy="3027084"/>
            </a:xfrm>
          </p:grpSpPr>
          <p:sp>
            <p:nvSpPr>
              <p:cNvPr id="50" name="CasellaDiTesto 49">
                <a:extLst>
                  <a:ext uri="{FF2B5EF4-FFF2-40B4-BE49-F238E27FC236}">
                    <a16:creationId xmlns:a16="http://schemas.microsoft.com/office/drawing/2014/main" id="{33F6C9AE-995C-463F-BD1E-9D6EDD5797F6}"/>
                  </a:ext>
                </a:extLst>
              </p:cNvPr>
              <p:cNvSpPr txBox="1"/>
              <p:nvPr/>
            </p:nvSpPr>
            <p:spPr>
              <a:xfrm>
                <a:off x="2339752" y="1215591"/>
                <a:ext cx="11654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400" b="1" kern="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Q-</a:t>
                </a:r>
                <a:r>
                  <a:rPr lang="it-IT" sz="1400" b="1" kern="0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Mint</a:t>
                </a:r>
                <a:endParaRPr lang="it-IT" sz="1400" b="1" kern="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400" b="1" kern="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(state </a:t>
                </a:r>
                <a:r>
                  <a:rPr lang="it-IT" sz="1400" b="1" kern="0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filter</a:t>
                </a:r>
                <a:r>
                  <a:rPr lang="it-IT" sz="1400" b="1" kern="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69" name="CasellaDiTesto 68">
                <a:extLst>
                  <a:ext uri="{FF2B5EF4-FFF2-40B4-BE49-F238E27FC236}">
                    <a16:creationId xmlns:a16="http://schemas.microsoft.com/office/drawing/2014/main" id="{9C3E828C-1F7F-449C-9A2B-40A7E81799B7}"/>
                  </a:ext>
                </a:extLst>
              </p:cNvPr>
              <p:cNvSpPr txBox="1"/>
              <p:nvPr/>
            </p:nvSpPr>
            <p:spPr>
              <a:xfrm>
                <a:off x="-313704" y="1219195"/>
                <a:ext cx="1360263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400" b="1" kern="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Q-Mint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400" b="1" kern="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(state </a:t>
                </a:r>
                <a:r>
                  <a:rPr lang="it-IT" sz="1400" b="1" kern="0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filter</a:t>
                </a:r>
                <a:r>
                  <a:rPr lang="it-IT" sz="1400" b="1" kern="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it-IT" sz="1200" b="1" kern="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grpSp>
            <p:nvGrpSpPr>
              <p:cNvPr id="19" name="Gruppo 18"/>
              <p:cNvGrpSpPr/>
              <p:nvPr>
                <p:custDataLst>
                  <p:tags r:id="rId11"/>
                </p:custDataLst>
              </p:nvPr>
            </p:nvGrpSpPr>
            <p:grpSpPr>
              <a:xfrm>
                <a:off x="-27231" y="1818496"/>
                <a:ext cx="9292809" cy="2424179"/>
                <a:chOff x="-27231" y="1818496"/>
                <a:chExt cx="9292809" cy="2424179"/>
              </a:xfrm>
            </p:grpSpPr>
            <p:cxnSp>
              <p:nvCxnSpPr>
                <p:cNvPr id="43" name="Connettore 2 42">
                  <a:extLst>
                    <a:ext uri="{FF2B5EF4-FFF2-40B4-BE49-F238E27FC236}">
                      <a16:creationId xmlns:a16="http://schemas.microsoft.com/office/drawing/2014/main" id="{890EE9CE-5F0B-49DC-A47E-2B5558A2CF5C}"/>
                    </a:ext>
                  </a:extLst>
                </p:cNvPr>
                <p:cNvCxnSpPr/>
                <p:nvPr/>
              </p:nvCxnSpPr>
              <p:spPr>
                <a:xfrm>
                  <a:off x="1251876" y="2206633"/>
                  <a:ext cx="659580" cy="38644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44" name="Connettore 2 43">
                  <a:extLst>
                    <a:ext uri="{FF2B5EF4-FFF2-40B4-BE49-F238E27FC236}">
                      <a16:creationId xmlns:a16="http://schemas.microsoft.com/office/drawing/2014/main" id="{8A387E15-B088-4116-8106-1848917CE758}"/>
                    </a:ext>
                  </a:extLst>
                </p:cNvPr>
                <p:cNvCxnSpPr/>
                <p:nvPr/>
              </p:nvCxnSpPr>
              <p:spPr>
                <a:xfrm>
                  <a:off x="1914081" y="2592193"/>
                  <a:ext cx="7344000" cy="2376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none"/>
                </a:ln>
                <a:effectLst/>
              </p:spPr>
            </p:cxnSp>
            <p:cxnSp>
              <p:nvCxnSpPr>
                <p:cNvPr id="45" name="Connettore 2 44">
                  <a:extLst>
                    <a:ext uri="{FF2B5EF4-FFF2-40B4-BE49-F238E27FC236}">
                      <a16:creationId xmlns:a16="http://schemas.microsoft.com/office/drawing/2014/main" id="{367F66B3-EABB-40B1-B827-9B406ADA1645}"/>
                    </a:ext>
                  </a:extLst>
                </p:cNvPr>
                <p:cNvCxnSpPr/>
                <p:nvPr/>
              </p:nvCxnSpPr>
              <p:spPr>
                <a:xfrm>
                  <a:off x="3999380" y="2210500"/>
                  <a:ext cx="659580" cy="38644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46" name="Connettore 2 45">
                  <a:extLst>
                    <a:ext uri="{FF2B5EF4-FFF2-40B4-BE49-F238E27FC236}">
                      <a16:creationId xmlns:a16="http://schemas.microsoft.com/office/drawing/2014/main" id="{8E78345F-636C-4A30-B129-C5A710E92F54}"/>
                    </a:ext>
                  </a:extLst>
                </p:cNvPr>
                <p:cNvCxnSpPr/>
                <p:nvPr/>
              </p:nvCxnSpPr>
              <p:spPr>
                <a:xfrm>
                  <a:off x="4003590" y="2601695"/>
                  <a:ext cx="659580" cy="38644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51" name="Connettore 2 50">
                  <a:extLst>
                    <a:ext uri="{FF2B5EF4-FFF2-40B4-BE49-F238E27FC236}">
                      <a16:creationId xmlns:a16="http://schemas.microsoft.com/office/drawing/2014/main" id="{AA97A705-642F-404F-9CEA-DF2CD240DDAB}"/>
                    </a:ext>
                  </a:extLst>
                </p:cNvPr>
                <p:cNvCxnSpPr/>
                <p:nvPr/>
              </p:nvCxnSpPr>
              <p:spPr>
                <a:xfrm>
                  <a:off x="4657578" y="2985764"/>
                  <a:ext cx="4608000" cy="2376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none"/>
                </a:ln>
                <a:effectLst/>
              </p:spPr>
            </p:cxnSp>
            <p:cxnSp>
              <p:nvCxnSpPr>
                <p:cNvPr id="54" name="Connettore 2 53">
                  <a:extLst>
                    <a:ext uri="{FF2B5EF4-FFF2-40B4-BE49-F238E27FC236}">
                      <a16:creationId xmlns:a16="http://schemas.microsoft.com/office/drawing/2014/main" id="{FDF7A00A-3097-46B5-A982-18549850E419}"/>
                    </a:ext>
                  </a:extLst>
                </p:cNvPr>
                <p:cNvCxnSpPr/>
                <p:nvPr/>
              </p:nvCxnSpPr>
              <p:spPr>
                <a:xfrm>
                  <a:off x="6874636" y="2205748"/>
                  <a:ext cx="659580" cy="38644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55" name="Connettore 2 54">
                  <a:extLst>
                    <a:ext uri="{FF2B5EF4-FFF2-40B4-BE49-F238E27FC236}">
                      <a16:creationId xmlns:a16="http://schemas.microsoft.com/office/drawing/2014/main" id="{3EDABD53-2171-4D20-A5B1-C49F673BE099}"/>
                    </a:ext>
                  </a:extLst>
                </p:cNvPr>
                <p:cNvCxnSpPr/>
                <p:nvPr/>
              </p:nvCxnSpPr>
              <p:spPr>
                <a:xfrm>
                  <a:off x="6874636" y="2596112"/>
                  <a:ext cx="659580" cy="38644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56" name="Connettore 2 55">
                  <a:extLst>
                    <a:ext uri="{FF2B5EF4-FFF2-40B4-BE49-F238E27FC236}">
                      <a16:creationId xmlns:a16="http://schemas.microsoft.com/office/drawing/2014/main" id="{25537372-7379-431C-A334-25A59372AE28}"/>
                    </a:ext>
                  </a:extLst>
                </p:cNvPr>
                <p:cNvCxnSpPr/>
                <p:nvPr/>
              </p:nvCxnSpPr>
              <p:spPr>
                <a:xfrm>
                  <a:off x="6874636" y="2985137"/>
                  <a:ext cx="659580" cy="386445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triangle"/>
                </a:ln>
                <a:effectLst/>
              </p:spPr>
            </p:cxnSp>
            <p:cxnSp>
              <p:nvCxnSpPr>
                <p:cNvPr id="57" name="Connettore 2 56">
                  <a:extLst>
                    <a:ext uri="{FF2B5EF4-FFF2-40B4-BE49-F238E27FC236}">
                      <a16:creationId xmlns:a16="http://schemas.microsoft.com/office/drawing/2014/main" id="{29B5BB03-DDC0-4967-B83F-F10A0C071F2C}"/>
                    </a:ext>
                  </a:extLst>
                </p:cNvPr>
                <p:cNvCxnSpPr/>
                <p:nvPr/>
              </p:nvCxnSpPr>
              <p:spPr>
                <a:xfrm>
                  <a:off x="7524328" y="3367857"/>
                  <a:ext cx="1728000" cy="2376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none"/>
                </a:ln>
                <a:effectLst/>
              </p:spPr>
            </p:cxnSp>
            <p:cxnSp>
              <p:nvCxnSpPr>
                <p:cNvPr id="58" name="Connettore 2 57">
                  <a:extLst>
                    <a:ext uri="{FF2B5EF4-FFF2-40B4-BE49-F238E27FC236}">
                      <a16:creationId xmlns:a16="http://schemas.microsoft.com/office/drawing/2014/main" id="{FE7B0051-7864-4DB8-AD8C-C254ED2D3C9F}"/>
                    </a:ext>
                  </a:extLst>
                </p:cNvPr>
                <p:cNvCxnSpPr/>
                <p:nvPr/>
              </p:nvCxnSpPr>
              <p:spPr>
                <a:xfrm>
                  <a:off x="-27231" y="2202541"/>
                  <a:ext cx="9288000" cy="2376"/>
                </a:xfrm>
                <a:prstGeom prst="straightConnector1">
                  <a:avLst/>
                </a:prstGeom>
                <a:noFill/>
                <a:ln w="19050" cap="flat" cmpd="sng" algn="ctr">
                  <a:solidFill>
                    <a:srgbClr val="FF0000"/>
                  </a:solidFill>
                  <a:prstDash val="solid"/>
                  <a:miter lim="800000"/>
                  <a:tailEnd type="none"/>
                </a:ln>
                <a:effectLst/>
              </p:spPr>
            </p:cxnSp>
            <p:sp>
              <p:nvSpPr>
                <p:cNvPr id="59" name="Rettangolo 58">
                  <a:extLst>
                    <a:ext uri="{FF2B5EF4-FFF2-40B4-BE49-F238E27FC236}">
                      <a16:creationId xmlns:a16="http://schemas.microsoft.com/office/drawing/2014/main" id="{905DF872-97BC-472B-B104-D4A43AAEA36B}"/>
                    </a:ext>
                  </a:extLst>
                </p:cNvPr>
                <p:cNvSpPr/>
                <p:nvPr/>
              </p:nvSpPr>
              <p:spPr>
                <a:xfrm>
                  <a:off x="4003590" y="1819304"/>
                  <a:ext cx="659580" cy="206384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1" name="Rettangolo 60">
                  <a:extLst>
                    <a:ext uri="{FF2B5EF4-FFF2-40B4-BE49-F238E27FC236}">
                      <a16:creationId xmlns:a16="http://schemas.microsoft.com/office/drawing/2014/main" id="{8C29CDEB-071B-4DDF-B6F1-62D87DB8BFCD}"/>
                    </a:ext>
                  </a:extLst>
                </p:cNvPr>
                <p:cNvSpPr/>
                <p:nvPr/>
              </p:nvSpPr>
              <p:spPr>
                <a:xfrm>
                  <a:off x="1251876" y="1819304"/>
                  <a:ext cx="659580" cy="206384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2" name="Rettangolo 61">
                  <a:extLst>
                    <a:ext uri="{FF2B5EF4-FFF2-40B4-BE49-F238E27FC236}">
                      <a16:creationId xmlns:a16="http://schemas.microsoft.com/office/drawing/2014/main" id="{F630E0F7-9E9F-4195-AC66-2566F0A3A699}"/>
                    </a:ext>
                  </a:extLst>
                </p:cNvPr>
                <p:cNvSpPr/>
                <p:nvPr/>
              </p:nvSpPr>
              <p:spPr>
                <a:xfrm>
                  <a:off x="202263" y="1818496"/>
                  <a:ext cx="308181" cy="206384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3" name="Rettangolo 62">
                  <a:extLst>
                    <a:ext uri="{FF2B5EF4-FFF2-40B4-BE49-F238E27FC236}">
                      <a16:creationId xmlns:a16="http://schemas.microsoft.com/office/drawing/2014/main" id="{745C595C-4630-4AEE-A933-86D581432EEF}"/>
                    </a:ext>
                  </a:extLst>
                </p:cNvPr>
                <p:cNvSpPr/>
                <p:nvPr/>
              </p:nvSpPr>
              <p:spPr>
                <a:xfrm>
                  <a:off x="2803740" y="1819304"/>
                  <a:ext cx="308181" cy="2063040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4" name="Rettangolo 63">
                  <a:extLst>
                    <a:ext uri="{FF2B5EF4-FFF2-40B4-BE49-F238E27FC236}">
                      <a16:creationId xmlns:a16="http://schemas.microsoft.com/office/drawing/2014/main" id="{1BE1FA9D-8C8C-45BD-BE94-527319A72F28}"/>
                    </a:ext>
                  </a:extLst>
                </p:cNvPr>
                <p:cNvSpPr/>
                <p:nvPr/>
              </p:nvSpPr>
              <p:spPr>
                <a:xfrm>
                  <a:off x="5608066" y="1819304"/>
                  <a:ext cx="308181" cy="2063040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65" name="Rettangolo 64">
                  <a:extLst>
                    <a:ext uri="{FF2B5EF4-FFF2-40B4-BE49-F238E27FC236}">
                      <a16:creationId xmlns:a16="http://schemas.microsoft.com/office/drawing/2014/main" id="{DAD996BE-32E2-486B-B7C6-93489E2CE0CC}"/>
                    </a:ext>
                  </a:extLst>
                </p:cNvPr>
                <p:cNvSpPr/>
                <p:nvPr/>
              </p:nvSpPr>
              <p:spPr>
                <a:xfrm>
                  <a:off x="8388424" y="1818496"/>
                  <a:ext cx="308181" cy="2063848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66" name="Immagine 65">
                  <a:extLst>
                    <a:ext uri="{FF2B5EF4-FFF2-40B4-BE49-F238E27FC236}">
                      <a16:creationId xmlns:a16="http://schemas.microsoft.com/office/drawing/2014/main" id="{40F4CA61-B806-477D-8B39-F937685495BB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2"/>
                  </p:custDataLst>
                </p:nvPr>
              </p:nvPicPr>
              <p:blipFill>
                <a:blip r:embed="rId4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686811" y="2313375"/>
                  <a:ext cx="391466" cy="206088"/>
                </a:xfrm>
                <a:prstGeom prst="rect">
                  <a:avLst/>
                </a:prstGeom>
              </p:spPr>
            </p:pic>
            <p:pic>
              <p:nvPicPr>
                <p:cNvPr id="67" name="Immagine 66">
                  <a:extLst>
                    <a:ext uri="{FF2B5EF4-FFF2-40B4-BE49-F238E27FC236}">
                      <a16:creationId xmlns:a16="http://schemas.microsoft.com/office/drawing/2014/main" id="{DB6B2309-D1E2-4B5D-AE15-4C6D426F950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3"/>
                  </p:custDataLst>
                </p:nvPr>
              </p:nvPicPr>
              <p:blipFill>
                <a:blip r:embed="rId4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3916" y="2751175"/>
                  <a:ext cx="434565" cy="206474"/>
                </a:xfrm>
                <a:prstGeom prst="rect">
                  <a:avLst/>
                </a:prstGeom>
              </p:spPr>
            </p:pic>
            <p:sp>
              <p:nvSpPr>
                <p:cNvPr id="68" name="Rettangolo 67">
                  <a:extLst>
                    <a:ext uri="{FF2B5EF4-FFF2-40B4-BE49-F238E27FC236}">
                      <a16:creationId xmlns:a16="http://schemas.microsoft.com/office/drawing/2014/main" id="{B5C16087-A4D9-476B-B520-8604764E788E}"/>
                    </a:ext>
                  </a:extLst>
                </p:cNvPr>
                <p:cNvSpPr/>
                <p:nvPr/>
              </p:nvSpPr>
              <p:spPr>
                <a:xfrm>
                  <a:off x="6879163" y="1818496"/>
                  <a:ext cx="659580" cy="2063848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70" name="Immagine 69">
                  <a:extLst>
                    <a:ext uri="{FF2B5EF4-FFF2-40B4-BE49-F238E27FC236}">
                      <a16:creationId xmlns:a16="http://schemas.microsoft.com/office/drawing/2014/main" id="{5E9C7F1A-B372-4669-9F95-D95FD698352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4"/>
                  </p:custDataLst>
                </p:nvPr>
              </p:nvPicPr>
              <p:blipFill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52181" y="4051927"/>
                  <a:ext cx="206815" cy="173092"/>
                </a:xfrm>
                <a:prstGeom prst="rect">
                  <a:avLst/>
                </a:prstGeom>
              </p:spPr>
            </p:pic>
            <p:pic>
              <p:nvPicPr>
                <p:cNvPr id="71" name="Immagine 70">
                  <a:extLst>
                    <a:ext uri="{FF2B5EF4-FFF2-40B4-BE49-F238E27FC236}">
                      <a16:creationId xmlns:a16="http://schemas.microsoft.com/office/drawing/2014/main" id="{09DFB5E1-2708-4AC4-90AD-676885F58E4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5"/>
                  </p:custDataLst>
                </p:nvPr>
              </p:nvPicPr>
              <p:blipFill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71824" y="4051927"/>
                  <a:ext cx="227911" cy="190748"/>
                </a:xfrm>
                <a:prstGeom prst="rect">
                  <a:avLst/>
                </a:prstGeom>
              </p:spPr>
            </p:pic>
            <p:pic>
              <p:nvPicPr>
                <p:cNvPr id="72" name="Immagine 71">
                  <a:extLst>
                    <a:ext uri="{FF2B5EF4-FFF2-40B4-BE49-F238E27FC236}">
                      <a16:creationId xmlns:a16="http://schemas.microsoft.com/office/drawing/2014/main" id="{43B8B736-10A0-44AA-BDA8-DDC1FE750ED7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6"/>
                  </p:custDataLst>
                </p:nvPr>
              </p:nvPicPr>
              <p:blipFill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60342" y="4051927"/>
                  <a:ext cx="206815" cy="173092"/>
                </a:xfrm>
                <a:prstGeom prst="rect">
                  <a:avLst/>
                </a:prstGeom>
              </p:spPr>
            </p:pic>
            <p:pic>
              <p:nvPicPr>
                <p:cNvPr id="73" name="Immagine 72">
                  <a:extLst>
                    <a:ext uri="{FF2B5EF4-FFF2-40B4-BE49-F238E27FC236}">
                      <a16:creationId xmlns:a16="http://schemas.microsoft.com/office/drawing/2014/main" id="{A456B7D1-981F-4535-BCC5-48C5221E7245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7"/>
                  </p:custDataLst>
                </p:nvPr>
              </p:nvPicPr>
              <p:blipFill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672039" y="4051927"/>
                  <a:ext cx="206815" cy="173092"/>
                </a:xfrm>
                <a:prstGeom prst="rect">
                  <a:avLst/>
                </a:prstGeom>
              </p:spPr>
            </p:pic>
            <p:pic>
              <p:nvPicPr>
                <p:cNvPr id="74" name="Immagine 73">
                  <a:extLst>
                    <a:ext uri="{FF2B5EF4-FFF2-40B4-BE49-F238E27FC236}">
                      <a16:creationId xmlns:a16="http://schemas.microsoft.com/office/drawing/2014/main" id="{1CB840AF-B357-4767-B0B1-F98390E573ED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8"/>
                  </p:custDataLst>
                </p:nvPr>
              </p:nvPicPr>
              <p:blipFill>
                <a:blip r:embed="rId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7558" y="4051927"/>
                  <a:ext cx="147953" cy="160923"/>
                </a:xfrm>
                <a:prstGeom prst="rect">
                  <a:avLst/>
                </a:prstGeom>
              </p:spPr>
            </p:pic>
            <p:pic>
              <p:nvPicPr>
                <p:cNvPr id="75" name="Immagine 74">
                  <a:extLst>
                    <a:ext uri="{FF2B5EF4-FFF2-40B4-BE49-F238E27FC236}">
                      <a16:creationId xmlns:a16="http://schemas.microsoft.com/office/drawing/2014/main" id="{C0FE8CF3-8988-4DB0-9537-57BE9C984DD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19"/>
                  </p:custDataLst>
                </p:nvPr>
              </p:nvPicPr>
              <p:blipFill>
                <a:blip r:embed="rId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64642" y="4051927"/>
                  <a:ext cx="147953" cy="160923"/>
                </a:xfrm>
                <a:prstGeom prst="rect">
                  <a:avLst/>
                </a:prstGeom>
              </p:spPr>
            </p:pic>
            <p:pic>
              <p:nvPicPr>
                <p:cNvPr id="76" name="Immagine 75">
                  <a:extLst>
                    <a:ext uri="{FF2B5EF4-FFF2-40B4-BE49-F238E27FC236}">
                      <a16:creationId xmlns:a16="http://schemas.microsoft.com/office/drawing/2014/main" id="{EE144659-2C02-4978-97BD-888D52BEF3C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0"/>
                  </p:custDataLst>
                </p:nvPr>
              </p:nvPicPr>
              <p:blipFill>
                <a:blip r:embed="rId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62657" y="4051927"/>
                  <a:ext cx="147953" cy="160923"/>
                </a:xfrm>
                <a:prstGeom prst="rect">
                  <a:avLst/>
                </a:prstGeom>
              </p:spPr>
            </p:pic>
            <p:pic>
              <p:nvPicPr>
                <p:cNvPr id="4" name="Immagine 3"/>
                <p:cNvPicPr>
                  <a:picLocks noChangeAspect="1"/>
                </p:cNvPicPr>
                <p:nvPr>
                  <p:custDataLst>
                    <p:tags r:id="rId21"/>
                  </p:custDataLst>
                </p:nvPr>
              </p:nvPicPr>
              <p:blipFill>
                <a:blip r:embed="rId5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6840" y="1973257"/>
                  <a:ext cx="224225" cy="191747"/>
                </a:xfrm>
                <a:prstGeom prst="rect">
                  <a:avLst/>
                </a:prstGeom>
              </p:spPr>
            </p:pic>
            <p:pic>
              <p:nvPicPr>
                <p:cNvPr id="114" name="Picture 113 1"/>
                <p:cNvPicPr>
                  <a:picLocks noChangeAspect="1"/>
                </p:cNvPicPr>
                <p:nvPr>
                  <p:custDataLst>
                    <p:tags r:id="rId22"/>
                  </p:custDataLst>
                </p:nvPr>
              </p:nvPicPr>
              <p:blipFill>
                <a:blip r:embed="rId5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236840" y="2373087"/>
                  <a:ext cx="232487" cy="191388"/>
                </a:xfrm>
                <a:prstGeom prst="rect">
                  <a:avLst/>
                </a:prstGeom>
              </p:spPr>
            </p:pic>
            <p:pic>
              <p:nvPicPr>
                <p:cNvPr id="85" name="Immagine 84">
                  <a:extLst>
                    <a:ext uri="{FF2B5EF4-FFF2-40B4-BE49-F238E27FC236}">
                      <a16:creationId xmlns:a16="http://schemas.microsoft.com/office/drawing/2014/main" id="{4A8E6DA4-5FE6-4570-AB61-530CD24A679A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3"/>
                  </p:custDataLst>
                </p:nvPr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56351" y="1954756"/>
                  <a:ext cx="298186" cy="206474"/>
                </a:xfrm>
                <a:prstGeom prst="rect">
                  <a:avLst/>
                </a:prstGeom>
              </p:spPr>
            </p:pic>
            <p:pic>
              <p:nvPicPr>
                <p:cNvPr id="86" name="Immagine 85">
                  <a:extLst>
                    <a:ext uri="{FF2B5EF4-FFF2-40B4-BE49-F238E27FC236}">
                      <a16:creationId xmlns:a16="http://schemas.microsoft.com/office/drawing/2014/main" id="{DBA1059E-AC83-4FBD-B545-6CB3507CEE4E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4"/>
                  </p:custDataLst>
                </p:nvPr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65702" y="1954756"/>
                  <a:ext cx="298186" cy="206474"/>
                </a:xfrm>
                <a:prstGeom prst="rect">
                  <a:avLst/>
                </a:prstGeom>
              </p:spPr>
            </p:pic>
            <p:pic>
              <p:nvPicPr>
                <p:cNvPr id="87" name="Immagine 86">
                  <a:extLst>
                    <a:ext uri="{FF2B5EF4-FFF2-40B4-BE49-F238E27FC236}">
                      <a16:creationId xmlns:a16="http://schemas.microsoft.com/office/drawing/2014/main" id="{8649D4B2-1FA6-49E5-9219-31C9FB55F48D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5"/>
                  </p:custDataLst>
                </p:nvPr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265702" y="2349354"/>
                  <a:ext cx="298186" cy="206474"/>
                </a:xfrm>
                <a:prstGeom prst="rect">
                  <a:avLst/>
                </a:prstGeom>
              </p:spPr>
            </p:pic>
            <p:pic>
              <p:nvPicPr>
                <p:cNvPr id="88" name="Immagine 87">
                  <a:extLst>
                    <a:ext uri="{FF2B5EF4-FFF2-40B4-BE49-F238E27FC236}">
                      <a16:creationId xmlns:a16="http://schemas.microsoft.com/office/drawing/2014/main" id="{E122572E-6C89-454A-B79C-6D04D151FDE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6"/>
                  </p:custDataLst>
                </p:nvPr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6113" y="2333135"/>
                  <a:ext cx="298186" cy="206474"/>
                </a:xfrm>
                <a:prstGeom prst="rect">
                  <a:avLst/>
                </a:prstGeom>
              </p:spPr>
            </p:pic>
            <p:pic>
              <p:nvPicPr>
                <p:cNvPr id="89" name="Picture 88 1">
                  <a:extLst>
                    <a:ext uri="{FF2B5EF4-FFF2-40B4-BE49-F238E27FC236}">
                      <a16:creationId xmlns:a16="http://schemas.microsoft.com/office/drawing/2014/main" id="{6372E0DB-EF46-4606-BFA2-A740718C8959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7"/>
                  </p:custDataLst>
                </p:nvPr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6022" y="1955532"/>
                  <a:ext cx="298186" cy="206474"/>
                </a:xfrm>
                <a:prstGeom prst="rect">
                  <a:avLst/>
                </a:prstGeom>
              </p:spPr>
            </p:pic>
            <p:pic>
              <p:nvPicPr>
                <p:cNvPr id="90" name="Picture 89 1">
                  <a:extLst>
                    <a:ext uri="{FF2B5EF4-FFF2-40B4-BE49-F238E27FC236}">
                      <a16:creationId xmlns:a16="http://schemas.microsoft.com/office/drawing/2014/main" id="{88FF4BB6-7D8C-4478-B914-B14BB7149770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8"/>
                  </p:custDataLst>
                </p:nvPr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6022" y="2350072"/>
                  <a:ext cx="298186" cy="206474"/>
                </a:xfrm>
                <a:prstGeom prst="rect">
                  <a:avLst/>
                </a:prstGeom>
              </p:spPr>
            </p:pic>
            <p:pic>
              <p:nvPicPr>
                <p:cNvPr id="91" name="Picture 90 1">
                  <a:extLst>
                    <a:ext uri="{FF2B5EF4-FFF2-40B4-BE49-F238E27FC236}">
                      <a16:creationId xmlns:a16="http://schemas.microsoft.com/office/drawing/2014/main" id="{392D452E-349D-40D0-AF9A-712C92618A0F}"/>
                    </a:ext>
                  </a:extLst>
                </p:cNvPr>
                <p:cNvPicPr>
                  <a:picLocks noChangeAspect="1"/>
                </p:cNvPicPr>
                <p:nvPr>
                  <p:custDataLst>
                    <p:tags r:id="rId29"/>
                  </p:custDataLst>
                </p:nvPr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46022" y="2744611"/>
                  <a:ext cx="298186" cy="206474"/>
                </a:xfrm>
                <a:prstGeom prst="rect">
                  <a:avLst/>
                </a:prstGeom>
              </p:spPr>
            </p:pic>
            <p:pic>
              <p:nvPicPr>
                <p:cNvPr id="116" name="Immagine 115"/>
                <p:cNvPicPr>
                  <a:picLocks noChangeAspect="1"/>
                </p:cNvPicPr>
                <p:nvPr>
                  <p:custDataLst>
                    <p:tags r:id="rId30"/>
                  </p:custDataLst>
                </p:nvPr>
              </p:nvPicPr>
              <p:blipFill>
                <a:blip r:embed="rId5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6113" y="1949267"/>
                  <a:ext cx="224225" cy="191747"/>
                </a:xfrm>
                <a:prstGeom prst="rect">
                  <a:avLst/>
                </a:prstGeom>
              </p:spPr>
            </p:pic>
            <p:pic>
              <p:nvPicPr>
                <p:cNvPr id="118" name="Immagine 117"/>
                <p:cNvPicPr>
                  <a:picLocks noChangeAspect="1"/>
                </p:cNvPicPr>
                <p:nvPr>
                  <p:custDataLst>
                    <p:tags r:id="rId31"/>
                  </p:custDataLst>
                </p:nvPr>
              </p:nvPicPr>
              <p:blipFill>
                <a:blip r:embed="rId5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5129" y="1937329"/>
                  <a:ext cx="224225" cy="191747"/>
                </a:xfrm>
                <a:prstGeom prst="rect">
                  <a:avLst/>
                </a:prstGeom>
              </p:spPr>
            </p:pic>
            <p:pic>
              <p:nvPicPr>
                <p:cNvPr id="117" name="Picture 116 1"/>
                <p:cNvPicPr>
                  <a:picLocks noChangeAspect="1"/>
                </p:cNvPicPr>
                <p:nvPr>
                  <p:custDataLst>
                    <p:tags r:id="rId32"/>
                  </p:custDataLst>
                </p:nvPr>
              </p:nvPicPr>
              <p:blipFill>
                <a:blip r:embed="rId5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86113" y="2754905"/>
                  <a:ext cx="232487" cy="191388"/>
                </a:xfrm>
                <a:prstGeom prst="rect">
                  <a:avLst/>
                </a:prstGeom>
              </p:spPr>
            </p:pic>
            <p:pic>
              <p:nvPicPr>
                <p:cNvPr id="119" name="Immagine 118"/>
                <p:cNvPicPr>
                  <a:picLocks noChangeAspect="1"/>
                </p:cNvPicPr>
                <p:nvPr>
                  <p:custDataLst>
                    <p:tags r:id="rId33"/>
                  </p:custDataLst>
                </p:nvPr>
              </p:nvPicPr>
              <p:blipFill>
                <a:blip r:embed="rId5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705129" y="3116322"/>
                  <a:ext cx="232487" cy="191388"/>
                </a:xfrm>
                <a:prstGeom prst="rect">
                  <a:avLst/>
                </a:prstGeom>
              </p:spPr>
            </p:pic>
            <p:pic>
              <p:nvPicPr>
                <p:cNvPr id="18" name="Immagine 17"/>
                <p:cNvPicPr>
                  <a:picLocks noChangeAspect="1"/>
                </p:cNvPicPr>
                <p:nvPr>
                  <p:custDataLst>
                    <p:tags r:id="rId34"/>
                  </p:custDataLst>
                </p:nvPr>
              </p:nvPicPr>
              <p:blipFill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56984" y="2358405"/>
                  <a:ext cx="231149" cy="178467"/>
                </a:xfrm>
                <a:prstGeom prst="rect">
                  <a:avLst/>
                </a:prstGeom>
              </p:spPr>
            </p:pic>
            <p:pic>
              <p:nvPicPr>
                <p:cNvPr id="120" name="Immagine 119"/>
                <p:cNvPicPr>
                  <a:picLocks noChangeAspect="1"/>
                </p:cNvPicPr>
                <p:nvPr>
                  <p:custDataLst>
                    <p:tags r:id="rId35"/>
                  </p:custDataLst>
                </p:nvPr>
              </p:nvPicPr>
              <p:blipFill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1424" y="2080385"/>
                  <a:ext cx="222270" cy="178802"/>
                </a:xfrm>
                <a:prstGeom prst="rect">
                  <a:avLst/>
                </a:prstGeom>
              </p:spPr>
            </p:pic>
            <p:pic>
              <p:nvPicPr>
                <p:cNvPr id="124" name="Immagine 123"/>
                <p:cNvPicPr>
                  <a:picLocks noChangeAspect="1"/>
                </p:cNvPicPr>
                <p:nvPr>
                  <p:custDataLst>
                    <p:tags r:id="rId36"/>
                  </p:custDataLst>
                </p:nvPr>
              </p:nvPicPr>
              <p:blipFill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47915" y="2740716"/>
                  <a:ext cx="198773" cy="153259"/>
                </a:xfrm>
                <a:prstGeom prst="rect">
                  <a:avLst/>
                </a:prstGeom>
              </p:spPr>
            </p:pic>
            <p:pic>
              <p:nvPicPr>
                <p:cNvPr id="122" name="Immagine 121"/>
                <p:cNvPicPr>
                  <a:picLocks noChangeAspect="1"/>
                </p:cNvPicPr>
                <p:nvPr>
                  <p:custDataLst>
                    <p:tags r:id="rId37"/>
                  </p:custDataLst>
                </p:nvPr>
              </p:nvPicPr>
              <p:blipFill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48945" y="2310412"/>
                  <a:ext cx="198773" cy="153259"/>
                </a:xfrm>
                <a:prstGeom prst="rect">
                  <a:avLst/>
                </a:prstGeom>
              </p:spPr>
            </p:pic>
            <p:pic>
              <p:nvPicPr>
                <p:cNvPr id="121" name="Immagine 120"/>
                <p:cNvPicPr>
                  <a:picLocks noChangeAspect="1"/>
                </p:cNvPicPr>
                <p:nvPr>
                  <p:custDataLst>
                    <p:tags r:id="rId38"/>
                  </p:custDataLst>
                </p:nvPr>
              </p:nvPicPr>
              <p:blipFill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49975" y="2095260"/>
                  <a:ext cx="191124" cy="153546"/>
                </a:xfrm>
                <a:prstGeom prst="rect">
                  <a:avLst/>
                </a:prstGeom>
              </p:spPr>
            </p:pic>
            <p:pic>
              <p:nvPicPr>
                <p:cNvPr id="123" name="Immagine 122"/>
                <p:cNvPicPr>
                  <a:picLocks noChangeAspect="1"/>
                </p:cNvPicPr>
                <p:nvPr>
                  <p:custDataLst>
                    <p:tags r:id="rId39"/>
                  </p:custDataLst>
                </p:nvPr>
              </p:nvPicPr>
              <p:blipFill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49975" y="2525564"/>
                  <a:ext cx="191124" cy="153546"/>
                </a:xfrm>
                <a:prstGeom prst="rect">
                  <a:avLst/>
                </a:prstGeom>
              </p:spPr>
            </p:pic>
            <p:pic>
              <p:nvPicPr>
                <p:cNvPr id="128" name="Immagine 127"/>
                <p:cNvPicPr>
                  <a:picLocks noChangeAspect="1"/>
                </p:cNvPicPr>
                <p:nvPr>
                  <p:custDataLst>
                    <p:tags r:id="rId40"/>
                  </p:custDataLst>
                </p:nvPr>
              </p:nvPicPr>
              <p:blipFill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34953" y="2745199"/>
                  <a:ext cx="198773" cy="153259"/>
                </a:xfrm>
                <a:prstGeom prst="rect">
                  <a:avLst/>
                </a:prstGeom>
              </p:spPr>
            </p:pic>
            <p:pic>
              <p:nvPicPr>
                <p:cNvPr id="126" name="Immagine 125"/>
                <p:cNvPicPr>
                  <a:picLocks noChangeAspect="1"/>
                </p:cNvPicPr>
                <p:nvPr>
                  <p:custDataLst>
                    <p:tags r:id="rId41"/>
                  </p:custDataLst>
                </p:nvPr>
              </p:nvPicPr>
              <p:blipFill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34953" y="2314895"/>
                  <a:ext cx="198773" cy="153259"/>
                </a:xfrm>
                <a:prstGeom prst="rect">
                  <a:avLst/>
                </a:prstGeom>
              </p:spPr>
            </p:pic>
            <p:pic>
              <p:nvPicPr>
                <p:cNvPr id="125" name="Immagine 124"/>
                <p:cNvPicPr>
                  <a:picLocks noChangeAspect="1"/>
                </p:cNvPicPr>
                <p:nvPr>
                  <p:custDataLst>
                    <p:tags r:id="rId42"/>
                  </p:custDataLst>
                </p:nvPr>
              </p:nvPicPr>
              <p:blipFill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36498" y="2099743"/>
                  <a:ext cx="191124" cy="153546"/>
                </a:xfrm>
                <a:prstGeom prst="rect">
                  <a:avLst/>
                </a:prstGeom>
              </p:spPr>
            </p:pic>
            <p:pic>
              <p:nvPicPr>
                <p:cNvPr id="127" name="Immagine 126"/>
                <p:cNvPicPr>
                  <a:picLocks noChangeAspect="1"/>
                </p:cNvPicPr>
                <p:nvPr>
                  <p:custDataLst>
                    <p:tags r:id="rId43"/>
                  </p:custDataLst>
                </p:nvPr>
              </p:nvPicPr>
              <p:blipFill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36498" y="2530047"/>
                  <a:ext cx="191124" cy="153546"/>
                </a:xfrm>
                <a:prstGeom prst="rect">
                  <a:avLst/>
                </a:prstGeom>
              </p:spPr>
            </p:pic>
            <p:pic>
              <p:nvPicPr>
                <p:cNvPr id="130" name="Immagine 129"/>
                <p:cNvPicPr>
                  <a:picLocks noChangeAspect="1"/>
                </p:cNvPicPr>
                <p:nvPr>
                  <p:custDataLst>
                    <p:tags r:id="rId44"/>
                  </p:custDataLst>
                </p:nvPr>
              </p:nvPicPr>
              <p:blipFill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34953" y="3148608"/>
                  <a:ext cx="198773" cy="153259"/>
                </a:xfrm>
                <a:prstGeom prst="rect">
                  <a:avLst/>
                </a:prstGeom>
              </p:spPr>
            </p:pic>
            <p:pic>
              <p:nvPicPr>
                <p:cNvPr id="129" name="Immagine 128"/>
                <p:cNvPicPr>
                  <a:picLocks noChangeAspect="1"/>
                </p:cNvPicPr>
                <p:nvPr>
                  <p:custDataLst>
                    <p:tags r:id="rId45"/>
                  </p:custDataLst>
                </p:nvPr>
              </p:nvPicPr>
              <p:blipFill>
                <a:blip r:embed="rId5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36498" y="2933456"/>
                  <a:ext cx="191124" cy="153546"/>
                </a:xfrm>
                <a:prstGeom prst="rect">
                  <a:avLst/>
                </a:prstGeom>
              </p:spPr>
            </p:pic>
          </p:grpSp>
          <p:sp>
            <p:nvSpPr>
              <p:cNvPr id="98" name="CasellaDiTesto 97">
                <a:extLst>
                  <a:ext uri="{FF2B5EF4-FFF2-40B4-BE49-F238E27FC236}">
                    <a16:creationId xmlns:a16="http://schemas.microsoft.com/office/drawing/2014/main" id="{33F6C9AE-995C-463F-BD1E-9D6EDD5797F6}"/>
                  </a:ext>
                </a:extLst>
              </p:cNvPr>
              <p:cNvSpPr txBox="1"/>
              <p:nvPr/>
            </p:nvSpPr>
            <p:spPr>
              <a:xfrm>
                <a:off x="7956376" y="1215591"/>
                <a:ext cx="11654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400" b="1" kern="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Q-</a:t>
                </a:r>
                <a:r>
                  <a:rPr lang="it-IT" sz="1400" b="1" kern="0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Mint</a:t>
                </a:r>
                <a:endParaRPr lang="it-IT" sz="1400" b="1" kern="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400" b="1" kern="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(state </a:t>
                </a:r>
                <a:r>
                  <a:rPr lang="it-IT" sz="1400" b="1" kern="0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filter</a:t>
                </a:r>
                <a:r>
                  <a:rPr lang="it-IT" sz="1400" b="1" kern="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  <p:sp>
            <p:nvSpPr>
              <p:cNvPr id="99" name="CasellaDiTesto 98">
                <a:extLst>
                  <a:ext uri="{FF2B5EF4-FFF2-40B4-BE49-F238E27FC236}">
                    <a16:creationId xmlns:a16="http://schemas.microsoft.com/office/drawing/2014/main" id="{33F6C9AE-995C-463F-BD1E-9D6EDD5797F6}"/>
                  </a:ext>
                </a:extLst>
              </p:cNvPr>
              <p:cNvSpPr txBox="1"/>
              <p:nvPr/>
            </p:nvSpPr>
            <p:spPr>
              <a:xfrm>
                <a:off x="5158993" y="1215591"/>
                <a:ext cx="11654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400" b="1" kern="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Q-</a:t>
                </a:r>
                <a:r>
                  <a:rPr lang="it-IT" sz="1400" b="1" kern="0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Mint</a:t>
                </a:r>
                <a:endParaRPr lang="it-IT" sz="1400" b="1" kern="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t-IT" sz="1400" b="1" kern="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(state </a:t>
                </a:r>
                <a:r>
                  <a:rPr lang="it-IT" sz="1400" b="1" kern="0" dirty="0" err="1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filter</a:t>
                </a:r>
                <a:r>
                  <a:rPr lang="it-IT" sz="1400" b="1" kern="0" dirty="0">
                    <a:solidFill>
                      <a:srgbClr val="00006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p:grpSp>
        <p:cxnSp>
          <p:nvCxnSpPr>
            <p:cNvPr id="105" name="Connettore 2 104">
              <a:extLst>
                <a:ext uri="{FF2B5EF4-FFF2-40B4-BE49-F238E27FC236}">
                  <a16:creationId xmlns:a16="http://schemas.microsoft.com/office/drawing/2014/main" id="{29B5BB03-DDC0-4967-B83F-F10A0C071F2C}"/>
                </a:ext>
              </a:extLst>
            </p:cNvPr>
            <p:cNvCxnSpPr/>
            <p:nvPr/>
          </p:nvCxnSpPr>
          <p:spPr>
            <a:xfrm>
              <a:off x="10704512" y="2303914"/>
              <a:ext cx="1152000" cy="237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cxnSp>
          <p:nvCxnSpPr>
            <p:cNvPr id="112" name="Connettore 2 111">
              <a:extLst>
                <a:ext uri="{FF2B5EF4-FFF2-40B4-BE49-F238E27FC236}">
                  <a16:creationId xmlns:a16="http://schemas.microsoft.com/office/drawing/2014/main" id="{29B5BB03-DDC0-4967-B83F-F10A0C071F2C}"/>
                </a:ext>
              </a:extLst>
            </p:cNvPr>
            <p:cNvCxnSpPr/>
            <p:nvPr/>
          </p:nvCxnSpPr>
          <p:spPr>
            <a:xfrm>
              <a:off x="10704512" y="4293096"/>
              <a:ext cx="1152000" cy="2376"/>
            </a:xfrm>
            <a:prstGeom prst="straightConnector1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miter lim="800000"/>
              <a:tailEnd type="triangle"/>
            </a:ln>
            <a:effectLst/>
          </p:spPr>
        </p:cxnSp>
        <p:pic>
          <p:nvPicPr>
            <p:cNvPr id="113" name="Immagine 11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2695" y="2043929"/>
              <a:ext cx="224225" cy="191747"/>
            </a:xfrm>
            <a:prstGeom prst="rect">
              <a:avLst/>
            </a:prstGeom>
          </p:spPr>
        </p:pic>
        <p:pic>
          <p:nvPicPr>
            <p:cNvPr id="115" name="Immagine 114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81449" y="4029700"/>
              <a:ext cx="232487" cy="191388"/>
            </a:xfrm>
            <a:prstGeom prst="rect">
              <a:avLst/>
            </a:prstGeom>
          </p:spPr>
        </p:pic>
        <p:pic>
          <p:nvPicPr>
            <p:cNvPr id="131" name="Immagine 130">
              <a:extLst>
                <a:ext uri="{FF2B5EF4-FFF2-40B4-BE49-F238E27FC236}">
                  <a16:creationId xmlns:a16="http://schemas.microsoft.com/office/drawing/2014/main" id="{43B8B736-10A0-44AA-BDA8-DDC1FE750ED7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0051" y="4696068"/>
              <a:ext cx="206815" cy="173092"/>
            </a:xfrm>
            <a:prstGeom prst="rect">
              <a:avLst/>
            </a:prstGeom>
          </p:spPr>
        </p:pic>
        <p:sp>
          <p:nvSpPr>
            <p:cNvPr id="133" name="CasellaDiTesto 132">
              <a:extLst>
                <a:ext uri="{FF2B5EF4-FFF2-40B4-BE49-F238E27FC236}">
                  <a16:creationId xmlns:a16="http://schemas.microsoft.com/office/drawing/2014/main" id="{33F6C9AE-995C-463F-BD1E-9D6EDD5797F6}"/>
                </a:ext>
              </a:extLst>
            </p:cNvPr>
            <p:cNvSpPr txBox="1"/>
            <p:nvPr/>
          </p:nvSpPr>
          <p:spPr>
            <a:xfrm>
              <a:off x="10758045" y="1321500"/>
              <a:ext cx="116541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kern="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Q-</a:t>
              </a:r>
              <a:r>
                <a:rPr lang="it-IT" sz="1400" b="1" kern="0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Mint</a:t>
              </a:r>
              <a:endParaRPr lang="it-IT" sz="14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kern="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(state </a:t>
              </a:r>
              <a:r>
                <a:rPr lang="it-IT" sz="1400" b="1" kern="0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filter</a:t>
              </a:r>
              <a:r>
                <a:rPr lang="it-IT" sz="1400" b="1" kern="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</a:t>
              </a:r>
            </a:p>
          </p:txBody>
        </p:sp>
        <p:sp>
          <p:nvSpPr>
            <p:cNvPr id="102" name="Rettangolo 101">
              <a:extLst>
                <a:ext uri="{FF2B5EF4-FFF2-40B4-BE49-F238E27FC236}">
                  <a16:creationId xmlns:a16="http://schemas.microsoft.com/office/drawing/2014/main" id="{DAD996BE-32E2-486B-B7C6-93489E2CE0CC}"/>
                </a:ext>
              </a:extLst>
            </p:cNvPr>
            <p:cNvSpPr/>
            <p:nvPr/>
          </p:nvSpPr>
          <p:spPr>
            <a:xfrm>
              <a:off x="11190381" y="1932857"/>
              <a:ext cx="308181" cy="2592000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34" name="Picture 88 1">
              <a:extLst>
                <a:ext uri="{FF2B5EF4-FFF2-40B4-BE49-F238E27FC236}">
                  <a16:creationId xmlns:a16="http://schemas.microsoft.com/office/drawing/2014/main" id="{6372E0DB-EF46-4606-BFA2-A740718C8959}"/>
                </a:ext>
              </a:extLst>
            </p:cNvPr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683" y="2065125"/>
              <a:ext cx="298186" cy="206474"/>
            </a:xfrm>
            <a:prstGeom prst="rect">
              <a:avLst/>
            </a:prstGeom>
          </p:spPr>
        </p:pic>
        <p:pic>
          <p:nvPicPr>
            <p:cNvPr id="142" name="Picture 88 1">
              <a:extLst>
                <a:ext uri="{FF2B5EF4-FFF2-40B4-BE49-F238E27FC236}">
                  <a16:creationId xmlns:a16="http://schemas.microsoft.com/office/drawing/2014/main" id="{6372E0DB-EF46-4606-BFA2-A740718C8959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683" y="2442310"/>
              <a:ext cx="298186" cy="206474"/>
            </a:xfrm>
            <a:prstGeom prst="rect">
              <a:avLst/>
            </a:prstGeom>
          </p:spPr>
        </p:pic>
        <p:pic>
          <p:nvPicPr>
            <p:cNvPr id="143" name="Picture 88 1">
              <a:extLst>
                <a:ext uri="{FF2B5EF4-FFF2-40B4-BE49-F238E27FC236}">
                  <a16:creationId xmlns:a16="http://schemas.microsoft.com/office/drawing/2014/main" id="{6372E0DB-EF46-4606-BFA2-A740718C8959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683" y="2837983"/>
              <a:ext cx="298186" cy="206474"/>
            </a:xfrm>
            <a:prstGeom prst="rect">
              <a:avLst/>
            </a:prstGeom>
          </p:spPr>
        </p:pic>
        <p:pic>
          <p:nvPicPr>
            <p:cNvPr id="144" name="Picture 88 1">
              <a:extLst>
                <a:ext uri="{FF2B5EF4-FFF2-40B4-BE49-F238E27FC236}">
                  <a16:creationId xmlns:a16="http://schemas.microsoft.com/office/drawing/2014/main" id="{6372E0DB-EF46-4606-BFA2-A740718C8959}"/>
                </a:ext>
              </a:extLst>
            </p:cNvPr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5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6683" y="3223982"/>
              <a:ext cx="298186" cy="206474"/>
            </a:xfrm>
            <a:prstGeom prst="rect">
              <a:avLst/>
            </a:prstGeom>
          </p:spPr>
        </p:pic>
        <p:sp>
          <p:nvSpPr>
            <p:cNvPr id="5" name="CasellaDiTesto 4"/>
            <p:cNvSpPr txBox="1"/>
            <p:nvPr/>
          </p:nvSpPr>
          <p:spPr>
            <a:xfrm>
              <a:off x="9603000" y="2052191"/>
              <a:ext cx="117352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7200" dirty="0" smtClean="0"/>
                <a:t>…</a:t>
              </a:r>
              <a:endParaRPr lang="it-IT" sz="7200" dirty="0"/>
            </a:p>
          </p:txBody>
        </p:sp>
        <p:sp>
          <p:nvSpPr>
            <p:cNvPr id="145" name="CasellaDiTesto 144"/>
            <p:cNvSpPr txBox="1"/>
            <p:nvPr/>
          </p:nvSpPr>
          <p:spPr>
            <a:xfrm rot="5400000">
              <a:off x="10667262" y="2848786"/>
              <a:ext cx="9054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4800" dirty="0" smtClean="0"/>
                <a:t>…</a:t>
              </a:r>
              <a:endParaRPr lang="it-IT" sz="4800" dirty="0"/>
            </a:p>
          </p:txBody>
        </p:sp>
      </p:grpSp>
      <p:grpSp>
        <p:nvGrpSpPr>
          <p:cNvPr id="11" name="Gruppo 10"/>
          <p:cNvGrpSpPr/>
          <p:nvPr/>
        </p:nvGrpSpPr>
        <p:grpSpPr>
          <a:xfrm>
            <a:off x="1376933" y="4334703"/>
            <a:ext cx="2303711" cy="678473"/>
            <a:chOff x="1063485" y="5146536"/>
            <a:chExt cx="2303711" cy="678473"/>
          </a:xfrm>
        </p:grpSpPr>
        <p:sp>
          <p:nvSpPr>
            <p:cNvPr id="109" name="Parentesi graffa chiusa 67">
              <a:extLst>
                <a:ext uri="{FF2B5EF4-FFF2-40B4-BE49-F238E27FC236}">
                  <a16:creationId xmlns:a16="http://schemas.microsoft.com/office/drawing/2014/main" id="{25B5763D-72C5-4313-8C17-9DAA57ACB89D}"/>
                </a:ext>
              </a:extLst>
            </p:cNvPr>
            <p:cNvSpPr/>
            <p:nvPr/>
          </p:nvSpPr>
          <p:spPr>
            <a:xfrm rot="5400000">
              <a:off x="2042762" y="4167259"/>
              <a:ext cx="345157" cy="2303711"/>
            </a:xfrm>
            <a:prstGeom prst="rightBrace">
              <a:avLst>
                <a:gd name="adj1" fmla="val 72761"/>
                <a:gd name="adj2" fmla="val 50000"/>
              </a:avLst>
            </a:prstGeom>
            <a:ln w="28575">
              <a:solidFill>
                <a:srgbClr val="00006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10" name="CasellaDiTesto 68">
              <a:extLst>
                <a:ext uri="{FF2B5EF4-FFF2-40B4-BE49-F238E27FC236}">
                  <a16:creationId xmlns:a16="http://schemas.microsoft.com/office/drawing/2014/main" id="{AE6A0062-4592-4DD3-A4E5-88AED0122EF3}"/>
                </a:ext>
              </a:extLst>
            </p:cNvPr>
            <p:cNvSpPr txBox="1"/>
            <p:nvPr/>
          </p:nvSpPr>
          <p:spPr>
            <a:xfrm>
              <a:off x="1924513" y="5517232"/>
              <a:ext cx="80818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kern="0" dirty="0" err="1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Step</a:t>
              </a:r>
              <a:endParaRPr lang="it-IT" sz="14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2" name="Titolo 3"/>
          <p:cNvSpPr>
            <a:spLocks noGrp="1"/>
          </p:cNvSpPr>
          <p:nvPr>
            <p:ph type="title"/>
          </p:nvPr>
        </p:nvSpPr>
        <p:spPr>
          <a:xfrm>
            <a:off x="1399601" y="44625"/>
            <a:ext cx="9392798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A new paradigm: Genetic Quantum Measurement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2" name="Gruppo 21"/>
          <p:cNvGrpSpPr/>
          <p:nvPr/>
        </p:nvGrpSpPr>
        <p:grpSpPr>
          <a:xfrm>
            <a:off x="3976683" y="1204713"/>
            <a:ext cx="1288843" cy="1602897"/>
            <a:chOff x="3687658" y="1094343"/>
            <a:chExt cx="1288843" cy="1602897"/>
          </a:xfrm>
        </p:grpSpPr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21B6171D-0476-4B35-AAA9-59F9215FD294}"/>
                </a:ext>
              </a:extLst>
            </p:cNvPr>
            <p:cNvSpPr txBox="1"/>
            <p:nvPr/>
          </p:nvSpPr>
          <p:spPr>
            <a:xfrm>
              <a:off x="3973337" y="1466032"/>
              <a:ext cx="8081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8" name="CasellaDiTesto 19">
              <a:extLst>
                <a:ext uri="{FF2B5EF4-FFF2-40B4-BE49-F238E27FC236}">
                  <a16:creationId xmlns:a16="http://schemas.microsoft.com/office/drawing/2014/main" id="{5A1E1DB7-8E25-45CB-98D7-404FC2DB8E41}"/>
                </a:ext>
              </a:extLst>
            </p:cNvPr>
            <p:cNvSpPr txBox="1"/>
            <p:nvPr/>
          </p:nvSpPr>
          <p:spPr>
            <a:xfrm>
              <a:off x="3687658" y="1094343"/>
              <a:ext cx="12888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Interaction</a:t>
              </a:r>
              <a:endParaRPr lang="it-IT" sz="14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kern="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kern="0" dirty="0">
                  <a:solidFill>
                    <a:srgbClr val="EC89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Interference</a:t>
              </a:r>
            </a:p>
          </p:txBody>
        </p:sp>
        <p:sp>
          <p:nvSpPr>
            <p:cNvPr id="135" name="Ovale 134">
              <a:extLst>
                <a:ext uri="{FF2B5EF4-FFF2-40B4-BE49-F238E27FC236}">
                  <a16:creationId xmlns:a16="http://schemas.microsoft.com/office/drawing/2014/main" id="{5518DD73-9845-4DF2-B4C7-1BB25A88AB37}"/>
                </a:ext>
              </a:extLst>
            </p:cNvPr>
            <p:cNvSpPr/>
            <p:nvPr/>
          </p:nvSpPr>
          <p:spPr>
            <a:xfrm>
              <a:off x="3876594" y="2060858"/>
              <a:ext cx="241046" cy="231071"/>
            </a:xfrm>
            <a:prstGeom prst="ellipse">
              <a:avLst/>
            </a:prstGeom>
            <a:noFill/>
            <a:ln w="38100" cap="flat" cmpd="sng" algn="ctr">
              <a:solidFill>
                <a:srgbClr val="0066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6" name="Ovale 135">
              <a:extLst>
                <a:ext uri="{FF2B5EF4-FFF2-40B4-BE49-F238E27FC236}">
                  <a16:creationId xmlns:a16="http://schemas.microsoft.com/office/drawing/2014/main" id="{5518DD73-9845-4DF2-B4C7-1BB25A88AB37}"/>
                </a:ext>
              </a:extLst>
            </p:cNvPr>
            <p:cNvSpPr/>
            <p:nvPr/>
          </p:nvSpPr>
          <p:spPr>
            <a:xfrm>
              <a:off x="3882740" y="2458891"/>
              <a:ext cx="241046" cy="231071"/>
            </a:xfrm>
            <a:prstGeom prst="ellipse">
              <a:avLst/>
            </a:prstGeom>
            <a:noFill/>
            <a:ln w="38100" cap="flat" cmpd="sng" algn="ctr">
              <a:solidFill>
                <a:srgbClr val="0066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Ovale 59">
              <a:extLst>
                <a:ext uri="{FF2B5EF4-FFF2-40B4-BE49-F238E27FC236}">
                  <a16:creationId xmlns:a16="http://schemas.microsoft.com/office/drawing/2014/main" id="{2D52E491-704B-45D0-A861-69F5CD0F8D77}"/>
                </a:ext>
              </a:extLst>
            </p:cNvPr>
            <p:cNvSpPr/>
            <p:nvPr/>
          </p:nvSpPr>
          <p:spPr>
            <a:xfrm>
              <a:off x="4530439" y="2466169"/>
              <a:ext cx="241046" cy="231071"/>
            </a:xfrm>
            <a:prstGeom prst="ellips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6877249" y="1214730"/>
            <a:ext cx="1288843" cy="1979429"/>
            <a:chOff x="6588224" y="1104360"/>
            <a:chExt cx="1288843" cy="1979429"/>
          </a:xfrm>
        </p:grpSpPr>
        <p:sp>
          <p:nvSpPr>
            <p:cNvPr id="53" name="CasellaDiTesto 52">
              <a:extLst>
                <a:ext uri="{FF2B5EF4-FFF2-40B4-BE49-F238E27FC236}">
                  <a16:creationId xmlns:a16="http://schemas.microsoft.com/office/drawing/2014/main" id="{5A1E1DB7-8E25-45CB-98D7-404FC2DB8E41}"/>
                </a:ext>
              </a:extLst>
            </p:cNvPr>
            <p:cNvSpPr txBox="1"/>
            <p:nvPr/>
          </p:nvSpPr>
          <p:spPr>
            <a:xfrm>
              <a:off x="6588224" y="1104360"/>
              <a:ext cx="1288843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kern="0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Interaction</a:t>
              </a:r>
              <a:endParaRPr lang="it-IT" sz="1400" b="1" kern="0" dirty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kern="0" dirty="0">
                  <a:solidFill>
                    <a:srgbClr val="00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kern="0" dirty="0">
                  <a:solidFill>
                    <a:srgbClr val="EC892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Interference</a:t>
              </a:r>
            </a:p>
          </p:txBody>
        </p:sp>
        <p:sp>
          <p:nvSpPr>
            <p:cNvPr id="137" name="Ovale 136">
              <a:extLst>
                <a:ext uri="{FF2B5EF4-FFF2-40B4-BE49-F238E27FC236}">
                  <a16:creationId xmlns:a16="http://schemas.microsoft.com/office/drawing/2014/main" id="{5518DD73-9845-4DF2-B4C7-1BB25A88AB37}"/>
                </a:ext>
              </a:extLst>
            </p:cNvPr>
            <p:cNvSpPr/>
            <p:nvPr/>
          </p:nvSpPr>
          <p:spPr>
            <a:xfrm>
              <a:off x="6758640" y="2474375"/>
              <a:ext cx="241046" cy="231071"/>
            </a:xfrm>
            <a:prstGeom prst="ellipse">
              <a:avLst/>
            </a:prstGeom>
            <a:noFill/>
            <a:ln w="38100" cap="flat" cmpd="sng" algn="ctr">
              <a:solidFill>
                <a:srgbClr val="0066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8" name="Ovale 137">
              <a:extLst>
                <a:ext uri="{FF2B5EF4-FFF2-40B4-BE49-F238E27FC236}">
                  <a16:creationId xmlns:a16="http://schemas.microsoft.com/office/drawing/2014/main" id="{5518DD73-9845-4DF2-B4C7-1BB25A88AB37}"/>
                </a:ext>
              </a:extLst>
            </p:cNvPr>
            <p:cNvSpPr/>
            <p:nvPr/>
          </p:nvSpPr>
          <p:spPr>
            <a:xfrm>
              <a:off x="6771121" y="2082304"/>
              <a:ext cx="241046" cy="231071"/>
            </a:xfrm>
            <a:prstGeom prst="ellipse">
              <a:avLst/>
            </a:prstGeom>
            <a:noFill/>
            <a:ln w="38100" cap="flat" cmpd="sng" algn="ctr">
              <a:solidFill>
                <a:srgbClr val="0066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39" name="Ovale 138">
              <a:extLst>
                <a:ext uri="{FF2B5EF4-FFF2-40B4-BE49-F238E27FC236}">
                  <a16:creationId xmlns:a16="http://schemas.microsoft.com/office/drawing/2014/main" id="{5518DD73-9845-4DF2-B4C7-1BB25A88AB37}"/>
                </a:ext>
              </a:extLst>
            </p:cNvPr>
            <p:cNvSpPr/>
            <p:nvPr/>
          </p:nvSpPr>
          <p:spPr>
            <a:xfrm>
              <a:off x="6753439" y="2852409"/>
              <a:ext cx="241046" cy="231071"/>
            </a:xfrm>
            <a:prstGeom prst="ellipse">
              <a:avLst/>
            </a:prstGeom>
            <a:noFill/>
            <a:ln w="38100" cap="flat" cmpd="sng" algn="ctr">
              <a:solidFill>
                <a:srgbClr val="0066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0" name="Ovale 139">
              <a:extLst>
                <a:ext uri="{FF2B5EF4-FFF2-40B4-BE49-F238E27FC236}">
                  <a16:creationId xmlns:a16="http://schemas.microsoft.com/office/drawing/2014/main" id="{2D52E491-704B-45D0-A861-69F5CD0F8D77}"/>
                </a:ext>
              </a:extLst>
            </p:cNvPr>
            <p:cNvSpPr/>
            <p:nvPr/>
          </p:nvSpPr>
          <p:spPr>
            <a:xfrm>
              <a:off x="7408903" y="2852718"/>
              <a:ext cx="241046" cy="231071"/>
            </a:xfrm>
            <a:prstGeom prst="ellips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1" name="Ovale 140">
              <a:extLst>
                <a:ext uri="{FF2B5EF4-FFF2-40B4-BE49-F238E27FC236}">
                  <a16:creationId xmlns:a16="http://schemas.microsoft.com/office/drawing/2014/main" id="{2D52E491-704B-45D0-A861-69F5CD0F8D77}"/>
                </a:ext>
              </a:extLst>
            </p:cNvPr>
            <p:cNvSpPr/>
            <p:nvPr/>
          </p:nvSpPr>
          <p:spPr>
            <a:xfrm>
              <a:off x="7402597" y="2471113"/>
              <a:ext cx="241046" cy="231071"/>
            </a:xfrm>
            <a:prstGeom prst="ellipse">
              <a:avLst/>
            </a:prstGeom>
            <a:noFill/>
            <a:ln w="38100" cap="flat" cmpd="sng" algn="ctr">
              <a:solidFill>
                <a:srgbClr val="FF99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grpSp>
        <p:nvGrpSpPr>
          <p:cNvPr id="27" name="Gruppo 26"/>
          <p:cNvGrpSpPr/>
          <p:nvPr/>
        </p:nvGrpSpPr>
        <p:grpSpPr>
          <a:xfrm>
            <a:off x="5390204" y="4678313"/>
            <a:ext cx="3791301" cy="320064"/>
            <a:chOff x="4933933" y="4567944"/>
            <a:chExt cx="3791301" cy="320064"/>
          </a:xfrm>
        </p:grpSpPr>
        <p:pic>
          <p:nvPicPr>
            <p:cNvPr id="3" name="Immagine 2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5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3933" y="4570462"/>
              <a:ext cx="1502289" cy="317546"/>
            </a:xfrm>
            <a:prstGeom prst="rect">
              <a:avLst/>
            </a:prstGeom>
          </p:spPr>
        </p:pic>
        <p:pic>
          <p:nvPicPr>
            <p:cNvPr id="26" name="Immagine 2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5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2175" y="4567944"/>
              <a:ext cx="1693059" cy="310915"/>
            </a:xfrm>
            <a:prstGeom prst="rect">
              <a:avLst/>
            </a:prstGeom>
          </p:spPr>
        </p:pic>
      </p:grpSp>
      <p:grpSp>
        <p:nvGrpSpPr>
          <p:cNvPr id="15" name="Gruppo 14"/>
          <p:cNvGrpSpPr/>
          <p:nvPr/>
        </p:nvGrpSpPr>
        <p:grpSpPr>
          <a:xfrm>
            <a:off x="4635922" y="6021288"/>
            <a:ext cx="5924575" cy="369332"/>
            <a:chOff x="3039913" y="5087697"/>
            <a:chExt cx="5924575" cy="369332"/>
          </a:xfrm>
        </p:grpSpPr>
        <p:pic>
          <p:nvPicPr>
            <p:cNvPr id="95" name="Immagine 94"/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4265" y="5141027"/>
              <a:ext cx="2900223" cy="255017"/>
            </a:xfrm>
            <a:prstGeom prst="rect">
              <a:avLst/>
            </a:prstGeom>
          </p:spPr>
        </p:pic>
        <p:sp>
          <p:nvSpPr>
            <p:cNvPr id="97" name="TextBox 21"/>
            <p:cNvSpPr txBox="1"/>
            <p:nvPr/>
          </p:nvSpPr>
          <p:spPr>
            <a:xfrm>
              <a:off x="3039913" y="5087697"/>
              <a:ext cx="296081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Photon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survival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probability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0" name="Rettangolo 99"/>
          <p:cNvSpPr/>
          <p:nvPr/>
        </p:nvSpPr>
        <p:spPr>
          <a:xfrm>
            <a:off x="47328" y="5221650"/>
            <a:ext cx="120255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GQM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mimicks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evolution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mechanisms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b="1" kern="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  <a:r>
              <a:rPr lang="it-IT" b="1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it-IT" b="1" kern="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kern="0" dirty="0" err="1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selection</a:t>
            </a:r>
            <a:r>
              <a:rPr lang="it-IT" b="1" kern="0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b="1" kern="0" dirty="0" smtClean="0">
                <a:solidFill>
                  <a:srgbClr val="EC892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crossover</a:t>
            </a:r>
            <a:r>
              <a:rPr lang="it-IT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it-IT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genetic-like</a:t>
            </a:r>
            <a:r>
              <a:rPr lang="it-IT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approach</a:t>
            </a:r>
            <a:r>
              <a:rPr lang="it-IT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to quantum </a:t>
            </a:r>
            <a:r>
              <a:rPr lang="it-IT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even</a:t>
            </a:r>
            <a:r>
              <a:rPr lang="it-IT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though</a:t>
            </a:r>
            <a:r>
              <a:rPr lang="it-IT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at</a:t>
            </a:r>
            <a:r>
              <a:rPr lang="it-IT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cost</a:t>
            </a:r>
            <a:r>
              <a:rPr lang="it-IT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 of some </a:t>
            </a:r>
            <a:r>
              <a:rPr lang="it-IT" kern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losses</a:t>
            </a:r>
            <a:r>
              <a:rPr lang="it-IT" kern="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it-IT" b="1" kern="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Immagine 1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4" y="6038448"/>
            <a:ext cx="2437394" cy="320975"/>
          </a:xfrm>
          <a:prstGeom prst="rect">
            <a:avLst/>
          </a:prstGeom>
        </p:spPr>
      </p:pic>
      <p:grpSp>
        <p:nvGrpSpPr>
          <p:cNvPr id="21" name="Gruppo 20"/>
          <p:cNvGrpSpPr/>
          <p:nvPr/>
        </p:nvGrpSpPr>
        <p:grpSpPr>
          <a:xfrm>
            <a:off x="1329573" y="1512811"/>
            <a:ext cx="1172673" cy="909015"/>
            <a:chOff x="1040548" y="1402441"/>
            <a:chExt cx="1172673" cy="909015"/>
          </a:xfrm>
        </p:grpSpPr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9C375885-BF63-439F-810A-F0713154155C}"/>
                </a:ext>
              </a:extLst>
            </p:cNvPr>
            <p:cNvSpPr txBox="1"/>
            <p:nvPr/>
          </p:nvSpPr>
          <p:spPr>
            <a:xfrm>
              <a:off x="1040548" y="1402441"/>
              <a:ext cx="11726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t-IT" sz="1400" b="1" kern="0" dirty="0" err="1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Interaction</a:t>
              </a:r>
              <a:endParaRPr lang="it-IT" sz="1400" b="1" kern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7" name="Ovale 76">
              <a:extLst>
                <a:ext uri="{FF2B5EF4-FFF2-40B4-BE49-F238E27FC236}">
                  <a16:creationId xmlns:a16="http://schemas.microsoft.com/office/drawing/2014/main" id="{5518DD73-9845-4DF2-B4C7-1BB25A88AB37}"/>
                </a:ext>
              </a:extLst>
            </p:cNvPr>
            <p:cNvSpPr/>
            <p:nvPr/>
          </p:nvSpPr>
          <p:spPr>
            <a:xfrm>
              <a:off x="1133341" y="2080385"/>
              <a:ext cx="241046" cy="231071"/>
            </a:xfrm>
            <a:prstGeom prst="ellipse">
              <a:avLst/>
            </a:prstGeom>
            <a:noFill/>
            <a:ln w="38100" cap="flat" cmpd="sng" algn="ctr">
              <a:solidFill>
                <a:srgbClr val="0066FF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101" name="Rettangolo 100"/>
          <p:cNvSpPr/>
          <p:nvPr/>
        </p:nvSpPr>
        <p:spPr>
          <a:xfrm>
            <a:off x="119512" y="683404"/>
            <a:ext cx="9072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Paradigm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i="1" dirty="0" smtClean="0"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steps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iterative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protocol</a:t>
            </a:r>
            <a:r>
              <a:rPr lang="it-IT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b="1" kern="0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2" name="Gruppo 91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93" name="Immagine 92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94" name="Rettangolo 93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6" name="CasellaDiTesto 95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46" name="CasellaDiTesto 145"/>
          <p:cNvSpPr txBox="1"/>
          <p:nvPr/>
        </p:nvSpPr>
        <p:spPr>
          <a:xfrm rot="5400000">
            <a:off x="11479129" y="2853653"/>
            <a:ext cx="8957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/>
              <a:t>…</a:t>
            </a:r>
            <a:endParaRPr lang="it-IT" sz="4800" dirty="0"/>
          </a:p>
        </p:txBody>
      </p:sp>
    </p:spTree>
    <p:extLst>
      <p:ext uri="{BB962C8B-B14F-4D97-AF65-F5344CB8AC3E}">
        <p14:creationId xmlns:p14="http://schemas.microsoft.com/office/powerpoint/2010/main" val="130978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8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800" decel="10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3"/>
          <p:cNvSpPr txBox="1">
            <a:spLocks/>
          </p:cNvSpPr>
          <p:nvPr/>
        </p:nvSpPr>
        <p:spPr bwMode="auto">
          <a:xfrm>
            <a:off x="1840927" y="-27384"/>
            <a:ext cx="8510146" cy="57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How </a:t>
            </a:r>
            <a:r>
              <a:rPr lang="it-IT" sz="3200" b="1" kern="0" dirty="0" smtClean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precise </a:t>
            </a:r>
            <a:r>
              <a:rPr lang="it-IT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can </a:t>
            </a:r>
            <a:r>
              <a:rPr lang="it-IT" sz="3200" b="1" kern="0" dirty="0" smtClean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GQM be</a:t>
            </a:r>
            <a:r>
              <a:rPr lang="it-IT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47328" y="764704"/>
                <a:ext cx="11953328" cy="717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Comparing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uncertainty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it-IT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given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by a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step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GQM (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</m:acc>
                      </m:e>
                    </m:d>
                  </m:oMath>
                </a14:m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with the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one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obtained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with a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projective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measurement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𝑃𝐵𝑆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</m:acc>
                      </m:e>
                    </m:d>
                  </m:oMath>
                </a14:m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8" y="764704"/>
                <a:ext cx="11953328" cy="717632"/>
              </a:xfrm>
              <a:prstGeom prst="rect">
                <a:avLst/>
              </a:prstGeom>
              <a:blipFill>
                <a:blip r:embed="rId16"/>
                <a:stretch>
                  <a:fillRect l="-459" t="-1695" r="-408" b="-10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tangolo arrotondato 26"/>
              <p:cNvSpPr/>
              <p:nvPr/>
            </p:nvSpPr>
            <p:spPr>
              <a:xfrm>
                <a:off x="5735960" y="2458063"/>
                <a:ext cx="6192688" cy="826921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d>
                      <m:d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</m:acc>
                      </m:e>
                    </m:d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sSub>
                      <m:sSub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𝑃𝐵𝑆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</m:acc>
                      </m:e>
                    </m:d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,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even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though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in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this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framework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projective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measurements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saturate the Quantum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Cramér-Rao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bound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!  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ttangolo arrotondat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60" y="2458063"/>
                <a:ext cx="6192688" cy="826921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  <a:ln w="38100">
                <a:solidFill>
                  <a:srgbClr val="FFC000"/>
                </a:solidFill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8" name="Gruppo 37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55" name="Gruppo 2054"/>
          <p:cNvGrpSpPr/>
          <p:nvPr/>
        </p:nvGrpSpPr>
        <p:grpSpPr>
          <a:xfrm>
            <a:off x="-312712" y="1484784"/>
            <a:ext cx="7344816" cy="3384376"/>
            <a:chOff x="-312712" y="1484784"/>
            <a:chExt cx="7445160" cy="3384376"/>
          </a:xfrm>
        </p:grpSpPr>
        <p:grpSp>
          <p:nvGrpSpPr>
            <p:cNvPr id="17" name="Gruppo 16"/>
            <p:cNvGrpSpPr/>
            <p:nvPr/>
          </p:nvGrpSpPr>
          <p:grpSpPr>
            <a:xfrm>
              <a:off x="-312712" y="1538641"/>
              <a:ext cx="6058316" cy="3330519"/>
              <a:chOff x="-35024" y="1538172"/>
              <a:chExt cx="5772902" cy="3182497"/>
            </a:xfrm>
          </p:grpSpPr>
          <p:grpSp>
            <p:nvGrpSpPr>
              <p:cNvPr id="16" name="Gruppo 15"/>
              <p:cNvGrpSpPr/>
              <p:nvPr>
                <p:custDataLst>
                  <p:tags r:id="rId7"/>
                </p:custDataLst>
              </p:nvPr>
            </p:nvGrpSpPr>
            <p:grpSpPr>
              <a:xfrm>
                <a:off x="-35024" y="1538172"/>
                <a:ext cx="5772902" cy="3182497"/>
                <a:chOff x="-35024" y="1538172"/>
                <a:chExt cx="5772902" cy="3182497"/>
              </a:xfrm>
            </p:grpSpPr>
            <p:grpSp>
              <p:nvGrpSpPr>
                <p:cNvPr id="12" name="Gruppo 11"/>
                <p:cNvGrpSpPr/>
                <p:nvPr>
                  <p:custDataLst>
                    <p:tags r:id="rId9"/>
                  </p:custDataLst>
                </p:nvPr>
              </p:nvGrpSpPr>
              <p:grpSpPr>
                <a:xfrm>
                  <a:off x="-35024" y="1538172"/>
                  <a:ext cx="5772902" cy="3182497"/>
                  <a:chOff x="-35024" y="1538172"/>
                  <a:chExt cx="5772902" cy="3182497"/>
                </a:xfrm>
              </p:grpSpPr>
              <p:pic>
                <p:nvPicPr>
                  <p:cNvPr id="34" name="Immagine 33"/>
                  <p:cNvPicPr>
                    <a:picLocks noChangeAspect="1"/>
                  </p:cNvPicPr>
                  <p:nvPr/>
                </p:nvPicPr>
                <p:blipFill>
                  <a:blip r:embed="rId19" cstate="print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35024" y="1538172"/>
                    <a:ext cx="5772902" cy="3182497"/>
                  </a:xfrm>
                  <a:prstGeom prst="rect">
                    <a:avLst/>
                  </a:prstGeom>
                </p:spPr>
              </p:pic>
              <p:pic>
                <p:nvPicPr>
                  <p:cNvPr id="4" name="Immagine 3"/>
                  <p:cNvPicPr>
                    <a:picLocks noChangeAspect="1"/>
                  </p:cNvPicPr>
                  <p:nvPr>
                    <p:custDataLst>
                      <p:tags r:id="rId11"/>
                    </p:custDataLst>
                  </p:nvPr>
                </p:nvPicPr>
                <p:blipFill>
                  <a:blip r:embed="rId20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3774880" y="2157448"/>
                    <a:ext cx="766755" cy="154953"/>
                  </a:xfrm>
                  <a:prstGeom prst="rect">
                    <a:avLst/>
                  </a:prstGeom>
                </p:spPr>
              </p:pic>
              <p:pic>
                <p:nvPicPr>
                  <p:cNvPr id="11" name="Immagine 10"/>
                  <p:cNvPicPr>
                    <a:picLocks noChangeAspect="1"/>
                  </p:cNvPicPr>
                  <p:nvPr>
                    <p:custDataLst>
                      <p:tags r:id="rId12"/>
                    </p:custDataLst>
                  </p:nvPr>
                </p:nvPicPr>
                <p:blipFill>
                  <a:blip r:embed="rId2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1636558" y="3315956"/>
                    <a:ext cx="546093" cy="160382"/>
                  </a:xfrm>
                  <a:prstGeom prst="rect">
                    <a:avLst/>
                  </a:prstGeom>
                </p:spPr>
              </p:pic>
              <p:pic>
                <p:nvPicPr>
                  <p:cNvPr id="37" name="Immagine 36"/>
                  <p:cNvPicPr>
                    <a:picLocks noChangeAspect="1"/>
                  </p:cNvPicPr>
                  <p:nvPr>
                    <p:custDataLst>
                      <p:tags r:id="rId13"/>
                    </p:custDataLst>
                  </p:nvPr>
                </p:nvPicPr>
                <p:blipFill>
                  <a:blip r:embed="rId2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660000">
                    <a:off x="2757568" y="3890843"/>
                    <a:ext cx="1187261" cy="203242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33" name="Immagine 32"/>
                <p:cNvPicPr>
                  <a:picLocks noChangeAspect="1"/>
                </p:cNvPicPr>
                <p:nvPr>
                  <p:custDataLst>
                    <p:tags r:id="rId10"/>
                  </p:custDataLst>
                </p:nvPr>
              </p:nvPicPr>
              <p:blipFill>
                <a:blip r:embed="rId2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2741" y="2989906"/>
                  <a:ext cx="157508" cy="148187"/>
                </a:xfrm>
                <a:prstGeom prst="rect">
                  <a:avLst/>
                </a:prstGeom>
              </p:spPr>
            </p:pic>
          </p:grpSp>
          <p:grpSp>
            <p:nvGrpSpPr>
              <p:cNvPr id="26" name="Gruppo 25"/>
              <p:cNvGrpSpPr/>
              <p:nvPr/>
            </p:nvGrpSpPr>
            <p:grpSpPr>
              <a:xfrm>
                <a:off x="2041731" y="4297472"/>
                <a:ext cx="419232" cy="285577"/>
                <a:chOff x="7020272" y="3127659"/>
                <a:chExt cx="432048" cy="318374"/>
              </a:xfrm>
            </p:grpSpPr>
            <p:sp>
              <p:nvSpPr>
                <p:cNvPr id="30" name="Rettangolo 29"/>
                <p:cNvSpPr/>
                <p:nvPr/>
              </p:nvSpPr>
              <p:spPr>
                <a:xfrm>
                  <a:off x="7020272" y="3127659"/>
                  <a:ext cx="432048" cy="3013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31" name="Immagine 30"/>
                <p:cNvPicPr>
                  <a:picLocks noChangeAspect="1"/>
                </p:cNvPicPr>
                <p:nvPr>
                  <p:custDataLst>
                    <p:tags r:id="rId8"/>
                  </p:custDataLst>
                </p:nvPr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177629" y="3282985"/>
                  <a:ext cx="117333" cy="163048"/>
                </a:xfrm>
                <a:prstGeom prst="rect">
                  <a:avLst/>
                </a:prstGeom>
              </p:spPr>
            </p:pic>
          </p:grpSp>
        </p:grpSp>
        <p:pic>
          <p:nvPicPr>
            <p:cNvPr id="2048" name="Immagine 204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58764" y="1484784"/>
              <a:ext cx="1473684" cy="572059"/>
            </a:xfrm>
            <a:prstGeom prst="rect">
              <a:avLst/>
            </a:prstGeom>
          </p:spPr>
        </p:pic>
      </p:grpSp>
      <p:sp>
        <p:nvSpPr>
          <p:cNvPr id="43" name="Rettangolo 42"/>
          <p:cNvSpPr/>
          <p:nvPr/>
        </p:nvSpPr>
        <p:spPr>
          <a:xfrm>
            <a:off x="47328" y="5037099"/>
            <a:ext cx="5112568" cy="4081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en-US" dirty="0" smtClean="0"/>
              <a:t>Where does this advantage stem from? </a:t>
            </a:r>
            <a:endParaRPr lang="en-US" dirty="0"/>
          </a:p>
        </p:txBody>
      </p:sp>
      <p:grpSp>
        <p:nvGrpSpPr>
          <p:cNvPr id="2054" name="Gruppo 2053"/>
          <p:cNvGrpSpPr/>
          <p:nvPr/>
        </p:nvGrpSpPr>
        <p:grpSpPr>
          <a:xfrm>
            <a:off x="401560" y="5637449"/>
            <a:ext cx="3966248" cy="599863"/>
            <a:chOff x="401560" y="5560510"/>
            <a:chExt cx="3966248" cy="599863"/>
          </a:xfrm>
        </p:grpSpPr>
        <p:pic>
          <p:nvPicPr>
            <p:cNvPr id="2053" name="Immagine 2052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526" y="5713826"/>
              <a:ext cx="3604135" cy="275456"/>
            </a:xfrm>
            <a:prstGeom prst="rect">
              <a:avLst/>
            </a:prstGeom>
          </p:spPr>
        </p:pic>
        <p:sp>
          <p:nvSpPr>
            <p:cNvPr id="46" name="Rettangolo arrotondato 45"/>
            <p:cNvSpPr/>
            <p:nvPr/>
          </p:nvSpPr>
          <p:spPr>
            <a:xfrm>
              <a:off x="401560" y="5560510"/>
              <a:ext cx="3966248" cy="599863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  <a:effectLst>
              <a:glow rad="101600">
                <a:srgbClr val="FFC00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endParaRPr lang="it-IT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051" name="Gruppo 2050"/>
          <p:cNvGrpSpPr/>
          <p:nvPr/>
        </p:nvGrpSpPr>
        <p:grpSpPr>
          <a:xfrm>
            <a:off x="5519936" y="3585733"/>
            <a:ext cx="5340046" cy="2795595"/>
            <a:chOff x="5580490" y="2577621"/>
            <a:chExt cx="5340046" cy="2795595"/>
          </a:xfrm>
        </p:grpSpPr>
        <p:pic>
          <p:nvPicPr>
            <p:cNvPr id="48" name="Immagine 47"/>
            <p:cNvPicPr>
              <a:picLocks noChangeAspect="1"/>
            </p:cNvPicPr>
            <p:nvPr/>
          </p:nvPicPr>
          <p:blipFill rotWithShape="1"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921" t="11896" r="7123" b="24139"/>
            <a:stretch/>
          </p:blipFill>
          <p:spPr>
            <a:xfrm>
              <a:off x="5580490" y="2779317"/>
              <a:ext cx="5340046" cy="2521891"/>
            </a:xfrm>
            <a:prstGeom prst="rect">
              <a:avLst/>
            </a:prstGeom>
          </p:spPr>
        </p:pic>
        <p:pic>
          <p:nvPicPr>
            <p:cNvPr id="2050" name="Immagine 2049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0256" y="3212976"/>
              <a:ext cx="1411270" cy="254950"/>
            </a:xfrm>
            <a:prstGeom prst="rect">
              <a:avLst/>
            </a:prstGeom>
          </p:spPr>
        </p:pic>
        <p:pic>
          <p:nvPicPr>
            <p:cNvPr id="50" name="Immagine 49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0929" y="5209907"/>
              <a:ext cx="109824" cy="163309"/>
            </a:xfrm>
            <a:prstGeom prst="rect">
              <a:avLst/>
            </a:prstGeom>
          </p:spPr>
        </p:pic>
        <p:pic>
          <p:nvPicPr>
            <p:cNvPr id="51" name="Immagine 5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19062" y="2577621"/>
              <a:ext cx="426541" cy="161366"/>
            </a:xfrm>
            <a:prstGeom prst="rect">
              <a:avLst/>
            </a:prstGeom>
          </p:spPr>
        </p:pic>
      </p:grpSp>
      <p:grpSp>
        <p:nvGrpSpPr>
          <p:cNvPr id="2058" name="Gruppo 2057"/>
          <p:cNvGrpSpPr/>
          <p:nvPr/>
        </p:nvGrpSpPr>
        <p:grpSpPr>
          <a:xfrm>
            <a:off x="7780685" y="1408940"/>
            <a:ext cx="4147963" cy="723916"/>
            <a:chOff x="7780685" y="1645117"/>
            <a:chExt cx="4147963" cy="723916"/>
          </a:xfrm>
        </p:grpSpPr>
        <p:sp>
          <p:nvSpPr>
            <p:cNvPr id="53" name="Rettangolo 52"/>
            <p:cNvSpPr/>
            <p:nvPr/>
          </p:nvSpPr>
          <p:spPr>
            <a:xfrm>
              <a:off x="7780685" y="1645117"/>
              <a:ext cx="4147963" cy="72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dirty="0" smtClean="0"/>
                <a:t>Fair comparison:                        </a:t>
              </a:r>
            </a:p>
            <a:p>
              <a:pPr algn="just">
                <a:lnSpc>
                  <a:spcPct val="114000"/>
                </a:lnSpc>
              </a:pPr>
              <a:r>
                <a:rPr lang="en-US" dirty="0" smtClean="0"/>
                <a:t>particles considered for both protocols.</a:t>
              </a:r>
              <a:endParaRPr lang="en-US" dirty="0"/>
            </a:p>
          </p:txBody>
        </p:sp>
        <p:pic>
          <p:nvPicPr>
            <p:cNvPr id="2057" name="Immagine 2056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479" y="1699676"/>
              <a:ext cx="1845526" cy="273753"/>
            </a:xfrm>
            <a:prstGeom prst="rect">
              <a:avLst/>
            </a:prstGeom>
          </p:spPr>
        </p:pic>
      </p:grpSp>
      <p:sp>
        <p:nvSpPr>
          <p:cNvPr id="59" name="Rettangolo 58"/>
          <p:cNvSpPr/>
          <p:nvPr/>
        </p:nvSpPr>
        <p:spPr>
          <a:xfrm>
            <a:off x="9379775" y="4749512"/>
            <a:ext cx="28837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Phys. </a:t>
            </a:r>
            <a:r>
              <a:rPr lang="en-US" sz="16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13, 1191 </a:t>
            </a:r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(2017)</a:t>
            </a:r>
          </a:p>
        </p:txBody>
      </p:sp>
    </p:spTree>
    <p:extLst>
      <p:ext uri="{BB962C8B-B14F-4D97-AF65-F5344CB8AC3E}">
        <p14:creationId xmlns:p14="http://schemas.microsoft.com/office/powerpoint/2010/main" val="309527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  <p:bldP spid="43" grpId="0"/>
      <p:bldP spid="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1399601" y="44625"/>
            <a:ext cx="9392798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The experiment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51" name="Gruppo 50"/>
          <p:cNvGrpSpPr/>
          <p:nvPr/>
        </p:nvGrpSpPr>
        <p:grpSpPr>
          <a:xfrm>
            <a:off x="1894656" y="620689"/>
            <a:ext cx="8305800" cy="4810125"/>
            <a:chOff x="370656" y="620688"/>
            <a:chExt cx="8305800" cy="4810125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0656" y="620688"/>
              <a:ext cx="8305800" cy="4810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Rettangolo 36"/>
            <p:cNvSpPr/>
            <p:nvPr/>
          </p:nvSpPr>
          <p:spPr>
            <a:xfrm>
              <a:off x="4706424" y="3154313"/>
              <a:ext cx="1013419" cy="46166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r>
                <a:rPr lang="en-US" sz="2400" b="1" dirty="0">
                  <a:solidFill>
                    <a:srgbClr val="FF0000"/>
                  </a:solidFill>
                </a:rPr>
                <a:t>K = 7 </a:t>
              </a:r>
              <a:endParaRPr lang="it-IT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8" name="Rettangolo 37"/>
            <p:cNvSpPr/>
            <p:nvPr/>
          </p:nvSpPr>
          <p:spPr>
            <a:xfrm>
              <a:off x="2319157" y="3649720"/>
              <a:ext cx="664382" cy="989005"/>
            </a:xfrm>
            <a:prstGeom prst="rect">
              <a:avLst/>
            </a:prstGeom>
            <a:noFill/>
            <a:ln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39" name="Rettangolo 38"/>
            <p:cNvSpPr/>
            <p:nvPr/>
          </p:nvSpPr>
          <p:spPr>
            <a:xfrm>
              <a:off x="3111245" y="3649720"/>
              <a:ext cx="764239" cy="989005"/>
            </a:xfrm>
            <a:prstGeom prst="rect">
              <a:avLst/>
            </a:prstGeom>
            <a:noFill/>
            <a:ln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40" name="Rettangolo 39"/>
            <p:cNvSpPr/>
            <p:nvPr/>
          </p:nvSpPr>
          <p:spPr>
            <a:xfrm>
              <a:off x="4019500" y="3649720"/>
              <a:ext cx="764239" cy="989005"/>
            </a:xfrm>
            <a:prstGeom prst="rect">
              <a:avLst/>
            </a:prstGeom>
            <a:noFill/>
            <a:ln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41" name="Rettangolo 40"/>
            <p:cNvSpPr/>
            <p:nvPr/>
          </p:nvSpPr>
          <p:spPr>
            <a:xfrm>
              <a:off x="4883596" y="3649720"/>
              <a:ext cx="764239" cy="989005"/>
            </a:xfrm>
            <a:prstGeom prst="rect">
              <a:avLst/>
            </a:prstGeom>
            <a:noFill/>
            <a:ln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42" name="Rettangolo 41"/>
            <p:cNvSpPr/>
            <p:nvPr/>
          </p:nvSpPr>
          <p:spPr>
            <a:xfrm>
              <a:off x="5719843" y="3649720"/>
              <a:ext cx="764239" cy="989005"/>
            </a:xfrm>
            <a:prstGeom prst="rect">
              <a:avLst/>
            </a:prstGeom>
            <a:noFill/>
            <a:ln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43" name="Rettangolo 42"/>
            <p:cNvSpPr/>
            <p:nvPr/>
          </p:nvSpPr>
          <p:spPr>
            <a:xfrm>
              <a:off x="6583939" y="3649720"/>
              <a:ext cx="764239" cy="989005"/>
            </a:xfrm>
            <a:prstGeom prst="rect">
              <a:avLst/>
            </a:prstGeom>
            <a:noFill/>
            <a:ln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  <p:sp>
          <p:nvSpPr>
            <p:cNvPr id="44" name="Rettangolo 43"/>
            <p:cNvSpPr/>
            <p:nvPr/>
          </p:nvSpPr>
          <p:spPr>
            <a:xfrm>
              <a:off x="7475885" y="3649720"/>
              <a:ext cx="576064" cy="989005"/>
            </a:xfrm>
            <a:prstGeom prst="rect">
              <a:avLst/>
            </a:prstGeom>
            <a:noFill/>
            <a:ln>
              <a:solidFill>
                <a:srgbClr val="0066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it-IT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it-IT"/>
            </a:p>
          </p:txBody>
        </p:sp>
      </p:grpSp>
      <p:grpSp>
        <p:nvGrpSpPr>
          <p:cNvPr id="54" name="Gruppo 53"/>
          <p:cNvGrpSpPr/>
          <p:nvPr/>
        </p:nvGrpSpPr>
        <p:grpSpPr>
          <a:xfrm>
            <a:off x="1737406" y="4267331"/>
            <a:ext cx="2780272" cy="1825007"/>
            <a:chOff x="213406" y="4267330"/>
            <a:chExt cx="2780272" cy="1825007"/>
          </a:xfrm>
        </p:grpSpPr>
        <p:cxnSp>
          <p:nvCxnSpPr>
            <p:cNvPr id="47" name="Connettore 2 46"/>
            <p:cNvCxnSpPr/>
            <p:nvPr/>
          </p:nvCxnSpPr>
          <p:spPr>
            <a:xfrm flipH="1">
              <a:off x="1763688" y="4267330"/>
              <a:ext cx="427762" cy="1428067"/>
            </a:xfrm>
            <a:prstGeom prst="straightConnector1">
              <a:avLst/>
            </a:prstGeom>
            <a:ln w="15875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8" name="Immagine 4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406" y="5836906"/>
              <a:ext cx="2780272" cy="255431"/>
            </a:xfrm>
            <a:prstGeom prst="rect">
              <a:avLst/>
            </a:prstGeom>
          </p:spPr>
        </p:pic>
      </p:grpSp>
      <p:pic>
        <p:nvPicPr>
          <p:cNvPr id="9" name="Immagin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800" y="5836906"/>
            <a:ext cx="3503457" cy="256390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21" name="Immagine 20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22" name="Rettangolo 21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3" name="CasellaDiTesto 22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0202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551384" y="332656"/>
            <a:ext cx="5972190" cy="3348466"/>
            <a:chOff x="0" y="764704"/>
            <a:chExt cx="4999574" cy="2916418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6"/>
            <a:srcRect l="2321" t="3861" r="51269" b="62352"/>
            <a:stretch/>
          </p:blipFill>
          <p:spPr>
            <a:xfrm>
              <a:off x="0" y="764704"/>
              <a:ext cx="4999574" cy="2916418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>
              <a:off x="1742508" y="3189258"/>
              <a:ext cx="309212" cy="2397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1399601" y="44625"/>
            <a:ext cx="9392798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Results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2" name="Gruppo 31"/>
          <p:cNvGrpSpPr/>
          <p:nvPr/>
        </p:nvGrpSpPr>
        <p:grpSpPr>
          <a:xfrm>
            <a:off x="6742492" y="620688"/>
            <a:ext cx="3890012" cy="2520280"/>
            <a:chOff x="5218492" y="836712"/>
            <a:chExt cx="3890012" cy="2520280"/>
          </a:xfrm>
        </p:grpSpPr>
        <p:grpSp>
          <p:nvGrpSpPr>
            <p:cNvPr id="3" name="Gruppo 2"/>
            <p:cNvGrpSpPr/>
            <p:nvPr/>
          </p:nvGrpSpPr>
          <p:grpSpPr>
            <a:xfrm>
              <a:off x="5220072" y="980728"/>
              <a:ext cx="3818004" cy="2376264"/>
              <a:chOff x="342127" y="931728"/>
              <a:chExt cx="3736556" cy="2364884"/>
            </a:xfrm>
          </p:grpSpPr>
          <p:pic>
            <p:nvPicPr>
              <p:cNvPr id="21" name="Picture 1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24"/>
              <a:stretch/>
            </p:blipFill>
            <p:spPr>
              <a:xfrm>
                <a:off x="342127" y="931728"/>
                <a:ext cx="3736556" cy="2364884"/>
              </a:xfrm>
              <a:prstGeom prst="rect">
                <a:avLst/>
              </a:prstGeom>
            </p:spPr>
          </p:pic>
          <p:pic>
            <p:nvPicPr>
              <p:cNvPr id="22" name="Picture 12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08940" y="2708920"/>
                <a:ext cx="2650865" cy="220575"/>
              </a:xfrm>
              <a:prstGeom prst="rect">
                <a:avLst/>
              </a:prstGeom>
            </p:spPr>
          </p:pic>
        </p:grpSp>
        <p:sp>
          <p:nvSpPr>
            <p:cNvPr id="29" name="Fumetto 2 28"/>
            <p:cNvSpPr/>
            <p:nvPr/>
          </p:nvSpPr>
          <p:spPr>
            <a:xfrm>
              <a:off x="5218492" y="836712"/>
              <a:ext cx="3890012" cy="2520280"/>
            </a:xfrm>
            <a:prstGeom prst="wedgeRoundRectCallout">
              <a:avLst>
                <a:gd name="adj1" fmla="val -75486"/>
                <a:gd name="adj2" fmla="val -18271"/>
                <a:gd name="adj3" fmla="val 16667"/>
              </a:avLst>
            </a:prstGeom>
            <a:noFill/>
            <a:ln w="28575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3" name="Gruppo 32"/>
          <p:cNvGrpSpPr/>
          <p:nvPr/>
        </p:nvGrpSpPr>
        <p:grpSpPr>
          <a:xfrm>
            <a:off x="6670484" y="3753130"/>
            <a:ext cx="3962020" cy="2628198"/>
            <a:chOff x="5146484" y="3753130"/>
            <a:chExt cx="3962020" cy="2628198"/>
          </a:xfrm>
        </p:grpSpPr>
        <p:grpSp>
          <p:nvGrpSpPr>
            <p:cNvPr id="4" name="Gruppo 3"/>
            <p:cNvGrpSpPr/>
            <p:nvPr/>
          </p:nvGrpSpPr>
          <p:grpSpPr>
            <a:xfrm>
              <a:off x="5220072" y="3952072"/>
              <a:ext cx="3744416" cy="2426400"/>
              <a:chOff x="4733804" y="845240"/>
              <a:chExt cx="3671161" cy="2360282"/>
            </a:xfrm>
          </p:grpSpPr>
          <p:pic>
            <p:nvPicPr>
              <p:cNvPr id="19" name="Picture 9"/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70"/>
              <a:stretch/>
            </p:blipFill>
            <p:spPr>
              <a:xfrm>
                <a:off x="4733804" y="845240"/>
                <a:ext cx="3671161" cy="2360282"/>
              </a:xfrm>
              <a:prstGeom prst="rect">
                <a:avLst/>
              </a:prstGeom>
            </p:spPr>
          </p:pic>
          <p:pic>
            <p:nvPicPr>
              <p:cNvPr id="23" name="Picture 13"/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0123" y="2619047"/>
                <a:ext cx="2108012" cy="309069"/>
              </a:xfrm>
              <a:prstGeom prst="rect">
                <a:avLst/>
              </a:prstGeom>
            </p:spPr>
          </p:pic>
        </p:grpSp>
        <p:sp>
          <p:nvSpPr>
            <p:cNvPr id="30" name="Fumetto 2 29"/>
            <p:cNvSpPr/>
            <p:nvPr/>
          </p:nvSpPr>
          <p:spPr>
            <a:xfrm>
              <a:off x="5146484" y="3753130"/>
              <a:ext cx="3962020" cy="2628198"/>
            </a:xfrm>
            <a:prstGeom prst="wedgeRoundRectCallout">
              <a:avLst>
                <a:gd name="adj1" fmla="val -80073"/>
                <a:gd name="adj2" fmla="val -85849"/>
                <a:gd name="adj3" fmla="val 16667"/>
              </a:avLst>
            </a:prstGeom>
            <a:noFill/>
            <a:ln w="28575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34" name="Gruppo 33"/>
          <p:cNvGrpSpPr/>
          <p:nvPr/>
        </p:nvGrpSpPr>
        <p:grpSpPr>
          <a:xfrm>
            <a:off x="1775521" y="3789041"/>
            <a:ext cx="3958167" cy="2533363"/>
            <a:chOff x="251520" y="3789040"/>
            <a:chExt cx="3958167" cy="2533363"/>
          </a:xfrm>
        </p:grpSpPr>
        <p:grpSp>
          <p:nvGrpSpPr>
            <p:cNvPr id="28" name="Gruppo 27"/>
            <p:cNvGrpSpPr>
              <a:grpSpLocks noChangeAspect="1"/>
            </p:cNvGrpSpPr>
            <p:nvPr/>
          </p:nvGrpSpPr>
          <p:grpSpPr>
            <a:xfrm>
              <a:off x="251520" y="3878041"/>
              <a:ext cx="3911555" cy="2428424"/>
              <a:chOff x="2375785" y="3657600"/>
              <a:chExt cx="3807282" cy="2363688"/>
            </a:xfrm>
          </p:grpSpPr>
          <p:pic>
            <p:nvPicPr>
              <p:cNvPr id="20" name="Picture 10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75785" y="3657600"/>
                <a:ext cx="3807282" cy="2363688"/>
              </a:xfrm>
              <a:prstGeom prst="rect">
                <a:avLst/>
              </a:prstGeom>
            </p:spPr>
          </p:pic>
          <p:pic>
            <p:nvPicPr>
              <p:cNvPr id="24" name="Picture 15"/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59832" y="5504205"/>
                <a:ext cx="2650865" cy="220575"/>
              </a:xfrm>
              <a:prstGeom prst="rect">
                <a:avLst/>
              </a:prstGeom>
            </p:spPr>
          </p:pic>
        </p:grpSp>
        <p:sp>
          <p:nvSpPr>
            <p:cNvPr id="31" name="Fumetto 2 30"/>
            <p:cNvSpPr/>
            <p:nvPr/>
          </p:nvSpPr>
          <p:spPr>
            <a:xfrm>
              <a:off x="251520" y="3789040"/>
              <a:ext cx="3958167" cy="2533363"/>
            </a:xfrm>
            <a:prstGeom prst="wedgeRoundRectCallout">
              <a:avLst>
                <a:gd name="adj1" fmla="val 20102"/>
                <a:gd name="adj2" fmla="val -68290"/>
                <a:gd name="adj3" fmla="val 16667"/>
              </a:avLst>
            </a:prstGeom>
            <a:noFill/>
            <a:ln w="28575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26" name="Immagine 25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5" name="CasellaDiTesto 34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5433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3"/>
          <p:cNvSpPr>
            <a:spLocks noGrp="1"/>
          </p:cNvSpPr>
          <p:nvPr>
            <p:ph type="title"/>
          </p:nvPr>
        </p:nvSpPr>
        <p:spPr>
          <a:xfrm>
            <a:off x="2443717" y="-257292"/>
            <a:ext cx="7304566" cy="1138138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Weak values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5695831" y="703026"/>
            <a:ext cx="6376833" cy="459818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3C687C"/>
                </a:solidFill>
                <a:latin typeface="+mj-lt"/>
              </a:rPr>
              <a:t>Metrology</a:t>
            </a:r>
            <a:r>
              <a:rPr lang="en-US" dirty="0">
                <a:solidFill>
                  <a:srgbClr val="3C687C"/>
                </a:solidFill>
                <a:latin typeface="+mj-lt"/>
              </a:rPr>
              <a:t>: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cs typeface="Arial" panose="020B0604020202020204" pitchFamily="34" charset="0"/>
              </a:rPr>
              <a:t>Amplification of coupling strength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437389"/>
                </a:solidFill>
                <a:cs typeface="Arial" panose="020B0604020202020204" pitchFamily="34" charset="0"/>
              </a:rPr>
              <a:t>[Boyd et al.]</a:t>
            </a:r>
            <a:r>
              <a:rPr lang="en-US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 panose="020B0604020202020204" pitchFamily="34" charset="0"/>
              </a:rPr>
              <a:t>Light beam displacement</a:t>
            </a:r>
            <a:r>
              <a:rPr lang="en-US" dirty="0">
                <a:solidFill>
                  <a:srgbClr val="006699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6699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437389"/>
                </a:solidFill>
                <a:latin typeface="+mj-lt"/>
                <a:cs typeface="Arial" panose="020B0604020202020204" pitchFamily="34" charset="0"/>
              </a:rPr>
              <a:t>[</a:t>
            </a:r>
            <a:r>
              <a:rPr lang="en-US" sz="1400" dirty="0" err="1">
                <a:solidFill>
                  <a:srgbClr val="437389"/>
                </a:solidFill>
                <a:latin typeface="+mj-lt"/>
                <a:cs typeface="Arial" panose="020B0604020202020204" pitchFamily="34" charset="0"/>
              </a:rPr>
              <a:t>Kwiat</a:t>
            </a:r>
            <a:r>
              <a:rPr lang="en-US" sz="1400" dirty="0">
                <a:solidFill>
                  <a:srgbClr val="437389"/>
                </a:solidFill>
                <a:latin typeface="+mj-lt"/>
                <a:cs typeface="Arial" panose="020B0604020202020204" pitchFamily="34" charset="0"/>
              </a:rPr>
              <a:t> et al.]</a:t>
            </a:r>
            <a:endParaRPr lang="en-US" dirty="0">
              <a:latin typeface="+mj-lt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 panose="020B0604020202020204" pitchFamily="34" charset="0"/>
              </a:rPr>
              <a:t>Angular deflection </a:t>
            </a:r>
            <a:r>
              <a:rPr lang="en-US" sz="1400" dirty="0">
                <a:solidFill>
                  <a:srgbClr val="437389"/>
                </a:solidFill>
                <a:latin typeface="+mj-lt"/>
                <a:cs typeface="Arial" panose="020B0604020202020204" pitchFamily="34" charset="0"/>
              </a:rPr>
              <a:t>[Dixon et al.]</a:t>
            </a:r>
          </a:p>
          <a:p>
            <a:pPr marL="28575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 panose="020B0604020202020204" pitchFamily="34" charset="0"/>
              </a:rPr>
              <a:t>…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 algn="just">
              <a:lnSpc>
                <a:spcPct val="120000"/>
              </a:lnSpc>
            </a:pPr>
            <a:endParaRPr lang="en-US" dirty="0">
              <a:latin typeface="+mj-lt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3C687C"/>
                </a:solidFill>
                <a:latin typeface="+mj-lt"/>
              </a:rPr>
              <a:t>Quantum Foundations</a:t>
            </a:r>
            <a:r>
              <a:rPr lang="en-US" dirty="0">
                <a:solidFill>
                  <a:srgbClr val="3C687C"/>
                </a:solidFill>
                <a:latin typeface="+mj-lt"/>
              </a:rPr>
              <a:t>: </a:t>
            </a: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Direct measurement of the wave function </a:t>
            </a:r>
            <a:r>
              <a:rPr lang="en-US" sz="1400" dirty="0" smtClean="0">
                <a:solidFill>
                  <a:srgbClr val="437389"/>
                </a:solidFill>
              </a:rPr>
              <a:t>[</a:t>
            </a:r>
            <a:r>
              <a:rPr lang="en-US" sz="1400" dirty="0" err="1" smtClean="0">
                <a:solidFill>
                  <a:srgbClr val="437389"/>
                </a:solidFill>
              </a:rPr>
              <a:t>Lundeen</a:t>
            </a:r>
            <a:r>
              <a:rPr lang="en-US" sz="1400" dirty="0" smtClean="0">
                <a:solidFill>
                  <a:srgbClr val="437389"/>
                </a:solidFill>
              </a:rPr>
              <a:t> et al.]</a:t>
            </a:r>
            <a:endParaRPr lang="en-US" dirty="0" smtClean="0">
              <a:latin typeface="+mj-lt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Measurement of incompatible observables on the same particle </a:t>
            </a:r>
            <a:r>
              <a:rPr lang="en-US" sz="1400" dirty="0" smtClean="0">
                <a:solidFill>
                  <a:srgbClr val="437389"/>
                </a:solidFill>
                <a:latin typeface="+mj-lt"/>
              </a:rPr>
              <a:t>[</a:t>
            </a:r>
            <a:r>
              <a:rPr lang="en-US" sz="1400" dirty="0" err="1" smtClean="0">
                <a:solidFill>
                  <a:srgbClr val="437389"/>
                </a:solidFill>
                <a:latin typeface="+mj-lt"/>
              </a:rPr>
              <a:t>Mitchinson</a:t>
            </a:r>
            <a:r>
              <a:rPr lang="en-US" sz="1400" dirty="0" smtClean="0">
                <a:solidFill>
                  <a:srgbClr val="437389"/>
                </a:solidFill>
                <a:latin typeface="+mj-lt"/>
              </a:rPr>
              <a:t> et al., Piacentini et al., </a:t>
            </a:r>
            <a:r>
              <a:rPr lang="en-US" sz="1400" dirty="0" err="1" smtClean="0">
                <a:solidFill>
                  <a:srgbClr val="437389"/>
                </a:solidFill>
                <a:latin typeface="+mj-lt"/>
              </a:rPr>
              <a:t>Thekkadath</a:t>
            </a:r>
            <a:r>
              <a:rPr lang="en-US" sz="1400" dirty="0" smtClean="0">
                <a:solidFill>
                  <a:srgbClr val="437389"/>
                </a:solidFill>
                <a:latin typeface="+mj-lt"/>
              </a:rPr>
              <a:t> et al., …]</a:t>
            </a:r>
            <a:endParaRPr lang="en-US" dirty="0" smtClean="0">
              <a:latin typeface="+mj-lt"/>
            </a:endParaRPr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+mj-lt"/>
              </a:rPr>
              <a:t>Quantumness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tests </a:t>
            </a:r>
            <a:r>
              <a:rPr lang="en-US" sz="1400" dirty="0">
                <a:solidFill>
                  <a:srgbClr val="437389"/>
                </a:solidFill>
              </a:rPr>
              <a:t>[Pusey, Piacentini et al., Goggin et al., Avella et al</a:t>
            </a:r>
            <a:r>
              <a:rPr lang="en-US" sz="1400" dirty="0" smtClean="0">
                <a:solidFill>
                  <a:srgbClr val="437389"/>
                </a:solidFill>
              </a:rPr>
              <a:t>., </a:t>
            </a:r>
            <a:r>
              <a:rPr lang="en-US" sz="1400" dirty="0" err="1" smtClean="0">
                <a:solidFill>
                  <a:srgbClr val="437389"/>
                </a:solidFill>
              </a:rPr>
              <a:t>Kunjwal</a:t>
            </a:r>
            <a:r>
              <a:rPr lang="en-US" sz="1400" dirty="0" smtClean="0">
                <a:solidFill>
                  <a:srgbClr val="437389"/>
                </a:solidFill>
              </a:rPr>
              <a:t> et al., …]</a:t>
            </a:r>
            <a:endParaRPr lang="en-US" dirty="0"/>
          </a:p>
          <a:p>
            <a:pPr marL="285750" indent="-285750" algn="just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Hints on Quantum Mechanics interpretations </a:t>
            </a:r>
            <a:r>
              <a:rPr lang="en-US" sz="1400" dirty="0" smtClean="0">
                <a:solidFill>
                  <a:srgbClr val="437389"/>
                </a:solidFill>
                <a:latin typeface="+mj-lt"/>
              </a:rPr>
              <a:t>[</a:t>
            </a:r>
            <a:r>
              <a:rPr lang="en-US" sz="1400" dirty="0" err="1" smtClean="0">
                <a:solidFill>
                  <a:srgbClr val="437389"/>
                </a:solidFill>
                <a:latin typeface="+mj-lt"/>
              </a:rPr>
              <a:t>Aharonov</a:t>
            </a:r>
            <a:r>
              <a:rPr lang="en-US" sz="1400" dirty="0" smtClean="0">
                <a:solidFill>
                  <a:srgbClr val="437389"/>
                </a:solidFill>
                <a:latin typeface="+mj-lt"/>
              </a:rPr>
              <a:t> </a:t>
            </a:r>
            <a:r>
              <a:rPr lang="en-US" sz="1400" dirty="0">
                <a:solidFill>
                  <a:srgbClr val="437389"/>
                </a:solidFill>
                <a:latin typeface="+mj-lt"/>
              </a:rPr>
              <a:t>et al., </a:t>
            </a:r>
            <a:r>
              <a:rPr lang="en-US" sz="1400" dirty="0" smtClean="0">
                <a:solidFill>
                  <a:srgbClr val="437389"/>
                </a:solidFill>
                <a:latin typeface="+mj-lt"/>
              </a:rPr>
              <a:t>TSVF, …]</a:t>
            </a:r>
            <a:endParaRPr lang="en-US" dirty="0">
              <a:solidFill>
                <a:srgbClr val="437389"/>
              </a:solidFill>
              <a:latin typeface="+mj-lt"/>
            </a:endParaRPr>
          </a:p>
        </p:txBody>
      </p:sp>
      <p:sp>
        <p:nvSpPr>
          <p:cNvPr id="29" name="Rettangolo 28"/>
          <p:cNvSpPr/>
          <p:nvPr/>
        </p:nvSpPr>
        <p:spPr>
          <a:xfrm>
            <a:off x="1880441" y="5991671"/>
            <a:ext cx="84311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</a:t>
            </a:r>
            <a:r>
              <a:rPr lang="it-IT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anomalous</a:t>
            </a:r>
            <a:r>
              <a:rPr lang="it-IT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2000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it-IT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just a single 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7" name="Gruppo 46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uppo 5"/>
          <p:cNvGrpSpPr/>
          <p:nvPr/>
        </p:nvGrpSpPr>
        <p:grpSpPr>
          <a:xfrm>
            <a:off x="191344" y="764704"/>
            <a:ext cx="4944402" cy="4447423"/>
            <a:chOff x="119336" y="404664"/>
            <a:chExt cx="5112568" cy="4447423"/>
          </a:xfrm>
        </p:grpSpPr>
        <p:grpSp>
          <p:nvGrpSpPr>
            <p:cNvPr id="53" name="Gruppo 52"/>
            <p:cNvGrpSpPr/>
            <p:nvPr>
              <p:custDataLst>
                <p:tags r:id="rId1"/>
              </p:custDataLst>
            </p:nvPr>
          </p:nvGrpSpPr>
          <p:grpSpPr>
            <a:xfrm>
              <a:off x="119336" y="404664"/>
              <a:ext cx="5112568" cy="4447423"/>
              <a:chOff x="1559323" y="247202"/>
              <a:chExt cx="5112568" cy="4447423"/>
            </a:xfrm>
          </p:grpSpPr>
          <p:sp>
            <p:nvSpPr>
              <p:cNvPr id="76" name="CasellaDiTesto 75"/>
              <p:cNvSpPr txBox="1"/>
              <p:nvPr/>
            </p:nvSpPr>
            <p:spPr>
              <a:xfrm>
                <a:off x="2567439" y="2196153"/>
                <a:ext cx="123303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 err="1" smtClean="0">
                    <a:solidFill>
                      <a:srgbClr val="3C687C"/>
                    </a:solidFill>
                  </a:rPr>
                  <a:t>Birefringent</a:t>
                </a:r>
                <a:endParaRPr lang="it-IT" sz="1600" dirty="0">
                  <a:solidFill>
                    <a:srgbClr val="3C687C"/>
                  </a:solidFill>
                </a:endParaRPr>
              </a:p>
              <a:p>
                <a:pPr algn="ctr"/>
                <a:r>
                  <a:rPr lang="it-IT" sz="1600" dirty="0" err="1" smtClean="0">
                    <a:solidFill>
                      <a:srgbClr val="3C687C"/>
                    </a:solidFill>
                  </a:rPr>
                  <a:t>crystal</a:t>
                </a:r>
                <a:endParaRPr lang="it-IT" sz="1600" dirty="0">
                  <a:solidFill>
                    <a:srgbClr val="3C687C"/>
                  </a:solidFill>
                </a:endParaRPr>
              </a:p>
            </p:txBody>
          </p:sp>
          <p:sp>
            <p:nvSpPr>
              <p:cNvPr id="77" name="CasellaDiTesto 76"/>
              <p:cNvSpPr txBox="1"/>
              <p:nvPr/>
            </p:nvSpPr>
            <p:spPr>
              <a:xfrm>
                <a:off x="4644008" y="2204863"/>
                <a:ext cx="9925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 err="1" smtClean="0">
                    <a:solidFill>
                      <a:srgbClr val="3C687C"/>
                    </a:solidFill>
                  </a:rPr>
                  <a:t>Polarizer</a:t>
                </a:r>
                <a:endParaRPr lang="it-IT" sz="1600" dirty="0">
                  <a:solidFill>
                    <a:srgbClr val="3C687C"/>
                  </a:solidFill>
                </a:endParaRPr>
              </a:p>
            </p:txBody>
          </p:sp>
          <p:sp>
            <p:nvSpPr>
              <p:cNvPr id="78" name="Rettangolo arrotondato 77"/>
              <p:cNvSpPr/>
              <p:nvPr/>
            </p:nvSpPr>
            <p:spPr>
              <a:xfrm>
                <a:off x="1559323" y="247202"/>
                <a:ext cx="5112568" cy="4447423"/>
              </a:xfrm>
              <a:prstGeom prst="roundRect">
                <a:avLst>
                  <a:gd name="adj" fmla="val 9595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Freccia a destra 78"/>
              <p:cNvSpPr/>
              <p:nvPr/>
            </p:nvSpPr>
            <p:spPr>
              <a:xfrm rot="17933181">
                <a:off x="2598119" y="3756517"/>
                <a:ext cx="420486" cy="37394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0" name="Freccia a destra 79"/>
              <p:cNvSpPr/>
              <p:nvPr/>
            </p:nvSpPr>
            <p:spPr>
              <a:xfrm rot="14163456">
                <a:off x="5222121" y="3730023"/>
                <a:ext cx="420486" cy="34832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81" name="Immagine 8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3699" y="4239312"/>
                <a:ext cx="1319172" cy="333084"/>
              </a:xfrm>
              <a:prstGeom prst="rect">
                <a:avLst/>
              </a:prstGeom>
            </p:spPr>
          </p:pic>
        </p:grpSp>
        <p:pic>
          <p:nvPicPr>
            <p:cNvPr id="54" name="Immagine 5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0165" y="4361576"/>
              <a:ext cx="1743012" cy="323635"/>
            </a:xfrm>
            <a:prstGeom prst="rect">
              <a:avLst/>
            </a:prstGeom>
          </p:spPr>
        </p:pic>
        <p:grpSp>
          <p:nvGrpSpPr>
            <p:cNvPr id="55" name="Gruppo 54"/>
            <p:cNvGrpSpPr/>
            <p:nvPr/>
          </p:nvGrpSpPr>
          <p:grpSpPr>
            <a:xfrm>
              <a:off x="326862" y="2593366"/>
              <a:ext cx="4731987" cy="1623631"/>
              <a:chOff x="797445" y="2032481"/>
              <a:chExt cx="5718771" cy="1823318"/>
            </a:xfrm>
          </p:grpSpPr>
          <p:sp>
            <p:nvSpPr>
              <p:cNvPr id="67" name="Rettangolo 66"/>
              <p:cNvSpPr/>
              <p:nvPr/>
            </p:nvSpPr>
            <p:spPr>
              <a:xfrm>
                <a:off x="4052875" y="2745302"/>
                <a:ext cx="2463341" cy="51131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8" name="Rettangolo 67"/>
              <p:cNvSpPr/>
              <p:nvPr/>
            </p:nvSpPr>
            <p:spPr>
              <a:xfrm rot="21136728">
                <a:off x="2377374" y="2824467"/>
                <a:ext cx="1080120" cy="144016"/>
              </a:xfrm>
              <a:prstGeom prst="rect">
                <a:avLst/>
              </a:prstGeom>
              <a:solidFill>
                <a:srgbClr val="FF6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Rettangolo 68"/>
              <p:cNvSpPr/>
              <p:nvPr/>
            </p:nvSpPr>
            <p:spPr>
              <a:xfrm>
                <a:off x="3389734" y="2752561"/>
                <a:ext cx="1326282" cy="324036"/>
              </a:xfrm>
              <a:prstGeom prst="rect">
                <a:avLst/>
              </a:prstGeom>
              <a:solidFill>
                <a:srgbClr val="FF6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ttangolo 69"/>
              <p:cNvSpPr/>
              <p:nvPr/>
            </p:nvSpPr>
            <p:spPr>
              <a:xfrm>
                <a:off x="797445" y="2896577"/>
                <a:ext cx="4083521" cy="36004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71" name="Connettore 2 70"/>
              <p:cNvCxnSpPr/>
              <p:nvPr/>
            </p:nvCxnSpPr>
            <p:spPr>
              <a:xfrm flipV="1">
                <a:off x="2381622" y="2032481"/>
                <a:ext cx="1080000" cy="1823318"/>
              </a:xfrm>
              <a:prstGeom prst="straightConnector1">
                <a:avLst/>
              </a:prstGeom>
              <a:ln>
                <a:solidFill>
                  <a:srgbClr val="3C687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Freccia a destra 71"/>
              <p:cNvSpPr/>
              <p:nvPr/>
            </p:nvSpPr>
            <p:spPr>
              <a:xfrm>
                <a:off x="1013470" y="2932581"/>
                <a:ext cx="903536" cy="252028"/>
              </a:xfrm>
              <a:prstGeom prst="rightArrow">
                <a:avLst/>
              </a:prstGeom>
              <a:solidFill>
                <a:srgbClr val="FF6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3" name="Rettangolo 72"/>
              <p:cNvSpPr/>
              <p:nvPr/>
            </p:nvSpPr>
            <p:spPr>
              <a:xfrm>
                <a:off x="2381622" y="2536537"/>
                <a:ext cx="1080120" cy="1008112"/>
              </a:xfrm>
              <a:prstGeom prst="rect">
                <a:avLst/>
              </a:prstGeom>
              <a:solidFill>
                <a:srgbClr val="00B0F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74" name="Connettore 1 6"/>
              <p:cNvCxnSpPr/>
              <p:nvPr/>
            </p:nvCxnSpPr>
            <p:spPr>
              <a:xfrm>
                <a:off x="4910862" y="2319381"/>
                <a:ext cx="0" cy="1290215"/>
              </a:xfrm>
              <a:prstGeom prst="line">
                <a:avLst/>
              </a:prstGeom>
              <a:ln w="57150">
                <a:solidFill>
                  <a:srgbClr val="43738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Freccia a destra 74"/>
              <p:cNvSpPr/>
              <p:nvPr/>
            </p:nvSpPr>
            <p:spPr>
              <a:xfrm>
                <a:off x="5626819" y="2860866"/>
                <a:ext cx="745381" cy="252028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6" name="Gruppo 55"/>
            <p:cNvGrpSpPr/>
            <p:nvPr/>
          </p:nvGrpSpPr>
          <p:grpSpPr>
            <a:xfrm>
              <a:off x="228961" y="953035"/>
              <a:ext cx="1592105" cy="875419"/>
              <a:chOff x="967282" y="620688"/>
              <a:chExt cx="1592105" cy="875419"/>
            </a:xfrm>
          </p:grpSpPr>
          <p:sp>
            <p:nvSpPr>
              <p:cNvPr id="65" name="Rettangolo 64"/>
              <p:cNvSpPr/>
              <p:nvPr/>
            </p:nvSpPr>
            <p:spPr>
              <a:xfrm>
                <a:off x="1072056" y="620688"/>
                <a:ext cx="13538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Initial state:</a:t>
                </a:r>
              </a:p>
            </p:txBody>
          </p:sp>
          <p:pic>
            <p:nvPicPr>
              <p:cNvPr id="66" name="Immagine 65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282" y="1240197"/>
                <a:ext cx="1592105" cy="255910"/>
              </a:xfrm>
              <a:prstGeom prst="rect">
                <a:avLst/>
              </a:prstGeom>
            </p:spPr>
          </p:pic>
        </p:grpSp>
        <p:grpSp>
          <p:nvGrpSpPr>
            <p:cNvPr id="5" name="Gruppo 4"/>
            <p:cNvGrpSpPr/>
            <p:nvPr>
              <p:custDataLst>
                <p:tags r:id="rId3"/>
              </p:custDataLst>
            </p:nvPr>
          </p:nvGrpSpPr>
          <p:grpSpPr>
            <a:xfrm>
              <a:off x="1199672" y="1097052"/>
              <a:ext cx="3118163" cy="368410"/>
              <a:chOff x="1199672" y="1097052"/>
              <a:chExt cx="3118163" cy="368410"/>
            </a:xfrm>
          </p:grpSpPr>
          <p:pic>
            <p:nvPicPr>
              <p:cNvPr id="4" name="Immagine 3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93511" y="1097052"/>
                <a:ext cx="1824324" cy="229888"/>
              </a:xfrm>
              <a:prstGeom prst="rect">
                <a:avLst/>
              </a:prstGeom>
            </p:spPr>
          </p:pic>
          <p:cxnSp>
            <p:nvCxnSpPr>
              <p:cNvPr id="64" name="Connettore 2 63"/>
              <p:cNvCxnSpPr/>
              <p:nvPr/>
            </p:nvCxnSpPr>
            <p:spPr>
              <a:xfrm flipV="1">
                <a:off x="1199672" y="1232502"/>
                <a:ext cx="1192099" cy="23296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o 57"/>
            <p:cNvGrpSpPr/>
            <p:nvPr/>
          </p:nvGrpSpPr>
          <p:grpSpPr>
            <a:xfrm>
              <a:off x="1868363" y="1590700"/>
              <a:ext cx="3232735" cy="480000"/>
              <a:chOff x="2863265" y="1268760"/>
              <a:chExt cx="3232735" cy="480000"/>
            </a:xfrm>
          </p:grpSpPr>
          <p:pic>
            <p:nvPicPr>
              <p:cNvPr id="61" name="Immagine 6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8514" y="1268760"/>
                <a:ext cx="2597486" cy="480000"/>
              </a:xfrm>
              <a:prstGeom prst="rect">
                <a:avLst/>
              </a:prstGeom>
            </p:spPr>
          </p:pic>
          <p:cxnSp>
            <p:nvCxnSpPr>
              <p:cNvPr id="62" name="Connettore 2 61"/>
              <p:cNvCxnSpPr/>
              <p:nvPr/>
            </p:nvCxnSpPr>
            <p:spPr>
              <a:xfrm>
                <a:off x="2863265" y="1411763"/>
                <a:ext cx="542792" cy="59426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Immagine 5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541" y="2899938"/>
              <a:ext cx="286476" cy="254476"/>
            </a:xfrm>
            <a:prstGeom prst="rect">
              <a:avLst/>
            </a:prstGeom>
          </p:spPr>
        </p:pic>
        <p:pic>
          <p:nvPicPr>
            <p:cNvPr id="60" name="Immagine 5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4287" y="2774466"/>
              <a:ext cx="278857" cy="254476"/>
            </a:xfrm>
            <a:prstGeom prst="rect">
              <a:avLst/>
            </a:prstGeom>
          </p:spPr>
        </p:pic>
      </p:grpSp>
      <p:sp>
        <p:nvSpPr>
          <p:cNvPr id="42" name="Rettangolo 41"/>
          <p:cNvSpPr/>
          <p:nvPr/>
        </p:nvSpPr>
        <p:spPr>
          <a:xfrm>
            <a:off x="107504" y="5524548"/>
            <a:ext cx="5412432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Little information </a:t>
            </a:r>
            <a:r>
              <a:rPr lang="it-IT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</a:t>
            </a:r>
            <a:r>
              <a:rPr lang="it-IT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single </a:t>
            </a:r>
            <a:r>
              <a:rPr lang="it-IT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measurement</a:t>
            </a:r>
            <a:r>
              <a:rPr lang="it-IT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it-IT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event</a:t>
            </a:r>
            <a:endParaRPr lang="it-IT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5747124" y="5521763"/>
            <a:ext cx="6109516" cy="424732"/>
            <a:chOff x="5624388" y="5305739"/>
            <a:chExt cx="6109516" cy="424732"/>
          </a:xfrm>
        </p:grpSpPr>
        <p:sp>
          <p:nvSpPr>
            <p:cNvPr id="46" name="Freccia a destra 45"/>
            <p:cNvSpPr/>
            <p:nvPr/>
          </p:nvSpPr>
          <p:spPr>
            <a:xfrm>
              <a:off x="5624388" y="5374638"/>
              <a:ext cx="675804" cy="29250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Rettangolo 51"/>
            <p:cNvSpPr/>
            <p:nvPr/>
          </p:nvSpPr>
          <p:spPr>
            <a:xfrm>
              <a:off x="6541657" y="5305739"/>
              <a:ext cx="5192247" cy="4247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it-IT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Averaging</a:t>
              </a:r>
              <a:r>
                <a:rPr lang="it-IT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on multiple </a:t>
              </a:r>
              <a:r>
                <a:rPr lang="it-IT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detection</a:t>
              </a:r>
              <a:r>
                <a:rPr lang="it-IT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events</a:t>
              </a:r>
              <a:r>
                <a:rPr lang="it-IT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is</a:t>
              </a:r>
              <a:r>
                <a:rPr lang="it-IT" dirty="0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needed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1" name="Rettangolo 50"/>
          <p:cNvSpPr/>
          <p:nvPr/>
        </p:nvSpPr>
        <p:spPr>
          <a:xfrm>
            <a:off x="1343867" y="773632"/>
            <a:ext cx="29739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implementation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606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9" grpId="0"/>
      <p:bldP spid="42" grpId="0"/>
      <p:bldP spid="5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1399601" y="44625"/>
            <a:ext cx="9392798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Results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5735960" y="188641"/>
            <a:ext cx="5472608" cy="3384376"/>
            <a:chOff x="4211960" y="567784"/>
            <a:chExt cx="4824536" cy="3005231"/>
          </a:xfrm>
        </p:grpSpPr>
        <p:pic>
          <p:nvPicPr>
            <p:cNvPr id="9" name="Immagine 8"/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3792" t="6364" r="1422" b="61936"/>
            <a:stretch/>
          </p:blipFill>
          <p:spPr>
            <a:xfrm>
              <a:off x="4211960" y="567784"/>
              <a:ext cx="4824536" cy="3005231"/>
            </a:xfrm>
            <a:prstGeom prst="rect">
              <a:avLst/>
            </a:prstGeom>
          </p:spPr>
        </p:pic>
        <p:sp>
          <p:nvSpPr>
            <p:cNvPr id="2" name="Rettangolo 1"/>
            <p:cNvSpPr/>
            <p:nvPr/>
          </p:nvSpPr>
          <p:spPr>
            <a:xfrm>
              <a:off x="7812360" y="2924944"/>
              <a:ext cx="288032" cy="2880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4" name="Gruppo 3"/>
          <p:cNvGrpSpPr/>
          <p:nvPr/>
        </p:nvGrpSpPr>
        <p:grpSpPr>
          <a:xfrm>
            <a:off x="1636344" y="692696"/>
            <a:ext cx="3955601" cy="2520280"/>
            <a:chOff x="112343" y="692696"/>
            <a:chExt cx="3955601" cy="2520280"/>
          </a:xfrm>
        </p:grpSpPr>
        <p:pic>
          <p:nvPicPr>
            <p:cNvPr id="10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343" y="811916"/>
              <a:ext cx="3883593" cy="240106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4" y="980728"/>
              <a:ext cx="2696666" cy="224386"/>
            </a:xfrm>
            <a:prstGeom prst="rect">
              <a:avLst/>
            </a:prstGeom>
          </p:spPr>
        </p:pic>
        <p:sp>
          <p:nvSpPr>
            <p:cNvPr id="16" name="Fumetto 2 15"/>
            <p:cNvSpPr/>
            <p:nvPr/>
          </p:nvSpPr>
          <p:spPr>
            <a:xfrm>
              <a:off x="112343" y="692696"/>
              <a:ext cx="3955601" cy="2520280"/>
            </a:xfrm>
            <a:prstGeom prst="wedgeRoundRectCallout">
              <a:avLst>
                <a:gd name="adj1" fmla="val 71221"/>
                <a:gd name="adj2" fmla="val -32416"/>
                <a:gd name="adj3" fmla="val 16667"/>
              </a:avLst>
            </a:prstGeom>
            <a:noFill/>
            <a:ln w="28575">
              <a:solidFill>
                <a:srgbClr val="84B4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9" name="Gruppo 18"/>
          <p:cNvGrpSpPr/>
          <p:nvPr/>
        </p:nvGrpSpPr>
        <p:grpSpPr>
          <a:xfrm>
            <a:off x="1703512" y="3761532"/>
            <a:ext cx="4104456" cy="2527254"/>
            <a:chOff x="179512" y="3761532"/>
            <a:chExt cx="4104456" cy="2527254"/>
          </a:xfrm>
        </p:grpSpPr>
        <p:pic>
          <p:nvPicPr>
            <p:cNvPr id="11" name="Picture 1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418" y="3861048"/>
              <a:ext cx="3915534" cy="2427738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9805" y="4051091"/>
              <a:ext cx="2144434" cy="314409"/>
            </a:xfrm>
            <a:prstGeom prst="rect">
              <a:avLst/>
            </a:prstGeom>
          </p:spPr>
        </p:pic>
        <p:sp>
          <p:nvSpPr>
            <p:cNvPr id="17" name="Fumetto 2 16"/>
            <p:cNvSpPr/>
            <p:nvPr/>
          </p:nvSpPr>
          <p:spPr>
            <a:xfrm>
              <a:off x="179512" y="3761532"/>
              <a:ext cx="4104456" cy="2520280"/>
            </a:xfrm>
            <a:prstGeom prst="wedgeRoundRectCallout">
              <a:avLst>
                <a:gd name="adj1" fmla="val 72351"/>
                <a:gd name="adj2" fmla="val -86088"/>
                <a:gd name="adj3" fmla="val 16667"/>
              </a:avLst>
            </a:prstGeom>
            <a:noFill/>
            <a:ln w="28575">
              <a:solidFill>
                <a:srgbClr val="84B4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6384032" y="3789040"/>
            <a:ext cx="4032448" cy="2520280"/>
            <a:chOff x="4860032" y="3789040"/>
            <a:chExt cx="4032448" cy="2520280"/>
          </a:xfrm>
        </p:grpSpPr>
        <p:pic>
          <p:nvPicPr>
            <p:cNvPr id="12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05339" y="3854056"/>
              <a:ext cx="3912766" cy="2434730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6402" y="4059882"/>
              <a:ext cx="2696666" cy="224386"/>
            </a:xfrm>
            <a:prstGeom prst="rect">
              <a:avLst/>
            </a:prstGeom>
          </p:spPr>
        </p:pic>
        <p:sp>
          <p:nvSpPr>
            <p:cNvPr id="18" name="Fumetto 2 17"/>
            <p:cNvSpPr/>
            <p:nvPr/>
          </p:nvSpPr>
          <p:spPr>
            <a:xfrm>
              <a:off x="4860032" y="3789040"/>
              <a:ext cx="4032448" cy="2520280"/>
            </a:xfrm>
            <a:prstGeom prst="wedgeRoundRectCallout">
              <a:avLst>
                <a:gd name="adj1" fmla="val -17304"/>
                <a:gd name="adj2" fmla="val -70193"/>
                <a:gd name="adj3" fmla="val 16667"/>
              </a:avLst>
            </a:prstGeom>
            <a:noFill/>
            <a:ln w="28575">
              <a:solidFill>
                <a:srgbClr val="84B4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23" name="Rettangolo 22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4" name="CasellaDiTesto 23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88664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3"/>
          <p:cNvSpPr>
            <a:spLocks noGrp="1"/>
          </p:cNvSpPr>
          <p:nvPr>
            <p:ph type="title"/>
          </p:nvPr>
        </p:nvSpPr>
        <p:spPr>
          <a:xfrm>
            <a:off x="1399601" y="44625"/>
            <a:ext cx="9392798" cy="523160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GQM: better than optimal?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ttangolo 23"/>
          <p:cNvSpPr/>
          <p:nvPr/>
        </p:nvSpPr>
        <p:spPr>
          <a:xfrm>
            <a:off x="119336" y="4286277"/>
            <a:ext cx="84249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Fisher information associated to the POVM exploited for the estimation of </a:t>
            </a:r>
            <a:r>
              <a:rPr lang="en-GB" dirty="0" smtClean="0">
                <a:latin typeface="Symbol" panose="05050102010706020507" pitchFamily="18" charset="2"/>
                <a:cs typeface="Calibri" panose="020F0502020204030204" pitchFamily="34" charset="0"/>
              </a:rPr>
              <a:t>l:</a:t>
            </a:r>
          </a:p>
        </p:txBody>
      </p:sp>
      <p:sp>
        <p:nvSpPr>
          <p:cNvPr id="25" name="Rettangolo 24"/>
          <p:cNvSpPr/>
          <p:nvPr/>
        </p:nvSpPr>
        <p:spPr>
          <a:xfrm>
            <a:off x="6779810" y="4869160"/>
            <a:ext cx="50405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GB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optimal estimation </a:t>
            </a:r>
            <a:r>
              <a:rPr lang="en-GB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saturates the QFI </a:t>
            </a:r>
            <a:r>
              <a:rPr lang="en-GB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GB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dirty="0" smtClean="0">
                <a:solidFill>
                  <a:srgbClr val="FF0000"/>
                </a:solidFill>
                <a:latin typeface="Symbol" panose="05050102010706020507" pitchFamily="18" charset="2"/>
                <a:cs typeface="Calibri" panose="020F0502020204030204" pitchFamily="34" charset="0"/>
              </a:rPr>
              <a:t>l</a:t>
            </a:r>
            <a:r>
              <a:rPr lang="en-GB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r>
              <a:rPr lang="en-GB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grpSp>
        <p:nvGrpSpPr>
          <p:cNvPr id="49" name="Gruppo 48"/>
          <p:cNvGrpSpPr/>
          <p:nvPr/>
        </p:nvGrpSpPr>
        <p:grpSpPr>
          <a:xfrm>
            <a:off x="434817" y="4848928"/>
            <a:ext cx="5733191" cy="501490"/>
            <a:chOff x="179512" y="4864815"/>
            <a:chExt cx="5733191" cy="501490"/>
          </a:xfrm>
        </p:grpSpPr>
        <p:pic>
          <p:nvPicPr>
            <p:cNvPr id="26" name="Immagine 2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429251" y="4931862"/>
              <a:ext cx="1483452" cy="284542"/>
            </a:xfrm>
            <a:prstGeom prst="rect">
              <a:avLst/>
            </a:prstGeom>
          </p:spPr>
        </p:pic>
        <p:pic>
          <p:nvPicPr>
            <p:cNvPr id="32" name="Immagine 3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864815"/>
              <a:ext cx="3637937" cy="501490"/>
            </a:xfrm>
            <a:prstGeom prst="rect">
              <a:avLst/>
            </a:prstGeom>
          </p:spPr>
        </p:pic>
      </p:grpSp>
      <p:grpSp>
        <p:nvGrpSpPr>
          <p:cNvPr id="34" name="Gruppo 33"/>
          <p:cNvGrpSpPr/>
          <p:nvPr/>
        </p:nvGrpSpPr>
        <p:grpSpPr>
          <a:xfrm>
            <a:off x="1572791" y="5734997"/>
            <a:ext cx="8915698" cy="646331"/>
            <a:chOff x="231235" y="5406315"/>
            <a:chExt cx="8758850" cy="646331"/>
          </a:xfrm>
        </p:grpSpPr>
        <p:sp>
          <p:nvSpPr>
            <p:cNvPr id="27" name="Rettangolo 26"/>
            <p:cNvSpPr/>
            <p:nvPr/>
          </p:nvSpPr>
          <p:spPr>
            <a:xfrm>
              <a:off x="231235" y="5406315"/>
              <a:ext cx="875885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GB" dirty="0" smtClean="0">
                  <a:latin typeface="+mn-lt"/>
                  <a:cs typeface="Calibri" panose="020F0502020204030204" pitchFamily="34" charset="0"/>
                </a:rPr>
                <a:t>We are </a:t>
              </a:r>
              <a:r>
                <a:rPr lang="en-GB" b="1" dirty="0" smtClean="0">
                  <a:solidFill>
                    <a:srgbClr val="FF0000"/>
                  </a:solidFill>
                  <a:latin typeface="+mn-lt"/>
                  <a:cs typeface="Calibri" panose="020F0502020204030204" pitchFamily="34" charset="0"/>
                </a:rPr>
                <a:t>outside</a:t>
              </a:r>
              <a:r>
                <a:rPr lang="en-GB" dirty="0" smtClean="0">
                  <a:latin typeface="+mn-lt"/>
                  <a:cs typeface="Calibri" panose="020F0502020204030204" pitchFamily="34" charset="0"/>
                </a:rPr>
                <a:t> this framework, since our POVM                depends on the parameter to be estimated because of the selection</a:t>
              </a:r>
              <a:r>
                <a:rPr lang="en-GB" b="1" dirty="0" smtClean="0">
                  <a:latin typeface="+mn-lt"/>
                  <a:cs typeface="Calibri" panose="020F0502020204030204" pitchFamily="34" charset="0"/>
                </a:rPr>
                <a:t>      </a:t>
              </a:r>
              <a:r>
                <a:rPr lang="en-GB" dirty="0" smtClean="0">
                  <a:latin typeface="+mn-lt"/>
                  <a:cs typeface="Calibri" panose="020F0502020204030204" pitchFamily="34" charset="0"/>
                </a:rPr>
                <a:t>: </a:t>
              </a:r>
              <a:r>
                <a:rPr lang="en-GB" b="1" dirty="0" smtClean="0">
                  <a:solidFill>
                    <a:srgbClr val="FF0000"/>
                  </a:solidFill>
                  <a:latin typeface="+mn-lt"/>
                  <a:cs typeface="Calibri" panose="020F0502020204030204" pitchFamily="34" charset="0"/>
                </a:rPr>
                <a:t>new bounds </a:t>
              </a:r>
              <a:r>
                <a:rPr lang="en-GB" dirty="0" smtClean="0">
                  <a:latin typeface="+mn-lt"/>
                  <a:cs typeface="Calibri" panose="020F0502020204030204" pitchFamily="34" charset="0"/>
                </a:rPr>
                <a:t>have to be considered!</a:t>
              </a:r>
              <a:endParaRPr lang="en-GB" sz="1600" b="1" dirty="0">
                <a:latin typeface="+mn-lt"/>
                <a:cs typeface="Calibri" panose="020F0502020204030204" pitchFamily="34" charset="0"/>
              </a:endParaRPr>
            </a:p>
          </p:txBody>
        </p:sp>
        <p:pic>
          <p:nvPicPr>
            <p:cNvPr id="3" name="Immagine 2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1541" y="5471808"/>
              <a:ext cx="883809" cy="252952"/>
            </a:xfrm>
            <a:prstGeom prst="rect">
              <a:avLst/>
            </a:prstGeom>
          </p:spPr>
        </p:pic>
        <p:pic>
          <p:nvPicPr>
            <p:cNvPr id="4" name="Immagine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7114" y="5775898"/>
              <a:ext cx="273356" cy="214166"/>
            </a:xfrm>
            <a:prstGeom prst="rect">
              <a:avLst/>
            </a:prstGeom>
          </p:spPr>
        </p:pic>
      </p:grpSp>
      <p:pic>
        <p:nvPicPr>
          <p:cNvPr id="40" name="Immagine 3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01" y="1504093"/>
            <a:ext cx="3367199" cy="393100"/>
          </a:xfrm>
          <a:prstGeom prst="rect">
            <a:avLst/>
          </a:prstGeom>
        </p:spPr>
      </p:pic>
      <p:pic>
        <p:nvPicPr>
          <p:cNvPr id="43" name="Immagine 4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9601" y="2199589"/>
            <a:ext cx="4641483" cy="396078"/>
          </a:xfrm>
          <a:prstGeom prst="rect">
            <a:avLst/>
          </a:prstGeom>
        </p:spPr>
      </p:pic>
      <p:sp>
        <p:nvSpPr>
          <p:cNvPr id="36" name="Rettangolo 35"/>
          <p:cNvSpPr/>
          <p:nvPr/>
        </p:nvSpPr>
        <p:spPr>
          <a:xfrm>
            <a:off x="119336" y="836713"/>
            <a:ext cx="75243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consider the uncertainty scaling with respect to the amount of initial states </a:t>
            </a:r>
            <a:r>
              <a:rPr lang="en-GB" i="1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GB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GB" dirty="0" smtClean="0">
              <a:latin typeface="Symbol" panose="05050102010706020507" pitchFamily="18" charset="2"/>
              <a:cs typeface="Calibri" panose="020F0502020204030204" pitchFamily="34" charset="0"/>
            </a:endParaRPr>
          </a:p>
        </p:txBody>
      </p:sp>
      <p:grpSp>
        <p:nvGrpSpPr>
          <p:cNvPr id="48" name="Gruppo 47"/>
          <p:cNvGrpSpPr/>
          <p:nvPr/>
        </p:nvGrpSpPr>
        <p:grpSpPr>
          <a:xfrm>
            <a:off x="7680176" y="743249"/>
            <a:ext cx="4396924" cy="2829767"/>
            <a:chOff x="5252104" y="692696"/>
            <a:chExt cx="3856400" cy="2575699"/>
          </a:xfrm>
        </p:grpSpPr>
        <p:grpSp>
          <p:nvGrpSpPr>
            <p:cNvPr id="46" name="Gruppo 45"/>
            <p:cNvGrpSpPr/>
            <p:nvPr/>
          </p:nvGrpSpPr>
          <p:grpSpPr>
            <a:xfrm>
              <a:off x="5252104" y="692696"/>
              <a:ext cx="3856400" cy="2575699"/>
              <a:chOff x="5252104" y="692696"/>
              <a:chExt cx="3856400" cy="2575699"/>
            </a:xfrm>
          </p:grpSpPr>
          <p:pic>
            <p:nvPicPr>
              <p:cNvPr id="9" name="Immagine 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292080" y="692696"/>
                <a:ext cx="3816424" cy="2575699"/>
              </a:xfrm>
              <a:prstGeom prst="rect">
                <a:avLst/>
              </a:prstGeom>
            </p:spPr>
          </p:pic>
          <p:pic>
            <p:nvPicPr>
              <p:cNvPr id="45" name="Immagine 44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252104" y="1710405"/>
                <a:ext cx="256000" cy="172190"/>
              </a:xfrm>
              <a:prstGeom prst="rect">
                <a:avLst/>
              </a:prstGeom>
            </p:spPr>
          </p:pic>
        </p:grpSp>
        <p:sp>
          <p:nvSpPr>
            <p:cNvPr id="47" name="Rettangolo 46"/>
            <p:cNvSpPr/>
            <p:nvPr/>
          </p:nvSpPr>
          <p:spPr>
            <a:xfrm>
              <a:off x="5796136" y="836712"/>
              <a:ext cx="432048" cy="3600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Rettangolo 34"/>
          <p:cNvSpPr/>
          <p:nvPr/>
        </p:nvSpPr>
        <p:spPr>
          <a:xfrm>
            <a:off x="119336" y="3353156"/>
            <a:ext cx="7848872" cy="72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4000"/>
              </a:lnSpc>
            </a:pPr>
            <a:r>
              <a:rPr lang="en-US" dirty="0" smtClean="0"/>
              <a:t>In this framework, projective measurements are the optimal ones, saturating the Quantum </a:t>
            </a:r>
            <a:r>
              <a:rPr lang="en-US" dirty="0" err="1" smtClean="0"/>
              <a:t>Cramér</a:t>
            </a:r>
            <a:r>
              <a:rPr lang="en-US" dirty="0" smtClean="0"/>
              <a:t>-Rao bound. How can GQM go beyond it??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184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36" grpId="0"/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3"/>
          <p:cNvSpPr txBox="1">
            <a:spLocks/>
          </p:cNvSpPr>
          <p:nvPr/>
        </p:nvSpPr>
        <p:spPr bwMode="auto">
          <a:xfrm>
            <a:off x="1840927" y="-27384"/>
            <a:ext cx="8510146" cy="579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it-IT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How </a:t>
            </a:r>
            <a:r>
              <a:rPr lang="it-IT" sz="3200" b="1" kern="0" dirty="0" smtClean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precise </a:t>
            </a:r>
            <a:r>
              <a:rPr lang="it-IT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can </a:t>
            </a:r>
            <a:r>
              <a:rPr lang="it-IT" sz="3200" b="1" kern="0" dirty="0" err="1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Protective</a:t>
            </a:r>
            <a:r>
              <a:rPr lang="it-IT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it-IT" sz="3200" b="1" kern="0" dirty="0" err="1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Measurements</a:t>
            </a:r>
            <a:r>
              <a:rPr lang="it-IT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 be?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/>
              <p:cNvSpPr txBox="1"/>
              <p:nvPr/>
            </p:nvSpPr>
            <p:spPr>
              <a:xfrm>
                <a:off x="47328" y="983176"/>
                <a:ext cx="11953328" cy="7176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Comparing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the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uncertainty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accPr>
                      <m:e>
                        <m:r>
                          <a:rPr lang="it-IT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</m:t>
                        </m:r>
                      </m:e>
                    </m:acc>
                  </m:oMath>
                </a14:m>
                <a:r>
                  <a:rPr lang="it-IT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given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by a </a:t>
                </a:r>
                <a14:m>
                  <m:oMath xmlns:m="http://schemas.openxmlformats.org/officeDocument/2006/math">
                    <m:r>
                      <a:rPr lang="it-IT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𝑛</m:t>
                    </m:r>
                  </m:oMath>
                </a14:m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steps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Protective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Measurement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it-IT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d>
                      <m:dPr>
                        <m:ctrlPr>
                          <a:rPr lang="it-IT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it-IT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</m:acc>
                      </m:e>
                    </m:d>
                  </m:oMath>
                </a14:m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 with the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one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obtained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with a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projective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measurement</a:t>
                </a:r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𝑃𝐵𝑆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</m:acc>
                      </m:e>
                    </m:d>
                  </m:oMath>
                </a14:m>
                <a:r>
                  <a:rPr lang="it-IT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):</a:t>
                </a:r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CasellaDiTesto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28" y="983176"/>
                <a:ext cx="11953328" cy="717632"/>
              </a:xfrm>
              <a:prstGeom prst="rect">
                <a:avLst/>
              </a:prstGeom>
              <a:blipFill>
                <a:blip r:embed="rId13"/>
                <a:stretch>
                  <a:fillRect l="-459" t="-1695" r="-408" b="-1016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uppo 28"/>
          <p:cNvGrpSpPr/>
          <p:nvPr/>
        </p:nvGrpSpPr>
        <p:grpSpPr>
          <a:xfrm>
            <a:off x="-456728" y="1628800"/>
            <a:ext cx="10084343" cy="4752528"/>
            <a:chOff x="-1774630" y="1411486"/>
            <a:chExt cx="10084343" cy="4752528"/>
          </a:xfrm>
        </p:grpSpPr>
        <p:grpSp>
          <p:nvGrpSpPr>
            <p:cNvPr id="23" name="Gruppo 22"/>
            <p:cNvGrpSpPr/>
            <p:nvPr>
              <p:custDataLst>
                <p:tags r:id="rId2"/>
              </p:custDataLst>
            </p:nvPr>
          </p:nvGrpSpPr>
          <p:grpSpPr>
            <a:xfrm>
              <a:off x="-1774630" y="1492481"/>
              <a:ext cx="8414103" cy="4671533"/>
              <a:chOff x="-1774630" y="1492481"/>
              <a:chExt cx="8414103" cy="4671533"/>
            </a:xfrm>
          </p:grpSpPr>
          <p:grpSp>
            <p:nvGrpSpPr>
              <p:cNvPr id="21" name="Gruppo 20"/>
              <p:cNvGrpSpPr/>
              <p:nvPr>
                <p:custDataLst>
                  <p:tags r:id="rId4"/>
                </p:custDataLst>
              </p:nvPr>
            </p:nvGrpSpPr>
            <p:grpSpPr>
              <a:xfrm>
                <a:off x="-1774630" y="1492481"/>
                <a:ext cx="8414103" cy="4671533"/>
                <a:chOff x="-1774630" y="1492481"/>
                <a:chExt cx="8414103" cy="4671533"/>
              </a:xfrm>
            </p:grpSpPr>
            <p:grpSp>
              <p:nvGrpSpPr>
                <p:cNvPr id="18" name="Gruppo 17"/>
                <p:cNvGrpSpPr/>
                <p:nvPr>
                  <p:custDataLst>
                    <p:tags r:id="rId6"/>
                  </p:custDataLst>
                </p:nvPr>
              </p:nvGrpSpPr>
              <p:grpSpPr>
                <a:xfrm>
                  <a:off x="-1774630" y="1492481"/>
                  <a:ext cx="8414103" cy="4671533"/>
                  <a:chOff x="-1774630" y="1492481"/>
                  <a:chExt cx="8414103" cy="4671533"/>
                </a:xfrm>
              </p:grpSpPr>
              <p:pic>
                <p:nvPicPr>
                  <p:cNvPr id="15" name="Immagine 14"/>
                  <p:cNvPicPr>
                    <a:picLocks noChangeAspect="1"/>
                  </p:cNvPicPr>
                  <p:nvPr/>
                </p:nvPicPr>
                <p:blipFill>
                  <a:blip r:embed="rId14">
                    <a:clrChange>
                      <a:clrFrom>
                        <a:srgbClr val="FFFFFF"/>
                      </a:clrFrom>
                      <a:clrTo>
                        <a:srgbClr val="FFFFFF">
                          <a:alpha val="0"/>
                        </a:srgbClr>
                      </a:clrTo>
                    </a:clrChange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1774630" y="1492481"/>
                    <a:ext cx="8414103" cy="4671533"/>
                  </a:xfrm>
                  <a:prstGeom prst="rect">
                    <a:avLst/>
                  </a:prstGeom>
                </p:spPr>
              </p:pic>
              <p:pic>
                <p:nvPicPr>
                  <p:cNvPr id="3" name="Immagine 2"/>
                  <p:cNvPicPr>
                    <a:picLocks noChangeAspect="1"/>
                  </p:cNvPicPr>
                  <p:nvPr>
                    <p:custDataLst>
                      <p:tags r:id="rId8"/>
                    </p:custDataLst>
                  </p:nvPr>
                </p:nvPicPr>
                <p:blipFill>
                  <a:blip r:embed="rId1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4107946" y="2535501"/>
                    <a:ext cx="945590" cy="192451"/>
                  </a:xfrm>
                  <a:prstGeom prst="rect">
                    <a:avLst/>
                  </a:prstGeom>
                </p:spPr>
              </p:pic>
              <p:pic>
                <p:nvPicPr>
                  <p:cNvPr id="13" name="Immagine 12"/>
                  <p:cNvPicPr>
                    <a:picLocks noChangeAspect="1"/>
                  </p:cNvPicPr>
                  <p:nvPr>
                    <p:custDataLst>
                      <p:tags r:id="rId9"/>
                    </p:custDataLst>
                  </p:nvPr>
                </p:nvPicPr>
                <p:blipFill>
                  <a:blip r:embed="rId1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51838" y="4185085"/>
                    <a:ext cx="673460" cy="199195"/>
                  </a:xfrm>
                  <a:prstGeom prst="rect">
                    <a:avLst/>
                  </a:prstGeom>
                </p:spPr>
              </p:pic>
              <p:pic>
                <p:nvPicPr>
                  <p:cNvPr id="2061" name="Immagine 2060"/>
                  <p:cNvPicPr>
                    <a:picLocks noChangeAspect="1"/>
                  </p:cNvPicPr>
                  <p:nvPr>
                    <p:custDataLst>
                      <p:tags r:id="rId10"/>
                    </p:custDataLst>
                  </p:nvPr>
                </p:nvPicPr>
                <p:blipFill>
                  <a:blip r:embed="rId1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 rot="660000">
                    <a:off x="2633142" y="5072999"/>
                    <a:ext cx="1464171" cy="252428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4" name="Immagine 13"/>
                <p:cNvPicPr>
                  <a:picLocks noChangeAspect="1"/>
                </p:cNvPicPr>
                <p:nvPr>
                  <p:custDataLst>
                    <p:tags r:id="rId7"/>
                  </p:custDataLst>
                </p:nvPr>
              </p:nvPicPr>
              <p:blipFill>
                <a:blip r:embed="rId1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260648" y="3668055"/>
                  <a:ext cx="194244" cy="184049"/>
                </a:xfrm>
                <a:prstGeom prst="rect">
                  <a:avLst/>
                </a:prstGeom>
              </p:spPr>
            </p:pic>
          </p:grpSp>
          <p:grpSp>
            <p:nvGrpSpPr>
              <p:cNvPr id="22" name="Gruppo 21"/>
              <p:cNvGrpSpPr/>
              <p:nvPr/>
            </p:nvGrpSpPr>
            <p:grpSpPr>
              <a:xfrm>
                <a:off x="1328569" y="5668834"/>
                <a:ext cx="517011" cy="335713"/>
                <a:chOff x="6020778" y="3843199"/>
                <a:chExt cx="432048" cy="301341"/>
              </a:xfrm>
            </p:grpSpPr>
            <p:sp>
              <p:nvSpPr>
                <p:cNvPr id="20" name="Rettangolo 19"/>
                <p:cNvSpPr/>
                <p:nvPr/>
              </p:nvSpPr>
              <p:spPr>
                <a:xfrm>
                  <a:off x="6020778" y="3843199"/>
                  <a:ext cx="432048" cy="30134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19" name="Immagine 18"/>
                <p:cNvPicPr>
                  <a:picLocks noChangeAspect="1"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1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178136" y="3912345"/>
                  <a:ext cx="117333" cy="163048"/>
                </a:xfrm>
                <a:prstGeom prst="rect">
                  <a:avLst/>
                </a:prstGeom>
              </p:spPr>
            </p:pic>
          </p:grpSp>
        </p:grpSp>
        <p:pic>
          <p:nvPicPr>
            <p:cNvPr id="28" name="Immagine 2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4019" y="1411486"/>
              <a:ext cx="1625694" cy="808820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ttangolo arrotondato 26"/>
              <p:cNvSpPr/>
              <p:nvPr/>
            </p:nvSpPr>
            <p:spPr>
              <a:xfrm>
                <a:off x="6817903" y="5155850"/>
                <a:ext cx="5182753" cy="1113603"/>
              </a:xfrm>
              <a:prstGeom prst="roundRect">
                <a:avLst/>
              </a:prstGeom>
              <a:noFill/>
              <a:ln w="38100">
                <a:solidFill>
                  <a:srgbClr val="FFC000"/>
                </a:solidFill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/>
                <a14:m>
                  <m:oMath xmlns:m="http://schemas.openxmlformats.org/officeDocument/2006/math">
                    <m:r>
                      <a:rPr lang="it-IT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d>
                      <m:dPr>
                        <m:ctrlPr>
                          <a:rPr lang="it-IT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</m:acc>
                      </m:e>
                    </m:d>
                    <m:r>
                      <a:rPr lang="it-IT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sSub>
                      <m:sSub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e>
                      <m:sub>
                        <m: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𝑃𝐵𝑆</m:t>
                        </m:r>
                      </m:sub>
                    </m:sSub>
                    <m:d>
                      <m:dPr>
                        <m:ctrlPr>
                          <a:rPr lang="it-IT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acc>
                          <m:accPr>
                            <m:chr m:val="̂"/>
                            <m:ctrlPr>
                              <a:rPr lang="it-IT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accPr>
                          <m:e>
                            <m:r>
                              <a:rPr lang="it-IT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</m:acc>
                      </m:e>
                    </m:d>
                  </m:oMath>
                </a14:m>
                <a:r>
                  <a:rPr lang="it-IT" dirty="0" smtClean="0">
                    <a:solidFill>
                      <a:schemeClr val="tx1"/>
                    </a:solidFill>
                  </a:rPr>
                  <a:t>,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even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though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in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this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framework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projective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measurements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saturate the Quantum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Cramér-Rao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 </a:t>
                </a:r>
                <a:r>
                  <a:rPr lang="it-IT" dirty="0" err="1" smtClean="0">
                    <a:solidFill>
                      <a:schemeClr val="tx1"/>
                    </a:solidFill>
                  </a:rPr>
                  <a:t>bound</a:t>
                </a:r>
                <a:r>
                  <a:rPr lang="it-IT" dirty="0" smtClean="0">
                    <a:solidFill>
                      <a:schemeClr val="tx1"/>
                    </a:solidFill>
                  </a:rPr>
                  <a:t>!  </a:t>
                </a:r>
                <a:endParaRPr lang="it-IT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7" name="Rettangolo arrotondato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7903" y="5155850"/>
                <a:ext cx="5182753" cy="1113603"/>
              </a:xfrm>
              <a:prstGeom prst="roundRect">
                <a:avLst/>
              </a:prstGeom>
              <a:blipFill>
                <a:blip r:embed="rId21"/>
                <a:stretch>
                  <a:fillRect/>
                </a:stretch>
              </a:blipFill>
              <a:ln w="38100">
                <a:solidFill>
                  <a:srgbClr val="FFC000"/>
                </a:solidFill>
              </a:ln>
              <a:effectLst>
                <a:glow rad="101600">
                  <a:srgbClr val="FFC000">
                    <a:alpha val="40000"/>
                  </a:srgbClr>
                </a:glow>
              </a:effectLst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9" name="Rettangolo 58"/>
          <p:cNvSpPr/>
          <p:nvPr/>
        </p:nvSpPr>
        <p:spPr>
          <a:xfrm>
            <a:off x="7608168" y="4163442"/>
            <a:ext cx="324036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Phys. 13, 1191 (2017)</a:t>
            </a:r>
          </a:p>
        </p:txBody>
      </p:sp>
      <p:grpSp>
        <p:nvGrpSpPr>
          <p:cNvPr id="38" name="Gruppo 37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39" name="Immagine 38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40" name="Rettangolo 39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41" name="CasellaDiTesto 40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uppo 41"/>
          <p:cNvGrpSpPr/>
          <p:nvPr/>
        </p:nvGrpSpPr>
        <p:grpSpPr>
          <a:xfrm>
            <a:off x="7852693" y="2852936"/>
            <a:ext cx="4147963" cy="723916"/>
            <a:chOff x="7780685" y="1645117"/>
            <a:chExt cx="4147963" cy="723916"/>
          </a:xfrm>
        </p:grpSpPr>
        <p:sp>
          <p:nvSpPr>
            <p:cNvPr id="43" name="Rettangolo 42"/>
            <p:cNvSpPr/>
            <p:nvPr/>
          </p:nvSpPr>
          <p:spPr>
            <a:xfrm>
              <a:off x="7780685" y="1645117"/>
              <a:ext cx="4147963" cy="72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14000"/>
                </a:lnSpc>
              </a:pPr>
              <a:r>
                <a:rPr lang="en-US" dirty="0" smtClean="0"/>
                <a:t>Fair comparison:                        </a:t>
              </a:r>
            </a:p>
            <a:p>
              <a:pPr algn="just">
                <a:lnSpc>
                  <a:spcPct val="114000"/>
                </a:lnSpc>
              </a:pPr>
              <a:r>
                <a:rPr lang="en-US" dirty="0" smtClean="0"/>
                <a:t>particles considered for both protocols</a:t>
              </a:r>
              <a:endParaRPr lang="en-US" dirty="0"/>
            </a:p>
          </p:txBody>
        </p:sp>
        <p:pic>
          <p:nvPicPr>
            <p:cNvPr id="44" name="Immagine 4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76479" y="1699676"/>
              <a:ext cx="1845526" cy="27375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1070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7" grpId="0" animBg="1"/>
      <p:bldP spid="5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3"/>
          <p:cNvSpPr>
            <a:spLocks noGrp="1"/>
          </p:cNvSpPr>
          <p:nvPr>
            <p:ph type="title"/>
          </p:nvPr>
        </p:nvSpPr>
        <p:spPr>
          <a:xfrm>
            <a:off x="2443717" y="-257292"/>
            <a:ext cx="7304566" cy="1138138"/>
          </a:xfrm>
        </p:spPr>
        <p:txBody>
          <a:bodyPr/>
          <a:lstStyle/>
          <a:p>
            <a:r>
              <a:rPr lang="en-US" sz="3200" b="1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Weak values</a:t>
            </a:r>
            <a:endParaRPr lang="it-IT" sz="3200" b="1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Rettangolo 19"/>
          <p:cNvSpPr/>
          <p:nvPr/>
        </p:nvSpPr>
        <p:spPr>
          <a:xfrm>
            <a:off x="47328" y="1537622"/>
            <a:ext cx="6834518" cy="43396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3C687C"/>
                </a:solidFill>
                <a:latin typeface="+mj-lt"/>
              </a:rPr>
              <a:t>Metrology</a:t>
            </a:r>
            <a:r>
              <a:rPr lang="en-US" dirty="0">
                <a:solidFill>
                  <a:srgbClr val="3C687C"/>
                </a:solidFill>
                <a:latin typeface="+mj-lt"/>
              </a:rPr>
              <a:t>: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  <a:cs typeface="Arial" panose="020B0604020202020204" pitchFamily="34" charset="0"/>
              </a:rPr>
              <a:t>Amplification of coupling strength</a:t>
            </a:r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437389"/>
                </a:solidFill>
                <a:cs typeface="Arial" panose="020B0604020202020204" pitchFamily="34" charset="0"/>
              </a:rPr>
              <a:t>[Boyd et al.]</a:t>
            </a:r>
            <a:r>
              <a:rPr lang="en-US" dirty="0">
                <a:latin typeface="+mj-lt"/>
                <a:cs typeface="Arial" panose="020B0604020202020204" pitchFamily="34" charset="0"/>
              </a:rPr>
              <a:t>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 panose="020B0604020202020204" pitchFamily="34" charset="0"/>
              </a:rPr>
              <a:t>Light beam displacement</a:t>
            </a:r>
            <a:r>
              <a:rPr lang="en-US" dirty="0">
                <a:solidFill>
                  <a:srgbClr val="006699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6699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437389"/>
                </a:solidFill>
                <a:latin typeface="+mj-lt"/>
                <a:cs typeface="Arial" panose="020B0604020202020204" pitchFamily="34" charset="0"/>
              </a:rPr>
              <a:t>[</a:t>
            </a:r>
            <a:r>
              <a:rPr lang="en-US" sz="1400" dirty="0" err="1">
                <a:solidFill>
                  <a:srgbClr val="437389"/>
                </a:solidFill>
                <a:latin typeface="+mj-lt"/>
                <a:cs typeface="Arial" panose="020B0604020202020204" pitchFamily="34" charset="0"/>
              </a:rPr>
              <a:t>Kwiat</a:t>
            </a:r>
            <a:r>
              <a:rPr lang="en-US" sz="1400" dirty="0">
                <a:solidFill>
                  <a:srgbClr val="437389"/>
                </a:solidFill>
                <a:latin typeface="+mj-lt"/>
                <a:cs typeface="Arial" panose="020B0604020202020204" pitchFamily="34" charset="0"/>
              </a:rPr>
              <a:t> et al.]</a:t>
            </a:r>
            <a:endParaRPr lang="en-US" dirty="0">
              <a:latin typeface="+mj-lt"/>
              <a:cs typeface="Arial" panose="020B0604020202020204" pitchFamily="34" charset="0"/>
            </a:endParaRP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 panose="020B0604020202020204" pitchFamily="34" charset="0"/>
              </a:rPr>
              <a:t>Angular deflection </a:t>
            </a:r>
            <a:r>
              <a:rPr lang="en-US" sz="1400" dirty="0">
                <a:solidFill>
                  <a:srgbClr val="437389"/>
                </a:solidFill>
                <a:latin typeface="+mj-lt"/>
                <a:cs typeface="Arial" panose="020B0604020202020204" pitchFamily="34" charset="0"/>
              </a:rPr>
              <a:t>[Dixon et al.]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+mj-lt"/>
                <a:cs typeface="Arial" panose="020B0604020202020204" pitchFamily="34" charset="0"/>
              </a:rPr>
              <a:t>…</a:t>
            </a:r>
            <a:endParaRPr lang="en-US" sz="2400" dirty="0">
              <a:latin typeface="+mj-lt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dirty="0">
              <a:latin typeface="+mj-lt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q"/>
            </a:pPr>
            <a:r>
              <a:rPr lang="en-US" b="1" dirty="0">
                <a:solidFill>
                  <a:srgbClr val="3C687C"/>
                </a:solidFill>
                <a:latin typeface="+mj-lt"/>
              </a:rPr>
              <a:t>Quantum Foundations</a:t>
            </a:r>
            <a:r>
              <a:rPr lang="en-US" dirty="0">
                <a:solidFill>
                  <a:srgbClr val="3C687C"/>
                </a:solidFill>
                <a:latin typeface="+mj-lt"/>
              </a:rPr>
              <a:t>: </a:t>
            </a: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/>
              <a:t>Direct measurement of the wave function </a:t>
            </a:r>
            <a:r>
              <a:rPr lang="en-US" sz="1400" dirty="0" smtClean="0">
                <a:solidFill>
                  <a:srgbClr val="437389"/>
                </a:solidFill>
              </a:rPr>
              <a:t>[</a:t>
            </a:r>
            <a:r>
              <a:rPr lang="en-US" sz="1400" dirty="0" err="1" smtClean="0">
                <a:solidFill>
                  <a:srgbClr val="437389"/>
                </a:solidFill>
              </a:rPr>
              <a:t>Lundeen</a:t>
            </a:r>
            <a:r>
              <a:rPr lang="en-US" sz="1400" dirty="0" smtClean="0">
                <a:solidFill>
                  <a:srgbClr val="437389"/>
                </a:solidFill>
              </a:rPr>
              <a:t> et al.]</a:t>
            </a:r>
            <a:endParaRPr lang="en-US" dirty="0" smtClean="0">
              <a:latin typeface="+mj-lt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smtClean="0">
                <a:latin typeface="+mj-lt"/>
              </a:rPr>
              <a:t>Measurement of incompatible observables on the same particle </a:t>
            </a:r>
            <a:r>
              <a:rPr lang="en-US" sz="1400" dirty="0" smtClean="0">
                <a:solidFill>
                  <a:srgbClr val="437389"/>
                </a:solidFill>
                <a:latin typeface="+mj-lt"/>
              </a:rPr>
              <a:t>[</a:t>
            </a:r>
            <a:r>
              <a:rPr lang="en-US" sz="1400" dirty="0" err="1" smtClean="0">
                <a:solidFill>
                  <a:srgbClr val="437389"/>
                </a:solidFill>
                <a:latin typeface="+mj-lt"/>
              </a:rPr>
              <a:t>Mitchinson</a:t>
            </a:r>
            <a:r>
              <a:rPr lang="en-US" sz="1400" dirty="0" smtClean="0">
                <a:solidFill>
                  <a:srgbClr val="437389"/>
                </a:solidFill>
                <a:latin typeface="+mj-lt"/>
              </a:rPr>
              <a:t> et al., Piacentini et al., </a:t>
            </a:r>
            <a:r>
              <a:rPr lang="en-US" sz="1400" dirty="0" err="1" smtClean="0">
                <a:solidFill>
                  <a:srgbClr val="437389"/>
                </a:solidFill>
                <a:latin typeface="+mj-lt"/>
              </a:rPr>
              <a:t>Thekkadath</a:t>
            </a:r>
            <a:r>
              <a:rPr lang="en-US" sz="1400" dirty="0" smtClean="0">
                <a:solidFill>
                  <a:srgbClr val="437389"/>
                </a:solidFill>
                <a:latin typeface="+mj-lt"/>
              </a:rPr>
              <a:t> et al., …]</a:t>
            </a:r>
            <a:endParaRPr lang="en-US" dirty="0" smtClean="0">
              <a:latin typeface="+mj-lt"/>
            </a:endParaRPr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 err="1" smtClean="0">
                <a:latin typeface="+mj-lt"/>
              </a:rPr>
              <a:t>Quantumness</a:t>
            </a:r>
            <a:r>
              <a:rPr lang="en-US" dirty="0" smtClean="0">
                <a:latin typeface="+mj-lt"/>
              </a:rPr>
              <a:t> </a:t>
            </a:r>
            <a:r>
              <a:rPr lang="en-US" dirty="0">
                <a:latin typeface="+mj-lt"/>
              </a:rPr>
              <a:t>tests </a:t>
            </a:r>
            <a:r>
              <a:rPr lang="en-US" sz="1400" dirty="0">
                <a:solidFill>
                  <a:srgbClr val="437389"/>
                </a:solidFill>
              </a:rPr>
              <a:t>[Pusey, Piacentini et al., Goggin et al., Avella et al., …]</a:t>
            </a:r>
            <a:endParaRPr lang="en-US" dirty="0"/>
          </a:p>
          <a:p>
            <a:pPr marL="285750" indent="-285750">
              <a:lnSpc>
                <a:spcPct val="120000"/>
              </a:lnSpc>
              <a:buFont typeface="Wingdings" panose="05000000000000000000" pitchFamily="2" charset="2"/>
              <a:buChar char="Ø"/>
            </a:pPr>
            <a:r>
              <a:rPr lang="en-US" dirty="0">
                <a:latin typeface="+mj-lt"/>
              </a:rPr>
              <a:t>Hints on Quantum Mechanics interpretations </a:t>
            </a:r>
            <a:r>
              <a:rPr lang="en-US" sz="1400" dirty="0">
                <a:solidFill>
                  <a:srgbClr val="437389"/>
                </a:solidFill>
                <a:latin typeface="+mj-lt"/>
              </a:rPr>
              <a:t>[TSVF, </a:t>
            </a:r>
            <a:r>
              <a:rPr lang="en-US" sz="1400" dirty="0" err="1">
                <a:solidFill>
                  <a:srgbClr val="437389"/>
                </a:solidFill>
                <a:latin typeface="+mj-lt"/>
              </a:rPr>
              <a:t>Aharonov</a:t>
            </a:r>
            <a:r>
              <a:rPr lang="en-US" sz="1400" dirty="0">
                <a:solidFill>
                  <a:srgbClr val="437389"/>
                </a:solidFill>
                <a:latin typeface="+mj-lt"/>
              </a:rPr>
              <a:t> et al., …]</a:t>
            </a:r>
            <a:endParaRPr lang="en-US" dirty="0">
              <a:solidFill>
                <a:srgbClr val="437389"/>
              </a:solidFill>
              <a:latin typeface="+mj-lt"/>
            </a:endParaRPr>
          </a:p>
        </p:txBody>
      </p:sp>
      <p:grpSp>
        <p:nvGrpSpPr>
          <p:cNvPr id="9" name="Gruppo 8"/>
          <p:cNvGrpSpPr/>
          <p:nvPr/>
        </p:nvGrpSpPr>
        <p:grpSpPr>
          <a:xfrm>
            <a:off x="119336" y="844830"/>
            <a:ext cx="7560840" cy="576153"/>
            <a:chOff x="179512" y="644799"/>
            <a:chExt cx="7560840" cy="576153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179512" y="743773"/>
              <a:ext cx="52220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Weak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value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sz="1400" dirty="0">
                  <a:solidFill>
                    <a:srgbClr val="437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[</a:t>
              </a:r>
              <a:r>
                <a:rPr lang="it-IT" sz="1400" dirty="0" err="1">
                  <a:solidFill>
                    <a:srgbClr val="437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Aharonov</a:t>
              </a:r>
              <a:r>
                <a:rPr lang="it-IT" sz="1400" dirty="0">
                  <a:solidFill>
                    <a:srgbClr val="437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Albert and </a:t>
              </a:r>
              <a:r>
                <a:rPr lang="it-IT" sz="1400" dirty="0" err="1">
                  <a:solidFill>
                    <a:srgbClr val="437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Vaidman</a:t>
              </a:r>
              <a:r>
                <a:rPr lang="it-IT" sz="1400" dirty="0">
                  <a:solidFill>
                    <a:srgbClr val="437389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PRL 60 (1988)]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it-IT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Immagine 4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1207" y="644799"/>
              <a:ext cx="2139145" cy="576153"/>
            </a:xfrm>
            <a:prstGeom prst="rect">
              <a:avLst/>
            </a:prstGeom>
          </p:spPr>
        </p:pic>
      </p:grpSp>
      <p:sp>
        <p:nvSpPr>
          <p:cNvPr id="29" name="Rettangolo 28"/>
          <p:cNvSpPr/>
          <p:nvPr/>
        </p:nvSpPr>
        <p:spPr>
          <a:xfrm>
            <a:off x="47328" y="5919663"/>
            <a:ext cx="84609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extract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anomaolus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weak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values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just a single 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lang="it-IT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47" name="Gruppo 46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48" name="Immagine 47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49" name="Rettangolo 48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5" name="Gruppo 84"/>
          <p:cNvGrpSpPr/>
          <p:nvPr/>
        </p:nvGrpSpPr>
        <p:grpSpPr>
          <a:xfrm>
            <a:off x="6960096" y="1700808"/>
            <a:ext cx="5112568" cy="3957158"/>
            <a:chOff x="6960096" y="1700808"/>
            <a:chExt cx="5112568" cy="3957158"/>
          </a:xfrm>
        </p:grpSpPr>
        <p:grpSp>
          <p:nvGrpSpPr>
            <p:cNvPr id="53" name="Gruppo 52"/>
            <p:cNvGrpSpPr/>
            <p:nvPr>
              <p:custDataLst>
                <p:tags r:id="rId1"/>
              </p:custDataLst>
            </p:nvPr>
          </p:nvGrpSpPr>
          <p:grpSpPr>
            <a:xfrm>
              <a:off x="6960096" y="1700808"/>
              <a:ext cx="5112568" cy="3957158"/>
              <a:chOff x="1559323" y="714607"/>
              <a:chExt cx="5112568" cy="3957158"/>
            </a:xfrm>
          </p:grpSpPr>
          <p:sp>
            <p:nvSpPr>
              <p:cNvPr id="76" name="CasellaDiTesto 75"/>
              <p:cNvSpPr txBox="1"/>
              <p:nvPr/>
            </p:nvSpPr>
            <p:spPr>
              <a:xfrm>
                <a:off x="2567439" y="2196153"/>
                <a:ext cx="1233030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 err="1" smtClean="0">
                    <a:solidFill>
                      <a:srgbClr val="3C687C"/>
                    </a:solidFill>
                  </a:rPr>
                  <a:t>Birefringent</a:t>
                </a:r>
                <a:endParaRPr lang="it-IT" sz="1600" dirty="0">
                  <a:solidFill>
                    <a:srgbClr val="3C687C"/>
                  </a:solidFill>
                </a:endParaRPr>
              </a:p>
              <a:p>
                <a:pPr algn="ctr"/>
                <a:r>
                  <a:rPr lang="it-IT" sz="1600" dirty="0" err="1" smtClean="0">
                    <a:solidFill>
                      <a:srgbClr val="3C687C"/>
                    </a:solidFill>
                  </a:rPr>
                  <a:t>crystal</a:t>
                </a:r>
                <a:endParaRPr lang="it-IT" sz="1600" dirty="0">
                  <a:solidFill>
                    <a:srgbClr val="3C687C"/>
                  </a:solidFill>
                </a:endParaRPr>
              </a:p>
            </p:txBody>
          </p:sp>
          <p:sp>
            <p:nvSpPr>
              <p:cNvPr id="77" name="CasellaDiTesto 76"/>
              <p:cNvSpPr txBox="1"/>
              <p:nvPr/>
            </p:nvSpPr>
            <p:spPr>
              <a:xfrm>
                <a:off x="4644008" y="2204863"/>
                <a:ext cx="99258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it-IT" sz="1600" dirty="0" err="1" smtClean="0">
                    <a:solidFill>
                      <a:srgbClr val="3C687C"/>
                    </a:solidFill>
                  </a:rPr>
                  <a:t>Polarizer</a:t>
                </a:r>
                <a:endParaRPr lang="it-IT" sz="1600" dirty="0">
                  <a:solidFill>
                    <a:srgbClr val="3C687C"/>
                  </a:solidFill>
                </a:endParaRPr>
              </a:p>
            </p:txBody>
          </p:sp>
          <p:sp>
            <p:nvSpPr>
              <p:cNvPr id="78" name="Rettangolo arrotondato 77"/>
              <p:cNvSpPr/>
              <p:nvPr/>
            </p:nvSpPr>
            <p:spPr>
              <a:xfrm>
                <a:off x="1559323" y="714607"/>
                <a:ext cx="5112568" cy="3957158"/>
              </a:xfrm>
              <a:prstGeom prst="roundRect">
                <a:avLst>
                  <a:gd name="adj" fmla="val 9595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9" name="Freccia a destra 78"/>
              <p:cNvSpPr/>
              <p:nvPr/>
            </p:nvSpPr>
            <p:spPr>
              <a:xfrm rot="17933181">
                <a:off x="2598119" y="3756517"/>
                <a:ext cx="420486" cy="373941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80" name="Freccia a destra 79"/>
              <p:cNvSpPr/>
              <p:nvPr/>
            </p:nvSpPr>
            <p:spPr>
              <a:xfrm rot="14163456">
                <a:off x="5222121" y="3730023"/>
                <a:ext cx="420486" cy="34832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pic>
            <p:nvPicPr>
              <p:cNvPr id="81" name="Immagine 8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43699" y="4239312"/>
                <a:ext cx="1319172" cy="333084"/>
              </a:xfrm>
              <a:prstGeom prst="rect">
                <a:avLst/>
              </a:prstGeom>
            </p:spPr>
          </p:pic>
        </p:grpSp>
        <p:pic>
          <p:nvPicPr>
            <p:cNvPr id="54" name="Immagine 5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0925" y="5190315"/>
              <a:ext cx="1743012" cy="323635"/>
            </a:xfrm>
            <a:prstGeom prst="rect">
              <a:avLst/>
            </a:prstGeom>
          </p:spPr>
        </p:pic>
        <p:grpSp>
          <p:nvGrpSpPr>
            <p:cNvPr id="55" name="Gruppo 54"/>
            <p:cNvGrpSpPr/>
            <p:nvPr/>
          </p:nvGrpSpPr>
          <p:grpSpPr>
            <a:xfrm>
              <a:off x="7167622" y="3422105"/>
              <a:ext cx="4731987" cy="1623631"/>
              <a:chOff x="797445" y="2032481"/>
              <a:chExt cx="5718771" cy="1823318"/>
            </a:xfrm>
          </p:grpSpPr>
          <p:sp>
            <p:nvSpPr>
              <p:cNvPr id="67" name="Rettangolo 66"/>
              <p:cNvSpPr/>
              <p:nvPr/>
            </p:nvSpPr>
            <p:spPr>
              <a:xfrm>
                <a:off x="4052875" y="2745302"/>
                <a:ext cx="2463341" cy="511315"/>
              </a:xfrm>
              <a:prstGeom prst="rect">
                <a:avLst/>
              </a:prstGeom>
              <a:solidFill>
                <a:srgbClr val="FF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8" name="Rettangolo 67"/>
              <p:cNvSpPr/>
              <p:nvPr/>
            </p:nvSpPr>
            <p:spPr>
              <a:xfrm rot="21136728">
                <a:off x="2377374" y="2824467"/>
                <a:ext cx="1080120" cy="144016"/>
              </a:xfrm>
              <a:prstGeom prst="rect">
                <a:avLst/>
              </a:prstGeom>
              <a:solidFill>
                <a:srgbClr val="FF6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9" name="Rettangolo 68"/>
              <p:cNvSpPr/>
              <p:nvPr/>
            </p:nvSpPr>
            <p:spPr>
              <a:xfrm>
                <a:off x="3389734" y="2752561"/>
                <a:ext cx="1326282" cy="324036"/>
              </a:xfrm>
              <a:prstGeom prst="rect">
                <a:avLst/>
              </a:prstGeom>
              <a:solidFill>
                <a:srgbClr val="FF6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0" name="Rettangolo 69"/>
              <p:cNvSpPr/>
              <p:nvPr/>
            </p:nvSpPr>
            <p:spPr>
              <a:xfrm>
                <a:off x="797445" y="2896577"/>
                <a:ext cx="4083521" cy="360040"/>
              </a:xfrm>
              <a:prstGeom prst="rect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71" name="Connettore 2 70"/>
              <p:cNvCxnSpPr/>
              <p:nvPr/>
            </p:nvCxnSpPr>
            <p:spPr>
              <a:xfrm flipV="1">
                <a:off x="2381622" y="2032481"/>
                <a:ext cx="1080000" cy="1823318"/>
              </a:xfrm>
              <a:prstGeom prst="straightConnector1">
                <a:avLst/>
              </a:prstGeom>
              <a:ln>
                <a:solidFill>
                  <a:srgbClr val="3C687C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Freccia a destra 71"/>
              <p:cNvSpPr/>
              <p:nvPr/>
            </p:nvSpPr>
            <p:spPr>
              <a:xfrm>
                <a:off x="1013470" y="2932581"/>
                <a:ext cx="903536" cy="252028"/>
              </a:xfrm>
              <a:prstGeom prst="rightArrow">
                <a:avLst/>
              </a:prstGeom>
              <a:solidFill>
                <a:srgbClr val="FF675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3" name="Rettangolo 72"/>
              <p:cNvSpPr/>
              <p:nvPr/>
            </p:nvSpPr>
            <p:spPr>
              <a:xfrm>
                <a:off x="2381622" y="2536537"/>
                <a:ext cx="1080120" cy="1008112"/>
              </a:xfrm>
              <a:prstGeom prst="rect">
                <a:avLst/>
              </a:prstGeom>
              <a:solidFill>
                <a:srgbClr val="00B0F0">
                  <a:alpha val="38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cxnSp>
            <p:nvCxnSpPr>
              <p:cNvPr id="74" name="Connettore 1 6"/>
              <p:cNvCxnSpPr/>
              <p:nvPr/>
            </p:nvCxnSpPr>
            <p:spPr>
              <a:xfrm>
                <a:off x="4910862" y="2319381"/>
                <a:ext cx="0" cy="1290215"/>
              </a:xfrm>
              <a:prstGeom prst="line">
                <a:avLst/>
              </a:prstGeom>
              <a:ln w="57150">
                <a:solidFill>
                  <a:srgbClr val="43738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Freccia a destra 74"/>
              <p:cNvSpPr/>
              <p:nvPr/>
            </p:nvSpPr>
            <p:spPr>
              <a:xfrm>
                <a:off x="5626819" y="2860866"/>
                <a:ext cx="745381" cy="252028"/>
              </a:xfrm>
              <a:prstGeom prst="rightArrow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grpSp>
          <p:nvGrpSpPr>
            <p:cNvPr id="56" name="Gruppo 55"/>
            <p:cNvGrpSpPr/>
            <p:nvPr/>
          </p:nvGrpSpPr>
          <p:grpSpPr>
            <a:xfrm>
              <a:off x="7069721" y="1781774"/>
              <a:ext cx="1592105" cy="875419"/>
              <a:chOff x="967282" y="620688"/>
              <a:chExt cx="1592105" cy="875419"/>
            </a:xfrm>
          </p:grpSpPr>
          <p:sp>
            <p:nvSpPr>
              <p:cNvPr id="65" name="Rettangolo 64"/>
              <p:cNvSpPr/>
              <p:nvPr/>
            </p:nvSpPr>
            <p:spPr>
              <a:xfrm>
                <a:off x="1072056" y="620688"/>
                <a:ext cx="1353825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Initial state:</a:t>
                </a:r>
              </a:p>
            </p:txBody>
          </p:sp>
          <p:pic>
            <p:nvPicPr>
              <p:cNvPr id="66" name="Immagine 65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282" y="1240197"/>
                <a:ext cx="1592105" cy="255910"/>
              </a:xfrm>
              <a:prstGeom prst="rect">
                <a:avLst/>
              </a:prstGeom>
            </p:spPr>
          </p:pic>
        </p:grpSp>
        <p:grpSp>
          <p:nvGrpSpPr>
            <p:cNvPr id="84" name="Gruppo 83"/>
            <p:cNvGrpSpPr/>
            <p:nvPr>
              <p:custDataLst>
                <p:tags r:id="rId3"/>
              </p:custDataLst>
            </p:nvPr>
          </p:nvGrpSpPr>
          <p:grpSpPr>
            <a:xfrm>
              <a:off x="8040432" y="1925792"/>
              <a:ext cx="3184747" cy="368409"/>
              <a:chOff x="8040432" y="1925792"/>
              <a:chExt cx="3184747" cy="368409"/>
            </a:xfrm>
          </p:grpSpPr>
          <p:pic>
            <p:nvPicPr>
              <p:cNvPr id="83" name="Immagine 8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34271" y="1925792"/>
                <a:ext cx="1890908" cy="229458"/>
              </a:xfrm>
              <a:prstGeom prst="rect">
                <a:avLst/>
              </a:prstGeom>
            </p:spPr>
          </p:pic>
          <p:cxnSp>
            <p:nvCxnSpPr>
              <p:cNvPr id="64" name="Connettore 2 63"/>
              <p:cNvCxnSpPr/>
              <p:nvPr/>
            </p:nvCxnSpPr>
            <p:spPr>
              <a:xfrm flipV="1">
                <a:off x="8040432" y="2061241"/>
                <a:ext cx="1192099" cy="232960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8" name="Gruppo 57"/>
            <p:cNvGrpSpPr/>
            <p:nvPr/>
          </p:nvGrpSpPr>
          <p:grpSpPr>
            <a:xfrm>
              <a:off x="8709123" y="2419439"/>
              <a:ext cx="3232735" cy="480000"/>
              <a:chOff x="2863265" y="1268760"/>
              <a:chExt cx="3232735" cy="480000"/>
            </a:xfrm>
          </p:grpSpPr>
          <p:pic>
            <p:nvPicPr>
              <p:cNvPr id="61" name="Immagine 60"/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8514" y="1268760"/>
                <a:ext cx="2597486" cy="480000"/>
              </a:xfrm>
              <a:prstGeom prst="rect">
                <a:avLst/>
              </a:prstGeom>
            </p:spPr>
          </p:pic>
          <p:cxnSp>
            <p:nvCxnSpPr>
              <p:cNvPr id="62" name="Connettore 2 61"/>
              <p:cNvCxnSpPr/>
              <p:nvPr/>
            </p:nvCxnSpPr>
            <p:spPr>
              <a:xfrm>
                <a:off x="2863265" y="1411763"/>
                <a:ext cx="542792" cy="59426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9" name="Immagine 58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301" y="3728677"/>
              <a:ext cx="286476" cy="254476"/>
            </a:xfrm>
            <a:prstGeom prst="rect">
              <a:avLst/>
            </a:prstGeom>
          </p:spPr>
        </p:pic>
        <p:pic>
          <p:nvPicPr>
            <p:cNvPr id="60" name="Immagine 59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55047" y="3603205"/>
              <a:ext cx="278857" cy="2544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20836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uiExpand="1" build="p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3"/>
          <p:cNvSpPr txBox="1">
            <a:spLocks/>
          </p:cNvSpPr>
          <p:nvPr/>
        </p:nvSpPr>
        <p:spPr bwMode="auto">
          <a:xfrm>
            <a:off x="191344" y="-99392"/>
            <a:ext cx="11809312" cy="11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Preliminary step: extracting the expectation value with a single click</a:t>
            </a:r>
            <a:endParaRPr lang="it-IT" sz="3200" b="1" kern="0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0" name="Rettangolo 99"/>
          <p:cNvSpPr/>
          <p:nvPr/>
        </p:nvSpPr>
        <p:spPr>
          <a:xfrm>
            <a:off x="119336" y="1124744"/>
            <a:ext cx="1180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Protective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(PM)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smooth enough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leave the state unchanged.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pointer shift is proportional to the average value of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observable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Aharonov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Vaidman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Phys. Lett. A 178, 38 (1993)]</a:t>
            </a:r>
          </a:p>
        </p:txBody>
      </p:sp>
      <p:grpSp>
        <p:nvGrpSpPr>
          <p:cNvPr id="18" name="Gruppo 17"/>
          <p:cNvGrpSpPr/>
          <p:nvPr/>
        </p:nvGrpSpPr>
        <p:grpSpPr>
          <a:xfrm>
            <a:off x="290305" y="4509120"/>
            <a:ext cx="3768685" cy="1568626"/>
            <a:chOff x="251520" y="4077072"/>
            <a:chExt cx="3768685" cy="1568626"/>
          </a:xfrm>
        </p:grpSpPr>
        <p:pic>
          <p:nvPicPr>
            <p:cNvPr id="138" name="Immagine 137"/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828" r="24019"/>
            <a:stretch/>
          </p:blipFill>
          <p:spPr>
            <a:xfrm flipH="1">
              <a:off x="303580" y="4077072"/>
              <a:ext cx="1748140" cy="1550012"/>
            </a:xfrm>
            <a:prstGeom prst="rect">
              <a:avLst/>
            </a:prstGeom>
          </p:spPr>
        </p:pic>
        <p:pic>
          <p:nvPicPr>
            <p:cNvPr id="11" name="Immagine 1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3728" y="4489451"/>
              <a:ext cx="1701128" cy="302633"/>
            </a:xfrm>
            <a:prstGeom prst="rect">
              <a:avLst/>
            </a:prstGeom>
          </p:spPr>
        </p:pic>
        <p:pic>
          <p:nvPicPr>
            <p:cNvPr id="13" name="Immagine 1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2800" y="5001253"/>
              <a:ext cx="1553596" cy="337799"/>
            </a:xfrm>
            <a:prstGeom prst="rect">
              <a:avLst/>
            </a:prstGeom>
          </p:spPr>
        </p:pic>
        <p:sp>
          <p:nvSpPr>
            <p:cNvPr id="17" name="Fumetto 2 16"/>
            <p:cNvSpPr/>
            <p:nvPr/>
          </p:nvSpPr>
          <p:spPr>
            <a:xfrm>
              <a:off x="251520" y="4077072"/>
              <a:ext cx="3768685" cy="1568626"/>
            </a:xfrm>
            <a:prstGeom prst="wedgeRoundRectCallout">
              <a:avLst>
                <a:gd name="adj1" fmla="val 49187"/>
                <a:gd name="adj2" fmla="val -121763"/>
                <a:gd name="adj3" fmla="val 16667"/>
              </a:avLst>
            </a:prstGeom>
            <a:noFill/>
            <a:ln w="28575">
              <a:solidFill>
                <a:srgbClr val="84B4E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22" name="Gruppo 21"/>
          <p:cNvGrpSpPr/>
          <p:nvPr/>
        </p:nvGrpSpPr>
        <p:grpSpPr>
          <a:xfrm>
            <a:off x="4745529" y="4519613"/>
            <a:ext cx="4158315" cy="1558132"/>
            <a:chOff x="4745529" y="4519613"/>
            <a:chExt cx="4158315" cy="1558132"/>
          </a:xfrm>
        </p:grpSpPr>
        <p:pic>
          <p:nvPicPr>
            <p:cNvPr id="7" name="Immagine 6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66969" y="4907005"/>
              <a:ext cx="1575973" cy="337799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5529" y="4609058"/>
              <a:ext cx="1378066" cy="1378066"/>
            </a:xfrm>
            <a:prstGeom prst="rect">
              <a:avLst/>
            </a:prstGeom>
          </p:spPr>
        </p:pic>
        <p:sp>
          <p:nvSpPr>
            <p:cNvPr id="151" name="Fumetto 2 150"/>
            <p:cNvSpPr/>
            <p:nvPr/>
          </p:nvSpPr>
          <p:spPr>
            <a:xfrm>
              <a:off x="4745529" y="4519613"/>
              <a:ext cx="4158315" cy="1558132"/>
            </a:xfrm>
            <a:prstGeom prst="wedgeRoundRectCallout">
              <a:avLst>
                <a:gd name="adj1" fmla="val -54721"/>
                <a:gd name="adj2" fmla="val -122799"/>
                <a:gd name="adj3" fmla="val 16667"/>
              </a:avLst>
            </a:prstGeom>
            <a:noFill/>
            <a:ln w="28575">
              <a:solidFill>
                <a:srgbClr val="9464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1" name="Immagine 20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8938" y="5591781"/>
              <a:ext cx="2736459" cy="251798"/>
            </a:xfrm>
            <a:prstGeom prst="rect">
              <a:avLst/>
            </a:prstGeom>
          </p:spPr>
        </p:pic>
      </p:grpSp>
      <p:grpSp>
        <p:nvGrpSpPr>
          <p:cNvPr id="5" name="Gruppo 4"/>
          <p:cNvGrpSpPr/>
          <p:nvPr/>
        </p:nvGrpSpPr>
        <p:grpSpPr>
          <a:xfrm>
            <a:off x="8751610" y="2356196"/>
            <a:ext cx="2879580" cy="424732"/>
            <a:chOff x="35496" y="5884588"/>
            <a:chExt cx="2879580" cy="424732"/>
          </a:xfrm>
        </p:grpSpPr>
        <p:sp>
          <p:nvSpPr>
            <p:cNvPr id="154" name="CasellaDiTesto 153"/>
            <p:cNvSpPr txBox="1"/>
            <p:nvPr/>
          </p:nvSpPr>
          <p:spPr>
            <a:xfrm>
              <a:off x="35496" y="5884588"/>
              <a:ext cx="1304239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Ideal case:  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" name="Immagine 3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2101" y="6017642"/>
              <a:ext cx="1562975" cy="215649"/>
            </a:xfrm>
            <a:prstGeom prst="rect">
              <a:avLst/>
            </a:prstGeom>
          </p:spPr>
        </p:pic>
      </p:grpSp>
      <p:grpSp>
        <p:nvGrpSpPr>
          <p:cNvPr id="10" name="Gruppo 9"/>
          <p:cNvGrpSpPr/>
          <p:nvPr/>
        </p:nvGrpSpPr>
        <p:grpSpPr>
          <a:xfrm>
            <a:off x="8832304" y="2920213"/>
            <a:ext cx="2986905" cy="757130"/>
            <a:chOff x="3707904" y="5877272"/>
            <a:chExt cx="2923622" cy="757130"/>
          </a:xfrm>
        </p:grpSpPr>
        <p:sp>
          <p:nvSpPr>
            <p:cNvPr id="157" name="CasellaDiTesto 156"/>
            <p:cNvSpPr txBox="1"/>
            <p:nvPr/>
          </p:nvSpPr>
          <p:spPr>
            <a:xfrm>
              <a:off x="3707904" y="5877272"/>
              <a:ext cx="2923622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No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losses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photon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survival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just">
                <a:lnSpc>
                  <a:spcPct val="120000"/>
                </a:lnSpc>
              </a:pP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probability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Immagine 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2962" y="6284473"/>
              <a:ext cx="1216466" cy="260944"/>
            </a:xfrm>
            <a:prstGeom prst="rect">
              <a:avLst/>
            </a:prstGeom>
          </p:spPr>
        </p:pic>
      </p:grpSp>
      <p:grpSp>
        <p:nvGrpSpPr>
          <p:cNvPr id="30" name="Gruppo 29"/>
          <p:cNvGrpSpPr/>
          <p:nvPr/>
        </p:nvGrpSpPr>
        <p:grpSpPr>
          <a:xfrm>
            <a:off x="263352" y="2148406"/>
            <a:ext cx="7659800" cy="1675882"/>
            <a:chOff x="224568" y="2060848"/>
            <a:chExt cx="7659800" cy="1675882"/>
          </a:xfrm>
        </p:grpSpPr>
        <p:grpSp>
          <p:nvGrpSpPr>
            <p:cNvPr id="15" name="Gruppo 14"/>
            <p:cNvGrpSpPr/>
            <p:nvPr/>
          </p:nvGrpSpPr>
          <p:grpSpPr>
            <a:xfrm>
              <a:off x="1130601" y="2060848"/>
              <a:ext cx="6753767" cy="1675882"/>
              <a:chOff x="266505" y="2359729"/>
              <a:chExt cx="6753767" cy="1675882"/>
            </a:xfrm>
          </p:grpSpPr>
          <p:sp>
            <p:nvSpPr>
              <p:cNvPr id="107" name="Parentesi graffa aperta 106"/>
              <p:cNvSpPr/>
              <p:nvPr/>
            </p:nvSpPr>
            <p:spPr>
              <a:xfrm rot="5400000" flipH="1">
                <a:off x="1368535" y="3392105"/>
                <a:ext cx="155092" cy="516914"/>
              </a:xfrm>
              <a:prstGeom prst="leftBrace">
                <a:avLst>
                  <a:gd name="adj1" fmla="val 52318"/>
                  <a:gd name="adj2" fmla="val 48401"/>
                </a:avLst>
              </a:prstGeom>
              <a:ln w="254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09" name="Parentesi graffa aperta 108"/>
              <p:cNvSpPr/>
              <p:nvPr/>
            </p:nvSpPr>
            <p:spPr>
              <a:xfrm rot="5400000" flipH="1">
                <a:off x="5232250" y="3392105"/>
                <a:ext cx="155092" cy="516914"/>
              </a:xfrm>
              <a:prstGeom prst="leftBrace">
                <a:avLst>
                  <a:gd name="adj1" fmla="val 52318"/>
                  <a:gd name="adj2" fmla="val 48401"/>
                </a:avLst>
              </a:prstGeom>
              <a:ln w="254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6" name="Rettangolo 5"/>
              <p:cNvSpPr/>
              <p:nvPr/>
            </p:nvSpPr>
            <p:spPr>
              <a:xfrm>
                <a:off x="1091582" y="3691914"/>
                <a:ext cx="744114" cy="33855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step 1</a:t>
                </a:r>
                <a:endParaRPr lang="it-IT" sz="1600" dirty="0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0" name="Rettangolo 109"/>
                  <p:cNvSpPr/>
                  <p:nvPr/>
                </p:nvSpPr>
                <p:spPr>
                  <a:xfrm>
                    <a:off x="4957571" y="3697057"/>
                    <a:ext cx="777777" cy="338554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r>
                      <a:rPr lang="en-US" sz="16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Step </a:t>
                    </a:r>
                    <a14:m>
                      <m:oMath xmlns:m="http://schemas.openxmlformats.org/officeDocument/2006/math">
                        <m:r>
                          <a:rPr lang="en-US" sz="1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oMath>
                    </a14:m>
                    <a:endParaRPr lang="it-IT" sz="1600" i="1" dirty="0"/>
                  </a:p>
                </p:txBody>
              </p:sp>
            </mc:Choice>
            <mc:Fallback xmlns="">
              <p:sp>
                <p:nvSpPr>
                  <p:cNvPr id="110" name="Rettangolo 10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4957571" y="3697057"/>
                    <a:ext cx="777777" cy="338554"/>
                  </a:xfrm>
                  <a:prstGeom prst="rect">
                    <a:avLst/>
                  </a:prstGeom>
                  <a:blipFill>
                    <a:blip r:embed="rId17"/>
                    <a:stretch>
                      <a:fillRect l="-3906" t="-5455" b="-23636"/>
                    </a:stretch>
                  </a:blipFill>
                </p:spPr>
                <p:txBody>
                  <a:bodyPr/>
                  <a:lstStyle/>
                  <a:p>
                    <a:r>
                      <a:rPr lang="it-IT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32" name="Gruppo 131"/>
              <p:cNvGrpSpPr/>
              <p:nvPr/>
            </p:nvGrpSpPr>
            <p:grpSpPr>
              <a:xfrm>
                <a:off x="266505" y="2359729"/>
                <a:ext cx="6753767" cy="1530318"/>
                <a:chOff x="-205761" y="2276872"/>
                <a:chExt cx="6035594" cy="1224136"/>
              </a:xfrm>
            </p:grpSpPr>
            <p:sp>
              <p:nvSpPr>
                <p:cNvPr id="133" name="Freccia a destra 132"/>
                <p:cNvSpPr/>
                <p:nvPr/>
              </p:nvSpPr>
              <p:spPr>
                <a:xfrm>
                  <a:off x="-205761" y="2700879"/>
                  <a:ext cx="5134681" cy="336544"/>
                </a:xfrm>
                <a:prstGeom prst="rightArrow">
                  <a:avLst/>
                </a:prstGeom>
                <a:solidFill>
                  <a:srgbClr val="FFC000">
                    <a:alpha val="5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sp>
              <p:nvSpPr>
                <p:cNvPr id="135" name="Rettangolo 134"/>
                <p:cNvSpPr/>
                <p:nvPr/>
              </p:nvSpPr>
              <p:spPr>
                <a:xfrm flipH="1">
                  <a:off x="-26099" y="2564904"/>
                  <a:ext cx="94011" cy="602372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6" name="Rettangolo 135"/>
                <p:cNvSpPr/>
                <p:nvPr/>
              </p:nvSpPr>
              <p:spPr>
                <a:xfrm>
                  <a:off x="1260920" y="2564904"/>
                  <a:ext cx="144016" cy="602372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39" name="Rettangolo 138"/>
                <p:cNvSpPr/>
                <p:nvPr/>
              </p:nvSpPr>
              <p:spPr>
                <a:xfrm>
                  <a:off x="1831140" y="2564904"/>
                  <a:ext cx="144016" cy="602372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0" name="Rettangolo 139"/>
                <p:cNvSpPr/>
                <p:nvPr/>
              </p:nvSpPr>
              <p:spPr>
                <a:xfrm flipH="1">
                  <a:off x="1495039" y="2564904"/>
                  <a:ext cx="94011" cy="602372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1" name="Rettangolo 140"/>
                <p:cNvSpPr/>
                <p:nvPr/>
              </p:nvSpPr>
              <p:spPr>
                <a:xfrm flipH="1">
                  <a:off x="2074196" y="2564904"/>
                  <a:ext cx="94011" cy="602372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2" name="Rettangolo 141"/>
                <p:cNvSpPr/>
                <p:nvPr/>
              </p:nvSpPr>
              <p:spPr>
                <a:xfrm>
                  <a:off x="2425609" y="2564904"/>
                  <a:ext cx="144016" cy="602372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3" name="Rettangolo 142"/>
                <p:cNvSpPr/>
                <p:nvPr/>
              </p:nvSpPr>
              <p:spPr>
                <a:xfrm flipH="1">
                  <a:off x="2668668" y="2564904"/>
                  <a:ext cx="94011" cy="602372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4" name="Rettangolo 143"/>
                <p:cNvSpPr/>
                <p:nvPr/>
              </p:nvSpPr>
              <p:spPr>
                <a:xfrm>
                  <a:off x="2983080" y="2564904"/>
                  <a:ext cx="144016" cy="602372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5" name="Rettangolo 144"/>
                <p:cNvSpPr/>
                <p:nvPr/>
              </p:nvSpPr>
              <p:spPr>
                <a:xfrm>
                  <a:off x="4157967" y="2564902"/>
                  <a:ext cx="144016" cy="602372"/>
                </a:xfrm>
                <a:prstGeom prst="rect">
                  <a:avLst/>
                </a:prstGeom>
                <a:solidFill>
                  <a:srgbClr val="5B9BD5">
                    <a:alpha val="75000"/>
                  </a:srgbClr>
                </a:solidFill>
                <a:ln w="12700" cap="flat" cmpd="sng" algn="ctr">
                  <a:solidFill>
                    <a:srgbClr val="5B9BD5">
                      <a:shade val="50000"/>
                    </a:srgbClr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46" name="CasellaDiTesto 145"/>
                <p:cNvSpPr txBox="1"/>
                <p:nvPr/>
              </p:nvSpPr>
              <p:spPr>
                <a:xfrm>
                  <a:off x="3448849" y="2681154"/>
                  <a:ext cx="563405" cy="5662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it-IT" sz="4000" dirty="0">
                      <a:solidFill>
                        <a:srgbClr val="002060"/>
                      </a:solidFill>
                    </a:rPr>
                    <a:t>…</a:t>
                  </a:r>
                </a:p>
              </p:txBody>
            </p:sp>
            <p:sp>
              <p:nvSpPr>
                <p:cNvPr id="147" name="Rettangolo 146"/>
                <p:cNvSpPr>
                  <a:spLocks noChangeAspect="1"/>
                </p:cNvSpPr>
                <p:nvPr/>
              </p:nvSpPr>
              <p:spPr>
                <a:xfrm>
                  <a:off x="5325777" y="2276872"/>
                  <a:ext cx="504056" cy="1224136"/>
                </a:xfrm>
                <a:prstGeom prst="rect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it-IT"/>
                </a:p>
              </p:txBody>
            </p:sp>
            <p:pic>
              <p:nvPicPr>
                <p:cNvPr id="148" name="Immagine 147"/>
                <p:cNvPicPr>
                  <a:picLocks noChangeAspect="1"/>
                </p:cNvPicPr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 rot="16200000" flipV="1">
                  <a:off x="4733340" y="2781872"/>
                  <a:ext cx="989657" cy="168434"/>
                </a:xfrm>
                <a:prstGeom prst="rect">
                  <a:avLst/>
                </a:prstGeom>
              </p:spPr>
            </p:pic>
            <p:sp>
              <p:nvSpPr>
                <p:cNvPr id="149" name="Rettangolo 148"/>
                <p:cNvSpPr/>
                <p:nvPr/>
              </p:nvSpPr>
              <p:spPr>
                <a:xfrm flipH="1">
                  <a:off x="4384453" y="2564904"/>
                  <a:ext cx="94011" cy="602372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  <p:sp>
              <p:nvSpPr>
                <p:cNvPr id="150" name="Rettangolo 149"/>
                <p:cNvSpPr/>
                <p:nvPr/>
              </p:nvSpPr>
              <p:spPr>
                <a:xfrm flipH="1">
                  <a:off x="3225851" y="2564903"/>
                  <a:ext cx="94011" cy="602372"/>
                </a:xfrm>
                <a:prstGeom prst="rect">
                  <a:avLst/>
                </a:prstGeom>
                <a:solidFill>
                  <a:srgbClr val="7030A0">
                    <a:alpha val="75000"/>
                  </a:srgbClr>
                </a:solidFill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it-IT" kern="0">
                    <a:solidFill>
                      <a:prstClr val="white"/>
                    </a:solidFill>
                    <a:latin typeface="Calibri" panose="020F0502020204030204"/>
                  </a:endParaRPr>
                </a:p>
              </p:txBody>
            </p:sp>
          </p:grpSp>
        </p:grpSp>
        <p:sp>
          <p:nvSpPr>
            <p:cNvPr id="152" name="Rettangolo 151"/>
            <p:cNvSpPr/>
            <p:nvPr/>
          </p:nvSpPr>
          <p:spPr>
            <a:xfrm>
              <a:off x="2116594" y="2420888"/>
              <a:ext cx="161152" cy="753038"/>
            </a:xfrm>
            <a:prstGeom prst="rect">
              <a:avLst/>
            </a:prstGeom>
            <a:solidFill>
              <a:srgbClr val="5B9BD5">
                <a:alpha val="75000"/>
              </a:srgbClr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53" name="Rettangolo 152"/>
            <p:cNvSpPr/>
            <p:nvPr/>
          </p:nvSpPr>
          <p:spPr>
            <a:xfrm flipH="1">
              <a:off x="2378571" y="2420888"/>
              <a:ext cx="105197" cy="753038"/>
            </a:xfrm>
            <a:prstGeom prst="rect">
              <a:avLst/>
            </a:prstGeom>
            <a:solidFill>
              <a:srgbClr val="7030A0">
                <a:alpha val="75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159" name="Immagine 158"/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224568" y="2469303"/>
              <a:ext cx="891048" cy="671665"/>
            </a:xfrm>
            <a:prstGeom prst="rect">
              <a:avLst/>
            </a:prstGeom>
          </p:spPr>
        </p:pic>
        <p:sp>
          <p:nvSpPr>
            <p:cNvPr id="160" name="Freccia in giù 159"/>
            <p:cNvSpPr/>
            <p:nvPr/>
          </p:nvSpPr>
          <p:spPr>
            <a:xfrm rot="9360000">
              <a:off x="863921" y="2691950"/>
              <a:ext cx="87864" cy="197349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1" name="Freccia in giù 160"/>
            <p:cNvSpPr/>
            <p:nvPr/>
          </p:nvSpPr>
          <p:spPr>
            <a:xfrm rot="13441953" flipV="1">
              <a:off x="735284" y="2837073"/>
              <a:ext cx="107859" cy="192421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3" name="Freccia in giù 162"/>
            <p:cNvSpPr/>
            <p:nvPr/>
          </p:nvSpPr>
          <p:spPr>
            <a:xfrm rot="13080000">
              <a:off x="544267" y="2787058"/>
              <a:ext cx="87864" cy="197349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64" name="Freccia in giù 163"/>
            <p:cNvSpPr/>
            <p:nvPr/>
          </p:nvSpPr>
          <p:spPr>
            <a:xfrm rot="4860000">
              <a:off x="532286" y="2597065"/>
              <a:ext cx="87864" cy="197349"/>
            </a:xfrm>
            <a:prstGeom prst="downArrow">
              <a:avLst/>
            </a:prstGeom>
            <a:solidFill>
              <a:srgbClr val="FFC000"/>
            </a:solidFill>
            <a:ln>
              <a:noFill/>
            </a:ln>
            <a:scene3d>
              <a:camera prst="orthographicFront"/>
              <a:lightRig rig="threePt" dir="t">
                <a:rot lat="0" lon="0" rev="2400000"/>
              </a:lightRig>
            </a:scene3d>
            <a:sp3d extrusionH="107950" prstMaterial="matte">
              <a:bevelT w="184150" h="184150"/>
              <a:bevelB h="14605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58" name="Gruppo 57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59" name="Immagine 58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60" name="Rettangolo 59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6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577075" y="3627274"/>
            <a:ext cx="4180186" cy="1295085"/>
            <a:chOff x="103782" y="3771289"/>
            <a:chExt cx="4180186" cy="1295085"/>
          </a:xfrm>
        </p:grpSpPr>
        <p:pic>
          <p:nvPicPr>
            <p:cNvPr id="47" name="Immagine 46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313" y="4920064"/>
              <a:ext cx="303424" cy="115816"/>
            </a:xfrm>
            <a:prstGeom prst="rect">
              <a:avLst/>
            </a:prstGeom>
          </p:spPr>
        </p:pic>
        <p:pic>
          <p:nvPicPr>
            <p:cNvPr id="48" name="Immagine 4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3732" y="4919442"/>
              <a:ext cx="117477" cy="117060"/>
            </a:xfrm>
            <a:prstGeom prst="rect">
              <a:avLst/>
            </a:prstGeom>
          </p:spPr>
        </p:pic>
        <p:sp>
          <p:nvSpPr>
            <p:cNvPr id="50" name="Elaborazione 49"/>
            <p:cNvSpPr/>
            <p:nvPr/>
          </p:nvSpPr>
          <p:spPr>
            <a:xfrm>
              <a:off x="103782" y="3771289"/>
              <a:ext cx="4180186" cy="986610"/>
            </a:xfrm>
            <a:prstGeom prst="flowChartProcess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1" name="Connettore 1 50"/>
            <p:cNvCxnSpPr>
              <a:stCxn id="50" idx="0"/>
              <a:endCxn id="50" idx="2"/>
            </p:cNvCxnSpPr>
            <p:nvPr/>
          </p:nvCxnSpPr>
          <p:spPr>
            <a:xfrm>
              <a:off x="2193875" y="3771289"/>
              <a:ext cx="0" cy="98661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52" name="Connettore 1 51"/>
            <p:cNvCxnSpPr/>
            <p:nvPr/>
          </p:nvCxnSpPr>
          <p:spPr>
            <a:xfrm flipV="1">
              <a:off x="499800" y="4629211"/>
              <a:ext cx="0" cy="12868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53" name="Connettore 1 52"/>
            <p:cNvCxnSpPr/>
            <p:nvPr/>
          </p:nvCxnSpPr>
          <p:spPr>
            <a:xfrm flipV="1">
              <a:off x="3887950" y="4629211"/>
              <a:ext cx="0" cy="128688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pic>
          <p:nvPicPr>
            <p:cNvPr id="83" name="Immagine 82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39662" y="4889570"/>
              <a:ext cx="108425" cy="176804"/>
            </a:xfrm>
            <a:prstGeom prst="rect">
              <a:avLst/>
            </a:prstGeom>
          </p:spPr>
        </p:pic>
      </p:grpSp>
      <p:grpSp>
        <p:nvGrpSpPr>
          <p:cNvPr id="16" name="Gruppo 15"/>
          <p:cNvGrpSpPr/>
          <p:nvPr/>
        </p:nvGrpSpPr>
        <p:grpSpPr>
          <a:xfrm>
            <a:off x="7460430" y="3627274"/>
            <a:ext cx="4180186" cy="1385902"/>
            <a:chOff x="7460430" y="3627274"/>
            <a:chExt cx="4180186" cy="1385902"/>
          </a:xfrm>
        </p:grpSpPr>
        <p:pic>
          <p:nvPicPr>
            <p:cNvPr id="15" name="Immagine 14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304" y="4743996"/>
              <a:ext cx="562895" cy="269180"/>
            </a:xfrm>
            <a:prstGeom prst="rect">
              <a:avLst/>
            </a:prstGeom>
          </p:spPr>
        </p:pic>
        <p:sp>
          <p:nvSpPr>
            <p:cNvPr id="66" name="Elaborazione 65"/>
            <p:cNvSpPr/>
            <p:nvPr/>
          </p:nvSpPr>
          <p:spPr>
            <a:xfrm>
              <a:off x="7460430" y="3627274"/>
              <a:ext cx="4180186" cy="986610"/>
            </a:xfrm>
            <a:prstGeom prst="flowChartProcess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t-IT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7" name="Connettore 1 66"/>
            <p:cNvCxnSpPr>
              <a:stCxn id="66" idx="0"/>
              <a:endCxn id="66" idx="2"/>
            </p:cNvCxnSpPr>
            <p:nvPr/>
          </p:nvCxnSpPr>
          <p:spPr>
            <a:xfrm>
              <a:off x="9550523" y="3627274"/>
              <a:ext cx="0" cy="986610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dash"/>
            </a:ln>
            <a:effectLst/>
          </p:spPr>
        </p:cxnSp>
        <p:cxnSp>
          <p:nvCxnSpPr>
            <p:cNvPr id="68" name="Connettore 1 67"/>
            <p:cNvCxnSpPr/>
            <p:nvPr/>
          </p:nvCxnSpPr>
          <p:spPr>
            <a:xfrm flipV="1">
              <a:off x="7856448" y="4488068"/>
              <a:ext cx="0" cy="12297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69" name="Connettore 1 68"/>
            <p:cNvCxnSpPr/>
            <p:nvPr/>
          </p:nvCxnSpPr>
          <p:spPr>
            <a:xfrm flipV="1">
              <a:off x="11244598" y="4488068"/>
              <a:ext cx="0" cy="12297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77" name="Connettore 1 76"/>
            <p:cNvCxnSpPr/>
            <p:nvPr/>
          </p:nvCxnSpPr>
          <p:spPr>
            <a:xfrm flipV="1">
              <a:off x="9220508" y="4488068"/>
              <a:ext cx="0" cy="122971"/>
            </a:xfrm>
            <a:prstGeom prst="line">
              <a:avLst/>
            </a:prstGeom>
            <a:noFill/>
            <a:ln w="1905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pic>
          <p:nvPicPr>
            <p:cNvPr id="81" name="Immagine 80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70433" y="4776648"/>
              <a:ext cx="303424" cy="115816"/>
            </a:xfrm>
            <a:prstGeom prst="rect">
              <a:avLst/>
            </a:prstGeom>
          </p:spPr>
        </p:pic>
        <p:pic>
          <p:nvPicPr>
            <p:cNvPr id="82" name="Immagine 81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5859" y="4776026"/>
              <a:ext cx="117477" cy="117060"/>
            </a:xfrm>
            <a:prstGeom prst="rect">
              <a:avLst/>
            </a:prstGeom>
          </p:spPr>
        </p:pic>
        <p:pic>
          <p:nvPicPr>
            <p:cNvPr id="84" name="Immagine 83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11982" y="4746154"/>
              <a:ext cx="108425" cy="176804"/>
            </a:xfrm>
            <a:prstGeom prst="rect">
              <a:avLst/>
            </a:prstGeom>
          </p:spPr>
        </p:pic>
      </p:grpSp>
      <p:sp>
        <p:nvSpPr>
          <p:cNvPr id="85" name="CasellaDiTesto 84"/>
          <p:cNvSpPr txBox="1"/>
          <p:nvPr/>
        </p:nvSpPr>
        <p:spPr>
          <a:xfrm>
            <a:off x="1238869" y="3089047"/>
            <a:ext cx="30863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it-IT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ective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CasellaDiTesto 85"/>
          <p:cNvSpPr txBox="1"/>
          <p:nvPr/>
        </p:nvSpPr>
        <p:spPr>
          <a:xfrm>
            <a:off x="8118502" y="3091171"/>
            <a:ext cx="30863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it-IT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ective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283" y="5469255"/>
            <a:ext cx="2067266" cy="640073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6320" y="5601534"/>
            <a:ext cx="1233234" cy="444640"/>
          </a:xfrm>
          <a:prstGeom prst="rect">
            <a:avLst/>
          </a:prstGeom>
        </p:spPr>
      </p:pic>
      <p:sp>
        <p:nvSpPr>
          <p:cNvPr id="26" name="Ovale 25"/>
          <p:cNvSpPr/>
          <p:nvPr/>
        </p:nvSpPr>
        <p:spPr>
          <a:xfrm>
            <a:off x="8740302" y="5373216"/>
            <a:ext cx="1748186" cy="90160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1" name="Gruppo 10"/>
          <p:cNvGrpSpPr/>
          <p:nvPr/>
        </p:nvGrpSpPr>
        <p:grpSpPr>
          <a:xfrm>
            <a:off x="3568024" y="2127983"/>
            <a:ext cx="5206638" cy="424732"/>
            <a:chOff x="3568024" y="2127983"/>
            <a:chExt cx="5206638" cy="424732"/>
          </a:xfrm>
        </p:grpSpPr>
        <p:sp>
          <p:nvSpPr>
            <p:cNvPr id="101" name="CasellaDiTesto 100"/>
            <p:cNvSpPr txBox="1"/>
            <p:nvPr/>
          </p:nvSpPr>
          <p:spPr>
            <a:xfrm>
              <a:off x="3568024" y="2127983"/>
              <a:ext cx="2592290" cy="424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20000"/>
                </a:lnSpc>
              </a:pP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Measured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it-IT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observable</a:t>
              </a:r>
              <a:r>
                <a:rPr lang="it-IT" dirty="0" smtClean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endParaRPr lang="en-US" dirty="0" smtClean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Immagine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68008" y="2199816"/>
              <a:ext cx="2606654" cy="293080"/>
            </a:xfrm>
            <a:prstGeom prst="rect">
              <a:avLst/>
            </a:prstGeom>
          </p:spPr>
        </p:pic>
      </p:grpSp>
      <p:grpSp>
        <p:nvGrpSpPr>
          <p:cNvPr id="8" name="Gruppo 7"/>
          <p:cNvGrpSpPr/>
          <p:nvPr/>
        </p:nvGrpSpPr>
        <p:grpSpPr>
          <a:xfrm>
            <a:off x="4434502" y="5410727"/>
            <a:ext cx="3965754" cy="757130"/>
            <a:chOff x="2910502" y="5373216"/>
            <a:chExt cx="3965754" cy="757130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7" name="CasellaDiTesto 86"/>
                <p:cNvSpPr txBox="1"/>
                <p:nvPr/>
              </p:nvSpPr>
              <p:spPr>
                <a:xfrm>
                  <a:off x="2910502" y="5373216"/>
                  <a:ext cx="2957642" cy="757130"/>
                </a:xfrm>
                <a:prstGeom prst="rect">
                  <a:avLst/>
                </a:prstGeom>
                <a:noFill/>
                <a:ln w="381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20000"/>
                    </a:lnSpc>
                  </a:pPr>
                  <a:r>
                    <a:rPr lang="it-IT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Each </a:t>
                  </a:r>
                  <a:r>
                    <a:rPr lang="it-IT" b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photon</a:t>
                  </a:r>
                  <a:r>
                    <a:rPr lang="it-IT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it-IT" b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carries</a:t>
                  </a:r>
                  <a:r>
                    <a:rPr lang="it-IT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the </a:t>
                  </a:r>
                  <a:r>
                    <a:rPr lang="it-IT" b="1" dirty="0" err="1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same</a:t>
                  </a:r>
                  <a:r>
                    <a:rPr lang="it-IT" b="1" dirty="0" smtClean="0">
                      <a:solidFill>
                        <a:srgbClr val="FF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information on </a:t>
                  </a:r>
                  <a14:m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it-IT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̂"/>
                                  <m:ctrlPr>
                                    <a:rPr lang="it-IT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</m:ctrlPr>
                                </m:accPr>
                                <m:e>
                                  <m:r>
                                    <a:rPr lang="it-IT" b="1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Arial" panose="020B0604020202020204" pitchFamily="34" charset="0"/>
                                    </a:rPr>
                                    <m:t>𝝈</m:t>
                                  </m:r>
                                </m:e>
                              </m:acc>
                            </m:e>
                            <m:sub>
                              <m:r>
                                <a:rPr lang="it-IT" b="1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𝟑</m:t>
                              </m:r>
                            </m:sub>
                          </m:sSub>
                        </m:e>
                      </m:d>
                    </m:oMath>
                  </a14:m>
                  <a:endParaRPr lang="en-US" b="1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>
            <p:sp>
              <p:nvSpPr>
                <p:cNvPr id="87" name="CasellaDiTesto 8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0502" y="5373216"/>
                  <a:ext cx="2957642" cy="757130"/>
                </a:xfrm>
                <a:prstGeom prst="rect">
                  <a:avLst/>
                </a:prstGeom>
                <a:blipFill>
                  <a:blip r:embed="rId20"/>
                  <a:stretch>
                    <a:fillRect l="-1646" t="-806" r="-5350" b="-8871"/>
                  </a:stretch>
                </a:blipFill>
                <a:ln w="38100">
                  <a:noFill/>
                </a:ln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Freccia a sinistra 1"/>
            <p:cNvSpPr/>
            <p:nvPr/>
          </p:nvSpPr>
          <p:spPr>
            <a:xfrm>
              <a:off x="6136674" y="5589240"/>
              <a:ext cx="739582" cy="383158"/>
            </a:xfrm>
            <a:prstGeom prst="leftArrow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sp>
        <p:nvSpPr>
          <p:cNvPr id="65" name="Connettore 64"/>
          <p:cNvSpPr>
            <a:spLocks noChangeAspect="1"/>
          </p:cNvSpPr>
          <p:nvPr/>
        </p:nvSpPr>
        <p:spPr>
          <a:xfrm>
            <a:off x="1066332" y="4058434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Connettore 69"/>
          <p:cNvSpPr>
            <a:spLocks noChangeAspect="1"/>
          </p:cNvSpPr>
          <p:nvPr/>
        </p:nvSpPr>
        <p:spPr>
          <a:xfrm>
            <a:off x="813449" y="4077517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Connettore 70"/>
          <p:cNvSpPr>
            <a:spLocks noChangeAspect="1"/>
          </p:cNvSpPr>
          <p:nvPr/>
        </p:nvSpPr>
        <p:spPr>
          <a:xfrm>
            <a:off x="879352" y="4217852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2" name="Connettore 71"/>
          <p:cNvSpPr>
            <a:spLocks noChangeAspect="1"/>
          </p:cNvSpPr>
          <p:nvPr/>
        </p:nvSpPr>
        <p:spPr>
          <a:xfrm>
            <a:off x="929196" y="4024221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3" name="Connettore 72"/>
          <p:cNvSpPr>
            <a:spLocks noChangeAspect="1"/>
          </p:cNvSpPr>
          <p:nvPr/>
        </p:nvSpPr>
        <p:spPr>
          <a:xfrm>
            <a:off x="4252007" y="4126789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4" name="Connettore 73"/>
          <p:cNvSpPr>
            <a:spLocks noChangeAspect="1"/>
          </p:cNvSpPr>
          <p:nvPr/>
        </p:nvSpPr>
        <p:spPr>
          <a:xfrm>
            <a:off x="4409869" y="3995810"/>
            <a:ext cx="94387" cy="92025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5" name="Connettore 74"/>
          <p:cNvSpPr>
            <a:spLocks noChangeAspect="1"/>
          </p:cNvSpPr>
          <p:nvPr/>
        </p:nvSpPr>
        <p:spPr>
          <a:xfrm>
            <a:off x="1017191" y="3904707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6" name="Connettore 75"/>
          <p:cNvSpPr>
            <a:spLocks noChangeAspect="1"/>
          </p:cNvSpPr>
          <p:nvPr/>
        </p:nvSpPr>
        <p:spPr>
          <a:xfrm>
            <a:off x="1069838" y="4161087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8" name="Connettore 77"/>
          <p:cNvSpPr>
            <a:spLocks noChangeAspect="1"/>
          </p:cNvSpPr>
          <p:nvPr/>
        </p:nvSpPr>
        <p:spPr>
          <a:xfrm>
            <a:off x="4399949" y="4208505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9" name="Connettore 78"/>
          <p:cNvSpPr>
            <a:spLocks noChangeAspect="1"/>
          </p:cNvSpPr>
          <p:nvPr/>
        </p:nvSpPr>
        <p:spPr>
          <a:xfrm>
            <a:off x="4289386" y="4015518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Connettore 101"/>
          <p:cNvSpPr>
            <a:spLocks noChangeAspect="1"/>
          </p:cNvSpPr>
          <p:nvPr/>
        </p:nvSpPr>
        <p:spPr>
          <a:xfrm>
            <a:off x="9112545" y="4141762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Connettore 102"/>
          <p:cNvSpPr>
            <a:spLocks noChangeAspect="1"/>
          </p:cNvSpPr>
          <p:nvPr/>
        </p:nvSpPr>
        <p:spPr>
          <a:xfrm>
            <a:off x="9270407" y="4010783"/>
            <a:ext cx="94387" cy="92025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4" name="Connettore 103"/>
          <p:cNvSpPr>
            <a:spLocks noChangeAspect="1"/>
          </p:cNvSpPr>
          <p:nvPr/>
        </p:nvSpPr>
        <p:spPr>
          <a:xfrm>
            <a:off x="9290638" y="4231190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5" name="Connettore 104"/>
          <p:cNvSpPr>
            <a:spLocks noChangeAspect="1"/>
          </p:cNvSpPr>
          <p:nvPr/>
        </p:nvSpPr>
        <p:spPr>
          <a:xfrm>
            <a:off x="9149924" y="4030491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6" name="Connettore 105"/>
          <p:cNvSpPr>
            <a:spLocks noChangeAspect="1"/>
          </p:cNvSpPr>
          <p:nvPr/>
        </p:nvSpPr>
        <p:spPr>
          <a:xfrm>
            <a:off x="9190704" y="4106314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7" name="Connettore 106"/>
          <p:cNvSpPr>
            <a:spLocks noChangeAspect="1"/>
          </p:cNvSpPr>
          <p:nvPr/>
        </p:nvSpPr>
        <p:spPr>
          <a:xfrm>
            <a:off x="9048160" y="4208967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8" name="Connettore 107"/>
          <p:cNvSpPr>
            <a:spLocks noChangeAspect="1"/>
          </p:cNvSpPr>
          <p:nvPr/>
        </p:nvSpPr>
        <p:spPr>
          <a:xfrm>
            <a:off x="9316652" y="4128983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9" name="Connettore 108"/>
          <p:cNvSpPr>
            <a:spLocks noChangeAspect="1"/>
          </p:cNvSpPr>
          <p:nvPr/>
        </p:nvSpPr>
        <p:spPr>
          <a:xfrm>
            <a:off x="9053568" y="4072101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0" name="Connettore 109"/>
          <p:cNvSpPr>
            <a:spLocks noChangeAspect="1"/>
          </p:cNvSpPr>
          <p:nvPr/>
        </p:nvSpPr>
        <p:spPr>
          <a:xfrm>
            <a:off x="9200358" y="3933056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1" name="Connettore 110"/>
          <p:cNvSpPr>
            <a:spLocks noChangeAspect="1"/>
          </p:cNvSpPr>
          <p:nvPr/>
        </p:nvSpPr>
        <p:spPr>
          <a:xfrm>
            <a:off x="9194210" y="4208967"/>
            <a:ext cx="87994" cy="85792"/>
          </a:xfrm>
          <a:prstGeom prst="flowChartConnector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0" name="Titolo 3"/>
          <p:cNvSpPr txBox="1">
            <a:spLocks/>
          </p:cNvSpPr>
          <p:nvPr/>
        </p:nvSpPr>
        <p:spPr bwMode="auto">
          <a:xfrm>
            <a:off x="191344" y="-99392"/>
            <a:ext cx="11809312" cy="11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Preliminary step: extracting the expectation value with a single click</a:t>
            </a:r>
            <a:endParaRPr lang="it-IT" sz="3200" b="1" kern="0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1" name="Rettangolo 60"/>
          <p:cNvSpPr/>
          <p:nvPr/>
        </p:nvSpPr>
        <p:spPr>
          <a:xfrm>
            <a:off x="119336" y="1124744"/>
            <a:ext cx="11809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Protective </a:t>
            </a:r>
            <a:r>
              <a:rPr lang="en-US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(PM)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: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interaction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 smooth enough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to leave the state unchanged. The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pointer shift is proportional to the average value of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observable 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Aharonov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Vaidman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Phys. Lett. A 178, 38 (1993)]</a:t>
            </a:r>
          </a:p>
        </p:txBody>
      </p:sp>
      <p:grpSp>
        <p:nvGrpSpPr>
          <p:cNvPr id="62" name="Gruppo 61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63" name="Immagine 62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80" name="Rettangolo 79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0" name="CasellaDiTesto 89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0701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"/>
                            </p:stCondLst>
                            <p:childTnLst>
                              <p:par>
                                <p:cTn id="2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00"/>
                            </p:stCondLst>
                            <p:childTnLst>
                              <p:par>
                                <p:cTn id="3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800"/>
                            </p:stCondLst>
                            <p:childTnLst>
                              <p:par>
                                <p:cTn id="5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100"/>
                            </p:stCondLst>
                            <p:childTnLst>
                              <p:par>
                                <p:cTn id="6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400"/>
                            </p:stCondLst>
                            <p:childTnLst>
                              <p:par>
                                <p:cTn id="7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700"/>
                            </p:stCondLst>
                            <p:childTnLst>
                              <p:par>
                                <p:cTn id="7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"/>
                            </p:stCondLst>
                            <p:childTnLst>
                              <p:par>
                                <p:cTn id="104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600"/>
                            </p:stCondLst>
                            <p:childTnLst>
                              <p:par>
                                <p:cTn id="11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900"/>
                            </p:stCondLst>
                            <p:childTnLst>
                              <p:par>
                                <p:cTn id="118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00"/>
                            </p:stCondLst>
                            <p:childTnLst>
                              <p:par>
                                <p:cTn id="125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500"/>
                            </p:stCondLst>
                            <p:childTnLst>
                              <p:par>
                                <p:cTn id="132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800"/>
                            </p:stCondLst>
                            <p:childTnLst>
                              <p:par>
                                <p:cTn id="139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100"/>
                            </p:stCondLst>
                            <p:childTnLst>
                              <p:par>
                                <p:cTn id="146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3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400"/>
                            </p:stCondLst>
                            <p:childTnLst>
                              <p:par>
                                <p:cTn id="153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3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2700"/>
                            </p:stCondLst>
                            <p:childTnLst>
                              <p:par>
                                <p:cTn id="160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2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3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9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1000"/>
                            </p:stCondLst>
                            <p:childTnLst>
                              <p:par>
                                <p:cTn id="17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0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/>
      <p:bldP spid="86" grpId="0"/>
      <p:bldP spid="26" grpId="0" animBg="1"/>
      <p:bldP spid="65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8" grpId="0" animBg="1"/>
      <p:bldP spid="79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3"/>
          <p:cNvSpPr txBox="1">
            <a:spLocks/>
          </p:cNvSpPr>
          <p:nvPr/>
        </p:nvSpPr>
        <p:spPr bwMode="auto">
          <a:xfrm>
            <a:off x="2261828" y="-315416"/>
            <a:ext cx="7668344" cy="11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Pro</a:t>
            </a:r>
            <a:r>
              <a:rPr lang="en-US" sz="3200" b="1" kern="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</a:t>
            </a:r>
            <a:r>
              <a:rPr lang="en-US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ective </a:t>
            </a:r>
            <a:r>
              <a:rPr lang="en-US" sz="3200" b="1" kern="0" dirty="0" smtClean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measurements </a:t>
            </a:r>
            <a:r>
              <a:rPr lang="en-US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in the lab</a:t>
            </a:r>
            <a:endParaRPr lang="it-IT" sz="3200" b="1" kern="0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Immagin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1026730"/>
            <a:ext cx="3097382" cy="262994"/>
          </a:xfrm>
          <a:prstGeom prst="rect">
            <a:avLst/>
          </a:prstGeom>
        </p:spPr>
      </p:pic>
      <p:pic>
        <p:nvPicPr>
          <p:cNvPr id="30" name="Immagine 29"/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6" t="8198" b="5530"/>
          <a:stretch/>
        </p:blipFill>
        <p:spPr>
          <a:xfrm>
            <a:off x="-1" y="821628"/>
            <a:ext cx="9264353" cy="548769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uppo 6"/>
          <p:cNvGrpSpPr/>
          <p:nvPr/>
        </p:nvGrpSpPr>
        <p:grpSpPr>
          <a:xfrm>
            <a:off x="8904312" y="1694158"/>
            <a:ext cx="2923675" cy="1446810"/>
            <a:chOff x="5508104" y="-314786"/>
            <a:chExt cx="2923675" cy="1446810"/>
          </a:xfrm>
        </p:grpSpPr>
        <p:sp>
          <p:nvSpPr>
            <p:cNvPr id="6" name="Freccia a destra 5"/>
            <p:cNvSpPr/>
            <p:nvPr/>
          </p:nvSpPr>
          <p:spPr>
            <a:xfrm rot="5400000">
              <a:off x="6487044" y="-119712"/>
              <a:ext cx="792088" cy="4019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5" name="Immagine 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864314"/>
              <a:ext cx="2923675" cy="267710"/>
            </a:xfrm>
            <a:prstGeom prst="rect">
              <a:avLst/>
            </a:prstGeom>
          </p:spPr>
        </p:pic>
      </p:grpSp>
      <p:grpSp>
        <p:nvGrpSpPr>
          <p:cNvPr id="17" name="Gruppo 16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19" name="Immagine 18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20" name="Rettangolo 19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1" name="CasellaDiTesto 20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031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6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3"/>
          <p:cNvSpPr txBox="1">
            <a:spLocks/>
          </p:cNvSpPr>
          <p:nvPr/>
        </p:nvSpPr>
        <p:spPr bwMode="auto">
          <a:xfrm>
            <a:off x="2261828" y="-315416"/>
            <a:ext cx="7668344" cy="1138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Pro</a:t>
            </a:r>
            <a:r>
              <a:rPr lang="en-US" sz="3200" b="1" kern="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j</a:t>
            </a:r>
            <a:r>
              <a:rPr lang="en-US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ective measurements in the lab</a:t>
            </a:r>
            <a:endParaRPr lang="it-IT" sz="3200" b="1" kern="0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8" name="Immagine 1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2304" y="1026730"/>
            <a:ext cx="3097382" cy="262994"/>
          </a:xfrm>
          <a:prstGeom prst="rect">
            <a:avLst/>
          </a:prstGeom>
        </p:spPr>
      </p:pic>
      <p:grpSp>
        <p:nvGrpSpPr>
          <p:cNvPr id="20" name="Gruppo 19"/>
          <p:cNvGrpSpPr/>
          <p:nvPr/>
        </p:nvGrpSpPr>
        <p:grpSpPr>
          <a:xfrm>
            <a:off x="8904312" y="1694158"/>
            <a:ext cx="2923675" cy="1446810"/>
            <a:chOff x="5508104" y="-314786"/>
            <a:chExt cx="2923675" cy="1446810"/>
          </a:xfrm>
        </p:grpSpPr>
        <p:sp>
          <p:nvSpPr>
            <p:cNvPr id="21" name="Freccia a destra 20"/>
            <p:cNvSpPr/>
            <p:nvPr/>
          </p:nvSpPr>
          <p:spPr>
            <a:xfrm rot="5400000">
              <a:off x="6487044" y="-119712"/>
              <a:ext cx="792088" cy="40194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2" name="Immagine 21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104" y="864314"/>
              <a:ext cx="2923675" cy="267710"/>
            </a:xfrm>
            <a:prstGeom prst="rect">
              <a:avLst/>
            </a:prstGeom>
          </p:spPr>
        </p:pic>
      </p:grpSp>
      <p:pic>
        <p:nvPicPr>
          <p:cNvPr id="23" name="Immagine 22"/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4" t="6937" b="2882"/>
          <a:stretch/>
        </p:blipFill>
        <p:spPr>
          <a:xfrm>
            <a:off x="1021" y="764704"/>
            <a:ext cx="9263331" cy="5702621"/>
          </a:xfrm>
          <a:prstGeom prst="rect">
            <a:avLst/>
          </a:prstGeom>
        </p:spPr>
      </p:pic>
      <p:grpSp>
        <p:nvGrpSpPr>
          <p:cNvPr id="24" name="Gruppo 23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25" name="Immagine 24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7" name="CasellaDiTesto 26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ettangolo arrotondato 27"/>
          <p:cNvSpPr/>
          <p:nvPr/>
        </p:nvSpPr>
        <p:spPr>
          <a:xfrm>
            <a:off x="8688288" y="935614"/>
            <a:ext cx="3356827" cy="242137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1725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olo 3"/>
          <p:cNvSpPr txBox="1">
            <a:spLocks/>
          </p:cNvSpPr>
          <p:nvPr/>
        </p:nvSpPr>
        <p:spPr bwMode="auto">
          <a:xfrm>
            <a:off x="2261828" y="44625"/>
            <a:ext cx="7668344" cy="4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Experimental results</a:t>
            </a:r>
            <a:endParaRPr lang="it-IT" sz="3200" b="1" kern="0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2060" name="Gruppo 2059"/>
          <p:cNvGrpSpPr/>
          <p:nvPr/>
        </p:nvGrpSpPr>
        <p:grpSpPr>
          <a:xfrm>
            <a:off x="2999655" y="1124745"/>
            <a:ext cx="5742388" cy="2787313"/>
            <a:chOff x="68559" y="1124744"/>
            <a:chExt cx="5742388" cy="2787313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0"/>
            <a:stretch/>
          </p:blipFill>
          <p:spPr>
            <a:xfrm>
              <a:off x="68559" y="1124744"/>
              <a:ext cx="2718654" cy="2787313"/>
            </a:xfrm>
            <a:prstGeom prst="rect">
              <a:avLst/>
            </a:prstGeom>
          </p:spPr>
        </p:pic>
        <p:pic>
          <p:nvPicPr>
            <p:cNvPr id="6" name="Immagin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2855" y="1748283"/>
              <a:ext cx="3078092" cy="1968748"/>
            </a:xfrm>
            <a:prstGeom prst="rect">
              <a:avLst/>
            </a:prstGeom>
          </p:spPr>
        </p:pic>
      </p:grpSp>
      <p:grpSp>
        <p:nvGrpSpPr>
          <p:cNvPr id="2061" name="Gruppo 2060"/>
          <p:cNvGrpSpPr/>
          <p:nvPr/>
        </p:nvGrpSpPr>
        <p:grpSpPr>
          <a:xfrm>
            <a:off x="2981404" y="3764507"/>
            <a:ext cx="5751012" cy="2824428"/>
            <a:chOff x="68559" y="3717031"/>
            <a:chExt cx="5751012" cy="2824428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47"/>
            <a:stretch/>
          </p:blipFill>
          <p:spPr>
            <a:xfrm>
              <a:off x="68559" y="3717031"/>
              <a:ext cx="2755813" cy="2824428"/>
            </a:xfrm>
            <a:prstGeom prst="rect">
              <a:avLst/>
            </a:prstGeom>
          </p:spPr>
        </p:pic>
        <p:pic>
          <p:nvPicPr>
            <p:cNvPr id="7" name="Immagine 6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2855" y="4365104"/>
              <a:ext cx="3086716" cy="1974264"/>
            </a:xfrm>
            <a:prstGeom prst="rect">
              <a:avLst/>
            </a:prstGeom>
          </p:spPr>
        </p:pic>
      </p:grpSp>
      <p:pic>
        <p:nvPicPr>
          <p:cNvPr id="8" name="Immagin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2563" y="1748284"/>
            <a:ext cx="3078093" cy="196874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312" y="4412580"/>
            <a:ext cx="3078093" cy="1968748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699212"/>
            <a:ext cx="4953879" cy="320519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191344" y="1354074"/>
            <a:ext cx="3086344" cy="394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it-IT" b="1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ective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74693" y="4029375"/>
            <a:ext cx="3086344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</a:t>
            </a:r>
            <a:r>
              <a:rPr lang="it-IT" b="1" dirty="0" err="1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ective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uppo 11"/>
          <p:cNvGrpSpPr/>
          <p:nvPr/>
        </p:nvGrpSpPr>
        <p:grpSpPr>
          <a:xfrm>
            <a:off x="695400" y="2207509"/>
            <a:ext cx="1763542" cy="538226"/>
            <a:chOff x="695400" y="2207509"/>
            <a:chExt cx="1763542" cy="538226"/>
          </a:xfrm>
        </p:grpSpPr>
        <p:sp>
          <p:nvSpPr>
            <p:cNvPr id="17" name="Rettangolo arrotondato 16"/>
            <p:cNvSpPr/>
            <p:nvPr/>
          </p:nvSpPr>
          <p:spPr>
            <a:xfrm>
              <a:off x="695400" y="2207509"/>
              <a:ext cx="1763542" cy="538226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Immagine 10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876" y="2353796"/>
              <a:ext cx="1568708" cy="245652"/>
            </a:xfrm>
            <a:prstGeom prst="rect">
              <a:avLst/>
            </a:prstGeom>
          </p:spPr>
        </p:pic>
      </p:grpSp>
      <p:grpSp>
        <p:nvGrpSpPr>
          <p:cNvPr id="16" name="Gruppo 15"/>
          <p:cNvGrpSpPr/>
          <p:nvPr/>
        </p:nvGrpSpPr>
        <p:grpSpPr>
          <a:xfrm>
            <a:off x="695401" y="4858728"/>
            <a:ext cx="1763542" cy="538226"/>
            <a:chOff x="695401" y="4858728"/>
            <a:chExt cx="1763542" cy="538226"/>
          </a:xfrm>
        </p:grpSpPr>
        <p:sp>
          <p:nvSpPr>
            <p:cNvPr id="27" name="Rettangolo arrotondato 26"/>
            <p:cNvSpPr/>
            <p:nvPr/>
          </p:nvSpPr>
          <p:spPr>
            <a:xfrm>
              <a:off x="695401" y="4858728"/>
              <a:ext cx="1763542" cy="538226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5" name="Immagine 1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3093" y="5026826"/>
              <a:ext cx="1568491" cy="244108"/>
            </a:xfrm>
            <a:prstGeom prst="rect">
              <a:avLst/>
            </a:prstGeom>
          </p:spPr>
        </p:pic>
      </p:grpSp>
      <p:sp>
        <p:nvSpPr>
          <p:cNvPr id="45" name="Rettangolo 44"/>
          <p:cNvSpPr/>
          <p:nvPr/>
        </p:nvSpPr>
        <p:spPr>
          <a:xfrm rot="1135523">
            <a:off x="10246804" y="406824"/>
            <a:ext cx="1793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Phys. 13, 1191 (2017)</a:t>
            </a:r>
          </a:p>
        </p:txBody>
      </p:sp>
      <p:grpSp>
        <p:nvGrpSpPr>
          <p:cNvPr id="26" name="Gruppo 25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28" name="Immagine 27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2970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66874" y="1050637"/>
            <a:ext cx="8893622" cy="5546715"/>
          </a:xfrm>
          <a:prstGeom prst="rect">
            <a:avLst/>
          </a:prstGeom>
        </p:spPr>
      </p:pic>
      <p:grpSp>
        <p:nvGrpSpPr>
          <p:cNvPr id="12" name="Gruppo 11"/>
          <p:cNvGrpSpPr/>
          <p:nvPr/>
        </p:nvGrpSpPr>
        <p:grpSpPr>
          <a:xfrm>
            <a:off x="2261829" y="2890774"/>
            <a:ext cx="1817390" cy="538226"/>
            <a:chOff x="2261829" y="2890774"/>
            <a:chExt cx="1817390" cy="538226"/>
          </a:xfrm>
        </p:grpSpPr>
        <p:sp>
          <p:nvSpPr>
            <p:cNvPr id="80" name="Rettangolo arrotondato 79"/>
            <p:cNvSpPr/>
            <p:nvPr/>
          </p:nvSpPr>
          <p:spPr>
            <a:xfrm>
              <a:off x="2261829" y="2890774"/>
              <a:ext cx="1817390" cy="538226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1" name="Immagine 10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1292" y="3051529"/>
              <a:ext cx="1569338" cy="245652"/>
            </a:xfrm>
            <a:prstGeom prst="rect">
              <a:avLst/>
            </a:prstGeom>
          </p:spPr>
        </p:pic>
      </p:grpSp>
      <p:grpSp>
        <p:nvGrpSpPr>
          <p:cNvPr id="21" name="Gruppo 20"/>
          <p:cNvGrpSpPr/>
          <p:nvPr/>
        </p:nvGrpSpPr>
        <p:grpSpPr>
          <a:xfrm>
            <a:off x="2261829" y="5483062"/>
            <a:ext cx="1817390" cy="538226"/>
            <a:chOff x="2261829" y="5483062"/>
            <a:chExt cx="1817390" cy="538226"/>
          </a:xfrm>
        </p:grpSpPr>
        <p:sp>
          <p:nvSpPr>
            <p:cNvPr id="104" name="Rettangolo arrotondato 103"/>
            <p:cNvSpPr/>
            <p:nvPr/>
          </p:nvSpPr>
          <p:spPr>
            <a:xfrm>
              <a:off x="2261829" y="5483062"/>
              <a:ext cx="1817390" cy="538226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0" name="Immagine 19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9839" y="5642264"/>
              <a:ext cx="1621370" cy="247206"/>
            </a:xfrm>
            <a:prstGeom prst="rect">
              <a:avLst/>
            </a:prstGeom>
          </p:spPr>
        </p:pic>
      </p:grpSp>
      <p:grpSp>
        <p:nvGrpSpPr>
          <p:cNvPr id="27" name="Gruppo 26"/>
          <p:cNvGrpSpPr/>
          <p:nvPr/>
        </p:nvGrpSpPr>
        <p:grpSpPr>
          <a:xfrm>
            <a:off x="8396272" y="5483062"/>
            <a:ext cx="1590571" cy="538226"/>
            <a:chOff x="8396272" y="5483062"/>
            <a:chExt cx="1590571" cy="538226"/>
          </a:xfrm>
        </p:grpSpPr>
        <p:sp>
          <p:nvSpPr>
            <p:cNvPr id="107" name="Rettangolo arrotondato 106"/>
            <p:cNvSpPr/>
            <p:nvPr/>
          </p:nvSpPr>
          <p:spPr>
            <a:xfrm>
              <a:off x="8396272" y="5483062"/>
              <a:ext cx="1590571" cy="538226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6" name="Immagine 2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5634" y="5654712"/>
              <a:ext cx="1387586" cy="242574"/>
            </a:xfrm>
            <a:prstGeom prst="rect">
              <a:avLst/>
            </a:prstGeom>
          </p:spPr>
        </p:pic>
      </p:grpSp>
      <p:grpSp>
        <p:nvGrpSpPr>
          <p:cNvPr id="24" name="Gruppo 23"/>
          <p:cNvGrpSpPr/>
          <p:nvPr/>
        </p:nvGrpSpPr>
        <p:grpSpPr>
          <a:xfrm>
            <a:off x="5335624" y="5483062"/>
            <a:ext cx="1768488" cy="538226"/>
            <a:chOff x="5335624" y="5483062"/>
            <a:chExt cx="1768488" cy="538226"/>
          </a:xfrm>
        </p:grpSpPr>
        <p:sp>
          <p:nvSpPr>
            <p:cNvPr id="110" name="Rettangolo arrotondato 109"/>
            <p:cNvSpPr/>
            <p:nvPr/>
          </p:nvSpPr>
          <p:spPr>
            <a:xfrm>
              <a:off x="5335624" y="5483062"/>
              <a:ext cx="1768488" cy="538226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23" name="Immagine 22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49359" y="5645362"/>
              <a:ext cx="1567937" cy="244108"/>
            </a:xfrm>
            <a:prstGeom prst="rect">
              <a:avLst/>
            </a:prstGeom>
          </p:spPr>
        </p:pic>
      </p:grpSp>
      <p:pic>
        <p:nvPicPr>
          <p:cNvPr id="3" name="Immagine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94" y="826402"/>
            <a:ext cx="997600" cy="264144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3978" y="826402"/>
            <a:ext cx="1415049" cy="2641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420" y="827341"/>
            <a:ext cx="1587204" cy="262484"/>
          </a:xfrm>
          <a:prstGeom prst="rect">
            <a:avLst/>
          </a:prstGeom>
        </p:spPr>
      </p:pic>
      <p:sp>
        <p:nvSpPr>
          <p:cNvPr id="38" name="Titolo 3"/>
          <p:cNvSpPr txBox="1">
            <a:spLocks/>
          </p:cNvSpPr>
          <p:nvPr/>
        </p:nvSpPr>
        <p:spPr bwMode="auto">
          <a:xfrm>
            <a:off x="2261828" y="44625"/>
            <a:ext cx="7668344" cy="4358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b="1" kern="0" dirty="0">
                <a:solidFill>
                  <a:srgbClr val="3C687C"/>
                </a:solidFill>
                <a:latin typeface="Calibri" pitchFamily="34" charset="0"/>
                <a:cs typeface="Calibri" pitchFamily="34" charset="0"/>
              </a:rPr>
              <a:t>Experimental results</a:t>
            </a:r>
            <a:endParaRPr lang="it-IT" sz="3200" b="1" kern="0" dirty="0">
              <a:solidFill>
                <a:srgbClr val="3C687C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Rettangolo 31"/>
          <p:cNvSpPr/>
          <p:nvPr/>
        </p:nvSpPr>
        <p:spPr>
          <a:xfrm rot="1135523">
            <a:off x="10246804" y="406824"/>
            <a:ext cx="17938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Nat. Phys. 13, 1191 (2017)</a:t>
            </a:r>
          </a:p>
        </p:txBody>
      </p:sp>
      <p:grpSp>
        <p:nvGrpSpPr>
          <p:cNvPr id="33" name="Gruppo 32"/>
          <p:cNvGrpSpPr/>
          <p:nvPr/>
        </p:nvGrpSpPr>
        <p:grpSpPr>
          <a:xfrm>
            <a:off x="-3632" y="6470330"/>
            <a:ext cx="12199264" cy="393809"/>
            <a:chOff x="17416" y="6470330"/>
            <a:chExt cx="12199264" cy="393809"/>
          </a:xfrm>
        </p:grpSpPr>
        <p:pic>
          <p:nvPicPr>
            <p:cNvPr id="34" name="Immagine 33">
              <a:extLst>
                <a:ext uri="{FF2B5EF4-FFF2-40B4-BE49-F238E27FC236}">
                  <a16:creationId xmlns:a16="http://schemas.microsoft.com/office/drawing/2014/main" id="{DFE6F2F0-59B2-42B8-8F5E-EF9C7D1926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416" y="6470330"/>
              <a:ext cx="1220036" cy="393809"/>
            </a:xfrm>
            <a:prstGeom prst="rect">
              <a:avLst/>
            </a:prstGeom>
          </p:spPr>
        </p:pic>
        <p:sp>
          <p:nvSpPr>
            <p:cNvPr id="35" name="Rettangolo 34">
              <a:extLst>
                <a:ext uri="{FF2B5EF4-FFF2-40B4-BE49-F238E27FC236}">
                  <a16:creationId xmlns:a16="http://schemas.microsoft.com/office/drawing/2014/main" id="{9019FF03-88ED-4C3A-B5B6-D79E3FB2C221}"/>
                </a:ext>
              </a:extLst>
            </p:cNvPr>
            <p:cNvSpPr/>
            <p:nvPr/>
          </p:nvSpPr>
          <p:spPr>
            <a:xfrm>
              <a:off x="1279548" y="6479338"/>
              <a:ext cx="10937132" cy="368023"/>
            </a:xfrm>
            <a:prstGeom prst="rect">
              <a:avLst/>
            </a:prstGeom>
            <a:solidFill>
              <a:srgbClr val="174A65"/>
            </a:solidFill>
            <a:ln w="31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6" name="CasellaDiTesto 35">
              <a:extLst>
                <a:ext uri="{FF2B5EF4-FFF2-40B4-BE49-F238E27FC236}">
                  <a16:creationId xmlns:a16="http://schemas.microsoft.com/office/drawing/2014/main" id="{16633887-8E92-484E-AD52-4A51B299C181}"/>
                </a:ext>
              </a:extLst>
            </p:cNvPr>
            <p:cNvSpPr txBox="1"/>
            <p:nvPr/>
          </p:nvSpPr>
          <p:spPr>
            <a:xfrm>
              <a:off x="4867471" y="6478028"/>
              <a:ext cx="72984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Fabrizio Piacentini, HAGQCM, Frascati, </a:t>
              </a:r>
              <a:r>
                <a:rPr lang="it-IT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November</a:t>
              </a:r>
              <a:r>
                <a:rPr lang="it-IT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2nd 2022</a:t>
              </a:r>
              <a:endParaRPr lang="it-IT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Gruppo 14"/>
          <p:cNvGrpSpPr/>
          <p:nvPr/>
        </p:nvGrpSpPr>
        <p:grpSpPr>
          <a:xfrm>
            <a:off x="5286722" y="2890774"/>
            <a:ext cx="1817390" cy="538226"/>
            <a:chOff x="2414229" y="3043174"/>
            <a:chExt cx="1817390" cy="538226"/>
          </a:xfrm>
        </p:grpSpPr>
        <p:sp>
          <p:nvSpPr>
            <p:cNvPr id="39" name="Rettangolo arrotondato 38"/>
            <p:cNvSpPr/>
            <p:nvPr/>
          </p:nvSpPr>
          <p:spPr>
            <a:xfrm>
              <a:off x="2414229" y="3043174"/>
              <a:ext cx="1817390" cy="538226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4" name="Immagine 1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23693" y="3203930"/>
              <a:ext cx="1570075" cy="246113"/>
            </a:xfrm>
            <a:prstGeom prst="rect">
              <a:avLst/>
            </a:prstGeom>
          </p:spPr>
        </p:pic>
      </p:grpSp>
      <p:grpSp>
        <p:nvGrpSpPr>
          <p:cNvPr id="18" name="Gruppo 17"/>
          <p:cNvGrpSpPr/>
          <p:nvPr/>
        </p:nvGrpSpPr>
        <p:grpSpPr>
          <a:xfrm>
            <a:off x="8321853" y="2890774"/>
            <a:ext cx="1664990" cy="538226"/>
            <a:chOff x="5511130" y="3043174"/>
            <a:chExt cx="1664990" cy="538226"/>
          </a:xfrm>
        </p:grpSpPr>
        <p:sp>
          <p:nvSpPr>
            <p:cNvPr id="43" name="Rettangolo arrotondato 42"/>
            <p:cNvSpPr/>
            <p:nvPr/>
          </p:nvSpPr>
          <p:spPr>
            <a:xfrm>
              <a:off x="5511130" y="3043174"/>
              <a:ext cx="1664990" cy="538226"/>
            </a:xfrm>
            <a:prstGeom prst="roundRect">
              <a:avLst/>
            </a:prstGeom>
            <a:solidFill>
              <a:schemeClr val="bg1">
                <a:alpha val="85000"/>
              </a:schemeClr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pic>
          <p:nvPicPr>
            <p:cNvPr id="17" name="Immagine 16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058" y="3203469"/>
              <a:ext cx="1390211" cy="246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6586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,4735"/>
  <p:tag name="ORIGINALWIDTH" val="787,4016"/>
  <p:tag name="LATEXADDIN" val="\documentclass{article}&#10;\usepackage{amsmath}&#10;\pagestyle{empty}&#10;\begin{document}&#10;&#10;$\langle \widehat{A} \rangle_w = \frac{\langle \varphi| \widehat{A} |\psi \rangle}{\langle \varphi|\psi \rangle} $&#10;&#10;&#10;\end{document}"/>
  <p:tag name="IGUANATEXSIZE" val="20"/>
  <p:tag name="IGUANATEXCURSOR" val="18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7,2328"/>
  <p:tag name="LATEXADDIN" val="\documentclass{article}&#10;\usepackage{amsmath}&#10;\usepackage{amssymb}&#10;\pagestyle{empty}&#10;\begin{document}&#10;&#10;$|\varphi\rangle$&#10;&#10;\end{document}"/>
  <p:tag name="IGUANATEXSIZE" val="20"/>
  <p:tag name="IGUANATEXCURSOR" val="11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9832"/>
  <p:tag name="ORIGINALWIDTH" val="775,4031"/>
  <p:tag name="LATEXADDIN" val="\documentclass{article}&#10;\usepackage{amsmath}&#10;\pagestyle{empty}&#10;\begin{document}&#10;&#10;$\widehat{U} = e^{-ig \mathbf{P} \otimes \widehat{\Pi}_{\mathcal{H}}}$&#10;&#10;&#10;&#10;&#10;\end{document}"/>
  <p:tag name="IGUANATEXSIZE" val="20"/>
  <p:tag name="IGUANATEXCURSOR" val="14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5,2306"/>
  <p:tag name="LATEXADDIN" val="\documentclass{article}&#10;\usepackage{amsmath}&#10;\pagestyle{empty}&#10;\begin{document}&#10;&#10;$|\mathcal{T}\rangle$&#10;&#10;&#10;\end{document}"/>
  <p:tag name="IGUANATEXSIZE" val="20"/>
  <p:tag name="IGUANATEXCURSOR" val="9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1,9798"/>
  <p:tag name="LATEXADDIN" val="\documentclass{article}&#10;\usepackage{amsmath}&#10;\pagestyle{empty}&#10;\begin{document}&#10;&#10;$|\mathcal{H}\rangle$&#10;&#10;&#10;\end{document}"/>
  <p:tag name="IGUANATEXSIZE" val="20"/>
  <p:tag name="IGUANATEXCURSOR" val="9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134,2332"/>
  <p:tag name="OUTPUTDPI" val="1200"/>
  <p:tag name="LATEXADDIN" val="\documentclass{article}&#10;\usepackage{amsmath}&#10;\pagestyle{empty}&#10;\begin{document}&#10;&#10;$\Pi_\theta$&#10;&#10;&#10;\end{document}"/>
  <p:tag name="IGUANATEXSIZE" val="20"/>
  <p:tag name="IGUANATEXCURSOR" val="93"/>
  <p:tag name="TRANSPARENCY" val="Vero"/>
  <p:tag name="FILENAME" val=""/>
  <p:tag name="INPUTTYPE" val="0"/>
  <p:tag name="LATEXENGINEID" val="0"/>
  <p:tag name="TEMPFOLDER" val="c:\temp\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3,4758"/>
  <p:tag name="LATEXADDIN" val="\documentclass{article}&#10;\usepackage{amsmath}&#10;\pagestyle{empty}&#10;\begin{document}&#10;&#10;$|\psi_{\theta}\rangle$&#10;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3,4758"/>
  <p:tag name="LATEXADDIN" val="\documentclass{article}&#10;\usepackage{amsmath}&#10;\pagestyle{empty}&#10;\begin{document}&#10;&#10;$|\psi_{\theta}\rangle$&#10;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3,4758"/>
  <p:tag name="LATEXADDIN" val="\documentclass{article}&#10;\usepackage{amsmath}&#10;\pagestyle{empty}&#10;\begin{document}&#10;&#10;$|\psi_{\theta}\rangle$&#10;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3,4758"/>
  <p:tag name="LATEXADDIN" val="\documentclass{article}&#10;\usepackage{amsmath}&#10;\pagestyle{empty}&#10;\begin{document}&#10;&#10;$|\psi_{\theta}\rangle$&#10;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8"/>
  <p:tag name="LAYER" val="2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254,2182"/>
  <p:tag name="OUTPUTDPI" val="1200"/>
  <p:tag name="LATEXADDIN" val="\documentclass{article}&#10;\usepackage{amsmath}&#10;\pagestyle{empty}&#10;\begin{document}&#10;&#10;$|\psi_{\theta''}\rangle$&#10;&#10;&#10;\end{document}"/>
  <p:tag name="IGUANATEXSIZE" val="20"/>
  <p:tag name="IGUANATEXCURSOR" val="97"/>
  <p:tag name="TRANSPARENCY" val="Vero"/>
  <p:tag name="FILENAME" val=""/>
  <p:tag name="INPUTTYPE" val="0"/>
  <p:tag name="LATEXENGINEID" val="0"/>
  <p:tag name="TEMPFOLDER" val="c:\temp\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1420,323"/>
  <p:tag name="LATEXADDIN" val="\documentclass{article}&#10;\usepackage{amsmath}&#10;\pagestyle{empty}&#10;\begin{document}&#10;&#10;$|\xi\rangle=\frac{1}{\sqrt{\sigma\sqrt{2\pi}}}\int dx\, e^{-\frac{x^2}{4\sigma^2}}|x\rangle$&#10;&#10;&#10;&#10;&#10;\end{document}"/>
  <p:tag name="IGUANATEXSIZE" val="18"/>
  <p:tag name="IGUANATEXCURSOR" val="86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281,9647"/>
  <p:tag name="OUTPUTDPI" val="1200"/>
  <p:tag name="LATEXADDIN" val="\documentclass{article}&#10;\usepackage{amsmath}&#10;\pagestyle{empty}&#10;\begin{document}&#10;&#10;$|\psi_{\theta'''}\rangle$&#10;&#10;&#10;\end{document}"/>
  <p:tag name="IGUANATEXSIZE" val="20"/>
  <p:tag name="IGUANATEXCURSOR" val="97"/>
  <p:tag name="TRANSPARENCY" val="Vero"/>
  <p:tag name="FILENAME" val=""/>
  <p:tag name="INPUTTYPE" val="0"/>
  <p:tag name="LATEXENGINEID" val="0"/>
  <p:tag name="TEMPFOLDER" val="c:\temp\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134,2332"/>
  <p:tag name="OUTPUTDPI" val="1200"/>
  <p:tag name="LATEXADDIN" val="\documentclass{article}&#10;\usepackage{amsmath}&#10;\pagestyle{empty}&#10;\begin{document}&#10;&#10;$\Pi_\theta$&#10;&#10;&#10;\end{document}"/>
  <p:tag name="IGUANATEXSIZE" val="20"/>
  <p:tag name="IGUANATEXCURSOR" val="93"/>
  <p:tag name="TRANSPARENCY" val="Vero"/>
  <p:tag name="FILENAME" val=""/>
  <p:tag name="INPUTTYPE" val="0"/>
  <p:tag name="LATEXENGINEID" val="0"/>
  <p:tag name="TEMPFOLDER" val="c:\temp\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134,2332"/>
  <p:tag name="OUTPUTDPI" val="1200"/>
  <p:tag name="LATEXADDIN" val="\documentclass{article}&#10;\usepackage{amsmath}&#10;\pagestyle{empty}&#10;\begin{document}&#10;&#10;$\Pi_\theta$&#10;&#10;&#10;\end{document}"/>
  <p:tag name="IGUANATEXSIZE" val="20"/>
  <p:tag name="IGUANATEXCURSOR" val="93"/>
  <p:tag name="TRANSPARENCY" val="Vero"/>
  <p:tag name="FILENAME" val=""/>
  <p:tag name="INPUTTYPE" val="0"/>
  <p:tag name="LATEXENGINEID" val="0"/>
  <p:tag name="TEMPFOLDER" val="c:\temp\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134,2332"/>
  <p:tag name="OUTPUTDPI" val="1200"/>
  <p:tag name="LATEXADDIN" val="\documentclass{article}&#10;\usepackage{amsmath}&#10;\pagestyle{empty}&#10;\begin{document}&#10;&#10;$\Pi_\theta$&#10;&#10;&#10;\end{document}"/>
  <p:tag name="IGUANATEXSIZE" val="20"/>
  <p:tag name="IGUANATEXCURSOR" val="93"/>
  <p:tag name="TRANSPARENCY" val="Vero"/>
  <p:tag name="FILENAME" val=""/>
  <p:tag name="INPUTTYPE" val="0"/>
  <p:tag name="LATEXENGINEID" val="0"/>
  <p:tag name="TEMPFOLDER" val="c:\temp\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134,2332"/>
  <p:tag name="OUTPUTDPI" val="1200"/>
  <p:tag name="LATEXADDIN" val="\documentclass{article}&#10;\usepackage{amsmath}&#10;\pagestyle{empty}&#10;\begin{document}&#10;&#10;$\Pi_\theta$&#10;&#10;&#10;\end{document}"/>
  <p:tag name="IGUANATEXSIZE" val="20"/>
  <p:tag name="IGUANATEXCURSOR" val="93"/>
  <p:tag name="TRANSPARENCY" val="Vero"/>
  <p:tag name="FILENAME" val=""/>
  <p:tag name="INPUTTYPE" val="0"/>
  <p:tag name="LATEXENGINEID" val="0"/>
  <p:tag name="TEMPFOLDER" val="c:\temp\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3905"/>
  <p:tag name="ORIGINALWIDTH" val="86,98914"/>
  <p:tag name="OUTPUTDPI" val="1200"/>
  <p:tag name="LATEXADDIN" val="\documentclass{article}&#10;\usepackage{amsmath}&#10;\pagestyle{empty}&#10;\begin{document}&#10;&#10;$U$&#10;&#10;&#10;\end{document}"/>
  <p:tag name="IGUANATEXSIZE" val="20"/>
  <p:tag name="IGUANATEXCURSOR" val="83"/>
  <p:tag name="TRANSPARENCY" val="Vero"/>
  <p:tag name="FILENAME" val=""/>
  <p:tag name="INPUTTYPE" val="0"/>
  <p:tag name="LATEXENGINEID" val="0"/>
  <p:tag name="TEMPFOLDER" val="c:\temp\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3905"/>
  <p:tag name="ORIGINALWIDTH" val="86,98914"/>
  <p:tag name="OUTPUTDPI" val="1200"/>
  <p:tag name="LATEXADDIN" val="\documentclass{article}&#10;\usepackage{amsmath}&#10;\pagestyle{empty}&#10;\begin{document}&#10;&#10;$U$&#10;&#10;&#10;\end{document}"/>
  <p:tag name="IGUANATEXSIZE" val="20"/>
  <p:tag name="IGUANATEXCURSOR" val="83"/>
  <p:tag name="TRANSPARENCY" val="Vero"/>
  <p:tag name="FILENAME" val=""/>
  <p:tag name="INPUTTYPE" val="0"/>
  <p:tag name="LATEXENGINEID" val="0"/>
  <p:tag name="TEMPFOLDER" val="c:\temp\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3905"/>
  <p:tag name="ORIGINALWIDTH" val="86,98914"/>
  <p:tag name="OUTPUTDPI" val="1200"/>
  <p:tag name="LATEXADDIN" val="\documentclass{article}&#10;\usepackage{amsmath}&#10;\pagestyle{empty}&#10;\begin{document}&#10;&#10;$U$&#10;&#10;&#10;\end{document}"/>
  <p:tag name="IGUANATEXSIZE" val="20"/>
  <p:tag name="IGUANATEXCURSOR" val="83"/>
  <p:tag name="TRANSPARENCY" val="Vero"/>
  <p:tag name="FILENAME" val=""/>
  <p:tag name="INPUTTYPE" val="0"/>
  <p:tag name="LATEXENGINEID" val="0"/>
  <p:tag name="TEMPFOLDER" val="c:\temp\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5,2306"/>
  <p:tag name="LATEXADDIN" val="\documentclass{article}&#10;\usepackage{amsmath}&#10;\pagestyle{empty}&#10;\begin{document}&#10;&#10;$|\mathcal{T}\rangle$&#10;&#10;&#10;\end{document}"/>
  <p:tag name="IGUANATEXSIZE" val="20"/>
  <p:tag name="IGUANATEXCURSOR" val="9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1,9798"/>
  <p:tag name="LATEXADDIN" val="\documentclass{article}&#10;\usepackage{amsmath}&#10;\pagestyle{empty}&#10;\begin{document}&#10;&#10;$|\mathcal{H}\rangle$&#10;&#10;&#10;\end{document}"/>
  <p:tag name="IGUANATEXSIZE" val="20"/>
  <p:tag name="IGUANATEXCURSOR" val="9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996,6254"/>
  <p:tag name="LATEXADDIN" val="\documentclass{article}&#10;\usepackage{amsmath}&#10;\pagestyle{empty}&#10;\begin{document}&#10;&#10;$|\psi\rangle=\alpha|H\rangle+\beta|V\rangle$&#10;&#10;&#10;&#10;&#10;\end{document}"/>
  <p:tag name="IGUANATEXSIZE" val="18"/>
  <p:tag name="IGUANATEXCURSOR" val="8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3,4758"/>
  <p:tag name="LATEXADDIN" val="\documentclass{article}&#10;\usepackage{amsmath}&#10;\pagestyle{empty}&#10;\begin{document}&#10;&#10;$|\psi_{\theta}\rangle$&#10;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3,4758"/>
  <p:tag name="LATEXADDIN" val="\documentclass{article}&#10;\usepackage{amsmath}&#10;\pagestyle{empty}&#10;\begin{document}&#10;&#10;$|\psi_{\theta}\rangle$&#10;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3,4758"/>
  <p:tag name="LATEXADDIN" val="\documentclass{article}&#10;\usepackage{amsmath}&#10;\pagestyle{empty}&#10;\begin{document}&#10;&#10;$|\psi_{\theta}\rangle$&#10;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3,4758"/>
  <p:tag name="LATEXADDIN" val="\documentclass{article}&#10;\usepackage{amsmath}&#10;\pagestyle{empty}&#10;\begin{document}&#10;&#10;$|\psi_{\theta}\rangle$&#10;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3,4758"/>
  <p:tag name="LATEXADDIN" val="\documentclass{article}&#10;\usepackage{amsmath}&#10;\pagestyle{empty}&#10;\begin{document}&#10;&#10;$|\psi_{\theta}\rangle$&#10;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3,4758"/>
  <p:tag name="LATEXADDIN" val="\documentclass{article}&#10;\usepackage{amsmath}&#10;\pagestyle{empty}&#10;\begin{document}&#10;&#10;$|\psi_{\theta}\rangle$&#10;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93,4758"/>
  <p:tag name="LATEXADDIN" val="\documentclass{article}&#10;\usepackage{amsmath}&#10;\pagestyle{empty}&#10;\begin{document}&#10;&#10;$|\psi_{\theta}\rangle$&#10;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5,2306"/>
  <p:tag name="LATEXADDIN" val="\documentclass{article}&#10;\usepackage{amsmath}&#10;\pagestyle{empty}&#10;\begin{document}&#10;&#10;$|\mathcal{T}\rangle$&#10;&#10;&#10;\end{document}"/>
  <p:tag name="IGUANATEXSIZE" val="20"/>
  <p:tag name="IGUANATEXCURSOR" val="9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5,2306"/>
  <p:tag name="LATEXADDIN" val="\documentclass{article}&#10;\usepackage{amsmath}&#10;\pagestyle{empty}&#10;\begin{document}&#10;&#10;$|\mathcal{T}\rangle$&#10;&#10;&#10;\end{document}"/>
  <p:tag name="IGUANATEXSIZE" val="20"/>
  <p:tag name="IGUANATEXCURSOR" val="9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1,9798"/>
  <p:tag name="LATEXADDIN" val="\documentclass{article}&#10;\usepackage{amsmath}&#10;\pagestyle{empty}&#10;\begin{document}&#10;&#10;$|\mathcal{H}\rangle$&#10;&#10;&#10;\end{document}"/>
  <p:tag name="IGUANATEXSIZE" val="20"/>
  <p:tag name="IGUANATEXCURSOR" val="9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82,1522"/>
  <p:tag name="LATEXADDIN" val="\documentclass{article}&#10;\usepackage{amsmath}&#10;\pagestyle{empty}&#10;\begin{document}&#10;&#10;$ |\Psi\rangle = |\psi\rangle\otimes|\xi\rangle $&#10;&#10;&#10;\end{document}"/>
  <p:tag name="IGUANATEXSIZE" val="20"/>
  <p:tag name="IGUANATEXCURSOR" val="12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1,9798"/>
  <p:tag name="LATEXADDIN" val="\documentclass{article}&#10;\usepackage{amsmath}&#10;\pagestyle{empty}&#10;\begin{document}&#10;&#10;$|\mathcal{H}\rangle$&#10;&#10;&#10;\end{document}"/>
  <p:tag name="IGUANATEXSIZE" val="20"/>
  <p:tag name="IGUANATEXCURSOR" val="9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1,9798"/>
  <p:tag name="LATEXADDIN" val="\documentclass{article}&#10;\usepackage{amsmath}&#10;\pagestyle{empty}&#10;\begin{document}&#10;&#10;$|\mathcal{H}\rangle$&#10;&#10;&#10;\end{document}"/>
  <p:tag name="IGUANATEXSIZE" val="14"/>
  <p:tag name="IGUANATEXCURSOR" val="83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5,2306"/>
  <p:tag name="LATEXADDIN" val="\documentclass{article}&#10;\usepackage{amsmath}&#10;\pagestyle{empty}&#10;\begin{document}&#10;&#10;$|\mathcal{T}\rangle$&#10;&#10;&#10;\end{document}"/>
  <p:tag name="IGUANATEXSIZE" val="14"/>
  <p:tag name="IGUANATEXCURSOR" val="94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1,9798"/>
  <p:tag name="LATEXADDIN" val="\documentclass{article}&#10;\usepackage{amsmath}&#10;\pagestyle{empty}&#10;\begin{document}&#10;&#10;$|\mathcal{H}\rangle$&#10;&#10;&#10;\end{document}"/>
  <p:tag name="IGUANATEXSIZE" val="12"/>
  <p:tag name="IGUANATEXCURSOR" val="93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1,9798"/>
  <p:tag name="LATEXADDIN" val="\documentclass{article}&#10;\usepackage{amsmath}&#10;\pagestyle{empty}&#10;\begin{document}&#10;&#10;$|\mathcal{H}\rangle$&#10;&#10;&#10;\end{document}"/>
  <p:tag name="IGUANATEXSIZE" val="12"/>
  <p:tag name="IGUANATEXCURSOR" val="93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5,2306"/>
  <p:tag name="LATEXADDIN" val="\documentclass{article}&#10;\usepackage{amsmath}&#10;\pagestyle{empty}&#10;\begin{document}&#10;&#10;$|\mathcal{T}\rangle$&#10;&#10;&#10;\end{document}"/>
  <p:tag name="IGUANATEXSIZE" val="12"/>
  <p:tag name="IGUANATEXCURSOR" val="83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5,2306"/>
  <p:tag name="LATEXADDIN" val="\documentclass{article}&#10;\usepackage{amsmath}&#10;\pagestyle{empty}&#10;\begin{document}&#10;&#10;$|\mathcal{T}\rangle$&#10;&#10;&#10;\end{document}"/>
  <p:tag name="IGUANATEXSIZE" val="12"/>
  <p:tag name="IGUANATEXCURSOR" val="94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1,9798"/>
  <p:tag name="LATEXADDIN" val="\documentclass{article}&#10;\usepackage{amsmath}&#10;\pagestyle{empty}&#10;\begin{document}&#10;&#10;$|\mathcal{H}\rangle$&#10;&#10;&#10;\end{document}"/>
  <p:tag name="IGUANATEXSIZE" val="12"/>
  <p:tag name="IGUANATEXCURSOR" val="93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1,9798"/>
  <p:tag name="LATEXADDIN" val="\documentclass{article}&#10;\usepackage{amsmath}&#10;\pagestyle{empty}&#10;\begin{document}&#10;&#10;$|\mathcal{H}\rangle$&#10;&#10;&#10;\end{document}"/>
  <p:tag name="IGUANATEXSIZE" val="12"/>
  <p:tag name="IGUANATEXCURSOR" val="93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5,2306"/>
  <p:tag name="LATEXADDIN" val="\documentclass{article}&#10;\usepackage{amsmath}&#10;\pagestyle{empty}&#10;\begin{document}&#10;&#10;$|\mathcal{T}\rangle$&#10;&#10;&#10;\end{document}"/>
  <p:tag name="IGUANATEXSIZE" val="12"/>
  <p:tag name="IGUANATEXCURSOR" val="94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,9798"/>
  <p:tag name="ORIGINALWIDTH" val="642,6697"/>
  <p:tag name="LATEXADDIN" val="\documentclass{article}&#10;\usepackage{amsmath}&#10;\pagestyle{empty}&#10;\begin{document}&#10;&#10;$ \widehat{\Pi}_\varphi= |\varphi \rangle \langle \varphi |$&#10;&#10;&#10;\end{document}"/>
  <p:tag name="IGUANATEXSIZE" val="20"/>
  <p:tag name="IGUANATEXCURSOR" val="10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5,2306"/>
  <p:tag name="LATEXADDIN" val="\documentclass{article}&#10;\usepackage{amsmath}&#10;\pagestyle{empty}&#10;\begin{document}&#10;&#10;$|\mathcal{T}\rangle$&#10;&#10;&#10;\end{document}"/>
  <p:tag name="IGUANATEXSIZE" val="12"/>
  <p:tag name="IGUANATEXCURSOR" val="94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61,9798"/>
  <p:tag name="LATEXADDIN" val="\documentclass{article}&#10;\usepackage{amsmath}&#10;\pagestyle{empty}&#10;\begin{document}&#10;&#10;$|\mathcal{H}\rangle$&#10;&#10;&#10;\end{document}"/>
  <p:tag name="IGUANATEXSIZE" val="12"/>
  <p:tag name="IGUANATEXCURSOR" val="93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5,2306"/>
  <p:tag name="LATEXADDIN" val="\documentclass{article}&#10;\usepackage{amsmath}&#10;\pagestyle{empty}&#10;\begin{document}&#10;&#10;$|\mathcal{T}\rangle$&#10;&#10;&#10;\end{document}"/>
  <p:tag name="IGUANATEXSIZE" val="12"/>
  <p:tag name="IGUANATEXCURSOR" val="94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907,3865"/>
  <p:tag name="LATEXADDIN" val="\documentclass{article}&#10;\usepackage{amsmath}&#10;\pagestyle{empty}&#10;\begin{document}&#10;&#10;&#10;$M=(p_{sur}(n))^{-1}$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0,1575"/>
  <p:tag name="LATEXADDIN" val="\documentclass{article}&#10;\usepackage{amsmath}&#10;\pagestyle{empty}&#10;\begin{document}&#10;&#10;$p_{sur}(n=100)$&#10;&#10;&#10;\end{document}"/>
  <p:tag name="IGUANATEXSIZE" val="20"/>
  <p:tag name="IGUANATEXCURSOR" val="9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,24"/>
  <p:tag name="ORIGINALWIDTH" val="57,74276"/>
  <p:tag name="OUTPUTDPI" val="1200"/>
  <p:tag name="LATEXADDIN" val="\documentclass{article}&#10;\usepackage{amsmath}&#10;\pagestyle{empty}&#10;\begin{document}&#10;&#10;$g$&#10;&#10;&#10;\end{document}"/>
  <p:tag name="IGUANATEXSIZE" val="20"/>
  <p:tag name="IGUANATEXCURSOR" val="83"/>
  <p:tag name="TRANSPARENCY" val="Vero"/>
  <p:tag name="FILENAME" val=""/>
  <p:tag name="INPUTTYPE" val="0"/>
  <p:tag name="LATEXENGINEID" val="0"/>
  <p:tag name="TEMPFOLDER" val="c:\temp\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296,9629"/>
  <p:tag name="OUTPUTDPI" val="1200"/>
  <p:tag name="LATEXADDIN" val="\documentclass{article}&#10;\usepackage{amsmath}&#10;\pagestyle{empty}&#10;\begin{document}&#10;&#10;$\cos^2\theta$&#10;&#10;&#10;\end{document}"/>
  <p:tag name="IGUANATEXSIZE" val="20"/>
  <p:tag name="IGUANATEXCURSOR" val="94"/>
  <p:tag name="TRANSPARENCY" val="Vero"/>
  <p:tag name="FILENAME" val=""/>
  <p:tag name="INPUTTYPE" val="0"/>
  <p:tag name="LATEXENGINEID" val="0"/>
  <p:tag name="TEMPFOLDER" val="c:\temp\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,7334"/>
  <p:tag name="ORIGINALWIDTH" val="1854,518"/>
  <p:tag name="LATEXADDIN" val="\documentclass{article}&#10;\usepackage{amsmath,amssymb}&#10;\pagestyle{empty}&#10;\begin{document}&#10;&#10;$n\gg1 \;\;\; \rightarrow \;\;\; p_{sur}(n)\gg\left(p_{sur}(1)\right)^n$&#10;&#10;&#10;\end{document}"/>
  <p:tag name="IGUANATEXSIZE" val="20"/>
  <p:tag name="IGUANATEXCURSOR" val="16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30,2212"/>
  <p:tag name="ORIGINALWIDTH" val="681,6648"/>
  <p:tag name="LATEXADDIN" val="\documentclass{article}&#10;\usepackage{amsmath}&#10;\pagestyle{empty}&#10;\begin{document}&#10;$\;$\\&#10;$R=\frac{u_{PBS}(\widehat{P})}{u(\widehat{P}) }$&#10;&#10;&#10;\end{document}"/>
  <p:tag name="IGUANATEXSIZE" val="20"/>
  <p:tag name="IGUANATEXCURSOR" val="11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5"/>
  <p:tag name="LAYER" val="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617,9227"/>
  <p:tag name="LATEXADDIN" val="\documentclass{article}&#10;\usepackage{amsmath}&#10;\pagestyle{empty}&#10;\begin{document}&#10;&#10;$ p_{sur}(n)=1 $&#10;&#10;&#10;&#10;&#10;\end{document}"/>
  <p:tag name="IGUANATEXSIZE" val="20"/>
  <p:tag name="IGUANATEXCURSOR" val="92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,24"/>
  <p:tag name="ORIGINALWIDTH" val="57,74276"/>
  <p:tag name="OUTPUTDPI" val="1200"/>
  <p:tag name="LATEXADDIN" val="\documentclass{article}&#10;\usepackage{amsmath}&#10;\pagestyle{empty}&#10;\begin{document}&#10;&#10;$g$&#10;&#10;&#10;\end{document}"/>
  <p:tag name="IGUANATEXSIZE" val="20"/>
  <p:tag name="IGUANATEXCURSOR" val="83"/>
  <p:tag name="TRANSPARENCY" val="Vero"/>
  <p:tag name="FILENAME" val=""/>
  <p:tag name="INPUTTYPE" val="0"/>
  <p:tag name="LATEXENGINEID" val="0"/>
  <p:tag name="TEMPFOLDER" val="c:\temp\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1"/>
  <p:tag name="LAYER" val="2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3905"/>
  <p:tag name="ORIGINALWIDTH" val="89,98874"/>
  <p:tag name="OUTPUTDPI" val="1200"/>
  <p:tag name="LATEXADDIN" val="\documentclass{article}&#10;\usepackage{amsmath}&#10;\pagestyle{empty}&#10;\begin{document}&#10;&#10;&#10;  $R$&#10;&#10;\end{document}"/>
  <p:tag name="IGUANATEXSIZE" val="20"/>
  <p:tag name="IGUANATEXCURSOR" val="84"/>
  <p:tag name="TRANSPARENCY" val="Falso"/>
  <p:tag name="FILENAME" val=""/>
  <p:tag name="INPUTTYPE" val="0"/>
  <p:tag name="LATEXENGINEID" val="0"/>
  <p:tag name="TEMPFOLDER" val="c:\temp\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19,9475"/>
  <p:tag name="LATEXADDIN" val="\documentclass{article}&#10;\usepackage{amsmath}&#10;\pagestyle{empty}&#10;\begin{document}&#10;&#10;$n=100$&#10;&#10;&#10;\end{document}"/>
  <p:tag name="IGUANATEXSIZE" val="20"/>
  <p:tag name="IGUANATEXCURSOR" val="83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298,4627"/>
  <p:tag name="LATEXADDIN" val="\documentclass{article}&#10;\usepackage{amsmath}&#10;\pagestyle{empty}&#10;\begin{document}&#10;&#10;$n=7$&#10;&#10;&#10;\end{document}"/>
  <p:tag name="IGUANATEXSIZE" val="20"/>
  <p:tag name="IGUANATEXCURSOR" val="83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,2362"/>
  <p:tag name="ORIGINALWIDTH" val="647,1691"/>
  <p:tag name="OUTPUTDPI" val="1200"/>
  <p:tag name="LATEXADDIN" val="\documentclass{article}&#10;\usepackage{amsmath}&#10;\pagestyle{empty}&#10;\begin{document}&#10;&#10;$R=1$ plane&#10;&#10;&#10;\end{document}"/>
  <p:tag name="IGUANATEXSIZE" val="20"/>
  <p:tag name="IGUANATEXCURSOR" val="82"/>
  <p:tag name="TRANSPARENCY" val="Vero"/>
  <p:tag name="FILENAME" val=""/>
  <p:tag name="INPUTTYPE" val="0"/>
  <p:tag name="LATEXENGINEID" val="0"/>
  <p:tag name="TEMPFOLDER" val="c:\temp\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722,535"/>
  <p:tag name="LATEXADDIN" val="\documentclass{article}&#10;\usepackage{amsmath}&#10;\pagestyle{empty}&#10;\begin{document}&#10;$\Longrightarrow\;\;\; \arrowvert\psi_{\theta}\rangle = \cos\theta\arrowvert H\rangle + \sin\theta\arrowvert V\rangle$&#10;&#10;&#10;&#10;\end{document}"/>
  <p:tag name="IGUANATEXSIZE" val="20"/>
  <p:tag name="IGUANATEXCURSOR" val="102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67,829"/>
  <p:tag name="LATEXADDIN" val="\documentclass{article}&#10;\usepackage{amsmath}&#10;\pagestyle{empty}&#10;\begin{document}&#10;$\arrowvert\psi_{\theta}\rangle = \cos\theta\arrowvert \mathcal{H}\rangle + \sin\theta\arrowvert \mathcal{T}\rangle$&#10;&#10;&#10;&#10;\end{document}"/>
  <p:tag name="IGUANATEXSIZE" val="20"/>
  <p:tag name="IGUANATEXCURSOR" val="17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1505,062"/>
  <p:tag name="OUTPUTDPI" val="1200"/>
  <p:tag name="LATEXADDIN" val="\documentclass{article}&#10;\usepackage{amsmath}&#10;\pagestyle{empty}&#10;\begin{document}&#10;&#10;$\arrowvert \psi_{in} \rangle = 0.924 \arrowvert H\rangle + 0.383\arrowvert V\rangle$&#10;&#10;&#10;\end{document}"/>
  <p:tag name="IGUANATEXSIZE" val="20"/>
  <p:tag name="IGUANATEXCURSOR" val="146"/>
  <p:tag name="TRANSPARENCY" val="True"/>
  <p:tag name="FILENAME" val=""/>
  <p:tag name="INPUTTYPE" val="0"/>
  <p:tag name="LATEXENGINEID" val="0"/>
  <p:tag name="TEMPFOLDER" val="c:\temp\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5,478"/>
  <p:tag name="ORIGINALWIDTH" val="1196,85"/>
  <p:tag name="OUTPUTDPI" val="1200"/>
  <p:tag name="LATEXADDIN" val="\documentclass{article}&#10;\usepackage{amsmath}&#10;\pagestyle{empty}&#10;\begin{document}&#10;&#10;$\arrowvert \psi_{in} \rangle = \frac{1}{\sqrt{2}}(\arrowvert H\rangle + \arrowvert V\rangle)$&#10;&#10;&#10;\end{document}"/>
  <p:tag name="IGUANATEXSIZE" val="20"/>
  <p:tag name="IGUANATEXCURSOR" val="174"/>
  <p:tag name="TRANSPARENCY" val="True"/>
  <p:tag name="FILENAME" val=""/>
  <p:tag name="INPUTTYPE" val="0"/>
  <p:tag name="LATEXENGINEID" val="0"/>
  <p:tag name="TEMPFOLDER" val="c:\temp\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829,3963"/>
  <p:tag name="LATEXADDIN" val="\documentclass{article}&#10;\usepackage{amsmath}&#10;\pagestyle{empty}&#10;\begin{document}&#10;&#10;$ n \rightarrow \infty, \;\; g\rightarrow0 $&#10;&#10;&#10;&#10;&#10;\end{document}"/>
  <p:tag name="IGUANATEXSIZE" val="20"/>
  <p:tag name="IGUANATEXCURSOR" val="8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1505,062"/>
  <p:tag name="OUTPUTDPI" val="1200"/>
  <p:tag name="LATEXADDIN" val="\documentclass{article}&#10;\usepackage{amsmath}&#10;\pagestyle{empty}&#10;\begin{document}&#10;&#10;$\arrowvert \psi_{in} \rangle = 0.629 \arrowvert H\rangle + 0.777\arrowvert V\rangle$&#10;&#10;&#10;\end{document}"/>
  <p:tag name="IGUANATEXSIZE" val="20"/>
  <p:tag name="IGUANATEXCURSOR" val="81"/>
  <p:tag name="TRANSPARENCY" val="True"/>
  <p:tag name="FILENAME" val=""/>
  <p:tag name="INPUTTYPE" val="0"/>
  <p:tag name="LATEXENGINEID" val="0"/>
  <p:tag name="TEMPFOLDER" val="c:\temp\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1505,062"/>
  <p:tag name="OUTPUTDPI" val="1200"/>
  <p:tag name="LATEXADDIN" val="\documentclass{article}&#10;\usepackage{amsmath}&#10;\pagestyle{empty}&#10;\begin{document}&#10;&#10;$\arrowvert \psi_{in} \rangle = 0.924 \arrowvert H\rangle + 0.383\arrowvert V\rangle$&#10;&#10;&#10;\end{document}"/>
  <p:tag name="IGUANATEXSIZE" val="20"/>
  <p:tag name="IGUANATEXCURSOR" val="146"/>
  <p:tag name="TRANSPARENCY" val="True"/>
  <p:tag name="FILENAME" val=""/>
  <p:tag name="INPUTTYPE" val="0"/>
  <p:tag name="LATEXENGINEID" val="0"/>
  <p:tag name="TEMPFOLDER" val="c:\temp\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75,478"/>
  <p:tag name="ORIGINALWIDTH" val="1196,85"/>
  <p:tag name="OUTPUTDPI" val="1200"/>
  <p:tag name="LATEXADDIN" val="\documentclass{article}&#10;\usepackage{amsmath}&#10;\pagestyle{empty}&#10;\begin{document}&#10;&#10;$\arrowvert \psi_{in} \rangle = \frac{1}{\sqrt{2}}(\arrowvert H\rangle + \arrowvert V\rangle)$&#10;&#10;&#10;\end{document}"/>
  <p:tag name="IGUANATEXSIZE" val="20"/>
  <p:tag name="IGUANATEXCURSOR" val="174"/>
  <p:tag name="TRANSPARENCY" val="True"/>
  <p:tag name="FILENAME" val=""/>
  <p:tag name="INPUTTYPE" val="0"/>
  <p:tag name="LATEXENGINEID" val="0"/>
  <p:tag name="TEMPFOLDER" val="c:\temp\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25,2343"/>
  <p:tag name="ORIGINALWIDTH" val="1505,062"/>
  <p:tag name="OUTPUTDPI" val="1200"/>
  <p:tag name="LATEXADDIN" val="\documentclass{article}&#10;\usepackage{amsmath}&#10;\pagestyle{empty}&#10;\begin{document}&#10;&#10;$\arrowvert \psi_{in} \rangle = 0.629 \arrowvert H\rangle + 0.777\arrowvert V\rangle$&#10;&#10;&#10;\end{document}"/>
  <p:tag name="IGUANATEXSIZE" val="20"/>
  <p:tag name="IGUANATEXCURSOR" val="81"/>
  <p:tag name="TRANSPARENCY" val="True"/>
  <p:tag name="FILENAME" val=""/>
  <p:tag name="INPUTTYPE" val="0"/>
  <p:tag name="LATEXENGINEID" val="0"/>
  <p:tag name="TEMPFOLDER" val="c:\temp\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,7259"/>
  <p:tag name="ORIGINALWIDTH" val="1656,543"/>
  <p:tag name="LATEXADDIN" val="\documentclass{article}&#10;\usepackage{amsmath}&#10;\pagestyle{empty}&#10;\begin{document}&#10;&#10;&#10;$u_{PBS}(\widehat{S}) \propto \frac{1}{\sqrt{K}} \;\;\;\Rightarrow\;\;\; M=K$&#10;&#10;\end{document}"/>
  <p:tag name="IGUANATEXSIZE" val="20"/>
  <p:tag name="IGUANATEXCURSOR" val="15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2,7259"/>
  <p:tag name="ORIGINALWIDTH" val="2281,965"/>
  <p:tag name="LATEXADDIN" val="\documentclass{article}&#10;\usepackage{amsmath}&#10;\pagestyle{empty}&#10;\begin{document}&#10;&#10;&#10;$u_{GQM}(\widehat{S}) \propto \frac{1}{\sqrt{K}} \;\;\;\Rightarrow\;\;\; M=\frac{1}{p_{sur}(K)}\ll K$&#10;&#10;\end{document}"/>
  <p:tag name="IGUANATEXSIZE" val="20"/>
  <p:tag name="IGUANATEXCURSOR" val="8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4,73937"/>
  <p:tag name="ORIGINALWIDTH" val="125,9843"/>
  <p:tag name="LATEXADDIN" val="\documentclass{article}&#10;\usepackage{amsmath}&#10;\pagestyle{empty}&#10;\begin{document}&#10;&#10;&#10;$M$&#10;&#10;\end{document}"/>
  <p:tag name="IGUANATEXSIZE" val="20"/>
  <p:tag name="IGUANATEXCURSOR" val="85"/>
  <p:tag name="TRANSPARENCY" val="Fals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4844"/>
  <p:tag name="ORIGINALWIDTH" val="434,9456"/>
  <p:tag name="LATEXADDIN" val="\documentclass{article}&#10;\usepackage{amsmath}&#10;\pagestyle{empty}&#10;\begin{document}&#10;&#10;$\left\{\Pi_\lambda(x)\right\}$&#10;&#10;&#10;\end{document}"/>
  <p:tag name="IGUANATEXSIZE" val="20"/>
  <p:tag name="IGUANATEXCURSOR" val="102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4,9868"/>
  <p:tag name="ORIGINALWIDTH" val="134,2332"/>
  <p:tag name="LATEXADDIN" val="\documentclass{article}&#10;\usepackage{amsmath}&#10;\pagestyle{empty}&#10;\begin{document}&#10;&#10;$\Pi_\theta$&#10;&#10;&#10;\end{document}"/>
  <p:tag name="IGUANATEXSIZE" val="20"/>
  <p:tag name="IGUANATEXCURSOR" val="82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03,9745"/>
  <p:tag name="ORIGINALWIDTH" val="1493,063"/>
  <p:tag name="OUTPUTDPI" val="1200"/>
  <p:tag name="LATEXADDIN" val="\documentclass{article}&#10;\usepackage{amsmath,amssymb}&#10;\pagestyle{empty}&#10;\begin{document}&#10;&#10;$F_X(\lambda)=\int d\nu \frac{\left(\partial_\lambda Tr[\Pi(x)\rho_\lambda]\right)^2}{Tr[\Pi(x)\rho_\lambda]}$&#10;&#10;&#10;\end{document}"/>
  <p:tag name="IGUANATEXSIZE" val="20"/>
  <p:tag name="IGUANATEXCURSOR" val="51"/>
  <p:tag name="TRANSPARENCY" val="Vero"/>
  <p:tag name="FILENAME" val=""/>
  <p:tag name="INPUTTYPE" val="0"/>
  <p:tag name="LATEXENGINEID" val="0"/>
  <p:tag name="TEMPFOLDER" val="c:\temp\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,9805"/>
  <p:tag name="ORIGINALWIDTH" val="739,4075"/>
  <p:tag name="LATEXADDIN" val="\documentclass{article}&#10;\usepackage{amsmath}&#10;\pagestyle{empty}&#10;\begin{document}&#10;&#10;$\widehat{\Pi}_\theta = | \varphi_\theta \rangle \langle \varphi_\theta | $&#10;&#10;&#10;&#10;&#10;\end{document}"/>
  <p:tag name="IGUANATEXSIZE" val="20"/>
  <p:tag name="IGUANATEXCURSOR" val="14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907,3865"/>
  <p:tag name="LATEXADDIN" val="\documentclass{article}&#10;\usepackage{amsmath}&#10;\pagestyle{empty}&#10;\begin{document}&#10;&#10;&#10;$M=(p_{sur}(n))^{-1}$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2"/>
  <p:tag name="LAYER" val="4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7,9565"/>
  <p:tag name="ORIGINALWIDTH" val="766,4042"/>
  <p:tag name="LATEXADDIN" val="\documentclass{article}&#10;\usepackage{amsmath}&#10;\pagestyle{empty}&#10;\begin{document}&#10;&#10;\begin{equation*}&#10;R=\frac{u_{PBS}(\widehat{P})}{u(\widehat{P})}&#10;\end{equation*}&#10;&#10;\end{document}"/>
  <p:tag name="IGUANATEXSIZE" val="20"/>
  <p:tag name="IGUANATEXCURSOR" val="15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0"/>
  <p:tag name="LAYER" val="3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,24"/>
  <p:tag name="ORIGINALWIDTH" val="57,74276"/>
  <p:tag name="OUTPUTDPI" val="1200"/>
  <p:tag name="LATEXADDIN" val="\documentclass{article}&#10;\usepackage{amsmath}&#10;\pagestyle{empty}&#10;\begin{document}&#10;&#10;$g$&#10;&#10;&#10;\end{document}"/>
  <p:tag name="IGUANATEXSIZE" val="20"/>
  <p:tag name="IGUANATEXCURSOR" val="83"/>
  <p:tag name="TRANSPARENCY" val="Vero"/>
  <p:tag name="FILENAME" val=""/>
  <p:tag name="INPUTTYPE" val="0"/>
  <p:tag name="LATEXENGINEID" val="0"/>
  <p:tag name="TEMPFOLDER" val="c:\temp\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7"/>
  <p:tag name="LAYER" val="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3905"/>
  <p:tag name="ORIGINALWIDTH" val="89,98874"/>
  <p:tag name="OUTPUTDPI" val="1200"/>
  <p:tag name="LATEXADDIN" val="\documentclass{article}&#10;\usepackage{amsmath}&#10;\pagestyle{empty}&#10;\begin{document}&#10;&#10;&#10;  $R$&#10;&#10;\end{document}"/>
  <p:tag name="IGUANATEXSIZE" val="20"/>
  <p:tag name="IGUANATEXCURSOR" val="84"/>
  <p:tag name="TRANSPARENCY" val="Falso"/>
  <p:tag name="FILENAME" val=""/>
  <p:tag name="INPUTTYPE" val="0"/>
  <p:tag name="LATEXENGINEID" val="0"/>
  <p:tag name="TEMPFOLDER" val="c:\temp\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19,9475"/>
  <p:tag name="LATEXADDIN" val="\documentclass{article}&#10;\usepackage{amsmath}&#10;\pagestyle{empty}&#10;\begin{document}&#10;&#10;$n=100$&#10;&#10;&#10;\end{document}"/>
  <p:tag name="IGUANATEXSIZE" val="20"/>
  <p:tag name="IGUANATEXCURSOR" val="83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298,4627"/>
  <p:tag name="LATEXADDIN" val="\documentclass{article}&#10;\usepackage{amsmath}&#10;\pagestyle{empty}&#10;\begin{document}&#10;&#10;$n=7$&#10;&#10;&#10;\end{document}"/>
  <p:tag name="IGUANATEXSIZE" val="20"/>
  <p:tag name="IGUANATEXCURSOR" val="83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,2362"/>
  <p:tag name="ORIGINALWIDTH" val="647,1691"/>
  <p:tag name="OUTPUTDPI" val="1200"/>
  <p:tag name="LATEXADDIN" val="\documentclass{article}&#10;\usepackage{amsmath}&#10;\pagestyle{empty}&#10;\begin{document}&#10;&#10;$R=1$ plane&#10;&#10;&#10;\end{document}"/>
  <p:tag name="IGUANATEXSIZE" val="20"/>
  <p:tag name="IGUANATEXCURSOR" val="82"/>
  <p:tag name="TRANSPARENCY" val="Vero"/>
  <p:tag name="FILENAME" val=""/>
  <p:tag name="INPUTTYPE" val="0"/>
  <p:tag name="LATEXENGINEID" val="0"/>
  <p:tag name="TEMPFOLDER" val="c:\temp\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76,078"/>
  <p:tag name="LATEXADDIN" val="\documentclass{article}&#10;\usepackage{amsmath}&#10;\pagestyle{empty}&#10;\begin{document}&#10;&#10;$|\varphi_\theta\rangle=\cos\theta|H\rangle+\sin\theta|V\rangle$&#10;&#10;&#10;&#10;&#10;\end{document}"/>
  <p:tag name="IGUANATEXSIZE" val="20"/>
  <p:tag name="IGUANATEXCURSOR" val="9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60"/>
  <p:tag name="LAYER" val="2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9832"/>
  <p:tag name="ORIGINALWIDTH" val="751,4061"/>
  <p:tag name="LATEXADDIN" val="\documentclass{article}&#10;\usepackage{amsmath}&#10;\pagestyle{empty}&#10;\begin{document}&#10;&#10;$\widehat{U}=e^{-ig \widehat{A}\otimes\widehat{\mathbf{P}}_x}$&#10;&#10;&#10;\end{document}"/>
  <p:tag name="IGUANATEXSIZE" val="20"/>
  <p:tag name="IGUANATEXCURSOR" val="14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83"/>
  <p:tag name="LAYER" val="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0,9824"/>
  <p:tag name="LATEXADDIN" val="\documentclass{article}&#10;\usepackage{amsmath}&#10;\usepackage{amssymb}&#10;\pagestyle{empty}&#10;\begin{document}&#10;&#10;$|\psi\rangle$&#10;&#10;\end{document}"/>
  <p:tag name="IGUANATEXSIZE" val="20"/>
  <p:tag name="IGUANATEXCURSOR" val="11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7,2328"/>
  <p:tag name="LATEXADDIN" val="\documentclass{article}&#10;\usepackage{amsmath}&#10;\usepackage{amssymb}&#10;\pagestyle{empty}&#10;\begin{document}&#10;&#10;$|\varphi\rangle$&#10;&#10;\end{document}"/>
  <p:tag name="IGUANATEXSIZE" val="20"/>
  <p:tag name="IGUANATEXCURSOR" val="11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2,4672"/>
  <p:tag name="ORIGINALWIDTH" val="1420,323"/>
  <p:tag name="LATEXADDIN" val="\documentclass{article}&#10;\usepackage{amsmath}&#10;\pagestyle{empty}&#10;\begin{document}&#10;&#10;$|\xi\rangle=\frac{1}{\sqrt{\sigma\sqrt{2\pi}}}\int dx\, e^{-\frac{x^2}{4\sigma^2}}|x\rangle$&#10;&#10;&#10;&#10;&#10;\end{document}"/>
  <p:tag name="IGUANATEXSIZE" val="18"/>
  <p:tag name="IGUANATEXCURSOR" val="86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033,371"/>
  <p:tag name="LATEXADDIN" val="\documentclass{article}&#10;\usepackage{amsmath}&#10;\pagestyle{empty}&#10;\begin{document}&#10;&#10;$|\psi_i\rangle=\alpha|H\rangle+\beta|V\rangle$&#10;&#10;&#10;&#10;&#10;\end{document}"/>
  <p:tag name="IGUANATEXSIZE" val="18"/>
  <p:tag name="IGUANATEXCURSOR" val="11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82,1522"/>
  <p:tag name="LATEXADDIN" val="\documentclass{article}&#10;\usepackage{amsmath}&#10;\pagestyle{empty}&#10;\begin{document}&#10;&#10;$ |\Psi\rangle = |\psi\rangle\otimes|\xi\rangle $&#10;&#10;&#10;\end{document}"/>
  <p:tag name="IGUANATEXSIZE" val="20"/>
  <p:tag name="IGUANATEXCURSOR" val="12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,9798"/>
  <p:tag name="ORIGINALWIDTH" val="642,6697"/>
  <p:tag name="LATEXADDIN" val="\documentclass{article}&#10;\usepackage{amsmath}&#10;\pagestyle{empty}&#10;\begin{document}&#10;&#10;$ \widehat{\Pi}_\varphi= |\varphi \rangle \langle \varphi |$&#10;&#10;&#10;\end{document}"/>
  <p:tag name="IGUANATEXSIZE" val="20"/>
  <p:tag name="IGUANATEXCURSOR" val="10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1,4735"/>
  <p:tag name="ORIGINALWIDTH" val="787,4016"/>
  <p:tag name="LATEXADDIN" val="\documentclass{article}&#10;\usepackage{amsmath}&#10;\pagestyle{empty}&#10;\begin{document}&#10;&#10;$\langle \widehat{A} \rangle_w = \frac{\langle \varphi| \widehat{A} |\psi \rangle}{\langle \varphi|\psi \rangle} $&#10;&#10;&#10;\end{document}"/>
  <p:tag name="IGUANATEXSIZE" val="20"/>
  <p:tag name="IGUANATEXCURSOR" val="18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34,9832"/>
  <p:tag name="ORIGINALWIDTH" val="781,4023"/>
  <p:tag name="OUTPUTDPI" val="1200"/>
  <p:tag name="LATEXADDIN" val="\documentclass{article}&#10;\usepackage{amsmath}&#10;\pagestyle{empty}&#10;\begin{document}&#10;&#10;$\widehat{U} = e^{-ig\widehat{\Pi}_H\otimes \mathbf{P}} $&#10;&#10;&#10;&#10;&#10;\end{document}"/>
  <p:tag name="IGUANATEXSIZE" val="20"/>
  <p:tag name="IGUANATEXCURSOR" val="117"/>
  <p:tag name="TRANSPARENCY" val="Vero"/>
  <p:tag name="FILENAME" val=""/>
  <p:tag name="INPUTTYPE" val="0"/>
  <p:tag name="LATEXENGINEID" val="0"/>
  <p:tag name="TEMPFOLDER" val="C:\Temp\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22"/>
  <p:tag name="LAYER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5,9805"/>
  <p:tag name="ORIGINALWIDTH" val="728,9089"/>
  <p:tag name="OUTPUTDPI" val="1200"/>
  <p:tag name="LATEXADDIN" val="\documentclass{article}&#10;\usepackage{amsmath}&#10;\pagestyle{empty}&#10;\begin{document}&#10;&#10;$\widehat{\Pi}_H = | H \rangle \langle H | $&#10;&#10;&#10;&#10;&#10;\end{document}"/>
  <p:tag name="IGUANATEXSIZE" val="20"/>
  <p:tag name="IGUANATEXCURSOR" val="121"/>
  <p:tag name="TRANSPARENCY" val="Vero"/>
  <p:tag name="FILENAME" val=""/>
  <p:tag name="INPUTTYPE" val="0"/>
  <p:tag name="LATEXENGINEID" val="0"/>
  <p:tag name="TEMPFOLDER" val="C:\Temp\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,7158"/>
  <p:tag name="ORIGINALWIDTH" val="941,8823"/>
  <p:tag name="LATEXADDIN" val="\documentclass{article}&#10;\usepackage{amsmath}&#10;\pagestyle{empty}&#10;\begin{document}&#10;&#10;\begin{equation*}&#10;\langle \widehat{\sigma}_3 \rangle = \frac{N_{a}-N_{-a}}{N_{a}+N_{-a}}&#10;\end{equation*}&#10;&#10;&#10;&#10;&#10;\end{document}"/>
  <p:tag name="IGUANATEXSIZE" val="20"/>
  <p:tag name="IGUANATEXCURSOR" val="18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,4762"/>
  <p:tag name="ORIGINALWIDTH" val="560,9299"/>
  <p:tag name="LATEXADDIN" val="\documentclass{article}&#10;\usepackage{amsmath}&#10;\pagestyle{empty}&#10;\begin{document}&#10;&#10;$ \langle \widehat{\sigma}_3 \rangle = \frac{\langle \widehat{X} \rangle}{a}$&#10;&#10;&#10;&#10;&#10;\end{document}"/>
  <p:tag name="IGUANATEXSIZE" val="20"/>
  <p:tag name="IGUANATEXCURSOR" val="10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88,601"/>
  <p:tag name="LATEXADDIN" val="\documentclass{article}&#10;\usepackage{amsmath}&#10;\pagestyle{empty}&#10;\begin{document}&#10;&#10;$ \widehat{\sigma}_3 = |H\rangle\langle H| - |V\rangle\langle V|  $&#10;&#10;&#10;&#10;&#10;\end{document}"/>
  <p:tag name="IGUANATEXSIZE" val="20"/>
  <p:tag name="IGUANATEXCURSOR" val="10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72,9659"/>
  <p:tag name="LATEXADDIN" val="\documentclass{article}&#10;\usepackage{amsmath}&#10;\pagestyle{empty}&#10;\begin{document}&#10;&#10;$\langle \widehat{\sigma}_3 \rangle a$&#10;&#10;&#10;\end{document}"/>
  <p:tag name="IGUANATEXSIZE" val="20"/>
  <p:tag name="IGUANATEXCURSOR" val="10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,24299"/>
  <p:tag name="ORIGINALWIDTH" val="149,2313"/>
  <p:tag name="OUTPUTDPI" val="1200"/>
  <p:tag name="LATEXADDIN" val="\documentclass{article}&#10;\usepackage{amsmath}&#10;\pagestyle{empty}&#10;\begin{document}&#10;&#10;$-a$&#10;&#10;&#10;\end{document}"/>
  <p:tag name="IGUANATEXSIZE" val="20"/>
  <p:tag name="IGUANATEXCURSOR" val="82"/>
  <p:tag name="TRANSPARENCY" val="Vero"/>
  <p:tag name="FILENAME" val=""/>
  <p:tag name="INPUTTYPE" val="0"/>
  <p:tag name="LATEXENGINEID" val="0"/>
  <p:tag name="TEMPFOLDER" val="c:\temp\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,24299"/>
  <p:tag name="ORIGINALWIDTH" val="57,74276"/>
  <p:tag name="OUTPUTDPI" val="1200"/>
  <p:tag name="LATEXADDIN" val="\documentclass{article}&#10;\usepackage{amsmath}&#10;\pagestyle{empty}&#10;\begin{document}&#10;&#10;$a$&#10;&#10;&#10;\end{document}"/>
  <p:tag name="IGUANATEXSIZE" val="20"/>
  <p:tag name="IGUANATEXCURSOR" val="82"/>
  <p:tag name="TRANSPARENCY" val="Vero"/>
  <p:tag name="FILENAME" val=""/>
  <p:tag name="INPUTTYPE" val="0"/>
  <p:tag name="LATEXENGINEID" val="0"/>
  <p:tag name="TEMPFOLDER" val="c:\temp\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48929"/>
  <p:tag name="ORIGINALWIDTH" val="53,24331"/>
  <p:tag name="OUTPUTDPI" val="1200"/>
  <p:tag name="LATEXADDIN" val="\documentclass{article}&#10;\usepackage{amsmath}&#10;\pagestyle{empty}&#10;\begin{document}&#10;&#10;$0$&#10;&#10;&#10;\end{document}"/>
  <p:tag name="IGUANATEXSIZE" val="20"/>
  <p:tag name="IGUANATEXCURSOR" val="83"/>
  <p:tag name="TRANSPARENCY" val="Vero"/>
  <p:tag name="FILENAME" val=""/>
  <p:tag name="INPUTTYPE" val="0"/>
  <p:tag name="LATEXENGINEID" val="0"/>
  <p:tag name="TEMPFOLDER" val="c:\temp\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,24299"/>
  <p:tag name="ORIGINALWIDTH" val="149,2313"/>
  <p:tag name="OUTPUTDPI" val="1200"/>
  <p:tag name="LATEXADDIN" val="\documentclass{article}&#10;\usepackage{amsmath}&#10;\pagestyle{empty}&#10;\begin{document}&#10;&#10;$-a$&#10;&#10;&#10;\end{document}"/>
  <p:tag name="IGUANATEXSIZE" val="20"/>
  <p:tag name="IGUANATEXCURSOR" val="82"/>
  <p:tag name="TRANSPARENCY" val="Vero"/>
  <p:tag name="FILENAME" val=""/>
  <p:tag name="INPUTTYPE" val="0"/>
  <p:tag name="LATEXENGINEID" val="0"/>
  <p:tag name="TEMPFOLDER" val="c:\temp\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,24299"/>
  <p:tag name="ORIGINALWIDTH" val="57,74276"/>
  <p:tag name="OUTPUTDPI" val="1200"/>
  <p:tag name="LATEXADDIN" val="\documentclass{article}&#10;\usepackage{amsmath}&#10;\pagestyle{empty}&#10;\begin{document}&#10;&#10;$a$&#10;&#10;&#10;\end{document}"/>
  <p:tag name="IGUANATEXSIZE" val="20"/>
  <p:tag name="IGUANATEXCURSOR" val="82"/>
  <p:tag name="TRANSPARENCY" val="Vero"/>
  <p:tag name="FILENAME" val=""/>
  <p:tag name="INPUTTYPE" val="0"/>
  <p:tag name="LATEXENGINEID" val="0"/>
  <p:tag name="TEMPFOLDER" val="c:\temp\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3,9557"/>
  <p:tag name="ORIGINALWIDTH" val="1912,261"/>
  <p:tag name="LATEXADDIN" val="\documentclass{article}&#10;\usepackage{amsmath}&#10;\pagestyle{empty}&#10;\begin{document}&#10;&#10;\begin{equation*}&#10;\langle \widehat{X} \rangle =\frac{ \langle \Psi_{out} | \widehat{X} | \Psi_{out} \rangle}{\langle \psi | \widehat{\Pi}_\varphi | \psi \rangle} = g ~ \mathrm{Re}[\langle \widehat{A} \rangle_w]&#10;\end{equation*}&#10;&#10;\end{document}"/>
  <p:tag name="IGUANATEXSIZE" val="20"/>
  <p:tag name="IGUANATEXCURSOR" val="306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5,48929"/>
  <p:tag name="ORIGINALWIDTH" val="53,24331"/>
  <p:tag name="OUTPUTDPI" val="1200"/>
  <p:tag name="LATEXADDIN" val="\documentclass{article}&#10;\usepackage{amsmath}&#10;\pagestyle{empty}&#10;\begin{document}&#10;&#10;$0$&#10;&#10;&#10;\end{document}"/>
  <p:tag name="IGUANATEXSIZE" val="20"/>
  <p:tag name="IGUANATEXCURSOR" val="83"/>
  <p:tag name="TRANSPARENCY" val="Vero"/>
  <p:tag name="FILENAME" val=""/>
  <p:tag name="INPUTTYPE" val="0"/>
  <p:tag name="LATEXENGINEID" val="0"/>
  <p:tag name="TEMPFOLDER" val="c:\temp\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72,553"/>
  <p:tag name="LATEXADDIN" val="\documentclass{article}&#10;\usepackage{amsmath}&#10;\pagestyle{empty}&#10;\begin{document}&#10;&#10;$n\rightarrow\infty, \;\; g\rightarrow0, \;\; p_{sur}(n)=1 $&#10;&#10;&#10;&#10;&#10;\end{document}"/>
  <p:tag name="IGUANATEXSIZE" val="20"/>
  <p:tag name="IGUANATEXCURSOR" val="136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82,565"/>
  <p:tag name="LATEXADDIN" val="\documentclass{article}&#10;\usepackage{amsmath,amssymb}&#10;\pagestyle{empty}&#10;\begin{document}&#10;&#10;$n=7, \;\; g\ll1, \;\; p_{sur}(n)\lesssim 1 $&#10;&#10;&#10;&#10;&#10;\end{document}"/>
  <p:tag name="IGUANATEXSIZE" val="20"/>
  <p:tag name="IGUANATEXCURSOR" val="12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572,553"/>
  <p:tag name="LATEXADDIN" val="\documentclass{article}&#10;\usepackage{amsmath}&#10;\pagestyle{empty}&#10;\begin{document}&#10;&#10;$n\rightarrow\infty, \;\; g\rightarrow0, \;\; p_{sur}(n)=1 $&#10;&#10;&#10;&#10;&#10;\end{document}"/>
  <p:tag name="IGUANATEXSIZE" val="20"/>
  <p:tag name="IGUANATEXCURSOR" val="136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82,565"/>
  <p:tag name="LATEXADDIN" val="\documentclass{article}&#10;\usepackage{amsmath,amssymb}&#10;\pagestyle{empty}&#10;\begin{document}&#10;&#10;$n=7, \;\; g\ll1, \;\; p_{sur}(n)\lesssim 1 $&#10;&#10;&#10;&#10;&#10;\end{document}"/>
  <p:tag name="IGUANATEXSIZE" val="20"/>
  <p:tag name="IGUANATEXCURSOR" val="12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979"/>
  <p:tag name="ORIGINALWIDTH" val="2664,417"/>
  <p:tag name="LATEXADDIN" val="\documentclass{article}&#10;\usepackage{amsmath}&#10;\pagestyle{empty}&#10;\begin{document}&#10;&#10;$|\varphi_\frac{17\pi}{60}\rangle=0.629|H\rangle+0.777|V\rangle \;\;\;\;\;\; \langle\widehat{\sigma}_3\rangle^{th}=-0.208$&#10;&#10;&#10;&#10;&#10;\end{document}"/>
  <p:tag name="IGUANATEXSIZE" val="20"/>
  <p:tag name="IGUANATEXCURSOR" val="183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41,3948"/>
  <p:tag name="LATEXADDIN" val="\documentclass{article}&#10;\usepackage{amsmath}&#10;\pagestyle{empty}&#10;\begin{document}&#10;&#10;$\langle\widehat{\sigma}_3\rangle=-0.19(2)$&#10;&#10;&#10;&#10;&#10;\end{document}"/>
  <p:tag name="IGUANATEXSIZE" val="20"/>
  <p:tag name="IGUANATEXCURSOR" val="10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41,3948"/>
  <p:tag name="LATEXADDIN" val="\documentclass{article}&#10;\usepackage{amsmath}&#10;\pagestyle{empty}&#10;\begin{document}&#10;&#10;$\langle\widehat{\sigma}_3\rangle=-0.21(3)$&#10;&#10;&#10;&#10;&#10;\end{document}"/>
  <p:tag name="IGUANATEXSIZE" val="20"/>
  <p:tag name="IGUANATEXCURSOR" val="10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536,183"/>
  <p:tag name="LATEXADDIN" val="\documentclass{article}&#10;\usepackage{amsmath}&#10;\pagestyle{empty}&#10;\begin{document}&#10;&#10;$\langle\widehat{\sigma}_3\rangle^{th}=0$&#10;&#10;&#10;&#10;&#10;\end{document}"/>
  <p:tag name="IGUANATEXSIZE" val="20"/>
  <p:tag name="IGUANATEXCURSOR" val="10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760,405"/>
  <p:tag name="LATEXADDIN" val="\documentclass{article}&#10;\usepackage{amsmath}&#10;\pagestyle{empty}&#10;\begin{document}&#10;&#10;$\langle\widehat{\sigma}_3\rangle^{th}=0.707$&#10;&#10;&#10;&#10;&#10;\end{document}"/>
  <p:tag name="IGUANATEXSIZE" val="20"/>
  <p:tag name="IGUANATEXCURSOR" val="10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,9798"/>
  <p:tag name="ORIGINALWIDTH" val="1878,515"/>
  <p:tag name="LATEXADDIN" val="\documentclass{article}&#10;\usepackage{amsmath}&#10;\pagestyle{empty}&#10;\begin{document}&#10;&#10;$ |\Psi_{out}\rangle =\widehat{\Pi}_\varphi \widehat U|\Psi\rangle = \widehat{\Pi}_\varphi \widehat U|\psi\rangle\otimes|\phi_p\rangle $&#10;&#10;&#10;\end{document}"/>
  <p:tag name="IGUANATEXSIZE" val="22"/>
  <p:tag name="IGUANATEXCURSOR" val="14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7,2328"/>
  <p:tag name="ORIGINALWIDTH" val="853,3933"/>
  <p:tag name="LATEXADDIN" val="\documentclass{article}&#10;\usepackage{amsmath}&#10;\pagestyle{empty}&#10;\begin{document}&#10;&#10;$\langle\widehat{\sigma}_3\rangle^{th}=-0.208$&#10;&#10;&#10;&#10;&#10;\end{document}"/>
  <p:tag name="IGUANATEXSIZE" val="20"/>
  <p:tag name="IGUANATEXCURSOR" val="10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4,6569"/>
  <p:tag name="LATEXADDIN" val="\documentclass{article}&#10;\usepackage{amsmath}&#10;\pagestyle{empty}&#10;\begin{document}&#10;&#10;$\langle\widehat{\sigma}_3\rangle=0.72(2)$&#10;&#10;&#10;&#10;&#10;\end{document}"/>
  <p:tag name="IGUANATEXSIZE" val="20"/>
  <p:tag name="IGUANATEXCURSOR" val="12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41,3948"/>
  <p:tag name="LATEXADDIN" val="\documentclass{article}&#10;\usepackage{amsmath}&#10;\pagestyle{empty}&#10;\begin{document}&#10;&#10;$\langle\widehat{\sigma}_3\rangle=-0.21(3)$&#10;&#10;&#10;&#10;&#10;\end{document}"/>
  <p:tag name="IGUANATEXSIZE" val="20"/>
  <p:tag name="IGUANATEXCURSOR" val="122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41,3948"/>
  <p:tag name="LATEXADDIN" val="\documentclass{article}&#10;\usepackage{amsmath}&#10;\pagestyle{empty}&#10;\begin{document}&#10;&#10;$\langle\widehat{\sigma}_3\rangle=-0.19(2)$&#10;&#10;&#10;&#10;&#10;\end{document}"/>
  <p:tag name="IGUANATEXSIZE" val="20"/>
  <p:tag name="IGUANATEXCURSOR" val="10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4,6569"/>
  <p:tag name="LATEXADDIN" val="\documentclass{article}&#10;\usepackage{amsmath}&#10;\pagestyle{empty}&#10;\begin{document}&#10;&#10;$\langle\widehat{\sigma}_3\rangle=0.72(2)$&#10;&#10;&#10;&#10;&#10;\end{document}"/>
  <p:tag name="IGUANATEXSIZE" val="20"/>
  <p:tag name="IGUANATEXCURSOR" val="10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69,1414"/>
  <p:tag name="LATEXADDIN" val="\documentclass{article}&#10;\usepackage{amsmath}&#10;\pagestyle{empty}&#10;\begin{document}&#10;&#10;$\langle\widehat{\sigma}_3\rangle=0.012(14)$&#10;&#10;&#10;&#10;&#10;\end{document}"/>
  <p:tag name="IGUANATEXSIZE" val="20"/>
  <p:tag name="IGUANATEXCURSOR" val="10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41,3948"/>
  <p:tag name="LATEXADDIN" val="\documentclass{article}&#10;\usepackage{amsmath}&#10;\pagestyle{empty}&#10;\begin{document}&#10;&#10;$\langle\widehat{\sigma}_3\rangle=-0.03(4)$&#10;&#10;&#10;&#10;&#10;\end{document}"/>
  <p:tag name="IGUANATEXSIZE" val="20"/>
  <p:tag name="IGUANATEXCURSOR" val="10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2332"/>
  <p:tag name="ORIGINALWIDTH" val="907,3865"/>
  <p:tag name="LATEXADDIN" val="\documentclass{article}&#10;\usepackage{amsmath}&#10;\pagestyle{empty}&#10;\begin{document}&#10;&#10;&#10;$M=(p_{sur}(n))^{-1}$&#10;&#10;\end{document}"/>
  <p:tag name="IGUANATEXSIZE" val="20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,7334"/>
  <p:tag name="ORIGINALWIDTH" val="1854,518"/>
  <p:tag name="LATEXADDIN" val="\documentclass{article}&#10;\usepackage{amsmath,amssymb}&#10;\pagestyle{empty}&#10;\begin{document}&#10;&#10;$n\gg1 \;\;\; \rightarrow \;\;\; p_{sur}(n)\gg\left(p_{sur}(1)\right)^n$&#10;&#10;&#10;\end{document}"/>
  <p:tag name="IGUANATEXSIZE" val="20"/>
  <p:tag name="IGUANATEXCURSOR" val="160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90,4762"/>
  <p:tag name="ORIGINALWIDTH" val="710,9111"/>
  <p:tag name="LATEXADDIN" val="\documentclass{article}&#10;\usepackage{amsmath}&#10;\pagestyle{empty}&#10;\begin{document}&#10;$\;$\\&#10;$R=\frac{u_{PBS}(\widehat{\sigma}_3)}{u(\widehat{\sigma}_3) }$&#10;&#10;&#10;\end{document}"/>
  <p:tag name="IGUANATEXSIZE" val="20"/>
  <p:tag name="IGUANATEXCURSOR" val="14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,9798"/>
  <p:tag name="ORIGINALWIDTH" val="642,6697"/>
  <p:tag name="LATEXADDIN" val="\documentclass{article}&#10;\usepackage{amsmath}&#10;\pagestyle{empty}&#10;\begin{document}&#10;&#10;$ \widehat{\Pi}_\varphi= |\varphi \rangle \langle \varphi |$&#10;&#10;&#10;\end{document}"/>
  <p:tag name="IGUANATEXSIZE" val="20"/>
  <p:tag name="IGUANATEXCURSOR" val="10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5"/>
  <p:tag name="LAYER" val="3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,24"/>
  <p:tag name="ORIGINALWIDTH" val="57,74276"/>
  <p:tag name="OUTPUTDPI" val="1200"/>
  <p:tag name="LATEXADDIN" val="\documentclass{article}&#10;\usepackage{amsmath}&#10;\pagestyle{empty}&#10;\begin{document}&#10;&#10;$g$&#10;&#10;&#10;\end{document}"/>
  <p:tag name="IGUANATEXSIZE" val="20"/>
  <p:tag name="IGUANATEXCURSOR" val="83"/>
  <p:tag name="TRANSPARENCY" val="Vero"/>
  <p:tag name="FILENAME" val=""/>
  <p:tag name="INPUTTYPE" val="0"/>
  <p:tag name="LATEXENGINEID" val="0"/>
  <p:tag name="TEMPFOLDER" val="c:\temp\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11"/>
  <p:tag name="LAYER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7,73905"/>
  <p:tag name="ORIGINALWIDTH" val="89,98874"/>
  <p:tag name="OUTPUTDPI" val="1200"/>
  <p:tag name="LATEXADDIN" val="\documentclass{article}&#10;\usepackage{amsmath}&#10;\pagestyle{empty}&#10;\begin{document}&#10;&#10;&#10;  $R$&#10;&#10;\end{document}"/>
  <p:tag name="IGUANATEXSIZE" val="20"/>
  <p:tag name="IGUANATEXCURSOR" val="84"/>
  <p:tag name="TRANSPARENCY" val="Falso"/>
  <p:tag name="FILENAME" val=""/>
  <p:tag name="INPUTTYPE" val="0"/>
  <p:tag name="LATEXENGINEID" val="0"/>
  <p:tag name="TEMPFOLDER" val="c:\temp\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419,9475"/>
  <p:tag name="LATEXADDIN" val="\documentclass{article}&#10;\usepackage{amsmath}&#10;\pagestyle{empty}&#10;\begin{document}&#10;&#10;$n=100$&#10;&#10;&#10;\end{document}"/>
  <p:tag name="IGUANATEXSIZE" val="20"/>
  <p:tag name="IGUANATEXCURSOR" val="83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298,4627"/>
  <p:tag name="LATEXADDIN" val="\documentclass{article}&#10;\usepackage{amsmath}&#10;\pagestyle{empty}&#10;\begin{document}&#10;&#10;$n=7$&#10;&#10;&#10;\end{document}"/>
  <p:tag name="IGUANATEXSIZE" val="20"/>
  <p:tag name="IGUANATEXCURSOR" val="83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10,2362"/>
  <p:tag name="ORIGINALWIDTH" val="647,1691"/>
  <p:tag name="OUTPUTDPI" val="1200"/>
  <p:tag name="LATEXADDIN" val="\documentclass{article}&#10;\usepackage{amsmath}&#10;\pagestyle{empty}&#10;\begin{document}&#10;&#10;$R=1$ plane&#10;&#10;&#10;\end{document}"/>
  <p:tag name="IGUANATEXSIZE" val="20"/>
  <p:tag name="IGUANATEXCURSOR" val="82"/>
  <p:tag name="TRANSPARENCY" val="Vero"/>
  <p:tag name="FILENAME" val=""/>
  <p:tag name="INPUTTYPE" val="0"/>
  <p:tag name="LATEXENGINEID" val="0"/>
  <p:tag name="TEMPFOLDER" val="c:\temp\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740,1575"/>
  <p:tag name="LATEXADDIN" val="\documentclass{article}&#10;\usepackage{amsmath}&#10;\pagestyle{empty}&#10;\begin{document}&#10;&#10;$p_{sur}(n=100)$&#10;&#10;&#10;\end{document}"/>
  <p:tag name="IGUANATEXSIZE" val="20"/>
  <p:tag name="IGUANATEXCURSOR" val="9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077,615"/>
  <p:tag name="LATEXADDIN" val="\documentclass{article}&#10;\usepackage{amsmath,amssymb}&#10;\pagestyle{empty}&#10;\begin{document}&#10;&#10;$p_{sur}(n=100)\gtrsim 5\%$&#10;&#10;&#10;\end{document}"/>
  <p:tag name="IGUANATEXSIZE" val="20"/>
  <p:tag name="IGUANATEXCURSOR" val="9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04,9868"/>
  <p:tag name="ORIGINALWIDTH" val="296,9629"/>
  <p:tag name="OUTPUTDPI" val="1200"/>
  <p:tag name="LATEXADDIN" val="\documentclass{article}&#10;\usepackage{amsmath}&#10;\pagestyle{empty}&#10;\begin{document}&#10;&#10;$\cos^2\theta$&#10;&#10;&#10;\end{document}"/>
  <p:tag name="IGUANATEXSIZE" val="20"/>
  <p:tag name="IGUANATEXCURSOR" val="94"/>
  <p:tag name="TRANSPARENCY" val="Vero"/>
  <p:tag name="FILENAME" val=""/>
  <p:tag name="INPUTTYPE" val="0"/>
  <p:tag name="LATEXENGINEID" val="0"/>
  <p:tag name="TEMPFOLDER" val="c: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60"/>
  <p:tag name="LAYER" val="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80,24"/>
  <p:tag name="ORIGINALWIDTH" val="57,74276"/>
  <p:tag name="OUTPUTDPI" val="1200"/>
  <p:tag name="LATEXADDIN" val="\documentclass{article}&#10;\usepackage{amsmath}&#10;\pagestyle{empty}&#10;\begin{document}&#10;&#10;$g$&#10;&#10;&#10;\end{document}"/>
  <p:tag name="IGUANATEXSIZE" val="20"/>
  <p:tag name="IGUANATEXCURSOR" val="83"/>
  <p:tag name="TRANSPARENCY" val="Vero"/>
  <p:tag name="FILENAME" val=""/>
  <p:tag name="INPUTTYPE" val="0"/>
  <p:tag name="LATEXENGINEID" val="0"/>
  <p:tag name="TEMPFOLDER" val="c:\temp\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353,9557"/>
  <p:tag name="LATEXADDIN" val="\documentclass{article}&#10;\usepackage{amsmath}&#10;\pagestyle{empty}&#10;\begin{document}&#10;&#10;$a( \widehat{\sigma}_3)_w$&#10;&#10;&#10;\end{document}"/>
  <p:tag name="IGUANATEXSIZE" val="20"/>
  <p:tag name="IGUANATEXCURSOR" val="10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515,1856"/>
  <p:tag name="LATEXADDIN" val="\documentclass{article}&#10;\usepackage{amsmath}&#10;\pagestyle{empty}&#10;\begin{document}&#10;&#10;$(\widehat{\sigma}_3)_w = 3$&#10;&#10;&#10;\end{document}"/>
  <p:tag name="IGUANATEXSIZE" val="20"/>
  <p:tag name="IGUANATEXCURSOR" val="102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188,601"/>
  <p:tag name="LATEXADDIN" val="\documentclass{article}&#10;\usepackage{amsmath}&#10;\pagestyle{empty}&#10;\begin{document}&#10;&#10;$ \widehat{\sigma}_3 = |H\rangle\langle H| - |V\rangle\langle V|  $&#10;&#10;&#10;&#10;&#10;\end{document}"/>
  <p:tag name="IGUANATEXSIZE" val="20"/>
  <p:tag name="IGUANATEXCURSOR" val="167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7,2328"/>
  <p:tag name="LATEXADDIN" val="\documentclass{article}&#10;\usepackage{amsmath}&#10;\pagestyle{empty}&#10;\begin{document}&#10;&#10;&#10;$|\varphi\rangle$&#10;&#10;\end{document}"/>
  <p:tag name="IGUANATEXSIZE" val="20"/>
  <p:tag name="IGUANATEXCURSOR" val="9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0,9824"/>
  <p:tag name="LATEXADDIN" val="\documentclass{article}&#10;\usepackage{amsmath}&#10;\pagestyle{empty}&#10;\begin{document}&#10;&#10;&#10;$|\psi\rangle$&#10;&#10;\end{document}"/>
  <p:tag name="IGUANATEXSIZE" val="20"/>
  <p:tag name="IGUANATEXCURSOR" val="8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,24299"/>
  <p:tag name="ORIGINALWIDTH" val="149,2313"/>
  <p:tag name="OUTPUTDPI" val="1200"/>
  <p:tag name="LATEXADDIN" val="\documentclass{article}&#10;\usepackage{amsmath}&#10;\pagestyle{empty}&#10;\begin{document}&#10;&#10;$-a$&#10;&#10;&#10;\end{document}"/>
  <p:tag name="IGUANATEXSIZE" val="20"/>
  <p:tag name="IGUANATEXCURSOR" val="82"/>
  <p:tag name="TRANSPARENCY" val="Vero"/>
  <p:tag name="FILENAME" val=""/>
  <p:tag name="INPUTTYPE" val="0"/>
  <p:tag name="LATEXENGINEID" val="0"/>
  <p:tag name="TEMPFOLDER" val="c:\temp\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56,24299"/>
  <p:tag name="ORIGINALWIDTH" val="57,74276"/>
  <p:tag name="OUTPUTDPI" val="1200"/>
  <p:tag name="LATEXADDIN" val="\documentclass{article}&#10;\usepackage{amsmath}&#10;\pagestyle{empty}&#10;\begin{document}&#10;&#10;$a$&#10;&#10;&#10;\end{document}"/>
  <p:tag name="IGUANATEXSIZE" val="20"/>
  <p:tag name="IGUANATEXCURSOR" val="82"/>
  <p:tag name="TRANSPARENCY" val="Vero"/>
  <p:tag name="FILENAME" val=""/>
  <p:tag name="INPUTTYPE" val="0"/>
  <p:tag name="LATEXENGINEID" val="0"/>
  <p:tag name="TEMPFOLDER" val="c:\temp\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7,2328"/>
  <p:tag name="LATEXADDIN" val="\documentclass{article}&#10;\usepackage{amsmath}&#10;\pagestyle{empty}&#10;\begin{document}&#10;&#10;&#10;$|\varphi\rangle$&#10;&#10;\end{document}"/>
  <p:tag name="IGUANATEXSIZE" val="20"/>
  <p:tag name="IGUANATEXCURSOR" val="9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0,9824"/>
  <p:tag name="LATEXADDIN" val="\documentclass{article}&#10;\usepackage{amsmath}&#10;\pagestyle{empty}&#10;\begin{document}&#10;&#10;&#10;$|\psi\rangle$&#10;&#10;\end{document}"/>
  <p:tag name="IGUANATEXSIZE" val="20"/>
  <p:tag name="IGUANATEXCURSOR" val="8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4,9832"/>
  <p:tag name="ORIGINALWIDTH" val="751,4061"/>
  <p:tag name="LATEXADDIN" val="\documentclass{article}&#10;\usepackage{amsmath}&#10;\pagestyle{empty}&#10;\begin{document}&#10;&#10;$\widehat{U}=e^{-ig \widehat{A}\otimes\widehat{\mathbf{P}}_x}$&#10;&#10;&#10;\end{document}"/>
  <p:tag name="IGUANATEXSIZE" val="20"/>
  <p:tag name="IGUANATEXCURSOR" val="14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,9865"/>
  <p:tag name="ORIGINALWIDTH" val="443,9445"/>
  <p:tag name="LATEXADDIN" val="\documentclass{article}&#10;\usepackage{amsmath}&#10;\pagestyle{empty}&#10;\begin{document}&#10;&#10;&#10;$g\simeq0.32$&#10;&#10;\end{document}"/>
  <p:tag name="IGUANATEXSIZE" val="26"/>
  <p:tag name="IGUANATEXCURSOR" val="9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5,9805"/>
  <p:tag name="ORIGINALWIDTH" val="182,9771"/>
  <p:tag name="OUTPUTDPI" val="1200"/>
  <p:tag name="LATEXADDIN" val="\documentclass{article}&#10;\usepackage{amsmath}&#10;\pagestyle{empty}&#10;\begin{document}&#10;&#10;$\langle \widehat{X}\rangle$&#10;&#10;&#10;\end{document}"/>
  <p:tag name="IGUANATEXSIZE" val="20"/>
  <p:tag name="IGUANATEXCURSOR" val="101"/>
  <p:tag name="TRANSPARENCY" val="Falso"/>
  <p:tag name="FILENAME" val=""/>
  <p:tag name="INPUTTYPE" val="0"/>
  <p:tag name="LATEXENGINEID" val="0"/>
  <p:tag name="TEMPFOLDER" val="c:\temp\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5,9805"/>
  <p:tag name="ORIGINALWIDTH" val="339,7076"/>
  <p:tag name="OUTPUTDPI" val="1200"/>
  <p:tag name="LATEXADDIN" val="\documentclass{article}&#10;\usepackage{amsmath}&#10;\pagestyle{empty}&#10;\begin{document}&#10;&#10;$\langle \widehat{\Pi}_H\rangle_w$&#10;&#10;&#10;\end{document}"/>
  <p:tag name="IGUANATEXSIZE" val="20"/>
  <p:tag name="IGUANATEXCURSOR" val="105"/>
  <p:tag name="TRANSPARENCY" val="Falso"/>
  <p:tag name="FILENAME" val=""/>
  <p:tag name="INPUTTYPE" val="0"/>
  <p:tag name="LATEXENGINEID" val="0"/>
  <p:tag name="TEMPFOLDER" val="c:\temp\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,2309"/>
  <p:tag name="ORIGINALWIDTH" val="1040,87"/>
  <p:tag name="LATEXADDIN" val="\documentclass{article}&#10;\usepackage{amsmath}&#10;\pagestyle{empty}&#10;\begin{document}&#10;&#10;&#10;$p_{sur}(n)\simeq \left|\langle\varphi|\psi\rangle\right|^{2n}$&#10;&#10;\end{document}"/>
  <p:tag name="IGUANATEXSIZE" val="20"/>
  <p:tag name="IGUANATEXCURSOR" val="92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2016,498"/>
  <p:tag name="LATEXADDIN" val="\documentclass{article}&#10;\usepackage{amsmath}&#10;\usepackage{amssymb}&#10;\pagestyle{empty}&#10;\begin{document}&#10;&#10;$|\psi_k\rangle=|\psi\rangle,\;|\varphi_k\rangle=|\varphi\rangle\;\;\;\;\forall\;k=1,...,n$&#10;&#10;\end{document}"/>
  <p:tag name="IGUANATEXSIZE" val="20"/>
  <p:tag name="IGUANATEXCURSOR" val="17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819,6476"/>
  <p:tag name="LATEXADDIN" val="\documentclass{article}&#10;\usepackage{amsmath}&#10;\usepackage{amssymb}&#10;\pagestyle{empty}&#10;\begin{document}&#10;&#10;$|\varphi_k\rangle \longrightarrow |\psi_{k+1}\rangle$&#10;&#10;\end{document}"/>
  <p:tag name="IGUANATEXSIZE" val="20"/>
  <p:tag name="IGUANATEXCURSOR" val="15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7,979"/>
  <p:tag name="ORIGINALWIDTH" val="852,6434"/>
  <p:tag name="LATEXADDIN" val="\documentclass{article}&#10;\usepackage{amsmath}&#10;\usepackage{amssymb}&#10;\pagestyle{empty}&#10;\begin{document}&#10;&#10;${\sigma}_3^\Sigma = \sum_{k=1}^n \widehat \sigma_3^{(k)} $&#10;\end{document}"/>
  <p:tag name="IGUANATEXSIZE" val="20"/>
  <p:tag name="IGUANATEXCURSOR" val="159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79"/>
  <p:tag name="LAYER" val="2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5,2118"/>
  <p:tag name="ORIGINALWIDTH" val="995,8755"/>
  <p:tag name="LATEXADDIN" val="\documentclass{article}&#10;\usepackage{amsmath}&#10;\usepackage{amssymb}&#10;\pagestyle{empty}&#10;\begin{document}&#10;&#10;\begin{equation*}&#10;\left( {\sigma}_3^\Sigma \right)_w \simeq \frac{\langle \varphi| {\sigma}_3^\Sigma |\psi \rangle}{\langle \varphi|\psi \rangle}&#10;\end{equation*}&#10;\end{document}"/>
  <p:tag name="IGUANATEXSIZE" val="22"/>
  <p:tag name="IGUANATEXCURSOR" val="16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6,7304"/>
  <p:tag name="ORIGINALWIDTH" val="316,4605"/>
  <p:tag name="LATEXADDIN" val="\documentclass{article}&#10;\usepackage{amsmath}&#10;\pagestyle{empty}&#10;\begin{document}&#10;&#10;$\left( \sigma_3^\Sigma \right)_w$&#10;&#10;&#10;\end{document}"/>
  <p:tag name="IGUANATEXSIZE" val="16"/>
  <p:tag name="IGUANATEXCURSOR" val="88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IONNAME" val="Group 4"/>
  <p:tag name="LAYER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90,2137"/>
  <p:tag name="LATEXADDIN" val="\documentclass{article}&#10;\usepackage{amsmath}&#10;\pagestyle{empty}&#10;\begin{document}&#10;&#10;$ n=1 $&#10;&#10;&#10;\end{document}"/>
  <p:tag name="IGUANATEXSIZE" val="15"/>
  <p:tag name="IGUANATEXCURSOR" val="8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3,98952"/>
  <p:tag name="ORIGINALWIDTH" val="293,9632"/>
  <p:tag name="LATEXADDIN" val="\documentclass{article}&#10;\usepackage{amsmath}&#10;\pagestyle{empty}&#10;\begin{document}&#10;&#10;$ n=2 $&#10;&#10;&#10;\end{document}"/>
  <p:tag name="IGUANATEXSIZE" val="15"/>
  <p:tag name="IGUANATEXCURSOR" val="8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5,48929"/>
  <p:tag name="ORIGINALWIDTH" val="294,7131"/>
  <p:tag name="LATEXADDIN" val="\documentclass{article}&#10;\usepackage{amsmath}&#10;\pagestyle{empty}&#10;\begin{document}&#10;&#10;$ n=3 $&#10;&#10;&#10;\end{document}"/>
  <p:tag name="IGUANATEXSIZE" val="15"/>
  <p:tag name="IGUANATEXCURSOR" val="8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7,73905"/>
  <p:tag name="ORIGINALWIDTH" val="298,4627"/>
  <p:tag name="LATEXADDIN" val="\documentclass{article}&#10;\usepackage{amsmath}&#10;\pagestyle{empty}&#10;\begin{document}&#10;&#10;$ n=7 $&#10;&#10;&#10;\end{document}"/>
  <p:tag name="IGUANATEXSIZE" val="15"/>
  <p:tag name="IGUANATEXCURSOR" val="8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29,1713"/>
  <p:tag name="ORIGINALWIDTH" val="872,8909"/>
  <p:tag name="LATEXADDIN" val="\documentclass{article}&#10;\usepackage{amsmath}&#10;\pagestyle{empty}&#10;\begin{document}&#10;&#10;\begin{table*}[]&#10;    \centering&#10;    \begin{tabular}{|c|c|c|c|c|c|c|}&#10;    \hline&#10;      $\alpha$ &amp; 0.62\\ \hline&#10;$\beta$ &amp; 2.53\\ \hline&#10;$g$  &amp; 0.17 \\ \hline&#10;$\left(\sigma^\Sigma_3\right)_w$ &amp; 18.7\\ \hline&#10;        \end{tabular}&#10;\end{table*}&#10;&#10;&#10;\end{document}"/>
  <p:tag name="IGUANATEXSIZE" val="20"/>
  <p:tag name="IGUANATEXCURSOR" val="266"/>
  <p:tag name="TRANSPARENCY" val="Vero"/>
  <p:tag name="FILENAME" val=""/>
  <p:tag name="LATEXENGINEID" val="0"/>
  <p:tag name="TEMPFOLDER" val="c:\temp\"/>
  <p:tag name="LATEXFORMHEIGHT" val="312"/>
  <p:tag name="LATEXFORMWIDTH" val="733,2"/>
  <p:tag name="LATEXFORMWRAP" val="Vero"/>
  <p:tag name="BITMAPVECTOR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9,4563"/>
  <p:tag name="ORIGINALWIDTH" val="1360,33"/>
  <p:tag name="LATEXADDIN" val="\documentclass{article}&#10;\usepackage{amsmath}&#10;\pagestyle{empty}&#10;\begin{document}&#10;&#10;$$|\psi\rangle=\cos\alpha|H\rangle+\sin\alpha|V\rangle$$&#10;$$|\varphi\rangle=\cos\beta|H\rangle+\sin\beta|V\rangle$$&#10;&#10;&#10;&#10;\end{document}"/>
  <p:tag name="IGUANATEXSIZE" val="20"/>
  <p:tag name="IGUANATEXCURSOR" val="14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86,7267"/>
  <p:tag name="ORIGINALWIDTH" val="1224,597"/>
  <p:tag name="LATEXADDIN" val="\documentclass{article}&#10;\usepackage{amsmath}&#10;\pagestyle{empty}&#10;\begin{document}&#10;&#10;$\left(\sigma^\Sigma_3\right)^{\text{1 click}}_w = 21.4 \pm 4.5$&#10;&#10;&#10;&#10;&#10;\end{document}"/>
  <p:tag name="IGUANATEXSIZE" val="20"/>
  <p:tag name="IGUANATEXCURSOR" val="14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4,2294"/>
  <p:tag name="ORIGINALWIDTH" val="1099,363"/>
  <p:tag name="LATEXADDIN" val="\documentclass{article}&#10;\usepackage{amsmath}&#10;\pagestyle{empty}&#10;\begin{document}&#10;&#10;$\left(\sigma^\Sigma_3\right)^{\text{exp}}_w = 18.6 \pm 0.9$&#10;&#10;&#10;&#10;&#10;\end{document}"/>
  <p:tag name="IGUANATEXSIZE" val="20"/>
  <p:tag name="IGUANATEXCURSOR" val="141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7,6528"/>
  <p:tag name="ORIGINALWIDTH" val="3310,836"/>
  <p:tag name="LATEXADDIN" val="\documentclass{article}&#10;\usepackage{amsmath}&#10;\pagestyle{empty}&#10;\begin{document}&#10;&#10;\begin{table*}[]&#10;    \centering&#10;    \begin{tabular}{|c|c|c|c|c|c|c|}&#10;    \hline&#10;      \textbf{\#} &amp; $\alpha$ &amp; $\beta$ &amp; $g$  &amp; $(\sigma^\Sigma_3)_w$ &amp; $(\sigma^\Sigma_3)^{\text{exp}}_w$ &amp;  $(\sigma^\Sigma_3)^{\text{1~click}}_w$ \\ \hline&#10;        (a) &amp; 0.62 &amp; 2.53 &amp; 0.17 &amp; 18.7 &amp; $18.6 \pm 0.9$ &amp; $21.4\pm 4.5$ \\ \hline&#10;        (b) &amp; 0.62 &amp; 2.53 &amp; 0.31 &amp; 9.8 &amp; $10.5 \pm 0.7$ &amp; $10.9 \pm 3.8$ \\ \hline&#10;        (c) &amp; 0.52 &amp; 2.62 &amp; 0.38 &amp; 11.4 &amp; $11.1 \pm 0.5$ &amp; $14.1\pm 3.4$ \\ \hline&#10;        (d) &amp; 0.52 &amp; 0.88 &amp; 0.32 &amp; 1.3 &amp; $1.0 \pm 0.3$ &amp; $-2.6 \pm 4.6$ \\ \hline&#10;    \end{tabular}&#10;\end{table*}&#10;&#10;&#10;\end{document}"/>
  <p:tag name="IGUANATEXSIZE" val="19"/>
  <p:tag name="IGUANATEXCURSOR" val="601"/>
  <p:tag name="TRANSPARENCY" val="Falso"/>
  <p:tag name="FILENAME" val=""/>
  <p:tag name="LATEXENGINEID" val="0"/>
  <p:tag name="TEMPFOLDER" val="c:\temp\"/>
  <p:tag name="LATEXFORMHEIGHT" val="312"/>
  <p:tag name="LATEXFORMWIDTH" val="733,2"/>
  <p:tag name="LATEXFORMWRAP" val="Vero"/>
  <p:tag name="BITMAPVECTOR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9,4563"/>
  <p:tag name="ORIGINALWIDTH" val="1360,33"/>
  <p:tag name="LATEXADDIN" val="\documentclass{article}&#10;\usepackage{amsmath}&#10;\pagestyle{empty}&#10;\begin{document}&#10;&#10;$$|\psi\rangle=\cos\alpha|H\rangle+\sin\alpha|V\rangle$$&#10;$$|\varphi\rangle=\cos\beta|H\rangle+\sin\beta|V\rangle$$&#10;&#10;&#10;&#10;\end{document}"/>
  <p:tag name="IGUANATEXSIZE" val="20"/>
  <p:tag name="IGUANATEXCURSOR" val="14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40,9824"/>
  <p:tag name="LATEXADDIN" val="\documentclass{article}&#10;\usepackage{amsmath}&#10;\usepackage{amssymb}&#10;\pagestyle{empty}&#10;\begin{document}&#10;&#10;$|\psi\rangle$&#10;&#10;\end{document}"/>
  <p:tag name="IGUANATEXSIZE" val="20"/>
  <p:tag name="IGUANATEXCURSOR" val="11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0,2362"/>
  <p:tag name="ORIGINALWIDTH" val="1037,12"/>
  <p:tag name="LATEXADDIN" val="\documentclass{article}&#10;\usepackage{amsmath}&#10;\pagestyle{empty}&#10;\begin{document}&#10;&#10;$\alpha=0.62,\;\;g=0.17$&#10;&#10;&#10;&#10;\end{document}"/>
  <p:tag name="IGUANATEXSIZE" val="20"/>
  <p:tag name="IGUANATEXCURSOR" val="10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,4844"/>
  <p:tag name="ORIGINALWIDTH" val="3355,081"/>
  <p:tag name="LATEXADDIN" val="\documentclass{article}&#10;\usepackage{amsmath}&#10;\pagestyle{empty}&#10;\begin{document}&#10;&#10;$\mathcal{B}(n_\mathcal{H}\arrowvert M):$  probability of having $n_\mathcal{H}$ heads ($\mathcal{H}$) over $M$ tosses&#10;&#10;&#10;\end{document}"/>
  <p:tag name="IGUANATEXSIZE" val="20"/>
  <p:tag name="IGUANATEXCURSOR" val="183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75,478"/>
  <p:tag name="ORIGINALWIDTH" val="1587,552"/>
  <p:tag name="LATEXADDIN" val="\documentclass{article}&#10;\usepackage{amsmath}&#10;\pagestyle{empty}&#10;\begin{document}&#10;&#10;$u(S)\geq \frac{1}{\sqrt{M  \mathcal{J}} }\;\;\;\;\;\; \mathcal{J}= \frac{1}{|\sin (2 \theta)|  } $&#10;&#10;&#10;\end{document}"/>
  <p:tag name="IGUANATEXSIZE" val="20"/>
  <p:tag name="IGUANATEXCURSOR" val="135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5,9805"/>
  <p:tag name="ORIGINALWIDTH" val="738,6577"/>
  <p:tag name="OUTPUTDPI" val="1200"/>
  <p:tag name="LATEXADDIN" val="\documentclass{article}&#10;\usepackage{amsmath}&#10;\pagestyle{empty}&#10;\begin{document}&#10;&#10;$\widehat{\Pi}_\theta = | \psi_\theta \rangle \langle \psi_\theta | $&#10;&#10;&#10;&#10;&#10;\end{document}"/>
  <p:tag name="IGUANATEXSIZE" val="20"/>
  <p:tag name="IGUANATEXCURSOR" val="146"/>
  <p:tag name="TRANSPARENCY" val="Vero"/>
  <p:tag name="FILENAME" val=""/>
  <p:tag name="INPUTTYPE" val="0"/>
  <p:tag name="LATEXENGINEID" val="0"/>
  <p:tag name="TEMPFOLDER" val="C:\Temp\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,2343"/>
  <p:tag name="ORIGINALWIDTH" val="1367,829"/>
  <p:tag name="LATEXADDIN" val="\documentclass{article}&#10;\usepackage{amsmath}&#10;\pagestyle{empty}&#10;\begin{document}&#10;&#10;$|\psi_\theta\rangle=\cos\theta|\mathcal{H}\rangle+\sin\theta|\mathcal{T}\rangle$&#10;&#10;&#10;&#10;&#10;\end{document}"/>
  <p:tag name="IGUANATEXSIZE" val="20"/>
  <p:tag name="IGUANATEXCURSOR" val="15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,9805"/>
  <p:tag name="ORIGINALWIDTH" val="1124,859"/>
  <p:tag name="LATEXADDIN" val="\documentclass{article}&#10;\usepackage{amsmath}&#10;\pagestyle{empty}&#10;\begin{document}&#10;&#10;$ \widehat{S} = |\mathcal{H}\rangle\langle\mathcal{H}| - |\mathcal{T}\rangle\langle\mathcal{T}|$&#10;&#10;&#10;&#10;&#10;\end{document}"/>
  <p:tag name="IGUANATEXSIZE" val="20"/>
  <p:tag name="IGUANATEXCURSOR" val="123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9,4788"/>
  <p:tag name="ORIGINALWIDTH" val="1896,513"/>
  <p:tag name="LATEXADDIN" val="\documentclass{article}&#10;\usepackage{amsmath}&#10;\pagestyle{empty}&#10;\begin{document}&#10;&#10;$\beta=\frac{\langle n_\mathcal{H} \rangle}{M}:$ mint fairness parameter&#10;&#10;&#10;\end{document}"/>
  <p:tag name="IGUANATEXSIZE" val="20"/>
  <p:tag name="IGUANATEXCURSOR" val="11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4,222"/>
  <p:tag name="ORIGINALWIDTH" val="889,3888"/>
  <p:tag name="LATEXADDIN" val="\documentclass{article}&#10;\usepackage{amsmath}&#10;\pagestyle{empty}&#10;\begin{document}&#10;&#10;$u(\beta)=\sqrt {\frac{\beta (1-\beta)}{M}}$ &#10;&#10;&#10;\end{document}"/>
  <p:tag name="IGUANATEXSIZE" val="20"/>
  <p:tag name="IGUANATEXCURSOR" val="12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,9805"/>
  <p:tag name="ORIGINALWIDTH" val="1199,1"/>
  <p:tag name="LATEXADDIN" val="\documentclass{article}&#10;\usepackage{amsmath}&#10;\pagestyle{empty}&#10;\begin{document}&#10;&#10;$\left|\Psi_{\mathrm{out}}\right\rangle=(\widehat\Pi_\theta\widehat{U})^K \left|\Psi_{\mathrm{in}}\right\rangle$&#10;&#10;&#10;\end{document}"/>
  <p:tag name="IGUANATEXSIZE" val="20"/>
  <p:tag name="IGUANATEXCURSOR" val="134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5,9805"/>
  <p:tag name="ORIGINALWIDTH" val="738,6577"/>
  <p:tag name="LATEXADDIN" val="\documentclass{article}&#10;\usepackage{amsmath}&#10;\usepackage{physics}&#10;\pagestyle{empty}&#10;\begin{document}&#10;&#10;\begin{equation*}&#10;\widehat{\Pi}_{\theta} = \arrowvert\psi_{\theta}\rangle\langle\psi_{\theta} \arrowvert&#10;\end{equation*}&#10;&#10;&#10;\end{document}"/>
  <p:tag name="IGUANATEXSIZE" val="20"/>
  <p:tag name="IGUANATEXCURSOR" val="133"/>
  <p:tag name="TRANSPARENCY" val="Vero"/>
  <p:tag name="FILENAME" val=""/>
  <p:tag name="LATEXENGINEID" val="0"/>
  <p:tag name="TEMPFOLDER" val="c:\temp\"/>
  <p:tag name="LATEXFORMHEIGHT" val="312"/>
  <p:tag name="LATEXFORMWIDTH" val="384"/>
  <p:tag name="LATEXFORMWRAP" val="Vero"/>
  <p:tag name="BITMAPVECTOR" val="0"/>
</p:tagLst>
</file>

<file path=ppt/theme/theme1.xml><?xml version="1.0" encoding="utf-8"?>
<a:theme xmlns:a="http://schemas.openxmlformats.org/drawingml/2006/main" name="weak_mono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weak_mono</Template>
  <TotalTime>78141</TotalTime>
  <Words>2045</Words>
  <Application>Microsoft Office PowerPoint</Application>
  <PresentationFormat>Widescreen</PresentationFormat>
  <Paragraphs>302</Paragraphs>
  <Slides>33</Slides>
  <Notes>31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 Math</vt:lpstr>
      <vt:lpstr>Symbol</vt:lpstr>
      <vt:lpstr>Times New Roman</vt:lpstr>
      <vt:lpstr>Wingdings</vt:lpstr>
      <vt:lpstr>weak_mono</vt:lpstr>
      <vt:lpstr>Presentazione standard di PowerPoint</vt:lpstr>
      <vt:lpstr>Weak values</vt:lpstr>
      <vt:lpstr>Weak values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Weak values with a single measurement event </vt:lpstr>
      <vt:lpstr>Weak values with a single measurement event </vt:lpstr>
      <vt:lpstr>Analogy: weak measurement on an n-particle system </vt:lpstr>
      <vt:lpstr>Robust Weak Measurement in the lab</vt:lpstr>
      <vt:lpstr>Robust Weak Measurement in the lab</vt:lpstr>
      <vt:lpstr>Robust Weak Measurement in the lab</vt:lpstr>
      <vt:lpstr>RWM parameters: fine tuning</vt:lpstr>
      <vt:lpstr>RWM: experimental results</vt:lpstr>
      <vt:lpstr>RWM: experimental results</vt:lpstr>
      <vt:lpstr>Summary</vt:lpstr>
      <vt:lpstr>Presentazione standard di PowerPoint</vt:lpstr>
      <vt:lpstr>RWM: sensitivity study</vt:lpstr>
      <vt:lpstr>Presentazione standard di PowerPoint</vt:lpstr>
      <vt:lpstr>Let’s toss a (quantum) coin</vt:lpstr>
      <vt:lpstr>A new paradigm: Genetic Quantum Measurement</vt:lpstr>
      <vt:lpstr>Presentazione standard di PowerPoint</vt:lpstr>
      <vt:lpstr>The experiment</vt:lpstr>
      <vt:lpstr>Results</vt:lpstr>
      <vt:lpstr>Results</vt:lpstr>
      <vt:lpstr>GQM: better than optimal?</vt:lpstr>
      <vt:lpstr>Presentazione standard di PowerPoint</vt:lpstr>
      <vt:lpstr>Weak values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Measuring incompatible observables by mean of sequential weak values evaluation</dc:title>
  <dc:creator>Fabrizio Piacentini</dc:creator>
  <cp:lastModifiedBy>Fabrizio Piacentini</cp:lastModifiedBy>
  <cp:revision>928</cp:revision>
  <dcterms:created xsi:type="dcterms:W3CDTF">2015-09-01T08:40:37Z</dcterms:created>
  <dcterms:modified xsi:type="dcterms:W3CDTF">2022-11-02T09:52:04Z</dcterms:modified>
</cp:coreProperties>
</file>