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0" r:id="rId7"/>
    <p:sldId id="271" r:id="rId8"/>
    <p:sldId id="266" r:id="rId9"/>
    <p:sldId id="270" r:id="rId10"/>
    <p:sldId id="272" r:id="rId11"/>
    <p:sldId id="269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1095" autoAdjust="0"/>
  </p:normalViewPr>
  <p:slideViewPr>
    <p:cSldViewPr snapToGrid="0" showGuides="1">
      <p:cViewPr varScale="1">
        <p:scale>
          <a:sx n="44" d="100"/>
          <a:sy n="44" d="100"/>
        </p:scale>
        <p:origin x="180" y="2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0A57-1B11-8EFC-5401-062FD5ED0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6FE9C-8722-853C-EE03-3CB902073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FAF6A-8337-DE02-505B-402B7252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4D6D-6542-38C4-9313-C3512E4C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6A2EC-C547-0AEE-1382-35F973F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0A8A-1829-C766-3D05-415CBFD3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A56CB-B054-A810-52A0-E546D9923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AA58-6B49-7207-4A9D-6E8C202A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1ADAB-19AE-5751-26E2-6E45D67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B6923-4425-0EC6-50BE-FA781262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FBA89-2BA2-8E5F-BD4C-F426DFC3D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9E6B0-36CF-0212-09C2-E9F530A0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A3B4-766B-F13A-1078-DC2A4BB3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1169D-BE43-8D44-39DB-18C50562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A8E9-7D31-5997-E3F6-3D0A0D8F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3366-FD69-8C1C-6E3A-03642B02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A2BA-5FCE-C0A5-CFD1-ED5678F8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3B24E-72C6-2876-BC88-695C11D8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7CD23-92C0-0DA6-484C-BCDF67B7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4E0C9-F865-2114-65A0-48B6CF5A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FBD0-2039-02E2-F0F8-52ADB14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C4499-E54E-2BA8-5A7F-AD5E92A7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3F6F-0109-F2D8-06C2-6D632DD4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65F7-609F-DAC4-E8FD-B0097E7D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64AB3-95A5-5139-AF1D-71154012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59CC-98B3-5217-C549-17E845B8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A198-2A18-6277-7063-777D5AFA1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80116-DB68-CD89-C8CA-5A3DB89C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ADCC-3DDF-E399-91F8-988C3005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64365-E7BA-8126-2596-A46D75DA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FF6E-0E9B-EBEA-570C-E36F1B09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F3A4-1587-9FF9-670A-02FD0B4F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DD5A-6932-1EF6-14BF-928DE13BA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13ED8-7C5E-A3BE-28E1-C2247351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8E273-75CD-0F95-ED2D-15D95E0D6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F2BF7-1B77-9940-81D0-13012BEDA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5BF7B-A332-8294-0354-1CE015BE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D5520-BF85-DAB7-6D6A-8E563E03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F845E-CE5B-2356-A0FE-BE991F6F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8305-D570-5EFA-A817-6B878F21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71E03-A944-361E-CB45-CCA1F8F8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15D30-A502-014B-A5F7-9A44010C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AD60D-3E90-F705-72F5-FF8F1A64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A7466-959D-CB63-1562-FF1D3BBC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C32EC-F298-AC54-E656-C9C09EA1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3926-9DB8-EF26-FCEE-B051A232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63F3-03C9-6A1F-7BB9-A5EA0463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633E-268A-6D08-586F-44F5A55F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68C26-6F01-9378-F893-6C2F8D078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D813E-8A3A-88A5-1D0F-25AC272A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C3A9-0FB9-E95A-0E53-D92E2BE2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6A34F-D007-4556-4C00-3A46F42C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B343-4176-63AF-E1B6-F75624BA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6A743-62CA-6061-C021-1EFE668BE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4034E-FC9B-9D99-98FF-9764DCFE6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5139-014D-AA76-34A3-0F4774C6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FF11B-EF80-33BE-F3A7-8FB5DCCA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70FD5-BEBD-657D-7C6C-01030A8C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800CA-63AB-DA9F-4FF0-A3894BA6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BF45-DD58-082B-8661-FA013EE4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DFFD-4DC3-0D25-772C-A5E845A51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19A-0444-4FD7-A77E-1C58798E6FB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9959-1AD5-6455-ADEC-6446A758B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C087-0EE4-444A-9D53-F5AA47B3D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2C6B-2FED-4847-89F6-2F7F19B0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70.png"/><Relationship Id="rId5" Type="http://schemas.openxmlformats.org/officeDocument/2006/relationships/image" Target="../media/image38.png"/><Relationship Id="rId10" Type="http://schemas.openxmlformats.org/officeDocument/2006/relationships/image" Target="../media/image42.jp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png"/><Relationship Id="rId7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0.jp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1.png"/><Relationship Id="rId5" Type="http://schemas.openxmlformats.org/officeDocument/2006/relationships/image" Target="../media/image60.png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B63272-7DBF-D337-8889-3334C463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87" y="3140830"/>
            <a:ext cx="1916389" cy="191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722FB-62D4-1237-1C20-E6C424C2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51" y="4943989"/>
            <a:ext cx="4322439" cy="1944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21D0F-EE67-18E0-7AA4-4B0AFF6C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Preparation of tests of CP invariance in the lepton sector using ortho-positronium annihilation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E0BC8-9AF9-93BA-6E3F-A9EC1B8028B1}"/>
              </a:ext>
            </a:extLst>
          </p:cNvPr>
          <p:cNvSpPr txBox="1"/>
          <p:nvPr/>
        </p:nvSpPr>
        <p:spPr>
          <a:xfrm>
            <a:off x="3366053" y="2224614"/>
            <a:ext cx="61066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Damir Bosnar and Ivica </a:t>
            </a:r>
            <a:r>
              <a:rPr lang="en-US" sz="3600" b="1" dirty="0" err="1"/>
              <a:t>Friščić</a:t>
            </a:r>
            <a:r>
              <a:rPr lang="en-US" sz="3600" b="1" dirty="0"/>
              <a:t>*</a:t>
            </a:r>
          </a:p>
          <a:p>
            <a:endParaRPr lang="en-US" sz="3600" b="1" dirty="0"/>
          </a:p>
          <a:p>
            <a:pPr algn="ctr"/>
            <a:r>
              <a:rPr lang="en-US" sz="3200" dirty="0"/>
              <a:t>Department of Physics</a:t>
            </a:r>
          </a:p>
          <a:p>
            <a:pPr algn="ctr"/>
            <a:r>
              <a:rPr lang="en-US" sz="3200" dirty="0"/>
              <a:t>Faculty of Science </a:t>
            </a:r>
          </a:p>
          <a:p>
            <a:pPr algn="ctr"/>
            <a:r>
              <a:rPr lang="en-US" sz="3200" dirty="0"/>
              <a:t>University of Zagreb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3FC49-46DB-02C3-3DCF-69F2E4184DBE}"/>
              </a:ext>
            </a:extLst>
          </p:cNvPr>
          <p:cNvSpPr txBox="1"/>
          <p:nvPr/>
        </p:nvSpPr>
        <p:spPr>
          <a:xfrm>
            <a:off x="293010" y="5212169"/>
            <a:ext cx="6715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The Hitchhiker’s Advanced Guide to Quantum Collapse Models </a:t>
            </a:r>
          </a:p>
          <a:p>
            <a:r>
              <a:rPr lang="en-US" sz="2000" i="1" dirty="0"/>
              <a:t>and their impact in science, philosophy, technology and biology</a:t>
            </a:r>
          </a:p>
          <a:p>
            <a:r>
              <a:rPr lang="en-US" sz="2000" dirty="0" err="1"/>
              <a:t>Laboratori</a:t>
            </a:r>
            <a:r>
              <a:rPr lang="en-US" sz="2000" dirty="0"/>
              <a:t> </a:t>
            </a:r>
            <a:r>
              <a:rPr lang="en-US" sz="2000" dirty="0" err="1"/>
              <a:t>Nazionali</a:t>
            </a:r>
            <a:r>
              <a:rPr lang="en-US" sz="2000" dirty="0"/>
              <a:t> di Frascati 31.10.-04.11. 2022.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7237A-D883-0F56-7693-B44255E733CB}"/>
              </a:ext>
            </a:extLst>
          </p:cNvPr>
          <p:cNvSpPr txBox="1"/>
          <p:nvPr/>
        </p:nvSpPr>
        <p:spPr>
          <a:xfrm>
            <a:off x="293010" y="6488668"/>
            <a:ext cx="45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*Horizon 2020 Widening fellowship 2021-2023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B5B8F-892C-FE39-C193-4DE64656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248" y="5655040"/>
            <a:ext cx="299339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7F83-D4B1-B11A-BED8-DF8B43F2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1" y="163891"/>
            <a:ext cx="10090293" cy="975159"/>
          </a:xfrm>
        </p:spPr>
        <p:txBody>
          <a:bodyPr>
            <a:normAutofit/>
          </a:bodyPr>
          <a:lstStyle/>
          <a:p>
            <a:r>
              <a:rPr lang="en-US" sz="3200" dirty="0"/>
              <a:t>Most precise measurement using this method:</a:t>
            </a:r>
            <a:br>
              <a:rPr lang="en-US" sz="3200" dirty="0"/>
            </a:br>
            <a:r>
              <a:rPr lang="en-US" sz="3200" i="1" dirty="0"/>
              <a:t>T. Yamazaki et al. Phys. Rev. Lett. 104 (2010) 083401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7E303A-B8BC-38B3-526C-7A69116BE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37" y="1150902"/>
            <a:ext cx="2723564" cy="235860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F88BFD-1B9B-1D3D-B074-44E5DFAF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1" y="4450528"/>
            <a:ext cx="2908721" cy="2045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81BC5-7B1B-7365-4AAC-730F68A97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407" y="1449764"/>
            <a:ext cx="4272415" cy="2748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208D97-89E1-D999-BF93-97ED008925AB}"/>
              </a:ext>
            </a:extLst>
          </p:cNvPr>
          <p:cNvSpPr txBox="1"/>
          <p:nvPr/>
        </p:nvSpPr>
        <p:spPr>
          <a:xfrm>
            <a:off x="7912684" y="4109118"/>
            <a:ext cx="4272415" cy="71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line shows the expected</a:t>
            </a:r>
          </a:p>
          <a:p>
            <a:r>
              <a:rPr lang="en-US" sz="2000" dirty="0"/>
              <a:t> angular dependence for C</a:t>
            </a:r>
            <a:r>
              <a:rPr lang="en-US" sz="2000" baseline="-25000" dirty="0"/>
              <a:t>CP</a:t>
            </a:r>
            <a:r>
              <a:rPr lang="en-US" sz="2000" dirty="0"/>
              <a:t>=0.01</a:t>
            </a:r>
            <a:endParaRPr lang="en-US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DFD75-4C6E-B1DB-ABB7-F530F28455EB}"/>
                  </a:ext>
                </a:extLst>
              </p:cNvPr>
              <p:cNvSpPr txBox="1"/>
              <p:nvPr/>
            </p:nvSpPr>
            <p:spPr>
              <a:xfrm>
                <a:off x="5142615" y="5222113"/>
                <a:ext cx="704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:</a:t>
                </a:r>
                <a:r>
                  <a:rPr lang="en-US" sz="2800" b="1" dirty="0"/>
                  <a:t>C</a:t>
                </a:r>
                <a:r>
                  <a:rPr lang="en-US" sz="2800" b="1" baseline="-25000" dirty="0"/>
                  <a:t>CP</a:t>
                </a:r>
                <a:r>
                  <a:rPr lang="en-US" sz="2800" b="1" dirty="0"/>
                  <a:t> = 0.0013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b="1" dirty="0"/>
                  <a:t> 0.0021 (stat)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b="1" dirty="0"/>
                  <a:t>  0. 0006 (syst)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DFD75-4C6E-B1DB-ABB7-F530F2845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15" y="5222113"/>
                <a:ext cx="7042484" cy="523220"/>
              </a:xfrm>
              <a:prstGeom prst="rect">
                <a:avLst/>
              </a:prstGeom>
              <a:blipFill>
                <a:blip r:embed="rId5"/>
                <a:stretch>
                  <a:fillRect l="-95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C34526-BD36-311C-F9A1-BB1B39FCD436}"/>
              </a:ext>
            </a:extLst>
          </p:cNvPr>
          <p:cNvSpPr txBox="1"/>
          <p:nvPr/>
        </p:nvSpPr>
        <p:spPr>
          <a:xfrm>
            <a:off x="4175728" y="6273225"/>
            <a:ext cx="804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Our measurement is using the same approach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44ADB-8488-2843-386D-C41DAFDB2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728" y="2513717"/>
            <a:ext cx="3166159" cy="780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5B4FD-25CC-536E-3EC8-A1AF5CE5423F}"/>
              </a:ext>
            </a:extLst>
          </p:cNvPr>
          <p:cNvSpPr txBox="1"/>
          <p:nvPr/>
        </p:nvSpPr>
        <p:spPr>
          <a:xfrm>
            <a:off x="4145801" y="1985825"/>
            <a:ext cx="322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Determined asymmetry: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BBEE5-96A6-4D22-76B7-76337780FFAE}"/>
              </a:ext>
            </a:extLst>
          </p:cNvPr>
          <p:cNvSpPr txBox="1"/>
          <p:nvPr/>
        </p:nvSpPr>
        <p:spPr>
          <a:xfrm>
            <a:off x="4115876" y="3509509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is C</a:t>
            </a:r>
            <a:r>
              <a:rPr lang="en-US" sz="2400" baseline="-25000" dirty="0"/>
              <a:t>CP</a:t>
            </a:r>
            <a:r>
              <a:rPr lang="en-US" sz="2400" dirty="0"/>
              <a:t>Q(ø)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50E71-D1CC-504C-8D11-76AE7BF5AEDA}"/>
              </a:ext>
            </a:extLst>
          </p:cNvPr>
          <p:cNvSpPr txBox="1"/>
          <p:nvPr/>
        </p:nvSpPr>
        <p:spPr>
          <a:xfrm>
            <a:off x="611326" y="6345542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=0.87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𝜟</a:t>
            </a:r>
            <a:r>
              <a:rPr lang="en-US" sz="2400" dirty="0"/>
              <a:t>t=50-130 ns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CE7EA-E7CF-EAAA-3A45-2C6EE1715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52" y="3476010"/>
            <a:ext cx="3173947" cy="461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7A3BD2-C38D-F64E-8DE0-A794CB570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35" y="3927451"/>
            <a:ext cx="3173947" cy="339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08EA67-1AB7-E4CB-D4D4-2EA381BFC369}"/>
                  </a:ext>
                </a:extLst>
              </p:cNvPr>
              <p:cNvSpPr txBox="1"/>
              <p:nvPr/>
            </p:nvSpPr>
            <p:spPr>
              <a:xfrm>
                <a:off x="4115876" y="4074746"/>
                <a:ext cx="5539835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(Q(</a:t>
                </a:r>
                <a:r>
                  <a:rPr lang="el-GR" sz="2000" i="1" dirty="0">
                    <a:solidFill>
                      <a:prstClr val="black"/>
                    </a:solidFill>
                  </a:rPr>
                  <a:t>Φ</a:t>
                </a:r>
                <a:r>
                  <a:rPr lang="en-US" sz="2000" i="1" dirty="0">
                    <a:solidFill>
                      <a:prstClr val="black"/>
                    </a:solidFill>
                  </a:rPr>
                  <a:t>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:r>
                  <a:rPr kumimoji="0" lang="en-US" sz="2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sin2</a:t>
                </a:r>
                <a:r>
                  <a:rPr kumimoji="0" lang="el-GR" sz="2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</a:t>
                </a:r>
                <a:r>
                  <a:rPr kumimoji="0" lang="en-US" sz="2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sin</a:t>
                </a:r>
                <a:r>
                  <a:rPr lang="el-GR" sz="2000" i="1" dirty="0">
                    <a:solidFill>
                      <a:prstClr val="black"/>
                    </a:solidFill>
                    <a:latin typeface="Calibri" panose="020F0502020204030204"/>
                  </a:rPr>
                  <a:t>ψ</a:t>
                </a:r>
                <a:r>
                  <a:rPr 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 cos</a:t>
                </a:r>
                <a:r>
                  <a:rPr lang="el-GR" sz="2000" i="1" dirty="0">
                    <a:solidFill>
                      <a:prstClr val="black"/>
                    </a:solidFill>
                    <a:latin typeface="Calibri" panose="020F0502020204030204"/>
                  </a:rPr>
                  <a:t>Φ</a:t>
                </a:r>
                <a:r>
                  <a:rPr 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)  </a:t>
                </a:r>
                <a:r>
                  <a:rPr kumimoji="0" lang="en-US" sz="2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2000" i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             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08EA67-1AB7-E4CB-D4D4-2EA381BF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76" y="4074746"/>
                <a:ext cx="5539835" cy="526939"/>
              </a:xfrm>
              <a:prstGeom prst="rect">
                <a:avLst/>
              </a:prstGeom>
              <a:blipFill>
                <a:blip r:embed="rId9"/>
                <a:stretch>
                  <a:fillRect l="-110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2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240812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24 BaF</a:t>
            </a:r>
            <a:r>
              <a:rPr lang="en-US" sz="3600" baseline="-25000" dirty="0">
                <a:latin typeface="Abadi" panose="020B0604020104020204" pitchFamily="34" charset="0"/>
                <a:cs typeface="Aharoni" panose="02010803020104030203" pitchFamily="2" charset="-79"/>
              </a:rPr>
              <a:t>2 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scintillation detectors for detection of gammas from o-Ps annihilation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1238506"/>
            <a:ext cx="6384758" cy="4793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AA8F3-4B9A-2DE9-BE6F-B18F713FDCC8}"/>
              </a:ext>
            </a:extLst>
          </p:cNvPr>
          <p:cNvSpPr txBox="1"/>
          <p:nvPr/>
        </p:nvSpPr>
        <p:spPr>
          <a:xfrm>
            <a:off x="7251031" y="1194713"/>
            <a:ext cx="4940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detector:</a:t>
            </a:r>
          </a:p>
          <a:p>
            <a:r>
              <a:rPr lang="en-US" sz="2400" dirty="0"/>
              <a:t>cylindrical 1”x1” BaF</a:t>
            </a:r>
            <a:r>
              <a:rPr lang="en-US" sz="2400" baseline="-25000" dirty="0"/>
              <a:t>2 </a:t>
            </a:r>
            <a:r>
              <a:rPr lang="en-US" sz="2400" dirty="0"/>
              <a:t>coupled to </a:t>
            </a:r>
          </a:p>
          <a:p>
            <a:r>
              <a:rPr lang="en-US" sz="2400" dirty="0" err="1"/>
              <a:t>Photonis</a:t>
            </a:r>
            <a:r>
              <a:rPr lang="en-US" sz="2400" dirty="0"/>
              <a:t> XRQ2020 PMT with</a:t>
            </a:r>
          </a:p>
          <a:p>
            <a:r>
              <a:rPr lang="en-US" sz="2400" dirty="0"/>
              <a:t> µ-metal shielding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61288-DACF-A4F0-19B5-05D17ECB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70D58-1230-B4B8-7BAA-870101682945}"/>
              </a:ext>
            </a:extLst>
          </p:cNvPr>
          <p:cNvSpPr txBox="1"/>
          <p:nvPr/>
        </p:nvSpPr>
        <p:spPr>
          <a:xfrm>
            <a:off x="6902459" y="6432522"/>
            <a:ext cx="491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Built in the framework of diploma work of I. </a:t>
            </a:r>
            <a:r>
              <a:rPr lang="en-US" dirty="0" err="1"/>
              <a:t>Friščić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C4CAF-7111-6C91-891E-B3E0F1DA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031" y="2938620"/>
            <a:ext cx="4377433" cy="3047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E0B38-6D3C-92FE-8B73-E10B7C2B0A6D}"/>
              </a:ext>
            </a:extLst>
          </p:cNvPr>
          <p:cNvSpPr txBox="1"/>
          <p:nvPr/>
        </p:nvSpPr>
        <p:spPr>
          <a:xfrm>
            <a:off x="814064" y="6111317"/>
            <a:ext cx="2586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-diameter 48 cm, variable</a:t>
            </a:r>
          </a:p>
          <a:p>
            <a:r>
              <a:rPr lang="en-US" dirty="0"/>
              <a:t>-rotatable </a:t>
            </a:r>
          </a:p>
        </p:txBody>
      </p:sp>
    </p:spTree>
    <p:extLst>
      <p:ext uri="{BB962C8B-B14F-4D97-AF65-F5344CB8AC3E}">
        <p14:creationId xmlns:p14="http://schemas.microsoft.com/office/powerpoint/2010/main" val="331075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0" y="320822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24 BaF</a:t>
            </a:r>
            <a:r>
              <a:rPr lang="en-US" sz="3600" baseline="-25000" dirty="0">
                <a:latin typeface="Abadi" panose="020B0604020104020204" pitchFamily="34" charset="0"/>
                <a:cs typeface="Aharoni" panose="02010803020104030203" pitchFamily="2" charset="-79"/>
              </a:rPr>
              <a:t>2 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scintillation detectors for detection of gammas from o-Ps annihilation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49" y="1143771"/>
            <a:ext cx="1938699" cy="1455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AD8B-44CE-27A0-DE36-FE09571E083F}"/>
              </a:ext>
            </a:extLst>
          </p:cNvPr>
          <p:cNvSpPr txBox="1"/>
          <p:nvPr/>
        </p:nvSpPr>
        <p:spPr>
          <a:xfrm>
            <a:off x="4430733" y="1214256"/>
            <a:ext cx="66695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Altogether 48 detectors, </a:t>
            </a:r>
          </a:p>
          <a:p>
            <a:r>
              <a:rPr lang="en-US" sz="2800" dirty="0"/>
              <a:t>GEANT4 simulations for </a:t>
            </a:r>
          </a:p>
          <a:p>
            <a:r>
              <a:rPr lang="en-US" sz="2800" dirty="0"/>
              <a:t>acceptance efficiency, rate,… -&gt; 24 detectors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627B2-247E-41B8-1695-FE3D6C953AED}"/>
              </a:ext>
            </a:extLst>
          </p:cNvPr>
          <p:cNvSpPr txBox="1"/>
          <p:nvPr/>
        </p:nvSpPr>
        <p:spPr>
          <a:xfrm>
            <a:off x="6228444" y="6323627"/>
            <a:ext cx="596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Recently acquired 2”x1” cylindrical BaF</a:t>
            </a:r>
            <a:r>
              <a:rPr lang="en-US" sz="2800" baseline="-25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73AA4-B304-4EB2-FDBF-44986F3F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8B19A-3440-7973-5EB3-0343E99C5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677" y="2839116"/>
            <a:ext cx="3513580" cy="336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F8084-953A-8720-6997-D113C656F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451" y="2841547"/>
            <a:ext cx="3599544" cy="32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2" y="290286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24 BaF</a:t>
            </a:r>
            <a:r>
              <a:rPr lang="en-US" sz="3600" baseline="-25000" dirty="0">
                <a:latin typeface="Abadi" panose="020B0604020104020204" pitchFamily="34" charset="0"/>
                <a:cs typeface="Aharoni" panose="02010803020104030203" pitchFamily="2" charset="-79"/>
              </a:rPr>
              <a:t>2 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scintillation detectors for the detection of gammas from o-Ps annihilation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3145"/>
            <a:ext cx="2257927" cy="1695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AD8B-44CE-27A0-DE36-FE09571E083F}"/>
              </a:ext>
            </a:extLst>
          </p:cNvPr>
          <p:cNvSpPr txBox="1"/>
          <p:nvPr/>
        </p:nvSpPr>
        <p:spPr>
          <a:xfrm>
            <a:off x="4294433" y="1172316"/>
            <a:ext cx="5087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processing and acquisition:</a:t>
            </a:r>
          </a:p>
          <a:p>
            <a:r>
              <a:rPr lang="en-US" sz="2400" dirty="0"/>
              <a:t>2 x 16-channel CAEN V1743 fast pulse </a:t>
            </a:r>
          </a:p>
          <a:p>
            <a:r>
              <a:rPr lang="en-US" sz="2400" dirty="0"/>
              <a:t>digitizers, 3.2 GS/s, 12 bit, OR and 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</a:p>
          <a:p>
            <a:r>
              <a:rPr lang="en-US" sz="2400" dirty="0"/>
              <a:t>capabilities among the channels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E33B6-B97B-D494-C318-325270E6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AC2DD-99E7-B3E6-4275-4012DF213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939" y="2890427"/>
            <a:ext cx="4601937" cy="3810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4AB960-E68B-6174-59D6-5002C61644AF}"/>
              </a:ext>
            </a:extLst>
          </p:cNvPr>
          <p:cNvSpPr txBox="1"/>
          <p:nvPr/>
        </p:nvSpPr>
        <p:spPr>
          <a:xfrm>
            <a:off x="9402826" y="2700790"/>
            <a:ext cx="218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all electronics</a:t>
            </a:r>
          </a:p>
          <a:p>
            <a:r>
              <a:rPr lang="en-US" dirty="0"/>
              <a:t>we need to run this</a:t>
            </a:r>
          </a:p>
          <a:p>
            <a:r>
              <a:rPr lang="en-US" dirty="0"/>
              <a:t>experiment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CA78B-F540-4E7C-080A-E438389C9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0" y="4223576"/>
            <a:ext cx="1910198" cy="1420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84D0B-5562-E1F9-706A-2A65C27E5567}"/>
              </a:ext>
            </a:extLst>
          </p:cNvPr>
          <p:cNvSpPr txBox="1"/>
          <p:nvPr/>
        </p:nvSpPr>
        <p:spPr>
          <a:xfrm>
            <a:off x="482113" y="3625049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CAEN 24-channel HV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902CE-C6F3-B2AB-EC62-D68616D29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732" y="4364315"/>
            <a:ext cx="2284106" cy="1589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369A4C-C01C-16F2-ABCE-254814C34A58}"/>
              </a:ext>
            </a:extLst>
          </p:cNvPr>
          <p:cNvSpPr txBox="1"/>
          <p:nvPr/>
        </p:nvSpPr>
        <p:spPr>
          <a:xfrm>
            <a:off x="5638800" y="29758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D9A89-BBE6-A5A3-1E27-F339BA462A8F}"/>
              </a:ext>
            </a:extLst>
          </p:cNvPr>
          <p:cNvSpPr txBox="1"/>
          <p:nvPr/>
        </p:nvSpPr>
        <p:spPr>
          <a:xfrm>
            <a:off x="9402826" y="5923517"/>
            <a:ext cx="2477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 in off-line</a:t>
            </a:r>
          </a:p>
          <a:p>
            <a:r>
              <a:rPr lang="en-US" dirty="0"/>
              <a:t>     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disk storages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812AA-5498-5282-65D5-8A1B89F26E26}"/>
              </a:ext>
            </a:extLst>
          </p:cNvPr>
          <p:cNvSpPr txBox="1"/>
          <p:nvPr/>
        </p:nvSpPr>
        <p:spPr>
          <a:xfrm>
            <a:off x="9459604" y="3747275"/>
            <a:ext cx="242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processes data and</a:t>
            </a:r>
          </a:p>
          <a:p>
            <a:r>
              <a:rPr lang="en-US" dirty="0"/>
              <a:t>stores complete signals:</a:t>
            </a:r>
          </a:p>
        </p:txBody>
      </p:sp>
    </p:spTree>
    <p:extLst>
      <p:ext uri="{BB962C8B-B14F-4D97-AF65-F5344CB8AC3E}">
        <p14:creationId xmlns:p14="http://schemas.microsoft.com/office/powerpoint/2010/main" val="274182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" y="182278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24 BaF</a:t>
            </a:r>
            <a:r>
              <a:rPr lang="en-US" sz="3600" baseline="-25000" dirty="0">
                <a:latin typeface="Abadi" panose="020B0604020104020204" pitchFamily="34" charset="0"/>
                <a:cs typeface="Aharoni" panose="02010803020104030203" pitchFamily="2" charset="-79"/>
              </a:rPr>
              <a:t>2 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scintillation detectors for the detection of gammas from o-Ps annihilation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8" y="1106158"/>
            <a:ext cx="1764397" cy="1324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AD8B-44CE-27A0-DE36-FE09571E083F}"/>
              </a:ext>
            </a:extLst>
          </p:cNvPr>
          <p:cNvSpPr txBox="1"/>
          <p:nvPr/>
        </p:nvSpPr>
        <p:spPr>
          <a:xfrm>
            <a:off x="3042074" y="1700891"/>
            <a:ext cx="6031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Tests of energy and time resolution with</a:t>
            </a:r>
          </a:p>
          <a:p>
            <a:r>
              <a:rPr lang="en-US" sz="2800" dirty="0"/>
              <a:t>analog electronics: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9FB19-8228-8BD7-B421-E37EF6D3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pic>
        <p:nvPicPr>
          <p:cNvPr id="1026" name="Picture 9">
            <a:extLst>
              <a:ext uri="{FF2B5EF4-FFF2-40B4-BE49-F238E27FC236}">
                <a16:creationId xmlns:a16="http://schemas.microsoft.com/office/drawing/2014/main" id="{E225A944-3E6E-621F-BEED-F9266060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1" y="3120590"/>
            <a:ext cx="3008844" cy="156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0485B-8BCB-7879-4A65-3A0965D2D4B4}"/>
              </a:ext>
            </a:extLst>
          </p:cNvPr>
          <p:cNvSpPr txBox="1"/>
          <p:nvPr/>
        </p:nvSpPr>
        <p:spPr>
          <a:xfrm>
            <a:off x="1022277" y="2751258"/>
            <a:ext cx="189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resolution:</a:t>
            </a:r>
          </a:p>
        </p:txBody>
      </p:sp>
      <p:sp>
        <p:nvSpPr>
          <p:cNvPr id="55" name="Rectangle 102">
            <a:extLst>
              <a:ext uri="{FF2B5EF4-FFF2-40B4-BE49-F238E27FC236}">
                <a16:creationId xmlns:a16="http://schemas.microsoft.com/office/drawing/2014/main" id="{AFC7C608-CE78-5A96-8CD7-8421E33DFF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58805" y="2445785"/>
            <a:ext cx="13050145" cy="57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53B2793B-6A7E-A15F-9759-AE60C2287E8F}"/>
              </a:ext>
            </a:extLst>
          </p:cNvPr>
          <p:cNvSpPr txBox="1"/>
          <p:nvPr/>
        </p:nvSpPr>
        <p:spPr>
          <a:xfrm>
            <a:off x="6541802" y="2672667"/>
            <a:ext cx="18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resolution:</a:t>
            </a:r>
          </a:p>
        </p:txBody>
      </p:sp>
      <p:pic>
        <p:nvPicPr>
          <p:cNvPr id="1062" name="Picture 1061">
            <a:extLst>
              <a:ext uri="{FF2B5EF4-FFF2-40B4-BE49-F238E27FC236}">
                <a16:creationId xmlns:a16="http://schemas.microsoft.com/office/drawing/2014/main" id="{08852005-28A1-98C2-23A9-821ED72C0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3429000"/>
            <a:ext cx="3995737" cy="3205162"/>
          </a:xfrm>
          <a:prstGeom prst="rect">
            <a:avLst/>
          </a:prstGeom>
        </p:spPr>
      </p:pic>
      <p:pic>
        <p:nvPicPr>
          <p:cNvPr id="1064" name="Picture 1063" descr="Diagram&#10;&#10;Description automatically generated">
            <a:extLst>
              <a:ext uri="{FF2B5EF4-FFF2-40B4-BE49-F238E27FC236}">
                <a16:creationId xmlns:a16="http://schemas.microsoft.com/office/drawing/2014/main" id="{B86D6EA0-86C7-9A2F-4775-1C8B486F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" y="4635515"/>
            <a:ext cx="3402324" cy="2222486"/>
          </a:xfrm>
          <a:prstGeom prst="rect">
            <a:avLst/>
          </a:prstGeom>
        </p:spPr>
      </p:pic>
      <p:sp>
        <p:nvSpPr>
          <p:cNvPr id="1065" name="TextBox 1064">
            <a:extLst>
              <a:ext uri="{FF2B5EF4-FFF2-40B4-BE49-F238E27FC236}">
                <a16:creationId xmlns:a16="http://schemas.microsoft.com/office/drawing/2014/main" id="{4A912578-AF1A-9A04-7693-9C2EDF9004A4}"/>
              </a:ext>
            </a:extLst>
          </p:cNvPr>
          <p:cNvSpPr txBox="1"/>
          <p:nvPr/>
        </p:nvSpPr>
        <p:spPr>
          <a:xfrm>
            <a:off x="10086474" y="5293895"/>
            <a:ext cx="18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R(FWHM)=194 </a:t>
            </a:r>
            <a:r>
              <a:rPr lang="en-US" dirty="0" err="1"/>
              <a:t>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5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40812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24 BaF</a:t>
            </a:r>
            <a:r>
              <a:rPr lang="en-US" sz="3600" baseline="-25000" dirty="0">
                <a:latin typeface="Abadi" panose="020B0604020104020204" pitchFamily="34" charset="0"/>
                <a:cs typeface="Aharoni" panose="02010803020104030203" pitchFamily="2" charset="-79"/>
              </a:rPr>
              <a:t>2 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scintillation detectors for </a:t>
            </a:r>
            <a:b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        the detection of gammas from o-Ps annihilation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31" y="1086366"/>
            <a:ext cx="1993964" cy="1496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AD8B-44CE-27A0-DE36-FE09571E083F}"/>
              </a:ext>
            </a:extLst>
          </p:cNvPr>
          <p:cNvSpPr txBox="1"/>
          <p:nvPr/>
        </p:nvSpPr>
        <p:spPr>
          <a:xfrm>
            <a:off x="2680481" y="1223207"/>
            <a:ext cx="693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Algorithms for energy and time reconstruction in Root</a:t>
            </a:r>
          </a:p>
          <a:p>
            <a:r>
              <a:rPr lang="en-US" sz="2400" dirty="0"/>
              <a:t>(developed using 4 channel PSI DRS4 evaluation </a:t>
            </a:r>
          </a:p>
          <a:p>
            <a:r>
              <a:rPr lang="en-US" sz="2400" dirty="0"/>
              <a:t>board with the same characteristics as CAEN V1743 ):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6C4F1-CC99-CAF1-1BE3-EDEB4DF4F2BC}"/>
              </a:ext>
            </a:extLst>
          </p:cNvPr>
          <p:cNvSpPr txBox="1"/>
          <p:nvPr/>
        </p:nvSpPr>
        <p:spPr>
          <a:xfrm>
            <a:off x="373421" y="2879426"/>
            <a:ext cx="2811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with </a:t>
            </a:r>
            <a:r>
              <a:rPr lang="en-US" baseline="30000" dirty="0"/>
              <a:t>22</a:t>
            </a:r>
            <a:r>
              <a:rPr lang="en-US" dirty="0"/>
              <a:t>Na</a:t>
            </a:r>
          </a:p>
          <a:p>
            <a:r>
              <a:rPr lang="en-US" dirty="0"/>
              <a:t>A signal from BaF</a:t>
            </a:r>
            <a:r>
              <a:rPr lang="en-US" baseline="-25000" dirty="0"/>
              <a:t>2</a:t>
            </a:r>
            <a:r>
              <a:rPr lang="en-US" dirty="0"/>
              <a:t> acquired </a:t>
            </a:r>
          </a:p>
          <a:p>
            <a:r>
              <a:rPr lang="en-US" dirty="0"/>
              <a:t>with digitizer: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4B2CC-E5D1-9385-5ABC-BFE91A5C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1BCE8-E442-527D-4D57-A0F8D059B084}"/>
              </a:ext>
            </a:extLst>
          </p:cNvPr>
          <p:cNvSpPr txBox="1"/>
          <p:nvPr/>
        </p:nvSpPr>
        <p:spPr>
          <a:xfrm>
            <a:off x="4062732" y="2466473"/>
            <a:ext cx="29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reconstruction and</a:t>
            </a:r>
          </a:p>
          <a:p>
            <a:r>
              <a:rPr lang="en-US" dirty="0"/>
              <a:t>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2A21C-E636-C7F7-435A-ECA326FED471}"/>
              </a:ext>
            </a:extLst>
          </p:cNvPr>
          <p:cNvSpPr txBox="1"/>
          <p:nvPr/>
        </p:nvSpPr>
        <p:spPr>
          <a:xfrm>
            <a:off x="7900156" y="2607267"/>
            <a:ext cx="411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determination and time resolution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1978E7-0794-411C-93CE-97564D21C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595" y="3112804"/>
            <a:ext cx="2975810" cy="1610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58AF06-64E6-9393-0542-08959DB3D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156" y="3045129"/>
            <a:ext cx="2967043" cy="1610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BF1B46-6058-A6B9-64A5-8578558CE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873" y="4748972"/>
            <a:ext cx="3391607" cy="19976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EAE6AA-6DCC-7484-C377-21CB251C3AC0}"/>
              </a:ext>
            </a:extLst>
          </p:cNvPr>
          <p:cNvSpPr txBox="1"/>
          <p:nvPr/>
        </p:nvSpPr>
        <p:spPr>
          <a:xfrm>
            <a:off x="11049712" y="5815602"/>
            <a:ext cx="91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FWHM</a:t>
            </a:r>
          </a:p>
          <a:p>
            <a:r>
              <a:rPr lang="en-US" dirty="0"/>
              <a:t>~154 </a:t>
            </a:r>
            <a:r>
              <a:rPr lang="en-US" dirty="0" err="1"/>
              <a:t>ps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A80190-C30E-48EB-3202-896E2EA26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69" y="3918201"/>
            <a:ext cx="3594154" cy="25017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C7DDAF-BDCB-85AF-99C1-51DF04F39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732" y="4939674"/>
            <a:ext cx="2535697" cy="1625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FADB23-5C4B-4E46-49AA-30AD421286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705" y="1531212"/>
            <a:ext cx="1023538" cy="519234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17ACED00-7687-5FA3-381F-A1BCC3C3F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89" y="1223207"/>
            <a:ext cx="1615733" cy="146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23569-A4A0-9464-B05F-63AC7DDE2D82}"/>
                  </a:ext>
                </a:extLst>
              </p:cNvPr>
              <p:cNvSpPr txBox="1"/>
              <p:nvPr/>
            </p:nvSpPr>
            <p:spPr>
              <a:xfrm>
                <a:off x="5520649" y="5634793"/>
                <a:ext cx="1252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11% </a:t>
                </a:r>
              </a:p>
              <a:p>
                <a:r>
                  <a:rPr lang="en-US" dirty="0"/>
                  <a:t>for 511 keV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23569-A4A0-9464-B05F-63AC7DDE2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649" y="5634793"/>
                <a:ext cx="1252779" cy="646331"/>
              </a:xfrm>
              <a:prstGeom prst="rect">
                <a:avLst/>
              </a:prstGeom>
              <a:blipFill>
                <a:blip r:embed="rId11"/>
                <a:stretch>
                  <a:fillRect l="-4390" t="-4717" r="-390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5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" y="182278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    positronium and magnetic field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5" y="974391"/>
            <a:ext cx="4362862" cy="327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AD8B-44CE-27A0-DE36-FE09571E083F}"/>
              </a:ext>
            </a:extLst>
          </p:cNvPr>
          <p:cNvSpPr txBox="1"/>
          <p:nvPr/>
        </p:nvSpPr>
        <p:spPr>
          <a:xfrm>
            <a:off x="5282035" y="960256"/>
            <a:ext cx="37374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Positronium production:</a:t>
            </a:r>
          </a:p>
          <a:p>
            <a:r>
              <a:rPr lang="en-US" sz="2800" dirty="0"/>
              <a:t> </a:t>
            </a:r>
            <a:r>
              <a:rPr lang="en-US" sz="2000" dirty="0"/>
              <a:t>1MBq </a:t>
            </a:r>
            <a:r>
              <a:rPr lang="en-US" sz="2000" baseline="30000" dirty="0"/>
              <a:t>22</a:t>
            </a:r>
            <a:r>
              <a:rPr lang="en-US" sz="2000" dirty="0"/>
              <a:t>Na source between</a:t>
            </a:r>
          </a:p>
          <a:p>
            <a:r>
              <a:rPr lang="en-US" sz="2000" dirty="0"/>
              <a:t> two samples of </a:t>
            </a:r>
            <a:r>
              <a:rPr lang="en-US" sz="2000" dirty="0" err="1"/>
              <a:t>şilica</a:t>
            </a:r>
            <a:r>
              <a:rPr lang="en-US" sz="2000" dirty="0"/>
              <a:t> aerogel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9FB19-8228-8BD7-B421-E37EF6D3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E7B2D-35FA-F570-5BE1-00D2BD8C0D84}"/>
              </a:ext>
            </a:extLst>
          </p:cNvPr>
          <p:cNvSpPr txBox="1"/>
          <p:nvPr/>
        </p:nvSpPr>
        <p:spPr>
          <a:xfrm>
            <a:off x="179050" y="4479033"/>
            <a:ext cx="4128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Magnet:</a:t>
            </a:r>
          </a:p>
          <a:p>
            <a:endParaRPr lang="en-US" sz="2800" dirty="0"/>
          </a:p>
          <a:p>
            <a:r>
              <a:rPr lang="en-US" sz="2800" dirty="0"/>
              <a:t>0.5 T, 40 mm x 40 mm </a:t>
            </a:r>
          </a:p>
          <a:p>
            <a:r>
              <a:rPr lang="en-US" sz="2800" dirty="0"/>
              <a:t>2 neodymium permanent </a:t>
            </a:r>
          </a:p>
          <a:p>
            <a:r>
              <a:rPr lang="en-US" sz="2800" dirty="0"/>
              <a:t>magnets :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FEDBC-8720-2EE0-A8DF-CBEED4375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724" y="5290727"/>
            <a:ext cx="1301176" cy="13849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1DE59-C587-9296-0975-B4E4FA421468}"/>
              </a:ext>
            </a:extLst>
          </p:cNvPr>
          <p:cNvSpPr txBox="1"/>
          <p:nvPr/>
        </p:nvSpPr>
        <p:spPr>
          <a:xfrm>
            <a:off x="5993632" y="3851458"/>
            <a:ext cx="414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field production: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382FC8-C9F2-3893-1967-E7F624A1E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292" y="4317147"/>
            <a:ext cx="1732177" cy="2473766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CCDAF40-A1DC-B200-90C2-6C02F8D9C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01" y="4361546"/>
            <a:ext cx="2659011" cy="24817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D60632-429F-4503-4575-BC7ED2FC79AA}"/>
              </a:ext>
            </a:extLst>
          </p:cNvPr>
          <p:cNvSpPr txBox="1"/>
          <p:nvPr/>
        </p:nvSpPr>
        <p:spPr>
          <a:xfrm>
            <a:off x="5765945" y="4428953"/>
            <a:ext cx="94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Yoke: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7B6B0C-B427-695F-A05B-A4F0C4B96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8632" y="4921141"/>
            <a:ext cx="1104318" cy="1731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6504C1-4C98-D332-4CA0-E3E0BD592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711" y="915857"/>
            <a:ext cx="2080394" cy="23642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2D5A6B-7774-A0C4-0559-0E01F183A1C6}"/>
              </a:ext>
            </a:extLst>
          </p:cNvPr>
          <p:cNvSpPr txBox="1"/>
          <p:nvPr/>
        </p:nvSpPr>
        <p:spPr>
          <a:xfrm>
            <a:off x="9507010" y="1796220"/>
            <a:ext cx="1015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22</a:t>
            </a:r>
            <a:r>
              <a:rPr lang="en-US" sz="2400" dirty="0"/>
              <a:t>Na</a:t>
            </a:r>
          </a:p>
          <a:p>
            <a:r>
              <a:rPr lang="en-US" sz="2400" dirty="0"/>
              <a:t>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17107-200F-31A5-FE44-BEC63070CAB8}"/>
              </a:ext>
            </a:extLst>
          </p:cNvPr>
          <p:cNvSpPr txBox="1"/>
          <p:nvPr/>
        </p:nvSpPr>
        <p:spPr>
          <a:xfrm>
            <a:off x="9856381" y="3467100"/>
            <a:ext cx="1881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Eckert &amp; Ziegler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FD1C9-823F-A90C-C8E3-1328F3BF17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998" y="2352179"/>
            <a:ext cx="2238007" cy="15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50" y="492772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To do: holder for </a:t>
            </a:r>
            <a:r>
              <a:rPr lang="en-US" sz="3600" baseline="30000" dirty="0">
                <a:latin typeface="Abadi" panose="020B0604020104020204" pitchFamily="34" charset="0"/>
                <a:cs typeface="Aharoni" panose="02010803020104030203" pitchFamily="2" charset="-79"/>
              </a:rPr>
              <a:t>22</a:t>
            </a: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Na source and aerogel + scintillation detectors for positron detection</a:t>
            </a:r>
            <a:b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                                       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7" y="1342604"/>
            <a:ext cx="3617047" cy="2715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9FB19-8228-8BD7-B421-E37EF6D3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29256-CDE5-3B0E-E9C2-FE63471B1050}"/>
              </a:ext>
            </a:extLst>
          </p:cNvPr>
          <p:cNvSpPr txBox="1"/>
          <p:nvPr/>
        </p:nvSpPr>
        <p:spPr>
          <a:xfrm>
            <a:off x="5427402" y="1317656"/>
            <a:ext cx="5607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0.1mm </a:t>
            </a:r>
            <a:r>
              <a:rPr lang="en-US" dirty="0"/>
              <a:t>(?) scintillators between </a:t>
            </a:r>
            <a:r>
              <a:rPr lang="en-US" baseline="30000" dirty="0"/>
              <a:t>22</a:t>
            </a:r>
            <a:r>
              <a:rPr lang="en-US" dirty="0"/>
              <a:t>Na source and silica aerogel  + light guide + PMT (now </a:t>
            </a:r>
            <a:r>
              <a:rPr lang="en-US" dirty="0" err="1"/>
              <a:t>Photonis</a:t>
            </a:r>
            <a:r>
              <a:rPr lang="en-US" dirty="0"/>
              <a:t> XP2020 URQ,</a:t>
            </a:r>
          </a:p>
          <a:p>
            <a:r>
              <a:rPr lang="en-US" dirty="0"/>
              <a:t>application for Hamamatsu H8409-70 PMZ)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148BC66-8795-B4FB-67DE-EF3A2FAA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7" y="4174360"/>
            <a:ext cx="2972043" cy="277390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598AB68-E117-08C8-8238-AA8C39C18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33" y="2332291"/>
            <a:ext cx="5488379" cy="29302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1A90D6-E3B4-47C1-A279-EBCE18EFE2BC}"/>
              </a:ext>
            </a:extLst>
          </p:cNvPr>
          <p:cNvCxnSpPr>
            <a:cxnSpLocks/>
          </p:cNvCxnSpPr>
          <p:nvPr/>
        </p:nvCxnSpPr>
        <p:spPr>
          <a:xfrm flipH="1">
            <a:off x="2871538" y="4012993"/>
            <a:ext cx="4138862" cy="527808"/>
          </a:xfrm>
          <a:prstGeom prst="straightConnector1">
            <a:avLst/>
          </a:prstGeom>
          <a:ln w="952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21244C-7353-2DFA-3B22-AACA41076F2D}"/>
              </a:ext>
            </a:extLst>
          </p:cNvPr>
          <p:cNvSpPr txBox="1"/>
          <p:nvPr/>
        </p:nvSpPr>
        <p:spPr>
          <a:xfrm>
            <a:off x="9779175" y="4692157"/>
            <a:ext cx="23586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Tests with </a:t>
            </a:r>
          </a:p>
          <a:p>
            <a:r>
              <a:rPr lang="en-US" sz="2800" dirty="0"/>
              <a:t>25, 50, 100 µm</a:t>
            </a:r>
          </a:p>
          <a:p>
            <a:r>
              <a:rPr lang="en-US" sz="2800" dirty="0"/>
              <a:t>scintillators, </a:t>
            </a:r>
          </a:p>
          <a:p>
            <a:r>
              <a:rPr lang="en-US" sz="2800" dirty="0"/>
              <a:t>Shape of the</a:t>
            </a:r>
          </a:p>
          <a:p>
            <a:r>
              <a:rPr lang="en-US" sz="2800" dirty="0"/>
              <a:t>light guide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04999-EE6D-66B6-4A39-7CE7FE738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390" y="5353886"/>
            <a:ext cx="2175148" cy="15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B0EA3-00D6-9177-C5F1-B7F1DB1B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50" y="492772"/>
            <a:ext cx="9605211" cy="7335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Our measurement: expectations and outlook</a:t>
            </a:r>
            <a:b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badi" panose="020B0604020104020204" pitchFamily="34" charset="0"/>
                <a:cs typeface="Aharoni" panose="02010803020104030203" pitchFamily="2" charset="-79"/>
              </a:rPr>
              <a:t>                                       </a:t>
            </a:r>
            <a:endParaRPr lang="en-US" sz="3600" baseline="-25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130-C675-D712-6763-C1590E7B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4" y="1796272"/>
            <a:ext cx="4808409" cy="36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9FB19-8228-8BD7-B421-E37EF6D3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74" y="11153"/>
            <a:ext cx="1926476" cy="963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4E133-4204-B843-BB68-3BDBD5D157C9}"/>
              </a:ext>
            </a:extLst>
          </p:cNvPr>
          <p:cNvSpPr txBox="1"/>
          <p:nvPr/>
        </p:nvSpPr>
        <p:spPr>
          <a:xfrm>
            <a:off x="5451516" y="974391"/>
            <a:ext cx="62263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With the present system the limit on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/>
              <a:t>between 10</a:t>
            </a:r>
            <a:r>
              <a:rPr lang="en-US" sz="2400" baseline="30000" dirty="0"/>
              <a:t>-3</a:t>
            </a:r>
            <a:r>
              <a:rPr lang="en-US" sz="2400" dirty="0"/>
              <a:t> and 10</a:t>
            </a:r>
            <a:r>
              <a:rPr lang="en-US" sz="2400" baseline="30000" dirty="0"/>
              <a:t>-4</a:t>
            </a:r>
            <a:r>
              <a:rPr lang="en-US" sz="2400" dirty="0"/>
              <a:t>.</a:t>
            </a:r>
            <a:endParaRPr lang="en-US" sz="24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aseline="30000" dirty="0"/>
              <a:t> </a:t>
            </a:r>
            <a:r>
              <a:rPr lang="en-US" sz="2400" dirty="0"/>
              <a:t>Time of measurement? -&gt; Strongly dependent on the efficiency of positron detection and positronium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Upgrade to 2”x1” scintillators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Hamamatsu H8409-70 PMTs?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679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0C0F-9170-FD28-FC66-5A42EF15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94978"/>
            <a:ext cx="10515600" cy="1325563"/>
          </a:xfrm>
        </p:spPr>
        <p:txBody>
          <a:bodyPr/>
          <a:lstStyle/>
          <a:p>
            <a:r>
              <a:rPr lang="en-US" b="1" dirty="0">
                <a:latin typeface="Amasis MT Pro" panose="020B0604020202020204" pitchFamily="18" charset="0"/>
                <a:cs typeface="Aharoni" panose="02010803020104030203" pitchFamily="2" charset="-79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9589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1C52-6454-0482-9844-13CF56F8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22C6-D913-9382-6428-A67DEFDA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8332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Matter-antimatter asymmetry</a:t>
            </a:r>
          </a:p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Sakharov’s explanation requires CP violation </a:t>
            </a:r>
            <a:r>
              <a:rPr lang="en-US" sz="1900" dirty="0"/>
              <a:t>(</a:t>
            </a:r>
            <a:r>
              <a:rPr lang="en-GB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Z. </a:t>
            </a:r>
            <a:r>
              <a:rPr lang="en-GB" sz="19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Eksp</a:t>
            </a:r>
            <a:r>
              <a:rPr lang="en-GB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. </a:t>
            </a:r>
            <a:r>
              <a:rPr lang="de-DE" sz="19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Teor</a:t>
            </a:r>
            <a:r>
              <a:rPr lang="de-DE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. </a:t>
            </a:r>
            <a:r>
              <a:rPr lang="de-DE" sz="19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Fiz</a:t>
            </a:r>
            <a:r>
              <a:rPr lang="de-DE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. 5, 32–35 (1967)</a:t>
            </a:r>
            <a:endParaRPr lang="en-US" dirty="0"/>
          </a:p>
          <a:p>
            <a:r>
              <a:rPr lang="en-US" dirty="0"/>
              <a:t>CP violation observed in the quark sector, but too small                                  </a:t>
            </a:r>
            <a:r>
              <a:rPr lang="en-US" sz="1900" dirty="0"/>
              <a:t> (</a:t>
            </a:r>
          </a:p>
          <a:p>
            <a:r>
              <a:rPr lang="en-US" dirty="0"/>
              <a:t>No CP violation observed in the lepton sector so far</a:t>
            </a:r>
          </a:p>
          <a:p>
            <a:r>
              <a:rPr lang="en-US" dirty="0"/>
              <a:t>Some theories assume CP violation in lepton sector, which could fulfill Sakharov’s requirement</a:t>
            </a:r>
          </a:p>
          <a:p>
            <a:r>
              <a:rPr lang="en-US" dirty="0"/>
              <a:t>Hint in experiments with neutrino oscillations, </a:t>
            </a:r>
            <a:r>
              <a:rPr lang="en-US" dirty="0" err="1"/>
              <a:t>Kamiokande</a:t>
            </a:r>
            <a:r>
              <a:rPr lang="en-US" dirty="0"/>
              <a:t> exp. </a:t>
            </a:r>
            <a:r>
              <a:rPr lang="en-US" sz="1900" dirty="0"/>
              <a:t>(</a:t>
            </a:r>
            <a:r>
              <a:rPr lang="da-DK" sz="1900" dirty="0"/>
              <a:t>K. Abe, et al., Nature 580, 339–344 (2020))</a:t>
            </a:r>
            <a:endParaRPr lang="en-US" sz="1900" dirty="0"/>
          </a:p>
          <a:p>
            <a:r>
              <a:rPr lang="en-US" dirty="0"/>
              <a:t>It can be also investigated in ortho-positronium annihilation, table-top experiment, the most precise measurement up to date puts a limit on 10</a:t>
            </a:r>
            <a:r>
              <a:rPr lang="en-US" baseline="30000" dirty="0"/>
              <a:t>-3</a:t>
            </a:r>
            <a:r>
              <a:rPr lang="en-US" dirty="0"/>
              <a:t>; limit</a:t>
            </a:r>
            <a:r>
              <a:rPr lang="en-US" baseline="30000" dirty="0"/>
              <a:t> </a:t>
            </a:r>
            <a:r>
              <a:rPr lang="en-US" dirty="0"/>
              <a:t>of the Standard model is ~ 10</a:t>
            </a:r>
            <a:r>
              <a:rPr lang="en-US" baseline="30000" dirty="0"/>
              <a:t>-9 </a:t>
            </a:r>
            <a:r>
              <a:rPr lang="en-US" sz="1900" dirty="0"/>
              <a:t>(</a:t>
            </a:r>
            <a:r>
              <a:rPr lang="de-DE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W. </a:t>
            </a:r>
            <a:r>
              <a:rPr lang="de-DE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Bernreuther</a:t>
            </a:r>
            <a:r>
              <a:rPr lang="de-DE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, et al., Z. phys. C 41, 143 (1988) )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4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0DF-D38E-2313-2025-41BAAA17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145609"/>
            <a:ext cx="11614484" cy="15177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Positronium: para-positronium, ortho-positronium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0B45-3C9C-4C88-3ADE-C9B301D9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6"/>
            <a:ext cx="10776284" cy="5184775"/>
          </a:xfrm>
        </p:spPr>
        <p:txBody>
          <a:bodyPr/>
          <a:lstStyle/>
          <a:p>
            <a:r>
              <a:rPr lang="en-US" b="1" dirty="0"/>
              <a:t>Positronium: </a:t>
            </a:r>
            <a:r>
              <a:rPr lang="en-US" dirty="0"/>
              <a:t>electron-positron bound state</a:t>
            </a:r>
          </a:p>
          <a:p>
            <a:pPr marL="0" indent="0">
              <a:buNone/>
            </a:pPr>
            <a:r>
              <a:rPr lang="en-US" i="1" dirty="0"/>
              <a:t>  predicted by S. </a:t>
            </a:r>
            <a:r>
              <a:rPr lang="en-US" i="1" dirty="0" err="1"/>
              <a:t>Mohorovičić</a:t>
            </a:r>
            <a:r>
              <a:rPr lang="en-US" i="1" dirty="0"/>
              <a:t> Astron. </a:t>
            </a:r>
            <a:r>
              <a:rPr lang="en-US" i="1" dirty="0" err="1"/>
              <a:t>Nachr</a:t>
            </a:r>
            <a:r>
              <a:rPr lang="en-US" i="1" dirty="0"/>
              <a:t>. 253 (1934) 94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i="1" dirty="0"/>
              <a:t>discovered by M. Deutsch Phys. Rev. 82 (1951) 455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Para-positronium (p-Ps)</a:t>
            </a:r>
            <a:r>
              <a:rPr lang="en-US" dirty="0"/>
              <a:t>: S=0, Sz=0, Mean lifetime approx. 125 </a:t>
            </a:r>
            <a:r>
              <a:rPr lang="en-US" dirty="0" err="1"/>
              <a:t>ps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                           Decay mode: </a:t>
            </a:r>
            <a:r>
              <a:rPr lang="en-US" b="1" dirty="0"/>
              <a:t>2</a:t>
            </a:r>
            <a:r>
              <a:rPr lang="en-US" dirty="0"/>
              <a:t>,4,6, …2n </a:t>
            </a:r>
            <a:r>
              <a:rPr lang="el-GR" dirty="0">
                <a:latin typeface="Times New Roman" panose="02020603050405020304" pitchFamily="18" charset="0"/>
                <a:cs typeface="Aharoni" panose="02010803020104030203" pitchFamily="2" charset="-79"/>
              </a:rPr>
              <a:t>γ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/>
              <a:t>Ortho-positronium (o-Ps)</a:t>
            </a:r>
            <a:r>
              <a:rPr lang="en-US" dirty="0"/>
              <a:t>: S=1, S</a:t>
            </a:r>
            <a:r>
              <a:rPr lang="en-US" baseline="-25000" dirty="0"/>
              <a:t>z</a:t>
            </a:r>
            <a:r>
              <a:rPr lang="en-US" dirty="0"/>
              <a:t>=-1,0,1, Mean lifetime approx. 142 ns,</a:t>
            </a:r>
          </a:p>
          <a:p>
            <a:pPr marL="0" indent="0">
              <a:buNone/>
            </a:pPr>
            <a:r>
              <a:rPr lang="en-US" baseline="-25000" dirty="0"/>
              <a:t>  </a:t>
            </a:r>
            <a:r>
              <a:rPr lang="en-US" dirty="0"/>
              <a:t>                                                 Decay mode:</a:t>
            </a:r>
            <a:r>
              <a:rPr lang="en-US" b="1" dirty="0"/>
              <a:t>3</a:t>
            </a:r>
            <a:r>
              <a:rPr lang="en-US" dirty="0"/>
              <a:t>,5,7,… (2n+1) </a:t>
            </a:r>
            <a:r>
              <a:rPr lang="el-GR" dirty="0">
                <a:latin typeface="Times New Roman" panose="02020603050405020304" pitchFamily="18" charset="0"/>
                <a:cs typeface="Aharoni" panose="02010803020104030203" pitchFamily="2" charset="-79"/>
              </a:rPr>
              <a:t>γ</a:t>
            </a:r>
            <a:endParaRPr lang="en-US" baseline="-25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E98717-E999-B0A1-68F5-1074F64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11" y="3135692"/>
            <a:ext cx="957320" cy="10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62EC-9634-3293-C7BF-5F1CF068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Ortho-positronium annihilation: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mainly in 3</a:t>
            </a:r>
            <a:r>
              <a:rPr lang="el-GR" sz="3600" dirty="0">
                <a:latin typeface="+mn-lt"/>
              </a:rPr>
              <a:t>γ</a:t>
            </a:r>
            <a:r>
              <a:rPr lang="en-US" sz="3600" dirty="0">
                <a:latin typeface="+mn-lt"/>
              </a:rPr>
              <a:t>, decay is in a plane, </a:t>
            </a:r>
            <a:r>
              <a:rPr lang="el-GR" sz="3600" dirty="0">
                <a:latin typeface="+mn-lt"/>
              </a:rPr>
              <a:t>τ</a:t>
            </a:r>
            <a:r>
              <a:rPr lang="en-US" sz="3600" dirty="0">
                <a:latin typeface="+mn-lt"/>
              </a:rPr>
              <a:t> approx. 142 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7BFDC-C48C-7980-7502-9405DBF1E4BC}"/>
              </a:ext>
            </a:extLst>
          </p:cNvPr>
          <p:cNvCxnSpPr/>
          <p:nvPr/>
        </p:nvCxnSpPr>
        <p:spPr>
          <a:xfrm flipH="1">
            <a:off x="5422232" y="4096230"/>
            <a:ext cx="20050" cy="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2214A6-72E4-54DC-9F32-566D597D24AE}"/>
              </a:ext>
            </a:extLst>
          </p:cNvPr>
          <p:cNvSpPr txBox="1"/>
          <p:nvPr/>
        </p:nvSpPr>
        <p:spPr>
          <a:xfrm>
            <a:off x="5638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E51B4-253A-F738-B1F2-9A062E20A32B}"/>
              </a:ext>
            </a:extLst>
          </p:cNvPr>
          <p:cNvSpPr txBox="1"/>
          <p:nvPr/>
        </p:nvSpPr>
        <p:spPr>
          <a:xfrm>
            <a:off x="564057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A4310-F7C7-76BC-BC22-B8D7A0C38C0E}"/>
              </a:ext>
            </a:extLst>
          </p:cNvPr>
          <p:cNvSpPr txBox="1"/>
          <p:nvPr/>
        </p:nvSpPr>
        <p:spPr>
          <a:xfrm>
            <a:off x="5638800" y="29473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D6FC9-C722-8C69-53BB-C38732F4601B}"/>
              </a:ext>
            </a:extLst>
          </p:cNvPr>
          <p:cNvSpPr txBox="1"/>
          <p:nvPr/>
        </p:nvSpPr>
        <p:spPr>
          <a:xfrm>
            <a:off x="9553187" y="4250891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E=1.022 MeV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653A68-B310-D5F5-231C-C79266B66AA1}"/>
              </a:ext>
            </a:extLst>
          </p:cNvPr>
          <p:cNvSpPr txBox="1">
            <a:spLocks/>
          </p:cNvSpPr>
          <p:nvPr/>
        </p:nvSpPr>
        <p:spPr>
          <a:xfrm>
            <a:off x="1000039" y="46455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Para-positronium annihilation: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mainly in two back-to-back gammas, </a:t>
            </a:r>
            <a:r>
              <a:rPr lang="el-GR" sz="2800" dirty="0">
                <a:latin typeface="+mn-lt"/>
              </a:rPr>
              <a:t>τ</a:t>
            </a:r>
            <a:r>
              <a:rPr lang="en-US" sz="2800" dirty="0">
                <a:latin typeface="+mn-lt"/>
              </a:rPr>
              <a:t> approx. 125 </a:t>
            </a:r>
            <a:r>
              <a:rPr lang="en-US" sz="2800" dirty="0" err="1">
                <a:latin typeface="+mn-lt"/>
              </a:rPr>
              <a:t>ps</a:t>
            </a:r>
            <a:endParaRPr lang="en-US" sz="28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2D4961-B156-6280-FC6B-5816DEE5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9" y="1744299"/>
            <a:ext cx="6035820" cy="2798980"/>
          </a:xfrm>
          <a:prstGeom prst="rect">
            <a:avLst/>
          </a:prstGeom>
        </p:spPr>
      </p:pic>
      <p:sp>
        <p:nvSpPr>
          <p:cNvPr id="19" name="Left Brace 18">
            <a:extLst>
              <a:ext uri="{FF2B5EF4-FFF2-40B4-BE49-F238E27FC236}">
                <a16:creationId xmlns:a16="http://schemas.microsoft.com/office/drawing/2014/main" id="{810299F7-0F18-2A30-756E-F01DCC263A28}"/>
              </a:ext>
            </a:extLst>
          </p:cNvPr>
          <p:cNvSpPr/>
          <p:nvPr/>
        </p:nvSpPr>
        <p:spPr>
          <a:xfrm>
            <a:off x="9070528" y="3137213"/>
            <a:ext cx="595087" cy="301669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D6CCA3-B02B-C532-99B5-907B147E812E}"/>
              </a:ext>
            </a:extLst>
          </p:cNvPr>
          <p:cNvCxnSpPr/>
          <p:nvPr/>
        </p:nvCxnSpPr>
        <p:spPr>
          <a:xfrm>
            <a:off x="4223657" y="6153907"/>
            <a:ext cx="16691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C194ED02-9299-06C6-8C0A-46280C6D0127}"/>
              </a:ext>
            </a:extLst>
          </p:cNvPr>
          <p:cNvSpPr/>
          <p:nvPr/>
        </p:nvSpPr>
        <p:spPr>
          <a:xfrm>
            <a:off x="3944123" y="5979809"/>
            <a:ext cx="374863" cy="34819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4A39E6-490D-20BF-18B7-1CBD68FB3F1C}"/>
              </a:ext>
            </a:extLst>
          </p:cNvPr>
          <p:cNvCxnSpPr>
            <a:cxnSpLocks/>
          </p:cNvCxnSpPr>
          <p:nvPr/>
        </p:nvCxnSpPr>
        <p:spPr>
          <a:xfrm flipH="1">
            <a:off x="2382637" y="6153906"/>
            <a:ext cx="16353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462D6DB-39BA-3531-37F5-645C56B29ECD}"/>
              </a:ext>
            </a:extLst>
          </p:cNvPr>
          <p:cNvSpPr txBox="1"/>
          <p:nvPr/>
        </p:nvSpPr>
        <p:spPr>
          <a:xfrm>
            <a:off x="5193315" y="607703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γ</a:t>
            </a:r>
            <a:r>
              <a:rPr lang="en-US" sz="3600" baseline="-250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C4CEA-0AB8-1F4F-BFA7-15A5DD0851C6}"/>
              </a:ext>
            </a:extLst>
          </p:cNvPr>
          <p:cNvSpPr txBox="1"/>
          <p:nvPr/>
        </p:nvSpPr>
        <p:spPr>
          <a:xfrm>
            <a:off x="2800260" y="607703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γ</a:t>
            </a:r>
            <a:r>
              <a:rPr lang="en-US" sz="3600" baseline="-25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D1CCB-CAA7-B54F-C1C9-BE496C31B335}"/>
              </a:ext>
            </a:extLst>
          </p:cNvPr>
          <p:cNvSpPr txBox="1"/>
          <p:nvPr/>
        </p:nvSpPr>
        <p:spPr>
          <a:xfrm>
            <a:off x="3416294" y="253519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o-Ps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BBFC0-0F0D-83B9-30F1-7EB09F6C0A1C}"/>
              </a:ext>
            </a:extLst>
          </p:cNvPr>
          <p:cNvSpPr txBox="1"/>
          <p:nvPr/>
        </p:nvSpPr>
        <p:spPr>
          <a:xfrm>
            <a:off x="3863904" y="626169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p-Ps</a:t>
            </a:r>
          </a:p>
        </p:txBody>
      </p:sp>
    </p:spTree>
    <p:extLst>
      <p:ext uri="{BB962C8B-B14F-4D97-AF65-F5344CB8AC3E}">
        <p14:creationId xmlns:p14="http://schemas.microsoft.com/office/powerpoint/2010/main" val="373532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62EC-9634-3293-C7BF-5F1CF068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96" y="720770"/>
            <a:ext cx="11023316" cy="135203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If CP  is not conserved in o-Ps annihilation, </a:t>
            </a:r>
            <a:b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annihilation rate should be dependent on CP violating term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7BFDC-C48C-7980-7502-9405DBF1E4BC}"/>
              </a:ext>
            </a:extLst>
          </p:cNvPr>
          <p:cNvCxnSpPr/>
          <p:nvPr/>
        </p:nvCxnSpPr>
        <p:spPr>
          <a:xfrm flipH="1">
            <a:off x="5422232" y="4096230"/>
            <a:ext cx="20050" cy="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2214A6-72E4-54DC-9F32-566D597D24AE}"/>
              </a:ext>
            </a:extLst>
          </p:cNvPr>
          <p:cNvSpPr txBox="1"/>
          <p:nvPr/>
        </p:nvSpPr>
        <p:spPr>
          <a:xfrm>
            <a:off x="5638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E51B4-253A-F738-B1F2-9A062E20A32B}"/>
              </a:ext>
            </a:extLst>
          </p:cNvPr>
          <p:cNvSpPr txBox="1"/>
          <p:nvPr/>
        </p:nvSpPr>
        <p:spPr>
          <a:xfrm>
            <a:off x="5446455" y="2854178"/>
            <a:ext cx="195643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baseline="-25000" dirty="0"/>
              <a:t>i</a:t>
            </a:r>
            <a:r>
              <a:rPr lang="en-US" sz="2400" dirty="0"/>
              <a:t> is direction of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ith</a:t>
            </a:r>
            <a:r>
              <a:rPr lang="en-US" sz="2400" dirty="0"/>
              <a:t> gamma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31960-11D6-E8C2-B440-1DBEE66D6000}"/>
                  </a:ext>
                </a:extLst>
              </p:cNvPr>
              <p:cNvSpPr txBox="1"/>
              <p:nvPr/>
            </p:nvSpPr>
            <p:spPr>
              <a:xfrm>
                <a:off x="838200" y="2055230"/>
                <a:ext cx="8525996" cy="706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/>
                  <a:t> </a:t>
                </a:r>
                <a:r>
                  <a:rPr lang="en-US" sz="4000" i="1" dirty="0"/>
                  <a:t>N(t)</a:t>
                </a:r>
                <a:r>
                  <a:rPr lang="en-US" sz="4000" dirty="0"/>
                  <a:t>=</a:t>
                </a:r>
                <a:r>
                  <a:rPr lang="en-US" sz="4000" i="1" dirty="0"/>
                  <a:t>N</a:t>
                </a:r>
                <a:r>
                  <a:rPr lang="en-US" sz="4000" i="1" baseline="-25000" dirty="0"/>
                  <a:t>0</a:t>
                </a:r>
                <a:r>
                  <a:rPr lang="en-US" sz="4000" dirty="0"/>
                  <a:t>[</a:t>
                </a:r>
                <a:r>
                  <a:rPr lang="en-US" sz="4000" i="1" dirty="0"/>
                  <a:t>1</a:t>
                </a:r>
                <a:r>
                  <a:rPr lang="en-US" sz="4000" dirty="0"/>
                  <a:t>+</a:t>
                </a:r>
                <a:r>
                  <a:rPr lang="en-US" sz="4000" i="1" dirty="0"/>
                  <a:t>C</a:t>
                </a:r>
                <a:r>
                  <a:rPr lang="en-US" sz="4000" baseline="-25000" dirty="0"/>
                  <a:t>CP</a:t>
                </a:r>
                <a:r>
                  <a:rPr lang="en-US" sz="40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baseline="-25000" dirty="0"/>
                  <a:t>1</a:t>
                </a:r>
                <a:r>
                  <a:rPr lang="en-US" sz="4000" dirty="0"/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3200" dirty="0">
                    <a:solidFill>
                      <a:prstClr val="black"/>
                    </a:solidFill>
                  </a:rPr>
                  <a:t>x</a:t>
                </a:r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4000" b="0" i="0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000" dirty="0"/>
                  <a:t>)]</a:t>
                </a:r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F31960-11D6-E8C2-B440-1DBEE66D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5230"/>
                <a:ext cx="8525996" cy="706540"/>
              </a:xfrm>
              <a:prstGeom prst="rect">
                <a:avLst/>
              </a:prstGeom>
              <a:blipFill>
                <a:blip r:embed="rId2"/>
                <a:stretch>
                  <a:fillRect l="-2289" t="-8621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8F00F35-9D50-4D30-589B-2BFC89CF1D9B}"/>
              </a:ext>
            </a:extLst>
          </p:cNvPr>
          <p:cNvSpPr txBox="1"/>
          <p:nvPr/>
        </p:nvSpPr>
        <p:spPr>
          <a:xfrm>
            <a:off x="5365893" y="3660461"/>
            <a:ext cx="2117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</a:t>
            </a:r>
            <a:r>
              <a:rPr lang="en-US" sz="2800" dirty="0"/>
              <a:t> o-Ps spin</a:t>
            </a:r>
          </a:p>
          <a:p>
            <a:r>
              <a:rPr lang="en-US" sz="2800" dirty="0"/>
              <a:t> </a:t>
            </a:r>
            <a:r>
              <a:rPr lang="en-US" sz="2800" i="1" dirty="0"/>
              <a:t>k</a:t>
            </a:r>
            <a:r>
              <a:rPr lang="en-US" sz="2800" i="1" baseline="-25000" dirty="0"/>
              <a:t>1</a:t>
            </a:r>
            <a:r>
              <a:rPr lang="en-US" sz="2800" i="1" dirty="0"/>
              <a:t> &gt; k</a:t>
            </a:r>
            <a:r>
              <a:rPr lang="en-US" sz="2800" i="1" baseline="-25000" dirty="0"/>
              <a:t>2</a:t>
            </a:r>
            <a:r>
              <a:rPr lang="en-US" sz="2800" i="1" dirty="0"/>
              <a:t> &gt; k</a:t>
            </a:r>
            <a:r>
              <a:rPr lang="en-US" sz="2800" i="1" baseline="-25000" dirty="0"/>
              <a:t>3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49C45-8747-73B6-172E-24223AAA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7" y="2971800"/>
            <a:ext cx="4240365" cy="212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F60503-3528-7B6E-1D8B-96ACDF2E4AA4}"/>
              </a:ext>
            </a:extLst>
          </p:cNvPr>
          <p:cNvSpPr txBox="1"/>
          <p:nvPr/>
        </p:nvSpPr>
        <p:spPr>
          <a:xfrm>
            <a:off x="661737" y="1656524"/>
            <a:ext cx="368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Aharoni" panose="02010803020104030203" pitchFamily="2" charset="-79"/>
              </a:rPr>
              <a:t>H.Cheng</a:t>
            </a:r>
            <a:r>
              <a:rPr lang="en-US" sz="1800" dirty="0">
                <a:latin typeface="+mn-lt"/>
                <a:cs typeface="Aharoni" panose="02010803020104030203" pitchFamily="2" charset="-79"/>
              </a:rPr>
              <a:t>,  Phys. Rev. D28 (1983) 150)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B24D7-0A52-C859-E316-CC297F328379}"/>
              </a:ext>
            </a:extLst>
          </p:cNvPr>
          <p:cNvSpPr txBox="1"/>
          <p:nvPr/>
        </p:nvSpPr>
        <p:spPr>
          <a:xfrm>
            <a:off x="8193985" y="2791144"/>
            <a:ext cx="37378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</a:t>
            </a:r>
            <a:r>
              <a:rPr lang="en-US" sz="2800" dirty="0"/>
              <a:t> is o-Ps lifetime</a:t>
            </a:r>
          </a:p>
          <a:p>
            <a:endParaRPr lang="en-US" sz="2800" dirty="0"/>
          </a:p>
          <a:p>
            <a:r>
              <a:rPr lang="en-US" sz="3200" dirty="0"/>
              <a:t>C</a:t>
            </a:r>
            <a:r>
              <a:rPr lang="en-US" sz="3200" baseline="-25000" dirty="0"/>
              <a:t>CP </a:t>
            </a:r>
            <a:r>
              <a:rPr lang="en-US" sz="2800" dirty="0"/>
              <a:t>is amplitude of CP</a:t>
            </a:r>
          </a:p>
          <a:p>
            <a:r>
              <a:rPr lang="en-US" sz="2800" dirty="0"/>
              <a:t>        violation</a:t>
            </a:r>
          </a:p>
          <a:p>
            <a:r>
              <a:rPr lang="en-US" sz="3200" baseline="-25000" dirty="0"/>
              <a:t>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C0AD4-4202-7F34-979F-85EBA7640C77}"/>
              </a:ext>
            </a:extLst>
          </p:cNvPr>
          <p:cNvSpPr txBox="1"/>
          <p:nvPr/>
        </p:nvSpPr>
        <p:spPr>
          <a:xfrm>
            <a:off x="231606" y="5636485"/>
            <a:ext cx="1194034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standard model prediction for C</a:t>
            </a:r>
            <a:r>
              <a:rPr lang="en-US" sz="3600" baseline="-25000" dirty="0"/>
              <a:t>CP</a:t>
            </a:r>
            <a:r>
              <a:rPr lang="en-US" sz="3600" dirty="0"/>
              <a:t> is of the order of 10</a:t>
            </a:r>
            <a:r>
              <a:rPr lang="en-US" sz="3600" baseline="30000" dirty="0"/>
              <a:t>-9</a:t>
            </a:r>
            <a:r>
              <a:rPr lang="en-US" sz="3600" dirty="0"/>
              <a:t>.</a:t>
            </a:r>
          </a:p>
          <a:p>
            <a:r>
              <a:rPr lang="en-US" sz="2800" baseline="30000" dirty="0"/>
              <a:t>(W. </a:t>
            </a:r>
            <a:r>
              <a:rPr lang="en-US" sz="2800" baseline="30000" dirty="0" err="1"/>
              <a:t>Bernreuther</a:t>
            </a:r>
            <a:r>
              <a:rPr lang="en-US" sz="2800" baseline="30000" dirty="0"/>
              <a:t> et al. Z. Phys. C41 (1988) 143)</a:t>
            </a:r>
          </a:p>
        </p:txBody>
      </p:sp>
    </p:spTree>
    <p:extLst>
      <p:ext uri="{BB962C8B-B14F-4D97-AF65-F5344CB8AC3E}">
        <p14:creationId xmlns:p14="http://schemas.microsoft.com/office/powerpoint/2010/main" val="341979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9AC1C3-7976-B29D-D094-560264AD0991}"/>
              </a:ext>
            </a:extLst>
          </p:cNvPr>
          <p:cNvCxnSpPr/>
          <p:nvPr/>
        </p:nvCxnSpPr>
        <p:spPr>
          <a:xfrm flipV="1">
            <a:off x="5325979" y="3256547"/>
            <a:ext cx="1909010" cy="54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095C66E-E752-5A0C-6CE2-4400FA022916}"/>
              </a:ext>
            </a:extLst>
          </p:cNvPr>
          <p:cNvSpPr/>
          <p:nvPr/>
        </p:nvSpPr>
        <p:spPr>
          <a:xfrm>
            <a:off x="2105523" y="2614864"/>
            <a:ext cx="6673517" cy="298383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398FDD-8A3B-9262-C954-1BD246B4D4AC}"/>
              </a:ext>
            </a:extLst>
          </p:cNvPr>
          <p:cNvCxnSpPr>
            <a:cxnSpLocks/>
          </p:cNvCxnSpPr>
          <p:nvPr/>
        </p:nvCxnSpPr>
        <p:spPr>
          <a:xfrm flipV="1">
            <a:off x="5442282" y="2962296"/>
            <a:ext cx="1548064" cy="1133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58EC4A-B3D4-3490-12CD-BE48CC4BA1D4}"/>
              </a:ext>
            </a:extLst>
          </p:cNvPr>
          <p:cNvCxnSpPr>
            <a:cxnSpLocks/>
          </p:cNvCxnSpPr>
          <p:nvPr/>
        </p:nvCxnSpPr>
        <p:spPr>
          <a:xfrm>
            <a:off x="5442282" y="4096230"/>
            <a:ext cx="1213186" cy="1118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7BFDC-C48C-7980-7502-9405DBF1E4BC}"/>
              </a:ext>
            </a:extLst>
          </p:cNvPr>
          <p:cNvCxnSpPr/>
          <p:nvPr/>
        </p:nvCxnSpPr>
        <p:spPr>
          <a:xfrm flipH="1">
            <a:off x="5422232" y="4096230"/>
            <a:ext cx="20050" cy="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2C3297-A987-6B84-7424-2807BB79F716}"/>
              </a:ext>
            </a:extLst>
          </p:cNvPr>
          <p:cNvCxnSpPr/>
          <p:nvPr/>
        </p:nvCxnSpPr>
        <p:spPr>
          <a:xfrm flipH="1" flipV="1">
            <a:off x="3769895" y="4032500"/>
            <a:ext cx="1672387" cy="637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6923C9-297B-644A-15B1-584CBB7B4885}"/>
              </a:ext>
            </a:extLst>
          </p:cNvPr>
          <p:cNvCxnSpPr>
            <a:cxnSpLocks/>
          </p:cNvCxnSpPr>
          <p:nvPr/>
        </p:nvCxnSpPr>
        <p:spPr>
          <a:xfrm flipV="1">
            <a:off x="5063086" y="2925295"/>
            <a:ext cx="1149218" cy="1704903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2214A6-72E4-54DC-9F32-566D597D24AE}"/>
              </a:ext>
            </a:extLst>
          </p:cNvPr>
          <p:cNvSpPr txBox="1"/>
          <p:nvPr/>
        </p:nvSpPr>
        <p:spPr>
          <a:xfrm>
            <a:off x="5638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5AE96E-1BB9-1243-966D-05FF60FC36DD}"/>
                  </a:ext>
                </a:extLst>
              </p:cNvPr>
              <p:cNvSpPr txBox="1"/>
              <p:nvPr/>
            </p:nvSpPr>
            <p:spPr>
              <a:xfrm>
                <a:off x="6887240" y="3026026"/>
                <a:ext cx="778042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-25000" dirty="0"/>
                  <a:t>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5AE96E-1BB9-1243-966D-05FF60FC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40" y="3026026"/>
                <a:ext cx="778042" cy="481094"/>
              </a:xfrm>
              <a:prstGeom prst="rect">
                <a:avLst/>
              </a:prstGeom>
              <a:blipFill>
                <a:blip r:embed="rId2"/>
                <a:stretch>
                  <a:fillRect b="-49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E2F69F-AF6F-1165-BC57-71C2B400215E}"/>
                  </a:ext>
                </a:extLst>
              </p:cNvPr>
              <p:cNvSpPr txBox="1"/>
              <p:nvPr/>
            </p:nvSpPr>
            <p:spPr>
              <a:xfrm>
                <a:off x="6645643" y="4577436"/>
                <a:ext cx="778042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-25000" dirty="0"/>
                  <a:t>1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E2F69F-AF6F-1165-BC57-71C2B400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43" y="4577436"/>
                <a:ext cx="778042" cy="481094"/>
              </a:xfrm>
              <a:prstGeom prst="rect">
                <a:avLst/>
              </a:prstGeom>
              <a:blipFill>
                <a:blip r:embed="rId3"/>
                <a:stretch>
                  <a:fillRect b="-49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9EC9D-AE5B-DE2F-8E00-A0083541E673}"/>
                  </a:ext>
                </a:extLst>
              </p:cNvPr>
              <p:cNvSpPr txBox="1"/>
              <p:nvPr/>
            </p:nvSpPr>
            <p:spPr>
              <a:xfrm>
                <a:off x="3790017" y="3445531"/>
                <a:ext cx="569491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-25000" dirty="0"/>
                  <a:t>3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9EC9D-AE5B-DE2F-8E00-A0083541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17" y="3445531"/>
                <a:ext cx="569491" cy="481094"/>
              </a:xfrm>
              <a:prstGeom prst="rect">
                <a:avLst/>
              </a:prstGeom>
              <a:blipFill>
                <a:blip r:embed="rId4"/>
                <a:stretch>
                  <a:fillRect b="-49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1FE840-CA9E-D788-50BB-18796421D618}"/>
                  </a:ext>
                </a:extLst>
              </p:cNvPr>
              <p:cNvSpPr txBox="1"/>
              <p:nvPr/>
            </p:nvSpPr>
            <p:spPr>
              <a:xfrm>
                <a:off x="6096000" y="2305452"/>
                <a:ext cx="669760" cy="661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baseline="-25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4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1FE840-CA9E-D788-50BB-18796421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05452"/>
                <a:ext cx="669760" cy="661705"/>
              </a:xfrm>
              <a:prstGeom prst="rect">
                <a:avLst/>
              </a:prstGeom>
              <a:blipFill>
                <a:blip r:embed="rId5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BB0A71-5B3D-21A2-B78E-00D8D32E4BD5}"/>
              </a:ext>
            </a:extLst>
          </p:cNvPr>
          <p:cNvCxnSpPr/>
          <p:nvPr/>
        </p:nvCxnSpPr>
        <p:spPr>
          <a:xfrm flipV="1">
            <a:off x="5422232" y="2925295"/>
            <a:ext cx="0" cy="1181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0ED1E4-F8B0-4B81-7C80-071A59559602}"/>
                  </a:ext>
                </a:extLst>
              </p:cNvPr>
              <p:cNvSpPr txBox="1"/>
              <p:nvPr/>
            </p:nvSpPr>
            <p:spPr>
              <a:xfrm>
                <a:off x="4818443" y="2452781"/>
                <a:ext cx="778042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44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0ED1E4-F8B0-4B81-7C80-071A5955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43" y="2452781"/>
                <a:ext cx="778042" cy="661528"/>
              </a:xfrm>
              <a:prstGeom prst="rect">
                <a:avLst/>
              </a:prstGeom>
              <a:blipFill>
                <a:blip r:embed="rId6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927692EA-57B3-932C-D19F-7295D500ABF8}"/>
              </a:ext>
            </a:extLst>
          </p:cNvPr>
          <p:cNvSpPr/>
          <p:nvPr/>
        </p:nvSpPr>
        <p:spPr>
          <a:xfrm>
            <a:off x="4869777" y="3252808"/>
            <a:ext cx="1094436" cy="24517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E51B4-253A-F738-B1F2-9A062E20A32B}"/>
              </a:ext>
            </a:extLst>
          </p:cNvPr>
          <p:cNvSpPr txBox="1"/>
          <p:nvPr/>
        </p:nvSpPr>
        <p:spPr>
          <a:xfrm>
            <a:off x="564057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7DF418-933F-349D-1AD5-15A32F4D615F}"/>
                  </a:ext>
                </a:extLst>
              </p:cNvPr>
              <p:cNvSpPr txBox="1"/>
              <p:nvPr/>
            </p:nvSpPr>
            <p:spPr>
              <a:xfrm>
                <a:off x="5328712" y="2811505"/>
                <a:ext cx="778042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7DF418-933F-349D-1AD5-15A32F4D6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12" y="2811505"/>
                <a:ext cx="778042" cy="481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83DA30-B78F-8331-45B6-8026868E6189}"/>
              </a:ext>
            </a:extLst>
          </p:cNvPr>
          <p:cNvCxnSpPr>
            <a:cxnSpLocks/>
          </p:cNvCxnSpPr>
          <p:nvPr/>
        </p:nvCxnSpPr>
        <p:spPr>
          <a:xfrm flipH="1">
            <a:off x="6175911" y="3059771"/>
            <a:ext cx="3448" cy="1183994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495636-66EF-39CA-54B5-C059AACE1F86}"/>
              </a:ext>
            </a:extLst>
          </p:cNvPr>
          <p:cNvCxnSpPr/>
          <p:nvPr/>
        </p:nvCxnSpPr>
        <p:spPr>
          <a:xfrm>
            <a:off x="5442282" y="4106779"/>
            <a:ext cx="733629" cy="136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>
            <a:extLst>
              <a:ext uri="{FF2B5EF4-FFF2-40B4-BE49-F238E27FC236}">
                <a16:creationId xmlns:a16="http://schemas.microsoft.com/office/drawing/2014/main" id="{6E2DB62B-82ED-928F-332A-4793AA842296}"/>
              </a:ext>
            </a:extLst>
          </p:cNvPr>
          <p:cNvSpPr/>
          <p:nvPr/>
        </p:nvSpPr>
        <p:spPr>
          <a:xfrm>
            <a:off x="4401848" y="2041990"/>
            <a:ext cx="2316856" cy="3769269"/>
          </a:xfrm>
          <a:prstGeom prst="arc">
            <a:avLst>
              <a:gd name="adj1" fmla="val 19640186"/>
              <a:gd name="adj2" fmla="val 2935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BF644D-15A5-D095-C5A0-CB60912D0B20}"/>
                  </a:ext>
                </a:extLst>
              </p:cNvPr>
              <p:cNvSpPr txBox="1"/>
              <p:nvPr/>
            </p:nvSpPr>
            <p:spPr>
              <a:xfrm>
                <a:off x="6582424" y="3618341"/>
                <a:ext cx="778042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400" i="1" baseline="-2500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4400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BF644D-15A5-D095-C5A0-CB60912D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424" y="3618341"/>
                <a:ext cx="778042" cy="661528"/>
              </a:xfrm>
              <a:prstGeom prst="rect">
                <a:avLst/>
              </a:prstGeom>
              <a:blipFill>
                <a:blip r:embed="rId8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0CD4E7-D72F-0A56-EEDE-C7772E317AB3}"/>
                  </a:ext>
                </a:extLst>
              </p:cNvPr>
              <p:cNvSpPr txBox="1"/>
              <p:nvPr/>
            </p:nvSpPr>
            <p:spPr>
              <a:xfrm>
                <a:off x="6029890" y="3938451"/>
                <a:ext cx="549132" cy="66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400" i="1" baseline="-25000" smtClean="0">
                          <a:latin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en-US" sz="4400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0CD4E7-D72F-0A56-EEDE-C7772E31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890" y="3938451"/>
                <a:ext cx="549132" cy="661528"/>
              </a:xfrm>
              <a:prstGeom prst="rect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3C76E4AD-C1A2-9DFE-4A80-675643BE56EE}"/>
              </a:ext>
            </a:extLst>
          </p:cNvPr>
          <p:cNvSpPr/>
          <p:nvPr/>
        </p:nvSpPr>
        <p:spPr>
          <a:xfrm>
            <a:off x="4742983" y="3976285"/>
            <a:ext cx="1407695" cy="661706"/>
          </a:xfrm>
          <a:prstGeom prst="arc">
            <a:avLst>
              <a:gd name="adj1" fmla="val 21399262"/>
              <a:gd name="adj2" fmla="val 1567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78E34-4A57-1DCE-DA1A-FC071E9F52C1}"/>
              </a:ext>
            </a:extLst>
          </p:cNvPr>
          <p:cNvSpPr txBox="1"/>
          <p:nvPr/>
        </p:nvSpPr>
        <p:spPr>
          <a:xfrm>
            <a:off x="159857" y="3152672"/>
            <a:ext cx="2117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</a:t>
            </a:r>
            <a:r>
              <a:rPr lang="en-US" sz="2800" dirty="0"/>
              <a:t> o-Ps spin</a:t>
            </a:r>
          </a:p>
          <a:p>
            <a:r>
              <a:rPr lang="en-US" sz="2800" dirty="0"/>
              <a:t> </a:t>
            </a:r>
            <a:r>
              <a:rPr lang="en-US" sz="2800" i="1" dirty="0"/>
              <a:t>k</a:t>
            </a:r>
            <a:r>
              <a:rPr lang="en-US" sz="2800" i="1" baseline="-25000" dirty="0"/>
              <a:t>1</a:t>
            </a:r>
            <a:r>
              <a:rPr lang="en-US" sz="2800" i="1" dirty="0"/>
              <a:t> &gt; k</a:t>
            </a:r>
            <a:r>
              <a:rPr lang="en-US" sz="2800" i="1" baseline="-25000" dirty="0"/>
              <a:t>2</a:t>
            </a:r>
            <a:r>
              <a:rPr lang="en-US" sz="2800" i="1" dirty="0"/>
              <a:t> &gt; k</a:t>
            </a:r>
            <a:r>
              <a:rPr lang="en-US" sz="2800" i="1" baseline="-25000" dirty="0"/>
              <a:t>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C84549-C920-0A2A-6E1E-7E3B6CA33A42}"/>
                  </a:ext>
                </a:extLst>
              </p:cNvPr>
              <p:cNvSpPr txBox="1"/>
              <p:nvPr/>
            </p:nvSpPr>
            <p:spPr>
              <a:xfrm>
                <a:off x="845366" y="225907"/>
                <a:ext cx="9783327" cy="229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analyzing power Q is defined:</a:t>
                </a:r>
              </a:p>
              <a:p>
                <a:endParaRPr lang="en-US" sz="2800" dirty="0"/>
              </a:p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Q=(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</a:t>
                </a:r>
                <a:r>
                  <a:rPr kumimoji="0" lang="en-US" sz="4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:r>
                  <a:rPr kumimoji="0" lang="en-US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sin2</a:t>
                </a:r>
                <a:r>
                  <a:rPr kumimoji="0" lang="el-GR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</a:t>
                </a:r>
                <a:r>
                  <a:rPr kumimoji="0" lang="en-US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4000" i="1" dirty="0">
                    <a:solidFill>
                      <a:prstClr val="black"/>
                    </a:solidFill>
                    <a:latin typeface="Calibri" panose="020F0502020204030204"/>
                  </a:rPr>
                  <a:t>sin</a:t>
                </a:r>
                <a:r>
                  <a:rPr lang="el-GR" sz="4000" i="1" dirty="0">
                    <a:solidFill>
                      <a:prstClr val="black"/>
                    </a:solidFill>
                    <a:latin typeface="Calibri" panose="020F0502020204030204"/>
                  </a:rPr>
                  <a:t>ψ</a:t>
                </a:r>
                <a:r>
                  <a:rPr lang="en-US" sz="4000" i="1" dirty="0">
                    <a:solidFill>
                      <a:prstClr val="black"/>
                    </a:solidFill>
                    <a:latin typeface="Calibri" panose="020F0502020204030204"/>
                  </a:rPr>
                  <a:t> cos</a:t>
                </a:r>
                <a:r>
                  <a:rPr lang="el-GR" sz="4000" i="1" dirty="0">
                    <a:solidFill>
                      <a:prstClr val="black"/>
                    </a:solidFill>
                    <a:latin typeface="Calibri" panose="020F0502020204030204"/>
                  </a:rPr>
                  <a:t>Φ</a:t>
                </a:r>
                <a:endParaRPr lang="en-US" sz="3200" baseline="-25000" dirty="0">
                  <a:solidFill>
                    <a:prstClr val="black"/>
                  </a:solidFill>
                </a:endParaRPr>
              </a:p>
              <a:p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C84549-C920-0A2A-6E1E-7E3B6CA33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6" y="225907"/>
                <a:ext cx="9783327" cy="2295244"/>
              </a:xfrm>
              <a:prstGeom prst="rect">
                <a:avLst/>
              </a:prstGeom>
              <a:blipFill>
                <a:blip r:embed="rId10"/>
                <a:stretch>
                  <a:fillRect l="-2243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ACD235-1413-0FA3-0A9F-BA7C509D21DC}"/>
                  </a:ext>
                </a:extLst>
              </p:cNvPr>
              <p:cNvSpPr txBox="1"/>
              <p:nvPr/>
            </p:nvSpPr>
            <p:spPr>
              <a:xfrm>
                <a:off x="8925061" y="2737668"/>
                <a:ext cx="3090258" cy="8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 </a:t>
                </a:r>
                <a:r>
                  <a:rPr lang="en-US" sz="3200" i="1" dirty="0"/>
                  <a:t>P</a:t>
                </a:r>
                <a:r>
                  <a:rPr lang="en-US" sz="3200" i="1" baseline="-25000" dirty="0"/>
                  <a:t>2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ACD235-1413-0FA3-0A9F-BA7C509D2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061" y="2737668"/>
                <a:ext cx="3090258" cy="854593"/>
              </a:xfrm>
              <a:prstGeom prst="rect">
                <a:avLst/>
              </a:prstGeom>
              <a:blipFill>
                <a:blip r:embed="rId11"/>
                <a:stretch>
                  <a:fillRect l="-1183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F7FEE0-F54D-8C4C-65A4-B040CCE510E5}"/>
              </a:ext>
            </a:extLst>
          </p:cNvPr>
          <p:cNvSpPr txBox="1"/>
          <p:nvPr/>
        </p:nvSpPr>
        <p:spPr>
          <a:xfrm>
            <a:off x="1040395" y="6264829"/>
            <a:ext cx="10480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 should somehow distinguish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=0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+1, -1 states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7D8DA-71B8-96CA-5C4C-2CF2D57D383A}"/>
              </a:ext>
            </a:extLst>
          </p:cNvPr>
          <p:cNvSpPr txBox="1"/>
          <p:nvPr/>
        </p:nvSpPr>
        <p:spPr>
          <a:xfrm>
            <a:off x="8650910" y="3975656"/>
            <a:ext cx="3638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o-Ps spin </a:t>
            </a:r>
          </a:p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alignment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(tensor polarization)</a:t>
            </a:r>
            <a:r>
              <a:rPr kumimoji="0" lang="en-US" sz="32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F0F4-097A-2F76-5D7C-AF01C5DA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the measurement?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F737-D5F2-E6F0-5008-032A234A3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Produce Ps</a:t>
            </a:r>
          </a:p>
          <a:p>
            <a:r>
              <a:rPr lang="en-US" sz="4000" dirty="0"/>
              <a:t>Separate o-Ps</a:t>
            </a:r>
          </a:p>
          <a:p>
            <a:r>
              <a:rPr lang="en-US" sz="4000" dirty="0"/>
              <a:t>Polarize it </a:t>
            </a:r>
          </a:p>
          <a:p>
            <a:r>
              <a:rPr lang="en-US" sz="4000" dirty="0"/>
              <a:t>Separate S</a:t>
            </a:r>
            <a:r>
              <a:rPr lang="en-US" sz="4000" baseline="-25000" dirty="0"/>
              <a:t>z</a:t>
            </a:r>
            <a:r>
              <a:rPr lang="en-US" sz="4000" dirty="0"/>
              <a:t> = 0 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+1, -1 states</a:t>
            </a:r>
          </a:p>
          <a:p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Measure an asymmetry (if exists)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24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41AA-E16C-1A2F-ECAD-7AE4B598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420573"/>
            <a:ext cx="10278979" cy="95032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 magnetic field can be used to  orient o-Ps spins  AND</a:t>
            </a:r>
            <a:b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 also perturbs triplet S </a:t>
            </a:r>
            <a:r>
              <a:rPr lang="en-US" sz="2800" b="1" baseline="-25000" dirty="0"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=0 state:</a:t>
            </a:r>
            <a:b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5DEC-B0D8-A2E2-58EA-07C45629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3" y="1540042"/>
            <a:ext cx="10491535" cy="5077146"/>
          </a:xfrm>
        </p:spPr>
        <p:txBody>
          <a:bodyPr>
            <a:normAutofit/>
          </a:bodyPr>
          <a:lstStyle/>
          <a:p>
            <a:r>
              <a:rPr lang="en-US" sz="2400" dirty="0"/>
              <a:t>In a magnetic field the o-Ps state with S</a:t>
            </a:r>
            <a:r>
              <a:rPr lang="en-US" sz="2400" baseline="-25000" dirty="0"/>
              <a:t>z</a:t>
            </a:r>
            <a:r>
              <a:rPr lang="en-US" sz="2400" dirty="0"/>
              <a:t>= 0 and singlet state mix -&gt;</a:t>
            </a:r>
          </a:p>
          <a:p>
            <a:pPr marL="0" indent="0">
              <a:buNone/>
            </a:pPr>
            <a:r>
              <a:rPr lang="en-US" sz="2400" dirty="0"/>
              <a:t>   greatly reduced mean lifetime of triplet S</a:t>
            </a:r>
            <a:r>
              <a:rPr lang="en-US" sz="2400" baseline="-25000" dirty="0"/>
              <a:t>z</a:t>
            </a:r>
            <a:r>
              <a:rPr lang="en-US" sz="2400" dirty="0"/>
              <a:t> =0 state, </a:t>
            </a:r>
          </a:p>
          <a:p>
            <a:pPr marL="0" indent="0">
              <a:buNone/>
            </a:pPr>
            <a:r>
              <a:rPr lang="en-US" sz="2400" dirty="0"/>
              <a:t>  e.g. for 0.5 T to approx.  22 ns </a:t>
            </a:r>
          </a:p>
          <a:p>
            <a:r>
              <a:rPr lang="en-US" sz="2400" dirty="0"/>
              <a:t>Mean lifetime of triplet S</a:t>
            </a:r>
            <a:r>
              <a:rPr lang="en-US" sz="2400" baseline="-25000" dirty="0"/>
              <a:t>z</a:t>
            </a:r>
            <a:r>
              <a:rPr lang="en-US" sz="2400" dirty="0"/>
              <a:t>= +1, and S</a:t>
            </a:r>
            <a:r>
              <a:rPr lang="en-US" sz="2400" baseline="-25000" dirty="0"/>
              <a:t>z</a:t>
            </a:r>
            <a:r>
              <a:rPr lang="en-US" sz="2400" dirty="0"/>
              <a:t>= -1 states unchanged ~142 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2DC22-2F9A-52A0-6B8E-AEAD7A702BC7}"/>
              </a:ext>
            </a:extLst>
          </p:cNvPr>
          <p:cNvSpPr txBox="1"/>
          <p:nvPr/>
        </p:nvSpPr>
        <p:spPr>
          <a:xfrm>
            <a:off x="1041378" y="6335129"/>
            <a:ext cx="3249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Figure: M. </a:t>
            </a:r>
            <a:r>
              <a:rPr lang="en-US" sz="1100" dirty="0" err="1"/>
              <a:t>Felcini</a:t>
            </a:r>
            <a:r>
              <a:rPr lang="en-US" sz="1100" dirty="0"/>
              <a:t>, Int. J.  Mod. </a:t>
            </a:r>
            <a:r>
              <a:rPr lang="en-US" sz="1100"/>
              <a:t>Phys A19 </a:t>
            </a:r>
            <a:r>
              <a:rPr lang="en-US" sz="1100" dirty="0"/>
              <a:t>(2004) 3853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68226F-2CCF-6907-4237-58CA95DD150E}"/>
                  </a:ext>
                </a:extLst>
              </p:cNvPr>
              <p:cNvSpPr txBox="1"/>
              <p:nvPr/>
            </p:nvSpPr>
            <p:spPr>
              <a:xfrm>
                <a:off x="5830064" y="4496236"/>
                <a:ext cx="3487153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  </a:t>
                </a:r>
                <a:r>
                  <a:rPr lang="en-US" sz="2800" i="1" dirty="0"/>
                  <a:t>P</a:t>
                </a:r>
                <a:r>
                  <a:rPr lang="en-US" sz="2800" i="1" baseline="-25000" dirty="0"/>
                  <a:t>2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68226F-2CCF-6907-4237-58CA95DD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064" y="4496236"/>
                <a:ext cx="3487153" cy="759182"/>
              </a:xfrm>
              <a:prstGeom prst="rect">
                <a:avLst/>
              </a:prstGeom>
              <a:blipFill>
                <a:blip r:embed="rId2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E4C27D-2E1E-3C8B-84DB-DE341D81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1" y="3218151"/>
            <a:ext cx="3342917" cy="3000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FB4FA-5CCA-A9E8-4FC1-694EBE09D0BD}"/>
              </a:ext>
            </a:extLst>
          </p:cNvPr>
          <p:cNvSpPr txBox="1"/>
          <p:nvPr/>
        </p:nvSpPr>
        <p:spPr>
          <a:xfrm>
            <a:off x="5187680" y="5786191"/>
            <a:ext cx="4855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Use ortho-positronium lifetime in a magnetic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field to select the Sz=+1,-1 states 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(positron annihilation spectroscopy method)</a:t>
            </a:r>
            <a:r>
              <a:rPr lang="en-US" sz="2000" dirty="0"/>
              <a:t>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C7412DB-1067-BA03-F428-CDC1EDB87BFE}"/>
              </a:ext>
            </a:extLst>
          </p:cNvPr>
          <p:cNvSpPr/>
          <p:nvPr/>
        </p:nvSpPr>
        <p:spPr>
          <a:xfrm>
            <a:off x="4353570" y="6123487"/>
            <a:ext cx="696628" cy="261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868A3-2C46-1084-206D-CACD82C138D5}"/>
                  </a:ext>
                </a:extLst>
              </p:cNvPr>
              <p:cNvSpPr txBox="1"/>
              <p:nvPr/>
            </p:nvSpPr>
            <p:spPr>
              <a:xfrm>
                <a:off x="4701884" y="3721733"/>
                <a:ext cx="6777369" cy="10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Q=(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kumimoji="0" lang="en-US" sz="2400" b="0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</a:t>
                </a:r>
                <a:r>
                  <a:rPr kumimoji="0" lang="en-US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sin2</a:t>
                </a:r>
                <a:r>
                  <a:rPr kumimoji="0" lang="el-GR" sz="24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Calibri" panose="020F0502020204030204"/>
                  </a:rPr>
                  <a:t>sin</a:t>
                </a:r>
                <a:r>
                  <a:rPr lang="el-GR" sz="2400" i="1" dirty="0">
                    <a:solidFill>
                      <a:prstClr val="black"/>
                    </a:solidFill>
                    <a:latin typeface="Calibri" panose="020F0502020204030204"/>
                  </a:rPr>
                  <a:t>ψ</a:t>
                </a:r>
                <a:r>
                  <a:rPr lang="en-US" sz="2400" i="1" dirty="0">
                    <a:solidFill>
                      <a:prstClr val="black"/>
                    </a:solidFill>
                    <a:latin typeface="Calibri" panose="020F0502020204030204"/>
                  </a:rPr>
                  <a:t> cos</a:t>
                </a:r>
                <a:r>
                  <a:rPr lang="el-GR" sz="2400" i="1" dirty="0">
                    <a:solidFill>
                      <a:prstClr val="black"/>
                    </a:solidFill>
                    <a:latin typeface="Calibri" panose="020F0502020204030204"/>
                  </a:rPr>
                  <a:t>Φ</a:t>
                </a:r>
                <a:endParaRPr lang="en-US" sz="2400" baseline="-25000" dirty="0">
                  <a:solidFill>
                    <a:prstClr val="black"/>
                  </a:solidFill>
                </a:endParaRPr>
              </a:p>
              <a:p>
                <a:r>
                  <a: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868A3-2C46-1084-206D-CACD82C13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884" y="3721733"/>
                <a:ext cx="6777369" cy="1024255"/>
              </a:xfrm>
              <a:prstGeom prst="rect">
                <a:avLst/>
              </a:prstGeom>
              <a:blipFill>
                <a:blip r:embed="rId4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F1A787B-56D1-8517-B7DB-35348C89C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601" y="5253757"/>
            <a:ext cx="2044765" cy="16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7F83-D4B1-B11A-BED8-DF8B43F2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Most precise measurement using this method:</a:t>
            </a:r>
            <a:br>
              <a:rPr lang="en-US" sz="4000" dirty="0"/>
            </a:br>
            <a:r>
              <a:rPr lang="en-US" sz="4000" dirty="0"/>
              <a:t>T. Yamazaki et al Phys. Rev. Lett. 104 (2010) 083401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7B3AB3-0010-CD10-0FD5-08EF3DC43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226" y="1562766"/>
            <a:ext cx="7379870" cy="3887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CECC0-D998-6928-F2AD-B10AD980E5B5}"/>
                  </a:ext>
                </a:extLst>
              </p:cNvPr>
              <p:cNvSpPr txBox="1"/>
              <p:nvPr/>
            </p:nvSpPr>
            <p:spPr>
              <a:xfrm>
                <a:off x="612995" y="5414816"/>
                <a:ext cx="6414904" cy="142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kumimoji="0" lang="en-US" sz="3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</a:t>
                </a:r>
                <a:r>
                  <a:rPr kumimoji="0" lang="en-US" sz="36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:r>
                  <a:rPr kumimoji="0" lang="en-US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sin2</a:t>
                </a:r>
                <a:r>
                  <a:rPr kumimoji="0" lang="el-GR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</a:t>
                </a:r>
                <a:r>
                  <a:rPr kumimoji="0" lang="en-US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3600" i="1" dirty="0">
                    <a:solidFill>
                      <a:prstClr val="black"/>
                    </a:solidFill>
                    <a:latin typeface="Calibri" panose="020F0502020204030204"/>
                  </a:rPr>
                  <a:t>sin</a:t>
                </a:r>
                <a:r>
                  <a:rPr lang="el-GR" sz="3600" i="1" dirty="0">
                    <a:solidFill>
                      <a:prstClr val="black"/>
                    </a:solidFill>
                    <a:latin typeface="Calibri" panose="020F0502020204030204"/>
                  </a:rPr>
                  <a:t>ψ</a:t>
                </a:r>
                <a:r>
                  <a:rPr lang="en-US" sz="3600" i="1" dirty="0">
                    <a:solidFill>
                      <a:prstClr val="black"/>
                    </a:solidFill>
                    <a:latin typeface="Calibri" panose="020F0502020204030204"/>
                  </a:rPr>
                  <a:t> cos</a:t>
                </a:r>
                <a:r>
                  <a:rPr lang="el-GR" sz="3600" i="1" dirty="0">
                    <a:solidFill>
                      <a:prstClr val="black"/>
                    </a:solidFill>
                    <a:latin typeface="Calibri" panose="020F0502020204030204"/>
                  </a:rPr>
                  <a:t>Φ</a:t>
                </a:r>
                <a:r>
                  <a:rPr lang="en-US" sz="3600" i="1" dirty="0">
                    <a:solidFill>
                      <a:prstClr val="black"/>
                    </a:solidFill>
                    <a:latin typeface="Calibri" panose="020F0502020204030204"/>
                  </a:rPr>
                  <a:t>,  </a:t>
                </a:r>
              </a:p>
              <a:p>
                <a:pPr lvl="0"/>
                <a:r>
                  <a:rPr kumimoji="0" lang="el-GR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Θ</a:t>
                </a:r>
                <a:r>
                  <a:rPr kumimoji="0" lang="en-US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and</a:t>
                </a:r>
                <a:r>
                  <a:rPr lang="el-GR" sz="3600" i="1" dirty="0">
                    <a:solidFill>
                      <a:prstClr val="black"/>
                    </a:solidFill>
                    <a:latin typeface="Calibri" panose="020F0502020204030204"/>
                  </a:rPr>
                  <a:t> ψ</a:t>
                </a:r>
                <a:r>
                  <a:rPr lang="en-US" sz="3600" i="1" dirty="0">
                    <a:solidFill>
                      <a:prstClr val="black"/>
                    </a:solidFill>
                    <a:latin typeface="Calibri" panose="020F0502020204030204"/>
                  </a:rPr>
                  <a:t> are constant </a:t>
                </a:r>
                <a:r>
                  <a:rPr kumimoji="0" lang="en-US" sz="36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3600" i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0" lang="en-US" sz="3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             </a:t>
                </a:r>
                <a:endParaRPr lang="en-US" sz="3600" baseline="-25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CECC0-D998-6928-F2AD-B10AD980E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95" y="5414816"/>
                <a:ext cx="6414904" cy="1428661"/>
              </a:xfrm>
              <a:prstGeom prst="rect">
                <a:avLst/>
              </a:prstGeom>
              <a:blipFill>
                <a:blip r:embed="rId3"/>
                <a:stretch>
                  <a:fillRect l="-2947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2609978-4085-41E7-62D7-C6DC91C2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33" y="2655703"/>
            <a:ext cx="3960767" cy="198038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77531FD-39D1-2AE5-2D44-9AB0FEC81026}"/>
              </a:ext>
            </a:extLst>
          </p:cNvPr>
          <p:cNvSpPr/>
          <p:nvPr/>
        </p:nvSpPr>
        <p:spPr>
          <a:xfrm>
            <a:off x="5485511" y="6321834"/>
            <a:ext cx="610490" cy="334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CD896-0141-12CC-9497-051E47510947}"/>
              </a:ext>
            </a:extLst>
          </p:cNvPr>
          <p:cNvSpPr txBox="1"/>
          <p:nvPr/>
        </p:nvSpPr>
        <p:spPr>
          <a:xfrm>
            <a:off x="6252215" y="6148054"/>
            <a:ext cx="19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BBE43-2034-166D-497C-14B5D94AD823}"/>
              </a:ext>
            </a:extLst>
          </p:cNvPr>
          <p:cNvSpPr txBox="1"/>
          <p:nvPr/>
        </p:nvSpPr>
        <p:spPr>
          <a:xfrm>
            <a:off x="8199910" y="5704704"/>
            <a:ext cx="39130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 a</a:t>
            </a:r>
            <a:r>
              <a:rPr lang="en-US" sz="2800" dirty="0"/>
              <a:t>symmetric function  of 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el-G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dirty="0"/>
              <a:t>if  CP violation exists</a:t>
            </a:r>
          </a:p>
        </p:txBody>
      </p:sp>
    </p:spTree>
    <p:extLst>
      <p:ext uri="{BB962C8B-B14F-4D97-AF65-F5344CB8AC3E}">
        <p14:creationId xmlns:p14="http://schemas.microsoft.com/office/powerpoint/2010/main" val="228396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1313</Words>
  <Application>Microsoft Office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</vt:lpstr>
      <vt:lpstr>Aharoni</vt:lpstr>
      <vt:lpstr>Amasis MT Pro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Preparation of tests of CP invariance in the lepton sector using ortho-positronium annihilation</vt:lpstr>
      <vt:lpstr>Motivation</vt:lpstr>
      <vt:lpstr>Positronium: para-positronium, ortho-positronium</vt:lpstr>
      <vt:lpstr>Ortho-positronium annihilation: mainly in 3γ, decay is in a plane, τ approx. 142 ns</vt:lpstr>
      <vt:lpstr>If CP  is not conserved in o-Ps annihilation,  the annihilation rate should be dependent on CP violating term  </vt:lpstr>
      <vt:lpstr>PowerPoint Presentation</vt:lpstr>
      <vt:lpstr>How to do the measurement?</vt:lpstr>
      <vt:lpstr>A magnetic field can be used to  orient o-Ps spins  AND it also perturbs triplet S z=0 state: </vt:lpstr>
      <vt:lpstr>Most precise measurement using this method: T. Yamazaki et al Phys. Rev. Lett. 104 (2010) 083401</vt:lpstr>
      <vt:lpstr>Most precise measurement using this method: T. Yamazaki et al. Phys. Rev. Lett. 104 (2010) 083401</vt:lpstr>
      <vt:lpstr>Our measurement: 24 BaF2 scintillation detectors for detection of gammas from o-Ps annihilation</vt:lpstr>
      <vt:lpstr>Our measurement: 24 BaF2 scintillation detectors for detection of gammas from o-Ps annihilation</vt:lpstr>
      <vt:lpstr>Our measurement: 24 BaF2 scintillation detectors for the detection of gammas from o-Ps annihilation</vt:lpstr>
      <vt:lpstr>Our measurement: 24 BaF2 scintillation detectors for the detection of gammas from o-Ps annihilation</vt:lpstr>
      <vt:lpstr>Our measurement: 24 BaF2 scintillation detectors for          the detection of gammas from o-Ps annihilation</vt:lpstr>
      <vt:lpstr>Our measurement:     positronium and magnetic field</vt:lpstr>
      <vt:lpstr>Our measurement: To do: holder for 22Na source and aerogel + scintillation detectors for positron detection                                        </vt:lpstr>
      <vt:lpstr>Our measurement: expectations and outlook                                       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tests of CP invariance in lepton sector using ortho-positronium annihilation</dc:title>
  <dc:creator>Damir Bosnar</dc:creator>
  <cp:lastModifiedBy>Damir Bosnar</cp:lastModifiedBy>
  <cp:revision>74</cp:revision>
  <dcterms:created xsi:type="dcterms:W3CDTF">2022-10-24T07:45:08Z</dcterms:created>
  <dcterms:modified xsi:type="dcterms:W3CDTF">2022-11-09T12:36:35Z</dcterms:modified>
</cp:coreProperties>
</file>