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68" r:id="rId4"/>
    <p:sldId id="272" r:id="rId5"/>
    <p:sldId id="258" r:id="rId6"/>
    <p:sldId id="271" r:id="rId7"/>
    <p:sldId id="282" r:id="rId8"/>
    <p:sldId id="260" r:id="rId9"/>
    <p:sldId id="275" r:id="rId10"/>
    <p:sldId id="265" r:id="rId11"/>
    <p:sldId id="283" r:id="rId12"/>
    <p:sldId id="281" r:id="rId13"/>
    <p:sldId id="279" r:id="rId14"/>
    <p:sldId id="280" r:id="rId15"/>
    <p:sldId id="267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75892F-A9BC-4C3E-A9D0-13747EC31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510" y="1314450"/>
            <a:ext cx="8675439" cy="2736386"/>
          </a:xfrm>
        </p:spPr>
        <p:txBody>
          <a:bodyPr/>
          <a:lstStyle/>
          <a:p>
            <a:pPr algn="l"/>
            <a:r>
              <a:rPr lang="pl-PL" sz="3600" dirty="0"/>
              <a:t>3D </a:t>
            </a:r>
            <a:r>
              <a:rPr lang="pl-PL" sz="3600" dirty="0" err="1"/>
              <a:t>Printed</a:t>
            </a:r>
            <a:r>
              <a:rPr lang="pl-PL" sz="3600" dirty="0"/>
              <a:t> </a:t>
            </a:r>
            <a:r>
              <a:rPr lang="pl-PL" sz="3600" dirty="0" err="1"/>
              <a:t>lightweight</a:t>
            </a:r>
            <a:r>
              <a:rPr lang="pl-PL" sz="3600" dirty="0"/>
              <a:t> and </a:t>
            </a:r>
            <a:r>
              <a:rPr lang="pl-PL" sz="3600" dirty="0" err="1"/>
              <a:t>modular</a:t>
            </a:r>
            <a:r>
              <a:rPr lang="pl-PL" sz="3600" dirty="0"/>
              <a:t> </a:t>
            </a:r>
            <a:r>
              <a:rPr lang="pl-PL" sz="3600" dirty="0" err="1"/>
              <a:t>lithium-ion</a:t>
            </a:r>
            <a:r>
              <a:rPr lang="pl-PL" sz="3600" dirty="0"/>
              <a:t> </a:t>
            </a:r>
            <a:r>
              <a:rPr lang="pl-PL" sz="3600" dirty="0" err="1"/>
              <a:t>Uninterruptible</a:t>
            </a:r>
            <a:r>
              <a:rPr lang="pl-PL" sz="3600" dirty="0"/>
              <a:t> Power Booster for </a:t>
            </a:r>
            <a:r>
              <a:rPr lang="pl-PL" sz="3600" dirty="0" err="1"/>
              <a:t>research</a:t>
            </a:r>
            <a:r>
              <a:rPr lang="pl-PL" sz="3600" dirty="0"/>
              <a:t> and </a:t>
            </a:r>
            <a:r>
              <a:rPr lang="pl-PL" sz="3600" dirty="0" err="1"/>
              <a:t>medical</a:t>
            </a:r>
            <a:r>
              <a:rPr lang="pl-PL" sz="3600" dirty="0"/>
              <a:t> devices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ADE164-51B3-48D7-8598-0E7E72F9A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74" y="4050833"/>
            <a:ext cx="8825429" cy="1646302"/>
          </a:xfrm>
        </p:spPr>
        <p:txBody>
          <a:bodyPr>
            <a:normAutofit fontScale="92500"/>
          </a:bodyPr>
          <a:lstStyle/>
          <a:p>
            <a:br>
              <a:rPr lang="pl-PL" dirty="0"/>
            </a:br>
            <a:r>
              <a:rPr lang="pl-PL" dirty="0"/>
              <a:t>Frascati 02.11.2022</a:t>
            </a:r>
          </a:p>
          <a:p>
            <a:r>
              <a:rPr lang="pl-PL" dirty="0"/>
              <a:t>Mgr inż. Gabriel Moskal</a:t>
            </a:r>
            <a:br>
              <a:rPr lang="pl-PL" dirty="0"/>
            </a:br>
            <a:r>
              <a:rPr lang="pl-PL" dirty="0"/>
              <a:t>Dr hab. Marcin Molenda prof. UJ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Department of Chemical Technology, Faculty of Chemistry of the Jagiellonian University in Kraków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514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6D5535-03E5-4040-9608-7528D43C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35066" cy="1320800"/>
          </a:xfrm>
        </p:spPr>
        <p:txBody>
          <a:bodyPr/>
          <a:lstStyle/>
          <a:p>
            <a:r>
              <a:rPr lang="pl-PL" dirty="0"/>
              <a:t>J-PET + MRI </a:t>
            </a:r>
            <a:r>
              <a:rPr lang="pl-PL" dirty="0" err="1"/>
              <a:t>Uninterruptible</a:t>
            </a:r>
            <a:r>
              <a:rPr lang="pl-PL" dirty="0"/>
              <a:t> Power Booster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B8BDA4E-15C5-4EED-A7AA-A8A9D96AB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728855" cy="388077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Energy </a:t>
            </a:r>
            <a:r>
              <a:rPr lang="pl-PL" sz="2000" dirty="0" err="1"/>
              <a:t>storage</a:t>
            </a:r>
            <a:r>
              <a:rPr lang="pl-PL" sz="2000" dirty="0"/>
              <a:t> for a mobile J-PET </a:t>
            </a:r>
            <a:r>
              <a:rPr lang="pl-PL" sz="2000" dirty="0" err="1"/>
              <a:t>tomograph</a:t>
            </a:r>
            <a:endParaRPr lang="pl-PL" sz="2000" dirty="0"/>
          </a:p>
          <a:p>
            <a:pPr marL="0" indent="0">
              <a:buNone/>
            </a:pPr>
            <a:r>
              <a:rPr lang="pl-PL" dirty="0" err="1"/>
              <a:t>Parameters</a:t>
            </a:r>
            <a:r>
              <a:rPr lang="pl-PL" dirty="0"/>
              <a:t>:</a:t>
            </a:r>
          </a:p>
          <a:p>
            <a:r>
              <a:rPr lang="pl-PL" dirty="0" err="1"/>
              <a:t>Guaranteed</a:t>
            </a:r>
            <a:r>
              <a:rPr lang="pl-PL" dirty="0"/>
              <a:t> minimum </a:t>
            </a:r>
            <a:r>
              <a:rPr lang="pl-PL" dirty="0" err="1"/>
              <a:t>working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- 3 h</a:t>
            </a:r>
          </a:p>
          <a:p>
            <a:r>
              <a:rPr lang="pl-PL" dirty="0"/>
              <a:t>Maximum </a:t>
            </a:r>
            <a:r>
              <a:rPr lang="pl-PL" dirty="0" err="1"/>
              <a:t>power</a:t>
            </a:r>
            <a:r>
              <a:rPr lang="pl-PL" dirty="0"/>
              <a:t> – 6 kW</a:t>
            </a:r>
          </a:p>
          <a:p>
            <a:r>
              <a:rPr lang="pl-PL" dirty="0"/>
              <a:t>Maximum </a:t>
            </a:r>
            <a:r>
              <a:rPr lang="pl-PL" dirty="0" err="1"/>
              <a:t>instantaneous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– 12 kW</a:t>
            </a:r>
          </a:p>
          <a:p>
            <a:r>
              <a:rPr lang="pl-PL" dirty="0"/>
              <a:t>30 </a:t>
            </a:r>
            <a:r>
              <a:rPr lang="pl-PL" dirty="0" err="1"/>
              <a:t>modules</a:t>
            </a:r>
            <a:r>
              <a:rPr lang="pl-PL" dirty="0"/>
              <a:t>, </a:t>
            </a:r>
            <a:r>
              <a:rPr lang="pl-PL" dirty="0" err="1"/>
              <a:t>type</a:t>
            </a:r>
            <a:r>
              <a:rPr lang="pl-PL" dirty="0"/>
              <a:t> 7s10p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640AB62-603C-47CD-93EE-9F6497AA06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3082" y="2130065"/>
            <a:ext cx="4923905" cy="3911296"/>
          </a:xfrm>
        </p:spPr>
      </p:pic>
    </p:spTree>
    <p:extLst>
      <p:ext uri="{BB962C8B-B14F-4D97-AF65-F5344CB8AC3E}">
        <p14:creationId xmlns:p14="http://schemas.microsoft.com/office/powerpoint/2010/main" val="54403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6D5535-03E5-4040-9608-7528D43C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35066" cy="1320800"/>
          </a:xfrm>
        </p:spPr>
        <p:txBody>
          <a:bodyPr/>
          <a:lstStyle/>
          <a:p>
            <a:r>
              <a:rPr lang="pl-PL" dirty="0"/>
              <a:t>J-PET + MRI </a:t>
            </a:r>
            <a:r>
              <a:rPr lang="pl-PL" dirty="0" err="1"/>
              <a:t>Uninterruptible</a:t>
            </a:r>
            <a:r>
              <a:rPr lang="pl-PL" dirty="0"/>
              <a:t> Power Booster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B8BDA4E-15C5-4EED-A7AA-A8A9D96AB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728855" cy="388077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Energy </a:t>
            </a:r>
            <a:r>
              <a:rPr lang="pl-PL" sz="2000" dirty="0" err="1"/>
              <a:t>storage</a:t>
            </a:r>
            <a:r>
              <a:rPr lang="pl-PL" sz="2000" dirty="0"/>
              <a:t> for J-PET </a:t>
            </a:r>
            <a:r>
              <a:rPr lang="pl-PL" sz="2000" dirty="0" err="1"/>
              <a:t>tomograph</a:t>
            </a:r>
            <a:endParaRPr lang="pl-PL" sz="2000" dirty="0"/>
          </a:p>
          <a:p>
            <a:pPr marL="0" indent="0">
              <a:buNone/>
            </a:pPr>
            <a:r>
              <a:rPr lang="pl-PL" dirty="0" err="1"/>
              <a:t>Parameters</a:t>
            </a:r>
            <a:r>
              <a:rPr lang="pl-PL" dirty="0"/>
              <a:t>:</a:t>
            </a:r>
          </a:p>
          <a:p>
            <a:r>
              <a:rPr lang="pl-PL" dirty="0" err="1"/>
              <a:t>Guaranteed</a:t>
            </a:r>
            <a:r>
              <a:rPr lang="pl-PL" dirty="0"/>
              <a:t> minimum </a:t>
            </a:r>
            <a:r>
              <a:rPr lang="pl-PL" dirty="0" err="1"/>
              <a:t>working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- 3 h</a:t>
            </a:r>
          </a:p>
          <a:p>
            <a:r>
              <a:rPr lang="pl-PL" dirty="0"/>
              <a:t>Maximum </a:t>
            </a:r>
            <a:r>
              <a:rPr lang="pl-PL" dirty="0" err="1"/>
              <a:t>power</a:t>
            </a:r>
            <a:r>
              <a:rPr lang="pl-PL" dirty="0"/>
              <a:t> – 6 kW</a:t>
            </a:r>
          </a:p>
          <a:p>
            <a:r>
              <a:rPr lang="pl-PL" dirty="0"/>
              <a:t>Maximum </a:t>
            </a:r>
            <a:r>
              <a:rPr lang="pl-PL" dirty="0" err="1"/>
              <a:t>instantaneous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– 12 kW</a:t>
            </a:r>
          </a:p>
          <a:p>
            <a:r>
              <a:rPr lang="pl-PL" dirty="0"/>
              <a:t>30 </a:t>
            </a:r>
            <a:r>
              <a:rPr lang="pl-PL" dirty="0" err="1"/>
              <a:t>modules</a:t>
            </a:r>
            <a:r>
              <a:rPr lang="pl-PL" dirty="0"/>
              <a:t>, </a:t>
            </a:r>
            <a:r>
              <a:rPr lang="pl-PL" dirty="0" err="1"/>
              <a:t>type</a:t>
            </a:r>
            <a:r>
              <a:rPr lang="pl-PL" dirty="0"/>
              <a:t> 7s10p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1A54EF2-9BED-4F2D-F9D6-50D8DFDCC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6189" y="2160589"/>
            <a:ext cx="4849897" cy="388077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Energy </a:t>
            </a:r>
            <a:r>
              <a:rPr lang="pl-PL" sz="2000" dirty="0" err="1"/>
              <a:t>storage</a:t>
            </a:r>
            <a:r>
              <a:rPr lang="pl-PL" sz="2000" dirty="0"/>
              <a:t> for MRI</a:t>
            </a:r>
          </a:p>
          <a:p>
            <a:pPr marL="0" indent="0">
              <a:buNone/>
            </a:pPr>
            <a:br>
              <a:rPr lang="pl-PL" sz="2000" dirty="0"/>
            </a:br>
            <a:r>
              <a:rPr lang="pl-PL" sz="2000" dirty="0"/>
              <a:t> </a:t>
            </a:r>
            <a:r>
              <a:rPr lang="pl-PL" dirty="0" err="1"/>
              <a:t>Parameters</a:t>
            </a:r>
            <a:r>
              <a:rPr lang="pl-PL" dirty="0"/>
              <a:t>:</a:t>
            </a:r>
          </a:p>
          <a:p>
            <a:r>
              <a:rPr lang="pl-PL" dirty="0" err="1"/>
              <a:t>Guaranteed</a:t>
            </a:r>
            <a:r>
              <a:rPr lang="pl-PL" dirty="0"/>
              <a:t> minimum </a:t>
            </a:r>
            <a:r>
              <a:rPr lang="pl-PL" dirty="0" err="1"/>
              <a:t>working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- 3 h</a:t>
            </a:r>
          </a:p>
          <a:p>
            <a:r>
              <a:rPr lang="pl-PL" dirty="0"/>
              <a:t>Maximum </a:t>
            </a:r>
            <a:r>
              <a:rPr lang="pl-PL" dirty="0" err="1"/>
              <a:t>power</a:t>
            </a:r>
            <a:r>
              <a:rPr lang="pl-PL" dirty="0"/>
              <a:t> – 20 kW</a:t>
            </a:r>
          </a:p>
          <a:p>
            <a:r>
              <a:rPr lang="pl-PL" dirty="0"/>
              <a:t>Maximum </a:t>
            </a:r>
            <a:r>
              <a:rPr lang="pl-PL" dirty="0" err="1"/>
              <a:t>instantaneous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– 35 kW</a:t>
            </a:r>
          </a:p>
          <a:p>
            <a:r>
              <a:rPr lang="pl-PL" dirty="0"/>
              <a:t>120 </a:t>
            </a:r>
            <a:r>
              <a:rPr lang="pl-PL" dirty="0" err="1"/>
              <a:t>modules</a:t>
            </a:r>
            <a:r>
              <a:rPr lang="pl-PL" dirty="0"/>
              <a:t>, </a:t>
            </a:r>
            <a:r>
              <a:rPr lang="pl-PL" dirty="0" err="1"/>
              <a:t>type</a:t>
            </a:r>
            <a:r>
              <a:rPr lang="pl-PL" dirty="0"/>
              <a:t> 7s10p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607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C19E39-652A-46CC-9D65-9D9F7D42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11733" cy="1320800"/>
          </a:xfrm>
        </p:spPr>
        <p:txBody>
          <a:bodyPr/>
          <a:lstStyle/>
          <a:p>
            <a:r>
              <a:rPr lang="pl-PL"/>
              <a:t>J-PET + MRI Uninterruptible power Booster 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1F4D66C-8AC9-5AFC-CFA4-D405E4C34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336" y="2160588"/>
            <a:ext cx="8317365" cy="3881437"/>
          </a:xfrm>
        </p:spPr>
      </p:pic>
    </p:spTree>
    <p:extLst>
      <p:ext uri="{BB962C8B-B14F-4D97-AF65-F5344CB8AC3E}">
        <p14:creationId xmlns:p14="http://schemas.microsoft.com/office/powerpoint/2010/main" val="126304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12AF70-BFD7-4C5E-A095-E686F304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Uninterruptible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</a:t>
            </a:r>
            <a:r>
              <a:rPr lang="pl-PL" dirty="0" err="1"/>
              <a:t>booster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ECDD4B-EDBA-4913-A503-3A4FB0C0AA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3D </a:t>
            </a:r>
            <a:r>
              <a:rPr lang="pl-PL" dirty="0" err="1"/>
              <a:t>printed</a:t>
            </a:r>
            <a:r>
              <a:rPr lang="pl-PL" dirty="0"/>
              <a:t> </a:t>
            </a:r>
            <a:r>
              <a:rPr lang="pl-PL" dirty="0" err="1"/>
              <a:t>modules</a:t>
            </a:r>
            <a:r>
              <a:rPr lang="pl-PL" dirty="0"/>
              <a:t>:</a:t>
            </a:r>
          </a:p>
          <a:p>
            <a:r>
              <a:rPr lang="pl-PL" dirty="0"/>
              <a:t>A</a:t>
            </a:r>
            <a:r>
              <a:rPr lang="en-US" dirty="0" err="1"/>
              <a:t>bility</a:t>
            </a:r>
            <a:r>
              <a:rPr lang="en-US" dirty="0"/>
              <a:t> to match shapes to the available space</a:t>
            </a:r>
            <a:endParaRPr lang="pl-PL" dirty="0"/>
          </a:p>
          <a:p>
            <a:r>
              <a:rPr lang="pl-PL" dirty="0"/>
              <a:t>E</a:t>
            </a:r>
            <a:r>
              <a:rPr lang="en-US" dirty="0" err="1"/>
              <a:t>asier</a:t>
            </a:r>
            <a:r>
              <a:rPr lang="en-US" dirty="0"/>
              <a:t> prototyping and subsequent service</a:t>
            </a:r>
            <a:endParaRPr lang="pl-PL" dirty="0"/>
          </a:p>
          <a:p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production</a:t>
            </a:r>
            <a:r>
              <a:rPr lang="pl-PL" dirty="0"/>
              <a:t> </a:t>
            </a:r>
            <a:r>
              <a:rPr lang="pl-PL" dirty="0" err="1"/>
              <a:t>costs</a:t>
            </a:r>
            <a:endParaRPr lang="pl-PL" dirty="0"/>
          </a:p>
          <a:p>
            <a:r>
              <a:rPr lang="pl-PL" dirty="0"/>
              <a:t>A</a:t>
            </a:r>
            <a:r>
              <a:rPr lang="en-US" dirty="0" err="1"/>
              <a:t>ll</a:t>
            </a:r>
            <a:r>
              <a:rPr lang="en-US" dirty="0"/>
              <a:t> </a:t>
            </a:r>
            <a:r>
              <a:rPr lang="pl-PL" dirty="0"/>
              <a:t>of the</a:t>
            </a:r>
            <a:r>
              <a:rPr lang="en-US" dirty="0"/>
              <a:t> modules can be tailored to the ideal use of the available space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6DC174-2FF5-49EB-9417-7C89B8379C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Modular construction</a:t>
            </a:r>
          </a:p>
          <a:p>
            <a:r>
              <a:rPr lang="en-US" dirty="0"/>
              <a:t>Optimal use of the available space</a:t>
            </a:r>
          </a:p>
          <a:p>
            <a:r>
              <a:rPr lang="en-US" dirty="0"/>
              <a:t>Small dimensions and weight of individual modules</a:t>
            </a:r>
          </a:p>
          <a:p>
            <a:r>
              <a:rPr lang="en-US" dirty="0"/>
              <a:t>No need to separate an additional room</a:t>
            </a:r>
          </a:p>
          <a:p>
            <a:r>
              <a:rPr lang="en-US" dirty="0"/>
              <a:t>Simplified service and operation</a:t>
            </a:r>
          </a:p>
          <a:p>
            <a:r>
              <a:rPr lang="en-US" dirty="0"/>
              <a:t>Possibility to increase / decrease the energy storage as needed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131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F56892-4D92-4E3D-BF47-9B0B1F1C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E403FF2-37B7-4009-8E2D-8A866362B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proposed UP</a:t>
            </a:r>
            <a:r>
              <a:rPr lang="pl-PL" dirty="0"/>
              <a:t>B</a:t>
            </a:r>
            <a:r>
              <a:rPr lang="en-US" dirty="0"/>
              <a:t> will power the J-PET tomograph</a:t>
            </a:r>
            <a:r>
              <a:rPr lang="pl-PL" dirty="0"/>
              <a:t> and MRI </a:t>
            </a:r>
            <a:r>
              <a:rPr lang="pl-PL" dirty="0" err="1"/>
              <a:t>machine</a:t>
            </a:r>
            <a:r>
              <a:rPr lang="en-US" dirty="0"/>
              <a:t> for a minimum of </a:t>
            </a:r>
            <a:r>
              <a:rPr lang="pl-PL" dirty="0"/>
              <a:t>3</a:t>
            </a:r>
            <a:r>
              <a:rPr lang="en-US" dirty="0"/>
              <a:t> hours</a:t>
            </a:r>
            <a:endParaRPr lang="pl-PL" dirty="0"/>
          </a:p>
          <a:p>
            <a:r>
              <a:rPr lang="en-US" dirty="0"/>
              <a:t>The device isolates and stabilizes the power supply to both devices</a:t>
            </a:r>
          </a:p>
          <a:p>
            <a:r>
              <a:rPr lang="en-US" dirty="0"/>
              <a:t>At this stage, li-ion cells based on liquid electrolytes are used - solid electrolytes are developed in parallel</a:t>
            </a:r>
          </a:p>
          <a:p>
            <a:r>
              <a:rPr lang="en-US" dirty="0"/>
              <a:t>It allows for effective and safe powering of medical devices from a network not adapted to the required loads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03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FBD345-ECE7-4F4C-9A61-B1B698F1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Literature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EEDB6E-842B-43B4-989B-633CA7488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S. </a:t>
            </a:r>
            <a:r>
              <a:rPr lang="en-GB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Anuphappharadorn</a:t>
            </a:r>
            <a:r>
              <a:rPr lang="en-GB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Et al., Energy Procedia, 56 (2014) 352-358</a:t>
            </a:r>
            <a:endParaRPr lang="pl-PL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Stan Et al.,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IEEE 36th International Telecommunications Energy Conference (INTELEC), (2014) 1-8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Y. Lu, Nature Communications, 11 (2020) 2499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F. Zheng Et al., Journal of Power Source, 389(2018) 198-213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[5] A.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Manthiram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X. Yu, S. Wang, Nature Reviews Materials, 2 (2017) 16103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[6] </a:t>
            </a: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P. Moskal, E. Ł. </a:t>
            </a:r>
            <a:r>
              <a:rPr lang="en-GB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Stępień</a:t>
            </a: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 PET Clinics 15 (2020) 439-452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[7] </a:t>
            </a:r>
            <a:r>
              <a:rPr lang="en-GB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 Moskal et al.,  Nature Reviews Physics, 1 (2019) 527-529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7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C2177F-3CC3-4180-A414-27408DE36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Objective</a:t>
            </a:r>
            <a:r>
              <a:rPr lang="pl-PL" dirty="0"/>
              <a:t> of the </a:t>
            </a:r>
            <a:r>
              <a:rPr lang="pl-PL" dirty="0" err="1"/>
              <a:t>work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2E473D-EB20-43CA-A667-D0E87EEF2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aim of the study is to design and build with the use of 3D printing technology, modular UP</a:t>
            </a:r>
            <a:r>
              <a:rPr lang="pl-PL" sz="2800" dirty="0"/>
              <a:t>B</a:t>
            </a:r>
            <a:r>
              <a:rPr lang="en-US" sz="2800" dirty="0"/>
              <a:t> for mobile medical equipment, with the possibility of adjusting the shape of modules to optimally use the available space.</a:t>
            </a:r>
            <a:endParaRPr lang="pl-PL" sz="2800" dirty="0"/>
          </a:p>
          <a:p>
            <a:r>
              <a:rPr lang="en-US" sz="2800" dirty="0"/>
              <a:t>enabling simultaneous operation of highly energy-consuming </a:t>
            </a:r>
            <a:r>
              <a:rPr lang="pl-PL" sz="2800" dirty="0" err="1"/>
              <a:t>research</a:t>
            </a:r>
            <a:r>
              <a:rPr lang="pl-PL" sz="2800" dirty="0"/>
              <a:t> and </a:t>
            </a:r>
            <a:r>
              <a:rPr lang="en-US" sz="2800" dirty="0"/>
              <a:t>medical devices (e.g. PET and MRI)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38487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AE8253-2F65-424D-BF5D-26CE757B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Uninterruptible</a:t>
            </a:r>
            <a:r>
              <a:rPr lang="pl-PL" dirty="0"/>
              <a:t> </a:t>
            </a:r>
            <a:r>
              <a:rPr lang="pl-PL" dirty="0" err="1"/>
              <a:t>power</a:t>
            </a:r>
            <a:r>
              <a:rPr lang="pl-PL" dirty="0"/>
              <a:t> </a:t>
            </a:r>
            <a:r>
              <a:rPr lang="pl-PL" dirty="0" err="1"/>
              <a:t>supplies</a:t>
            </a:r>
            <a:r>
              <a:rPr lang="pl-PL" dirty="0"/>
              <a:t> (UPS)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B478F56-5C3E-4C77-9416-8B785CB996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19174" y="1138080"/>
            <a:ext cx="4754828" cy="4754828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2116946-C6F9-426C-BC7A-256D05F05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631200"/>
            <a:ext cx="4184034" cy="38807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Most </a:t>
            </a:r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parameters</a:t>
            </a:r>
            <a:r>
              <a:rPr lang="pl-PL" dirty="0"/>
              <a:t>:</a:t>
            </a:r>
          </a:p>
          <a:p>
            <a:r>
              <a:rPr lang="pl-PL" dirty="0"/>
              <a:t>O</a:t>
            </a:r>
            <a:r>
              <a:rPr lang="en-US" dirty="0" err="1"/>
              <a:t>utput</a:t>
            </a:r>
            <a:r>
              <a:rPr lang="en-US" dirty="0"/>
              <a:t> voltage type (DC, various types of AC)</a:t>
            </a:r>
            <a:r>
              <a:rPr lang="pl-PL" dirty="0"/>
              <a:t>  </a:t>
            </a:r>
          </a:p>
          <a:p>
            <a:r>
              <a:rPr lang="pl-PL" dirty="0"/>
              <a:t>Backup </a:t>
            </a:r>
            <a:r>
              <a:rPr lang="pl-PL" dirty="0" err="1"/>
              <a:t>time</a:t>
            </a:r>
            <a:endParaRPr lang="pl-PL" dirty="0"/>
          </a:p>
          <a:p>
            <a:r>
              <a:rPr lang="pl-PL" dirty="0" err="1"/>
              <a:t>Stored</a:t>
            </a:r>
            <a:r>
              <a:rPr lang="pl-PL" dirty="0"/>
              <a:t> </a:t>
            </a:r>
            <a:r>
              <a:rPr lang="pl-PL" dirty="0" err="1"/>
              <a:t>energy</a:t>
            </a:r>
            <a:endParaRPr lang="pl-PL" dirty="0"/>
          </a:p>
          <a:p>
            <a:r>
              <a:rPr lang="pl-PL" dirty="0" err="1"/>
              <a:t>Response</a:t>
            </a:r>
            <a:r>
              <a:rPr lang="pl-PL" dirty="0"/>
              <a:t> </a:t>
            </a:r>
            <a:r>
              <a:rPr lang="pl-PL" dirty="0" err="1"/>
              <a:t>time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54DBD26-B63B-4685-8A55-F60FF595A9B2}"/>
              </a:ext>
            </a:extLst>
          </p:cNvPr>
          <p:cNvSpPr txBox="1"/>
          <p:nvPr/>
        </p:nvSpPr>
        <p:spPr>
          <a:xfrm>
            <a:off x="677334" y="6550223"/>
            <a:ext cx="8065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https://5.imimg.com/data5/KO/XM/MY-56883998/ups-battery-500x500.jpg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D5F05438-7FF8-4356-94B4-9D10E988A615}"/>
              </a:ext>
            </a:extLst>
          </p:cNvPr>
          <p:cNvSpPr txBox="1">
            <a:spLocks/>
          </p:cNvSpPr>
          <p:nvPr/>
        </p:nvSpPr>
        <p:spPr>
          <a:xfrm>
            <a:off x="677333" y="4481002"/>
            <a:ext cx="4184035" cy="388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Construction</a:t>
            </a:r>
          </a:p>
          <a:p>
            <a:r>
              <a:rPr lang="pl-PL" dirty="0" err="1"/>
              <a:t>Mains</a:t>
            </a:r>
            <a:r>
              <a:rPr lang="pl-PL" dirty="0"/>
              <a:t> </a:t>
            </a:r>
            <a:r>
              <a:rPr lang="pl-PL" dirty="0" err="1"/>
              <a:t>voltage</a:t>
            </a:r>
            <a:r>
              <a:rPr lang="pl-PL" dirty="0"/>
              <a:t> </a:t>
            </a:r>
            <a:r>
              <a:rPr lang="pl-PL" dirty="0" err="1"/>
              <a:t>imput</a:t>
            </a:r>
            <a:endParaRPr lang="pl-PL" dirty="0"/>
          </a:p>
          <a:p>
            <a:r>
              <a:rPr lang="pl-PL" dirty="0"/>
              <a:t>AC / DC inwerter</a:t>
            </a:r>
          </a:p>
          <a:p>
            <a:r>
              <a:rPr lang="pl-PL" dirty="0"/>
              <a:t>Energy </a:t>
            </a:r>
            <a:r>
              <a:rPr lang="pl-PL" dirty="0" err="1"/>
              <a:t>storage</a:t>
            </a:r>
            <a:endParaRPr lang="pl-PL" dirty="0"/>
          </a:p>
          <a:p>
            <a:r>
              <a:rPr lang="pl-PL" dirty="0" err="1"/>
              <a:t>Protected</a:t>
            </a:r>
            <a:r>
              <a:rPr lang="pl-PL" dirty="0"/>
              <a:t> </a:t>
            </a:r>
            <a:r>
              <a:rPr lang="pl-PL" dirty="0" err="1"/>
              <a:t>mains</a:t>
            </a:r>
            <a:r>
              <a:rPr lang="pl-PL" dirty="0"/>
              <a:t> </a:t>
            </a:r>
            <a:r>
              <a:rPr lang="pl-PL" dirty="0" err="1"/>
              <a:t>output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19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4D6DF50-E7DA-4703-BCF6-61B77531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</a:t>
            </a:r>
            <a:r>
              <a:rPr lang="en-US" dirty="0" err="1"/>
              <a:t>dvantages</a:t>
            </a:r>
            <a:r>
              <a:rPr lang="en-US" dirty="0"/>
              <a:t> and challenges of using li-ion cells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839833C-23C4-436E-8482-DA8F9C0FB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</a:t>
            </a:r>
            <a:r>
              <a:rPr lang="en-US" dirty="0" err="1"/>
              <a:t>igh</a:t>
            </a:r>
            <a:r>
              <a:rPr lang="en-US" dirty="0"/>
              <a:t> volumetric and gravimetric energy density</a:t>
            </a:r>
            <a:r>
              <a:rPr lang="pl-PL" dirty="0"/>
              <a:t> ( ~200 </a:t>
            </a:r>
            <a:r>
              <a:rPr lang="pl-PL" dirty="0" err="1"/>
              <a:t>Wh</a:t>
            </a:r>
            <a:r>
              <a:rPr lang="pl-PL" dirty="0"/>
              <a:t>/kg  650 </a:t>
            </a:r>
            <a:r>
              <a:rPr lang="pl-PL" dirty="0" err="1"/>
              <a:t>Wh</a:t>
            </a:r>
            <a:r>
              <a:rPr lang="pl-PL" dirty="0"/>
              <a:t>/dm</a:t>
            </a:r>
            <a:r>
              <a:rPr lang="pl-PL" baseline="30000" dirty="0"/>
              <a:t>3</a:t>
            </a:r>
            <a:r>
              <a:rPr lang="pl-PL" dirty="0"/>
              <a:t>)</a:t>
            </a:r>
          </a:p>
          <a:p>
            <a:r>
              <a:rPr lang="pl-PL" dirty="0"/>
              <a:t>Fast </a:t>
            </a:r>
            <a:r>
              <a:rPr lang="pl-PL" dirty="0" err="1"/>
              <a:t>charging</a:t>
            </a:r>
            <a:r>
              <a:rPr lang="pl-PL" dirty="0"/>
              <a:t> </a:t>
            </a:r>
            <a:r>
              <a:rPr lang="pl-PL" dirty="0" err="1"/>
              <a:t>possiblity</a:t>
            </a:r>
            <a:r>
              <a:rPr lang="pl-PL" dirty="0"/>
              <a:t> </a:t>
            </a:r>
          </a:p>
          <a:p>
            <a:r>
              <a:rPr lang="pl-PL" dirty="0"/>
              <a:t>High </a:t>
            </a:r>
            <a:r>
              <a:rPr lang="pl-PL" dirty="0" err="1"/>
              <a:t>discharge</a:t>
            </a:r>
            <a:r>
              <a:rPr lang="pl-PL" dirty="0"/>
              <a:t> </a:t>
            </a:r>
            <a:r>
              <a:rPr lang="pl-PL" dirty="0" err="1"/>
              <a:t>currents</a:t>
            </a:r>
            <a:endParaRPr lang="pl-PL" dirty="0"/>
          </a:p>
          <a:p>
            <a:r>
              <a:rPr lang="pl-PL" dirty="0"/>
              <a:t>W</a:t>
            </a:r>
            <a:r>
              <a:rPr lang="en-US" dirty="0"/>
              <a:t>ide availability of different shapes and parameters of lithium-ion batteries</a:t>
            </a:r>
            <a:endParaRPr lang="pl-PL" dirty="0"/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BDB3352-B3A2-499B-A14D-5DD583D1954E}"/>
              </a:ext>
            </a:extLst>
          </p:cNvPr>
          <p:cNvSpPr txBox="1"/>
          <p:nvPr/>
        </p:nvSpPr>
        <p:spPr>
          <a:xfrm>
            <a:off x="677334" y="6206331"/>
            <a:ext cx="2953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https://4.imimg.com/data4/EN/TY/ANDROID-3040898/product-500x500.jpeg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6D6A62-1D55-494F-A1AA-AF561DBFD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775868"/>
            <a:ext cx="2953399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038970-89A6-4250-963F-EFDFF224B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82" y="3775868"/>
            <a:ext cx="4436770" cy="24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CA7B4D-B821-44B5-97A1-8F1ABF254651}"/>
              </a:ext>
            </a:extLst>
          </p:cNvPr>
          <p:cNvSpPr txBox="1"/>
          <p:nvPr/>
        </p:nvSpPr>
        <p:spPr>
          <a:xfrm>
            <a:off x="4233982" y="6248400"/>
            <a:ext cx="4121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https://img.alicdn.com/imgextra/i3/6000000000937/TB2jmc8s1uSBuNjy1XcXXcYjFXa_!!6000000000937-0-tbvideo.jpg</a:t>
            </a:r>
          </a:p>
        </p:txBody>
      </p:sp>
    </p:spTree>
    <p:extLst>
      <p:ext uri="{BB962C8B-B14F-4D97-AF65-F5344CB8AC3E}">
        <p14:creationId xmlns:p14="http://schemas.microsoft.com/office/powerpoint/2010/main" val="46369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AE8253-2F65-424D-BF5D-26CE757B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Lithium-ion cells - principle of operation</a:t>
            </a:r>
            <a:br>
              <a:rPr lang="pl-PL" dirty="0"/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2E5BBBE-A7E2-45C0-AB3F-AA509D24176B}"/>
              </a:ext>
            </a:extLst>
          </p:cNvPr>
          <p:cNvSpPr txBox="1"/>
          <p:nvPr/>
        </p:nvSpPr>
        <p:spPr>
          <a:xfrm>
            <a:off x="1034321" y="6334780"/>
            <a:ext cx="8357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https://www.researchgate.net/figure/Schematic-representation-of-a-lithium-ion-battery-and-its-working-operation_fig1_326515844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E424737-33E9-421E-BD5F-ACB4DE5C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76" y="1260047"/>
            <a:ext cx="6966784" cy="49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0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4D6DF50-E7DA-4703-BCF6-61B77531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Formation</a:t>
            </a:r>
            <a:r>
              <a:rPr lang="pl-PL" dirty="0"/>
              <a:t> of </a:t>
            </a:r>
            <a:r>
              <a:rPr lang="pl-PL" dirty="0" err="1"/>
              <a:t>lithium</a:t>
            </a:r>
            <a:r>
              <a:rPr lang="pl-PL" dirty="0"/>
              <a:t> </a:t>
            </a:r>
            <a:r>
              <a:rPr lang="pl-PL" dirty="0" err="1"/>
              <a:t>dendrites</a:t>
            </a:r>
            <a:endParaRPr lang="pl-PL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FE98EE4-78D0-4EAE-9109-FDC33BB7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136" y="1504638"/>
            <a:ext cx="621506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8A64665-B34E-4E37-AB93-7FFF44E07876}"/>
              </a:ext>
            </a:extLst>
          </p:cNvPr>
          <p:cNvSpPr txBox="1"/>
          <p:nvPr/>
        </p:nvSpPr>
        <p:spPr>
          <a:xfrm>
            <a:off x="452482" y="6334780"/>
            <a:ext cx="9291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https://www.researchgate.net/figure/Design-and-structure-of-various-Li-metal-anodes-a-A-bare-Li-metal-anode-Upon-cycling_fig1_321695226</a:t>
            </a:r>
          </a:p>
        </p:txBody>
      </p:sp>
    </p:spTree>
    <p:extLst>
      <p:ext uri="{BB962C8B-B14F-4D97-AF65-F5344CB8AC3E}">
        <p14:creationId xmlns:p14="http://schemas.microsoft.com/office/powerpoint/2010/main" val="370594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84D6DF50-E7DA-4703-BCF6-61B77531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Formation</a:t>
            </a:r>
            <a:r>
              <a:rPr lang="pl-PL" dirty="0"/>
              <a:t> of </a:t>
            </a:r>
            <a:r>
              <a:rPr lang="pl-PL" dirty="0" err="1"/>
              <a:t>lithium</a:t>
            </a:r>
            <a:r>
              <a:rPr lang="pl-PL" dirty="0"/>
              <a:t> </a:t>
            </a:r>
            <a:r>
              <a:rPr lang="pl-PL" dirty="0" err="1"/>
              <a:t>dendrites</a:t>
            </a:r>
            <a:endParaRPr lang="pl-PL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FE98EE4-78D0-4EAE-9109-FDC33BB7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136" y="1504638"/>
            <a:ext cx="621506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8A64665-B34E-4E37-AB93-7FFF44E07876}"/>
              </a:ext>
            </a:extLst>
          </p:cNvPr>
          <p:cNvSpPr txBox="1"/>
          <p:nvPr/>
        </p:nvSpPr>
        <p:spPr>
          <a:xfrm>
            <a:off x="452482" y="6334780"/>
            <a:ext cx="92911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https://www.researchgate.net/figure/Design-and-structure-of-various-Li-metal-anodes-a-A-bare-Li-metal-anode-Upon-cycling_fig1_321695226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E425332-9F23-4C6D-9337-B79DA1A6A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68" y="792038"/>
            <a:ext cx="5298472" cy="54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6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A138EC-2A9E-4410-865E-18BF0047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electrolytes - advantages and disadvantages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41F74B1-853A-4B90-942C-69622479C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Benefits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00ABA36-5EA9-4871-BFC1-7389F3F040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 penetration by lithium dendrites</a:t>
            </a:r>
          </a:p>
          <a:p>
            <a:r>
              <a:rPr lang="en-US" u="sng" dirty="0"/>
              <a:t>Possibility to use metallic lithium as anode</a:t>
            </a:r>
            <a:endParaRPr lang="pl-PL" u="sng" dirty="0"/>
          </a:p>
          <a:p>
            <a:r>
              <a:rPr lang="pl-PL" dirty="0"/>
              <a:t>C</a:t>
            </a:r>
            <a:r>
              <a:rPr lang="en-US" dirty="0" err="1"/>
              <a:t>ombines</a:t>
            </a:r>
            <a:r>
              <a:rPr lang="en-US" dirty="0"/>
              <a:t> the tasks of a separator and electrolyte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ED8414E-DE46-4A75-AB57-C1993C5BA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err="1"/>
              <a:t>Disadvantages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7121BB19-7AE3-462D-858A-36FB926348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Fragility</a:t>
            </a:r>
          </a:p>
          <a:p>
            <a:r>
              <a:rPr lang="en-US" dirty="0"/>
              <a:t>Limited possibilities of cell shaping</a:t>
            </a:r>
          </a:p>
          <a:p>
            <a:r>
              <a:rPr lang="en-US" dirty="0"/>
              <a:t>Difficult connection between the electrolyte and the electrode material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038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8C6184-F4F9-4AED-85CF-3E4C09E5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 state of research in the world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14456A3-E39F-4832-AEF7-4F151D7E5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Inorganic</a:t>
            </a:r>
            <a:r>
              <a:rPr lang="pl-PL" dirty="0"/>
              <a:t> </a:t>
            </a:r>
            <a:r>
              <a:rPr lang="pl-PL" dirty="0" err="1"/>
              <a:t>electrolytes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0787871-D0B0-461A-926F-C3050B79A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3206707" cy="3304117"/>
          </a:xfrm>
        </p:spPr>
        <p:txBody>
          <a:bodyPr/>
          <a:lstStyle/>
          <a:p>
            <a:r>
              <a:rPr lang="pl-PL" dirty="0" err="1"/>
              <a:t>Oxide</a:t>
            </a:r>
            <a:r>
              <a:rPr lang="pl-PL" dirty="0"/>
              <a:t> materials (</a:t>
            </a:r>
            <a:r>
              <a:rPr lang="pl-PL" dirty="0" err="1"/>
              <a:t>perovskites</a:t>
            </a:r>
            <a:r>
              <a:rPr lang="pl-PL" dirty="0"/>
              <a:t>, </a:t>
            </a:r>
            <a:r>
              <a:rPr lang="pl-PL" dirty="0" err="1"/>
              <a:t>anti-perovskites</a:t>
            </a:r>
            <a:r>
              <a:rPr lang="pl-PL" dirty="0"/>
              <a:t>, NASICON, </a:t>
            </a:r>
            <a:r>
              <a:rPr lang="pl-PL" dirty="0" err="1"/>
              <a:t>grenades</a:t>
            </a:r>
            <a:r>
              <a:rPr lang="pl-PL" dirty="0"/>
              <a:t>)</a:t>
            </a:r>
          </a:p>
          <a:p>
            <a:r>
              <a:rPr lang="pl-PL" dirty="0" err="1"/>
              <a:t>Sulfide</a:t>
            </a:r>
            <a:r>
              <a:rPr lang="pl-PL" dirty="0"/>
              <a:t> materials (</a:t>
            </a:r>
            <a:r>
              <a:rPr lang="pl-PL" dirty="0" err="1"/>
              <a:t>layered</a:t>
            </a:r>
            <a:r>
              <a:rPr lang="pl-PL" dirty="0"/>
              <a:t> </a:t>
            </a:r>
            <a:r>
              <a:rPr lang="pl-PL" dirty="0" err="1"/>
              <a:t>sulfides</a:t>
            </a:r>
            <a:r>
              <a:rPr lang="pl-PL" dirty="0"/>
              <a:t>, </a:t>
            </a:r>
            <a:r>
              <a:rPr lang="pl-PL" dirty="0" err="1"/>
              <a:t>Thio</a:t>
            </a:r>
            <a:r>
              <a:rPr lang="pl-PL" dirty="0"/>
              <a:t>-LISICON, LGPS, </a:t>
            </a:r>
            <a:r>
              <a:rPr lang="pl-PL" dirty="0" err="1"/>
              <a:t>agryrodites</a:t>
            </a:r>
            <a:r>
              <a:rPr lang="pl-PL" dirty="0"/>
              <a:t>)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E22BCE69-C7AA-4602-942F-B03111384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779" y="2072461"/>
            <a:ext cx="4185618" cy="576262"/>
          </a:xfrm>
        </p:spPr>
        <p:txBody>
          <a:bodyPr/>
          <a:lstStyle/>
          <a:p>
            <a:r>
              <a:rPr lang="pl-PL" dirty="0" err="1"/>
              <a:t>Organic</a:t>
            </a:r>
            <a:r>
              <a:rPr lang="pl-PL" dirty="0"/>
              <a:t> </a:t>
            </a:r>
            <a:r>
              <a:rPr lang="pl-PL" dirty="0" err="1"/>
              <a:t>electrolytes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43EE28E1-723C-4B7E-9FAE-4FEAC30F12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779" y="2752915"/>
            <a:ext cx="3206701" cy="3304117"/>
          </a:xfrm>
        </p:spPr>
        <p:txBody>
          <a:bodyPr/>
          <a:lstStyle/>
          <a:p>
            <a:r>
              <a:rPr lang="en-US" dirty="0"/>
              <a:t>Based on polymers (</a:t>
            </a:r>
            <a:r>
              <a:rPr lang="en-US" dirty="0" err="1"/>
              <a:t>polyethers</a:t>
            </a:r>
            <a:r>
              <a:rPr lang="en-US" dirty="0"/>
              <a:t>, polycarbonates, </a:t>
            </a:r>
            <a:r>
              <a:rPr lang="en-US" dirty="0" err="1"/>
              <a:t>polysiloxanes</a:t>
            </a:r>
            <a:r>
              <a:rPr lang="en-US" dirty="0"/>
              <a:t>, plastic crystals)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5F54304-9223-4140-8204-78FCFA8394C8}"/>
              </a:ext>
            </a:extLst>
          </p:cNvPr>
          <p:cNvSpPr txBox="1"/>
          <p:nvPr/>
        </p:nvSpPr>
        <p:spPr>
          <a:xfrm>
            <a:off x="4280136" y="2218281"/>
            <a:ext cx="610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 err="1"/>
              <a:t>Hybrid</a:t>
            </a:r>
            <a:r>
              <a:rPr lang="pl-PL" sz="2400" dirty="0"/>
              <a:t> </a:t>
            </a:r>
            <a:r>
              <a:rPr lang="pl-PL" sz="2400" dirty="0" err="1"/>
              <a:t>electrolytes</a:t>
            </a:r>
            <a:endParaRPr lang="pl-PL" sz="2400" dirty="0"/>
          </a:p>
        </p:txBody>
      </p:sp>
      <p:sp>
        <p:nvSpPr>
          <p:cNvPr id="17" name="Symbol zastępczy zawartości 9">
            <a:extLst>
              <a:ext uri="{FF2B5EF4-FFF2-40B4-BE49-F238E27FC236}">
                <a16:creationId xmlns:a16="http://schemas.microsoft.com/office/drawing/2014/main" id="{5408C518-3773-4854-8681-980EC76B66A6}"/>
              </a:ext>
            </a:extLst>
          </p:cNvPr>
          <p:cNvSpPr txBox="1">
            <a:spLocks/>
          </p:cNvSpPr>
          <p:nvPr/>
        </p:nvSpPr>
        <p:spPr>
          <a:xfrm>
            <a:off x="4280136" y="2819072"/>
            <a:ext cx="3206701" cy="330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I</a:t>
            </a:r>
            <a:r>
              <a:rPr lang="en-US" dirty="0" err="1"/>
              <a:t>norganic</a:t>
            </a:r>
            <a:r>
              <a:rPr lang="en-US" dirty="0"/>
              <a:t> glasses with the addition of organic lithium salts</a:t>
            </a:r>
          </a:p>
          <a:p>
            <a:r>
              <a:rPr lang="pl-PL" dirty="0"/>
              <a:t>O</a:t>
            </a:r>
            <a:r>
              <a:rPr lang="en-US" dirty="0" err="1"/>
              <a:t>rganic</a:t>
            </a:r>
            <a:r>
              <a:rPr lang="en-US" dirty="0"/>
              <a:t> matrices with the addition of inorganic lithium compounds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B77F10E-AE5E-4796-AB7E-2E6CF431F370}"/>
              </a:ext>
            </a:extLst>
          </p:cNvPr>
          <p:cNvSpPr txBox="1"/>
          <p:nvPr/>
        </p:nvSpPr>
        <p:spPr>
          <a:xfrm>
            <a:off x="565150" y="5258886"/>
            <a:ext cx="8596668" cy="1607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 err="1">
                <a:latin typeface="Trebuchet MS (Tekst podstawowy)"/>
                <a:ea typeface="Times New Roman" panose="02020603050405020304" pitchFamily="18" charset="0"/>
              </a:rPr>
              <a:t>S</a:t>
            </a:r>
            <a:r>
              <a:rPr lang="pl-PL" sz="1600" b="0" dirty="0" err="1">
                <a:effectLst/>
                <a:latin typeface="Trebuchet MS (Tekst podstawowy)"/>
                <a:ea typeface="Times New Roman" panose="02020603050405020304" pitchFamily="18" charset="0"/>
              </a:rPr>
              <a:t>ources</a:t>
            </a:r>
            <a:r>
              <a:rPr lang="pl-PL" sz="1600" b="0" dirty="0">
                <a:effectLst/>
                <a:latin typeface="Trebuchet MS (Tekst podstawowy)"/>
                <a:ea typeface="Times New Roman" panose="02020603050405020304" pitchFamily="18" charset="0"/>
              </a:rPr>
              <a:t>:</a:t>
            </a:r>
          </a:p>
          <a:p>
            <a:r>
              <a:rPr lang="en-GB" sz="1200" b="0" dirty="0">
                <a:effectLst/>
                <a:latin typeface="Trebuchet MS (Tekst podstawowy)"/>
                <a:ea typeface="Times New Roman" panose="02020603050405020304" pitchFamily="18" charset="0"/>
              </a:rPr>
              <a:t>S. </a:t>
            </a:r>
            <a:r>
              <a:rPr lang="en-GB" sz="1200" b="0" dirty="0" err="1">
                <a:effectLst/>
                <a:latin typeface="Trebuchet MS (Tekst podstawowy)"/>
                <a:ea typeface="Times New Roman" panose="02020603050405020304" pitchFamily="18" charset="0"/>
              </a:rPr>
              <a:t>Anuphappharadorn</a:t>
            </a:r>
            <a:r>
              <a:rPr lang="en-GB" sz="1200" b="0" dirty="0">
                <a:effectLst/>
                <a:latin typeface="Trebuchet MS (Tekst podstawowy)"/>
                <a:ea typeface="Times New Roman" panose="02020603050405020304" pitchFamily="18" charset="0"/>
              </a:rPr>
              <a:t> Et al., Energy Procedia, 56 (2014) 352-358</a:t>
            </a:r>
            <a:endParaRPr lang="pl-PL" sz="1200" b="1" dirty="0">
              <a:effectLst/>
              <a:latin typeface="Trebuchet MS (Tekst podstawowy)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Trebuchet MS (Tekst podstawowy)"/>
                <a:ea typeface="Calibri" panose="020F0502020204030204" pitchFamily="34" charset="0"/>
                <a:cs typeface="Calibri" panose="020F0502020204030204" pitchFamily="34" charset="0"/>
              </a:rPr>
              <a:t>A. Stan Et al.,</a:t>
            </a:r>
            <a:r>
              <a:rPr lang="pl-PL" sz="1200" dirty="0">
                <a:effectLst/>
                <a:latin typeface="Trebuchet MS (Tekst podstawowy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i="1" dirty="0">
                <a:solidFill>
                  <a:srgbClr val="333333"/>
                </a:solidFill>
                <a:effectLst/>
                <a:latin typeface="Trebuchet MS (Tekst podstawowy)"/>
                <a:ea typeface="Calibri" panose="020F0502020204030204" pitchFamily="34" charset="0"/>
                <a:cs typeface="Calibri" panose="020F0502020204030204" pitchFamily="34" charset="0"/>
              </a:rPr>
              <a:t>IEEE 36th International Telecommunications Energy Conference (INTELEC), (2014) 1-8</a:t>
            </a:r>
            <a:endParaRPr lang="pl-PL" sz="1200" dirty="0">
              <a:effectLst/>
              <a:latin typeface="Trebuchet MS (Tekst podstawow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Trebuchet MS (Tekst podstawowy)"/>
                <a:ea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GB" sz="1200" dirty="0" err="1">
                <a:effectLst/>
                <a:latin typeface="Trebuchet MS (Tekst podstawowy)"/>
                <a:ea typeface="Calibri" panose="020F0502020204030204" pitchFamily="34" charset="0"/>
                <a:cs typeface="Calibri" panose="020F0502020204030204" pitchFamily="34" charset="0"/>
              </a:rPr>
              <a:t>Xie</a:t>
            </a:r>
            <a:r>
              <a:rPr lang="en-GB" sz="1200" dirty="0">
                <a:effectLst/>
                <a:latin typeface="Trebuchet MS (Tekst podstawowy)"/>
                <a:ea typeface="Calibri" panose="020F0502020204030204" pitchFamily="34" charset="0"/>
                <a:cs typeface="Calibri" panose="020F0502020204030204" pitchFamily="34" charset="0"/>
              </a:rPr>
              <a:t>, Y. Lu, Nature Communications, 11 (2020) 2499</a:t>
            </a:r>
            <a:endParaRPr lang="pl-PL" sz="1200" dirty="0">
              <a:effectLst/>
              <a:latin typeface="Trebuchet MS (Tekst podstawow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Trebuchet MS (Tekst podstawowy)"/>
                <a:ea typeface="Calibri" panose="020F0502020204030204" pitchFamily="34" charset="0"/>
                <a:cs typeface="Calibri" panose="020F0502020204030204" pitchFamily="34" charset="0"/>
              </a:rPr>
              <a:t>F. Zheng Et al., Journal of Power Source, 389(2018) 198-213 </a:t>
            </a:r>
            <a:endParaRPr lang="pl-PL" sz="1200" dirty="0">
              <a:effectLst/>
              <a:latin typeface="Trebuchet MS (Tekst podstawow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Trebuchet MS (Tekst podstawowy)"/>
                <a:ea typeface="Calibri" panose="020F0502020204030204" pitchFamily="34" charset="0"/>
                <a:cs typeface="Calibri" panose="020F0502020204030204" pitchFamily="34" charset="0"/>
              </a:rPr>
              <a:t>[5] A. </a:t>
            </a:r>
            <a:r>
              <a:rPr lang="en-GB" sz="1200" dirty="0" err="1">
                <a:effectLst/>
                <a:latin typeface="Trebuchet MS (Tekst podstawowy)"/>
                <a:ea typeface="Calibri" panose="020F0502020204030204" pitchFamily="34" charset="0"/>
                <a:cs typeface="Calibri" panose="020F0502020204030204" pitchFamily="34" charset="0"/>
              </a:rPr>
              <a:t>Manthiram</a:t>
            </a:r>
            <a:r>
              <a:rPr lang="en-GB" sz="1200" dirty="0">
                <a:effectLst/>
                <a:latin typeface="Trebuchet MS (Tekst podstawowy)"/>
                <a:ea typeface="Calibri" panose="020F0502020204030204" pitchFamily="34" charset="0"/>
                <a:cs typeface="Calibri" panose="020F0502020204030204" pitchFamily="34" charset="0"/>
              </a:rPr>
              <a:t>, X. Yu, S. Wang, Nature Reviews Materials, 2 (2017) 16103</a:t>
            </a:r>
            <a:endParaRPr lang="pl-PL" sz="1200" dirty="0">
              <a:latin typeface="Trebuchet MS (Tekst podstawowy)"/>
            </a:endParaRPr>
          </a:p>
        </p:txBody>
      </p:sp>
    </p:spTree>
    <p:extLst>
      <p:ext uri="{BB962C8B-B14F-4D97-AF65-F5344CB8AC3E}">
        <p14:creationId xmlns:p14="http://schemas.microsoft.com/office/powerpoint/2010/main" val="46973872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7537</TotalTime>
  <Words>891</Words>
  <Application>Microsoft Office PowerPoint</Application>
  <PresentationFormat>Panoramiczny</PresentationFormat>
  <Paragraphs>101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Trebuchet MS (Tekst podstawowy)</vt:lpstr>
      <vt:lpstr>Wingdings 3</vt:lpstr>
      <vt:lpstr>Faseta</vt:lpstr>
      <vt:lpstr>3D Printed lightweight and modular lithium-ion Uninterruptible Power Booster for research and medical devices</vt:lpstr>
      <vt:lpstr>Objective of the work</vt:lpstr>
      <vt:lpstr>Uninterruptible power supplies (UPS)</vt:lpstr>
      <vt:lpstr>Advantages and challenges of using li-ion cells</vt:lpstr>
      <vt:lpstr>Lithium-ion cells - principle of operation </vt:lpstr>
      <vt:lpstr>Formation of lithium dendrites</vt:lpstr>
      <vt:lpstr>Formation of lithium dendrites</vt:lpstr>
      <vt:lpstr>Solid electrolytes - advantages and disadvantages</vt:lpstr>
      <vt:lpstr>The current state of research in the world</vt:lpstr>
      <vt:lpstr>J-PET + MRI Uninterruptible Power Booster </vt:lpstr>
      <vt:lpstr>J-PET + MRI Uninterruptible Power Booster </vt:lpstr>
      <vt:lpstr>J-PET + MRI Uninterruptible power Booster </vt:lpstr>
      <vt:lpstr>Uninterruptible power booster</vt:lpstr>
      <vt:lpstr>Summary</vt:lpstr>
      <vt:lpstr>Literature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elektrolity stałe w ogniwach litowo-jonowych</dc:title>
  <dc:creator>gabriel moskal</dc:creator>
  <cp:lastModifiedBy>Gabriel Moskal</cp:lastModifiedBy>
  <cp:revision>54</cp:revision>
  <cp:lastPrinted>2021-05-27T13:27:00Z</cp:lastPrinted>
  <dcterms:created xsi:type="dcterms:W3CDTF">2021-04-24T19:38:37Z</dcterms:created>
  <dcterms:modified xsi:type="dcterms:W3CDTF">2022-11-02T10:01:09Z</dcterms:modified>
</cp:coreProperties>
</file>