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97" r:id="rId3"/>
    <p:sldId id="342" r:id="rId4"/>
    <p:sldId id="257" r:id="rId5"/>
    <p:sldId id="260" r:id="rId6"/>
    <p:sldId id="268" r:id="rId7"/>
    <p:sldId id="405" r:id="rId8"/>
    <p:sldId id="285" r:id="rId9"/>
    <p:sldId id="267" r:id="rId10"/>
    <p:sldId id="299" r:id="rId11"/>
    <p:sldId id="283" r:id="rId12"/>
    <p:sldId id="300" r:id="rId13"/>
    <p:sldId id="315" r:id="rId14"/>
    <p:sldId id="350" r:id="rId15"/>
    <p:sldId id="351" r:id="rId16"/>
    <p:sldId id="322" r:id="rId17"/>
    <p:sldId id="339" r:id="rId18"/>
    <p:sldId id="352" r:id="rId19"/>
    <p:sldId id="364" r:id="rId20"/>
    <p:sldId id="378" r:id="rId21"/>
    <p:sldId id="379" r:id="rId22"/>
    <p:sldId id="380" r:id="rId23"/>
    <p:sldId id="365" r:id="rId24"/>
    <p:sldId id="438" r:id="rId25"/>
    <p:sldId id="373" r:id="rId26"/>
    <p:sldId id="439" r:id="rId27"/>
    <p:sldId id="440" r:id="rId28"/>
    <p:sldId id="377" r:id="rId29"/>
    <p:sldId id="381" r:id="rId30"/>
    <p:sldId id="382" r:id="rId31"/>
    <p:sldId id="383" r:id="rId32"/>
    <p:sldId id="384" r:id="rId33"/>
    <p:sldId id="385" r:id="rId34"/>
    <p:sldId id="318" r:id="rId35"/>
    <p:sldId id="303" r:id="rId36"/>
    <p:sldId id="312" r:id="rId37"/>
    <p:sldId id="319" r:id="rId38"/>
    <p:sldId id="390" r:id="rId39"/>
    <p:sldId id="291" r:id="rId40"/>
    <p:sldId id="447" r:id="rId41"/>
    <p:sldId id="448" r:id="rId42"/>
    <p:sldId id="449" r:id="rId43"/>
    <p:sldId id="437" r:id="rId44"/>
    <p:sldId id="398" r:id="rId45"/>
    <p:sldId id="324" r:id="rId46"/>
    <p:sldId id="325" r:id="rId47"/>
    <p:sldId id="363" r:id="rId48"/>
    <p:sldId id="313" r:id="rId49"/>
    <p:sldId id="273" r:id="rId50"/>
    <p:sldId id="307" r:id="rId51"/>
    <p:sldId id="356" r:id="rId52"/>
    <p:sldId id="456" r:id="rId5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rizio Benfatto" initials="M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9900"/>
    <a:srgbClr val="CCFF99"/>
    <a:srgbClr val="FF9900"/>
    <a:srgbClr val="CDEAFF"/>
    <a:srgbClr val="FFCC66"/>
    <a:srgbClr val="66FF66"/>
    <a:srgbClr val="CC6600"/>
    <a:srgbClr val="FF3300"/>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7723" autoAdjust="0"/>
  </p:normalViewPr>
  <p:slideViewPr>
    <p:cSldViewPr>
      <p:cViewPr>
        <p:scale>
          <a:sx n="66" d="100"/>
          <a:sy n="66" d="100"/>
        </p:scale>
        <p:origin x="-798" y="-21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2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16EB6-6804-422A-B08F-B339EF8A716C}" type="datetimeFigureOut">
              <a:rPr lang="en-US" smtClean="0"/>
              <a:t>10/30/2022</a:t>
            </a:fld>
            <a:endParaRPr lang="en-US"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6DBC24-A148-49FF-8BB7-AC104B663302}" type="slidenum">
              <a:rPr lang="en-US" smtClean="0"/>
              <a:t>‹N›</a:t>
            </a:fld>
            <a:endParaRPr lang="en-US" dirty="0"/>
          </a:p>
        </p:txBody>
      </p:sp>
    </p:spTree>
    <p:extLst>
      <p:ext uri="{BB962C8B-B14F-4D97-AF65-F5344CB8AC3E}">
        <p14:creationId xmlns:p14="http://schemas.microsoft.com/office/powerpoint/2010/main" val="564685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4B02530-185B-401D-A69E-013AD1F1B2A1}" type="slidenum">
              <a:rPr lang="it-IT" altLang="en-US"/>
              <a:pPr/>
              <a:t>47</a:t>
            </a:fld>
            <a:endParaRPr lang="it-IT" altLang="en-US"/>
          </a:p>
        </p:txBody>
      </p:sp>
      <p:sp>
        <p:nvSpPr>
          <p:cNvPr id="10752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2A25D75-5947-4407-AC7B-3A3696C7C653}" type="slidenum">
              <a:rPr lang="it-IT" altLang="en-US"/>
              <a:pPr/>
              <a:t>51</a:t>
            </a:fld>
            <a:endParaRPr lang="it-IT" altLang="en-US"/>
          </a:p>
        </p:txBody>
      </p:sp>
      <p:sp>
        <p:nvSpPr>
          <p:cNvPr id="12492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t>30/10/2022</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t>30/10/2022</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t>30/10/2022</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t>30/10/2022</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t>30/10/2022</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7F49D355-16BD-4E45-BD9A-5EA878CF7CBD}" type="datetimeFigureOut">
              <a:rPr lang="it-IT" smtClean="0"/>
              <a:t>30/10/2022</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F49D355-16BD-4E45-BD9A-5EA878CF7CBD}" type="datetimeFigureOut">
              <a:rPr lang="it-IT" smtClean="0"/>
              <a:t>30/10/2022</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E7A41E1B-4F70-4964-A407-84C68BE8251C}" type="slidenum">
              <a:rPr lang="it-IT" smtClean="0"/>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7F49D355-16BD-4E45-BD9A-5EA878CF7CBD}" type="datetimeFigureOut">
              <a:rPr lang="it-IT" smtClean="0"/>
              <a:t>30/10/2022</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E7A41E1B-4F70-4964-A407-84C68BE8251C}" type="slidenum">
              <a:rPr lang="it-IT" smtClean="0"/>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t>30/10/2022</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30/10/2022</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30/10/2022</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t>30/10/2022</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t>‹N›</a:t>
            </a:fld>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30.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59.png"/><Relationship Id="rId7" Type="http://schemas.openxmlformats.org/officeDocument/2006/relationships/image" Target="../media/image64.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22.xml.rels><?xml version="1.0" encoding="UTF-8" standalone="yes"?>
<Relationships xmlns="http://schemas.openxmlformats.org/package/2006/relationships"><Relationship Id="rId8" Type="http://schemas.openxmlformats.org/officeDocument/2006/relationships/image" Target="../media/image75.png"/><Relationship Id="rId7"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22.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90.png"/><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84.png"/><Relationship Id="rId4" Type="http://schemas.openxmlformats.org/officeDocument/2006/relationships/image" Target="../media/image82.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93.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92.png"/><Relationship Id="rId5" Type="http://schemas.openxmlformats.org/officeDocument/2006/relationships/image" Target="../media/image91.png"/></Relationships>
</file>

<file path=ppt/slides/_rels/slide3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 Id="rId5" Type="http://schemas.openxmlformats.org/officeDocument/2006/relationships/image" Target="../media/image97.png"/><Relationship Id="rId4" Type="http://schemas.openxmlformats.org/officeDocument/2006/relationships/image" Target="../media/image96.png"/></Relationships>
</file>

<file path=ppt/slides/_rels/slide33.xml.rels><?xml version="1.0" encoding="UTF-8" standalone="yes"?>
<Relationships xmlns="http://schemas.openxmlformats.org/package/2006/relationships"><Relationship Id="rId3" Type="http://schemas.openxmlformats.org/officeDocument/2006/relationships/image" Target="../media/image1020.png"/><Relationship Id="rId2" Type="http://schemas.openxmlformats.org/officeDocument/2006/relationships/image" Target="../media/image10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39.pn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3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85.png"/><Relationship Id="rId3" Type="http://schemas.openxmlformats.org/officeDocument/2006/relationships/image" Target="../media/image50.png"/><Relationship Id="rId7" Type="http://schemas.openxmlformats.org/officeDocument/2006/relationships/image" Target="../media/image66.png"/><Relationship Id="rId12" Type="http://schemas.openxmlformats.org/officeDocument/2006/relationships/image" Target="../media/image83.png"/><Relationship Id="rId17" Type="http://schemas.openxmlformats.org/officeDocument/2006/relationships/image" Target="../media/image90.png"/><Relationship Id="rId2" Type="http://schemas.openxmlformats.org/officeDocument/2006/relationships/notesSlide" Target="../notesSlides/notesSlide2.xml"/><Relationship Id="rId16"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79.png"/><Relationship Id="rId5" Type="http://schemas.openxmlformats.org/officeDocument/2006/relationships/image" Target="../media/image52.png"/><Relationship Id="rId15" Type="http://schemas.openxmlformats.org/officeDocument/2006/relationships/image" Target="../media/image88.png"/><Relationship Id="rId10" Type="http://schemas.openxmlformats.org/officeDocument/2006/relationships/image" Target="../media/image78.png"/><Relationship Id="rId4" Type="http://schemas.openxmlformats.org/officeDocument/2006/relationships/image" Target="../media/image51.png"/><Relationship Id="rId9" Type="http://schemas.openxmlformats.org/officeDocument/2006/relationships/image" Target="../media/image68.png"/><Relationship Id="rId14" Type="http://schemas.openxmlformats.org/officeDocument/2006/relationships/image" Target="../media/image87.png"/></Relationships>
</file>

<file path=ppt/slides/_rels/slide5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15616" y="836712"/>
            <a:ext cx="6912768" cy="1296144"/>
          </a:xfrm>
          <a:solidFill>
            <a:srgbClr val="FFCC66"/>
          </a:solidFill>
          <a:ln w="38100">
            <a:solidFill>
              <a:srgbClr val="C00000"/>
            </a:solidFill>
          </a:ln>
        </p:spPr>
        <p:txBody>
          <a:bodyPr>
            <a:normAutofit fontScale="90000"/>
          </a:bodyPr>
          <a:lstStyle/>
          <a:p>
            <a:r>
              <a:rPr lang="en-US" dirty="0">
                <a:latin typeface="Times New Roman" panose="02020603050405020304" pitchFamily="18" charset="0"/>
                <a:cs typeface="Times New Roman" panose="02020603050405020304" pitchFamily="18" charset="0"/>
              </a:rPr>
              <a:t>Biophotons: general aspects and new experimental data</a:t>
            </a:r>
          </a:p>
        </p:txBody>
      </p:sp>
      <p:sp>
        <p:nvSpPr>
          <p:cNvPr id="3" name="Sottotitolo 2"/>
          <p:cNvSpPr>
            <a:spLocks noGrp="1"/>
          </p:cNvSpPr>
          <p:nvPr>
            <p:ph type="subTitle" idx="1"/>
          </p:nvPr>
        </p:nvSpPr>
        <p:spPr>
          <a:xfrm>
            <a:off x="1331640" y="3284984"/>
            <a:ext cx="6400800" cy="1008112"/>
          </a:xfrm>
          <a:solidFill>
            <a:schemeClr val="accent5">
              <a:lumMod val="40000"/>
              <a:lumOff val="60000"/>
            </a:schemeClr>
          </a:solidFill>
        </p:spPr>
        <p:txBody>
          <a:bodyPr>
            <a:normAutofit/>
          </a:bodyPr>
          <a:lstStyle/>
          <a:p>
            <a:r>
              <a:rPr lang="it-IT" dirty="0">
                <a:solidFill>
                  <a:srgbClr val="C00000"/>
                </a:solidFill>
                <a:latin typeface="Times New Roman" panose="02020603050405020304" pitchFamily="18" charset="0"/>
                <a:cs typeface="Times New Roman" panose="02020603050405020304" pitchFamily="18" charset="0"/>
              </a:rPr>
              <a:t>M</a:t>
            </a:r>
            <a:r>
              <a:rPr lang="it-IT">
                <a:solidFill>
                  <a:srgbClr val="C00000"/>
                </a:solidFill>
                <a:latin typeface="Times New Roman" panose="02020603050405020304" pitchFamily="18" charset="0"/>
                <a:cs typeface="Times New Roman" panose="02020603050405020304" pitchFamily="18" charset="0"/>
              </a:rPr>
              <a:t>. </a:t>
            </a:r>
            <a:r>
              <a:rPr lang="it-IT" smtClean="0">
                <a:solidFill>
                  <a:srgbClr val="C00000"/>
                </a:solidFill>
                <a:latin typeface="Times New Roman" panose="02020603050405020304" pitchFamily="18" charset="0"/>
                <a:cs typeface="Times New Roman" panose="02020603050405020304" pitchFamily="18" charset="0"/>
              </a:rPr>
              <a:t>Benfatto </a:t>
            </a:r>
          </a:p>
          <a:p>
            <a:r>
              <a:rPr lang="it-IT" sz="2000" smtClean="0">
                <a:solidFill>
                  <a:srgbClr val="C00000"/>
                </a:solidFill>
                <a:latin typeface="Times New Roman" panose="02020603050405020304" pitchFamily="18" charset="0"/>
                <a:cs typeface="Times New Roman" panose="02020603050405020304" pitchFamily="18" charset="0"/>
              </a:rPr>
              <a:t>Laboratori </a:t>
            </a:r>
            <a:r>
              <a:rPr lang="it-IT" sz="2000" dirty="0">
                <a:solidFill>
                  <a:srgbClr val="C00000"/>
                </a:solidFill>
                <a:latin typeface="Times New Roman" panose="02020603050405020304" pitchFamily="18" charset="0"/>
                <a:cs typeface="Times New Roman" panose="02020603050405020304" pitchFamily="18" charset="0"/>
              </a:rPr>
              <a:t>Nazionali di Frascati – INFN – Frascati. Italy</a:t>
            </a:r>
            <a:endParaRPr lang="en-US" sz="2000" dirty="0">
              <a:solidFill>
                <a:srgbClr val="C00000"/>
              </a:solidFill>
              <a:latin typeface="Times New Roman" panose="02020603050405020304" pitchFamily="18" charset="0"/>
              <a:cs typeface="Times New Roman" panose="02020603050405020304" pitchFamily="18" charset="0"/>
            </a:endParaRPr>
          </a:p>
        </p:txBody>
      </p:sp>
      <p:sp>
        <p:nvSpPr>
          <p:cNvPr id="4" name="CasellaDiTesto 3"/>
          <p:cNvSpPr txBox="1"/>
          <p:nvPr/>
        </p:nvSpPr>
        <p:spPr>
          <a:xfrm>
            <a:off x="2026469" y="4931876"/>
            <a:ext cx="4984058" cy="461665"/>
          </a:xfrm>
          <a:prstGeom prst="rect">
            <a:avLst/>
          </a:prstGeom>
          <a:solidFill>
            <a:srgbClr val="CDEAFF"/>
          </a:solidFill>
        </p:spPr>
        <p:txBody>
          <a:bodyPr wrap="none" rtlCol="0">
            <a:spAutoFit/>
          </a:bodyPr>
          <a:lstStyle/>
          <a:p>
            <a:pPr algn="ctr"/>
            <a:r>
              <a:rPr lang="it-IT" sz="2400" smtClean="0">
                <a:latin typeface="Times New Roman" panose="02020603050405020304" pitchFamily="18" charset="0"/>
                <a:cs typeface="Times New Roman" panose="02020603050405020304" pitchFamily="18" charset="0"/>
              </a:rPr>
              <a:t>On behalf of biophotons collaboration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9874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866" y="404664"/>
            <a:ext cx="7700510" cy="3796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5413671" y="6309320"/>
            <a:ext cx="3087705" cy="338554"/>
          </a:xfrm>
          <a:prstGeom prst="rect">
            <a:avLst/>
          </a:prstGeom>
          <a:noFill/>
        </p:spPr>
        <p:txBody>
          <a:bodyPr wrap="none" rtlCol="0">
            <a:spAutoFit/>
          </a:bodyPr>
          <a:lstStyle/>
          <a:p>
            <a:r>
              <a:rPr lang="it-IT" sz="1600">
                <a:latin typeface="+mj-lt"/>
                <a:cs typeface="Times New Roman" panose="02020603050405020304" pitchFamily="18" charset="0"/>
              </a:rPr>
              <a:t>D. Fels , Plos One  </a:t>
            </a:r>
            <a:r>
              <a:rPr lang="it-IT" sz="1600" b="1">
                <a:latin typeface="+mj-lt"/>
                <a:cs typeface="Times New Roman" panose="02020603050405020304" pitchFamily="18" charset="0"/>
              </a:rPr>
              <a:t>4</a:t>
            </a:r>
            <a:r>
              <a:rPr lang="it-IT" sz="1600">
                <a:latin typeface="+mj-lt"/>
                <a:cs typeface="Times New Roman" panose="02020603050405020304" pitchFamily="18" charset="0"/>
              </a:rPr>
              <a:t>, e5086 (2009)</a:t>
            </a:r>
            <a:endParaRPr lang="en-US" sz="1600">
              <a:latin typeface="+mj-lt"/>
              <a:cs typeface="Times New Roman" panose="02020603050405020304" pitchFamily="18" charset="0"/>
            </a:endParaRPr>
          </a:p>
        </p:txBody>
      </p:sp>
      <p:sp>
        <p:nvSpPr>
          <p:cNvPr id="4" name="CasellaDiTesto 3"/>
          <p:cNvSpPr txBox="1"/>
          <p:nvPr/>
        </p:nvSpPr>
        <p:spPr>
          <a:xfrm>
            <a:off x="634425" y="4377878"/>
            <a:ext cx="8033392" cy="923330"/>
          </a:xfrm>
          <a:prstGeom prst="rect">
            <a:avLst/>
          </a:prstGeom>
          <a:solidFill>
            <a:schemeClr val="accent6">
              <a:lumMod val="20000"/>
              <a:lumOff val="80000"/>
            </a:schemeClr>
          </a:solidFill>
        </p:spPr>
        <p:txBody>
          <a:bodyPr wrap="square" rtlCol="0">
            <a:spAutoFit/>
          </a:bodyPr>
          <a:lstStyle/>
          <a:p>
            <a:pPr algn="just"/>
            <a:r>
              <a:rPr lang="it-IT">
                <a:latin typeface="Times New Roman" panose="02020603050405020304" pitchFamily="18" charset="0"/>
                <a:cs typeface="Times New Roman" panose="02020603050405020304" pitchFamily="18" charset="0"/>
              </a:rPr>
              <a:t>Essentialy he repeated the experiment of Gurwitsch but with the </a:t>
            </a:r>
            <a:r>
              <a:rPr lang="en-US">
                <a:latin typeface="Times New Roman" panose="02020603050405020304" pitchFamily="18" charset="0"/>
                <a:cs typeface="Times New Roman" panose="02020603050405020304" pitchFamily="18" charset="0"/>
              </a:rPr>
              <a:t>protozoan</a:t>
            </a:r>
            <a:r>
              <a:rPr lang="it-IT">
                <a:latin typeface="Times New Roman" panose="02020603050405020304" pitchFamily="18" charset="0"/>
                <a:cs typeface="Times New Roman" panose="02020603050405020304" pitchFamily="18" charset="0"/>
              </a:rPr>
              <a:t> Paramecium caudatum. He followed mainly the population growth. It depends from the separating material (glass or quartz), and the number of cells. </a:t>
            </a:r>
            <a:endParaRPr lang="en-US">
              <a:latin typeface="Times New Roman" panose="02020603050405020304" pitchFamily="18" charset="0"/>
              <a:cs typeface="Times New Roman" panose="02020603050405020304" pitchFamily="18" charset="0"/>
            </a:endParaRPr>
          </a:p>
        </p:txBody>
      </p:sp>
      <p:sp>
        <p:nvSpPr>
          <p:cNvPr id="5" name="CasellaDiTesto 4"/>
          <p:cNvSpPr txBox="1"/>
          <p:nvPr/>
        </p:nvSpPr>
        <p:spPr>
          <a:xfrm>
            <a:off x="666474" y="5517232"/>
            <a:ext cx="8001344" cy="646331"/>
          </a:xfrm>
          <a:prstGeom prst="rect">
            <a:avLst/>
          </a:prstGeom>
          <a:solidFill>
            <a:schemeClr val="accent2">
              <a:lumMod val="40000"/>
              <a:lumOff val="60000"/>
            </a:schemeClr>
          </a:solidFill>
          <a:ln w="28575">
            <a:solidFill>
              <a:srgbClr val="FF0000"/>
            </a:solidFill>
          </a:ln>
        </p:spPr>
        <p:txBody>
          <a:bodyPr wrap="square" rtlCol="0">
            <a:spAutoFit/>
          </a:bodyPr>
          <a:lstStyle/>
          <a:p>
            <a:r>
              <a:rPr lang="it-IT">
                <a:latin typeface="Times New Roman" panose="02020603050405020304" pitchFamily="18" charset="0"/>
                <a:cs typeface="Times New Roman" panose="02020603050405020304" pitchFamily="18" charset="0"/>
              </a:rPr>
              <a:t>He found that « ..</a:t>
            </a:r>
            <a:r>
              <a:rPr lang="it-IT" b="1">
                <a:latin typeface="Times New Roman" panose="02020603050405020304" pitchFamily="18" charset="0"/>
                <a:cs typeface="Times New Roman" panose="02020603050405020304" pitchFamily="18" charset="0"/>
              </a:rPr>
              <a:t>separated population of the ciliate P.c. interact with each other through glass under condition of complete darkness ..</a:t>
            </a:r>
            <a:r>
              <a:rPr lang="it-IT">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8213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736"/>
            <a:ext cx="3027347" cy="22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CasellaDiTesto 4"/>
          <p:cNvSpPr txBox="1">
            <a:spLocks noChangeArrowheads="1"/>
          </p:cNvSpPr>
          <p:nvPr/>
        </p:nvSpPr>
        <p:spPr bwMode="auto">
          <a:xfrm>
            <a:off x="2472459" y="115888"/>
            <a:ext cx="3755725" cy="707886"/>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it-IT" altLang="en-US" sz="4000">
                <a:latin typeface="Times New Roman" panose="02020603050405020304" pitchFamily="18" charset="0"/>
                <a:cs typeface="Times New Roman" panose="02020603050405020304" pitchFamily="18" charset="0"/>
              </a:rPr>
              <a:t>Our experiment</a:t>
            </a:r>
            <a:endParaRPr lang="en-GB" altLang="en-US" sz="4000">
              <a:latin typeface="Times New Roman" panose="02020603050405020304" pitchFamily="18" charset="0"/>
              <a:cs typeface="Times New Roman" panose="02020603050405020304" pitchFamily="18" charset="0"/>
            </a:endParaRPr>
          </a:p>
        </p:txBody>
      </p:sp>
      <p:pic>
        <p:nvPicPr>
          <p:cNvPr id="4100"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9053" y="2384120"/>
            <a:ext cx="3120138" cy="234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CasellaDiTesto 6"/>
          <p:cNvSpPr txBox="1">
            <a:spLocks noChangeArrowheads="1"/>
          </p:cNvSpPr>
          <p:nvPr/>
        </p:nvSpPr>
        <p:spPr bwMode="auto">
          <a:xfrm>
            <a:off x="3419872" y="1098091"/>
            <a:ext cx="5616624" cy="1015663"/>
          </a:xfrm>
          <a:prstGeom prst="rect">
            <a:avLst/>
          </a:prstGeom>
          <a:solidFill>
            <a:schemeClr val="accent6">
              <a:lumMod val="40000"/>
              <a:lumOff val="60000"/>
            </a:schemeClr>
          </a:solidFill>
          <a:ln w="28575">
            <a:solidFill>
              <a:srgbClr val="0070C0"/>
            </a:solidFill>
            <a:miter lim="800000"/>
            <a:headEnd/>
            <a:tailEnd/>
          </a:ln>
          <a:extLst/>
        </p:spPr>
        <p:txBody>
          <a:bodyPr wrap="squar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a:r>
              <a:rPr lang="en-GB" altLang="en-US" sz="2000">
                <a:latin typeface="Times New Roman" panose="02020603050405020304" pitchFamily="18" charset="0"/>
                <a:cs typeface="Times New Roman" panose="02020603050405020304" pitchFamily="18" charset="0"/>
              </a:rPr>
              <a:t>The germination apparatus is formed by a black PVC germination chamber and a turnable wheel posed between the germination chamber and the detector</a:t>
            </a:r>
          </a:p>
        </p:txBody>
      </p:sp>
      <p:pic>
        <p:nvPicPr>
          <p:cNvPr id="4102" name="Immagin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2714543"/>
            <a:ext cx="2239962"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528" y="3903054"/>
            <a:ext cx="24003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1"/>
          <p:cNvSpPr txBox="1">
            <a:spLocks noChangeArrowheads="1"/>
          </p:cNvSpPr>
          <p:nvPr/>
        </p:nvSpPr>
        <p:spPr bwMode="auto">
          <a:xfrm>
            <a:off x="3155876" y="5122728"/>
            <a:ext cx="5736604" cy="1631216"/>
          </a:xfrm>
          <a:prstGeom prst="rect">
            <a:avLst/>
          </a:prstGeom>
          <a:solidFill>
            <a:schemeClr val="accent5">
              <a:lumMod val="20000"/>
              <a:lumOff val="80000"/>
            </a:schemeClr>
          </a:solidFill>
          <a:ln w="28575">
            <a:solidFill>
              <a:srgbClr val="FF0000"/>
            </a:solidFill>
            <a:miter lim="800000"/>
            <a:headEnd/>
            <a:tailEnd/>
          </a:ln>
          <a:extLst/>
        </p:spPr>
        <p:txBody>
          <a:bodyPr wrap="square">
            <a:spAutoFit/>
          </a:bodyPr>
          <a:lstStyle>
            <a:lvl1pPr indent="174625">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indent="0">
              <a:buClr>
                <a:srgbClr val="FF0000"/>
              </a:buClr>
            </a:pPr>
            <a:r>
              <a:rPr lang="it-IT" altLang="en-US" sz="2000">
                <a:latin typeface="Times New Roman" panose="02020603050405020304" pitchFamily="18" charset="0"/>
                <a:cs typeface="Times New Roman" panose="02020603050405020304" pitchFamily="18" charset="0"/>
              </a:rPr>
              <a:t>A Photon Counting Head: Hamamatsu H12386 </a:t>
            </a:r>
            <a:r>
              <a:rPr lang="it-IT" altLang="en-US" sz="2000" smtClean="0">
                <a:latin typeface="Times New Roman" panose="02020603050405020304" pitchFamily="18" charset="0"/>
                <a:cs typeface="Times New Roman" panose="02020603050405020304" pitchFamily="18" charset="0"/>
              </a:rPr>
              <a:t>110</a:t>
            </a:r>
          </a:p>
          <a:p>
            <a:pPr indent="0">
              <a:buClr>
                <a:srgbClr val="FF0000"/>
              </a:buClr>
            </a:pPr>
            <a:endParaRPr lang="it-IT" altLang="en-US" sz="2000" smtClean="0">
              <a:latin typeface="Times New Roman" panose="02020603050405020304" pitchFamily="18" charset="0"/>
              <a:cs typeface="Times New Roman" panose="02020603050405020304" pitchFamily="18" charset="0"/>
            </a:endParaRPr>
          </a:p>
          <a:p>
            <a:pPr marL="342900" indent="-342900">
              <a:buClr>
                <a:srgbClr val="FF0000"/>
              </a:buClr>
              <a:buFont typeface="Arial" panose="020B0604020202020204" pitchFamily="34" charset="0"/>
              <a:buChar char="•"/>
            </a:pPr>
            <a:r>
              <a:rPr lang="it-IT" altLang="en-US" sz="2000" smtClean="0">
                <a:latin typeface="Times New Roman" panose="02020603050405020304" pitchFamily="18" charset="0"/>
                <a:cs typeface="Times New Roman" panose="02020603050405020304" pitchFamily="18" charset="0"/>
              </a:rPr>
              <a:t>Dark current of about 1-2 Photon/sec</a:t>
            </a:r>
          </a:p>
          <a:p>
            <a:pPr marL="342900" indent="-342900">
              <a:buClr>
                <a:srgbClr val="FF0000"/>
              </a:buClr>
              <a:buFont typeface="Arial" panose="020B0604020202020204" pitchFamily="34" charset="0"/>
              <a:buChar char="•"/>
            </a:pPr>
            <a:r>
              <a:rPr lang="it-IT" altLang="en-US" sz="2000" smtClean="0">
                <a:latin typeface="Times New Roman" panose="02020603050405020304" pitchFamily="18" charset="0"/>
                <a:cs typeface="Times New Roman" panose="02020603050405020304" pitchFamily="18" charset="0"/>
              </a:rPr>
              <a:t>Sensible part of 8mm        an acceptance solid angle of about 0.0016 </a:t>
            </a:r>
            <a:r>
              <a:rPr lang="it-IT" altLang="en-US" sz="2000" smtClean="0">
                <a:latin typeface="Symbol" panose="05050102010706020507" pitchFamily="18" charset="2"/>
                <a:cs typeface="Times New Roman" panose="02020603050405020304" pitchFamily="18" charset="0"/>
              </a:rPr>
              <a:t>p</a:t>
            </a:r>
            <a:r>
              <a:rPr lang="it-IT" altLang="en-US" sz="2000" smtClean="0">
                <a:latin typeface="Times New Roman" panose="02020603050405020304" pitchFamily="18" charset="0"/>
                <a:cs typeface="Times New Roman" panose="02020603050405020304" pitchFamily="18" charset="0"/>
              </a:rPr>
              <a:t> sr</a:t>
            </a:r>
          </a:p>
        </p:txBody>
      </p:sp>
      <p:cxnSp>
        <p:nvCxnSpPr>
          <p:cNvPr id="12" name="Connettore 2 11"/>
          <p:cNvCxnSpPr/>
          <p:nvPr/>
        </p:nvCxnSpPr>
        <p:spPr>
          <a:xfrm>
            <a:off x="3155485" y="2113754"/>
            <a:ext cx="16800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291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607311" y="197434"/>
            <a:ext cx="4259499" cy="523220"/>
          </a:xfrm>
          <a:prstGeom prst="rect">
            <a:avLst/>
          </a:prstGeom>
          <a:solidFill>
            <a:srgbClr val="CDEAFF"/>
          </a:solidFill>
        </p:spPr>
        <p:txBody>
          <a:bodyPr wrap="none" rtlCol="0">
            <a:spAutoFit/>
          </a:bodyPr>
          <a:lstStyle/>
          <a:p>
            <a:r>
              <a:rPr lang="it-IT" sz="2800">
                <a:latin typeface="Times New Roman" panose="02020603050405020304" pitchFamily="18" charset="0"/>
                <a:cs typeface="Times New Roman" panose="02020603050405020304" pitchFamily="18" charset="0"/>
              </a:rPr>
              <a:t>Our dark – with a black cap </a:t>
            </a:r>
            <a:endParaRPr lang="en-US" sz="2800">
              <a:latin typeface="Times New Roman" panose="02020603050405020304" pitchFamily="18" charset="0"/>
              <a:cs typeface="Times New Roman" panose="02020603050405020304" pitchFamily="18" charset="0"/>
            </a:endParaRPr>
          </a:p>
        </p:txBody>
      </p:sp>
      <p:sp>
        <p:nvSpPr>
          <p:cNvPr id="9" name="CasellaDiTesto 8"/>
          <p:cNvSpPr txBox="1"/>
          <p:nvPr/>
        </p:nvSpPr>
        <p:spPr>
          <a:xfrm>
            <a:off x="441737" y="5500562"/>
            <a:ext cx="8331149" cy="1200329"/>
          </a:xfrm>
          <a:prstGeom prst="rect">
            <a:avLst/>
          </a:prstGeom>
          <a:solidFill>
            <a:srgbClr val="CDEAFF"/>
          </a:solidFill>
        </p:spPr>
        <p:txBody>
          <a:bodyPr wrap="square" rtlCol="0">
            <a:spAutoFit/>
          </a:bodyPr>
          <a:lstStyle/>
          <a:p>
            <a:r>
              <a:rPr lang="it-IT" sz="2400">
                <a:latin typeface="Times New Roman" panose="02020603050405020304" pitchFamily="18" charset="0"/>
                <a:cs typeface="Times New Roman" panose="02020603050405020304" pitchFamily="18" charset="0"/>
              </a:rPr>
              <a:t>Because of the rotation of the wheel the data have a bunch-type of structure – the wheel stays in each position for 1 minute - there is a bunch every 443 seconds</a:t>
            </a:r>
            <a:endParaRPr lang="en-US" sz="2400">
              <a:latin typeface="Times New Roman" panose="02020603050405020304" pitchFamily="18" charset="0"/>
              <a:cs typeface="Times New Roman" panose="02020603050405020304" pitchFamily="18" charset="0"/>
            </a:endParaRPr>
          </a:p>
        </p:txBody>
      </p:sp>
      <p:grpSp>
        <p:nvGrpSpPr>
          <p:cNvPr id="12" name="Gruppo 11"/>
          <p:cNvGrpSpPr/>
          <p:nvPr/>
        </p:nvGrpSpPr>
        <p:grpSpPr>
          <a:xfrm>
            <a:off x="333621" y="720654"/>
            <a:ext cx="8558859" cy="4631945"/>
            <a:chOff x="334015" y="720654"/>
            <a:chExt cx="8558859" cy="4631945"/>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015" y="720654"/>
              <a:ext cx="5534129" cy="4631945"/>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2852936"/>
              <a:ext cx="2448666" cy="2088232"/>
            </a:xfrm>
            <a:prstGeom prst="rect">
              <a:avLst/>
            </a:prstGeom>
          </p:spPr>
        </p:pic>
        <p:sp>
          <p:nvSpPr>
            <p:cNvPr id="6" name="Ovale 5"/>
            <p:cNvSpPr/>
            <p:nvPr/>
          </p:nvSpPr>
          <p:spPr>
            <a:xfrm>
              <a:off x="3419872" y="2456892"/>
              <a:ext cx="504056" cy="50405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ttore 2 7"/>
            <p:cNvCxnSpPr/>
            <p:nvPr/>
          </p:nvCxnSpPr>
          <p:spPr>
            <a:xfrm>
              <a:off x="3851920" y="2960948"/>
              <a:ext cx="2520280" cy="9361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rot="16200000">
              <a:off x="-319897" y="2776282"/>
              <a:ext cx="1800200" cy="369332"/>
            </a:xfrm>
            <a:prstGeom prst="rect">
              <a:avLst/>
            </a:prstGeom>
            <a:solidFill>
              <a:schemeClr val="bg1"/>
            </a:solidFill>
          </p:spPr>
          <p:txBody>
            <a:bodyPr wrap="square" rtlCol="0">
              <a:spAutoFit/>
            </a:bodyPr>
            <a:lstStyle/>
            <a:p>
              <a:endParaRPr lang="en-US"/>
            </a:p>
          </p:txBody>
        </p:sp>
        <p:sp>
          <p:nvSpPr>
            <p:cNvPr id="2" name="CasellaDiTesto 1"/>
            <p:cNvSpPr txBox="1"/>
            <p:nvPr/>
          </p:nvSpPr>
          <p:spPr>
            <a:xfrm rot="16200000">
              <a:off x="-755900" y="2805795"/>
              <a:ext cx="2702984" cy="461665"/>
            </a:xfrm>
            <a:prstGeom prst="rect">
              <a:avLst/>
            </a:prstGeom>
            <a:noFill/>
          </p:spPr>
          <p:txBody>
            <a:bodyPr wrap="none" rtlCol="0">
              <a:spAutoFit/>
            </a:bodyPr>
            <a:lstStyle/>
            <a:p>
              <a:pPr algn="just"/>
              <a:r>
                <a:rPr lang="it-IT" sz="2400">
                  <a:latin typeface="Times New Roman" panose="02020603050405020304" pitchFamily="18" charset="0"/>
                  <a:cs typeface="Times New Roman" panose="02020603050405020304" pitchFamily="18" charset="0"/>
                </a:rPr>
                <a:t>counting / sec (dark</a:t>
              </a:r>
              <a:r>
                <a:rPr lang="it-IT" sz="2000">
                  <a:latin typeface="Times New Roman" panose="02020603050405020304" pitchFamily="18" charset="0"/>
                  <a:cs typeface="Times New Roman" panose="02020603050405020304" pitchFamily="18" charset="0"/>
                </a:rPr>
                <a:t>)</a:t>
              </a:r>
              <a:endParaRPr lang="en-US" sz="20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72644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33996" y="310159"/>
            <a:ext cx="7592143" cy="461665"/>
          </a:xfrm>
          <a:prstGeom prst="rect">
            <a:avLst/>
          </a:prstGeom>
          <a:solidFill>
            <a:schemeClr val="accent6">
              <a:lumMod val="40000"/>
              <a:lumOff val="60000"/>
            </a:schemeClr>
          </a:solidFill>
        </p:spPr>
        <p:txBody>
          <a:bodyPr wrap="none" rtlCol="0">
            <a:spAutoFit/>
          </a:bodyPr>
          <a:lstStyle/>
          <a:p>
            <a:pPr algn="just"/>
            <a:r>
              <a:rPr lang="it-IT" sz="2400">
                <a:latin typeface="Times New Roman" panose="02020603050405020304" pitchFamily="18" charset="0"/>
                <a:cs typeface="Times New Roman" panose="02020603050405020304" pitchFamily="18" charset="0"/>
              </a:rPr>
              <a:t>our experimental data </a:t>
            </a:r>
            <a:r>
              <a:rPr lang="it-IT" sz="2400" smtClean="0">
                <a:latin typeface="Times New Roman" panose="02020603050405020304" pitchFamily="18" charset="0"/>
                <a:cs typeface="Times New Roman" panose="02020603050405020304" pitchFamily="18" charset="0"/>
              </a:rPr>
              <a:t>without any filter for lentils and bean </a:t>
            </a:r>
            <a:endParaRPr lang="en-US" sz="2400">
              <a:latin typeface="Times New Roman" panose="02020603050405020304" pitchFamily="18" charset="0"/>
              <a:cs typeface="Times New Roman" panose="02020603050405020304" pitchFamily="18" charset="0"/>
            </a:endParaRPr>
          </a:p>
        </p:txBody>
      </p:sp>
      <p:sp>
        <p:nvSpPr>
          <p:cNvPr id="7" name="CasellaDiTesto 6"/>
          <p:cNvSpPr txBox="1"/>
          <p:nvPr/>
        </p:nvSpPr>
        <p:spPr>
          <a:xfrm>
            <a:off x="179512" y="5319562"/>
            <a:ext cx="3734662" cy="707886"/>
          </a:xfrm>
          <a:prstGeom prst="rect">
            <a:avLst/>
          </a:prstGeom>
          <a:noFill/>
        </p:spPr>
        <p:txBody>
          <a:bodyPr wrap="square" rtlCol="0">
            <a:spAutoFit/>
          </a:bodyPr>
          <a:lstStyle/>
          <a:p>
            <a:pPr algn="just"/>
            <a:r>
              <a:rPr lang="it-IT" sz="2000">
                <a:latin typeface="Times New Roman" panose="02020603050405020304" pitchFamily="18" charset="0"/>
                <a:cs typeface="Times New Roman" panose="02020603050405020304" pitchFamily="18" charset="0"/>
              </a:rPr>
              <a:t>Residual luminescence – it goes away after about 12 hours</a:t>
            </a:r>
            <a:endParaRPr lang="en-US" sz="2000">
              <a:latin typeface="Times New Roman" panose="02020603050405020304" pitchFamily="18" charset="0"/>
              <a:cs typeface="Times New Roman" panose="02020603050405020304" pitchFamily="18" charset="0"/>
            </a:endParaRPr>
          </a:p>
        </p:txBody>
      </p:sp>
      <p:sp>
        <p:nvSpPr>
          <p:cNvPr id="11" name="CasellaDiTesto 10"/>
          <p:cNvSpPr txBox="1"/>
          <p:nvPr/>
        </p:nvSpPr>
        <p:spPr>
          <a:xfrm>
            <a:off x="4434180" y="1916832"/>
            <a:ext cx="4580033" cy="400110"/>
          </a:xfrm>
          <a:prstGeom prst="rect">
            <a:avLst/>
          </a:prstGeom>
          <a:solidFill>
            <a:srgbClr val="CDEAFF"/>
          </a:solidFill>
        </p:spPr>
        <p:txBody>
          <a:bodyPr wrap="square" rtlCol="0">
            <a:spAutoFit/>
          </a:bodyPr>
          <a:lstStyle/>
          <a:p>
            <a:pPr algn="just"/>
            <a:r>
              <a:rPr lang="it-IT" sz="2000" smtClean="0">
                <a:latin typeface="Times New Roman" panose="02020603050405020304" pitchFamily="18" charset="0"/>
                <a:cs typeface="Times New Roman" panose="02020603050405020304" pitchFamily="18" charset="0"/>
              </a:rPr>
              <a:t>The </a:t>
            </a:r>
            <a:r>
              <a:rPr lang="it-IT" sz="2000">
                <a:latin typeface="Times New Roman" panose="02020603050405020304" pitchFamily="18" charset="0"/>
                <a:cs typeface="Times New Roman" panose="02020603050405020304" pitchFamily="18" charset="0"/>
              </a:rPr>
              <a:t>signal to noise ratio bigger than </a:t>
            </a:r>
            <a:r>
              <a:rPr lang="it-IT" sz="2000" smtClean="0">
                <a:latin typeface="Times New Roman" panose="02020603050405020304" pitchFamily="18" charset="0"/>
                <a:cs typeface="Times New Roman" panose="02020603050405020304" pitchFamily="18" charset="0"/>
              </a:rPr>
              <a:t>10</a:t>
            </a:r>
            <a:endParaRPr lang="en-US" sz="2000">
              <a:latin typeface="Times New Roman" panose="02020603050405020304" pitchFamily="18" charset="0"/>
              <a:cs typeface="Times New Roman" panose="02020603050405020304" pitchFamily="18" charset="0"/>
            </a:endParaRPr>
          </a:p>
        </p:txBody>
      </p:sp>
      <p:pic>
        <p:nvPicPr>
          <p:cNvPr id="12" name="Immagin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310" y="1156106"/>
            <a:ext cx="3963301" cy="3497030"/>
          </a:xfrm>
          <a:prstGeom prst="rect">
            <a:avLst/>
          </a:prstGeom>
        </p:spPr>
      </p:pic>
      <p:sp>
        <p:nvSpPr>
          <p:cNvPr id="13" name="Rettangolo 12"/>
          <p:cNvSpPr/>
          <p:nvPr/>
        </p:nvSpPr>
        <p:spPr>
          <a:xfrm>
            <a:off x="2699792" y="1156106"/>
            <a:ext cx="1440160" cy="615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tangolo 13"/>
          <p:cNvSpPr/>
          <p:nvPr/>
        </p:nvSpPr>
        <p:spPr>
          <a:xfrm>
            <a:off x="2699792" y="1156106"/>
            <a:ext cx="1440160" cy="5447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p:cNvSpPr txBox="1"/>
          <p:nvPr/>
        </p:nvSpPr>
        <p:spPr>
          <a:xfrm>
            <a:off x="2430960" y="1187693"/>
            <a:ext cx="1944216" cy="461665"/>
          </a:xfrm>
          <a:prstGeom prst="rect">
            <a:avLst/>
          </a:prstGeom>
          <a:solidFill>
            <a:schemeClr val="accent3">
              <a:lumMod val="60000"/>
              <a:lumOff val="40000"/>
            </a:schemeClr>
          </a:solidFill>
        </p:spPr>
        <p:txBody>
          <a:bodyPr wrap="square" rtlCol="0">
            <a:spAutoFit/>
          </a:bodyPr>
          <a:lstStyle/>
          <a:p>
            <a:r>
              <a:rPr lang="it-IT" sz="2400" smtClean="0">
                <a:latin typeface="Times New Roman" panose="02020603050405020304" pitchFamily="18" charset="0"/>
                <a:cs typeface="Times New Roman" panose="02020603050405020304" pitchFamily="18" charset="0"/>
              </a:rPr>
              <a:t>75 lentil seeds</a:t>
            </a:r>
            <a:endParaRPr lang="en-US" sz="2400">
              <a:latin typeface="Times New Roman" panose="02020603050405020304" pitchFamily="18" charset="0"/>
              <a:cs typeface="Times New Roman" panose="02020603050405020304" pitchFamily="18" charset="0"/>
            </a:endParaRPr>
          </a:p>
        </p:txBody>
      </p:sp>
      <p:cxnSp>
        <p:nvCxnSpPr>
          <p:cNvPr id="9" name="Connettore 2 8"/>
          <p:cNvCxnSpPr/>
          <p:nvPr/>
        </p:nvCxnSpPr>
        <p:spPr>
          <a:xfrm flipV="1">
            <a:off x="539552" y="3573016"/>
            <a:ext cx="504056" cy="18002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16" name="Immagin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63221"/>
            <a:ext cx="4142433" cy="3619790"/>
          </a:xfrm>
          <a:prstGeom prst="rect">
            <a:avLst/>
          </a:prstGeom>
        </p:spPr>
      </p:pic>
      <p:sp>
        <p:nvSpPr>
          <p:cNvPr id="17" name="Rettangolo 16"/>
          <p:cNvSpPr/>
          <p:nvPr/>
        </p:nvSpPr>
        <p:spPr>
          <a:xfrm>
            <a:off x="7236296" y="2663221"/>
            <a:ext cx="1440160" cy="549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p:cNvSpPr txBox="1"/>
          <p:nvPr/>
        </p:nvSpPr>
        <p:spPr>
          <a:xfrm>
            <a:off x="7051634" y="2707265"/>
            <a:ext cx="1627369" cy="461665"/>
          </a:xfrm>
          <a:prstGeom prst="rect">
            <a:avLst/>
          </a:prstGeom>
          <a:solidFill>
            <a:schemeClr val="accent6">
              <a:lumMod val="60000"/>
              <a:lumOff val="40000"/>
            </a:schemeClr>
          </a:solidFill>
        </p:spPr>
        <p:txBody>
          <a:bodyPr wrap="none" rtlCol="0">
            <a:spAutoFit/>
          </a:bodyPr>
          <a:lstStyle/>
          <a:p>
            <a:r>
              <a:rPr lang="it-IT" sz="2400" smtClean="0">
                <a:latin typeface="Times New Roman" panose="02020603050405020304" pitchFamily="18" charset="0"/>
                <a:cs typeface="Times New Roman" panose="02020603050405020304" pitchFamily="18" charset="0"/>
              </a:rPr>
              <a:t>Single bean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444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692696"/>
            <a:ext cx="3943230" cy="3529543"/>
          </a:xfrm>
          <a:prstGeom prst="rect">
            <a:avLst/>
          </a:prstGeom>
        </p:spPr>
      </p:pic>
      <p:sp>
        <p:nvSpPr>
          <p:cNvPr id="6" name="CasellaDiTesto 5"/>
          <p:cNvSpPr txBox="1"/>
          <p:nvPr/>
        </p:nvSpPr>
        <p:spPr>
          <a:xfrm>
            <a:off x="5004048" y="759210"/>
            <a:ext cx="3600400" cy="1200329"/>
          </a:xfrm>
          <a:prstGeom prst="rect">
            <a:avLst/>
          </a:prstGeom>
          <a:noFill/>
          <a:ln w="28575">
            <a:solidFill>
              <a:srgbClr val="FF0000"/>
            </a:solidFill>
          </a:ln>
        </p:spPr>
        <p:txBody>
          <a:bodyPr wrap="square" rtlCol="0">
            <a:spAutoFit/>
          </a:bodyPr>
          <a:lstStyle/>
          <a:p>
            <a:pPr algn="just"/>
            <a:r>
              <a:rPr lang="it-IT" sz="2400" smtClean="0">
                <a:latin typeface="Times New Roman" panose="02020603050405020304" pitchFamily="18" charset="0"/>
                <a:cs typeface="Times New Roman" panose="02020603050405020304" pitchFamily="18" charset="0"/>
              </a:rPr>
              <a:t>The time scale of single bean</a:t>
            </a:r>
            <a:r>
              <a:rPr lang="en-US" sz="2400" smtClean="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has been multiplied by a factor </a:t>
            </a:r>
            <a:r>
              <a:rPr lang="en-US" sz="2400" smtClean="0">
                <a:latin typeface="Times New Roman" panose="02020603050405020304" pitchFamily="18" charset="0"/>
                <a:cs typeface="Times New Roman" panose="02020603050405020304" pitchFamily="18" charset="0"/>
              </a:rPr>
              <a:t>0.135</a:t>
            </a:r>
            <a:endParaRPr lang="en-US" sz="2400">
              <a:latin typeface="Times New Roman" panose="02020603050405020304" pitchFamily="18" charset="0"/>
              <a:cs typeface="Times New Roman" panose="02020603050405020304" pitchFamily="18" charset="0"/>
            </a:endParaRPr>
          </a:p>
        </p:txBody>
      </p:sp>
      <p:cxnSp>
        <p:nvCxnSpPr>
          <p:cNvPr id="11" name="Connettore 2 10"/>
          <p:cNvCxnSpPr/>
          <p:nvPr/>
        </p:nvCxnSpPr>
        <p:spPr>
          <a:xfrm flipH="1">
            <a:off x="3635896" y="1359374"/>
            <a:ext cx="1224136" cy="60016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640679" y="4941168"/>
            <a:ext cx="7992887" cy="830997"/>
          </a:xfrm>
          <a:prstGeom prst="rect">
            <a:avLst/>
          </a:prstGeom>
          <a:noFill/>
          <a:ln w="28575">
            <a:solidFill>
              <a:srgbClr val="00B050"/>
            </a:solidFill>
          </a:ln>
        </p:spPr>
        <p:txBody>
          <a:bodyPr wrap="square" rtlCol="0">
            <a:spAutoFit/>
          </a:bodyPr>
          <a:lstStyle/>
          <a:p>
            <a:pPr algn="just"/>
            <a:r>
              <a:rPr lang="it-IT" sz="2400" smtClean="0">
                <a:latin typeface="Times New Roman" panose="02020603050405020304" pitchFamily="18" charset="0"/>
                <a:cs typeface="Times New Roman" panose="02020603050405020304" pitchFamily="18" charset="0"/>
              </a:rPr>
              <a:t>Normalizing the emission at the maximum we must multiply the single bean emession scale for a factor of 2.28. </a:t>
            </a:r>
            <a:endParaRPr lang="it-IT"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4434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1340768"/>
            <a:ext cx="184731" cy="369332"/>
          </a:xfrm>
          <a:prstGeom prst="rect">
            <a:avLst/>
          </a:prstGeom>
          <a:noFill/>
        </p:spPr>
        <p:txBody>
          <a:bodyPr wrap="none" rtlCol="0">
            <a:spAutoFit/>
          </a:bodyPr>
          <a:lstStyle/>
          <a:p>
            <a:endParaRPr lang="en-US"/>
          </a:p>
        </p:txBody>
      </p:sp>
      <p:sp>
        <p:nvSpPr>
          <p:cNvPr id="3" name="CasellaDiTesto 2"/>
          <p:cNvSpPr txBox="1"/>
          <p:nvPr/>
        </p:nvSpPr>
        <p:spPr>
          <a:xfrm>
            <a:off x="1055842" y="497108"/>
            <a:ext cx="7001660" cy="461665"/>
          </a:xfrm>
          <a:prstGeom prst="rect">
            <a:avLst/>
          </a:prstGeom>
          <a:solidFill>
            <a:srgbClr val="FFCC66"/>
          </a:solidFill>
        </p:spPr>
        <p:txBody>
          <a:bodyPr wrap="none" rtlCol="0">
            <a:spAutoFit/>
          </a:bodyPr>
          <a:lstStyle/>
          <a:p>
            <a:pPr algn="just"/>
            <a:r>
              <a:rPr lang="it-IT" sz="2400" smtClean="0">
                <a:latin typeface="Times New Roman" panose="02020603050405020304" pitchFamily="18" charset="0"/>
                <a:cs typeface="Times New Roman" panose="02020603050405020304" pitchFamily="18" charset="0"/>
              </a:rPr>
              <a:t>Taking into the account the different numbers of seeds</a:t>
            </a:r>
            <a:endParaRPr lang="en-US" sz="2400">
              <a:latin typeface="Times New Roman" panose="02020603050405020304" pitchFamily="18" charset="0"/>
              <a:cs typeface="Times New Roman" panose="02020603050405020304" pitchFamily="18" charset="0"/>
            </a:endParaRPr>
          </a:p>
        </p:txBody>
      </p:sp>
      <p:sp>
        <p:nvSpPr>
          <p:cNvPr id="4" name="Rettangolo 3"/>
          <p:cNvSpPr/>
          <p:nvPr/>
        </p:nvSpPr>
        <p:spPr>
          <a:xfrm>
            <a:off x="827584" y="1426404"/>
            <a:ext cx="7416824" cy="1384995"/>
          </a:xfrm>
          <a:prstGeom prst="rect">
            <a:avLst/>
          </a:prstGeom>
          <a:ln w="28575">
            <a:solidFill>
              <a:srgbClr val="FFC000"/>
            </a:solidFill>
          </a:ln>
        </p:spPr>
        <p:txBody>
          <a:bodyPr wrap="square">
            <a:spAutoFit/>
          </a:bodyPr>
          <a:lstStyle/>
          <a:p>
            <a:pPr algn="just"/>
            <a:r>
              <a:rPr lang="en-US" sz="2800">
                <a:latin typeface="Times New Roman" panose="02020603050405020304" pitchFamily="18" charset="0"/>
                <a:cs typeface="Times New Roman" panose="02020603050405020304" pitchFamily="18" charset="0"/>
              </a:rPr>
              <a:t>The emission of a single bean seed seems to be higher than that of a single lentil seed by a factor of about </a:t>
            </a:r>
            <a:r>
              <a:rPr lang="en-US" sz="2800" smtClean="0">
                <a:latin typeface="Times New Roman" panose="02020603050405020304" pitchFamily="18" charset="0"/>
                <a:cs typeface="Times New Roman" panose="02020603050405020304" pitchFamily="18" charset="0"/>
              </a:rPr>
              <a:t>33 </a:t>
            </a:r>
          </a:p>
        </p:txBody>
      </p:sp>
      <p:sp>
        <p:nvSpPr>
          <p:cNvPr id="5" name="CasellaDiTesto 4"/>
          <p:cNvSpPr txBox="1"/>
          <p:nvPr/>
        </p:nvSpPr>
        <p:spPr>
          <a:xfrm>
            <a:off x="251520" y="3212976"/>
            <a:ext cx="6161880" cy="461665"/>
          </a:xfrm>
          <a:prstGeom prst="rect">
            <a:avLst/>
          </a:prstGeom>
          <a:solidFill>
            <a:schemeClr val="accent6">
              <a:lumMod val="20000"/>
              <a:lumOff val="80000"/>
            </a:schemeClr>
          </a:solidFill>
        </p:spPr>
        <p:txBody>
          <a:bodyPr wrap="none" rtlCol="0">
            <a:spAutoFit/>
          </a:bodyPr>
          <a:lstStyle/>
          <a:p>
            <a:r>
              <a:rPr lang="it-IT" sz="2400" smtClean="0">
                <a:latin typeface="Times New Roman" panose="02020603050405020304" pitchFamily="18" charset="0"/>
                <a:cs typeface="Times New Roman" panose="02020603050405020304" pitchFamily="18" charset="0"/>
              </a:rPr>
              <a:t>50 seeds of  Triticum aestivum – common wheat</a:t>
            </a:r>
            <a:endParaRPr lang="en-US" sz="2400">
              <a:latin typeface="Times New Roman" panose="02020603050405020304" pitchFamily="18" charset="0"/>
              <a:cs typeface="Times New Roman" panose="02020603050405020304" pitchFamily="18"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21050"/>
            <a:ext cx="3680431" cy="257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sellaDiTesto 6"/>
          <p:cNvSpPr txBox="1"/>
          <p:nvPr/>
        </p:nvSpPr>
        <p:spPr>
          <a:xfrm>
            <a:off x="4355976" y="4509120"/>
            <a:ext cx="4277590" cy="1323439"/>
          </a:xfrm>
          <a:prstGeom prst="rect">
            <a:avLst/>
          </a:prstGeom>
          <a:noFill/>
          <a:ln w="28575">
            <a:solidFill>
              <a:srgbClr val="FF0000"/>
            </a:solidFill>
          </a:ln>
        </p:spPr>
        <p:txBody>
          <a:bodyPr wrap="square" rtlCol="0">
            <a:spAutoFit/>
          </a:bodyPr>
          <a:lstStyle/>
          <a:p>
            <a:pPr algn="just"/>
            <a:r>
              <a:rPr lang="it-IT" sz="2000" smtClean="0">
                <a:latin typeface="Times New Roman" panose="02020603050405020304" pitchFamily="18" charset="0"/>
                <a:cs typeface="Times New Roman" panose="02020603050405020304" pitchFamily="18" charset="0"/>
              </a:rPr>
              <a:t>Normalizing for the number of seeds and the time window size we obtain alsmost the same counts/sec of the lentil seeds</a:t>
            </a:r>
            <a:endParaRPr lang="en-US" sz="2000">
              <a:latin typeface="Times New Roman" panose="02020603050405020304" pitchFamily="18" charset="0"/>
              <a:cs typeface="Times New Roman" panose="02020603050405020304" pitchFamily="18" charset="0"/>
            </a:endParaRPr>
          </a:p>
        </p:txBody>
      </p:sp>
      <p:sp>
        <p:nvSpPr>
          <p:cNvPr id="8" name="CasellaDiTesto 7"/>
          <p:cNvSpPr txBox="1"/>
          <p:nvPr/>
        </p:nvSpPr>
        <p:spPr>
          <a:xfrm>
            <a:off x="3131840" y="6428075"/>
            <a:ext cx="5815759" cy="338554"/>
          </a:xfrm>
          <a:prstGeom prst="rect">
            <a:avLst/>
          </a:prstGeom>
          <a:noFill/>
        </p:spPr>
        <p:txBody>
          <a:bodyPr wrap="none" rtlCol="0">
            <a:spAutoFit/>
          </a:bodyPr>
          <a:lstStyle/>
          <a:p>
            <a:r>
              <a:rPr lang="it-IT" sz="1600" smtClean="0"/>
              <a:t>C.M. Gallep and S.R. dos Santos , Seed Sci. &amp;Technol. 35, 607 (2007)</a:t>
            </a:r>
            <a:endParaRPr lang="en-US" sz="1600"/>
          </a:p>
        </p:txBody>
      </p:sp>
    </p:spTree>
    <p:extLst>
      <p:ext uri="{BB962C8B-B14F-4D97-AF65-F5344CB8AC3E}">
        <p14:creationId xmlns:p14="http://schemas.microsoft.com/office/powerpoint/2010/main" val="621313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43" y="1217454"/>
            <a:ext cx="5326412" cy="2953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371" y="4437112"/>
            <a:ext cx="4159452" cy="1554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4547823" y="172411"/>
            <a:ext cx="4402181" cy="1015663"/>
          </a:xfrm>
          <a:prstGeom prst="rect">
            <a:avLst/>
          </a:prstGeom>
          <a:solidFill>
            <a:schemeClr val="accent6">
              <a:lumMod val="40000"/>
              <a:lumOff val="60000"/>
            </a:schemeClr>
          </a:solidFill>
        </p:spPr>
        <p:txBody>
          <a:bodyPr wrap="square" rtlCol="0">
            <a:spAutoFit/>
          </a:bodyPr>
          <a:lstStyle/>
          <a:p>
            <a:pPr algn="just"/>
            <a:r>
              <a:rPr lang="it-IT" sz="2000" smtClean="0"/>
              <a:t>about 7000 seeds of  Arabidopsis thaliana placed on a Petri dish with Agar medium </a:t>
            </a:r>
            <a:endParaRPr lang="en-US" sz="2000"/>
          </a:p>
        </p:txBody>
      </p:sp>
      <p:pic>
        <p:nvPicPr>
          <p:cNvPr id="2054" name="Picture 6" descr="Arabidopsis thaliana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2962" y="1844824"/>
            <a:ext cx="2597019" cy="1947764"/>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3635896" y="6381328"/>
            <a:ext cx="4739182" cy="338554"/>
          </a:xfrm>
          <a:prstGeom prst="rect">
            <a:avLst/>
          </a:prstGeom>
          <a:noFill/>
        </p:spPr>
        <p:txBody>
          <a:bodyPr wrap="none" rtlCol="0">
            <a:spAutoFit/>
          </a:bodyPr>
          <a:lstStyle/>
          <a:p>
            <a:r>
              <a:rPr lang="it-IT" sz="1600" smtClean="0"/>
              <a:t>H. Saeidfirozeh et al. Scientific Reports (2018) 8:16231 </a:t>
            </a:r>
            <a:endParaRPr lang="en-US" sz="1600"/>
          </a:p>
        </p:txBody>
      </p:sp>
    </p:spTree>
    <p:extLst>
      <p:ext uri="{BB962C8B-B14F-4D97-AF65-F5344CB8AC3E}">
        <p14:creationId xmlns:p14="http://schemas.microsoft.com/office/powerpoint/2010/main" val="74719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4"/>
          <p:cNvGrpSpPr/>
          <p:nvPr/>
        </p:nvGrpSpPr>
        <p:grpSpPr>
          <a:xfrm>
            <a:off x="394545" y="377405"/>
            <a:ext cx="8354909" cy="1555041"/>
            <a:chOff x="251520" y="2792178"/>
            <a:chExt cx="8354909" cy="1555041"/>
          </a:xfrm>
        </p:grpSpPr>
        <p:sp>
          <p:nvSpPr>
            <p:cNvPr id="6" name="CasellaDiTesto 5"/>
            <p:cNvSpPr txBox="1"/>
            <p:nvPr/>
          </p:nvSpPr>
          <p:spPr>
            <a:xfrm>
              <a:off x="251520" y="3421840"/>
              <a:ext cx="3716082" cy="430887"/>
            </a:xfrm>
            <a:prstGeom prst="rect">
              <a:avLst/>
            </a:prstGeom>
            <a:noFill/>
            <a:ln w="28575">
              <a:solidFill>
                <a:srgbClr val="92D050"/>
              </a:solidFill>
            </a:ln>
          </p:spPr>
          <p:txBody>
            <a:bodyPr wrap="none" rtlCol="0">
              <a:spAutoFit/>
            </a:bodyPr>
            <a:lstStyle/>
            <a:p>
              <a:r>
                <a:rPr lang="en-US" sz="2200">
                  <a:latin typeface="Times New Roman" panose="02020603050405020304" pitchFamily="18" charset="0"/>
                  <a:cs typeface="Times New Roman" panose="02020603050405020304" pitchFamily="18" charset="0"/>
                </a:rPr>
                <a:t>a</a:t>
              </a:r>
              <a:r>
                <a:rPr lang="en-US" sz="2200" smtClean="0">
                  <a:latin typeface="Times New Roman" panose="02020603050405020304" pitchFamily="18" charset="0"/>
                  <a:cs typeface="Times New Roman" panose="02020603050405020304" pitchFamily="18" charset="0"/>
                </a:rPr>
                <a:t>verage weight </a:t>
              </a:r>
              <a:r>
                <a:rPr lang="en-US" sz="2200">
                  <a:latin typeface="Times New Roman" panose="02020603050405020304" pitchFamily="18" charset="0"/>
                  <a:cs typeface="Times New Roman" panose="02020603050405020304" pitchFamily="18" charset="0"/>
                </a:rPr>
                <a:t>of a single </a:t>
              </a:r>
              <a:r>
                <a:rPr lang="en-US" sz="2200" smtClean="0">
                  <a:latin typeface="Times New Roman" panose="02020603050405020304" pitchFamily="18" charset="0"/>
                  <a:cs typeface="Times New Roman" panose="02020603050405020304" pitchFamily="18" charset="0"/>
                </a:rPr>
                <a:t>seed</a:t>
              </a:r>
              <a:endParaRPr lang="en-US" sz="2200">
                <a:latin typeface="Times New Roman" panose="02020603050405020304" pitchFamily="18" charset="0"/>
                <a:cs typeface="Times New Roman" panose="02020603050405020304" pitchFamily="18" charset="0"/>
              </a:endParaRPr>
            </a:p>
          </p:txBody>
        </p:sp>
        <p:sp>
          <p:nvSpPr>
            <p:cNvPr id="7" name="CasellaDiTesto 6"/>
            <p:cNvSpPr txBox="1"/>
            <p:nvPr/>
          </p:nvSpPr>
          <p:spPr>
            <a:xfrm>
              <a:off x="4538008" y="2792178"/>
              <a:ext cx="4068421" cy="1555041"/>
            </a:xfrm>
            <a:prstGeom prst="rect">
              <a:avLst/>
            </a:prstGeom>
            <a:noFill/>
            <a:ln w="28575">
              <a:solidFill>
                <a:srgbClr val="92D050"/>
              </a:solidFill>
            </a:ln>
          </p:spPr>
          <p:txBody>
            <a:bodyPr wrap="none" rtlCol="0">
              <a:spAutoFit/>
            </a:bodyPr>
            <a:lstStyle/>
            <a:p>
              <a:pPr marL="285750" indent="-285750">
                <a:lnSpc>
                  <a:spcPct val="150000"/>
                </a:lnSpc>
                <a:buFont typeface="Arial" panose="020B0604020202020204" pitchFamily="34" charset="0"/>
                <a:buChar char="•"/>
              </a:pPr>
              <a:r>
                <a:rPr lang="it-IT" sz="2200" smtClean="0">
                  <a:latin typeface="Times New Roman" panose="02020603050405020304" pitchFamily="18" charset="0"/>
                  <a:cs typeface="Times New Roman" panose="02020603050405020304" pitchFamily="18" charset="0"/>
                </a:rPr>
                <a:t>Lentil  ≈  40 mg</a:t>
              </a:r>
            </a:p>
            <a:p>
              <a:pPr marL="285750" indent="-285750">
                <a:lnSpc>
                  <a:spcPct val="150000"/>
                </a:lnSpc>
                <a:buFont typeface="Arial" panose="020B0604020202020204" pitchFamily="34" charset="0"/>
                <a:buChar char="•"/>
              </a:pPr>
              <a:r>
                <a:rPr lang="it-IT" sz="2200">
                  <a:latin typeface="Times New Roman" panose="02020603050405020304" pitchFamily="18" charset="0"/>
                  <a:cs typeface="Times New Roman" panose="02020603050405020304" pitchFamily="18" charset="0"/>
                </a:rPr>
                <a:t>Triticum </a:t>
              </a:r>
              <a:r>
                <a:rPr lang="it-IT" sz="2200" smtClean="0">
                  <a:latin typeface="Times New Roman" panose="02020603050405020304" pitchFamily="18" charset="0"/>
                  <a:cs typeface="Times New Roman" panose="02020603050405020304" pitchFamily="18" charset="0"/>
                </a:rPr>
                <a:t>aestivum  ≈  40-55 mg</a:t>
              </a:r>
            </a:p>
            <a:p>
              <a:pPr marL="285750" indent="-285750">
                <a:lnSpc>
                  <a:spcPct val="150000"/>
                </a:lnSpc>
                <a:buFont typeface="Arial" panose="020B0604020202020204" pitchFamily="34" charset="0"/>
                <a:buChar char="•"/>
              </a:pPr>
              <a:r>
                <a:rPr lang="it-IT" sz="2200" smtClean="0">
                  <a:latin typeface="Times New Roman" panose="02020603050405020304" pitchFamily="18" charset="0"/>
                  <a:cs typeface="Times New Roman" panose="02020603050405020304" pitchFamily="18" charset="0"/>
                </a:rPr>
                <a:t>White bean  ≈  1100 mg</a:t>
              </a:r>
            </a:p>
          </p:txBody>
        </p:sp>
      </p:grpSp>
      <p:sp>
        <p:nvSpPr>
          <p:cNvPr id="8" name="CasellaDiTesto 7"/>
          <p:cNvSpPr txBox="1"/>
          <p:nvPr/>
        </p:nvSpPr>
        <p:spPr>
          <a:xfrm>
            <a:off x="611560" y="6237312"/>
            <a:ext cx="7491218" cy="338554"/>
          </a:xfrm>
          <a:prstGeom prst="rect">
            <a:avLst/>
          </a:prstGeom>
          <a:noFill/>
        </p:spPr>
        <p:txBody>
          <a:bodyPr wrap="none" rtlCol="0">
            <a:spAutoFit/>
          </a:bodyPr>
          <a:lstStyle/>
          <a:p>
            <a:r>
              <a:rPr lang="it-IT" sz="1600"/>
              <a:t>d</a:t>
            </a:r>
            <a:r>
              <a:rPr lang="it-IT" sz="1600" smtClean="0"/>
              <a:t>ata from «supplemento Gazzetta Ufficiale – serie generale n.2 Allegato 1 A (4-1-1993)»</a:t>
            </a:r>
            <a:endParaRPr lang="en-US" sz="1600"/>
          </a:p>
        </p:txBody>
      </p:sp>
      <p:sp>
        <p:nvSpPr>
          <p:cNvPr id="9" name="Rettangolo 8"/>
          <p:cNvSpPr/>
          <p:nvPr/>
        </p:nvSpPr>
        <p:spPr>
          <a:xfrm>
            <a:off x="467544" y="2348880"/>
            <a:ext cx="8208912" cy="1015663"/>
          </a:xfrm>
          <a:prstGeom prst="rect">
            <a:avLst/>
          </a:prstGeom>
          <a:ln w="28575">
            <a:solidFill>
              <a:srgbClr val="00B050"/>
            </a:solidFill>
          </a:ln>
        </p:spPr>
        <p:txBody>
          <a:bodyPr wrap="square">
            <a:spAutoFit/>
          </a:bodyPr>
          <a:lstStyle/>
          <a:p>
            <a:pPr algn="just"/>
            <a:r>
              <a:rPr lang="en-US" sz="2000">
                <a:latin typeface="Times New Roman" panose="02020603050405020304" pitchFamily="18" charset="0"/>
                <a:cs typeface="Times New Roman" panose="02020603050405020304" pitchFamily="18" charset="0"/>
              </a:rPr>
              <a:t>Looking to </a:t>
            </a:r>
            <a:r>
              <a:rPr lang="en-US" sz="2000" smtClean="0">
                <a:latin typeface="Times New Roman" panose="02020603050405020304" pitchFamily="18" charset="0"/>
                <a:cs typeface="Times New Roman" panose="02020603050405020304" pitchFamily="18" charset="0"/>
              </a:rPr>
              <a:t>these weight and to the </a:t>
            </a:r>
            <a:r>
              <a:rPr lang="en-US" sz="2000">
                <a:latin typeface="Times New Roman" panose="02020603050405020304" pitchFamily="18" charset="0"/>
                <a:cs typeface="Times New Roman" panose="02020603050405020304" pitchFamily="18" charset="0"/>
              </a:rPr>
              <a:t>previous numbers, we can check if the emission is either proportional to the </a:t>
            </a:r>
            <a:r>
              <a:rPr lang="en-US" sz="2000" smtClean="0">
                <a:latin typeface="Times New Roman" panose="02020603050405020304" pitchFamily="18" charset="0"/>
                <a:cs typeface="Times New Roman" panose="02020603050405020304" pitchFamily="18" charset="0"/>
              </a:rPr>
              <a:t>volume (weight) </a:t>
            </a:r>
            <a:r>
              <a:rPr lang="en-US" sz="2000">
                <a:latin typeface="Times New Roman" panose="02020603050405020304" pitchFamily="18" charset="0"/>
                <a:cs typeface="Times New Roman" panose="02020603050405020304" pitchFamily="18" charset="0"/>
              </a:rPr>
              <a:t>or to the surface of the </a:t>
            </a:r>
            <a:r>
              <a:rPr lang="en-US" sz="2000" smtClean="0">
                <a:latin typeface="Times New Roman" panose="02020603050405020304" pitchFamily="18" charset="0"/>
                <a:cs typeface="Times New Roman" panose="02020603050405020304" pitchFamily="18" charset="0"/>
              </a:rPr>
              <a:t>seed</a:t>
            </a:r>
            <a:r>
              <a:rPr lang="it-IT" sz="2000">
                <a:latin typeface="Times New Roman" panose="02020603050405020304" pitchFamily="18" charset="0"/>
                <a:cs typeface="Times New Roman" panose="02020603050405020304" pitchFamily="18" charset="0"/>
              </a:rPr>
              <a:t>s</a:t>
            </a:r>
            <a:endParaRPr lang="en-US" sz="2000">
              <a:latin typeface="Times New Roman" panose="02020603050405020304" pitchFamily="18" charset="0"/>
              <a:cs typeface="Times New Roman" panose="02020603050405020304" pitchFamily="18" charset="0"/>
            </a:endParaRPr>
          </a:p>
        </p:txBody>
      </p:sp>
      <p:grpSp>
        <p:nvGrpSpPr>
          <p:cNvPr id="10" name="Gruppo 9"/>
          <p:cNvGrpSpPr/>
          <p:nvPr/>
        </p:nvGrpSpPr>
        <p:grpSpPr>
          <a:xfrm>
            <a:off x="359531" y="3690283"/>
            <a:ext cx="5400600" cy="1517820"/>
            <a:chOff x="539552" y="2852936"/>
            <a:chExt cx="5400600" cy="1517820"/>
          </a:xfrm>
        </p:grpSpPr>
        <mc:AlternateContent xmlns:mc="http://schemas.openxmlformats.org/markup-compatibility/2006" xmlns:a14="http://schemas.microsoft.com/office/drawing/2010/main">
          <mc:Choice Requires="a14">
            <p:sp>
              <p:nvSpPr>
                <p:cNvPr id="11" name="CasellaDiTesto 10"/>
                <p:cNvSpPr txBox="1"/>
                <p:nvPr/>
              </p:nvSpPr>
              <p:spPr>
                <a:xfrm>
                  <a:off x="824445" y="2852936"/>
                  <a:ext cx="4614789" cy="6705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it-IT" sz="2000" b="0" i="1" smtClean="0">
                                <a:latin typeface="Cambria Math"/>
                              </a:rPr>
                              <m:t>𝑁</m:t>
                            </m:r>
                          </m:e>
                          <m:sub>
                            <m:r>
                              <a:rPr lang="it-IT" sz="2000" b="0" i="1" smtClean="0">
                                <a:latin typeface="Cambria Math"/>
                              </a:rPr>
                              <m:t>𝑙𝑒𝑛𝑡𝑖𝑙𝑠</m:t>
                            </m:r>
                          </m:sub>
                        </m:sSub>
                        <m:r>
                          <a:rPr lang="en-US" sz="2000" i="1" smtClean="0">
                            <a:latin typeface="Cambria Math"/>
                            <a:ea typeface="Cambria Math"/>
                          </a:rPr>
                          <m:t>≅</m:t>
                        </m:r>
                        <m:sSub>
                          <m:sSubPr>
                            <m:ctrlPr>
                              <a:rPr lang="en-US" sz="2000" i="1" smtClean="0">
                                <a:latin typeface="Cambria Math"/>
                                <a:ea typeface="Cambria Math"/>
                              </a:rPr>
                            </m:ctrlPr>
                          </m:sSubPr>
                          <m:e>
                            <m:r>
                              <a:rPr lang="it-IT" sz="2000" b="0" i="1" smtClean="0">
                                <a:latin typeface="Cambria Math"/>
                                <a:ea typeface="Cambria Math"/>
                              </a:rPr>
                              <m:t>𝑁</m:t>
                            </m:r>
                          </m:e>
                          <m:sub>
                            <m:r>
                              <a:rPr lang="it-IT" sz="2000" b="0" i="1" smtClean="0">
                                <a:latin typeface="Cambria Math"/>
                                <a:ea typeface="Cambria Math"/>
                              </a:rPr>
                              <m:t>𝑇𝑟𝑖𝑡𝑖𝑐𝑢𝑚</m:t>
                            </m:r>
                            <m:r>
                              <a:rPr lang="it-IT" sz="2000" b="0" i="1" smtClean="0">
                                <a:latin typeface="Cambria Math"/>
                                <a:ea typeface="Cambria Math"/>
                              </a:rPr>
                              <m:t> </m:t>
                            </m:r>
                            <m:r>
                              <a:rPr lang="it-IT" sz="2000" b="0" i="1" smtClean="0">
                                <a:latin typeface="Cambria Math"/>
                                <a:ea typeface="Cambria Math"/>
                              </a:rPr>
                              <m:t>𝑎𝑒𝑠𝑡𝑖𝑣𝑢𝑚</m:t>
                            </m:r>
                          </m:sub>
                        </m:sSub>
                        <m:r>
                          <a:rPr lang="en-US" sz="2000" i="1">
                            <a:latin typeface="Cambria Math"/>
                            <a:ea typeface="Cambria Math"/>
                          </a:rPr>
                          <m:t>≅</m:t>
                        </m:r>
                        <m:f>
                          <m:fPr>
                            <m:ctrlPr>
                              <a:rPr lang="en-US" sz="2000" i="1" smtClean="0">
                                <a:latin typeface="Cambria Math"/>
                                <a:ea typeface="Cambria Math"/>
                              </a:rPr>
                            </m:ctrlPr>
                          </m:fPr>
                          <m:num>
                            <m:r>
                              <a:rPr lang="it-IT" sz="2000" b="0" i="1" smtClean="0">
                                <a:latin typeface="Cambria Math"/>
                                <a:ea typeface="Cambria Math"/>
                              </a:rPr>
                              <m:t>1</m:t>
                            </m:r>
                          </m:num>
                          <m:den>
                            <m:r>
                              <a:rPr lang="it-IT" sz="2000" b="0" i="1" smtClean="0">
                                <a:latin typeface="Cambria Math"/>
                                <a:ea typeface="Cambria Math"/>
                              </a:rPr>
                              <m:t>33</m:t>
                            </m:r>
                          </m:den>
                        </m:f>
                        <m:r>
                          <a:rPr lang="it-IT" sz="2000" b="0" i="1" smtClean="0">
                            <a:latin typeface="Cambria Math"/>
                            <a:ea typeface="Cambria Math"/>
                          </a:rPr>
                          <m:t> </m:t>
                        </m:r>
                        <m:sSub>
                          <m:sSubPr>
                            <m:ctrlPr>
                              <a:rPr lang="it-IT" sz="2000" b="0" i="1" smtClean="0">
                                <a:latin typeface="Cambria Math"/>
                                <a:ea typeface="Cambria Math"/>
                              </a:rPr>
                            </m:ctrlPr>
                          </m:sSubPr>
                          <m:e>
                            <m:r>
                              <a:rPr lang="it-IT" sz="2000" b="0" i="1" smtClean="0">
                                <a:latin typeface="Cambria Math"/>
                                <a:ea typeface="Cambria Math"/>
                              </a:rPr>
                              <m:t>𝑁</m:t>
                            </m:r>
                          </m:e>
                          <m:sub>
                            <m:r>
                              <a:rPr lang="it-IT" sz="2000" b="0" i="1" smtClean="0">
                                <a:latin typeface="Cambria Math"/>
                                <a:ea typeface="Cambria Math"/>
                              </a:rPr>
                              <m:t>𝑏𝑒𝑎𝑛</m:t>
                            </m:r>
                          </m:sub>
                        </m:sSub>
                      </m:oMath>
                    </m:oMathPara>
                  </a14:m>
                  <a:endParaRPr lang="en-US" sz="2000"/>
                </a:p>
              </p:txBody>
            </p:sp>
          </mc:Choice>
          <mc:Fallback xmlns="">
            <p:sp>
              <p:nvSpPr>
                <p:cNvPr id="10" name="CasellaDiTesto 9"/>
                <p:cNvSpPr txBox="1">
                  <a:spLocks noRot="1" noChangeAspect="1" noMove="1" noResize="1" noEditPoints="1" noAdjustHandles="1" noChangeArrowheads="1" noChangeShapeType="1" noTextEdit="1"/>
                </p:cNvSpPr>
                <p:nvPr/>
              </p:nvSpPr>
              <p:spPr>
                <a:xfrm>
                  <a:off x="824445" y="2852936"/>
                  <a:ext cx="4614789" cy="67056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asellaDiTesto 11"/>
                <p:cNvSpPr txBox="1"/>
                <p:nvPr/>
              </p:nvSpPr>
              <p:spPr>
                <a:xfrm>
                  <a:off x="827584" y="3478575"/>
                  <a:ext cx="4897559" cy="6705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it-IT" sz="2000" b="0" i="1" smtClean="0">
                                <a:latin typeface="Cambria Math"/>
                              </a:rPr>
                              <m:t>𝑊</m:t>
                            </m:r>
                          </m:e>
                          <m:sub>
                            <m:r>
                              <a:rPr lang="it-IT" sz="2000" b="0" i="1" smtClean="0">
                                <a:latin typeface="Cambria Math"/>
                              </a:rPr>
                              <m:t>𝑙𝑒𝑛𝑡𝑖𝑙𝑠</m:t>
                            </m:r>
                          </m:sub>
                        </m:sSub>
                        <m:r>
                          <a:rPr lang="en-US" sz="2000" i="1" smtClean="0">
                            <a:latin typeface="Cambria Math"/>
                            <a:ea typeface="Cambria Math"/>
                          </a:rPr>
                          <m:t>≅</m:t>
                        </m:r>
                        <m:sSub>
                          <m:sSubPr>
                            <m:ctrlPr>
                              <a:rPr lang="en-US" sz="2000" i="1" smtClean="0">
                                <a:latin typeface="Cambria Math"/>
                                <a:ea typeface="Cambria Math"/>
                              </a:rPr>
                            </m:ctrlPr>
                          </m:sSubPr>
                          <m:e>
                            <m:r>
                              <a:rPr lang="it-IT" sz="2000" b="0" i="1" smtClean="0">
                                <a:latin typeface="Cambria Math"/>
                                <a:ea typeface="Cambria Math"/>
                              </a:rPr>
                              <m:t>𝑊</m:t>
                            </m:r>
                          </m:e>
                          <m:sub>
                            <m:r>
                              <a:rPr lang="it-IT" sz="2000" b="0" i="1" smtClean="0">
                                <a:latin typeface="Cambria Math"/>
                                <a:ea typeface="Cambria Math"/>
                              </a:rPr>
                              <m:t>𝑡𝑟𝑖𝑡𝑖𝑐𝑢𝑚</m:t>
                            </m:r>
                            <m:r>
                              <a:rPr lang="it-IT" sz="2000" b="0" i="1" smtClean="0">
                                <a:latin typeface="Cambria Math"/>
                                <a:ea typeface="Cambria Math"/>
                              </a:rPr>
                              <m:t> </m:t>
                            </m:r>
                            <m:r>
                              <a:rPr lang="it-IT" sz="2000" b="0" i="1" smtClean="0">
                                <a:latin typeface="Cambria Math"/>
                                <a:ea typeface="Cambria Math"/>
                              </a:rPr>
                              <m:t>𝑎𝑒𝑠𝑡𝑖𝑣𝑢𝑚</m:t>
                            </m:r>
                          </m:sub>
                        </m:sSub>
                        <m:r>
                          <a:rPr lang="it-IT" sz="2000" b="0" i="1" smtClean="0">
                            <a:latin typeface="Cambria Math"/>
                            <a:ea typeface="Cambria Math"/>
                          </a:rPr>
                          <m:t>≅</m:t>
                        </m:r>
                        <m:f>
                          <m:fPr>
                            <m:ctrlPr>
                              <a:rPr lang="it-IT" sz="2000" b="0" i="1" smtClean="0">
                                <a:latin typeface="Cambria Math"/>
                                <a:ea typeface="Cambria Math"/>
                              </a:rPr>
                            </m:ctrlPr>
                          </m:fPr>
                          <m:num>
                            <m:r>
                              <a:rPr lang="it-IT" sz="2000" b="0" i="1" smtClean="0">
                                <a:latin typeface="Cambria Math"/>
                                <a:ea typeface="Cambria Math"/>
                              </a:rPr>
                              <m:t>1</m:t>
                            </m:r>
                          </m:num>
                          <m:den>
                            <m:r>
                              <a:rPr lang="it-IT" sz="2000" b="0" i="1" smtClean="0">
                                <a:latin typeface="Cambria Math"/>
                                <a:ea typeface="Cambria Math"/>
                              </a:rPr>
                              <m:t>27.5</m:t>
                            </m:r>
                          </m:den>
                        </m:f>
                        <m:r>
                          <a:rPr lang="it-IT" sz="2000" b="0" i="1" smtClean="0">
                            <a:latin typeface="Cambria Math"/>
                            <a:ea typeface="Cambria Math"/>
                          </a:rPr>
                          <m:t> </m:t>
                        </m:r>
                        <m:sSub>
                          <m:sSubPr>
                            <m:ctrlPr>
                              <a:rPr lang="it-IT" sz="2000" b="0" i="1" smtClean="0">
                                <a:latin typeface="Cambria Math"/>
                                <a:ea typeface="Cambria Math"/>
                              </a:rPr>
                            </m:ctrlPr>
                          </m:sSubPr>
                          <m:e>
                            <m:r>
                              <a:rPr lang="it-IT" sz="2000" b="0" i="1" smtClean="0">
                                <a:latin typeface="Cambria Math"/>
                                <a:ea typeface="Cambria Math"/>
                              </a:rPr>
                              <m:t>𝑊</m:t>
                            </m:r>
                          </m:e>
                          <m:sub>
                            <m:r>
                              <a:rPr lang="it-IT" sz="2000" b="0" i="1" smtClean="0">
                                <a:latin typeface="Cambria Math"/>
                                <a:ea typeface="Cambria Math"/>
                              </a:rPr>
                              <m:t>𝑏𝑒𝑎𝑛</m:t>
                            </m:r>
                          </m:sub>
                        </m:sSub>
                      </m:oMath>
                    </m:oMathPara>
                  </a14:m>
                  <a:endParaRPr lang="en-US" sz="2000"/>
                </a:p>
              </p:txBody>
            </p:sp>
          </mc:Choice>
          <mc:Fallback xmlns="">
            <p:sp>
              <p:nvSpPr>
                <p:cNvPr id="11" name="CasellaDiTesto 10"/>
                <p:cNvSpPr txBox="1">
                  <a:spLocks noRot="1" noChangeAspect="1" noMove="1" noResize="1" noEditPoints="1" noAdjustHandles="1" noChangeArrowheads="1" noChangeShapeType="1" noTextEdit="1"/>
                </p:cNvSpPr>
                <p:nvPr/>
              </p:nvSpPr>
              <p:spPr>
                <a:xfrm>
                  <a:off x="827584" y="3478575"/>
                  <a:ext cx="4897559" cy="670505"/>
                </a:xfrm>
                <a:prstGeom prst="rect">
                  <a:avLst/>
                </a:prstGeom>
                <a:blipFill rotWithShape="1">
                  <a:blip r:embed="rId5"/>
                  <a:stretch>
                    <a:fillRect/>
                  </a:stretch>
                </a:blipFill>
              </p:spPr>
              <p:txBody>
                <a:bodyPr/>
                <a:lstStyle/>
                <a:p>
                  <a:r>
                    <a:rPr lang="en-US">
                      <a:noFill/>
                    </a:rPr>
                    <a:t> </a:t>
                  </a:r>
                </a:p>
              </p:txBody>
            </p:sp>
          </mc:Fallback>
        </mc:AlternateContent>
        <p:sp>
          <p:nvSpPr>
            <p:cNvPr id="13" name="Rettangolo 12"/>
            <p:cNvSpPr/>
            <p:nvPr/>
          </p:nvSpPr>
          <p:spPr>
            <a:xfrm>
              <a:off x="539552" y="2852936"/>
              <a:ext cx="5400600" cy="151782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4" name="CasellaDiTesto 13"/>
              <p:cNvSpPr txBox="1"/>
              <p:nvPr/>
            </p:nvSpPr>
            <p:spPr>
              <a:xfrm>
                <a:off x="6715243" y="4950485"/>
                <a:ext cx="1662058" cy="728341"/>
              </a:xfrm>
              <a:prstGeom prst="rect">
                <a:avLst/>
              </a:prstGeom>
              <a:noFill/>
              <a:ln w="28575">
                <a:solidFill>
                  <a:schemeClr val="accent5"/>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sSubSup>
                            <m:sSubSupPr>
                              <m:ctrlPr>
                                <a:rPr lang="en-US" i="1" smtClean="0">
                                  <a:latin typeface="Cambria Math"/>
                                </a:rPr>
                              </m:ctrlPr>
                            </m:sSubSupPr>
                            <m:e>
                              <m:r>
                                <a:rPr lang="it-IT" b="0" i="1" smtClean="0">
                                  <a:latin typeface="Cambria Math"/>
                                </a:rPr>
                                <m:t>𝑅</m:t>
                              </m:r>
                            </m:e>
                            <m:sub>
                              <m:r>
                                <a:rPr lang="it-IT" b="0" i="1" smtClean="0">
                                  <a:latin typeface="Cambria Math"/>
                                </a:rPr>
                                <m:t>𝑙𝑒𝑛𝑡𝑖𝑙𝑠</m:t>
                              </m:r>
                            </m:sub>
                            <m:sup>
                              <m:r>
                                <a:rPr lang="it-IT" b="0" i="1" smtClean="0">
                                  <a:latin typeface="Cambria Math"/>
                                </a:rPr>
                                <m:t>2</m:t>
                              </m:r>
                            </m:sup>
                          </m:sSubSup>
                        </m:num>
                        <m:den>
                          <m:sSubSup>
                            <m:sSubSupPr>
                              <m:ctrlPr>
                                <a:rPr lang="en-US" i="1" smtClean="0">
                                  <a:latin typeface="Cambria Math"/>
                                </a:rPr>
                              </m:ctrlPr>
                            </m:sSubSupPr>
                            <m:e>
                              <m:r>
                                <a:rPr lang="it-IT" b="0" i="1" smtClean="0">
                                  <a:latin typeface="Cambria Math"/>
                                </a:rPr>
                                <m:t>𝑅</m:t>
                              </m:r>
                            </m:e>
                            <m:sub>
                              <m:r>
                                <a:rPr lang="it-IT" b="0" i="1" smtClean="0">
                                  <a:latin typeface="Cambria Math"/>
                                </a:rPr>
                                <m:t>𝑏𝑒𝑎𝑛</m:t>
                              </m:r>
                            </m:sub>
                            <m:sup>
                              <m:r>
                                <a:rPr lang="it-IT" b="0" i="1" smtClean="0">
                                  <a:latin typeface="Cambria Math"/>
                                </a:rPr>
                                <m:t>2</m:t>
                              </m:r>
                            </m:sup>
                          </m:sSubSup>
                        </m:den>
                      </m:f>
                      <m:r>
                        <a:rPr lang="it-IT" i="1">
                          <a:latin typeface="Cambria Math"/>
                          <a:ea typeface="Cambria Math"/>
                        </a:rPr>
                        <m:t>≅</m:t>
                      </m:r>
                      <m:r>
                        <a:rPr lang="it-IT" b="0" i="1" smtClean="0">
                          <a:latin typeface="Cambria Math"/>
                          <a:ea typeface="Cambria Math"/>
                        </a:rPr>
                        <m:t>0.11</m:t>
                      </m:r>
                    </m:oMath>
                  </m:oMathPara>
                </a14:m>
                <a:endParaRPr lang="en-US"/>
              </a:p>
            </p:txBody>
          </p:sp>
        </mc:Choice>
        <mc:Fallback xmlns="">
          <p:sp>
            <p:nvSpPr>
              <p:cNvPr id="14" name="CasellaDiTesto 13"/>
              <p:cNvSpPr txBox="1">
                <a:spLocks noRot="1" noChangeAspect="1" noMove="1" noResize="1" noEditPoints="1" noAdjustHandles="1" noChangeArrowheads="1" noChangeShapeType="1" noTextEdit="1"/>
              </p:cNvSpPr>
              <p:nvPr/>
            </p:nvSpPr>
            <p:spPr>
              <a:xfrm>
                <a:off x="6715243" y="4950485"/>
                <a:ext cx="1662058" cy="728341"/>
              </a:xfrm>
              <a:prstGeom prst="rect">
                <a:avLst/>
              </a:prstGeom>
              <a:blipFill rotWithShape="1">
                <a:blip r:embed="rId6"/>
                <a:stretch>
                  <a:fillRect/>
                </a:stretch>
              </a:blipFill>
              <a:ln w="28575">
                <a:solidFill>
                  <a:schemeClr val="accent5"/>
                </a:solidFill>
              </a:ln>
            </p:spPr>
            <p:txBody>
              <a:bodyPr/>
              <a:lstStyle/>
              <a:p>
                <a:r>
                  <a:rPr lang="en-US">
                    <a:noFill/>
                  </a:rPr>
                  <a:t> </a:t>
                </a:r>
              </a:p>
            </p:txBody>
          </p:sp>
        </mc:Fallback>
      </mc:AlternateContent>
      <p:sp>
        <p:nvSpPr>
          <p:cNvPr id="15" name="CasellaDiTesto 14"/>
          <p:cNvSpPr txBox="1"/>
          <p:nvPr/>
        </p:nvSpPr>
        <p:spPr>
          <a:xfrm>
            <a:off x="1331640" y="5708185"/>
            <a:ext cx="3888432" cy="400110"/>
          </a:xfrm>
          <a:prstGeom prst="rect">
            <a:avLst/>
          </a:prstGeom>
          <a:solidFill>
            <a:schemeClr val="accent5">
              <a:lumMod val="20000"/>
              <a:lumOff val="80000"/>
            </a:schemeClr>
          </a:solidFill>
        </p:spPr>
        <p:txBody>
          <a:bodyPr wrap="square" rtlCol="0">
            <a:spAutoFit/>
          </a:bodyPr>
          <a:lstStyle/>
          <a:p>
            <a:pPr algn="just"/>
            <a:r>
              <a:rPr lang="it-IT" sz="2000" smtClean="0">
                <a:latin typeface="Times New Roman" panose="02020603050405020304" pitchFamily="18" charset="0"/>
                <a:cs typeface="Times New Roman" panose="02020603050405020304" pitchFamily="18" charset="0"/>
              </a:rPr>
              <a:t>if we suppose that seeds are spheres</a:t>
            </a:r>
            <a:endParaRPr lang="en-US" sz="2000">
              <a:latin typeface="Times New Roman" panose="02020603050405020304" pitchFamily="18" charset="0"/>
              <a:cs typeface="Times New Roman" panose="02020603050405020304" pitchFamily="18" charset="0"/>
            </a:endParaRPr>
          </a:p>
        </p:txBody>
      </p:sp>
      <p:cxnSp>
        <p:nvCxnSpPr>
          <p:cNvPr id="17" name="Connettore 2 16"/>
          <p:cNvCxnSpPr/>
          <p:nvPr/>
        </p:nvCxnSpPr>
        <p:spPr>
          <a:xfrm flipV="1">
            <a:off x="5309029" y="5517232"/>
            <a:ext cx="1209281" cy="39100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522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00775" y="1484784"/>
            <a:ext cx="7894192" cy="3046988"/>
          </a:xfrm>
          <a:prstGeom prst="rect">
            <a:avLst/>
          </a:prstGeom>
          <a:solidFill>
            <a:schemeClr val="accent6">
              <a:lumMod val="40000"/>
              <a:lumOff val="60000"/>
            </a:schemeClr>
          </a:solidFill>
        </p:spPr>
        <p:txBody>
          <a:bodyPr wrap="square" rtlCol="0">
            <a:spAutoFit/>
          </a:bodyPr>
          <a:lstStyle/>
          <a:p>
            <a:pPr marL="342900" indent="-342900" algn="just">
              <a:buFont typeface="Arial" panose="020B0604020202020204" pitchFamily="34" charset="0"/>
              <a:buChar char="•"/>
            </a:pPr>
            <a:r>
              <a:rPr lang="it-IT" sz="2400" smtClean="0">
                <a:latin typeface="Times New Roman" panose="02020603050405020304" pitchFamily="18" charset="0"/>
                <a:cs typeface="Times New Roman" panose="02020603050405020304" pitchFamily="18" charset="0"/>
              </a:rPr>
              <a:t>The emissions of different seeds seems to have similar shape</a:t>
            </a:r>
          </a:p>
          <a:p>
            <a:pPr marL="342900" indent="-342900" algn="just">
              <a:buFont typeface="Arial" panose="020B0604020202020204" pitchFamily="34" charset="0"/>
              <a:buChar char="•"/>
            </a:pPr>
            <a:endParaRPr lang="it-IT" sz="240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it-IT" sz="2400" smtClean="0">
                <a:latin typeface="Times New Roman" panose="02020603050405020304" pitchFamily="18" charset="0"/>
                <a:cs typeface="Times New Roman" panose="02020603050405020304" pitchFamily="18" charset="0"/>
              </a:rPr>
              <a:t>The time scale of the germination process </a:t>
            </a:r>
            <a:r>
              <a:rPr lang="en-US" sz="2400">
                <a:latin typeface="Times New Roman" panose="02020603050405020304" pitchFamily="18" charset="0"/>
                <a:cs typeface="Times New Roman" panose="02020603050405020304" pitchFamily="18" charset="0"/>
              </a:rPr>
              <a:t>it depends both on the type of seed, its quality and probably also on the time of sowing. </a:t>
            </a:r>
            <a:endParaRPr lang="en-US" sz="240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it-IT" sz="240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it-IT" sz="2400" smtClean="0">
                <a:latin typeface="Times New Roman" panose="02020603050405020304" pitchFamily="18" charset="0"/>
                <a:cs typeface="Times New Roman" panose="02020603050405020304" pitchFamily="18" charset="0"/>
              </a:rPr>
              <a:t>Perhaps the emission is proportional to the weight</a:t>
            </a:r>
            <a:endParaRPr lang="en-US" sz="2400">
              <a:latin typeface="Times New Roman" panose="02020603050405020304" pitchFamily="18" charset="0"/>
              <a:cs typeface="Times New Roman" panose="02020603050405020304" pitchFamily="18" charset="0"/>
            </a:endParaRPr>
          </a:p>
        </p:txBody>
      </p:sp>
      <p:sp>
        <p:nvSpPr>
          <p:cNvPr id="3" name="CasellaDiTesto 2"/>
          <p:cNvSpPr txBox="1"/>
          <p:nvPr/>
        </p:nvSpPr>
        <p:spPr>
          <a:xfrm>
            <a:off x="805667" y="5589240"/>
            <a:ext cx="7572907" cy="461665"/>
          </a:xfrm>
          <a:prstGeom prst="rect">
            <a:avLst/>
          </a:prstGeom>
          <a:noFill/>
          <a:ln w="28575">
            <a:solidFill>
              <a:srgbClr val="FF0000"/>
            </a:solidFill>
          </a:ln>
        </p:spPr>
        <p:txBody>
          <a:bodyPr wrap="none" rtlCol="0">
            <a:spAutoFit/>
          </a:bodyPr>
          <a:lstStyle/>
          <a:p>
            <a:pPr algn="just"/>
            <a:r>
              <a:rPr lang="it-IT" sz="2400">
                <a:latin typeface="Times New Roman" panose="02020603050405020304" pitchFamily="18" charset="0"/>
                <a:cs typeface="Times New Roman" panose="02020603050405020304" pitchFamily="18" charset="0"/>
              </a:rPr>
              <a:t>d</a:t>
            </a:r>
            <a:r>
              <a:rPr lang="it-IT" sz="2400" smtClean="0">
                <a:latin typeface="Times New Roman" panose="02020603050405020304" pitchFamily="18" charset="0"/>
                <a:cs typeface="Times New Roman" panose="02020603050405020304" pitchFamily="18" charset="0"/>
              </a:rPr>
              <a:t>o we have the similar biofotons emission process in seeds?</a:t>
            </a:r>
            <a:endParaRPr lang="en-US" sz="2400">
              <a:latin typeface="Times New Roman" panose="02020603050405020304" pitchFamily="18" charset="0"/>
              <a:cs typeface="Times New Roman" panose="02020603050405020304" pitchFamily="18" charset="0"/>
            </a:endParaRPr>
          </a:p>
        </p:txBody>
      </p:sp>
      <p:sp>
        <p:nvSpPr>
          <p:cNvPr id="4" name="CasellaDiTesto 3"/>
          <p:cNvSpPr txBox="1"/>
          <p:nvPr/>
        </p:nvSpPr>
        <p:spPr>
          <a:xfrm>
            <a:off x="805667" y="463203"/>
            <a:ext cx="1798890" cy="461665"/>
          </a:xfrm>
          <a:prstGeom prst="rect">
            <a:avLst/>
          </a:prstGeom>
          <a:solidFill>
            <a:schemeClr val="accent6">
              <a:lumMod val="20000"/>
              <a:lumOff val="80000"/>
            </a:schemeClr>
          </a:solidFill>
        </p:spPr>
        <p:txBody>
          <a:bodyPr wrap="none" rtlCol="0">
            <a:spAutoFit/>
          </a:bodyPr>
          <a:lstStyle/>
          <a:p>
            <a:r>
              <a:rPr lang="it-IT" sz="2400" smtClean="0">
                <a:latin typeface="Times New Roman" panose="02020603050405020304" pitchFamily="18" charset="0"/>
                <a:cs typeface="Times New Roman" panose="02020603050405020304" pitchFamily="18" charset="0"/>
              </a:rPr>
              <a:t>Some points:</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2588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asellaDiTesto 1"/>
              <p:cNvSpPr txBox="1"/>
              <p:nvPr/>
            </p:nvSpPr>
            <p:spPr>
              <a:xfrm>
                <a:off x="1134164" y="476672"/>
                <a:ext cx="6840760" cy="830997"/>
              </a:xfrm>
              <a:prstGeom prst="rect">
                <a:avLst/>
              </a:prstGeom>
              <a:solidFill>
                <a:schemeClr val="accent6">
                  <a:lumMod val="40000"/>
                  <a:lumOff val="60000"/>
                </a:schemeClr>
              </a:solidFill>
            </p:spPr>
            <p:txBody>
              <a:bodyPr wrap="square" rtlCol="0">
                <a:spAutoFit/>
              </a:bodyPr>
              <a:lstStyle/>
              <a:p>
                <a:pPr algn="ctr"/>
                <a:r>
                  <a:rPr lang="it-IT" sz="2400" smtClean="0">
                    <a:latin typeface="Times New Roman" panose="02020603050405020304" pitchFamily="18" charset="0"/>
                    <a:cs typeface="Times New Roman" panose="02020603050405020304" pitchFamily="18" charset="0"/>
                  </a:rPr>
                  <a:t>The analysis in terms of photocounting distribution functions </a:t>
                </a:r>
                <a14:m>
                  <m:oMath xmlns:m="http://schemas.openxmlformats.org/officeDocument/2006/math">
                    <m:sSub>
                      <m:sSubPr>
                        <m:ctrlPr>
                          <a:rPr lang="en-US" sz="2400" i="1">
                            <a:latin typeface="Cambria Math"/>
                          </a:rPr>
                        </m:ctrlPr>
                      </m:sSubPr>
                      <m:e>
                        <m:r>
                          <a:rPr lang="it-IT" sz="2400" i="1">
                            <a:latin typeface="Cambria Math"/>
                          </a:rPr>
                          <m:t>𝑃</m:t>
                        </m:r>
                      </m:e>
                      <m:sub>
                        <m:r>
                          <a:rPr lang="it-IT" sz="2400" i="1">
                            <a:latin typeface="Cambria Math"/>
                          </a:rPr>
                          <m:t>𝑚</m:t>
                        </m:r>
                      </m:sub>
                    </m:sSub>
                    <m:r>
                      <a:rPr lang="it-IT" sz="2400" i="1">
                        <a:latin typeface="Cambria Math"/>
                      </a:rPr>
                      <m:t>(</m:t>
                    </m:r>
                    <m:r>
                      <a:rPr lang="it-IT" sz="2400" i="1">
                        <a:latin typeface="Cambria Math"/>
                      </a:rPr>
                      <m:t>𝑇</m:t>
                    </m:r>
                    <m:r>
                      <a:rPr lang="it-IT" sz="2400" i="1">
                        <a:latin typeface="Cambria Math"/>
                      </a:rPr>
                      <m:t>)</m:t>
                    </m:r>
                  </m:oMath>
                </a14:m>
                <a:endParaRPr lang="en-US" sz="2400"/>
              </a:p>
            </p:txBody>
          </p:sp>
        </mc:Choice>
        <mc:Fallback xmlns="">
          <p:sp>
            <p:nvSpPr>
              <p:cNvPr id="2" name="CasellaDiTesto 1"/>
              <p:cNvSpPr txBox="1">
                <a:spLocks noRot="1" noChangeAspect="1" noMove="1" noResize="1" noEditPoints="1" noAdjustHandles="1" noChangeArrowheads="1" noChangeShapeType="1" noTextEdit="1"/>
              </p:cNvSpPr>
              <p:nvPr/>
            </p:nvSpPr>
            <p:spPr>
              <a:xfrm>
                <a:off x="1134164" y="476672"/>
                <a:ext cx="6840760" cy="830997"/>
              </a:xfrm>
              <a:prstGeom prst="rect">
                <a:avLst/>
              </a:prstGeom>
              <a:blipFill rotWithShape="1">
                <a:blip r:embed="rId2"/>
                <a:stretch>
                  <a:fillRect t="-5839" b="-145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asellaDiTesto 2"/>
              <p:cNvSpPr txBox="1"/>
              <p:nvPr/>
            </p:nvSpPr>
            <p:spPr>
              <a:xfrm>
                <a:off x="640169" y="1824497"/>
                <a:ext cx="7828750" cy="830997"/>
              </a:xfrm>
              <a:prstGeom prst="rect">
                <a:avLst/>
              </a:prstGeom>
              <a:noFill/>
              <a:ln w="28575">
                <a:solidFill>
                  <a:srgbClr val="FF0000"/>
                </a:solidFill>
              </a:ln>
            </p:spPr>
            <p:txBody>
              <a:bodyPr wrap="square" rtlCol="0">
                <a:spAutoFit/>
              </a:bodyPr>
              <a:lstStyle/>
              <a:p>
                <a:pPr algn="just"/>
                <a:r>
                  <a:rPr lang="it-IT" sz="2400" smtClean="0">
                    <a:latin typeface="Times New Roman" panose="02020603050405020304" pitchFamily="18" charset="0"/>
                    <a:cs typeface="Times New Roman" panose="02020603050405020304" pitchFamily="18" charset="0"/>
                  </a:rPr>
                  <a:t>we count in an given time interval how many time we get </a:t>
                </a:r>
                <a14:m>
                  <m:oMath xmlns:m="http://schemas.openxmlformats.org/officeDocument/2006/math">
                    <m:r>
                      <a:rPr lang="it-IT" sz="2400" b="0" i="1" smtClean="0">
                        <a:latin typeface="Cambria Math"/>
                        <a:cs typeface="Times New Roman" panose="02020603050405020304" pitchFamily="18" charset="0"/>
                      </a:rPr>
                      <m:t>𝑚</m:t>
                    </m:r>
                  </m:oMath>
                </a14:m>
                <a:r>
                  <a:rPr lang="it-IT" sz="2400" smtClean="0">
                    <a:latin typeface="Times New Roman" panose="02020603050405020304" pitchFamily="18" charset="0"/>
                    <a:cs typeface="Times New Roman" panose="02020603050405020304" pitchFamily="18" charset="0"/>
                  </a:rPr>
                  <a:t> photons in a window </a:t>
                </a:r>
                <a14:m>
                  <m:oMath xmlns:m="http://schemas.openxmlformats.org/officeDocument/2006/math">
                    <m:r>
                      <a:rPr lang="it-IT" sz="2400" b="0" i="1" smtClean="0">
                        <a:latin typeface="Cambria Math"/>
                        <a:cs typeface="Times New Roman" panose="02020603050405020304" pitchFamily="18" charset="0"/>
                      </a:rPr>
                      <m:t>𝑇</m:t>
                    </m:r>
                  </m:oMath>
                </a14:m>
                <a:endParaRPr lang="en-US" sz="2400">
                  <a:latin typeface="Times New Roman" panose="02020603050405020304" pitchFamily="18" charset="0"/>
                  <a:cs typeface="Times New Roman" panose="02020603050405020304" pitchFamily="18" charset="0"/>
                </a:endParaRPr>
              </a:p>
            </p:txBody>
          </p:sp>
        </mc:Choice>
        <mc:Fallback xmlns="">
          <p:sp>
            <p:nvSpPr>
              <p:cNvPr id="3" name="CasellaDiTesto 2"/>
              <p:cNvSpPr txBox="1">
                <a:spLocks noRot="1" noChangeAspect="1" noMove="1" noResize="1" noEditPoints="1" noAdjustHandles="1" noChangeArrowheads="1" noChangeShapeType="1" noTextEdit="1"/>
              </p:cNvSpPr>
              <p:nvPr/>
            </p:nvSpPr>
            <p:spPr>
              <a:xfrm>
                <a:off x="640169" y="1824497"/>
                <a:ext cx="7828750" cy="830997"/>
              </a:xfrm>
              <a:prstGeom prst="rect">
                <a:avLst/>
              </a:prstGeom>
              <a:blipFill rotWithShape="1">
                <a:blip r:embed="rId3"/>
                <a:stretch>
                  <a:fillRect l="-1009" t="-4225" b="-12676"/>
                </a:stretch>
              </a:blipFill>
              <a:ln w="28575">
                <a:solidFill>
                  <a:srgbClr val="FF0000"/>
                </a:solidFill>
              </a:ln>
            </p:spPr>
            <p:txBody>
              <a:bodyPr/>
              <a:lstStyle/>
              <a:p>
                <a:r>
                  <a:rPr lang="en-US">
                    <a:noFill/>
                  </a:rPr>
                  <a:t> </a:t>
                </a:r>
              </a:p>
            </p:txBody>
          </p:sp>
        </mc:Fallback>
      </mc:AlternateContent>
      <p:cxnSp>
        <p:nvCxnSpPr>
          <p:cNvPr id="8" name="Connettore 2 7"/>
          <p:cNvCxnSpPr/>
          <p:nvPr/>
        </p:nvCxnSpPr>
        <p:spPr>
          <a:xfrm>
            <a:off x="2667900" y="2867743"/>
            <a:ext cx="1216155" cy="149736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CasellaDiTesto 11"/>
              <p:cNvSpPr txBox="1"/>
              <p:nvPr/>
            </p:nvSpPr>
            <p:spPr>
              <a:xfrm>
                <a:off x="6156176" y="3299792"/>
                <a:ext cx="2736304" cy="461665"/>
              </a:xfrm>
              <a:prstGeom prst="rect">
                <a:avLst/>
              </a:prstGeom>
              <a:solidFill>
                <a:schemeClr val="accent5">
                  <a:lumMod val="20000"/>
                  <a:lumOff val="80000"/>
                </a:schemeClr>
              </a:solidFill>
            </p:spPr>
            <p:txBody>
              <a:bodyPr wrap="square" rtlCol="0">
                <a:spAutoFit/>
              </a:bodyPr>
              <a:lstStyle/>
              <a:p>
                <a:pPr algn="just"/>
                <a:r>
                  <a:rPr lang="it-IT" sz="2400" smtClean="0">
                    <a:latin typeface="Times New Roman" panose="02020603050405020304" pitchFamily="18" charset="0"/>
                    <a:cs typeface="Times New Roman" panose="02020603050405020304" pitchFamily="18" charset="0"/>
                  </a:rPr>
                  <a:t>In our case </a:t>
                </a:r>
                <a14:m>
                  <m:oMath xmlns:m="http://schemas.openxmlformats.org/officeDocument/2006/math">
                    <m:r>
                      <a:rPr lang="it-IT" sz="2400" i="1">
                        <a:latin typeface="Cambria Math"/>
                        <a:cs typeface="Times New Roman" panose="02020603050405020304" pitchFamily="18" charset="0"/>
                      </a:rPr>
                      <m:t>𝑇</m:t>
                    </m:r>
                  </m:oMath>
                </a14:m>
                <a:r>
                  <a:rPr lang="it-IT" sz="2400" smtClean="0">
                    <a:latin typeface="Times New Roman" panose="02020603050405020304" pitchFamily="18" charset="0"/>
                    <a:cs typeface="Times New Roman" panose="02020603050405020304" pitchFamily="18" charset="0"/>
                  </a:rPr>
                  <a:t>= 1 sec</a:t>
                </a:r>
                <a:r>
                  <a:rPr lang="it-IT" sz="2000" smtClean="0">
                    <a:latin typeface="Times New Roman" panose="02020603050405020304" pitchFamily="18" charset="0"/>
                    <a:cs typeface="Times New Roman" panose="02020603050405020304" pitchFamily="18" charset="0"/>
                  </a:rPr>
                  <a:t>.</a:t>
                </a:r>
                <a:endParaRPr lang="en-US" sz="2000">
                  <a:latin typeface="Times New Roman" panose="02020603050405020304" pitchFamily="18" charset="0"/>
                  <a:cs typeface="Times New Roman" panose="02020603050405020304" pitchFamily="18" charset="0"/>
                </a:endParaRPr>
              </a:p>
            </p:txBody>
          </p:sp>
        </mc:Choice>
        <mc:Fallback xmlns="">
          <p:sp>
            <p:nvSpPr>
              <p:cNvPr id="12" name="CasellaDiTesto 11"/>
              <p:cNvSpPr txBox="1">
                <a:spLocks noRot="1" noChangeAspect="1" noMove="1" noResize="1" noEditPoints="1" noAdjustHandles="1" noChangeArrowheads="1" noChangeShapeType="1" noTextEdit="1"/>
              </p:cNvSpPr>
              <p:nvPr/>
            </p:nvSpPr>
            <p:spPr>
              <a:xfrm>
                <a:off x="6156176" y="3299792"/>
                <a:ext cx="2736304" cy="461665"/>
              </a:xfrm>
              <a:prstGeom prst="rect">
                <a:avLst/>
              </a:prstGeom>
              <a:blipFill rotWithShape="1">
                <a:blip r:embed="rId4"/>
                <a:stretch>
                  <a:fillRect l="-3563" t="-10526" r="-1336" b="-28947"/>
                </a:stretch>
              </a:blipFill>
            </p:spPr>
            <p:txBody>
              <a:bodyPr/>
              <a:lstStyle/>
              <a:p>
                <a:r>
                  <a:rPr lang="en-US">
                    <a:noFill/>
                  </a:rPr>
                  <a:t> </a:t>
                </a:r>
              </a:p>
            </p:txBody>
          </p:sp>
        </mc:Fallback>
      </mc:AlternateContent>
      <p:grpSp>
        <p:nvGrpSpPr>
          <p:cNvPr id="9" name="Gruppo 8"/>
          <p:cNvGrpSpPr/>
          <p:nvPr/>
        </p:nvGrpSpPr>
        <p:grpSpPr>
          <a:xfrm>
            <a:off x="1751553" y="4702115"/>
            <a:ext cx="5271695" cy="1455433"/>
            <a:chOff x="1621101" y="4766951"/>
            <a:chExt cx="5271695" cy="1455433"/>
          </a:xfrm>
        </p:grpSpPr>
        <mc:AlternateContent xmlns:mc="http://schemas.openxmlformats.org/markup-compatibility/2006" xmlns:a14="http://schemas.microsoft.com/office/drawing/2010/main">
          <mc:Choice Requires="a14">
            <p:sp>
              <p:nvSpPr>
                <p:cNvPr id="5" name="CasellaDiTesto 4"/>
                <p:cNvSpPr txBox="1"/>
                <p:nvPr/>
              </p:nvSpPr>
              <p:spPr>
                <a:xfrm>
                  <a:off x="3753603" y="4922004"/>
                  <a:ext cx="120295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it-IT" sz="2800" b="0" i="1" smtClean="0">
                                <a:latin typeface="Cambria Math"/>
                              </a:rPr>
                              <m:t>𝑃</m:t>
                            </m:r>
                          </m:e>
                          <m:sub>
                            <m:r>
                              <a:rPr lang="it-IT" sz="2800" b="0" i="1" smtClean="0">
                                <a:latin typeface="Cambria Math"/>
                              </a:rPr>
                              <m:t>𝑚</m:t>
                            </m:r>
                          </m:sub>
                        </m:sSub>
                        <m:r>
                          <a:rPr lang="it-IT" sz="2800" b="0" i="1" smtClean="0">
                            <a:latin typeface="Cambria Math"/>
                          </a:rPr>
                          <m:t>(</m:t>
                        </m:r>
                        <m:r>
                          <a:rPr lang="it-IT" sz="2800" b="0" i="1" smtClean="0">
                            <a:latin typeface="Cambria Math"/>
                          </a:rPr>
                          <m:t>𝑇</m:t>
                        </m:r>
                        <m:r>
                          <a:rPr lang="it-IT" sz="2800" b="0" i="1" smtClean="0">
                            <a:latin typeface="Cambria Math"/>
                          </a:rPr>
                          <m:t>)</m:t>
                        </m:r>
                      </m:oMath>
                    </m:oMathPara>
                  </a14:m>
                  <a:endParaRPr lang="en-US" sz="2800"/>
                </a:p>
              </p:txBody>
            </p:sp>
          </mc:Choice>
          <mc:Fallback xmlns="">
            <p:sp>
              <p:nvSpPr>
                <p:cNvPr id="5" name="CasellaDiTesto 4"/>
                <p:cNvSpPr txBox="1">
                  <a:spLocks noRot="1" noChangeAspect="1" noMove="1" noResize="1" noEditPoints="1" noAdjustHandles="1" noChangeArrowheads="1" noChangeShapeType="1" noTextEdit="1"/>
                </p:cNvSpPr>
                <p:nvPr/>
              </p:nvSpPr>
              <p:spPr>
                <a:xfrm>
                  <a:off x="3753603" y="4922004"/>
                  <a:ext cx="1202958" cy="523220"/>
                </a:xfrm>
                <a:prstGeom prst="rect">
                  <a:avLst/>
                </a:prstGeom>
                <a:blipFill rotWithShape="1">
                  <a:blip r:embed="rId5"/>
                  <a:stretch>
                    <a:fillRect/>
                  </a:stretch>
                </a:blipFill>
              </p:spPr>
              <p:txBody>
                <a:bodyPr/>
                <a:lstStyle/>
                <a:p>
                  <a:r>
                    <a:rPr lang="en-US">
                      <a:noFill/>
                    </a:rPr>
                    <a:t> </a:t>
                  </a:r>
                </a:p>
              </p:txBody>
            </p:sp>
          </mc:Fallback>
        </mc:AlternateContent>
        <p:sp>
          <p:nvSpPr>
            <p:cNvPr id="6" name="CasellaDiTesto 5"/>
            <p:cNvSpPr txBox="1"/>
            <p:nvPr/>
          </p:nvSpPr>
          <p:spPr>
            <a:xfrm>
              <a:off x="1817368" y="5508844"/>
              <a:ext cx="5075428" cy="461665"/>
            </a:xfrm>
            <a:prstGeom prst="rect">
              <a:avLst/>
            </a:prstGeom>
            <a:noFill/>
            <a:ln w="28575">
              <a:noFill/>
            </a:ln>
          </p:spPr>
          <p:txBody>
            <a:bodyPr wrap="none" rtlCol="0">
              <a:spAutoFit/>
            </a:bodyPr>
            <a:lstStyle/>
            <a:p>
              <a:r>
                <a:rPr lang="it-IT" sz="2400" smtClean="0">
                  <a:latin typeface="Times New Roman" panose="02020603050405020304" pitchFamily="18" charset="0"/>
                  <a:cs typeface="Times New Roman" panose="02020603050405020304" pitchFamily="18" charset="0"/>
                </a:rPr>
                <a:t>Statistical distribution of photocounting</a:t>
              </a:r>
              <a:endParaRPr lang="en-US" sz="2400">
                <a:latin typeface="Times New Roman" panose="02020603050405020304" pitchFamily="18" charset="0"/>
                <a:cs typeface="Times New Roman" panose="02020603050405020304" pitchFamily="18" charset="0"/>
              </a:endParaRPr>
            </a:p>
          </p:txBody>
        </p:sp>
        <p:sp>
          <p:nvSpPr>
            <p:cNvPr id="4" name="Rettangolo 3"/>
            <p:cNvSpPr/>
            <p:nvPr/>
          </p:nvSpPr>
          <p:spPr>
            <a:xfrm>
              <a:off x="1621101" y="4766951"/>
              <a:ext cx="5271695" cy="145543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3986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19044" y="980728"/>
            <a:ext cx="7704856" cy="2554545"/>
          </a:xfrm>
          <a:prstGeom prst="rect">
            <a:avLst/>
          </a:prstGeom>
          <a:solidFill>
            <a:schemeClr val="accent3">
              <a:lumMod val="20000"/>
              <a:lumOff val="80000"/>
            </a:schemeClr>
          </a:solidFill>
          <a:ln w="28575">
            <a:solidFill>
              <a:srgbClr val="7030A0"/>
            </a:solidFill>
          </a:ln>
        </p:spPr>
        <p:txBody>
          <a:bodyPr wrap="square" rtlCol="0">
            <a:spAutoFit/>
          </a:bodyPr>
          <a:lstStyle/>
          <a:p>
            <a:pPr algn="just"/>
            <a:r>
              <a:rPr lang="it-IT" sz="3200" dirty="0">
                <a:latin typeface="Times New Roman" panose="02020603050405020304" pitchFamily="18" charset="0"/>
                <a:cs typeface="Times New Roman" panose="02020603050405020304" pitchFamily="18" charset="0"/>
              </a:rPr>
              <a:t>Biophotons : an ultra-weak E.M. </a:t>
            </a:r>
            <a:r>
              <a:rPr lang="it-IT" sz="3200" dirty="0" err="1">
                <a:latin typeface="Times New Roman" panose="02020603050405020304" pitchFamily="18" charset="0"/>
                <a:cs typeface="Times New Roman" panose="02020603050405020304" pitchFamily="18" charset="0"/>
              </a:rPr>
              <a:t>emission</a:t>
            </a:r>
            <a:r>
              <a:rPr lang="it-IT" sz="3200" dirty="0">
                <a:latin typeface="Times New Roman" panose="02020603050405020304" pitchFamily="18" charset="0"/>
                <a:cs typeface="Times New Roman" panose="02020603050405020304" pitchFamily="18" charset="0"/>
              </a:rPr>
              <a:t> of living </a:t>
            </a:r>
            <a:r>
              <a:rPr lang="it-IT" sz="3200" dirty="0" err="1">
                <a:latin typeface="Times New Roman" panose="02020603050405020304" pitchFamily="18" charset="0"/>
                <a:cs typeface="Times New Roman" panose="02020603050405020304" pitchFamily="18" charset="0"/>
              </a:rPr>
              <a:t>organism</a:t>
            </a:r>
            <a:r>
              <a:rPr lang="it-IT" sz="3200" dirty="0">
                <a:latin typeface="Times New Roman" panose="02020603050405020304" pitchFamily="18" charset="0"/>
                <a:cs typeface="Times New Roman" panose="02020603050405020304" pitchFamily="18" charset="0"/>
              </a:rPr>
              <a:t> of the </a:t>
            </a:r>
            <a:r>
              <a:rPr lang="it-IT" sz="3200" dirty="0" err="1">
                <a:latin typeface="Times New Roman" panose="02020603050405020304" pitchFamily="18" charset="0"/>
                <a:cs typeface="Times New Roman" panose="02020603050405020304" pitchFamily="18" charset="0"/>
              </a:rPr>
              <a:t>order</a:t>
            </a:r>
            <a:r>
              <a:rPr lang="it-IT" sz="3200" dirty="0">
                <a:latin typeface="Times New Roman" panose="02020603050405020304" pitchFamily="18" charset="0"/>
                <a:cs typeface="Times New Roman" panose="02020603050405020304" pitchFamily="18" charset="0"/>
              </a:rPr>
              <a:t> from </a:t>
            </a:r>
            <a:r>
              <a:rPr lang="it-IT" sz="3200" dirty="0" err="1">
                <a:latin typeface="Times New Roman" panose="02020603050405020304" pitchFamily="18" charset="0"/>
                <a:cs typeface="Times New Roman" panose="02020603050405020304" pitchFamily="18" charset="0"/>
              </a:rPr>
              <a:t>few</a:t>
            </a:r>
            <a:r>
              <a:rPr lang="it-IT" sz="3200" dirty="0">
                <a:latin typeface="Times New Roman" panose="02020603050405020304" pitchFamily="18" charset="0"/>
                <a:cs typeface="Times New Roman" panose="02020603050405020304" pitchFamily="18" charset="0"/>
              </a:rPr>
              <a:t> to some </a:t>
            </a:r>
            <a:r>
              <a:rPr lang="it-IT" sz="3200" dirty="0" err="1">
                <a:latin typeface="Times New Roman" panose="02020603050405020304" pitchFamily="18" charset="0"/>
                <a:cs typeface="Times New Roman" panose="02020603050405020304" pitchFamily="18" charset="0"/>
              </a:rPr>
              <a:t>hundred</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photons</a:t>
            </a:r>
            <a:r>
              <a:rPr lang="it-IT" sz="3200" dirty="0">
                <a:latin typeface="Times New Roman" panose="02020603050405020304" pitchFamily="18" charset="0"/>
                <a:cs typeface="Times New Roman" panose="02020603050405020304" pitchFamily="18" charset="0"/>
              </a:rPr>
              <a:t> per </a:t>
            </a:r>
            <a:r>
              <a:rPr lang="it-IT" sz="3200" dirty="0" err="1">
                <a:latin typeface="Times New Roman" panose="02020603050405020304" pitchFamily="18" charset="0"/>
                <a:cs typeface="Times New Roman" panose="02020603050405020304" pitchFamily="18" charset="0"/>
              </a:rPr>
              <a:t>second</a:t>
            </a:r>
            <a:r>
              <a:rPr lang="it-IT" sz="3200" dirty="0">
                <a:latin typeface="Times New Roman" panose="02020603050405020304" pitchFamily="18" charset="0"/>
                <a:cs typeface="Times New Roman" panose="02020603050405020304" pitchFamily="18" charset="0"/>
              </a:rPr>
              <a:t>, per </a:t>
            </a:r>
            <a:r>
              <a:rPr lang="it-IT" sz="3200" dirty="0" err="1">
                <a:latin typeface="Times New Roman" panose="02020603050405020304" pitchFamily="18" charset="0"/>
                <a:cs typeface="Times New Roman" panose="02020603050405020304" pitchFamily="18" charset="0"/>
              </a:rPr>
              <a:t>square</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centimeter</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surface</a:t>
            </a:r>
            <a:r>
              <a:rPr lang="it-IT" sz="3200" dirty="0">
                <a:latin typeface="Times New Roman" panose="02020603050405020304" pitchFamily="18" charset="0"/>
                <a:cs typeface="Times New Roman" panose="02020603050405020304" pitchFamily="18" charset="0"/>
              </a:rPr>
              <a:t> </a:t>
            </a:r>
            <a:r>
              <a:rPr lang="it-IT" sz="3200">
                <a:latin typeface="Times New Roman" panose="02020603050405020304" pitchFamily="18" charset="0"/>
                <a:cs typeface="Times New Roman" panose="02020603050405020304" pitchFamily="18" charset="0"/>
              </a:rPr>
              <a:t>area </a:t>
            </a:r>
            <a:r>
              <a:rPr lang="it-IT" sz="3200" smtClean="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if</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you</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kill</a:t>
            </a:r>
            <a:r>
              <a:rPr lang="it-IT" sz="3200" dirty="0">
                <a:latin typeface="Times New Roman" panose="02020603050405020304" pitchFamily="18" charset="0"/>
                <a:cs typeface="Times New Roman" panose="02020603050405020304" pitchFamily="18" charset="0"/>
              </a:rPr>
              <a:t> the </a:t>
            </a:r>
            <a:r>
              <a:rPr lang="it-IT" sz="3200" dirty="0" err="1">
                <a:latin typeface="Times New Roman" panose="02020603050405020304" pitchFamily="18" charset="0"/>
                <a:cs typeface="Times New Roman" panose="02020603050405020304" pitchFamily="18" charset="0"/>
              </a:rPr>
              <a:t>organism</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this</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emission</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goes</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away</a:t>
            </a:r>
            <a:endParaRPr lang="en-US" sz="3200" dirty="0">
              <a:latin typeface="Times New Roman" panose="02020603050405020304" pitchFamily="18" charset="0"/>
              <a:cs typeface="Times New Roman" panose="02020603050405020304" pitchFamily="18" charset="0"/>
            </a:endParaRPr>
          </a:p>
        </p:txBody>
      </p:sp>
      <p:sp>
        <p:nvSpPr>
          <p:cNvPr id="5" name="Rectangle 3"/>
          <p:cNvSpPr>
            <a:spLocks noChangeArrowheads="1"/>
          </p:cNvSpPr>
          <p:nvPr/>
        </p:nvSpPr>
        <p:spPr bwMode="auto">
          <a:xfrm>
            <a:off x="1832962" y="4365104"/>
            <a:ext cx="5761037" cy="1187450"/>
          </a:xfrm>
          <a:prstGeom prst="rect">
            <a:avLst/>
          </a:prstGeom>
          <a:solidFill>
            <a:srgbClr val="FDEADA"/>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395288" indent="-215900">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rgbClr val="000000"/>
                </a:solidFill>
                <a:latin typeface="Arial" charset="0"/>
                <a:cs typeface="Arial Unicode MS"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rgbClr val="000000"/>
                </a:solidFill>
                <a:latin typeface="Arial" charset="0"/>
                <a:cs typeface="Arial Unicode MS"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rgbClr val="000000"/>
                </a:solidFill>
                <a:latin typeface="Arial" charset="0"/>
                <a:cs typeface="Arial Unicode MS"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rgbClr val="000000"/>
                </a:solidFill>
                <a:latin typeface="Arial" charset="0"/>
                <a:cs typeface="Arial Unicode MS"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rgbClr val="000000"/>
                </a:solidFill>
                <a:latin typeface="Arial" charset="0"/>
                <a:cs typeface="Arial Unicode MS" charset="0"/>
              </a:defRPr>
            </a:lvl9pPr>
          </a:lstStyle>
          <a:p>
            <a:pPr marL="179388" indent="0" hangingPunct="1">
              <a:lnSpc>
                <a:spcPct val="100000"/>
              </a:lnSpc>
            </a:pPr>
            <a:r>
              <a:rPr lang="it-IT" altLang="en-US" sz="2400" smtClean="0">
                <a:latin typeface="Times New Roman" panose="02020603050405020304" pitchFamily="18" charset="0"/>
                <a:cs typeface="Times New Roman" panose="02020603050405020304" pitchFamily="18" charset="0"/>
              </a:rPr>
              <a:t>Emission in the visible energy range</a:t>
            </a:r>
            <a:endParaRPr lang="it-IT" altLang="en-US" sz="2400">
              <a:latin typeface="Times New Roman" panose="02020603050405020304" pitchFamily="18" charset="0"/>
              <a:cs typeface="Times New Roman" panose="02020603050405020304" pitchFamily="18" charset="0"/>
            </a:endParaRPr>
          </a:p>
          <a:p>
            <a:pPr hangingPunct="1">
              <a:lnSpc>
                <a:spcPct val="100000"/>
              </a:lnSpc>
              <a:buSzPct val="45000"/>
              <a:buFont typeface="Wingdings" charset="2"/>
              <a:buChar char=""/>
            </a:pPr>
            <a:r>
              <a:rPr lang="it-IT" altLang="en-US" sz="2400" smtClean="0">
                <a:latin typeface="Times New Roman" panose="02020603050405020304" pitchFamily="18" charset="0"/>
                <a:cs typeface="Times New Roman" panose="02020603050405020304" pitchFamily="18" charset="0"/>
              </a:rPr>
              <a:t>Energy between 1.7  </a:t>
            </a:r>
            <a:r>
              <a:rPr lang="it-IT" altLang="en-US" sz="2400">
                <a:latin typeface="Times New Roman" panose="02020603050405020304" pitchFamily="18" charset="0"/>
                <a:cs typeface="Times New Roman" panose="02020603050405020304" pitchFamily="18" charset="0"/>
              </a:rPr>
              <a:t>e  3 eV</a:t>
            </a:r>
          </a:p>
          <a:p>
            <a:pPr>
              <a:buSzPct val="45000"/>
              <a:buFont typeface="Wingdings" charset="2"/>
              <a:buChar char=""/>
            </a:pPr>
            <a:r>
              <a:rPr lang="en-US" sz="2400">
                <a:latin typeface="Times New Roman" panose="02020603050405020304" pitchFamily="18" charset="0"/>
                <a:cs typeface="Times New Roman" panose="02020603050405020304" pitchFamily="18" charset="0"/>
              </a:rPr>
              <a:t>wavelength between </a:t>
            </a:r>
            <a:r>
              <a:rPr lang="it-IT" altLang="en-US" sz="2400" smtClean="0">
                <a:latin typeface="Times New Roman" panose="02020603050405020304" pitchFamily="18" charset="0"/>
                <a:cs typeface="Times New Roman" panose="02020603050405020304" pitchFamily="18" charset="0"/>
              </a:rPr>
              <a:t>400 </a:t>
            </a:r>
            <a:r>
              <a:rPr lang="it-IT" altLang="en-US" sz="2400">
                <a:latin typeface="Times New Roman" panose="02020603050405020304" pitchFamily="18" charset="0"/>
                <a:cs typeface="Times New Roman" panose="02020603050405020304" pitchFamily="18" charset="0"/>
              </a:rPr>
              <a:t>e 700 nm</a:t>
            </a:r>
          </a:p>
        </p:txBody>
      </p:sp>
    </p:spTree>
    <p:extLst>
      <p:ext uri="{BB962C8B-B14F-4D97-AF65-F5344CB8AC3E}">
        <p14:creationId xmlns:p14="http://schemas.microsoft.com/office/powerpoint/2010/main" val="1653776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asellaDiTesto 1"/>
              <p:cNvSpPr txBox="1"/>
              <p:nvPr/>
            </p:nvSpPr>
            <p:spPr>
              <a:xfrm>
                <a:off x="2485052" y="1095519"/>
                <a:ext cx="1299971" cy="461665"/>
              </a:xfrm>
              <a:prstGeom prst="rect">
                <a:avLst/>
              </a:prstGeom>
              <a:noFill/>
              <a:ln w="28575">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it-IT" sz="2400" b="0" i="1" smtClean="0">
                              <a:latin typeface="Cambria Math"/>
                            </a:rPr>
                            <m:t>𝑃</m:t>
                          </m:r>
                        </m:e>
                        <m:sub>
                          <m:r>
                            <a:rPr lang="it-IT" sz="2400" b="0" i="1" smtClean="0">
                              <a:latin typeface="Cambria Math"/>
                            </a:rPr>
                            <m:t>𝑚</m:t>
                          </m:r>
                        </m:sub>
                      </m:sSub>
                      <m:r>
                        <a:rPr lang="it-IT" sz="2400" b="0" i="1" smtClean="0">
                          <a:latin typeface="Cambria Math"/>
                        </a:rPr>
                        <m:t>(</m:t>
                      </m:r>
                      <m:r>
                        <a:rPr lang="it-IT" sz="2400" b="0" i="1" smtClean="0">
                          <a:latin typeface="Cambria Math"/>
                        </a:rPr>
                        <m:t>𝑡</m:t>
                      </m:r>
                      <m:r>
                        <a:rPr lang="it-IT" sz="2400" b="0" i="1" smtClean="0">
                          <a:latin typeface="Cambria Math"/>
                        </a:rPr>
                        <m:t>,</m:t>
                      </m:r>
                      <m:r>
                        <a:rPr lang="it-IT" sz="2400" b="0" i="1" smtClean="0">
                          <a:latin typeface="Cambria Math"/>
                        </a:rPr>
                        <m:t>𝑇</m:t>
                      </m:r>
                      <m:r>
                        <a:rPr lang="it-IT" sz="2400" b="0" i="1" smtClean="0">
                          <a:latin typeface="Cambria Math"/>
                        </a:rPr>
                        <m:t>)</m:t>
                      </m:r>
                    </m:oMath>
                  </m:oMathPara>
                </a14:m>
                <a:endParaRPr lang="en-US" sz="2400"/>
              </a:p>
            </p:txBody>
          </p:sp>
        </mc:Choice>
        <mc:Fallback xmlns="">
          <p:sp>
            <p:nvSpPr>
              <p:cNvPr id="2" name="CasellaDiTesto 1"/>
              <p:cNvSpPr txBox="1">
                <a:spLocks noRot="1" noChangeAspect="1" noMove="1" noResize="1" noEditPoints="1" noAdjustHandles="1" noChangeArrowheads="1" noChangeShapeType="1" noTextEdit="1"/>
              </p:cNvSpPr>
              <p:nvPr/>
            </p:nvSpPr>
            <p:spPr>
              <a:xfrm>
                <a:off x="2485052" y="1095519"/>
                <a:ext cx="1299971" cy="461665"/>
              </a:xfrm>
              <a:prstGeom prst="rect">
                <a:avLst/>
              </a:prstGeom>
              <a:blipFill rotWithShape="1">
                <a:blip r:embed="rId2"/>
                <a:stretch>
                  <a:fillRect b="-13750"/>
                </a:stretch>
              </a:blipFill>
              <a:ln w="28575">
                <a:solidFill>
                  <a:srgbClr val="FF0000"/>
                </a:solidFill>
              </a:ln>
            </p:spPr>
            <p:txBody>
              <a:bodyPr/>
              <a:lstStyle/>
              <a:p>
                <a:r>
                  <a:rPr lang="en-US">
                    <a:noFill/>
                  </a:rPr>
                  <a:t> </a:t>
                </a:r>
              </a:p>
            </p:txBody>
          </p:sp>
        </mc:Fallback>
      </mc:AlternateContent>
      <p:sp>
        <p:nvSpPr>
          <p:cNvPr id="3" name="CasellaDiTesto 2"/>
          <p:cNvSpPr txBox="1"/>
          <p:nvPr/>
        </p:nvSpPr>
        <p:spPr>
          <a:xfrm>
            <a:off x="4234952" y="972408"/>
            <a:ext cx="4470099" cy="707886"/>
          </a:xfrm>
          <a:prstGeom prst="rect">
            <a:avLst/>
          </a:prstGeom>
          <a:solidFill>
            <a:schemeClr val="accent6">
              <a:lumMod val="60000"/>
              <a:lumOff val="40000"/>
            </a:schemeClr>
          </a:solidFill>
        </p:spPr>
        <p:txBody>
          <a:bodyPr wrap="square" rtlCol="0">
            <a:spAutoFit/>
          </a:bodyPr>
          <a:lstStyle/>
          <a:p>
            <a:pPr algn="just"/>
            <a:r>
              <a:rPr lang="it-IT" sz="2000" smtClean="0">
                <a:latin typeface="Times New Roman" panose="02020603050405020304" pitchFamily="18" charset="0"/>
                <a:cs typeface="Times New Roman" panose="02020603050405020304" pitchFamily="18" charset="0"/>
              </a:rPr>
              <a:t>Probability that m photocounting occur in the time interval t to t+T</a:t>
            </a:r>
            <a:endParaRPr lang="en-US" sz="20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asellaDiTesto 6"/>
              <p:cNvSpPr txBox="1"/>
              <p:nvPr/>
            </p:nvSpPr>
            <p:spPr>
              <a:xfrm>
                <a:off x="538249" y="4221088"/>
                <a:ext cx="7585731" cy="414537"/>
              </a:xfrm>
              <a:prstGeom prst="rect">
                <a:avLst/>
              </a:prstGeom>
              <a:noFill/>
              <a:ln w="28575">
                <a:solidFill>
                  <a:srgbClr val="0070C0"/>
                </a:solidFill>
              </a:ln>
            </p:spPr>
            <p:txBody>
              <a:bodyPr wrap="none" rtlCol="0">
                <a:spAutoFit/>
              </a:bodyPr>
              <a:lstStyle/>
              <a:p>
                <a14:m>
                  <m:oMath xmlns:m="http://schemas.openxmlformats.org/officeDocument/2006/math">
                    <m:r>
                      <a:rPr lang="it-IT" b="0" i="1" smtClean="0">
                        <a:latin typeface="Cambria Math"/>
                      </a:rPr>
                      <m:t>𝐸</m:t>
                    </m:r>
                    <m:d>
                      <m:dPr>
                        <m:ctrlPr>
                          <a:rPr lang="it-IT" b="0" i="1" smtClean="0">
                            <a:latin typeface="Cambria Math"/>
                          </a:rPr>
                        </m:ctrlPr>
                      </m:dPr>
                      <m:e>
                        <m:r>
                          <a:rPr lang="it-IT" b="0" i="1" smtClean="0">
                            <a:latin typeface="Cambria Math"/>
                          </a:rPr>
                          <m:t>𝑡</m:t>
                        </m:r>
                      </m:e>
                    </m:d>
                    <m:r>
                      <a:rPr lang="it-IT" b="0" i="1" smtClean="0">
                        <a:latin typeface="Cambria Math"/>
                      </a:rPr>
                      <m:t>=</m:t>
                    </m:r>
                    <m:sSub>
                      <m:sSubPr>
                        <m:ctrlPr>
                          <a:rPr lang="it-IT" b="0" i="1" smtClean="0">
                            <a:latin typeface="Cambria Math"/>
                          </a:rPr>
                        </m:ctrlPr>
                      </m:sSubPr>
                      <m:e>
                        <m:r>
                          <a:rPr lang="it-IT" b="0" i="1" smtClean="0">
                            <a:latin typeface="Cambria Math"/>
                          </a:rPr>
                          <m:t>𝐸</m:t>
                        </m:r>
                      </m:e>
                      <m:sub>
                        <m:r>
                          <a:rPr lang="it-IT" b="0" i="1" smtClean="0">
                            <a:latin typeface="Cambria Math"/>
                          </a:rPr>
                          <m:t>1</m:t>
                        </m:r>
                      </m:sub>
                    </m:sSub>
                    <m:d>
                      <m:dPr>
                        <m:ctrlPr>
                          <a:rPr lang="it-IT" b="0" i="1" smtClean="0">
                            <a:latin typeface="Cambria Math"/>
                          </a:rPr>
                        </m:ctrlPr>
                      </m:dPr>
                      <m:e>
                        <m:r>
                          <a:rPr lang="it-IT" b="0" i="1" smtClean="0">
                            <a:latin typeface="Cambria Math"/>
                          </a:rPr>
                          <m:t>𝑡</m:t>
                        </m:r>
                      </m:e>
                    </m:d>
                    <m:r>
                      <a:rPr lang="it-IT" b="0" i="1" smtClean="0">
                        <a:latin typeface="Cambria Math"/>
                      </a:rPr>
                      <m:t>+ </m:t>
                    </m:r>
                    <m:sSub>
                      <m:sSubPr>
                        <m:ctrlPr>
                          <a:rPr lang="it-IT" b="0" i="1" smtClean="0">
                            <a:latin typeface="Cambria Math"/>
                          </a:rPr>
                        </m:ctrlPr>
                      </m:sSubPr>
                      <m:e>
                        <m:r>
                          <a:rPr lang="it-IT" b="0" i="1" smtClean="0">
                            <a:latin typeface="Cambria Math"/>
                          </a:rPr>
                          <m:t>𝐸</m:t>
                        </m:r>
                      </m:e>
                      <m:sub>
                        <m:r>
                          <a:rPr lang="it-IT" b="0" i="1" smtClean="0">
                            <a:latin typeface="Cambria Math"/>
                          </a:rPr>
                          <m:t>2</m:t>
                        </m:r>
                      </m:sub>
                    </m:sSub>
                    <m:d>
                      <m:dPr>
                        <m:ctrlPr>
                          <a:rPr lang="it-IT" b="0" i="1" smtClean="0">
                            <a:latin typeface="Cambria Math"/>
                          </a:rPr>
                        </m:ctrlPr>
                      </m:dPr>
                      <m:e>
                        <m:r>
                          <a:rPr lang="it-IT" b="0" i="1" smtClean="0">
                            <a:latin typeface="Cambria Math"/>
                          </a:rPr>
                          <m:t>𝑡</m:t>
                        </m:r>
                      </m:e>
                    </m:d>
                    <m:r>
                      <a:rPr lang="it-IT" b="0" i="1" smtClean="0">
                        <a:latin typeface="Cambria Math"/>
                      </a:rPr>
                      <m:t>+…+</m:t>
                    </m:r>
                    <m:sSub>
                      <m:sSubPr>
                        <m:ctrlPr>
                          <a:rPr lang="it-IT" b="0" i="1" smtClean="0">
                            <a:latin typeface="Cambria Math"/>
                          </a:rPr>
                        </m:ctrlPr>
                      </m:sSubPr>
                      <m:e>
                        <m:r>
                          <a:rPr lang="it-IT" b="0" i="1" smtClean="0">
                            <a:latin typeface="Cambria Math"/>
                          </a:rPr>
                          <m:t>𝐸</m:t>
                        </m:r>
                      </m:e>
                      <m:sub>
                        <m:r>
                          <a:rPr lang="it-IT" b="0" i="1" smtClean="0">
                            <a:latin typeface="Cambria Math"/>
                          </a:rPr>
                          <m:t>𝑛</m:t>
                        </m:r>
                      </m:sub>
                    </m:sSub>
                    <m:d>
                      <m:dPr>
                        <m:ctrlPr>
                          <a:rPr lang="it-IT" b="0" i="1" smtClean="0">
                            <a:latin typeface="Cambria Math"/>
                          </a:rPr>
                        </m:ctrlPr>
                      </m:dPr>
                      <m:e>
                        <m:r>
                          <a:rPr lang="it-IT" b="0" i="1" smtClean="0">
                            <a:latin typeface="Cambria Math"/>
                          </a:rPr>
                          <m:t>𝑡</m:t>
                        </m:r>
                      </m:e>
                    </m:d>
                    <m:r>
                      <a:rPr lang="it-IT" b="0" i="1" smtClean="0">
                        <a:latin typeface="Cambria Math"/>
                      </a:rPr>
                      <m:t>=</m:t>
                    </m:r>
                    <m:sSub>
                      <m:sSubPr>
                        <m:ctrlPr>
                          <a:rPr lang="it-IT" b="0" i="1" smtClean="0">
                            <a:latin typeface="Cambria Math"/>
                          </a:rPr>
                        </m:ctrlPr>
                      </m:sSubPr>
                      <m:e>
                        <m:r>
                          <a:rPr lang="it-IT" b="0" i="1" smtClean="0">
                            <a:latin typeface="Cambria Math"/>
                          </a:rPr>
                          <m:t>𝐸</m:t>
                        </m:r>
                      </m:e>
                      <m:sub>
                        <m:r>
                          <a:rPr lang="it-IT" b="0" i="1" smtClean="0">
                            <a:latin typeface="Cambria Math"/>
                          </a:rPr>
                          <m:t>0</m:t>
                        </m:r>
                      </m:sub>
                    </m:sSub>
                    <m:sSup>
                      <m:sSupPr>
                        <m:ctrlPr>
                          <a:rPr lang="it-IT" b="0" i="1" smtClean="0">
                            <a:latin typeface="Cambria Math"/>
                          </a:rPr>
                        </m:ctrlPr>
                      </m:sSupPr>
                      <m:e>
                        <m:r>
                          <a:rPr lang="it-IT" b="0" i="1" smtClean="0">
                            <a:latin typeface="Cambria Math"/>
                          </a:rPr>
                          <m:t>𝑒</m:t>
                        </m:r>
                      </m:e>
                      <m:sup>
                        <m:r>
                          <a:rPr lang="it-IT" b="0" i="1" smtClean="0">
                            <a:latin typeface="Cambria Math"/>
                          </a:rPr>
                          <m:t>−</m:t>
                        </m:r>
                        <m:r>
                          <a:rPr lang="it-IT" b="0" i="1" smtClean="0">
                            <a:latin typeface="Cambria Math"/>
                          </a:rPr>
                          <m:t>𝑖</m:t>
                        </m:r>
                        <m:r>
                          <a:rPr lang="it-IT" b="0" i="1" smtClean="0">
                            <a:latin typeface="Cambria Math"/>
                            <a:ea typeface="Cambria Math"/>
                          </a:rPr>
                          <m:t>𝜔</m:t>
                        </m:r>
                        <m:r>
                          <a:rPr lang="it-IT" b="0" i="1" smtClean="0">
                            <a:latin typeface="Cambria Math"/>
                            <a:ea typeface="Cambria Math"/>
                          </a:rPr>
                          <m:t>𝑡</m:t>
                        </m:r>
                      </m:sup>
                    </m:sSup>
                    <m:d>
                      <m:dPr>
                        <m:begChr m:val="{"/>
                        <m:endChr m:val="}"/>
                        <m:ctrlPr>
                          <a:rPr lang="it-IT" b="0" i="1" smtClean="0">
                            <a:latin typeface="Cambria Math"/>
                          </a:rPr>
                        </m:ctrlPr>
                      </m:dPr>
                      <m:e>
                        <m:sSup>
                          <m:sSupPr>
                            <m:ctrlPr>
                              <a:rPr lang="it-IT" b="0" i="1" smtClean="0">
                                <a:latin typeface="Cambria Math"/>
                              </a:rPr>
                            </m:ctrlPr>
                          </m:sSupPr>
                          <m:e>
                            <m:r>
                              <a:rPr lang="it-IT" b="0" i="1" smtClean="0">
                                <a:latin typeface="Cambria Math"/>
                              </a:rPr>
                              <m:t>𝑒</m:t>
                            </m:r>
                          </m:e>
                          <m:sup>
                            <m:r>
                              <a:rPr lang="it-IT" b="0" i="1" smtClean="0">
                                <a:latin typeface="Cambria Math"/>
                              </a:rPr>
                              <m:t>𝑖</m:t>
                            </m:r>
                            <m:sSub>
                              <m:sSubPr>
                                <m:ctrlPr>
                                  <a:rPr lang="it-IT" b="0" i="1" smtClean="0">
                                    <a:latin typeface="Cambria Math"/>
                                  </a:rPr>
                                </m:ctrlPr>
                              </m:sSubPr>
                              <m:e>
                                <m:r>
                                  <a:rPr lang="it-IT" b="0" i="1" smtClean="0">
                                    <a:latin typeface="Cambria Math"/>
                                    <a:ea typeface="Cambria Math"/>
                                  </a:rPr>
                                  <m:t>𝜑</m:t>
                                </m:r>
                              </m:e>
                              <m:sub>
                                <m:r>
                                  <a:rPr lang="it-IT" b="0" i="1" smtClean="0">
                                    <a:latin typeface="Cambria Math"/>
                                  </a:rPr>
                                  <m:t>1</m:t>
                                </m:r>
                              </m:sub>
                            </m:sSub>
                            <m:r>
                              <a:rPr lang="it-IT" b="0" i="1" smtClean="0">
                                <a:latin typeface="Cambria Math"/>
                              </a:rPr>
                              <m:t>𝑡</m:t>
                            </m:r>
                          </m:sup>
                        </m:sSup>
                        <m:r>
                          <a:rPr lang="it-IT" b="0" i="1" smtClean="0">
                            <a:latin typeface="Cambria Math"/>
                          </a:rPr>
                          <m:t>+</m:t>
                        </m:r>
                        <m:sSup>
                          <m:sSupPr>
                            <m:ctrlPr>
                              <a:rPr lang="it-IT" b="0" i="1" smtClean="0">
                                <a:latin typeface="Cambria Math"/>
                              </a:rPr>
                            </m:ctrlPr>
                          </m:sSupPr>
                          <m:e>
                            <m:r>
                              <a:rPr lang="it-IT" b="0" i="1" smtClean="0">
                                <a:latin typeface="Cambria Math"/>
                              </a:rPr>
                              <m:t>𝑒</m:t>
                            </m:r>
                          </m:e>
                          <m:sup>
                            <m:r>
                              <a:rPr lang="it-IT" b="0" i="1" smtClean="0">
                                <a:latin typeface="Cambria Math"/>
                              </a:rPr>
                              <m:t>𝑖</m:t>
                            </m:r>
                            <m:sSub>
                              <m:sSubPr>
                                <m:ctrlPr>
                                  <a:rPr lang="it-IT" b="0" i="1" smtClean="0">
                                    <a:latin typeface="Cambria Math"/>
                                  </a:rPr>
                                </m:ctrlPr>
                              </m:sSubPr>
                              <m:e>
                                <m:r>
                                  <a:rPr lang="it-IT" b="0" i="1" smtClean="0">
                                    <a:latin typeface="Cambria Math"/>
                                    <a:ea typeface="Cambria Math"/>
                                  </a:rPr>
                                  <m:t>𝜑</m:t>
                                </m:r>
                              </m:e>
                              <m:sub>
                                <m:r>
                                  <a:rPr lang="it-IT" b="0" i="1" smtClean="0">
                                    <a:latin typeface="Cambria Math"/>
                                  </a:rPr>
                                  <m:t>2</m:t>
                                </m:r>
                              </m:sub>
                            </m:sSub>
                            <m:r>
                              <a:rPr lang="it-IT" b="0" i="1" smtClean="0">
                                <a:latin typeface="Cambria Math"/>
                              </a:rPr>
                              <m:t>𝑡</m:t>
                            </m:r>
                          </m:sup>
                        </m:sSup>
                        <m:r>
                          <a:rPr lang="it-IT" b="0" i="1" smtClean="0">
                            <a:latin typeface="Cambria Math"/>
                          </a:rPr>
                          <m:t>+ …+</m:t>
                        </m:r>
                        <m:sSup>
                          <m:sSupPr>
                            <m:ctrlPr>
                              <a:rPr lang="it-IT" b="0" i="1" smtClean="0">
                                <a:latin typeface="Cambria Math"/>
                              </a:rPr>
                            </m:ctrlPr>
                          </m:sSupPr>
                          <m:e>
                            <m:r>
                              <a:rPr lang="it-IT" b="0" i="1" smtClean="0">
                                <a:latin typeface="Cambria Math"/>
                              </a:rPr>
                              <m:t>𝑒</m:t>
                            </m:r>
                          </m:e>
                          <m:sup>
                            <m:r>
                              <a:rPr lang="it-IT" b="0" i="1" smtClean="0">
                                <a:latin typeface="Cambria Math"/>
                              </a:rPr>
                              <m:t>𝑖</m:t>
                            </m:r>
                            <m:sSub>
                              <m:sSubPr>
                                <m:ctrlPr>
                                  <a:rPr lang="it-IT" b="0" i="1" smtClean="0">
                                    <a:latin typeface="Cambria Math"/>
                                  </a:rPr>
                                </m:ctrlPr>
                              </m:sSubPr>
                              <m:e>
                                <m:r>
                                  <a:rPr lang="it-IT" b="0" i="1" smtClean="0">
                                    <a:latin typeface="Cambria Math"/>
                                    <a:ea typeface="Cambria Math"/>
                                  </a:rPr>
                                  <m:t>𝜑</m:t>
                                </m:r>
                              </m:e>
                              <m:sub>
                                <m:r>
                                  <a:rPr lang="it-IT" b="0" i="1" smtClean="0">
                                    <a:latin typeface="Cambria Math"/>
                                  </a:rPr>
                                  <m:t>𝑛</m:t>
                                </m:r>
                              </m:sub>
                            </m:sSub>
                            <m:r>
                              <a:rPr lang="it-IT" b="0" i="1" smtClean="0">
                                <a:latin typeface="Cambria Math"/>
                              </a:rPr>
                              <m:t>𝑡</m:t>
                            </m:r>
                          </m:sup>
                        </m:sSup>
                        <m:r>
                          <a:rPr lang="it-IT" b="0" i="1" smtClean="0">
                            <a:latin typeface="Cambria Math"/>
                          </a:rPr>
                          <m:t> </m:t>
                        </m:r>
                      </m:e>
                    </m:d>
                  </m:oMath>
                </a14:m>
                <a:r>
                  <a:rPr lang="en-US" smtClean="0"/>
                  <a:t> </a:t>
                </a:r>
                <a:endParaRPr lang="en-US"/>
              </a:p>
            </p:txBody>
          </p:sp>
        </mc:Choice>
        <mc:Fallback xmlns="">
          <p:sp>
            <p:nvSpPr>
              <p:cNvPr id="7" name="CasellaDiTesto 6"/>
              <p:cNvSpPr txBox="1">
                <a:spLocks noRot="1" noChangeAspect="1" noMove="1" noResize="1" noEditPoints="1" noAdjustHandles="1" noChangeArrowheads="1" noChangeShapeType="1" noTextEdit="1"/>
              </p:cNvSpPr>
              <p:nvPr/>
            </p:nvSpPr>
            <p:spPr>
              <a:xfrm>
                <a:off x="538249" y="4221088"/>
                <a:ext cx="7585731" cy="414537"/>
              </a:xfrm>
              <a:prstGeom prst="rect">
                <a:avLst/>
              </a:prstGeom>
              <a:blipFill rotWithShape="1">
                <a:blip r:embed="rId3"/>
                <a:stretch>
                  <a:fillRect/>
                </a:stretch>
              </a:blipFill>
              <a:ln w="28575">
                <a:solidFill>
                  <a:srgbClr val="0070C0"/>
                </a:solidFill>
              </a:ln>
            </p:spPr>
            <p:txBody>
              <a:bodyPr/>
              <a:lstStyle/>
              <a:p>
                <a:r>
                  <a:rPr lang="en-US">
                    <a:noFill/>
                  </a:rPr>
                  <a:t> </a:t>
                </a:r>
              </a:p>
            </p:txBody>
          </p:sp>
        </mc:Fallback>
      </mc:AlternateContent>
      <p:sp>
        <p:nvSpPr>
          <p:cNvPr id="9" name="CasellaDiTesto 8"/>
          <p:cNvSpPr txBox="1"/>
          <p:nvPr/>
        </p:nvSpPr>
        <p:spPr>
          <a:xfrm>
            <a:off x="673621" y="332807"/>
            <a:ext cx="3480440" cy="400110"/>
          </a:xfrm>
          <a:prstGeom prst="rect">
            <a:avLst/>
          </a:prstGeom>
          <a:solidFill>
            <a:schemeClr val="accent5">
              <a:lumMod val="20000"/>
              <a:lumOff val="80000"/>
            </a:schemeClr>
          </a:solidFill>
        </p:spPr>
        <p:txBody>
          <a:bodyPr wrap="none" rtlCol="0">
            <a:spAutoFit/>
          </a:bodyPr>
          <a:lstStyle/>
          <a:p>
            <a:r>
              <a:rPr lang="it-IT" sz="2000" smtClean="0">
                <a:latin typeface="Times New Roman" panose="02020603050405020304" pitchFamily="18" charset="0"/>
                <a:cs typeface="Times New Roman" panose="02020603050405020304" pitchFamily="18" charset="0"/>
              </a:rPr>
              <a:t>It is possible to demonstate that </a:t>
            </a:r>
            <a:endParaRPr lang="en-US" sz="20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CasellaDiTesto 11"/>
              <p:cNvSpPr txBox="1"/>
              <p:nvPr/>
            </p:nvSpPr>
            <p:spPr>
              <a:xfrm>
                <a:off x="525637" y="4933617"/>
                <a:ext cx="7772448" cy="1015663"/>
              </a:xfrm>
              <a:prstGeom prst="rect">
                <a:avLst/>
              </a:prstGeom>
              <a:noFill/>
            </p:spPr>
            <p:txBody>
              <a:bodyPr wrap="square" rtlCol="0">
                <a:spAutoFit/>
              </a:bodyPr>
              <a:lstStyle/>
              <a:p>
                <a:pPr algn="just"/>
                <a:r>
                  <a:rPr lang="it-IT" sz="2000" smtClean="0">
                    <a:latin typeface="Times New Roman" panose="02020603050405020304" pitchFamily="18" charset="0"/>
                    <a:cs typeface="Times New Roman" panose="02020603050405020304" pitchFamily="18" charset="0"/>
                  </a:rPr>
                  <a:t>We suppose we have N atoms that emits with different phases - </a:t>
                </a:r>
                <a:r>
                  <a:rPr lang="it-IT" sz="2000">
                    <a:latin typeface="Times New Roman" panose="02020603050405020304" pitchFamily="18" charset="0"/>
                    <a:cs typeface="Times New Roman" panose="02020603050405020304" pitchFamily="18" charset="0"/>
                  </a:rPr>
                  <a:t>The beam intensity is calculated by the Poynting vector with a cycle-average at frequency </a:t>
                </a:r>
                <a14:m>
                  <m:oMath xmlns:m="http://schemas.openxmlformats.org/officeDocument/2006/math">
                    <m:sSub>
                      <m:sSubPr>
                        <m:ctrlPr>
                          <a:rPr lang="it-IT" sz="2000" i="1">
                            <a:latin typeface="Cambria Math"/>
                          </a:rPr>
                        </m:ctrlPr>
                      </m:sSubPr>
                      <m:e>
                        <m:r>
                          <a:rPr lang="it-IT" sz="2000" i="1">
                            <a:latin typeface="Cambria Math"/>
                            <a:ea typeface="Cambria Math"/>
                          </a:rPr>
                          <m:t>𝜔</m:t>
                        </m:r>
                      </m:e>
                      <m:sub>
                        <m:r>
                          <a:rPr lang="it-IT" sz="2000" i="1">
                            <a:latin typeface="Cambria Math"/>
                          </a:rPr>
                          <m:t>0</m:t>
                        </m:r>
                      </m:sub>
                    </m:sSub>
                  </m:oMath>
                </a14:m>
                <a:r>
                  <a:rPr lang="it-IT" sz="2000"/>
                  <a:t> </a:t>
                </a:r>
                <a:endParaRPr lang="en-US" sz="2000"/>
              </a:p>
            </p:txBody>
          </p:sp>
        </mc:Choice>
        <mc:Fallback xmlns="">
          <p:sp>
            <p:nvSpPr>
              <p:cNvPr id="12" name="CasellaDiTesto 11"/>
              <p:cNvSpPr txBox="1">
                <a:spLocks noRot="1" noChangeAspect="1" noMove="1" noResize="1" noEditPoints="1" noAdjustHandles="1" noChangeArrowheads="1" noChangeShapeType="1" noTextEdit="1"/>
              </p:cNvSpPr>
              <p:nvPr/>
            </p:nvSpPr>
            <p:spPr>
              <a:xfrm>
                <a:off x="525637" y="4933617"/>
                <a:ext cx="7772448" cy="1015663"/>
              </a:xfrm>
              <a:prstGeom prst="rect">
                <a:avLst/>
              </a:prstGeom>
              <a:blipFill rotWithShape="1">
                <a:blip r:embed="rId4"/>
                <a:stretch>
                  <a:fillRect l="-784" t="-2994" r="-863" b="-8982"/>
                </a:stretch>
              </a:blipFill>
            </p:spPr>
            <p:txBody>
              <a:bodyPr/>
              <a:lstStyle/>
              <a:p>
                <a:r>
                  <a:rPr lang="en-US">
                    <a:noFill/>
                  </a:rPr>
                  <a:t> </a:t>
                </a:r>
              </a:p>
            </p:txBody>
          </p:sp>
        </mc:Fallback>
      </mc:AlternateContent>
      <p:grpSp>
        <p:nvGrpSpPr>
          <p:cNvPr id="20" name="Gruppo 19"/>
          <p:cNvGrpSpPr/>
          <p:nvPr/>
        </p:nvGrpSpPr>
        <p:grpSpPr>
          <a:xfrm>
            <a:off x="905240" y="2060848"/>
            <a:ext cx="7126328" cy="1800200"/>
            <a:chOff x="905240" y="2060848"/>
            <a:chExt cx="7126328" cy="1800200"/>
          </a:xfrm>
        </p:grpSpPr>
        <mc:AlternateContent xmlns:mc="http://schemas.openxmlformats.org/markup-compatibility/2006" xmlns:a14="http://schemas.microsoft.com/office/drawing/2010/main">
          <mc:Choice Requires="a14">
            <p:sp>
              <p:nvSpPr>
                <p:cNvPr id="4" name="CasellaDiTesto 3"/>
                <p:cNvSpPr txBox="1"/>
                <p:nvPr/>
              </p:nvSpPr>
              <p:spPr>
                <a:xfrm>
                  <a:off x="1192456" y="2132856"/>
                  <a:ext cx="3885166" cy="7095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it-IT" sz="2000" b="0" i="1" smtClean="0">
                                <a:latin typeface="Cambria Math"/>
                              </a:rPr>
                              <m:t>𝑃</m:t>
                            </m:r>
                          </m:e>
                          <m:sub>
                            <m:r>
                              <a:rPr lang="it-IT" sz="2000" b="0" i="1" smtClean="0">
                                <a:latin typeface="Cambria Math"/>
                              </a:rPr>
                              <m:t>𝑚</m:t>
                            </m:r>
                          </m:sub>
                        </m:sSub>
                        <m:d>
                          <m:dPr>
                            <m:ctrlPr>
                              <a:rPr lang="it-IT" sz="2000" b="0" i="1" smtClean="0">
                                <a:latin typeface="Cambria Math"/>
                              </a:rPr>
                            </m:ctrlPr>
                          </m:dPr>
                          <m:e>
                            <m:r>
                              <a:rPr lang="it-IT" sz="2000" b="0" i="1" smtClean="0">
                                <a:latin typeface="Cambria Math"/>
                              </a:rPr>
                              <m:t>𝑡</m:t>
                            </m:r>
                            <m:r>
                              <a:rPr lang="it-IT" sz="2000" b="0" i="1" smtClean="0">
                                <a:latin typeface="Cambria Math"/>
                              </a:rPr>
                              <m:t>,</m:t>
                            </m:r>
                            <m:r>
                              <a:rPr lang="it-IT" sz="2000" b="0" i="1" smtClean="0">
                                <a:latin typeface="Cambria Math"/>
                              </a:rPr>
                              <m:t>𝑇</m:t>
                            </m:r>
                          </m:e>
                        </m:d>
                        <m:r>
                          <a:rPr lang="it-IT" sz="2000" b="0" i="1" smtClean="0">
                            <a:latin typeface="Cambria Math"/>
                          </a:rPr>
                          <m:t>=</m:t>
                        </m:r>
                        <m:f>
                          <m:fPr>
                            <m:ctrlPr>
                              <a:rPr lang="it-IT" sz="2000" b="0" i="1" smtClean="0">
                                <a:latin typeface="Cambria Math"/>
                              </a:rPr>
                            </m:ctrlPr>
                          </m:fPr>
                          <m:num>
                            <m:r>
                              <a:rPr lang="it-IT" sz="2000" b="0" i="1" smtClean="0">
                                <a:latin typeface="Cambria Math"/>
                              </a:rPr>
                              <m:t>[</m:t>
                            </m:r>
                            <m:r>
                              <a:rPr lang="it-IT" sz="2000" b="0" i="1" smtClean="0">
                                <a:latin typeface="Cambria Math"/>
                                <a:ea typeface="Cambria Math"/>
                              </a:rPr>
                              <m:t>𝜉</m:t>
                            </m:r>
                            <m:acc>
                              <m:accPr>
                                <m:chr m:val="̅"/>
                                <m:ctrlPr>
                                  <a:rPr lang="it-IT" sz="2000" b="0" i="1" smtClean="0">
                                    <a:latin typeface="Cambria Math"/>
                                    <a:ea typeface="Cambria Math"/>
                                  </a:rPr>
                                </m:ctrlPr>
                              </m:accPr>
                              <m:e>
                                <m:r>
                                  <a:rPr lang="it-IT" sz="2000" b="0" i="1" smtClean="0">
                                    <a:latin typeface="Cambria Math"/>
                                    <a:ea typeface="Cambria Math"/>
                                  </a:rPr>
                                  <m:t>𝐼</m:t>
                                </m:r>
                              </m:e>
                            </m:acc>
                            <m:d>
                              <m:dPr>
                                <m:ctrlPr>
                                  <a:rPr lang="it-IT" sz="2000" b="0" i="1" smtClean="0">
                                    <a:latin typeface="Cambria Math"/>
                                  </a:rPr>
                                </m:ctrlPr>
                              </m:dPr>
                              <m:e>
                                <m:r>
                                  <a:rPr lang="it-IT" sz="2000" b="0" i="1" smtClean="0">
                                    <a:latin typeface="Cambria Math"/>
                                  </a:rPr>
                                  <m:t>𝑡</m:t>
                                </m:r>
                                <m:r>
                                  <a:rPr lang="it-IT" sz="2000" b="0" i="1" smtClean="0">
                                    <a:latin typeface="Cambria Math"/>
                                  </a:rPr>
                                  <m:t>,</m:t>
                                </m:r>
                                <m:r>
                                  <a:rPr lang="it-IT" sz="2000" b="0" i="1" smtClean="0">
                                    <a:latin typeface="Cambria Math"/>
                                  </a:rPr>
                                  <m:t>𝑇</m:t>
                                </m:r>
                              </m:e>
                            </m:d>
                            <m:r>
                              <a:rPr lang="it-IT" sz="2000" b="0" i="1" smtClean="0">
                                <a:latin typeface="Cambria Math"/>
                              </a:rPr>
                              <m:t>𝑇</m:t>
                            </m:r>
                            <m:sSup>
                              <m:sSupPr>
                                <m:ctrlPr>
                                  <a:rPr lang="it-IT" sz="2000" b="0" i="1" smtClean="0">
                                    <a:latin typeface="Cambria Math"/>
                                  </a:rPr>
                                </m:ctrlPr>
                              </m:sSupPr>
                              <m:e>
                                <m:r>
                                  <a:rPr lang="it-IT" sz="2000" b="0" i="1" smtClean="0">
                                    <a:latin typeface="Cambria Math"/>
                                  </a:rPr>
                                  <m:t>]</m:t>
                                </m:r>
                              </m:e>
                              <m:sup>
                                <m:r>
                                  <a:rPr lang="it-IT" sz="2000" b="0" i="1" smtClean="0">
                                    <a:latin typeface="Cambria Math"/>
                                  </a:rPr>
                                  <m:t>𝑚</m:t>
                                </m:r>
                              </m:sup>
                            </m:sSup>
                          </m:num>
                          <m:den>
                            <m:r>
                              <a:rPr lang="it-IT" sz="2000" b="0" i="1" smtClean="0">
                                <a:latin typeface="Cambria Math"/>
                              </a:rPr>
                              <m:t>𝑚</m:t>
                            </m:r>
                            <m:r>
                              <a:rPr lang="it-IT" sz="2000" b="0" i="1" smtClean="0">
                                <a:latin typeface="Cambria Math"/>
                              </a:rPr>
                              <m:t>!</m:t>
                            </m:r>
                          </m:den>
                        </m:f>
                        <m:r>
                          <a:rPr lang="it-IT" sz="2000" b="0" i="1" smtClean="0">
                            <a:latin typeface="Cambria Math"/>
                          </a:rPr>
                          <m:t> </m:t>
                        </m:r>
                        <m:sSup>
                          <m:sSupPr>
                            <m:ctrlPr>
                              <a:rPr lang="it-IT" sz="2000" b="0" i="1" smtClean="0">
                                <a:latin typeface="Cambria Math"/>
                              </a:rPr>
                            </m:ctrlPr>
                          </m:sSupPr>
                          <m:e>
                            <m:r>
                              <a:rPr lang="it-IT" sz="2000" b="0" i="1" smtClean="0">
                                <a:latin typeface="Cambria Math"/>
                              </a:rPr>
                              <m:t>𝑒</m:t>
                            </m:r>
                          </m:e>
                          <m:sup>
                            <m:r>
                              <a:rPr lang="it-IT" sz="2000" i="1">
                                <a:latin typeface="Cambria Math"/>
                              </a:rPr>
                              <m:t>−</m:t>
                            </m:r>
                            <m:r>
                              <a:rPr lang="it-IT" sz="2000" i="1">
                                <a:latin typeface="Cambria Math"/>
                                <a:ea typeface="Cambria Math"/>
                              </a:rPr>
                              <m:t>𝜉</m:t>
                            </m:r>
                            <m:acc>
                              <m:accPr>
                                <m:chr m:val="̅"/>
                                <m:ctrlPr>
                                  <a:rPr lang="it-IT" sz="2000" i="1">
                                    <a:latin typeface="Cambria Math"/>
                                    <a:ea typeface="Cambria Math"/>
                                  </a:rPr>
                                </m:ctrlPr>
                              </m:accPr>
                              <m:e>
                                <m:r>
                                  <a:rPr lang="it-IT" sz="2000" i="1">
                                    <a:latin typeface="Cambria Math"/>
                                    <a:ea typeface="Cambria Math"/>
                                  </a:rPr>
                                  <m:t>𝐼</m:t>
                                </m:r>
                              </m:e>
                            </m:acc>
                            <m:d>
                              <m:dPr>
                                <m:ctrlPr>
                                  <a:rPr lang="it-IT" sz="2000" i="1">
                                    <a:latin typeface="Cambria Math"/>
                                  </a:rPr>
                                </m:ctrlPr>
                              </m:dPr>
                              <m:e>
                                <m:r>
                                  <a:rPr lang="it-IT" sz="2000" i="1">
                                    <a:latin typeface="Cambria Math"/>
                                  </a:rPr>
                                  <m:t>𝑡</m:t>
                                </m:r>
                                <m:r>
                                  <a:rPr lang="it-IT" sz="2000" i="1">
                                    <a:latin typeface="Cambria Math"/>
                                  </a:rPr>
                                  <m:t>,</m:t>
                                </m:r>
                                <m:r>
                                  <a:rPr lang="it-IT" sz="2000" i="1">
                                    <a:latin typeface="Cambria Math"/>
                                  </a:rPr>
                                  <m:t>𝑇</m:t>
                                </m:r>
                              </m:e>
                            </m:d>
                            <m:r>
                              <a:rPr lang="it-IT" sz="2000" i="1">
                                <a:latin typeface="Cambria Math"/>
                              </a:rPr>
                              <m:t>𝑇</m:t>
                            </m:r>
                          </m:sup>
                        </m:sSup>
                      </m:oMath>
                    </m:oMathPara>
                  </a14:m>
                  <a:endParaRPr lang="en-US" sz="2000"/>
                </a:p>
              </p:txBody>
            </p:sp>
          </mc:Choice>
          <mc:Fallback xmlns="">
            <p:sp>
              <p:nvSpPr>
                <p:cNvPr id="4" name="CasellaDiTesto 3"/>
                <p:cNvSpPr txBox="1">
                  <a:spLocks noRot="1" noChangeAspect="1" noMove="1" noResize="1" noEditPoints="1" noAdjustHandles="1" noChangeArrowheads="1" noChangeShapeType="1" noTextEdit="1"/>
                </p:cNvSpPr>
                <p:nvPr/>
              </p:nvSpPr>
              <p:spPr>
                <a:xfrm>
                  <a:off x="1192456" y="2132856"/>
                  <a:ext cx="3885166" cy="70955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asellaDiTesto 4"/>
                <p:cNvSpPr txBox="1"/>
                <p:nvPr/>
              </p:nvSpPr>
              <p:spPr>
                <a:xfrm>
                  <a:off x="1403647" y="2924944"/>
                  <a:ext cx="2927468" cy="7843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a:rPr>
                            </m:ctrlPr>
                          </m:accPr>
                          <m:e>
                            <m:r>
                              <a:rPr lang="it-IT" sz="2000" b="0" i="1" smtClean="0">
                                <a:latin typeface="Cambria Math"/>
                              </a:rPr>
                              <m:t>𝐼</m:t>
                            </m:r>
                          </m:e>
                        </m:acc>
                        <m:d>
                          <m:dPr>
                            <m:ctrlPr>
                              <a:rPr lang="it-IT" sz="2000" b="0" i="1" smtClean="0">
                                <a:latin typeface="Cambria Math"/>
                              </a:rPr>
                            </m:ctrlPr>
                          </m:dPr>
                          <m:e>
                            <m:r>
                              <a:rPr lang="it-IT" sz="2000" b="0" i="1" smtClean="0">
                                <a:latin typeface="Cambria Math"/>
                              </a:rPr>
                              <m:t>𝑡</m:t>
                            </m:r>
                            <m:r>
                              <a:rPr lang="it-IT" sz="2000" b="0" i="1" smtClean="0">
                                <a:latin typeface="Cambria Math"/>
                              </a:rPr>
                              <m:t>,</m:t>
                            </m:r>
                            <m:r>
                              <a:rPr lang="it-IT" sz="2000" b="0" i="1" smtClean="0">
                                <a:latin typeface="Cambria Math"/>
                              </a:rPr>
                              <m:t>𝑇</m:t>
                            </m:r>
                          </m:e>
                        </m:d>
                        <m:r>
                          <a:rPr lang="it-IT" sz="2000" b="0" i="1" smtClean="0">
                            <a:latin typeface="Cambria Math"/>
                          </a:rPr>
                          <m:t>=</m:t>
                        </m:r>
                        <m:f>
                          <m:fPr>
                            <m:ctrlPr>
                              <a:rPr lang="it-IT" sz="2000" b="0" i="1" smtClean="0">
                                <a:latin typeface="Cambria Math"/>
                              </a:rPr>
                            </m:ctrlPr>
                          </m:fPr>
                          <m:num>
                            <m:r>
                              <a:rPr lang="it-IT" sz="2000" b="0" i="1" smtClean="0">
                                <a:latin typeface="Cambria Math"/>
                              </a:rPr>
                              <m:t>1</m:t>
                            </m:r>
                          </m:num>
                          <m:den>
                            <m:r>
                              <a:rPr lang="it-IT" sz="2000" b="0" i="1" smtClean="0">
                                <a:latin typeface="Cambria Math"/>
                              </a:rPr>
                              <m:t>𝑇</m:t>
                            </m:r>
                          </m:den>
                        </m:f>
                        <m:r>
                          <a:rPr lang="it-IT" sz="2000" b="0" i="1" smtClean="0">
                            <a:latin typeface="Cambria Math"/>
                          </a:rPr>
                          <m:t> </m:t>
                        </m:r>
                        <m:nary>
                          <m:naryPr>
                            <m:ctrlPr>
                              <a:rPr lang="it-IT" sz="2000" b="0" i="1" smtClean="0">
                                <a:latin typeface="Cambria Math"/>
                              </a:rPr>
                            </m:ctrlPr>
                          </m:naryPr>
                          <m:sub>
                            <m:r>
                              <m:rPr>
                                <m:brk m:alnAt="23"/>
                              </m:rPr>
                              <a:rPr lang="it-IT" sz="2000" b="0" i="1" smtClean="0">
                                <a:latin typeface="Cambria Math"/>
                              </a:rPr>
                              <m:t>𝑡</m:t>
                            </m:r>
                          </m:sub>
                          <m:sup>
                            <m:r>
                              <a:rPr lang="it-IT" sz="2000" b="0" i="1" smtClean="0">
                                <a:latin typeface="Cambria Math"/>
                              </a:rPr>
                              <m:t>𝑡</m:t>
                            </m:r>
                            <m:r>
                              <a:rPr lang="it-IT" sz="2000" b="0" i="1" smtClean="0">
                                <a:latin typeface="Cambria Math"/>
                              </a:rPr>
                              <m:t>+</m:t>
                            </m:r>
                            <m:r>
                              <a:rPr lang="it-IT" sz="2000" b="0" i="1" smtClean="0">
                                <a:latin typeface="Cambria Math"/>
                              </a:rPr>
                              <m:t>𝑇</m:t>
                            </m:r>
                          </m:sup>
                          <m:e>
                            <m:acc>
                              <m:accPr>
                                <m:chr m:val="̅"/>
                                <m:ctrlPr>
                                  <a:rPr lang="it-IT" sz="2000" b="0" i="1" smtClean="0">
                                    <a:latin typeface="Cambria Math"/>
                                  </a:rPr>
                                </m:ctrlPr>
                              </m:accPr>
                              <m:e>
                                <m:r>
                                  <a:rPr lang="it-IT" sz="2000" b="0" i="1" smtClean="0">
                                    <a:latin typeface="Cambria Math"/>
                                  </a:rPr>
                                  <m:t>𝐼</m:t>
                                </m:r>
                              </m:e>
                            </m:acc>
                            <m:d>
                              <m:dPr>
                                <m:ctrlPr>
                                  <a:rPr lang="it-IT" sz="2000" b="0" i="1" smtClean="0">
                                    <a:latin typeface="Cambria Math"/>
                                  </a:rPr>
                                </m:ctrlPr>
                              </m:dPr>
                              <m:e>
                                <m:sSup>
                                  <m:sSupPr>
                                    <m:ctrlPr>
                                      <a:rPr lang="it-IT" sz="2000" b="0" i="1" smtClean="0">
                                        <a:latin typeface="Cambria Math"/>
                                      </a:rPr>
                                    </m:ctrlPr>
                                  </m:sSupPr>
                                  <m:e>
                                    <m:r>
                                      <a:rPr lang="it-IT" sz="2000" b="0" i="1" smtClean="0">
                                        <a:latin typeface="Cambria Math"/>
                                      </a:rPr>
                                      <m:t>𝑡</m:t>
                                    </m:r>
                                  </m:e>
                                  <m:sup>
                                    <m:r>
                                      <a:rPr lang="it-IT" sz="2000" b="0" i="1" smtClean="0">
                                        <a:latin typeface="Cambria Math"/>
                                      </a:rPr>
                                      <m:t>′</m:t>
                                    </m:r>
                                  </m:sup>
                                </m:sSup>
                              </m:e>
                            </m:d>
                            <m:r>
                              <a:rPr lang="it-IT" sz="2000" b="0" i="1" smtClean="0">
                                <a:latin typeface="Cambria Math"/>
                              </a:rPr>
                              <m:t>𝑑</m:t>
                            </m:r>
                            <m:sSup>
                              <m:sSupPr>
                                <m:ctrlPr>
                                  <a:rPr lang="it-IT" sz="2000" b="0" i="1" smtClean="0">
                                    <a:latin typeface="Cambria Math"/>
                                  </a:rPr>
                                </m:ctrlPr>
                              </m:sSupPr>
                              <m:e>
                                <m:r>
                                  <a:rPr lang="it-IT" sz="2000" b="0" i="1" smtClean="0">
                                    <a:latin typeface="Cambria Math"/>
                                  </a:rPr>
                                  <m:t>𝑡</m:t>
                                </m:r>
                              </m:e>
                              <m:sup>
                                <m:r>
                                  <a:rPr lang="it-IT" sz="2000" b="0" i="1" smtClean="0">
                                    <a:latin typeface="Cambria Math"/>
                                  </a:rPr>
                                  <m:t>′</m:t>
                                </m:r>
                              </m:sup>
                            </m:sSup>
                          </m:e>
                        </m:nary>
                      </m:oMath>
                    </m:oMathPara>
                  </a14:m>
                  <a:endParaRPr lang="en-US" sz="2000"/>
                </a:p>
              </p:txBody>
            </p:sp>
          </mc:Choice>
          <mc:Fallback xmlns="">
            <p:sp>
              <p:nvSpPr>
                <p:cNvPr id="5" name="CasellaDiTesto 4"/>
                <p:cNvSpPr txBox="1">
                  <a:spLocks noRot="1" noChangeAspect="1" noMove="1" noResize="1" noEditPoints="1" noAdjustHandles="1" noChangeArrowheads="1" noChangeShapeType="1" noTextEdit="1"/>
                </p:cNvSpPr>
                <p:nvPr/>
              </p:nvSpPr>
              <p:spPr>
                <a:xfrm>
                  <a:off x="1403647" y="2924944"/>
                  <a:ext cx="2927468" cy="784317"/>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asellaDiTesto 5"/>
                <p:cNvSpPr txBox="1"/>
                <p:nvPr/>
              </p:nvSpPr>
              <p:spPr>
                <a:xfrm>
                  <a:off x="5323113" y="2924944"/>
                  <a:ext cx="2381036" cy="668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a:rPr>
                            </m:ctrlPr>
                          </m:accPr>
                          <m:e>
                            <m:r>
                              <a:rPr lang="it-IT" sz="2000" b="0" i="1" smtClean="0">
                                <a:latin typeface="Cambria Math"/>
                              </a:rPr>
                              <m:t>𝐼</m:t>
                            </m:r>
                          </m:e>
                        </m:acc>
                        <m:d>
                          <m:dPr>
                            <m:ctrlPr>
                              <a:rPr lang="it-IT" sz="2000" b="0" i="1" smtClean="0">
                                <a:latin typeface="Cambria Math"/>
                              </a:rPr>
                            </m:ctrlPr>
                          </m:dPr>
                          <m:e>
                            <m:r>
                              <a:rPr lang="it-IT" sz="2000" b="0" i="1" smtClean="0">
                                <a:latin typeface="Cambria Math"/>
                              </a:rPr>
                              <m:t>𝑡</m:t>
                            </m:r>
                          </m:e>
                        </m:d>
                        <m:r>
                          <a:rPr lang="it-IT" sz="2000" b="0" i="1" smtClean="0">
                            <a:latin typeface="Cambria Math"/>
                          </a:rPr>
                          <m:t>=</m:t>
                        </m:r>
                        <m:f>
                          <m:fPr>
                            <m:ctrlPr>
                              <a:rPr lang="it-IT" sz="2000" b="0" i="1" smtClean="0">
                                <a:latin typeface="Cambria Math"/>
                              </a:rPr>
                            </m:ctrlPr>
                          </m:fPr>
                          <m:num>
                            <m:r>
                              <a:rPr lang="it-IT" sz="2000" b="0" i="1" smtClean="0">
                                <a:latin typeface="Cambria Math"/>
                              </a:rPr>
                              <m:t>1</m:t>
                            </m:r>
                          </m:num>
                          <m:den>
                            <m:r>
                              <a:rPr lang="it-IT" sz="2000" b="0" i="1" smtClean="0">
                                <a:latin typeface="Cambria Math"/>
                              </a:rPr>
                              <m:t>2</m:t>
                            </m:r>
                          </m:den>
                        </m:f>
                        <m:r>
                          <a:rPr lang="it-IT" sz="2000" b="0" i="1" smtClean="0">
                            <a:latin typeface="Cambria Math"/>
                          </a:rPr>
                          <m:t> </m:t>
                        </m:r>
                        <m:sSub>
                          <m:sSubPr>
                            <m:ctrlPr>
                              <a:rPr lang="it-IT" sz="2000" b="0" i="1" smtClean="0">
                                <a:latin typeface="Cambria Math"/>
                              </a:rPr>
                            </m:ctrlPr>
                          </m:sSubPr>
                          <m:e>
                            <m:r>
                              <a:rPr lang="it-IT" sz="2000" b="0" i="1" smtClean="0">
                                <a:latin typeface="Cambria Math"/>
                                <a:ea typeface="Cambria Math"/>
                              </a:rPr>
                              <m:t>𝜖</m:t>
                            </m:r>
                          </m:e>
                          <m:sub>
                            <m:r>
                              <a:rPr lang="it-IT" sz="2000" b="0" i="1" smtClean="0">
                                <a:latin typeface="Cambria Math"/>
                              </a:rPr>
                              <m:t>0</m:t>
                            </m:r>
                          </m:sub>
                        </m:sSub>
                        <m:r>
                          <a:rPr lang="it-IT" sz="2000" b="0" i="1" smtClean="0">
                            <a:latin typeface="Cambria Math"/>
                          </a:rPr>
                          <m:t>𝑐</m:t>
                        </m:r>
                        <m:sSup>
                          <m:sSupPr>
                            <m:ctrlPr>
                              <a:rPr lang="it-IT" sz="2000" b="0" i="1" smtClean="0">
                                <a:latin typeface="Cambria Math"/>
                              </a:rPr>
                            </m:ctrlPr>
                          </m:sSupPr>
                          <m:e>
                            <m:d>
                              <m:dPr>
                                <m:begChr m:val="|"/>
                                <m:endChr m:val="|"/>
                                <m:ctrlPr>
                                  <a:rPr lang="it-IT" sz="2000" b="0" i="1" smtClean="0">
                                    <a:latin typeface="Cambria Math"/>
                                  </a:rPr>
                                </m:ctrlPr>
                              </m:dPr>
                              <m:e>
                                <m:r>
                                  <a:rPr lang="it-IT" sz="2000" b="0" i="1" smtClean="0">
                                    <a:latin typeface="Cambria Math"/>
                                  </a:rPr>
                                  <m:t>𝐸</m:t>
                                </m:r>
                                <m:r>
                                  <a:rPr lang="it-IT" sz="2000" b="0" i="1" smtClean="0">
                                    <a:latin typeface="Cambria Math"/>
                                  </a:rPr>
                                  <m:t>(</m:t>
                                </m:r>
                                <m:r>
                                  <a:rPr lang="it-IT" sz="2000" b="0" i="1" smtClean="0">
                                    <a:latin typeface="Cambria Math"/>
                                  </a:rPr>
                                  <m:t>𝑡</m:t>
                                </m:r>
                                <m:r>
                                  <a:rPr lang="it-IT" sz="2000" b="0" i="1" smtClean="0">
                                    <a:latin typeface="Cambria Math"/>
                                  </a:rPr>
                                  <m:t>)</m:t>
                                </m:r>
                              </m:e>
                            </m:d>
                          </m:e>
                          <m:sup>
                            <m:r>
                              <a:rPr lang="it-IT" sz="2000" b="0" i="1" smtClean="0">
                                <a:latin typeface="Cambria Math"/>
                              </a:rPr>
                              <m:t>2</m:t>
                            </m:r>
                          </m:sup>
                        </m:sSup>
                      </m:oMath>
                    </m:oMathPara>
                  </a14:m>
                  <a:endParaRPr lang="en-US" sz="2000"/>
                </a:p>
              </p:txBody>
            </p:sp>
          </mc:Choice>
          <mc:Fallback xmlns="">
            <p:sp>
              <p:nvSpPr>
                <p:cNvPr id="6" name="CasellaDiTesto 5"/>
                <p:cNvSpPr txBox="1">
                  <a:spLocks noRot="1" noChangeAspect="1" noMove="1" noResize="1" noEditPoints="1" noAdjustHandles="1" noChangeArrowheads="1" noChangeShapeType="1" noTextEdit="1"/>
                </p:cNvSpPr>
                <p:nvPr/>
              </p:nvSpPr>
              <p:spPr>
                <a:xfrm>
                  <a:off x="5323113" y="2924944"/>
                  <a:ext cx="2381036" cy="668516"/>
                </a:xfrm>
                <a:prstGeom prst="rect">
                  <a:avLst/>
                </a:prstGeom>
                <a:blipFill rotWithShape="1">
                  <a:blip r:embed="rId7"/>
                  <a:stretch>
                    <a:fillRect/>
                  </a:stretch>
                </a:blipFill>
              </p:spPr>
              <p:txBody>
                <a:bodyPr/>
                <a:lstStyle/>
                <a:p>
                  <a:r>
                    <a:rPr lang="en-US">
                      <a:noFill/>
                    </a:rPr>
                    <a:t> </a:t>
                  </a:r>
                </a:p>
              </p:txBody>
            </p:sp>
          </mc:Fallback>
        </mc:AlternateContent>
        <p:sp>
          <p:nvSpPr>
            <p:cNvPr id="10" name="CasellaDiTesto 9"/>
            <p:cNvSpPr txBox="1"/>
            <p:nvPr/>
          </p:nvSpPr>
          <p:spPr>
            <a:xfrm>
              <a:off x="5652120" y="2302966"/>
              <a:ext cx="748923" cy="369332"/>
            </a:xfrm>
            <a:prstGeom prst="rect">
              <a:avLst/>
            </a:prstGeom>
            <a:noFill/>
          </p:spPr>
          <p:txBody>
            <a:bodyPr wrap="none" rtlCol="0">
              <a:spAutoFit/>
            </a:bodyPr>
            <a:lstStyle/>
            <a:p>
              <a:r>
                <a:rPr lang="it-IT" smtClean="0">
                  <a:latin typeface="Times New Roman" panose="02020603050405020304" pitchFamily="18" charset="0"/>
                  <a:cs typeface="Times New Roman" panose="02020603050405020304" pitchFamily="18" charset="0"/>
                </a:rPr>
                <a:t>where</a:t>
              </a:r>
              <a:endParaRPr lang="en-US">
                <a:latin typeface="Times New Roman" panose="02020603050405020304" pitchFamily="18" charset="0"/>
                <a:cs typeface="Times New Roman" panose="02020603050405020304" pitchFamily="18" charset="0"/>
              </a:endParaRPr>
            </a:p>
          </p:txBody>
        </p:sp>
        <p:sp>
          <p:nvSpPr>
            <p:cNvPr id="11" name="CasellaDiTesto 10"/>
            <p:cNvSpPr txBox="1"/>
            <p:nvPr/>
          </p:nvSpPr>
          <p:spPr>
            <a:xfrm>
              <a:off x="4517018" y="3131676"/>
              <a:ext cx="601447" cy="369332"/>
            </a:xfrm>
            <a:prstGeom prst="rect">
              <a:avLst/>
            </a:prstGeom>
            <a:noFill/>
          </p:spPr>
          <p:txBody>
            <a:bodyPr wrap="none" rtlCol="0">
              <a:spAutoFit/>
            </a:bodyPr>
            <a:lstStyle/>
            <a:p>
              <a:r>
                <a:rPr lang="it-IT" smtClean="0">
                  <a:latin typeface="Times New Roman" panose="02020603050405020304" pitchFamily="18" charset="0"/>
                  <a:cs typeface="Times New Roman" panose="02020603050405020304" pitchFamily="18" charset="0"/>
                </a:rPr>
                <a:t>with</a:t>
              </a:r>
              <a:endParaRPr lang="en-US">
                <a:latin typeface="Times New Roman" panose="02020603050405020304" pitchFamily="18" charset="0"/>
                <a:cs typeface="Times New Roman" panose="02020603050405020304" pitchFamily="18" charset="0"/>
              </a:endParaRPr>
            </a:p>
          </p:txBody>
        </p:sp>
        <p:sp>
          <p:nvSpPr>
            <p:cNvPr id="18" name="Rettangolo 17"/>
            <p:cNvSpPr/>
            <p:nvPr/>
          </p:nvSpPr>
          <p:spPr>
            <a:xfrm>
              <a:off x="905240" y="2060848"/>
              <a:ext cx="7126328" cy="1800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1" name="CasellaDiTesto 20"/>
              <p:cNvSpPr txBox="1"/>
              <p:nvPr/>
            </p:nvSpPr>
            <p:spPr>
              <a:xfrm>
                <a:off x="2184573" y="5805264"/>
                <a:ext cx="2254463" cy="610936"/>
              </a:xfrm>
              <a:prstGeom prst="rect">
                <a:avLst/>
              </a:prstGeom>
              <a:noFill/>
              <a:ln w="28575">
                <a:solidFill>
                  <a:srgbClr val="FF9900"/>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a:rPr>
                          </m:ctrlPr>
                        </m:accPr>
                        <m:e>
                          <m:r>
                            <a:rPr lang="it-IT" b="0" i="1" smtClean="0">
                              <a:latin typeface="Cambria Math"/>
                            </a:rPr>
                            <m:t>𝐼</m:t>
                          </m:r>
                        </m:e>
                      </m:acc>
                      <m:d>
                        <m:dPr>
                          <m:ctrlPr>
                            <a:rPr lang="it-IT" b="0" i="1" smtClean="0">
                              <a:latin typeface="Cambria Math"/>
                            </a:rPr>
                          </m:ctrlPr>
                        </m:dPr>
                        <m:e>
                          <m:r>
                            <a:rPr lang="it-IT" b="0" i="1" smtClean="0">
                              <a:latin typeface="Cambria Math"/>
                            </a:rPr>
                            <m:t>𝑡</m:t>
                          </m:r>
                        </m:e>
                      </m:d>
                      <m:r>
                        <a:rPr lang="it-IT" b="0" i="1" smtClean="0">
                          <a:latin typeface="Cambria Math"/>
                        </a:rPr>
                        <m:t>=</m:t>
                      </m:r>
                      <m:f>
                        <m:fPr>
                          <m:ctrlPr>
                            <a:rPr lang="it-IT" b="0" i="1" smtClean="0">
                              <a:latin typeface="Cambria Math"/>
                            </a:rPr>
                          </m:ctrlPr>
                        </m:fPr>
                        <m:num>
                          <m:r>
                            <a:rPr lang="it-IT" b="0" i="1" smtClean="0">
                              <a:latin typeface="Cambria Math"/>
                            </a:rPr>
                            <m:t>1</m:t>
                          </m:r>
                        </m:num>
                        <m:den>
                          <m:r>
                            <a:rPr lang="it-IT" b="0" i="1" smtClean="0">
                              <a:latin typeface="Cambria Math"/>
                            </a:rPr>
                            <m:t>2</m:t>
                          </m:r>
                        </m:den>
                      </m:f>
                      <m:sSub>
                        <m:sSubPr>
                          <m:ctrlPr>
                            <a:rPr lang="it-IT" b="0" i="1" smtClean="0">
                              <a:latin typeface="Cambria Math"/>
                            </a:rPr>
                          </m:ctrlPr>
                        </m:sSubPr>
                        <m:e>
                          <m:r>
                            <a:rPr lang="it-IT" b="0" i="1" smtClean="0">
                              <a:latin typeface="Cambria Math"/>
                              <a:ea typeface="Cambria Math"/>
                            </a:rPr>
                            <m:t>𝜀</m:t>
                          </m:r>
                        </m:e>
                        <m:sub>
                          <m:r>
                            <a:rPr lang="it-IT" b="0" i="1" smtClean="0">
                              <a:latin typeface="Cambria Math"/>
                            </a:rPr>
                            <m:t>0</m:t>
                          </m:r>
                        </m:sub>
                      </m:sSub>
                      <m:r>
                        <a:rPr lang="it-IT" b="0" i="1" smtClean="0">
                          <a:latin typeface="Cambria Math"/>
                        </a:rPr>
                        <m:t>𝑐</m:t>
                      </m:r>
                      <m:sSubSup>
                        <m:sSubSupPr>
                          <m:ctrlPr>
                            <a:rPr lang="it-IT" b="0" i="1" smtClean="0">
                              <a:latin typeface="Cambria Math"/>
                            </a:rPr>
                          </m:ctrlPr>
                        </m:sSubSupPr>
                        <m:e>
                          <m:r>
                            <a:rPr lang="it-IT" b="0" i="1" smtClean="0">
                              <a:latin typeface="Cambria Math"/>
                            </a:rPr>
                            <m:t>𝐸</m:t>
                          </m:r>
                        </m:e>
                        <m:sub>
                          <m:r>
                            <a:rPr lang="it-IT" b="0" i="1" smtClean="0">
                              <a:latin typeface="Cambria Math"/>
                            </a:rPr>
                            <m:t>0</m:t>
                          </m:r>
                        </m:sub>
                        <m:sup>
                          <m:r>
                            <a:rPr lang="it-IT" b="0" i="1" smtClean="0">
                              <a:latin typeface="Cambria Math"/>
                            </a:rPr>
                            <m:t>2</m:t>
                          </m:r>
                        </m:sup>
                      </m:sSubSup>
                      <m:r>
                        <a:rPr lang="it-IT" b="0" i="1" smtClean="0">
                          <a:latin typeface="Cambria Math"/>
                        </a:rPr>
                        <m:t> </m:t>
                      </m:r>
                      <m:sSup>
                        <m:sSupPr>
                          <m:ctrlPr>
                            <a:rPr lang="it-IT" b="0" i="1" smtClean="0">
                              <a:latin typeface="Cambria Math"/>
                            </a:rPr>
                          </m:ctrlPr>
                        </m:sSupPr>
                        <m:e>
                          <m:r>
                            <a:rPr lang="it-IT" b="0" i="1" smtClean="0">
                              <a:latin typeface="Cambria Math"/>
                            </a:rPr>
                            <m:t>𝑎</m:t>
                          </m:r>
                        </m:e>
                        <m:sup>
                          <m:r>
                            <a:rPr lang="it-IT" b="0" i="1" smtClean="0">
                              <a:latin typeface="Cambria Math"/>
                            </a:rPr>
                            <m:t>2</m:t>
                          </m:r>
                        </m:sup>
                      </m:sSup>
                      <m:r>
                        <a:rPr lang="it-IT" b="0" i="1" smtClean="0">
                          <a:latin typeface="Cambria Math"/>
                        </a:rPr>
                        <m:t>(</m:t>
                      </m:r>
                      <m:r>
                        <a:rPr lang="it-IT" b="0" i="1" smtClean="0">
                          <a:latin typeface="Cambria Math"/>
                        </a:rPr>
                        <m:t>𝑡</m:t>
                      </m:r>
                      <m:r>
                        <a:rPr lang="it-IT" b="0" i="1" smtClean="0">
                          <a:latin typeface="Cambria Math"/>
                        </a:rPr>
                        <m:t>)</m:t>
                      </m:r>
                    </m:oMath>
                  </m:oMathPara>
                </a14:m>
                <a:endParaRPr lang="en-US"/>
              </a:p>
            </p:txBody>
          </p:sp>
        </mc:Choice>
        <mc:Fallback xmlns="">
          <p:sp>
            <p:nvSpPr>
              <p:cNvPr id="21" name="CasellaDiTesto 20"/>
              <p:cNvSpPr txBox="1">
                <a:spLocks noRot="1" noChangeAspect="1" noMove="1" noResize="1" noEditPoints="1" noAdjustHandles="1" noChangeArrowheads="1" noChangeShapeType="1" noTextEdit="1"/>
              </p:cNvSpPr>
              <p:nvPr/>
            </p:nvSpPr>
            <p:spPr>
              <a:xfrm>
                <a:off x="2184573" y="5805264"/>
                <a:ext cx="2254463" cy="610936"/>
              </a:xfrm>
              <a:prstGeom prst="rect">
                <a:avLst/>
              </a:prstGeom>
              <a:blipFill rotWithShape="1">
                <a:blip r:embed="rId8"/>
                <a:stretch>
                  <a:fillRect/>
                </a:stretch>
              </a:blipFill>
              <a:ln w="28575">
                <a:solidFill>
                  <a:srgbClr val="FF9900"/>
                </a:solidFill>
              </a:ln>
            </p:spPr>
            <p:txBody>
              <a:bodyPr/>
              <a:lstStyle/>
              <a:p>
                <a:r>
                  <a:rPr lang="en-US">
                    <a:noFill/>
                  </a:rPr>
                  <a:t> </a:t>
                </a:r>
              </a:p>
            </p:txBody>
          </p:sp>
        </mc:Fallback>
      </mc:AlternateContent>
      <p:sp>
        <p:nvSpPr>
          <p:cNvPr id="22" name="CasellaDiTesto 21"/>
          <p:cNvSpPr txBox="1"/>
          <p:nvPr/>
        </p:nvSpPr>
        <p:spPr>
          <a:xfrm>
            <a:off x="5240822" y="5805264"/>
            <a:ext cx="2571538" cy="400110"/>
          </a:xfrm>
          <a:prstGeom prst="rect">
            <a:avLst/>
          </a:prstGeom>
          <a:solidFill>
            <a:schemeClr val="accent6">
              <a:lumMod val="20000"/>
              <a:lumOff val="80000"/>
            </a:schemeClr>
          </a:solidFill>
        </p:spPr>
        <p:txBody>
          <a:bodyPr wrap="none" rtlCol="0">
            <a:spAutoFit/>
          </a:bodyPr>
          <a:lstStyle/>
          <a:p>
            <a:pPr algn="just"/>
            <a:r>
              <a:rPr lang="it-IT" sz="2000" smtClean="0">
                <a:latin typeface="Times New Roman" panose="02020603050405020304" pitchFamily="18" charset="0"/>
                <a:cs typeface="Times New Roman" panose="02020603050405020304" pitchFamily="18" charset="0"/>
              </a:rPr>
              <a:t>Fluctuation of intensity</a:t>
            </a:r>
            <a:endParaRPr lang="en-US" sz="2000">
              <a:latin typeface="Times New Roman" panose="02020603050405020304" pitchFamily="18" charset="0"/>
              <a:cs typeface="Times New Roman" panose="02020603050405020304" pitchFamily="18" charset="0"/>
            </a:endParaRPr>
          </a:p>
        </p:txBody>
      </p:sp>
      <p:cxnSp>
        <p:nvCxnSpPr>
          <p:cNvPr id="23" name="Connettore 2 22"/>
          <p:cNvCxnSpPr/>
          <p:nvPr/>
        </p:nvCxnSpPr>
        <p:spPr>
          <a:xfrm flipH="1">
            <a:off x="4517018" y="6019118"/>
            <a:ext cx="682470" cy="163469"/>
          </a:xfrm>
          <a:prstGeom prst="straightConnector1">
            <a:avLst/>
          </a:prstGeom>
          <a:ln w="28575">
            <a:solidFill>
              <a:srgbClr val="FF99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0817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1950067" y="6389152"/>
            <a:ext cx="6942413" cy="338554"/>
          </a:xfrm>
          <a:prstGeom prst="rect">
            <a:avLst/>
          </a:prstGeom>
          <a:noFill/>
        </p:spPr>
        <p:txBody>
          <a:bodyPr wrap="none" rtlCol="0">
            <a:spAutoFit/>
          </a:bodyPr>
          <a:lstStyle/>
          <a:p>
            <a:r>
              <a:rPr lang="it-IT" sz="1600" smtClean="0">
                <a:latin typeface="Times New Roman" panose="02020603050405020304" pitchFamily="18" charset="0"/>
                <a:cs typeface="Times New Roman" panose="02020603050405020304" pitchFamily="18" charset="0"/>
              </a:rPr>
              <a:t>R. Loudon, «The Quantum Theory of Light», Oxford Science Pubblication (2000)</a:t>
            </a:r>
            <a:endParaRPr lang="en-US" sz="16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CasellaDiTesto 8"/>
              <p:cNvSpPr txBox="1"/>
              <p:nvPr/>
            </p:nvSpPr>
            <p:spPr>
              <a:xfrm>
                <a:off x="2973381" y="764704"/>
                <a:ext cx="2790892" cy="461665"/>
              </a:xfrm>
              <a:prstGeom prst="rect">
                <a:avLst/>
              </a:prstGeom>
              <a:solidFill>
                <a:schemeClr val="accent4">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it-IT" sz="2400" b="0" i="1" smtClean="0">
                              <a:latin typeface="Cambria Math"/>
                            </a:rPr>
                            <m:t>𝑃</m:t>
                          </m:r>
                        </m:e>
                        <m:sub>
                          <m:r>
                            <a:rPr lang="it-IT" sz="2400" b="0" i="1" smtClean="0">
                              <a:latin typeface="Cambria Math"/>
                            </a:rPr>
                            <m:t>𝑚</m:t>
                          </m:r>
                        </m:sub>
                      </m:sSub>
                      <m:d>
                        <m:dPr>
                          <m:ctrlPr>
                            <a:rPr lang="it-IT" sz="2400" b="0" i="1" smtClean="0">
                              <a:latin typeface="Cambria Math"/>
                            </a:rPr>
                          </m:ctrlPr>
                        </m:dPr>
                        <m:e>
                          <m:r>
                            <a:rPr lang="it-IT" sz="2400" b="0" i="1" smtClean="0">
                              <a:latin typeface="Cambria Math"/>
                            </a:rPr>
                            <m:t>𝑇</m:t>
                          </m:r>
                        </m:e>
                      </m:d>
                      <m:r>
                        <a:rPr lang="it-IT" sz="2400" b="0" i="1" smtClean="0">
                          <a:latin typeface="Cambria Math"/>
                        </a:rPr>
                        <m:t>= </m:t>
                      </m:r>
                      <m:d>
                        <m:dPr>
                          <m:begChr m:val="⟨"/>
                          <m:endChr m:val="⟩"/>
                          <m:ctrlPr>
                            <a:rPr lang="it-IT" sz="2400" b="0" i="1" smtClean="0">
                              <a:latin typeface="Cambria Math"/>
                            </a:rPr>
                          </m:ctrlPr>
                        </m:dPr>
                        <m:e>
                          <m:sSub>
                            <m:sSubPr>
                              <m:ctrlPr>
                                <a:rPr lang="it-IT" sz="2400" b="0" i="1" smtClean="0">
                                  <a:latin typeface="Cambria Math"/>
                                </a:rPr>
                              </m:ctrlPr>
                            </m:sSubPr>
                            <m:e>
                              <m:r>
                                <a:rPr lang="it-IT" sz="2400" b="0" i="1" smtClean="0">
                                  <a:latin typeface="Cambria Math"/>
                                </a:rPr>
                                <m:t>𝑃</m:t>
                              </m:r>
                            </m:e>
                            <m:sub>
                              <m:r>
                                <a:rPr lang="it-IT" sz="2400" b="0" i="1" smtClean="0">
                                  <a:latin typeface="Cambria Math"/>
                                </a:rPr>
                                <m:t>𝑚</m:t>
                              </m:r>
                            </m:sub>
                          </m:sSub>
                          <m:r>
                            <a:rPr lang="it-IT" sz="2400" b="0" i="1" smtClean="0">
                              <a:latin typeface="Cambria Math"/>
                            </a:rPr>
                            <m:t>(</m:t>
                          </m:r>
                          <m:r>
                            <a:rPr lang="it-IT" sz="2400" b="0" i="1" smtClean="0">
                              <a:latin typeface="Cambria Math"/>
                            </a:rPr>
                            <m:t>𝑡</m:t>
                          </m:r>
                          <m:r>
                            <a:rPr lang="it-IT" sz="2400" b="0" i="1" smtClean="0">
                              <a:latin typeface="Cambria Math"/>
                            </a:rPr>
                            <m:t>,</m:t>
                          </m:r>
                          <m:r>
                            <a:rPr lang="it-IT" sz="2400" b="0" i="1" smtClean="0">
                              <a:latin typeface="Cambria Math"/>
                            </a:rPr>
                            <m:t>𝑇</m:t>
                          </m:r>
                          <m:r>
                            <a:rPr lang="it-IT" sz="2400" b="0" i="1" smtClean="0">
                              <a:latin typeface="Cambria Math"/>
                            </a:rPr>
                            <m:t>)</m:t>
                          </m:r>
                        </m:e>
                      </m:d>
                    </m:oMath>
                  </m:oMathPara>
                </a14:m>
                <a:endParaRPr lang="en-US" sz="2400"/>
              </a:p>
            </p:txBody>
          </p:sp>
        </mc:Choice>
        <mc:Fallback xmlns="">
          <p:sp>
            <p:nvSpPr>
              <p:cNvPr id="9" name="CasellaDiTesto 8"/>
              <p:cNvSpPr txBox="1">
                <a:spLocks noRot="1" noChangeAspect="1" noMove="1" noResize="1" noEditPoints="1" noAdjustHandles="1" noChangeArrowheads="1" noChangeShapeType="1" noTextEdit="1"/>
              </p:cNvSpPr>
              <p:nvPr/>
            </p:nvSpPr>
            <p:spPr>
              <a:xfrm>
                <a:off x="2973381" y="764704"/>
                <a:ext cx="2790892" cy="461665"/>
              </a:xfrm>
              <a:prstGeom prst="rect">
                <a:avLst/>
              </a:prstGeom>
              <a:blipFill rotWithShape="1">
                <a:blip r:embed="rId2"/>
                <a:stretch>
                  <a:fillRect b="-17105"/>
                </a:stretch>
              </a:blipFill>
            </p:spPr>
            <p:txBody>
              <a:bodyPr/>
              <a:lstStyle/>
              <a:p>
                <a:r>
                  <a:rPr lang="en-US">
                    <a:noFill/>
                  </a:rPr>
                  <a:t> </a:t>
                </a:r>
              </a:p>
            </p:txBody>
          </p:sp>
        </mc:Fallback>
      </mc:AlternateContent>
      <p:sp>
        <p:nvSpPr>
          <p:cNvPr id="10" name="CasellaDiTesto 9"/>
          <p:cNvSpPr txBox="1"/>
          <p:nvPr/>
        </p:nvSpPr>
        <p:spPr>
          <a:xfrm>
            <a:off x="611560" y="1988840"/>
            <a:ext cx="8064896" cy="707886"/>
          </a:xfrm>
          <a:prstGeom prst="rect">
            <a:avLst/>
          </a:prstGeom>
          <a:solidFill>
            <a:srgbClr val="E2FBFE"/>
          </a:solidFill>
        </p:spPr>
        <p:txBody>
          <a:bodyPr wrap="square" rtlCol="0">
            <a:spAutoFit/>
          </a:bodyPr>
          <a:lstStyle/>
          <a:p>
            <a:pPr algn="just"/>
            <a:r>
              <a:rPr lang="it-IT" sz="2000" smtClean="0">
                <a:latin typeface="Times New Roman" panose="02020603050405020304" pitchFamily="18" charset="0"/>
                <a:cs typeface="Times New Roman" panose="02020603050405020304" pitchFamily="18" charset="0"/>
              </a:rPr>
              <a:t>The average is over the successive starting time (as in our case) or as a statistical average </a:t>
            </a:r>
            <a:r>
              <a:rPr lang="it-IT" sz="2000" smtClean="0">
                <a:latin typeface="Times New Roman" panose="02020603050405020304" pitchFamily="18" charset="0"/>
                <a:cs typeface="Times New Roman" panose="02020603050405020304" pitchFamily="18" charset="0"/>
              </a:rPr>
              <a:t>repeating many time the experiment</a:t>
            </a:r>
            <a:endParaRPr lang="en-US" sz="2000"/>
          </a:p>
        </p:txBody>
      </p:sp>
      <p:grpSp>
        <p:nvGrpSpPr>
          <p:cNvPr id="12" name="Gruppo 11"/>
          <p:cNvGrpSpPr/>
          <p:nvPr/>
        </p:nvGrpSpPr>
        <p:grpSpPr>
          <a:xfrm>
            <a:off x="971599" y="3652959"/>
            <a:ext cx="7200801" cy="1216201"/>
            <a:chOff x="827584" y="476672"/>
            <a:chExt cx="7200801" cy="1216201"/>
          </a:xfrm>
        </p:grpSpPr>
        <mc:AlternateContent xmlns:mc="http://schemas.openxmlformats.org/markup-compatibility/2006" xmlns:a14="http://schemas.microsoft.com/office/drawing/2010/main">
          <mc:Choice Requires="a14">
            <p:sp>
              <p:nvSpPr>
                <p:cNvPr id="14" name="CasellaDiTesto 13"/>
                <p:cNvSpPr txBox="1"/>
                <p:nvPr/>
              </p:nvSpPr>
              <p:spPr>
                <a:xfrm>
                  <a:off x="847341" y="1119896"/>
                  <a:ext cx="3896195" cy="3814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it-IT" b="0" i="1" smtClean="0">
                                <a:latin typeface="Cambria Math"/>
                              </a:rPr>
                              <m:t>(</m:t>
                            </m:r>
                            <m:r>
                              <m:rPr>
                                <m:sty m:val="p"/>
                              </m:rPr>
                              <a:rPr lang="el-GR" b="0" i="1" smtClean="0">
                                <a:latin typeface="Cambria Math"/>
                                <a:ea typeface="Cambria Math"/>
                              </a:rPr>
                              <m:t>Δ</m:t>
                            </m:r>
                            <m:r>
                              <a:rPr lang="it-IT" b="0" i="1" smtClean="0">
                                <a:latin typeface="Cambria Math"/>
                                <a:ea typeface="Cambria Math"/>
                              </a:rPr>
                              <m:t>𝑚</m:t>
                            </m:r>
                            <m:r>
                              <a:rPr lang="it-IT" b="0" i="1" smtClean="0">
                                <a:latin typeface="Cambria Math"/>
                                <a:ea typeface="Cambria Math"/>
                              </a:rPr>
                              <m:t>)</m:t>
                            </m:r>
                          </m:e>
                          <m:sup>
                            <m:r>
                              <a:rPr lang="it-IT" b="0" i="1" smtClean="0">
                                <a:latin typeface="Cambria Math"/>
                              </a:rPr>
                              <m:t>2</m:t>
                            </m:r>
                          </m:sup>
                        </m:sSup>
                        <m:r>
                          <a:rPr lang="it-IT" b="0" i="1" smtClean="0">
                            <a:latin typeface="Cambria Math"/>
                          </a:rPr>
                          <m:t>=</m:t>
                        </m:r>
                        <m:d>
                          <m:dPr>
                            <m:begChr m:val="⟨"/>
                            <m:endChr m:val="⟩"/>
                            <m:ctrlPr>
                              <a:rPr lang="it-IT" b="0" i="1" smtClean="0">
                                <a:latin typeface="Cambria Math"/>
                              </a:rPr>
                            </m:ctrlPr>
                          </m:dPr>
                          <m:e>
                            <m:r>
                              <a:rPr lang="it-IT" b="0" i="1" smtClean="0">
                                <a:latin typeface="Cambria Math"/>
                              </a:rPr>
                              <m:t>𝑚</m:t>
                            </m:r>
                          </m:e>
                        </m:d>
                        <m:r>
                          <a:rPr lang="it-IT" b="0" i="1" smtClean="0">
                            <a:latin typeface="Cambria Math"/>
                          </a:rPr>
                          <m:t>+ </m:t>
                        </m:r>
                        <m:sSup>
                          <m:sSupPr>
                            <m:ctrlPr>
                              <a:rPr lang="it-IT" b="0" i="1" smtClean="0">
                                <a:latin typeface="Cambria Math"/>
                              </a:rPr>
                            </m:ctrlPr>
                          </m:sSupPr>
                          <m:e>
                            <m:r>
                              <a:rPr lang="it-IT" b="0" i="1" smtClean="0">
                                <a:latin typeface="Cambria Math"/>
                                <a:ea typeface="Cambria Math"/>
                              </a:rPr>
                              <m:t>𝜉</m:t>
                            </m:r>
                          </m:e>
                          <m:sup>
                            <m:r>
                              <a:rPr lang="it-IT" b="0" i="1" smtClean="0">
                                <a:latin typeface="Cambria Math"/>
                              </a:rPr>
                              <m:t>2</m:t>
                            </m:r>
                          </m:sup>
                        </m:sSup>
                        <m:sSup>
                          <m:sSupPr>
                            <m:ctrlPr>
                              <a:rPr lang="it-IT" b="0" i="1" smtClean="0">
                                <a:latin typeface="Cambria Math"/>
                              </a:rPr>
                            </m:ctrlPr>
                          </m:sSupPr>
                          <m:e>
                            <m:r>
                              <a:rPr lang="it-IT" b="0" i="1" smtClean="0">
                                <a:latin typeface="Cambria Math"/>
                              </a:rPr>
                              <m:t>𝑇</m:t>
                            </m:r>
                          </m:e>
                          <m:sup>
                            <m:r>
                              <a:rPr lang="it-IT" b="0" i="1" smtClean="0">
                                <a:latin typeface="Cambria Math"/>
                              </a:rPr>
                              <m:t>2</m:t>
                            </m:r>
                          </m:sup>
                        </m:sSup>
                        <m:r>
                          <a:rPr lang="it-IT" b="0" i="1" smtClean="0">
                            <a:latin typeface="Cambria Math"/>
                          </a:rPr>
                          <m:t>[</m:t>
                        </m:r>
                        <m:d>
                          <m:dPr>
                            <m:begChr m:val="⟨"/>
                            <m:endChr m:val="⟩"/>
                            <m:ctrlPr>
                              <a:rPr lang="it-IT" b="0" i="1" smtClean="0">
                                <a:latin typeface="Cambria Math"/>
                              </a:rPr>
                            </m:ctrlPr>
                          </m:dPr>
                          <m:e>
                            <m:acc>
                              <m:accPr>
                                <m:chr m:val="̅"/>
                                <m:ctrlPr>
                                  <a:rPr lang="it-IT" b="0" i="1" smtClean="0">
                                    <a:latin typeface="Cambria Math"/>
                                  </a:rPr>
                                </m:ctrlPr>
                              </m:accPr>
                              <m:e>
                                <m:r>
                                  <a:rPr lang="it-IT" b="0" i="1" smtClean="0">
                                    <a:latin typeface="Cambria Math"/>
                                  </a:rPr>
                                  <m:t>𝐼</m:t>
                                </m:r>
                              </m:e>
                            </m:acc>
                            <m:r>
                              <a:rPr lang="it-IT" b="0" i="1" smtClean="0">
                                <a:latin typeface="Cambria Math"/>
                              </a:rPr>
                              <m:t>(</m:t>
                            </m:r>
                            <m:r>
                              <a:rPr lang="it-IT" b="0" i="1" smtClean="0">
                                <a:latin typeface="Cambria Math"/>
                              </a:rPr>
                              <m:t>𝑡</m:t>
                            </m:r>
                            <m:r>
                              <a:rPr lang="it-IT" b="0" i="1" smtClean="0">
                                <a:latin typeface="Cambria Math"/>
                              </a:rPr>
                              <m:t>.</m:t>
                            </m:r>
                            <m:r>
                              <a:rPr lang="it-IT" b="0" i="1" smtClean="0">
                                <a:latin typeface="Cambria Math"/>
                              </a:rPr>
                              <m:t>𝑇</m:t>
                            </m:r>
                            <m:sSup>
                              <m:sSupPr>
                                <m:ctrlPr>
                                  <a:rPr lang="it-IT" b="0" i="1" smtClean="0">
                                    <a:latin typeface="Cambria Math"/>
                                  </a:rPr>
                                </m:ctrlPr>
                              </m:sSupPr>
                              <m:e>
                                <m:r>
                                  <a:rPr lang="it-IT" b="0" i="1" smtClean="0">
                                    <a:latin typeface="Cambria Math"/>
                                  </a:rPr>
                                  <m:t>)</m:t>
                                </m:r>
                              </m:e>
                              <m:sup>
                                <m:r>
                                  <a:rPr lang="it-IT" b="0" i="1" smtClean="0">
                                    <a:latin typeface="Cambria Math"/>
                                  </a:rPr>
                                  <m:t>2</m:t>
                                </m:r>
                              </m:sup>
                            </m:sSup>
                          </m:e>
                        </m:d>
                        <m:r>
                          <a:rPr lang="it-IT" b="0" i="1" smtClean="0">
                            <a:latin typeface="Cambria Math"/>
                          </a:rPr>
                          <m:t> − </m:t>
                        </m:r>
                        <m:sSup>
                          <m:sSupPr>
                            <m:ctrlPr>
                              <a:rPr lang="it-IT" b="0" i="1" smtClean="0">
                                <a:latin typeface="Cambria Math"/>
                              </a:rPr>
                            </m:ctrlPr>
                          </m:sSupPr>
                          <m:e>
                            <m:acc>
                              <m:accPr>
                                <m:chr m:val="̅"/>
                                <m:ctrlPr>
                                  <a:rPr lang="it-IT" b="0" i="1" smtClean="0">
                                    <a:latin typeface="Cambria Math"/>
                                  </a:rPr>
                                </m:ctrlPr>
                              </m:accPr>
                              <m:e>
                                <m:r>
                                  <a:rPr lang="it-IT" b="0" i="1" smtClean="0">
                                    <a:latin typeface="Cambria Math"/>
                                  </a:rPr>
                                  <m:t>𝐼</m:t>
                                </m:r>
                              </m:e>
                            </m:acc>
                          </m:e>
                          <m:sup>
                            <m:r>
                              <a:rPr lang="it-IT" b="0" i="1" smtClean="0">
                                <a:latin typeface="Cambria Math"/>
                              </a:rPr>
                              <m:t>2</m:t>
                            </m:r>
                          </m:sup>
                        </m:sSup>
                        <m:r>
                          <a:rPr lang="it-IT" b="0" i="1" smtClean="0">
                            <a:latin typeface="Cambria Math"/>
                          </a:rPr>
                          <m:t>]</m:t>
                        </m:r>
                      </m:oMath>
                    </m:oMathPara>
                  </a14:m>
                  <a:endParaRPr lang="en-US"/>
                </a:p>
              </p:txBody>
            </p:sp>
          </mc:Choice>
          <mc:Fallback xmlns="">
            <p:sp>
              <p:nvSpPr>
                <p:cNvPr id="8" name="CasellaDiTesto 7"/>
                <p:cNvSpPr txBox="1">
                  <a:spLocks noRot="1" noChangeAspect="1" noMove="1" noResize="1" noEditPoints="1" noAdjustHandles="1" noChangeArrowheads="1" noChangeShapeType="1" noTextEdit="1"/>
                </p:cNvSpPr>
                <p:nvPr/>
              </p:nvSpPr>
              <p:spPr>
                <a:xfrm>
                  <a:off x="847341" y="1119896"/>
                  <a:ext cx="3896195" cy="381451"/>
                </a:xfrm>
                <a:prstGeom prst="rect">
                  <a:avLst/>
                </a:prstGeom>
                <a:blipFill rotWithShape="1">
                  <a:blip r:embed="rId4"/>
                  <a:stretch>
                    <a:fillRect r="-1721"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asellaDiTesto 14"/>
                <p:cNvSpPr txBox="1"/>
                <p:nvPr/>
              </p:nvSpPr>
              <p:spPr>
                <a:xfrm>
                  <a:off x="5780758" y="928368"/>
                  <a:ext cx="2098908" cy="7645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r>
                              <a:rPr lang="it-IT" b="0" i="1" smtClean="0">
                                <a:latin typeface="Cambria Math"/>
                              </a:rPr>
                              <m:t>𝑚</m:t>
                            </m:r>
                          </m:e>
                        </m:d>
                        <m:r>
                          <a:rPr lang="it-IT" b="0" i="1" smtClean="0">
                            <a:latin typeface="Cambria Math"/>
                          </a:rPr>
                          <m:t>=</m:t>
                        </m:r>
                        <m:nary>
                          <m:naryPr>
                            <m:chr m:val="∑"/>
                            <m:supHide m:val="on"/>
                            <m:ctrlPr>
                              <a:rPr lang="it-IT" b="0" i="1" smtClean="0">
                                <a:latin typeface="Cambria Math"/>
                              </a:rPr>
                            </m:ctrlPr>
                          </m:naryPr>
                          <m:sub>
                            <m:r>
                              <m:rPr>
                                <m:brk m:alnAt="7"/>
                              </m:rPr>
                              <a:rPr lang="it-IT" b="0" i="1" smtClean="0">
                                <a:latin typeface="Cambria Math"/>
                              </a:rPr>
                              <m:t>𝑚</m:t>
                            </m:r>
                          </m:sub>
                          <m:sup/>
                          <m:e>
                            <m:r>
                              <a:rPr lang="it-IT" b="0" i="1" smtClean="0">
                                <a:latin typeface="Cambria Math"/>
                              </a:rPr>
                              <m:t>𝑚</m:t>
                            </m:r>
                            <m:sSub>
                              <m:sSubPr>
                                <m:ctrlPr>
                                  <a:rPr lang="it-IT" b="0" i="1" smtClean="0">
                                    <a:latin typeface="Cambria Math"/>
                                  </a:rPr>
                                </m:ctrlPr>
                              </m:sSubPr>
                              <m:e>
                                <m:r>
                                  <a:rPr lang="it-IT" b="0" i="1" smtClean="0">
                                    <a:latin typeface="Cambria Math"/>
                                  </a:rPr>
                                  <m:t> </m:t>
                                </m:r>
                                <m:r>
                                  <a:rPr lang="it-IT" b="0" i="1" smtClean="0">
                                    <a:latin typeface="Cambria Math"/>
                                  </a:rPr>
                                  <m:t>𝑃</m:t>
                                </m:r>
                              </m:e>
                              <m:sub>
                                <m:r>
                                  <a:rPr lang="it-IT" b="0" i="1" smtClean="0">
                                    <a:latin typeface="Cambria Math"/>
                                  </a:rPr>
                                  <m:t>𝑚</m:t>
                                </m:r>
                              </m:sub>
                            </m:sSub>
                            <m:r>
                              <a:rPr lang="it-IT" b="0" i="1" smtClean="0">
                                <a:latin typeface="Cambria Math"/>
                              </a:rPr>
                              <m:t>(</m:t>
                            </m:r>
                            <m:r>
                              <a:rPr lang="it-IT" b="0" i="1" smtClean="0">
                                <a:latin typeface="Cambria Math"/>
                              </a:rPr>
                              <m:t>𝑇</m:t>
                            </m:r>
                            <m:r>
                              <a:rPr lang="it-IT" b="0" i="1" smtClean="0">
                                <a:latin typeface="Cambria Math"/>
                              </a:rPr>
                              <m:t>)</m:t>
                            </m:r>
                          </m:e>
                        </m:nary>
                      </m:oMath>
                    </m:oMathPara>
                  </a14:m>
                  <a:endParaRPr lang="en-US"/>
                </a:p>
              </p:txBody>
            </p:sp>
          </mc:Choice>
          <mc:Fallback xmlns="">
            <p:sp>
              <p:nvSpPr>
                <p:cNvPr id="14" name="CasellaDiTesto 13"/>
                <p:cNvSpPr txBox="1">
                  <a:spLocks noRot="1" noChangeAspect="1" noMove="1" noResize="1" noEditPoints="1" noAdjustHandles="1" noChangeArrowheads="1" noChangeShapeType="1" noTextEdit="1"/>
                </p:cNvSpPr>
                <p:nvPr/>
              </p:nvSpPr>
              <p:spPr>
                <a:xfrm>
                  <a:off x="5780758" y="928368"/>
                  <a:ext cx="2098908" cy="764505"/>
                </a:xfrm>
                <a:prstGeom prst="rect">
                  <a:avLst/>
                </a:prstGeom>
                <a:blipFill rotWithShape="1">
                  <a:blip r:embed="rId5"/>
                  <a:stretch>
                    <a:fillRect/>
                  </a:stretch>
                </a:blipFill>
              </p:spPr>
              <p:txBody>
                <a:bodyPr/>
                <a:lstStyle/>
                <a:p>
                  <a:r>
                    <a:rPr lang="en-US">
                      <a:noFill/>
                    </a:rPr>
                    <a:t> </a:t>
                  </a:r>
                </a:p>
              </p:txBody>
            </p:sp>
          </mc:Fallback>
        </mc:AlternateContent>
        <p:sp>
          <p:nvSpPr>
            <p:cNvPr id="16" name="CasellaDiTesto 15"/>
            <p:cNvSpPr txBox="1"/>
            <p:nvPr/>
          </p:nvSpPr>
          <p:spPr>
            <a:xfrm>
              <a:off x="827584" y="476672"/>
              <a:ext cx="5553700" cy="369332"/>
            </a:xfrm>
            <a:prstGeom prst="rect">
              <a:avLst/>
            </a:prstGeom>
            <a:noFill/>
          </p:spPr>
          <p:txBody>
            <a:bodyPr wrap="none" rtlCol="0">
              <a:spAutoFit/>
            </a:bodyPr>
            <a:lstStyle/>
            <a:p>
              <a:r>
                <a:rPr lang="it-IT" smtClean="0">
                  <a:latin typeface="Times New Roman" panose="02020603050405020304" pitchFamily="18" charset="0"/>
                  <a:cs typeface="Times New Roman" panose="02020603050405020304" pitchFamily="18" charset="0"/>
                </a:rPr>
                <a:t>Defining the average and the variance we have in general </a:t>
              </a:r>
              <a:endParaRPr lang="en-US">
                <a:latin typeface="Times New Roman" panose="02020603050405020304" pitchFamily="18" charset="0"/>
                <a:cs typeface="Times New Roman" panose="02020603050405020304" pitchFamily="18" charset="0"/>
              </a:endParaRPr>
            </a:p>
          </p:txBody>
        </p:sp>
        <p:sp>
          <p:nvSpPr>
            <p:cNvPr id="17" name="Rettangolo 16"/>
            <p:cNvSpPr/>
            <p:nvPr/>
          </p:nvSpPr>
          <p:spPr>
            <a:xfrm>
              <a:off x="827585" y="476672"/>
              <a:ext cx="7200800" cy="1216201"/>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63369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sellaDiTesto 15"/>
          <p:cNvSpPr txBox="1"/>
          <p:nvPr/>
        </p:nvSpPr>
        <p:spPr>
          <a:xfrm>
            <a:off x="323528" y="476672"/>
            <a:ext cx="2572499" cy="461665"/>
          </a:xfrm>
          <a:prstGeom prst="rect">
            <a:avLst/>
          </a:prstGeom>
          <a:solidFill>
            <a:schemeClr val="accent5">
              <a:lumMod val="60000"/>
              <a:lumOff val="40000"/>
            </a:schemeClr>
          </a:solidFill>
        </p:spPr>
        <p:txBody>
          <a:bodyPr wrap="none" rtlCol="0">
            <a:spAutoFit/>
          </a:bodyPr>
          <a:lstStyle/>
          <a:p>
            <a:r>
              <a:rPr lang="it-IT" sz="2400" smtClean="0">
                <a:latin typeface="Times New Roman" panose="02020603050405020304" pitchFamily="18" charset="0"/>
                <a:cs typeface="Times New Roman" panose="02020603050405020304" pitchFamily="18" charset="0"/>
              </a:rPr>
              <a:t>Two opposite cases</a:t>
            </a:r>
            <a:endParaRPr lang="en-US" sz="2400">
              <a:latin typeface="Times New Roman" panose="02020603050405020304" pitchFamily="18" charset="0"/>
              <a:cs typeface="Times New Roman" panose="02020603050405020304" pitchFamily="18" charset="0"/>
            </a:endParaRPr>
          </a:p>
        </p:txBody>
      </p:sp>
      <p:grpSp>
        <p:nvGrpSpPr>
          <p:cNvPr id="22" name="Gruppo 21"/>
          <p:cNvGrpSpPr/>
          <p:nvPr/>
        </p:nvGrpSpPr>
        <p:grpSpPr>
          <a:xfrm>
            <a:off x="324832" y="1196752"/>
            <a:ext cx="8568952" cy="1436127"/>
            <a:chOff x="395536" y="2496929"/>
            <a:chExt cx="8568952" cy="1436127"/>
          </a:xfrm>
        </p:grpSpPr>
        <mc:AlternateContent xmlns:mc="http://schemas.openxmlformats.org/markup-compatibility/2006" xmlns:a14="http://schemas.microsoft.com/office/drawing/2010/main">
          <mc:Choice Requires="a14">
            <p:sp>
              <p:nvSpPr>
                <p:cNvPr id="2" name="CasellaDiTesto 1"/>
                <p:cNvSpPr txBox="1"/>
                <p:nvPr/>
              </p:nvSpPr>
              <p:spPr>
                <a:xfrm>
                  <a:off x="467544" y="2626452"/>
                  <a:ext cx="4954904" cy="369332"/>
                </a:xfrm>
                <a:prstGeom prst="rect">
                  <a:avLst/>
                </a:prstGeom>
                <a:noFill/>
              </p:spPr>
              <p:txBody>
                <a:bodyPr wrap="square" rtlCol="0">
                  <a:spAutoFit/>
                </a:bodyPr>
                <a:lstStyle/>
                <a:p>
                  <a:r>
                    <a:rPr lang="it-IT" smtClean="0">
                      <a:latin typeface="Times New Roman" panose="02020603050405020304" pitchFamily="18" charset="0"/>
                      <a:cs typeface="Times New Roman" panose="02020603050405020304" pitchFamily="18" charset="0"/>
                    </a:rPr>
                    <a:t>the emission is a classical stable wave </a:t>
                  </a:r>
                  <a14:m>
                    <m:oMath xmlns:m="http://schemas.openxmlformats.org/officeDocument/2006/math">
                      <m:acc>
                        <m:accPr>
                          <m:chr m:val="̅"/>
                          <m:ctrlPr>
                            <a:rPr lang="it-IT" i="1" smtClean="0">
                              <a:latin typeface="Cambria Math"/>
                            </a:rPr>
                          </m:ctrlPr>
                        </m:accPr>
                        <m:e>
                          <m:r>
                            <a:rPr lang="it-IT" b="0" i="1" smtClean="0">
                              <a:latin typeface="Cambria Math"/>
                            </a:rPr>
                            <m:t>𝐼</m:t>
                          </m:r>
                        </m:e>
                      </m:acc>
                      <m:d>
                        <m:dPr>
                          <m:ctrlPr>
                            <a:rPr lang="it-IT" b="0" i="1" smtClean="0">
                              <a:latin typeface="Cambria Math"/>
                            </a:rPr>
                          </m:ctrlPr>
                        </m:dPr>
                        <m:e>
                          <m:r>
                            <a:rPr lang="it-IT" b="0" i="1" smtClean="0">
                              <a:latin typeface="Cambria Math"/>
                            </a:rPr>
                            <m:t>𝑡</m:t>
                          </m:r>
                          <m:r>
                            <a:rPr lang="it-IT" b="0" i="1" smtClean="0">
                              <a:latin typeface="Cambria Math"/>
                            </a:rPr>
                            <m:t>,</m:t>
                          </m:r>
                          <m:r>
                            <a:rPr lang="it-IT" b="0" i="1" smtClean="0">
                              <a:latin typeface="Cambria Math"/>
                            </a:rPr>
                            <m:t>𝑇</m:t>
                          </m:r>
                        </m:e>
                      </m:d>
                      <m:r>
                        <a:rPr lang="it-IT" b="0" i="1" smtClean="0">
                          <a:latin typeface="Cambria Math"/>
                        </a:rPr>
                        <m:t>=</m:t>
                      </m:r>
                      <m:acc>
                        <m:accPr>
                          <m:chr m:val="̅"/>
                          <m:ctrlPr>
                            <a:rPr lang="it-IT" b="0" i="1" smtClean="0">
                              <a:latin typeface="Cambria Math"/>
                            </a:rPr>
                          </m:ctrlPr>
                        </m:accPr>
                        <m:e>
                          <m:r>
                            <a:rPr lang="it-IT" b="0" i="1" smtClean="0">
                              <a:latin typeface="Cambria Math"/>
                            </a:rPr>
                            <m:t>𝐼</m:t>
                          </m:r>
                        </m:e>
                      </m:acc>
                      <m:r>
                        <a:rPr lang="it-IT" b="0" i="1" smtClean="0">
                          <a:latin typeface="Cambria Math"/>
                        </a:rPr>
                        <m:t> </m:t>
                      </m:r>
                    </m:oMath>
                  </a14:m>
                  <a:endParaRPr lang="en-US"/>
                </a:p>
              </p:txBody>
            </p:sp>
          </mc:Choice>
          <mc:Fallback xmlns="">
            <p:sp>
              <p:nvSpPr>
                <p:cNvPr id="2" name="CasellaDiTesto 1"/>
                <p:cNvSpPr txBox="1">
                  <a:spLocks noRot="1" noChangeAspect="1" noMove="1" noResize="1" noEditPoints="1" noAdjustHandles="1" noChangeArrowheads="1" noChangeShapeType="1" noTextEdit="1"/>
                </p:cNvSpPr>
                <p:nvPr/>
              </p:nvSpPr>
              <p:spPr>
                <a:xfrm>
                  <a:off x="467544" y="2626452"/>
                  <a:ext cx="4954904" cy="369332"/>
                </a:xfrm>
                <a:prstGeom prst="rect">
                  <a:avLst/>
                </a:prstGeom>
                <a:blipFill rotWithShape="1">
                  <a:blip r:embed="rId4"/>
                  <a:stretch>
                    <a:fillRect l="-1107" t="-10000" r="-1107"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asellaDiTesto 2"/>
                <p:cNvSpPr txBox="1"/>
                <p:nvPr/>
              </p:nvSpPr>
              <p:spPr>
                <a:xfrm>
                  <a:off x="6212850" y="2496929"/>
                  <a:ext cx="2297873" cy="6283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it-IT" b="0" i="1" smtClean="0">
                                <a:latin typeface="Cambria Math"/>
                              </a:rPr>
                              <m:t>𝑃</m:t>
                            </m:r>
                          </m:e>
                          <m:sub>
                            <m:r>
                              <a:rPr lang="it-IT" b="0" i="1" smtClean="0">
                                <a:latin typeface="Cambria Math"/>
                              </a:rPr>
                              <m:t>𝑚</m:t>
                            </m:r>
                          </m:sub>
                        </m:sSub>
                        <m:d>
                          <m:dPr>
                            <m:ctrlPr>
                              <a:rPr lang="it-IT" b="0" i="1" smtClean="0">
                                <a:latin typeface="Cambria Math"/>
                              </a:rPr>
                            </m:ctrlPr>
                          </m:dPr>
                          <m:e>
                            <m:r>
                              <a:rPr lang="it-IT" b="0" i="1" smtClean="0">
                                <a:latin typeface="Cambria Math"/>
                              </a:rPr>
                              <m:t>𝑇</m:t>
                            </m:r>
                          </m:e>
                        </m:d>
                        <m:r>
                          <a:rPr lang="it-IT" b="0" i="1" smtClean="0">
                            <a:latin typeface="Cambria Math"/>
                          </a:rPr>
                          <m:t>=</m:t>
                        </m:r>
                        <m:f>
                          <m:fPr>
                            <m:ctrlPr>
                              <a:rPr lang="it-IT" b="0" i="1" smtClean="0">
                                <a:latin typeface="Cambria Math"/>
                              </a:rPr>
                            </m:ctrlPr>
                          </m:fPr>
                          <m:num>
                            <m:sSup>
                              <m:sSupPr>
                                <m:ctrlPr>
                                  <a:rPr lang="it-IT" b="0" i="1" smtClean="0">
                                    <a:latin typeface="Cambria Math"/>
                                  </a:rPr>
                                </m:ctrlPr>
                              </m:sSupPr>
                              <m:e>
                                <m:d>
                                  <m:dPr>
                                    <m:begChr m:val="⟨"/>
                                    <m:endChr m:val="⟩"/>
                                    <m:ctrlPr>
                                      <a:rPr lang="it-IT" b="0" i="1" smtClean="0">
                                        <a:latin typeface="Cambria Math"/>
                                      </a:rPr>
                                    </m:ctrlPr>
                                  </m:dPr>
                                  <m:e>
                                    <m:r>
                                      <a:rPr lang="it-IT" b="0" i="1" smtClean="0">
                                        <a:latin typeface="Cambria Math"/>
                                      </a:rPr>
                                      <m:t>𝑚</m:t>
                                    </m:r>
                                  </m:e>
                                </m:d>
                              </m:e>
                              <m:sup>
                                <m:r>
                                  <a:rPr lang="it-IT" b="0" i="1" smtClean="0">
                                    <a:latin typeface="Cambria Math"/>
                                  </a:rPr>
                                  <m:t>𝑚</m:t>
                                </m:r>
                              </m:sup>
                            </m:sSup>
                          </m:num>
                          <m:den>
                            <m:r>
                              <a:rPr lang="it-IT" b="0" i="1" smtClean="0">
                                <a:latin typeface="Cambria Math"/>
                              </a:rPr>
                              <m:t>𝑚</m:t>
                            </m:r>
                            <m:r>
                              <a:rPr lang="it-IT" b="0" i="1" smtClean="0">
                                <a:latin typeface="Cambria Math"/>
                              </a:rPr>
                              <m:t>!</m:t>
                            </m:r>
                          </m:den>
                        </m:f>
                        <m:r>
                          <a:rPr lang="it-IT" b="0" i="1" smtClean="0">
                            <a:latin typeface="Cambria Math"/>
                          </a:rPr>
                          <m:t> </m:t>
                        </m:r>
                        <m:sSup>
                          <m:sSupPr>
                            <m:ctrlPr>
                              <a:rPr lang="it-IT" b="0" i="1" smtClean="0">
                                <a:latin typeface="Cambria Math"/>
                              </a:rPr>
                            </m:ctrlPr>
                          </m:sSupPr>
                          <m:e>
                            <m:r>
                              <a:rPr lang="it-IT" b="0" i="1" smtClean="0">
                                <a:latin typeface="Cambria Math"/>
                              </a:rPr>
                              <m:t>𝑒</m:t>
                            </m:r>
                          </m:e>
                          <m:sup>
                            <m:r>
                              <a:rPr lang="it-IT" b="0" i="1" smtClean="0">
                                <a:latin typeface="Cambria Math"/>
                              </a:rPr>
                              <m:t>−</m:t>
                            </m:r>
                            <m:d>
                              <m:dPr>
                                <m:begChr m:val="⟨"/>
                                <m:endChr m:val="⟩"/>
                                <m:ctrlPr>
                                  <a:rPr lang="it-IT" b="0" i="1" smtClean="0">
                                    <a:latin typeface="Cambria Math"/>
                                  </a:rPr>
                                </m:ctrlPr>
                              </m:dPr>
                              <m:e>
                                <m:r>
                                  <a:rPr lang="it-IT" b="0" i="1" smtClean="0">
                                    <a:latin typeface="Cambria Math"/>
                                  </a:rPr>
                                  <m:t>𝑚</m:t>
                                </m:r>
                              </m:e>
                            </m:d>
                          </m:sup>
                        </m:sSup>
                      </m:oMath>
                    </m:oMathPara>
                  </a14:m>
                  <a:endParaRPr lang="en-US"/>
                </a:p>
              </p:txBody>
            </p:sp>
          </mc:Choice>
          <mc:Fallback xmlns="">
            <p:sp>
              <p:nvSpPr>
                <p:cNvPr id="3" name="CasellaDiTesto 2"/>
                <p:cNvSpPr txBox="1">
                  <a:spLocks noRot="1" noChangeAspect="1" noMove="1" noResize="1" noEditPoints="1" noAdjustHandles="1" noChangeArrowheads="1" noChangeShapeType="1" noTextEdit="1"/>
                </p:cNvSpPr>
                <p:nvPr/>
              </p:nvSpPr>
              <p:spPr>
                <a:xfrm>
                  <a:off x="6212850" y="2496929"/>
                  <a:ext cx="2297873" cy="628377"/>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asellaDiTesto 3"/>
                <p:cNvSpPr txBox="1"/>
                <p:nvPr/>
              </p:nvSpPr>
              <p:spPr>
                <a:xfrm>
                  <a:off x="855339" y="3212976"/>
                  <a:ext cx="12608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r>
                              <a:rPr lang="it-IT" b="0" i="1" smtClean="0">
                                <a:latin typeface="Cambria Math"/>
                              </a:rPr>
                              <m:t>𝑚</m:t>
                            </m:r>
                          </m:e>
                        </m:d>
                        <m:r>
                          <a:rPr lang="it-IT" b="0" i="1" smtClean="0">
                            <a:latin typeface="Cambria Math"/>
                          </a:rPr>
                          <m:t>=</m:t>
                        </m:r>
                        <m:r>
                          <a:rPr lang="it-IT" b="0" i="1" smtClean="0">
                            <a:latin typeface="Cambria Math"/>
                            <a:ea typeface="Cambria Math"/>
                          </a:rPr>
                          <m:t>𝜉</m:t>
                        </m:r>
                        <m:acc>
                          <m:accPr>
                            <m:chr m:val="̅"/>
                            <m:ctrlPr>
                              <a:rPr lang="it-IT" b="0" i="1" smtClean="0">
                                <a:latin typeface="Cambria Math"/>
                                <a:ea typeface="Cambria Math"/>
                              </a:rPr>
                            </m:ctrlPr>
                          </m:accPr>
                          <m:e>
                            <m:r>
                              <a:rPr lang="it-IT" b="0" i="1" smtClean="0">
                                <a:latin typeface="Cambria Math"/>
                                <a:ea typeface="Cambria Math"/>
                              </a:rPr>
                              <m:t>𝐼</m:t>
                            </m:r>
                          </m:e>
                        </m:acc>
                        <m:r>
                          <a:rPr lang="it-IT" b="0" i="1" smtClean="0">
                            <a:latin typeface="Cambria Math"/>
                          </a:rPr>
                          <m:t>𝑇</m:t>
                        </m:r>
                      </m:oMath>
                    </m:oMathPara>
                  </a14:m>
                  <a:endParaRPr lang="en-US"/>
                </a:p>
              </p:txBody>
            </p:sp>
          </mc:Choice>
          <mc:Fallback xmlns="">
            <p:sp>
              <p:nvSpPr>
                <p:cNvPr id="4" name="CasellaDiTesto 3"/>
                <p:cNvSpPr txBox="1">
                  <a:spLocks noRot="1" noChangeAspect="1" noMove="1" noResize="1" noEditPoints="1" noAdjustHandles="1" noChangeArrowheads="1" noChangeShapeType="1" noTextEdit="1"/>
                </p:cNvSpPr>
                <p:nvPr/>
              </p:nvSpPr>
              <p:spPr>
                <a:xfrm>
                  <a:off x="855339" y="3212976"/>
                  <a:ext cx="1260858" cy="369332"/>
                </a:xfrm>
                <a:prstGeom prst="rect">
                  <a:avLst/>
                </a:prstGeom>
                <a:blipFill rotWithShape="1">
                  <a:blip r:embed="rId6"/>
                  <a:stretch>
                    <a:fillRect r="-9662"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asellaDiTesto 5"/>
                <p:cNvSpPr txBox="1"/>
                <p:nvPr/>
              </p:nvSpPr>
              <p:spPr>
                <a:xfrm>
                  <a:off x="2923023" y="3212976"/>
                  <a:ext cx="15888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r>
                              <a:rPr lang="it-IT" b="0" i="1" smtClean="0">
                                <a:latin typeface="Cambria Math"/>
                              </a:rPr>
                              <m:t>𝑚</m:t>
                            </m:r>
                          </m:e>
                        </m:d>
                        <m:r>
                          <a:rPr lang="it-IT" b="0" i="1" smtClean="0">
                            <a:latin typeface="Cambria Math"/>
                          </a:rPr>
                          <m:t>= </m:t>
                        </m:r>
                        <m:sSup>
                          <m:sSupPr>
                            <m:ctrlPr>
                              <a:rPr lang="it-IT" b="0" i="1" smtClean="0">
                                <a:latin typeface="Cambria Math"/>
                              </a:rPr>
                            </m:ctrlPr>
                          </m:sSupPr>
                          <m:e>
                            <m:d>
                              <m:dPr>
                                <m:ctrlPr>
                                  <a:rPr lang="it-IT" b="0" i="1" smtClean="0">
                                    <a:latin typeface="Cambria Math"/>
                                  </a:rPr>
                                </m:ctrlPr>
                              </m:dPr>
                              <m:e>
                                <m:r>
                                  <m:rPr>
                                    <m:sty m:val="p"/>
                                  </m:rPr>
                                  <a:rPr lang="el-GR" b="0" i="1" smtClean="0">
                                    <a:latin typeface="Cambria Math"/>
                                    <a:ea typeface="Cambria Math"/>
                                  </a:rPr>
                                  <m:t>Δ</m:t>
                                </m:r>
                                <m:r>
                                  <a:rPr lang="it-IT" b="0" i="1" smtClean="0">
                                    <a:latin typeface="Cambria Math"/>
                                    <a:ea typeface="Cambria Math"/>
                                  </a:rPr>
                                  <m:t>𝑚</m:t>
                                </m:r>
                              </m:e>
                            </m:d>
                          </m:e>
                          <m:sup>
                            <m:r>
                              <a:rPr lang="it-IT" b="0" i="1" smtClean="0">
                                <a:latin typeface="Cambria Math"/>
                              </a:rPr>
                              <m:t>2</m:t>
                            </m:r>
                          </m:sup>
                        </m:sSup>
                      </m:oMath>
                    </m:oMathPara>
                  </a14:m>
                  <a:endParaRPr lang="en-US"/>
                </a:p>
              </p:txBody>
            </p:sp>
          </mc:Choice>
          <mc:Fallback xmlns="">
            <p:sp>
              <p:nvSpPr>
                <p:cNvPr id="6" name="CasellaDiTesto 5"/>
                <p:cNvSpPr txBox="1">
                  <a:spLocks noRot="1" noChangeAspect="1" noMove="1" noResize="1" noEditPoints="1" noAdjustHandles="1" noChangeArrowheads="1" noChangeShapeType="1" noTextEdit="1"/>
                </p:cNvSpPr>
                <p:nvPr/>
              </p:nvSpPr>
              <p:spPr>
                <a:xfrm>
                  <a:off x="2923023" y="3212976"/>
                  <a:ext cx="1588832" cy="369332"/>
                </a:xfrm>
                <a:prstGeom prst="rect">
                  <a:avLst/>
                </a:prstGeom>
                <a:blipFill rotWithShape="1">
                  <a:blip r:embed="rId7"/>
                  <a:stretch>
                    <a:fillRect/>
                  </a:stretch>
                </a:blipFill>
              </p:spPr>
              <p:txBody>
                <a:bodyPr/>
                <a:lstStyle/>
                <a:p>
                  <a:r>
                    <a:rPr lang="en-US">
                      <a:noFill/>
                    </a:rPr>
                    <a:t> </a:t>
                  </a:r>
                </a:p>
              </p:txBody>
            </p:sp>
          </mc:Fallback>
        </mc:AlternateContent>
        <p:sp>
          <p:nvSpPr>
            <p:cNvPr id="7" name="CasellaDiTesto 6"/>
            <p:cNvSpPr txBox="1"/>
            <p:nvPr/>
          </p:nvSpPr>
          <p:spPr>
            <a:xfrm>
              <a:off x="5055110" y="3212976"/>
              <a:ext cx="3550203" cy="369332"/>
            </a:xfrm>
            <a:prstGeom prst="rect">
              <a:avLst/>
            </a:prstGeom>
            <a:noFill/>
          </p:spPr>
          <p:txBody>
            <a:bodyPr wrap="none" rtlCol="0">
              <a:spAutoFit/>
            </a:bodyPr>
            <a:lstStyle/>
            <a:p>
              <a:r>
                <a:rPr lang="it-IT" smtClean="0">
                  <a:latin typeface="Times New Roman" panose="02020603050405020304" pitchFamily="18" charset="0"/>
                  <a:cs typeface="Times New Roman" panose="02020603050405020304" pitchFamily="18" charset="0"/>
                </a:rPr>
                <a:t>The average is equal to the variance</a:t>
              </a:r>
              <a:endParaRPr lang="en-US">
                <a:latin typeface="Times New Roman" panose="02020603050405020304" pitchFamily="18" charset="0"/>
                <a:cs typeface="Times New Roman" panose="02020603050405020304" pitchFamily="18" charset="0"/>
              </a:endParaRPr>
            </a:p>
          </p:txBody>
        </p:sp>
        <p:sp>
          <p:nvSpPr>
            <p:cNvPr id="19" name="Rettangolo 18"/>
            <p:cNvSpPr/>
            <p:nvPr/>
          </p:nvSpPr>
          <p:spPr>
            <a:xfrm>
              <a:off x="395536" y="2496929"/>
              <a:ext cx="8568952" cy="14361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uppo 29"/>
          <p:cNvGrpSpPr/>
          <p:nvPr/>
        </p:nvGrpSpPr>
        <p:grpSpPr>
          <a:xfrm>
            <a:off x="323528" y="2780928"/>
            <a:ext cx="8568952" cy="1514348"/>
            <a:chOff x="395536" y="4149080"/>
            <a:chExt cx="8568952" cy="1514348"/>
          </a:xfrm>
        </p:grpSpPr>
        <mc:AlternateContent xmlns:mc="http://schemas.openxmlformats.org/markup-compatibility/2006" xmlns:a14="http://schemas.microsoft.com/office/drawing/2010/main">
          <mc:Choice Requires="a14">
            <p:sp>
              <p:nvSpPr>
                <p:cNvPr id="10" name="CasellaDiTesto 9"/>
                <p:cNvSpPr txBox="1"/>
                <p:nvPr/>
              </p:nvSpPr>
              <p:spPr>
                <a:xfrm>
                  <a:off x="6119299" y="4695658"/>
                  <a:ext cx="2484976" cy="6775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it-IT" b="0" i="1" smtClean="0">
                                <a:latin typeface="Cambria Math"/>
                              </a:rPr>
                              <m:t>𝑃</m:t>
                            </m:r>
                          </m:e>
                          <m:sub>
                            <m:r>
                              <a:rPr lang="it-IT" b="0" i="1" smtClean="0">
                                <a:latin typeface="Cambria Math"/>
                              </a:rPr>
                              <m:t>𝑚</m:t>
                            </m:r>
                          </m:sub>
                        </m:sSub>
                        <m:d>
                          <m:dPr>
                            <m:ctrlPr>
                              <a:rPr lang="it-IT" b="0" i="1" smtClean="0">
                                <a:latin typeface="Cambria Math"/>
                              </a:rPr>
                            </m:ctrlPr>
                          </m:dPr>
                          <m:e>
                            <m:r>
                              <a:rPr lang="it-IT" b="0" i="1" smtClean="0">
                                <a:latin typeface="Cambria Math"/>
                              </a:rPr>
                              <m:t>𝑇</m:t>
                            </m:r>
                          </m:e>
                        </m:d>
                        <m:r>
                          <a:rPr lang="it-IT" b="0" i="1" smtClean="0">
                            <a:latin typeface="Cambria Math"/>
                          </a:rPr>
                          <m:t>=</m:t>
                        </m:r>
                        <m:f>
                          <m:fPr>
                            <m:ctrlPr>
                              <a:rPr lang="it-IT" b="0" i="1" smtClean="0">
                                <a:latin typeface="Cambria Math"/>
                              </a:rPr>
                            </m:ctrlPr>
                          </m:fPr>
                          <m:num>
                            <m:sSup>
                              <m:sSupPr>
                                <m:ctrlPr>
                                  <a:rPr lang="it-IT" b="0" i="1" smtClean="0">
                                    <a:latin typeface="Cambria Math"/>
                                  </a:rPr>
                                </m:ctrlPr>
                              </m:sSupPr>
                              <m:e>
                                <m:d>
                                  <m:dPr>
                                    <m:begChr m:val="⟨"/>
                                    <m:endChr m:val="⟩"/>
                                    <m:ctrlPr>
                                      <a:rPr lang="it-IT" b="0" i="1" smtClean="0">
                                        <a:latin typeface="Cambria Math"/>
                                      </a:rPr>
                                    </m:ctrlPr>
                                  </m:dPr>
                                  <m:e>
                                    <m:r>
                                      <a:rPr lang="it-IT" b="0" i="1" smtClean="0">
                                        <a:latin typeface="Cambria Math"/>
                                      </a:rPr>
                                      <m:t>𝑚</m:t>
                                    </m:r>
                                  </m:e>
                                </m:d>
                              </m:e>
                              <m:sup>
                                <m:r>
                                  <a:rPr lang="it-IT" b="0" i="1" smtClean="0">
                                    <a:latin typeface="Cambria Math"/>
                                  </a:rPr>
                                  <m:t>𝑚</m:t>
                                </m:r>
                              </m:sup>
                            </m:sSup>
                          </m:num>
                          <m:den>
                            <m:r>
                              <a:rPr lang="it-IT" b="0" i="1" smtClean="0">
                                <a:latin typeface="Cambria Math"/>
                              </a:rPr>
                              <m:t>(1+</m:t>
                            </m:r>
                            <m:d>
                              <m:dPr>
                                <m:begChr m:val="⟨"/>
                                <m:endChr m:val="⟩"/>
                                <m:ctrlPr>
                                  <a:rPr lang="it-IT" b="0" i="1" smtClean="0">
                                    <a:latin typeface="Cambria Math"/>
                                  </a:rPr>
                                </m:ctrlPr>
                              </m:dPr>
                              <m:e>
                                <m:r>
                                  <a:rPr lang="it-IT" b="0" i="1" smtClean="0">
                                    <a:latin typeface="Cambria Math"/>
                                  </a:rPr>
                                  <m:t>𝑚</m:t>
                                </m:r>
                              </m:e>
                            </m:d>
                            <m:sSup>
                              <m:sSupPr>
                                <m:ctrlPr>
                                  <a:rPr lang="it-IT" b="0" i="1" smtClean="0">
                                    <a:latin typeface="Cambria Math"/>
                                  </a:rPr>
                                </m:ctrlPr>
                              </m:sSupPr>
                              <m:e>
                                <m:r>
                                  <a:rPr lang="it-IT" b="0" i="1" smtClean="0">
                                    <a:latin typeface="Cambria Math"/>
                                  </a:rPr>
                                  <m:t>)</m:t>
                                </m:r>
                              </m:e>
                              <m:sup>
                                <m:r>
                                  <a:rPr lang="it-IT" b="0" i="1" smtClean="0">
                                    <a:latin typeface="Cambria Math"/>
                                  </a:rPr>
                                  <m:t>1+</m:t>
                                </m:r>
                                <m:r>
                                  <a:rPr lang="it-IT" b="0" i="1" smtClean="0">
                                    <a:latin typeface="Cambria Math"/>
                                  </a:rPr>
                                  <m:t>𝑚</m:t>
                                </m:r>
                              </m:sup>
                            </m:sSup>
                          </m:den>
                        </m:f>
                      </m:oMath>
                    </m:oMathPara>
                  </a14:m>
                  <a:endParaRPr lang="en-US"/>
                </a:p>
              </p:txBody>
            </p:sp>
          </mc:Choice>
          <mc:Fallback xmlns="">
            <p:sp>
              <p:nvSpPr>
                <p:cNvPr id="10" name="CasellaDiTesto 9"/>
                <p:cNvSpPr txBox="1">
                  <a:spLocks noRot="1" noChangeAspect="1" noMove="1" noResize="1" noEditPoints="1" noAdjustHandles="1" noChangeArrowheads="1" noChangeShapeType="1" noTextEdit="1"/>
                </p:cNvSpPr>
                <p:nvPr/>
              </p:nvSpPr>
              <p:spPr>
                <a:xfrm>
                  <a:off x="6119299" y="4695658"/>
                  <a:ext cx="2484976" cy="677558"/>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asellaDiTesto 10"/>
                <p:cNvSpPr txBox="1"/>
                <p:nvPr/>
              </p:nvSpPr>
              <p:spPr>
                <a:xfrm>
                  <a:off x="481709" y="4700981"/>
                  <a:ext cx="4958152" cy="7442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it-IT" sz="2000" b="0" i="1" smtClean="0">
                                <a:latin typeface="Cambria Math"/>
                              </a:rPr>
                              <m:t>𝑔</m:t>
                            </m:r>
                          </m:e>
                          <m:sup>
                            <m:r>
                              <a:rPr lang="it-IT" sz="2000" b="0" i="1" smtClean="0">
                                <a:latin typeface="Cambria Math"/>
                              </a:rPr>
                              <m:t>1</m:t>
                            </m:r>
                          </m:sup>
                        </m:sSup>
                        <m:d>
                          <m:dPr>
                            <m:ctrlPr>
                              <a:rPr lang="it-IT" sz="2000" b="0" i="1" smtClean="0">
                                <a:latin typeface="Cambria Math"/>
                              </a:rPr>
                            </m:ctrlPr>
                          </m:dPr>
                          <m:e>
                            <m:r>
                              <a:rPr lang="it-IT" sz="2000" b="0" i="1" smtClean="0">
                                <a:latin typeface="Cambria Math"/>
                                <a:ea typeface="Cambria Math"/>
                              </a:rPr>
                              <m:t>𝜏</m:t>
                            </m:r>
                          </m:e>
                        </m:d>
                        <m:r>
                          <a:rPr lang="it-IT" sz="2000" b="0" i="1" smtClean="0">
                            <a:latin typeface="Cambria Math"/>
                            <a:ea typeface="Cambria Math"/>
                          </a:rPr>
                          <m:t>= </m:t>
                        </m:r>
                        <m:f>
                          <m:fPr>
                            <m:ctrlPr>
                              <a:rPr lang="it-IT" sz="2000" b="0" i="1" smtClean="0">
                                <a:latin typeface="Cambria Math"/>
                                <a:ea typeface="Cambria Math"/>
                              </a:rPr>
                            </m:ctrlPr>
                          </m:fPr>
                          <m:num>
                            <m:d>
                              <m:dPr>
                                <m:begChr m:val="⟨"/>
                                <m:endChr m:val="⟩"/>
                                <m:ctrlPr>
                                  <a:rPr lang="en-US" sz="2000" i="1">
                                    <a:latin typeface="Cambria Math"/>
                                  </a:rPr>
                                </m:ctrlPr>
                              </m:dPr>
                              <m:e>
                                <m:sSup>
                                  <m:sSupPr>
                                    <m:ctrlPr>
                                      <a:rPr lang="en-US" sz="2000" i="1">
                                        <a:latin typeface="Cambria Math"/>
                                      </a:rPr>
                                    </m:ctrlPr>
                                  </m:sSupPr>
                                  <m:e>
                                    <m:r>
                                      <a:rPr lang="it-IT" sz="2000" i="1">
                                        <a:latin typeface="Cambria Math"/>
                                      </a:rPr>
                                      <m:t>𝐸</m:t>
                                    </m:r>
                                  </m:e>
                                  <m:sup>
                                    <m:r>
                                      <a:rPr lang="it-IT" sz="2000" i="1">
                                        <a:latin typeface="Cambria Math"/>
                                      </a:rPr>
                                      <m:t>∗</m:t>
                                    </m:r>
                                  </m:sup>
                                </m:sSup>
                                <m:d>
                                  <m:dPr>
                                    <m:ctrlPr>
                                      <a:rPr lang="it-IT" sz="2000" i="1">
                                        <a:latin typeface="Cambria Math"/>
                                      </a:rPr>
                                    </m:ctrlPr>
                                  </m:dPr>
                                  <m:e>
                                    <m:r>
                                      <a:rPr lang="it-IT" sz="2000" i="1">
                                        <a:latin typeface="Cambria Math"/>
                                      </a:rPr>
                                      <m:t>𝑡</m:t>
                                    </m:r>
                                  </m:e>
                                </m:d>
                                <m:r>
                                  <a:rPr lang="it-IT" sz="2000" i="1">
                                    <a:latin typeface="Cambria Math"/>
                                  </a:rPr>
                                  <m:t>𝐸</m:t>
                                </m:r>
                                <m:d>
                                  <m:dPr>
                                    <m:ctrlPr>
                                      <a:rPr lang="it-IT" sz="2000" i="1">
                                        <a:latin typeface="Cambria Math"/>
                                      </a:rPr>
                                    </m:ctrlPr>
                                  </m:dPr>
                                  <m:e>
                                    <m:r>
                                      <a:rPr lang="it-IT" sz="2000" i="1">
                                        <a:latin typeface="Cambria Math"/>
                                      </a:rPr>
                                      <m:t>𝑡</m:t>
                                    </m:r>
                                    <m:r>
                                      <a:rPr lang="it-IT" sz="2000" i="1">
                                        <a:latin typeface="Cambria Math"/>
                                      </a:rPr>
                                      <m:t>+</m:t>
                                    </m:r>
                                    <m:r>
                                      <a:rPr lang="it-IT" sz="2000" i="1">
                                        <a:latin typeface="Cambria Math"/>
                                        <a:ea typeface="Cambria Math"/>
                                      </a:rPr>
                                      <m:t>𝜏</m:t>
                                    </m:r>
                                  </m:e>
                                </m:d>
                              </m:e>
                            </m:d>
                          </m:num>
                          <m:den>
                            <m:d>
                              <m:dPr>
                                <m:begChr m:val="⟨"/>
                                <m:endChr m:val="⟩"/>
                                <m:ctrlPr>
                                  <a:rPr lang="it-IT" sz="2000" b="0" i="1" smtClean="0">
                                    <a:latin typeface="Cambria Math"/>
                                    <a:ea typeface="Cambria Math"/>
                                  </a:rPr>
                                </m:ctrlPr>
                              </m:dPr>
                              <m:e>
                                <m:sSup>
                                  <m:sSupPr>
                                    <m:ctrlPr>
                                      <a:rPr lang="it-IT" sz="2000" b="0" i="1" smtClean="0">
                                        <a:latin typeface="Cambria Math"/>
                                        <a:ea typeface="Cambria Math"/>
                                      </a:rPr>
                                    </m:ctrlPr>
                                  </m:sSupPr>
                                  <m:e>
                                    <m:r>
                                      <a:rPr lang="it-IT" sz="2000" b="0" i="1" smtClean="0">
                                        <a:latin typeface="Cambria Math"/>
                                        <a:ea typeface="Cambria Math"/>
                                      </a:rPr>
                                      <m:t>𝐸</m:t>
                                    </m:r>
                                  </m:e>
                                  <m:sup>
                                    <m:r>
                                      <a:rPr lang="it-IT" sz="2000" b="0" i="1" smtClean="0">
                                        <a:latin typeface="Cambria Math"/>
                                        <a:ea typeface="Cambria Math"/>
                                      </a:rPr>
                                      <m:t>∗</m:t>
                                    </m:r>
                                  </m:sup>
                                </m:sSup>
                                <m:d>
                                  <m:dPr>
                                    <m:ctrlPr>
                                      <a:rPr lang="it-IT" sz="2000" b="0" i="1" smtClean="0">
                                        <a:latin typeface="Cambria Math"/>
                                        <a:ea typeface="Cambria Math"/>
                                      </a:rPr>
                                    </m:ctrlPr>
                                  </m:dPr>
                                  <m:e>
                                    <m:r>
                                      <a:rPr lang="it-IT" sz="2000" b="0" i="1" smtClean="0">
                                        <a:latin typeface="Cambria Math"/>
                                        <a:ea typeface="Cambria Math"/>
                                      </a:rPr>
                                      <m:t>𝑡</m:t>
                                    </m:r>
                                  </m:e>
                                </m:d>
                                <m:r>
                                  <a:rPr lang="it-IT" sz="2000" b="0" i="1" smtClean="0">
                                    <a:latin typeface="Cambria Math"/>
                                    <a:ea typeface="Cambria Math"/>
                                  </a:rPr>
                                  <m:t>𝐸</m:t>
                                </m:r>
                                <m:r>
                                  <a:rPr lang="it-IT" sz="2000" b="0" i="1" smtClean="0">
                                    <a:latin typeface="Cambria Math"/>
                                    <a:ea typeface="Cambria Math"/>
                                  </a:rPr>
                                  <m:t>(</m:t>
                                </m:r>
                                <m:r>
                                  <a:rPr lang="it-IT" sz="2000" b="0" i="1" smtClean="0">
                                    <a:latin typeface="Cambria Math"/>
                                    <a:ea typeface="Cambria Math"/>
                                  </a:rPr>
                                  <m:t>𝑡</m:t>
                                </m:r>
                                <m:r>
                                  <a:rPr lang="it-IT" sz="2000" b="0" i="1" smtClean="0">
                                    <a:latin typeface="Cambria Math"/>
                                    <a:ea typeface="Cambria Math"/>
                                  </a:rPr>
                                  <m:t>)</m:t>
                                </m:r>
                              </m:e>
                            </m:d>
                          </m:den>
                        </m:f>
                        <m:r>
                          <a:rPr lang="it-IT" sz="2000" i="1">
                            <a:latin typeface="Cambria Math"/>
                            <a:ea typeface="Cambria Math"/>
                          </a:rPr>
                          <m:t>~</m:t>
                        </m:r>
                        <m:r>
                          <a:rPr lang="it-IT" sz="2000" b="0" i="1" smtClean="0">
                            <a:latin typeface="Cambria Math"/>
                            <a:ea typeface="Cambria Math"/>
                          </a:rPr>
                          <m:t> </m:t>
                        </m:r>
                        <m:sSup>
                          <m:sSupPr>
                            <m:ctrlPr>
                              <a:rPr lang="it-IT" sz="2000" b="0" i="1" smtClean="0">
                                <a:latin typeface="Cambria Math"/>
                                <a:ea typeface="Cambria Math"/>
                              </a:rPr>
                            </m:ctrlPr>
                          </m:sSupPr>
                          <m:e>
                            <m:r>
                              <a:rPr lang="it-IT" sz="2000" b="0" i="1" smtClean="0">
                                <a:latin typeface="Cambria Math"/>
                                <a:ea typeface="Cambria Math"/>
                              </a:rPr>
                              <m:t>𝑒</m:t>
                            </m:r>
                          </m:e>
                          <m:sup>
                            <m:r>
                              <a:rPr lang="it-IT" sz="2000" b="0" i="1" smtClean="0">
                                <a:latin typeface="Cambria Math"/>
                                <a:ea typeface="Cambria Math"/>
                              </a:rPr>
                              <m:t>−(</m:t>
                            </m:r>
                            <m:r>
                              <a:rPr lang="it-IT" sz="2000" b="0" i="1" smtClean="0">
                                <a:latin typeface="Cambria Math"/>
                                <a:ea typeface="Cambria Math"/>
                              </a:rPr>
                              <m:t>𝑖</m:t>
                            </m:r>
                            <m:sSub>
                              <m:sSubPr>
                                <m:ctrlPr>
                                  <a:rPr lang="it-IT" sz="2000" b="0" i="1" smtClean="0">
                                    <a:latin typeface="Cambria Math"/>
                                    <a:ea typeface="Cambria Math"/>
                                  </a:rPr>
                                </m:ctrlPr>
                              </m:sSubPr>
                              <m:e>
                                <m:r>
                                  <a:rPr lang="it-IT" sz="2000" b="0" i="1" smtClean="0">
                                    <a:latin typeface="Cambria Math"/>
                                    <a:ea typeface="Cambria Math"/>
                                  </a:rPr>
                                  <m:t>𝜔</m:t>
                                </m:r>
                              </m:e>
                              <m:sub>
                                <m:r>
                                  <a:rPr lang="it-IT" sz="2000" b="0" i="1" smtClean="0">
                                    <a:latin typeface="Cambria Math"/>
                                    <a:ea typeface="Cambria Math"/>
                                  </a:rPr>
                                  <m:t>0</m:t>
                                </m:r>
                              </m:sub>
                            </m:sSub>
                            <m:r>
                              <a:rPr lang="it-IT" sz="2000" b="0" i="1" smtClean="0">
                                <a:latin typeface="Cambria Math"/>
                                <a:ea typeface="Cambria Math"/>
                              </a:rPr>
                              <m:t>𝜏</m:t>
                            </m:r>
                            <m:r>
                              <a:rPr lang="it-IT" sz="2000" b="0" i="1" smtClean="0">
                                <a:latin typeface="Cambria Math"/>
                                <a:ea typeface="Cambria Math"/>
                              </a:rPr>
                              <m:t>+</m:t>
                            </m:r>
                            <m:f>
                              <m:fPr>
                                <m:ctrlPr>
                                  <a:rPr lang="it-IT" sz="2000" b="0" i="1" smtClean="0">
                                    <a:latin typeface="Cambria Math"/>
                                    <a:ea typeface="Cambria Math"/>
                                  </a:rPr>
                                </m:ctrlPr>
                              </m:fPr>
                              <m:num>
                                <m:r>
                                  <a:rPr lang="it-IT" sz="2000" b="0" i="1" smtClean="0">
                                    <a:latin typeface="Cambria Math"/>
                                    <a:ea typeface="Cambria Math"/>
                                  </a:rPr>
                                  <m:t>𝜋</m:t>
                                </m:r>
                              </m:num>
                              <m:den>
                                <m:r>
                                  <a:rPr lang="it-IT" sz="2000" b="0" i="1" smtClean="0">
                                    <a:latin typeface="Cambria Math"/>
                                    <a:ea typeface="Cambria Math"/>
                                  </a:rPr>
                                  <m:t>2</m:t>
                                </m:r>
                              </m:den>
                            </m:f>
                            <m:r>
                              <a:rPr lang="it-IT" sz="2000" b="0" i="1" smtClean="0">
                                <a:latin typeface="Cambria Math"/>
                                <a:ea typeface="Cambria Math"/>
                              </a:rPr>
                              <m:t>(</m:t>
                            </m:r>
                            <m:f>
                              <m:fPr>
                                <m:type m:val="skw"/>
                                <m:ctrlPr>
                                  <a:rPr lang="it-IT" sz="2000" b="0" i="1" smtClean="0">
                                    <a:latin typeface="Cambria Math"/>
                                    <a:ea typeface="Cambria Math"/>
                                  </a:rPr>
                                </m:ctrlPr>
                              </m:fPr>
                              <m:num>
                                <m:r>
                                  <a:rPr lang="it-IT" sz="2000" b="0" i="1" smtClean="0">
                                    <a:latin typeface="Cambria Math"/>
                                    <a:ea typeface="Cambria Math"/>
                                  </a:rPr>
                                  <m:t>𝜏</m:t>
                                </m:r>
                              </m:num>
                              <m:den>
                                <m:sSub>
                                  <m:sSubPr>
                                    <m:ctrlPr>
                                      <a:rPr lang="it-IT" sz="2000" b="0" i="1" smtClean="0">
                                        <a:latin typeface="Cambria Math"/>
                                        <a:ea typeface="Cambria Math"/>
                                      </a:rPr>
                                    </m:ctrlPr>
                                  </m:sSubPr>
                                  <m:e>
                                    <m:r>
                                      <a:rPr lang="it-IT" sz="2000" b="0" i="1" smtClean="0">
                                        <a:latin typeface="Cambria Math"/>
                                        <a:ea typeface="Cambria Math"/>
                                      </a:rPr>
                                      <m:t>𝜏</m:t>
                                    </m:r>
                                  </m:e>
                                  <m:sub>
                                    <m:r>
                                      <a:rPr lang="it-IT" sz="2000" b="0" i="1" smtClean="0">
                                        <a:latin typeface="Cambria Math"/>
                                        <a:ea typeface="Cambria Math"/>
                                      </a:rPr>
                                      <m:t>𝑐</m:t>
                                    </m:r>
                                  </m:sub>
                                </m:sSub>
                              </m:den>
                            </m:f>
                            <m:sSup>
                              <m:sSupPr>
                                <m:ctrlPr>
                                  <a:rPr lang="it-IT" sz="2000" b="0" i="1" smtClean="0">
                                    <a:latin typeface="Cambria Math"/>
                                    <a:ea typeface="Cambria Math"/>
                                  </a:rPr>
                                </m:ctrlPr>
                              </m:sSupPr>
                              <m:e>
                                <m:r>
                                  <a:rPr lang="it-IT" sz="2000" b="0" i="1" smtClean="0">
                                    <a:latin typeface="Cambria Math"/>
                                    <a:ea typeface="Cambria Math"/>
                                  </a:rPr>
                                  <m:t>)</m:t>
                                </m:r>
                              </m:e>
                              <m:sup>
                                <m:r>
                                  <a:rPr lang="it-IT" sz="2000" b="0" i="1" smtClean="0">
                                    <a:latin typeface="Cambria Math"/>
                                    <a:ea typeface="Cambria Math"/>
                                  </a:rPr>
                                  <m:t>2</m:t>
                                </m:r>
                              </m:sup>
                            </m:sSup>
                            <m:r>
                              <a:rPr lang="it-IT" sz="2000" b="0" i="1" smtClean="0">
                                <a:latin typeface="Cambria Math"/>
                                <a:ea typeface="Cambria Math"/>
                              </a:rPr>
                              <m:t>)</m:t>
                            </m:r>
                          </m:sup>
                        </m:sSup>
                      </m:oMath>
                    </m:oMathPara>
                  </a14:m>
                  <a:endParaRPr lang="en-US" sz="2000"/>
                </a:p>
              </p:txBody>
            </p:sp>
          </mc:Choice>
          <mc:Fallback xmlns="">
            <p:sp>
              <p:nvSpPr>
                <p:cNvPr id="11" name="CasellaDiTesto 10"/>
                <p:cNvSpPr txBox="1">
                  <a:spLocks noRot="1" noChangeAspect="1" noMove="1" noResize="1" noEditPoints="1" noAdjustHandles="1" noChangeArrowheads="1" noChangeShapeType="1" noTextEdit="1"/>
                </p:cNvSpPr>
                <p:nvPr/>
              </p:nvSpPr>
              <p:spPr>
                <a:xfrm>
                  <a:off x="481709" y="4700981"/>
                  <a:ext cx="4958152" cy="744243"/>
                </a:xfrm>
                <a:prstGeom prst="rect">
                  <a:avLst/>
                </a:prstGeom>
                <a:blipFill rotWithShape="1">
                  <a:blip r:embed="rId9"/>
                  <a:stretch>
                    <a:fillRect/>
                  </a:stretch>
                </a:blipFill>
              </p:spPr>
              <p:txBody>
                <a:bodyPr/>
                <a:lstStyle/>
                <a:p>
                  <a:r>
                    <a:rPr lang="en-US">
                      <a:noFill/>
                    </a:rPr>
                    <a:t> </a:t>
                  </a:r>
                </a:p>
              </p:txBody>
            </p:sp>
          </mc:Fallback>
        </mc:AlternateContent>
        <p:sp>
          <p:nvSpPr>
            <p:cNvPr id="23" name="CasellaDiTesto 22"/>
            <p:cNvSpPr txBox="1"/>
            <p:nvPr/>
          </p:nvSpPr>
          <p:spPr>
            <a:xfrm>
              <a:off x="454570" y="4218908"/>
              <a:ext cx="4980851" cy="369332"/>
            </a:xfrm>
            <a:prstGeom prst="rect">
              <a:avLst/>
            </a:prstGeom>
            <a:noFill/>
          </p:spPr>
          <p:txBody>
            <a:bodyPr wrap="none" rtlCol="0">
              <a:spAutoFit/>
            </a:bodyPr>
            <a:lstStyle/>
            <a:p>
              <a:r>
                <a:rPr lang="it-IT" smtClean="0">
                  <a:latin typeface="Times New Roman" panose="02020603050405020304" pitchFamily="18" charset="0"/>
                  <a:cs typeface="Times New Roman" panose="02020603050405020304" pitchFamily="18" charset="0"/>
                </a:rPr>
                <a:t>The emission is a Gaussian-Lorentzian chaotic light</a:t>
              </a:r>
              <a:endParaRPr lang="en-US">
                <a:latin typeface="Times New Roman" panose="02020603050405020304" pitchFamily="18" charset="0"/>
                <a:cs typeface="Times New Roman" panose="02020603050405020304" pitchFamily="18" charset="0"/>
              </a:endParaRPr>
            </a:p>
          </p:txBody>
        </p:sp>
        <p:sp>
          <p:nvSpPr>
            <p:cNvPr id="24" name="Rettangolo 23"/>
            <p:cNvSpPr/>
            <p:nvPr/>
          </p:nvSpPr>
          <p:spPr>
            <a:xfrm>
              <a:off x="395536" y="4149080"/>
              <a:ext cx="8568952" cy="1514348"/>
            </a:xfrm>
            <a:prstGeom prst="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CasellaDiTesto 26"/>
          <p:cNvSpPr txBox="1"/>
          <p:nvPr/>
        </p:nvSpPr>
        <p:spPr>
          <a:xfrm>
            <a:off x="3491880" y="5928540"/>
            <a:ext cx="4639974" cy="646331"/>
          </a:xfrm>
          <a:prstGeom prst="rect">
            <a:avLst/>
          </a:prstGeom>
          <a:noFill/>
        </p:spPr>
        <p:txBody>
          <a:bodyPr wrap="square" rtlCol="0">
            <a:spAutoFit/>
          </a:bodyPr>
          <a:lstStyle/>
          <a:p>
            <a:r>
              <a:rPr lang="it-IT" smtClean="0">
                <a:latin typeface="Times New Roman" panose="02020603050405020304" pitchFamily="18" charset="0"/>
                <a:cs typeface="Times New Roman" panose="02020603050405020304" pitchFamily="18" charset="0"/>
              </a:rPr>
              <a:t>where N</a:t>
            </a:r>
            <a:r>
              <a:rPr lang="it-IT" baseline="-25000" smtClean="0">
                <a:latin typeface="Times New Roman" panose="02020603050405020304" pitchFamily="18" charset="0"/>
                <a:cs typeface="Times New Roman" panose="02020603050405020304" pitchFamily="18" charset="0"/>
              </a:rPr>
              <a:t>m</a:t>
            </a:r>
            <a:r>
              <a:rPr lang="it-IT" smtClean="0">
                <a:latin typeface="Times New Roman" panose="02020603050405020304" pitchFamily="18" charset="0"/>
                <a:cs typeface="Times New Roman" panose="02020603050405020304" pitchFamily="18" charset="0"/>
              </a:rPr>
              <a:t> is the number of thermal mode of similar frequency</a:t>
            </a:r>
            <a:endParaRPr lang="en-US">
              <a:latin typeface="Times New Roman" panose="02020603050405020304" pitchFamily="18" charset="0"/>
              <a:cs typeface="Times New Roman" panose="02020603050405020304" pitchFamily="18" charset="0"/>
            </a:endParaRPr>
          </a:p>
        </p:txBody>
      </p:sp>
      <p:grpSp>
        <p:nvGrpSpPr>
          <p:cNvPr id="5" name="Gruppo 4"/>
          <p:cNvGrpSpPr/>
          <p:nvPr/>
        </p:nvGrpSpPr>
        <p:grpSpPr>
          <a:xfrm>
            <a:off x="396840" y="5877272"/>
            <a:ext cx="2587733" cy="813563"/>
            <a:chOff x="688123" y="5877272"/>
            <a:chExt cx="2587733" cy="813563"/>
          </a:xfrm>
        </p:grpSpPr>
        <mc:AlternateContent xmlns:mc="http://schemas.openxmlformats.org/markup-compatibility/2006" xmlns:a14="http://schemas.microsoft.com/office/drawing/2010/main">
          <mc:Choice Requires="a14">
            <p:sp>
              <p:nvSpPr>
                <p:cNvPr id="12" name="CasellaDiTesto 11"/>
                <p:cNvSpPr txBox="1"/>
                <p:nvPr/>
              </p:nvSpPr>
              <p:spPr>
                <a:xfrm>
                  <a:off x="688123" y="5927805"/>
                  <a:ext cx="2286010" cy="6934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a:rPr>
                          <m:t>(</m:t>
                        </m:r>
                        <m:r>
                          <m:rPr>
                            <m:sty m:val="p"/>
                          </m:rPr>
                          <a:rPr lang="el-GR" b="0" i="1" smtClean="0">
                            <a:latin typeface="Cambria Math"/>
                            <a:ea typeface="Cambria Math"/>
                          </a:rPr>
                          <m:t>Δ</m:t>
                        </m:r>
                        <m:r>
                          <a:rPr lang="it-IT" b="0" i="1" smtClean="0">
                            <a:latin typeface="Cambria Math"/>
                            <a:ea typeface="Cambria Math"/>
                          </a:rPr>
                          <m:t>𝑚</m:t>
                        </m:r>
                        <m:sSup>
                          <m:sSupPr>
                            <m:ctrlPr>
                              <a:rPr lang="it-IT" b="0" i="1" smtClean="0">
                                <a:latin typeface="Cambria Math"/>
                                <a:ea typeface="Cambria Math"/>
                              </a:rPr>
                            </m:ctrlPr>
                          </m:sSupPr>
                          <m:e>
                            <m:r>
                              <a:rPr lang="it-IT" b="0" i="1" smtClean="0">
                                <a:latin typeface="Cambria Math"/>
                                <a:ea typeface="Cambria Math"/>
                              </a:rPr>
                              <m:t>)</m:t>
                            </m:r>
                          </m:e>
                          <m:sup>
                            <m:r>
                              <a:rPr lang="it-IT" b="0" i="1" smtClean="0">
                                <a:latin typeface="Cambria Math"/>
                                <a:ea typeface="Cambria Math"/>
                              </a:rPr>
                              <m:t>2</m:t>
                            </m:r>
                          </m:sup>
                        </m:sSup>
                        <m:r>
                          <a:rPr lang="it-IT" b="0" i="1" smtClean="0">
                            <a:latin typeface="Cambria Math"/>
                            <a:ea typeface="Cambria Math"/>
                          </a:rPr>
                          <m:t>=⟨</m:t>
                        </m:r>
                        <m:r>
                          <a:rPr lang="it-IT" b="0" i="1" smtClean="0">
                            <a:latin typeface="Cambria Math"/>
                            <a:ea typeface="Cambria Math"/>
                          </a:rPr>
                          <m:t>𝑚</m:t>
                        </m:r>
                        <m:r>
                          <a:rPr lang="it-IT" b="0" i="1" smtClean="0">
                            <a:latin typeface="Cambria Math"/>
                            <a:ea typeface="Cambria Math"/>
                          </a:rPr>
                          <m:t>⟩+</m:t>
                        </m:r>
                        <m:f>
                          <m:fPr>
                            <m:ctrlPr>
                              <a:rPr lang="it-IT" b="0" i="1" smtClean="0">
                                <a:latin typeface="Cambria Math"/>
                                <a:ea typeface="Cambria Math"/>
                              </a:rPr>
                            </m:ctrlPr>
                          </m:fPr>
                          <m:num>
                            <m:sSup>
                              <m:sSupPr>
                                <m:ctrlPr>
                                  <a:rPr lang="it-IT" b="0" i="1" smtClean="0">
                                    <a:latin typeface="Cambria Math"/>
                                    <a:ea typeface="Cambria Math"/>
                                  </a:rPr>
                                </m:ctrlPr>
                              </m:sSupPr>
                              <m:e>
                                <m:d>
                                  <m:dPr>
                                    <m:begChr m:val="⟨"/>
                                    <m:endChr m:val="⟩"/>
                                    <m:ctrlPr>
                                      <a:rPr lang="it-IT" b="0" i="1" smtClean="0">
                                        <a:latin typeface="Cambria Math"/>
                                        <a:ea typeface="Cambria Math"/>
                                      </a:rPr>
                                    </m:ctrlPr>
                                  </m:dPr>
                                  <m:e>
                                    <m:r>
                                      <a:rPr lang="it-IT" b="0" i="1" smtClean="0">
                                        <a:latin typeface="Cambria Math"/>
                                        <a:ea typeface="Cambria Math"/>
                                      </a:rPr>
                                      <m:t>𝑚</m:t>
                                    </m:r>
                                  </m:e>
                                </m:d>
                              </m:e>
                              <m:sup>
                                <m:r>
                                  <a:rPr lang="it-IT" b="0" i="1" smtClean="0">
                                    <a:latin typeface="Cambria Math"/>
                                    <a:ea typeface="Cambria Math"/>
                                  </a:rPr>
                                  <m:t>2</m:t>
                                </m:r>
                              </m:sup>
                            </m:sSup>
                          </m:num>
                          <m:den>
                            <m:sSub>
                              <m:sSubPr>
                                <m:ctrlPr>
                                  <a:rPr lang="it-IT" b="0" i="1" smtClean="0">
                                    <a:latin typeface="Cambria Math"/>
                                    <a:ea typeface="Cambria Math"/>
                                  </a:rPr>
                                </m:ctrlPr>
                              </m:sSubPr>
                              <m:e>
                                <m:r>
                                  <a:rPr lang="it-IT" b="0" i="1" smtClean="0">
                                    <a:latin typeface="Cambria Math"/>
                                    <a:ea typeface="Cambria Math"/>
                                  </a:rPr>
                                  <m:t>𝑁</m:t>
                                </m:r>
                              </m:e>
                              <m:sub>
                                <m:r>
                                  <a:rPr lang="it-IT" b="0" i="1" smtClean="0">
                                    <a:latin typeface="Cambria Math"/>
                                    <a:ea typeface="Cambria Math"/>
                                  </a:rPr>
                                  <m:t>𝑚</m:t>
                                </m:r>
                              </m:sub>
                            </m:sSub>
                          </m:den>
                        </m:f>
                      </m:oMath>
                    </m:oMathPara>
                  </a14:m>
                  <a:endParaRPr lang="en-US"/>
                </a:p>
              </p:txBody>
            </p:sp>
          </mc:Choice>
          <mc:Fallback xmlns="">
            <p:sp>
              <p:nvSpPr>
                <p:cNvPr id="12" name="CasellaDiTesto 11"/>
                <p:cNvSpPr txBox="1">
                  <a:spLocks noRot="1" noChangeAspect="1" noMove="1" noResize="1" noEditPoints="1" noAdjustHandles="1" noChangeArrowheads="1" noChangeShapeType="1" noTextEdit="1"/>
                </p:cNvSpPr>
                <p:nvPr/>
              </p:nvSpPr>
              <p:spPr>
                <a:xfrm>
                  <a:off x="688123" y="5927805"/>
                  <a:ext cx="2286010" cy="693460"/>
                </a:xfrm>
                <a:prstGeom prst="rect">
                  <a:avLst/>
                </a:prstGeom>
                <a:blipFill rotWithShape="1">
                  <a:blip r:embed="rId10"/>
                  <a:stretch>
                    <a:fillRect/>
                  </a:stretch>
                </a:blipFill>
              </p:spPr>
              <p:txBody>
                <a:bodyPr/>
                <a:lstStyle/>
                <a:p>
                  <a:r>
                    <a:rPr lang="en-US">
                      <a:noFill/>
                    </a:rPr>
                    <a:t> </a:t>
                  </a:r>
                </a:p>
              </p:txBody>
            </p:sp>
          </mc:Fallback>
        </mc:AlternateContent>
        <p:sp>
          <p:nvSpPr>
            <p:cNvPr id="29" name="Rettangolo 28"/>
            <p:cNvSpPr/>
            <p:nvPr/>
          </p:nvSpPr>
          <p:spPr>
            <a:xfrm>
              <a:off x="688123" y="5877272"/>
              <a:ext cx="2587733" cy="813563"/>
            </a:xfrm>
            <a:prstGeom prst="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uppo 13"/>
          <p:cNvGrpSpPr/>
          <p:nvPr/>
        </p:nvGrpSpPr>
        <p:grpSpPr>
          <a:xfrm>
            <a:off x="324832" y="4509120"/>
            <a:ext cx="8639656" cy="1177742"/>
            <a:chOff x="324832" y="4653136"/>
            <a:chExt cx="8639656" cy="1177742"/>
          </a:xfrm>
        </p:grpSpPr>
        <mc:AlternateContent xmlns:mc="http://schemas.openxmlformats.org/markup-compatibility/2006" xmlns:a14="http://schemas.microsoft.com/office/drawing/2010/main">
          <mc:Choice Requires="a14">
            <p:sp>
              <p:nvSpPr>
                <p:cNvPr id="8" name="Rettangolo 7"/>
                <p:cNvSpPr/>
                <p:nvPr/>
              </p:nvSpPr>
              <p:spPr>
                <a:xfrm>
                  <a:off x="3006080" y="4797151"/>
                  <a:ext cx="5958408" cy="8510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a:rPr lang="en-US" sz="2000" i="1">
                                <a:latin typeface="Cambria Math"/>
                              </a:rPr>
                              <m:t>𝑃</m:t>
                            </m:r>
                          </m:e>
                          <m:sub>
                            <m:r>
                              <a:rPr lang="en-US" sz="2000" i="1">
                                <a:latin typeface="Cambria Math"/>
                              </a:rPr>
                              <m:t>𝑚</m:t>
                            </m:r>
                          </m:sub>
                        </m:sSub>
                        <m:d>
                          <m:dPr>
                            <m:ctrlPr>
                              <a:rPr lang="en-US" sz="2000" i="1">
                                <a:latin typeface="Cambria Math"/>
                              </a:rPr>
                            </m:ctrlPr>
                          </m:dPr>
                          <m:e>
                            <m:r>
                              <a:rPr lang="en-US" sz="2000" i="1">
                                <a:latin typeface="Cambria Math"/>
                              </a:rPr>
                              <m:t>𝑇</m:t>
                            </m:r>
                            <m:r>
                              <a:rPr lang="en-US" sz="2000" i="1">
                                <a:latin typeface="Cambria Math"/>
                              </a:rPr>
                              <m:t>,</m:t>
                            </m:r>
                            <m:r>
                              <a:rPr lang="en-US" sz="2000" i="1">
                                <a:latin typeface="Cambria Math"/>
                              </a:rPr>
                              <m:t>𝑀</m:t>
                            </m:r>
                          </m:e>
                        </m:d>
                        <m:r>
                          <a:rPr lang="en-US" sz="2000" i="1">
                            <a:latin typeface="Cambria Math"/>
                          </a:rPr>
                          <m:t>=</m:t>
                        </m:r>
                        <m:f>
                          <m:fPr>
                            <m:ctrlPr>
                              <a:rPr lang="en-US" sz="2000" i="1">
                                <a:latin typeface="Cambria Math"/>
                              </a:rPr>
                            </m:ctrlPr>
                          </m:fPr>
                          <m:num>
                            <m:d>
                              <m:dPr>
                                <m:ctrlPr>
                                  <a:rPr lang="en-US" sz="2000" i="1">
                                    <a:latin typeface="Cambria Math"/>
                                  </a:rPr>
                                </m:ctrlPr>
                              </m:dPr>
                              <m:e>
                                <m:r>
                                  <a:rPr lang="en-US" sz="2000" i="1">
                                    <a:latin typeface="Cambria Math"/>
                                  </a:rPr>
                                  <m:t>𝑚</m:t>
                                </m:r>
                                <m:r>
                                  <a:rPr lang="en-US" sz="2000" i="1">
                                    <a:latin typeface="Cambria Math"/>
                                  </a:rPr>
                                  <m:t>+</m:t>
                                </m:r>
                                <m:r>
                                  <a:rPr lang="en-US" sz="2000" i="1">
                                    <a:latin typeface="Cambria Math"/>
                                  </a:rPr>
                                  <m:t>𝑀</m:t>
                                </m:r>
                                <m:r>
                                  <a:rPr lang="en-US" sz="2000" i="1">
                                    <a:latin typeface="Cambria Math"/>
                                  </a:rPr>
                                  <m:t>−1</m:t>
                                </m:r>
                              </m:e>
                            </m:d>
                            <m:r>
                              <a:rPr lang="en-US" sz="2000" i="1">
                                <a:latin typeface="Cambria Math"/>
                              </a:rPr>
                              <m:t>!</m:t>
                            </m:r>
                          </m:num>
                          <m:den>
                            <m:r>
                              <a:rPr lang="en-US" sz="2000" i="1">
                                <a:latin typeface="Cambria Math"/>
                              </a:rPr>
                              <m:t>𝑚</m:t>
                            </m:r>
                            <m:r>
                              <a:rPr lang="en-US" sz="2000" i="1">
                                <a:latin typeface="Cambria Math"/>
                              </a:rPr>
                              <m:t>!</m:t>
                            </m:r>
                            <m:d>
                              <m:dPr>
                                <m:ctrlPr>
                                  <a:rPr lang="en-US" sz="2000" i="1">
                                    <a:latin typeface="Cambria Math"/>
                                  </a:rPr>
                                </m:ctrlPr>
                              </m:dPr>
                              <m:e>
                                <m:r>
                                  <a:rPr lang="en-US" sz="2000" i="1">
                                    <a:latin typeface="Cambria Math"/>
                                  </a:rPr>
                                  <m:t>𝑀</m:t>
                                </m:r>
                                <m:r>
                                  <a:rPr lang="en-US" sz="2000" i="1">
                                    <a:latin typeface="Cambria Math"/>
                                  </a:rPr>
                                  <m:t>−1</m:t>
                                </m:r>
                              </m:e>
                            </m:d>
                            <m:r>
                              <a:rPr lang="en-US" sz="2000" i="1">
                                <a:latin typeface="Cambria Math"/>
                              </a:rPr>
                              <m:t>!</m:t>
                            </m:r>
                          </m:den>
                        </m:f>
                        <m:sSup>
                          <m:sSupPr>
                            <m:ctrlPr>
                              <a:rPr lang="en-US" sz="2000" i="1">
                                <a:latin typeface="Cambria Math"/>
                              </a:rPr>
                            </m:ctrlPr>
                          </m:sSupPr>
                          <m:e>
                            <m:d>
                              <m:dPr>
                                <m:ctrlPr>
                                  <a:rPr lang="en-US" sz="2000" i="1">
                                    <a:latin typeface="Cambria Math"/>
                                  </a:rPr>
                                </m:ctrlPr>
                              </m:dPr>
                              <m:e>
                                <m:r>
                                  <a:rPr lang="en-US" sz="2000" i="1">
                                    <a:latin typeface="Cambria Math"/>
                                  </a:rPr>
                                  <m:t>1+</m:t>
                                </m:r>
                                <m:f>
                                  <m:fPr>
                                    <m:ctrlPr>
                                      <a:rPr lang="en-US" sz="2000" i="1">
                                        <a:latin typeface="Cambria Math"/>
                                      </a:rPr>
                                    </m:ctrlPr>
                                  </m:fPr>
                                  <m:num>
                                    <m:r>
                                      <a:rPr lang="en-US" sz="2000" i="1">
                                        <a:latin typeface="Cambria Math"/>
                                      </a:rPr>
                                      <m:t>𝑀</m:t>
                                    </m:r>
                                  </m:num>
                                  <m:den>
                                    <m:d>
                                      <m:dPr>
                                        <m:begChr m:val="〈"/>
                                        <m:endChr m:val="〉"/>
                                        <m:ctrlPr>
                                          <a:rPr lang="en-US" sz="2000" i="1">
                                            <a:latin typeface="Cambria Math"/>
                                          </a:rPr>
                                        </m:ctrlPr>
                                      </m:dPr>
                                      <m:e>
                                        <m:r>
                                          <a:rPr lang="en-US" sz="2000" i="1">
                                            <a:latin typeface="Cambria Math"/>
                                          </a:rPr>
                                          <m:t>𝑚</m:t>
                                        </m:r>
                                      </m:e>
                                    </m:d>
                                  </m:den>
                                </m:f>
                              </m:e>
                            </m:d>
                          </m:e>
                          <m:sup>
                            <m:r>
                              <a:rPr lang="en-US" sz="2000" i="1">
                                <a:latin typeface="Cambria Math"/>
                              </a:rPr>
                              <m:t>−</m:t>
                            </m:r>
                            <m:r>
                              <a:rPr lang="en-US" sz="2000" i="1">
                                <a:latin typeface="Cambria Math"/>
                              </a:rPr>
                              <m:t>𝑚</m:t>
                            </m:r>
                          </m:sup>
                        </m:sSup>
                        <m:sSup>
                          <m:sSupPr>
                            <m:ctrlPr>
                              <a:rPr lang="en-US" sz="2000" i="1">
                                <a:latin typeface="Cambria Math"/>
                              </a:rPr>
                            </m:ctrlPr>
                          </m:sSupPr>
                          <m:e>
                            <m:d>
                              <m:dPr>
                                <m:ctrlPr>
                                  <a:rPr lang="en-US" sz="2000" i="1">
                                    <a:latin typeface="Cambria Math"/>
                                  </a:rPr>
                                </m:ctrlPr>
                              </m:dPr>
                              <m:e>
                                <m:r>
                                  <a:rPr lang="en-US" sz="2000" i="1">
                                    <a:latin typeface="Cambria Math"/>
                                  </a:rPr>
                                  <m:t>1+</m:t>
                                </m:r>
                                <m:f>
                                  <m:fPr>
                                    <m:ctrlPr>
                                      <a:rPr lang="en-US" sz="2000" i="1">
                                        <a:latin typeface="Cambria Math"/>
                                      </a:rPr>
                                    </m:ctrlPr>
                                  </m:fPr>
                                  <m:num>
                                    <m:d>
                                      <m:dPr>
                                        <m:begChr m:val="〈"/>
                                        <m:endChr m:val="〉"/>
                                        <m:ctrlPr>
                                          <a:rPr lang="en-US" sz="2000" i="1">
                                            <a:latin typeface="Cambria Math"/>
                                          </a:rPr>
                                        </m:ctrlPr>
                                      </m:dPr>
                                      <m:e>
                                        <m:r>
                                          <a:rPr lang="en-US" sz="2000" i="1">
                                            <a:latin typeface="Cambria Math"/>
                                          </a:rPr>
                                          <m:t>𝑚</m:t>
                                        </m:r>
                                      </m:e>
                                    </m:d>
                                  </m:num>
                                  <m:den>
                                    <m:r>
                                      <a:rPr lang="en-US" sz="2000" i="1">
                                        <a:latin typeface="Cambria Math"/>
                                      </a:rPr>
                                      <m:t>𝑀</m:t>
                                    </m:r>
                                  </m:den>
                                </m:f>
                              </m:e>
                            </m:d>
                          </m:e>
                          <m:sup>
                            <m:r>
                              <a:rPr lang="en-US" sz="2000" i="1">
                                <a:latin typeface="Cambria Math"/>
                              </a:rPr>
                              <m:t>−</m:t>
                            </m:r>
                            <m:r>
                              <a:rPr lang="en-US" sz="2000" i="1">
                                <a:latin typeface="Cambria Math"/>
                              </a:rPr>
                              <m:t>𝑀</m:t>
                            </m:r>
                          </m:sup>
                        </m:sSup>
                      </m:oMath>
                    </m:oMathPara>
                  </a14:m>
                  <a:endParaRPr lang="en-US" sz="2000"/>
                </a:p>
              </p:txBody>
            </p:sp>
          </mc:Choice>
          <mc:Fallback xmlns="">
            <p:sp>
              <p:nvSpPr>
                <p:cNvPr id="8" name="Rettangolo 7"/>
                <p:cNvSpPr>
                  <a:spLocks noRot="1" noChangeAspect="1" noMove="1" noResize="1" noEditPoints="1" noAdjustHandles="1" noChangeArrowheads="1" noChangeShapeType="1" noTextEdit="1"/>
                </p:cNvSpPr>
                <p:nvPr/>
              </p:nvSpPr>
              <p:spPr>
                <a:xfrm>
                  <a:off x="3006080" y="4797151"/>
                  <a:ext cx="5958408" cy="851067"/>
                </a:xfrm>
                <a:prstGeom prst="rect">
                  <a:avLst/>
                </a:prstGeom>
                <a:blipFill rotWithShape="1">
                  <a:blip r:embed="rId11"/>
                  <a:stretch>
                    <a:fillRect/>
                  </a:stretch>
                </a:blipFill>
              </p:spPr>
              <p:txBody>
                <a:bodyPr/>
                <a:lstStyle/>
                <a:p>
                  <a:r>
                    <a:rPr lang="en-US">
                      <a:noFill/>
                    </a:rPr>
                    <a:t> </a:t>
                  </a:r>
                </a:p>
              </p:txBody>
            </p:sp>
          </mc:Fallback>
        </mc:AlternateContent>
        <p:sp>
          <p:nvSpPr>
            <p:cNvPr id="9" name="CasellaDiTesto 8"/>
            <p:cNvSpPr txBox="1"/>
            <p:nvPr/>
          </p:nvSpPr>
          <p:spPr>
            <a:xfrm>
              <a:off x="545516" y="5045114"/>
              <a:ext cx="2409634" cy="400110"/>
            </a:xfrm>
            <a:prstGeom prst="rect">
              <a:avLst/>
            </a:prstGeom>
            <a:noFill/>
          </p:spPr>
          <p:txBody>
            <a:bodyPr wrap="none" rtlCol="0">
              <a:spAutoFit/>
            </a:bodyPr>
            <a:lstStyle/>
            <a:p>
              <a:r>
                <a:rPr lang="it-IT" sz="2000">
                  <a:latin typeface="Times New Roman" panose="02020603050405020304" pitchFamily="18" charset="0"/>
                  <a:cs typeface="Times New Roman" panose="02020603050405020304" pitchFamily="18" charset="0"/>
                </a:rPr>
                <a:t>w</a:t>
              </a:r>
              <a:r>
                <a:rPr lang="it-IT" sz="2000" smtClean="0">
                  <a:latin typeface="Times New Roman" panose="02020603050405020304" pitchFamily="18" charset="0"/>
                  <a:cs typeface="Times New Roman" panose="02020603050405020304" pitchFamily="18" charset="0"/>
                </a:rPr>
                <a:t>ith M thermal mode</a:t>
              </a:r>
              <a:endParaRPr lang="en-US" sz="2000">
                <a:latin typeface="Times New Roman" panose="02020603050405020304" pitchFamily="18" charset="0"/>
                <a:cs typeface="Times New Roman" panose="02020603050405020304" pitchFamily="18" charset="0"/>
              </a:endParaRPr>
            </a:p>
          </p:txBody>
        </p:sp>
        <p:sp>
          <p:nvSpPr>
            <p:cNvPr id="13" name="Rettangolo 12"/>
            <p:cNvSpPr/>
            <p:nvPr/>
          </p:nvSpPr>
          <p:spPr>
            <a:xfrm>
              <a:off x="324832" y="4653136"/>
              <a:ext cx="8567648" cy="1177742"/>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440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476672"/>
            <a:ext cx="3744416" cy="461665"/>
          </a:xfrm>
          <a:prstGeom prst="rect">
            <a:avLst/>
          </a:prstGeom>
          <a:solidFill>
            <a:schemeClr val="accent6">
              <a:lumMod val="20000"/>
              <a:lumOff val="80000"/>
            </a:schemeClr>
          </a:solidFill>
          <a:ln w="28575">
            <a:solidFill>
              <a:srgbClr val="FF0000"/>
            </a:solidFill>
          </a:ln>
        </p:spPr>
        <p:txBody>
          <a:bodyPr wrap="square" rtlCol="0">
            <a:spAutoFit/>
          </a:bodyPr>
          <a:lstStyle/>
          <a:p>
            <a:r>
              <a:rPr lang="it-IT" sz="2400" smtClean="0">
                <a:latin typeface="Times New Roman" panose="02020603050405020304" pitchFamily="18" charset="0"/>
                <a:cs typeface="Times New Roman" panose="02020603050405020304" pitchFamily="18" charset="0"/>
              </a:rPr>
              <a:t>Normalized dark </a:t>
            </a:r>
            <a:r>
              <a:rPr lang="it-IT" sz="2400">
                <a:latin typeface="Times New Roman" panose="02020603050405020304" pitchFamily="18" charset="0"/>
                <a:cs typeface="Times New Roman" panose="02020603050405020304" pitchFamily="18" charset="0"/>
              </a:rPr>
              <a:t>count </a:t>
            </a:r>
          </a:p>
        </p:txBody>
      </p:sp>
      <p:sp>
        <p:nvSpPr>
          <p:cNvPr id="10" name="CasellaDiTesto 9"/>
          <p:cNvSpPr txBox="1"/>
          <p:nvPr/>
        </p:nvSpPr>
        <p:spPr>
          <a:xfrm>
            <a:off x="2294154" y="5507627"/>
            <a:ext cx="5210358" cy="461665"/>
          </a:xfrm>
          <a:prstGeom prst="rect">
            <a:avLst/>
          </a:prstGeom>
          <a:noFill/>
          <a:ln w="28575">
            <a:solidFill>
              <a:srgbClr val="FF0000"/>
            </a:solidFill>
          </a:ln>
        </p:spPr>
        <p:txBody>
          <a:bodyPr wrap="square" rtlCol="0">
            <a:spAutoFit/>
          </a:bodyPr>
          <a:lstStyle/>
          <a:p>
            <a:pPr algn="just"/>
            <a:r>
              <a:rPr lang="it-IT" sz="2400" smtClean="0">
                <a:latin typeface="Times New Roman" panose="02020603050405020304" pitchFamily="18" charset="0"/>
                <a:cs typeface="Times New Roman" panose="02020603050405020304" pitchFamily="18" charset="0"/>
              </a:rPr>
              <a:t>the experimental average is  &lt;m&gt;=1.56</a:t>
            </a:r>
            <a:endParaRPr lang="en-US" sz="2400">
              <a:latin typeface="Times New Roman" panose="02020603050405020304" pitchFamily="18" charset="0"/>
              <a:cs typeface="Times New Roman" panose="02020603050405020304" pitchFamily="18" charset="0"/>
            </a:endParaRPr>
          </a:p>
        </p:txBody>
      </p:sp>
      <p:sp>
        <p:nvSpPr>
          <p:cNvPr id="13" name="CasellaDiTesto 12"/>
          <p:cNvSpPr txBox="1"/>
          <p:nvPr/>
        </p:nvSpPr>
        <p:spPr>
          <a:xfrm>
            <a:off x="5196839" y="1609474"/>
            <a:ext cx="3155491" cy="646331"/>
          </a:xfrm>
          <a:prstGeom prst="rect">
            <a:avLst/>
          </a:prstGeom>
          <a:noFill/>
          <a:ln w="28575">
            <a:solidFill>
              <a:srgbClr val="00B050"/>
            </a:solidFill>
          </a:ln>
        </p:spPr>
        <p:txBody>
          <a:bodyPr wrap="square" rtlCol="0">
            <a:spAutoFit/>
          </a:bodyPr>
          <a:lstStyle/>
          <a:p>
            <a:pPr algn="just"/>
            <a:r>
              <a:rPr lang="it-IT" smtClean="0">
                <a:latin typeface="Times New Roman" panose="02020603050405020304" pitchFamily="18" charset="0"/>
                <a:cs typeface="Times New Roman" panose="02020603050405020304" pitchFamily="18" charset="0"/>
              </a:rPr>
              <a:t>The Poisson </a:t>
            </a:r>
            <a:r>
              <a:rPr lang="it-IT">
                <a:latin typeface="Times New Roman" panose="02020603050405020304" pitchFamily="18" charset="0"/>
                <a:cs typeface="Times New Roman" panose="02020603050405020304" pitchFamily="18" charset="0"/>
              </a:rPr>
              <a:t>distribution gives an </a:t>
            </a:r>
            <a:r>
              <a:rPr lang="it-IT" smtClean="0">
                <a:latin typeface="Times New Roman" panose="02020603050405020304" pitchFamily="18" charset="0"/>
                <a:cs typeface="Times New Roman" panose="02020603050405020304" pitchFamily="18" charset="0"/>
              </a:rPr>
              <a:t>&lt;m&gt; = 0.83±0.04</a:t>
            </a:r>
            <a:endParaRPr lang="en-US"/>
          </a:p>
        </p:txBody>
      </p:sp>
      <p:sp>
        <p:nvSpPr>
          <p:cNvPr id="14" name="CasellaDiTesto 13"/>
          <p:cNvSpPr txBox="1"/>
          <p:nvPr/>
        </p:nvSpPr>
        <p:spPr>
          <a:xfrm>
            <a:off x="5364088" y="2937276"/>
            <a:ext cx="3258911" cy="646331"/>
          </a:xfrm>
          <a:prstGeom prst="rect">
            <a:avLst/>
          </a:prstGeom>
          <a:noFill/>
          <a:ln w="28575">
            <a:solidFill>
              <a:srgbClr val="0070C0"/>
            </a:solidFill>
          </a:ln>
        </p:spPr>
        <p:txBody>
          <a:bodyPr wrap="square" rtlCol="0">
            <a:spAutoFit/>
          </a:bodyPr>
          <a:lstStyle/>
          <a:p>
            <a:r>
              <a:rPr lang="it-IT">
                <a:latin typeface="Times New Roman" panose="02020603050405020304" pitchFamily="18" charset="0"/>
                <a:cs typeface="Times New Roman" panose="02020603050405020304" pitchFamily="18" charset="0"/>
              </a:rPr>
              <a:t>The </a:t>
            </a:r>
            <a:r>
              <a:rPr lang="it-IT" smtClean="0">
                <a:latin typeface="Times New Roman" panose="02020603050405020304" pitchFamily="18" charset="0"/>
                <a:cs typeface="Times New Roman" panose="02020603050405020304" pitchFamily="18" charset="0"/>
              </a:rPr>
              <a:t>Thermal distribution </a:t>
            </a:r>
            <a:r>
              <a:rPr lang="it-IT">
                <a:latin typeface="Times New Roman" panose="02020603050405020304" pitchFamily="18" charset="0"/>
                <a:cs typeface="Times New Roman" panose="02020603050405020304" pitchFamily="18" charset="0"/>
              </a:rPr>
              <a:t>gives an </a:t>
            </a:r>
            <a:r>
              <a:rPr lang="it-IT" smtClean="0">
                <a:latin typeface="Times New Roman" panose="02020603050405020304" pitchFamily="18" charset="0"/>
                <a:cs typeface="Times New Roman" panose="02020603050405020304" pitchFamily="18" charset="0"/>
              </a:rPr>
              <a:t>&lt;m&gt; = 1.16±0.13</a:t>
            </a:r>
            <a:endParaRPr lang="en-US"/>
          </a:p>
        </p:txBody>
      </p:sp>
      <p:grpSp>
        <p:nvGrpSpPr>
          <p:cNvPr id="18" name="Gruppo 17"/>
          <p:cNvGrpSpPr/>
          <p:nvPr/>
        </p:nvGrpSpPr>
        <p:grpSpPr>
          <a:xfrm>
            <a:off x="277249" y="1264976"/>
            <a:ext cx="4622084" cy="3844636"/>
            <a:chOff x="277249" y="1264976"/>
            <a:chExt cx="4622084" cy="3844636"/>
          </a:xfrm>
        </p:grpSpPr>
        <p:pic>
          <p:nvPicPr>
            <p:cNvPr id="15" name="Immagin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249" y="1264976"/>
              <a:ext cx="4622084" cy="3844636"/>
            </a:xfrm>
            <a:prstGeom prst="rect">
              <a:avLst/>
            </a:prstGeom>
          </p:spPr>
        </p:pic>
        <p:sp>
          <p:nvSpPr>
            <p:cNvPr id="4" name="CasellaDiTesto 3"/>
            <p:cNvSpPr txBox="1"/>
            <p:nvPr/>
          </p:nvSpPr>
          <p:spPr>
            <a:xfrm>
              <a:off x="3419872" y="1751444"/>
              <a:ext cx="1198689" cy="362393"/>
            </a:xfrm>
            <a:prstGeom prst="rect">
              <a:avLst/>
            </a:prstGeom>
            <a:solidFill>
              <a:srgbClr val="92D050"/>
            </a:solidFill>
          </p:spPr>
          <p:txBody>
            <a:bodyPr wrap="none" rtlCol="0">
              <a:spAutoFit/>
            </a:bodyPr>
            <a:lstStyle/>
            <a:p>
              <a:r>
                <a:rPr lang="it-IT" sz="2000" smtClean="0">
                  <a:latin typeface="Times New Roman" panose="02020603050405020304" pitchFamily="18" charset="0"/>
                  <a:cs typeface="Times New Roman" panose="02020603050405020304" pitchFamily="18" charset="0"/>
                </a:rPr>
                <a:t>Poisson fit</a:t>
              </a:r>
              <a:endParaRPr lang="en-US" sz="2000">
                <a:latin typeface="Times New Roman" panose="02020603050405020304" pitchFamily="18" charset="0"/>
                <a:cs typeface="Times New Roman" panose="02020603050405020304" pitchFamily="18" charset="0"/>
              </a:endParaRPr>
            </a:p>
          </p:txBody>
        </p:sp>
        <p:cxnSp>
          <p:nvCxnSpPr>
            <p:cNvPr id="6" name="Connettore 2 5"/>
            <p:cNvCxnSpPr/>
            <p:nvPr/>
          </p:nvCxnSpPr>
          <p:spPr>
            <a:xfrm flipH="1">
              <a:off x="1383338" y="2067558"/>
              <a:ext cx="2036534" cy="101616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3396988" y="3079246"/>
              <a:ext cx="1265182" cy="362393"/>
            </a:xfrm>
            <a:prstGeom prst="rect">
              <a:avLst/>
            </a:prstGeom>
            <a:solidFill>
              <a:srgbClr val="00B0F0"/>
            </a:solidFill>
          </p:spPr>
          <p:txBody>
            <a:bodyPr wrap="none" rtlCol="0">
              <a:spAutoFit/>
            </a:bodyPr>
            <a:lstStyle/>
            <a:p>
              <a:r>
                <a:rPr lang="it-IT" sz="2000" smtClean="0">
                  <a:latin typeface="Times New Roman" panose="02020603050405020304" pitchFamily="18" charset="0"/>
                  <a:cs typeface="Times New Roman" panose="02020603050405020304" pitchFamily="18" charset="0"/>
                </a:rPr>
                <a:t>Thermal fit</a:t>
              </a:r>
              <a:endParaRPr lang="en-US" sz="2000">
                <a:latin typeface="Times New Roman" panose="02020603050405020304" pitchFamily="18" charset="0"/>
                <a:cs typeface="Times New Roman" panose="02020603050405020304" pitchFamily="18" charset="0"/>
              </a:endParaRPr>
            </a:p>
          </p:txBody>
        </p:sp>
        <p:cxnSp>
          <p:nvCxnSpPr>
            <p:cNvPr id="9" name="Connettore 2 8"/>
            <p:cNvCxnSpPr/>
            <p:nvPr/>
          </p:nvCxnSpPr>
          <p:spPr>
            <a:xfrm flipH="1">
              <a:off x="1475656" y="3311490"/>
              <a:ext cx="1889875" cy="446724"/>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CasellaDiTesto 2"/>
              <p:cNvSpPr txBox="1"/>
              <p:nvPr/>
            </p:nvSpPr>
            <p:spPr>
              <a:xfrm>
                <a:off x="3491880" y="472207"/>
                <a:ext cx="10568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it-IT" sz="2400" b="0" i="1" smtClean="0">
                              <a:latin typeface="Cambria Math"/>
                            </a:rPr>
                            <m:t>𝑃</m:t>
                          </m:r>
                        </m:e>
                        <m:sub>
                          <m:r>
                            <a:rPr lang="it-IT" sz="2400" b="0" i="1" smtClean="0">
                              <a:latin typeface="Cambria Math"/>
                            </a:rPr>
                            <m:t>𝑚</m:t>
                          </m:r>
                        </m:sub>
                      </m:sSub>
                      <m:r>
                        <a:rPr lang="it-IT" sz="2400" b="0" i="1" smtClean="0">
                          <a:latin typeface="Cambria Math"/>
                        </a:rPr>
                        <m:t>(</m:t>
                      </m:r>
                      <m:r>
                        <a:rPr lang="it-IT" sz="2400" b="0" i="1" smtClean="0">
                          <a:latin typeface="Cambria Math"/>
                        </a:rPr>
                        <m:t>𝑇</m:t>
                      </m:r>
                      <m:r>
                        <a:rPr lang="it-IT" sz="2400" b="0" i="1" smtClean="0">
                          <a:latin typeface="Cambria Math"/>
                        </a:rPr>
                        <m:t>)</m:t>
                      </m:r>
                    </m:oMath>
                  </m:oMathPara>
                </a14:m>
                <a:endParaRPr lang="en-US" sz="2400"/>
              </a:p>
            </p:txBody>
          </p:sp>
        </mc:Choice>
        <mc:Fallback xmlns="">
          <p:sp>
            <p:nvSpPr>
              <p:cNvPr id="3" name="CasellaDiTesto 2"/>
              <p:cNvSpPr txBox="1">
                <a:spLocks noRot="1" noChangeAspect="1" noMove="1" noResize="1" noEditPoints="1" noAdjustHandles="1" noChangeArrowheads="1" noChangeShapeType="1" noTextEdit="1"/>
              </p:cNvSpPr>
              <p:nvPr/>
            </p:nvSpPr>
            <p:spPr>
              <a:xfrm>
                <a:off x="3491880" y="472207"/>
                <a:ext cx="1056828" cy="461665"/>
              </a:xfrm>
              <a:prstGeom prst="rect">
                <a:avLst/>
              </a:prstGeom>
              <a:blipFill rotWithShape="1">
                <a:blip r:embed="rId3"/>
                <a:stretch>
                  <a:fillRect r="-1156"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asellaDiTesto 16"/>
              <p:cNvSpPr txBox="1"/>
              <p:nvPr/>
            </p:nvSpPr>
            <p:spPr>
              <a:xfrm>
                <a:off x="5652282" y="781472"/>
                <a:ext cx="10568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it-IT" sz="2400" b="0" i="1" smtClean="0">
                              <a:latin typeface="Cambria Math"/>
                            </a:rPr>
                            <m:t>𝑃</m:t>
                          </m:r>
                        </m:e>
                        <m:sub>
                          <m:r>
                            <a:rPr lang="it-IT" sz="2400" b="0" i="1" smtClean="0">
                              <a:latin typeface="Cambria Math"/>
                            </a:rPr>
                            <m:t>𝑚</m:t>
                          </m:r>
                        </m:sub>
                      </m:sSub>
                      <m:r>
                        <a:rPr lang="it-IT" sz="2400" b="0" i="1" smtClean="0">
                          <a:latin typeface="Cambria Math"/>
                        </a:rPr>
                        <m:t>(</m:t>
                      </m:r>
                      <m:r>
                        <a:rPr lang="it-IT" sz="2400" b="0" i="1" smtClean="0">
                          <a:latin typeface="Cambria Math"/>
                        </a:rPr>
                        <m:t>𝑇</m:t>
                      </m:r>
                      <m:r>
                        <a:rPr lang="it-IT" sz="2400" b="0" i="1" smtClean="0">
                          <a:latin typeface="Cambria Math"/>
                        </a:rPr>
                        <m:t>)</m:t>
                      </m:r>
                    </m:oMath>
                  </m:oMathPara>
                </a14:m>
                <a:endParaRPr lang="en-US" sz="2400"/>
              </a:p>
            </p:txBody>
          </p:sp>
        </mc:Choice>
        <mc:Fallback xmlns="">
          <p:sp>
            <p:nvSpPr>
              <p:cNvPr id="17" name="CasellaDiTesto 16"/>
              <p:cNvSpPr txBox="1">
                <a:spLocks noRot="1" noChangeAspect="1" noMove="1" noResize="1" noEditPoints="1" noAdjustHandles="1" noChangeArrowheads="1" noChangeShapeType="1" noTextEdit="1"/>
              </p:cNvSpPr>
              <p:nvPr/>
            </p:nvSpPr>
            <p:spPr>
              <a:xfrm>
                <a:off x="5652282" y="781472"/>
                <a:ext cx="1056828" cy="461665"/>
              </a:xfrm>
              <a:prstGeom prst="rect">
                <a:avLst/>
              </a:prstGeom>
              <a:blipFill rotWithShape="1">
                <a:blip r:embed="rId4"/>
                <a:stretch>
                  <a:fillRect r="-1149" b="-17105"/>
                </a:stretch>
              </a:blipFill>
            </p:spPr>
            <p:txBody>
              <a:bodyPr/>
              <a:lstStyle/>
              <a:p>
                <a:r>
                  <a:rPr lang="en-US">
                    <a:noFill/>
                  </a:rPr>
                  <a:t> </a:t>
                </a:r>
              </a:p>
            </p:txBody>
          </p:sp>
        </mc:Fallback>
      </mc:AlternateContent>
    </p:spTree>
    <p:extLst>
      <p:ext uri="{BB962C8B-B14F-4D97-AF65-F5344CB8AC3E}">
        <p14:creationId xmlns:p14="http://schemas.microsoft.com/office/powerpoint/2010/main" val="24537127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
          <p:cNvGrpSpPr/>
          <p:nvPr/>
        </p:nvGrpSpPr>
        <p:grpSpPr>
          <a:xfrm>
            <a:off x="434706" y="260648"/>
            <a:ext cx="3960440" cy="6442316"/>
            <a:chOff x="434706" y="260648"/>
            <a:chExt cx="3960440" cy="6442316"/>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706" y="260648"/>
              <a:ext cx="3960440" cy="6442316"/>
            </a:xfrm>
            <a:prstGeom prst="rect">
              <a:avLst/>
            </a:prstGeom>
          </p:spPr>
        </p:pic>
        <p:sp>
          <p:nvSpPr>
            <p:cNvPr id="4" name="CasellaDiTesto 3"/>
            <p:cNvSpPr txBox="1"/>
            <p:nvPr/>
          </p:nvSpPr>
          <p:spPr>
            <a:xfrm>
              <a:off x="3059832" y="620688"/>
              <a:ext cx="1128835" cy="400110"/>
            </a:xfrm>
            <a:prstGeom prst="rect">
              <a:avLst/>
            </a:prstGeom>
            <a:solidFill>
              <a:schemeClr val="accent6">
                <a:lumMod val="20000"/>
                <a:lumOff val="80000"/>
              </a:schemeClr>
            </a:solidFill>
          </p:spPr>
          <p:txBody>
            <a:bodyPr wrap="none" rtlCol="0">
              <a:spAutoFit/>
            </a:bodyPr>
            <a:lstStyle/>
            <a:p>
              <a:r>
                <a:rPr lang="it-IT" sz="2000" smtClean="0">
                  <a:latin typeface="Times New Roman" panose="02020603050405020304" pitchFamily="18" charset="0"/>
                  <a:cs typeface="Times New Roman" panose="02020603050405020304" pitchFamily="18" charset="0"/>
                </a:rPr>
                <a:t>75 lentils</a:t>
              </a:r>
              <a:endParaRPr lang="en-US" sz="2000">
                <a:latin typeface="Times New Roman" panose="02020603050405020304" pitchFamily="18" charset="0"/>
                <a:cs typeface="Times New Roman" panose="02020603050405020304" pitchFamily="18" charset="0"/>
              </a:endParaRPr>
            </a:p>
          </p:txBody>
        </p:sp>
        <p:sp>
          <p:nvSpPr>
            <p:cNvPr id="5" name="CasellaDiTesto 4"/>
            <p:cNvSpPr txBox="1"/>
            <p:nvPr/>
          </p:nvSpPr>
          <p:spPr>
            <a:xfrm>
              <a:off x="2774839" y="3748970"/>
              <a:ext cx="1386918" cy="400110"/>
            </a:xfrm>
            <a:prstGeom prst="rect">
              <a:avLst/>
            </a:prstGeom>
            <a:solidFill>
              <a:srgbClr val="CDEAFF"/>
            </a:solidFill>
          </p:spPr>
          <p:txBody>
            <a:bodyPr wrap="none" rtlCol="0">
              <a:spAutoFit/>
            </a:bodyPr>
            <a:lstStyle/>
            <a:p>
              <a:r>
                <a:rPr lang="it-IT" sz="2000" smtClean="0">
                  <a:latin typeface="Times New Roman" panose="02020603050405020304" pitchFamily="18" charset="0"/>
                  <a:cs typeface="Times New Roman" panose="02020603050405020304" pitchFamily="18" charset="0"/>
                </a:rPr>
                <a:t>Single bean</a:t>
              </a:r>
              <a:endParaRPr lang="en-US" sz="2000">
                <a:latin typeface="Times New Roman" panose="02020603050405020304" pitchFamily="18" charset="0"/>
                <a:cs typeface="Times New Roman" panose="02020603050405020304" pitchFamily="18" charset="0"/>
              </a:endParaRPr>
            </a:p>
          </p:txBody>
        </p:sp>
      </p:grpSp>
      <p:sp>
        <p:nvSpPr>
          <p:cNvPr id="7" name="CasellaDiTesto 6"/>
          <p:cNvSpPr txBox="1"/>
          <p:nvPr/>
        </p:nvSpPr>
        <p:spPr>
          <a:xfrm>
            <a:off x="3851920" y="1201023"/>
            <a:ext cx="1271502" cy="400110"/>
          </a:xfrm>
          <a:prstGeom prst="rect">
            <a:avLst/>
          </a:prstGeom>
          <a:solidFill>
            <a:schemeClr val="bg1"/>
          </a:solidFill>
        </p:spPr>
        <p:txBody>
          <a:bodyPr wrap="none" rtlCol="0">
            <a:spAutoFit/>
          </a:bodyPr>
          <a:lstStyle/>
          <a:p>
            <a:r>
              <a:rPr lang="it-IT" sz="2000" smtClean="0">
                <a:solidFill>
                  <a:srgbClr val="00B050"/>
                </a:solidFill>
                <a:latin typeface="Times New Roman" panose="02020603050405020304" pitchFamily="18" charset="0"/>
                <a:cs typeface="Times New Roman" panose="02020603050405020304" pitchFamily="18" charset="0"/>
              </a:rPr>
              <a:t>Poisson fit</a:t>
            </a:r>
            <a:endParaRPr lang="en-US" sz="2000">
              <a:solidFill>
                <a:srgbClr val="00B050"/>
              </a:solidFill>
              <a:latin typeface="Times New Roman" panose="02020603050405020304" pitchFamily="18" charset="0"/>
              <a:cs typeface="Times New Roman" panose="02020603050405020304" pitchFamily="18" charset="0"/>
            </a:endParaRPr>
          </a:p>
        </p:txBody>
      </p:sp>
      <p:sp>
        <p:nvSpPr>
          <p:cNvPr id="8" name="CasellaDiTesto 7"/>
          <p:cNvSpPr txBox="1"/>
          <p:nvPr/>
        </p:nvSpPr>
        <p:spPr>
          <a:xfrm>
            <a:off x="3813918" y="1660793"/>
            <a:ext cx="1406154" cy="400110"/>
          </a:xfrm>
          <a:prstGeom prst="rect">
            <a:avLst/>
          </a:prstGeom>
          <a:solidFill>
            <a:schemeClr val="bg1"/>
          </a:solidFill>
        </p:spPr>
        <p:txBody>
          <a:bodyPr wrap="none" rtlCol="0">
            <a:spAutoFit/>
          </a:bodyPr>
          <a:lstStyle/>
          <a:p>
            <a:r>
              <a:rPr lang="it-IT" sz="2000" smtClean="0">
                <a:solidFill>
                  <a:srgbClr val="0070C0"/>
                </a:solidFill>
                <a:latin typeface="Times New Roman" panose="02020603050405020304" pitchFamily="18" charset="0"/>
                <a:cs typeface="Times New Roman" panose="02020603050405020304" pitchFamily="18" charset="0"/>
              </a:rPr>
              <a:t>Multi-mode</a:t>
            </a:r>
            <a:endParaRPr lang="en-US" sz="2000">
              <a:solidFill>
                <a:srgbClr val="0070C0"/>
              </a:solidFill>
              <a:latin typeface="Times New Roman" panose="02020603050405020304" pitchFamily="18" charset="0"/>
              <a:cs typeface="Times New Roman" panose="02020603050405020304" pitchFamily="18" charset="0"/>
            </a:endParaRPr>
          </a:p>
        </p:txBody>
      </p:sp>
      <p:sp>
        <p:nvSpPr>
          <p:cNvPr id="9" name="CasellaDiTesto 8"/>
          <p:cNvSpPr txBox="1"/>
          <p:nvPr/>
        </p:nvSpPr>
        <p:spPr>
          <a:xfrm>
            <a:off x="4161757" y="2381738"/>
            <a:ext cx="1124026" cy="400110"/>
          </a:xfrm>
          <a:prstGeom prst="rect">
            <a:avLst/>
          </a:prstGeom>
          <a:solidFill>
            <a:schemeClr val="bg1"/>
          </a:solidFill>
        </p:spPr>
        <p:txBody>
          <a:bodyPr wrap="none" rtlCol="0">
            <a:spAutoFit/>
          </a:bodyPr>
          <a:lstStyle/>
          <a:p>
            <a:r>
              <a:rPr lang="it-IT" sz="2000">
                <a:latin typeface="Times New Roman" panose="02020603050405020304" pitchFamily="18" charset="0"/>
                <a:cs typeface="Times New Roman" panose="02020603050405020304" pitchFamily="18" charset="0"/>
              </a:rPr>
              <a:t>G</a:t>
            </a:r>
            <a:r>
              <a:rPr lang="it-IT" sz="2000" smtClean="0">
                <a:latin typeface="Times New Roman" panose="02020603050405020304" pitchFamily="18" charset="0"/>
                <a:cs typeface="Times New Roman" panose="02020603050405020304" pitchFamily="18" charset="0"/>
              </a:rPr>
              <a:t>aussian</a:t>
            </a:r>
            <a:endParaRPr lang="en-US" sz="2000">
              <a:latin typeface="Times New Roman" panose="02020603050405020304" pitchFamily="18" charset="0"/>
              <a:cs typeface="Times New Roman" panose="02020603050405020304" pitchFamily="18" charset="0"/>
            </a:endParaRPr>
          </a:p>
        </p:txBody>
      </p:sp>
      <p:cxnSp>
        <p:nvCxnSpPr>
          <p:cNvPr id="11" name="Connettore 2 10"/>
          <p:cNvCxnSpPr/>
          <p:nvPr/>
        </p:nvCxnSpPr>
        <p:spPr>
          <a:xfrm flipH="1">
            <a:off x="2573974" y="1401078"/>
            <a:ext cx="1239944" cy="19897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flipH="1">
            <a:off x="2510516" y="1860848"/>
            <a:ext cx="1303402" cy="200055"/>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flipH="1">
            <a:off x="3059834" y="2652881"/>
            <a:ext cx="1025113" cy="20005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3397148" y="4293096"/>
            <a:ext cx="1271502" cy="400110"/>
          </a:xfrm>
          <a:prstGeom prst="rect">
            <a:avLst/>
          </a:prstGeom>
          <a:solidFill>
            <a:schemeClr val="bg1"/>
          </a:solidFill>
        </p:spPr>
        <p:txBody>
          <a:bodyPr wrap="none" rtlCol="0">
            <a:spAutoFit/>
          </a:bodyPr>
          <a:lstStyle/>
          <a:p>
            <a:r>
              <a:rPr lang="it-IT" sz="2000" smtClean="0">
                <a:solidFill>
                  <a:srgbClr val="00B050"/>
                </a:solidFill>
                <a:latin typeface="Times New Roman" panose="02020603050405020304" pitchFamily="18" charset="0"/>
                <a:cs typeface="Times New Roman" panose="02020603050405020304" pitchFamily="18" charset="0"/>
              </a:rPr>
              <a:t>Poisson fit</a:t>
            </a:r>
            <a:endParaRPr lang="en-US" sz="2000">
              <a:solidFill>
                <a:srgbClr val="00B050"/>
              </a:solidFill>
              <a:latin typeface="Times New Roman" panose="02020603050405020304" pitchFamily="18" charset="0"/>
              <a:cs typeface="Times New Roman" panose="02020603050405020304" pitchFamily="18" charset="0"/>
            </a:endParaRPr>
          </a:p>
        </p:txBody>
      </p:sp>
      <p:sp>
        <p:nvSpPr>
          <p:cNvPr id="21" name="CasellaDiTesto 20"/>
          <p:cNvSpPr txBox="1"/>
          <p:nvPr/>
        </p:nvSpPr>
        <p:spPr>
          <a:xfrm>
            <a:off x="3381870" y="5085184"/>
            <a:ext cx="1406154" cy="400110"/>
          </a:xfrm>
          <a:prstGeom prst="rect">
            <a:avLst/>
          </a:prstGeom>
          <a:solidFill>
            <a:schemeClr val="bg1"/>
          </a:solidFill>
        </p:spPr>
        <p:txBody>
          <a:bodyPr wrap="none" rtlCol="0">
            <a:spAutoFit/>
          </a:bodyPr>
          <a:lstStyle/>
          <a:p>
            <a:r>
              <a:rPr lang="it-IT" sz="2000" smtClean="0">
                <a:solidFill>
                  <a:srgbClr val="0070C0"/>
                </a:solidFill>
                <a:latin typeface="Times New Roman" panose="02020603050405020304" pitchFamily="18" charset="0"/>
                <a:cs typeface="Times New Roman" panose="02020603050405020304" pitchFamily="18" charset="0"/>
              </a:rPr>
              <a:t>Multi-mode</a:t>
            </a:r>
            <a:endParaRPr lang="en-US" sz="2000">
              <a:solidFill>
                <a:srgbClr val="0070C0"/>
              </a:solidFill>
              <a:latin typeface="Times New Roman" panose="02020603050405020304" pitchFamily="18" charset="0"/>
              <a:cs typeface="Times New Roman" panose="02020603050405020304" pitchFamily="18" charset="0"/>
            </a:endParaRPr>
          </a:p>
        </p:txBody>
      </p:sp>
      <p:cxnSp>
        <p:nvCxnSpPr>
          <p:cNvPr id="22" name="Connettore 2 21"/>
          <p:cNvCxnSpPr>
            <a:stCxn id="20" idx="1"/>
          </p:cNvCxnSpPr>
          <p:nvPr/>
        </p:nvCxnSpPr>
        <p:spPr>
          <a:xfrm flipH="1">
            <a:off x="2628052" y="4493151"/>
            <a:ext cx="769096" cy="7565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flipH="1" flipV="1">
            <a:off x="2608162" y="4941168"/>
            <a:ext cx="811710" cy="344071"/>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0" name="CasellaDiTesto 29"/>
          <p:cNvSpPr txBox="1"/>
          <p:nvPr/>
        </p:nvSpPr>
        <p:spPr>
          <a:xfrm>
            <a:off x="4538564" y="3163615"/>
            <a:ext cx="4073939" cy="769441"/>
          </a:xfrm>
          <a:prstGeom prst="rect">
            <a:avLst/>
          </a:prstGeom>
          <a:solidFill>
            <a:schemeClr val="accent6">
              <a:lumMod val="40000"/>
              <a:lumOff val="60000"/>
            </a:schemeClr>
          </a:solidFill>
          <a:ln w="28575">
            <a:solidFill>
              <a:srgbClr val="FF9900"/>
            </a:solidFill>
          </a:ln>
        </p:spPr>
        <p:txBody>
          <a:bodyPr wrap="square" rtlCol="0">
            <a:spAutoFit/>
          </a:bodyPr>
          <a:lstStyle/>
          <a:p>
            <a:pPr algn="just"/>
            <a:r>
              <a:rPr lang="it-IT" sz="2200" smtClean="0">
                <a:latin typeface="Times New Roman" panose="02020603050405020304" pitchFamily="18" charset="0"/>
                <a:cs typeface="Times New Roman" panose="02020603050405020304" pitchFamily="18" charset="0"/>
              </a:rPr>
              <a:t>From the end of residual luminescenze up to the end of data</a:t>
            </a:r>
            <a:endParaRPr lang="en-US" sz="2200">
              <a:latin typeface="Times New Roman" panose="02020603050405020304" pitchFamily="18" charset="0"/>
              <a:cs typeface="Times New Roman" panose="02020603050405020304" pitchFamily="18" charset="0"/>
            </a:endParaRPr>
          </a:p>
        </p:txBody>
      </p:sp>
      <p:sp>
        <p:nvSpPr>
          <p:cNvPr id="31" name="Rettangolo 30"/>
          <p:cNvSpPr/>
          <p:nvPr/>
        </p:nvSpPr>
        <p:spPr>
          <a:xfrm>
            <a:off x="5323620" y="1199128"/>
            <a:ext cx="3712876" cy="1323439"/>
          </a:xfrm>
          <a:prstGeom prst="rect">
            <a:avLst/>
          </a:prstGeom>
          <a:solidFill>
            <a:srgbClr val="CCFF99"/>
          </a:solidFill>
          <a:ln w="28575">
            <a:solidFill>
              <a:srgbClr val="FFC000"/>
            </a:solidFill>
          </a:ln>
        </p:spPr>
        <p:txBody>
          <a:bodyPr wrap="none">
            <a:spAutoFit/>
          </a:bodyPr>
          <a:lstStyle/>
          <a:p>
            <a:pPr algn="just"/>
            <a:r>
              <a:rPr lang="it-IT" sz="2000" smtClean="0">
                <a:solidFill>
                  <a:srgbClr val="FF0000"/>
                </a:solidFill>
                <a:latin typeface="Times New Roman" panose="02020603050405020304" pitchFamily="18" charset="0"/>
                <a:cs typeface="Times New Roman" panose="02020603050405020304" pitchFamily="18" charset="0"/>
              </a:rPr>
              <a:t>Exp - &lt;m&gt; </a:t>
            </a:r>
            <a:r>
              <a:rPr lang="it-IT" sz="2000">
                <a:solidFill>
                  <a:srgbClr val="FF0000"/>
                </a:solidFill>
                <a:latin typeface="Times New Roman" panose="02020603050405020304" pitchFamily="18" charset="0"/>
                <a:cs typeface="Times New Roman" panose="02020603050405020304" pitchFamily="18" charset="0"/>
              </a:rPr>
              <a:t>= </a:t>
            </a:r>
            <a:r>
              <a:rPr lang="it-IT" sz="2000" smtClean="0">
                <a:solidFill>
                  <a:srgbClr val="FF0000"/>
                </a:solidFill>
                <a:latin typeface="Times New Roman" panose="02020603050405020304" pitchFamily="18" charset="0"/>
                <a:cs typeface="Times New Roman" panose="02020603050405020304" pitchFamily="18" charset="0"/>
              </a:rPr>
              <a:t>23.5, </a:t>
            </a:r>
            <a:r>
              <a:rPr lang="it-IT" sz="2000">
                <a:solidFill>
                  <a:srgbClr val="FF0000"/>
                </a:solidFill>
                <a:latin typeface="Symbol" panose="05050102010706020507" pitchFamily="18" charset="2"/>
                <a:cs typeface="Times New Roman" panose="02020603050405020304" pitchFamily="18" charset="0"/>
              </a:rPr>
              <a:t>s</a:t>
            </a:r>
            <a:r>
              <a:rPr lang="it-IT" sz="2000" baseline="30000">
                <a:solidFill>
                  <a:srgbClr val="FF0000"/>
                </a:solidFill>
                <a:latin typeface="Symbol" panose="05050102010706020507" pitchFamily="18" charset="2"/>
                <a:cs typeface="Times New Roman" panose="02020603050405020304" pitchFamily="18" charset="0"/>
              </a:rPr>
              <a:t>2</a:t>
            </a:r>
            <a:r>
              <a:rPr lang="it-IT" sz="2000" smtClean="0">
                <a:solidFill>
                  <a:srgbClr val="FF0000"/>
                </a:solidFill>
                <a:latin typeface="Symbol" panose="05050102010706020507" pitchFamily="18" charset="2"/>
                <a:cs typeface="Times New Roman" panose="02020603050405020304" pitchFamily="18" charset="0"/>
              </a:rPr>
              <a:t> </a:t>
            </a:r>
            <a:r>
              <a:rPr lang="it-IT" sz="2000">
                <a:solidFill>
                  <a:srgbClr val="FF0000"/>
                </a:solidFill>
                <a:latin typeface="Times New Roman" panose="02020603050405020304" pitchFamily="18" charset="0"/>
                <a:cs typeface="Times New Roman" panose="02020603050405020304" pitchFamily="18" charset="0"/>
              </a:rPr>
              <a:t>= </a:t>
            </a:r>
            <a:r>
              <a:rPr lang="it-IT" sz="2000" smtClean="0">
                <a:solidFill>
                  <a:srgbClr val="FF0000"/>
                </a:solidFill>
                <a:latin typeface="Times New Roman" panose="02020603050405020304" pitchFamily="18" charset="0"/>
                <a:cs typeface="Times New Roman" panose="02020603050405020304" pitchFamily="18" charset="0"/>
              </a:rPr>
              <a:t>39.9</a:t>
            </a:r>
          </a:p>
          <a:p>
            <a:pPr algn="just"/>
            <a:r>
              <a:rPr lang="it-IT" sz="2000" smtClean="0">
                <a:solidFill>
                  <a:srgbClr val="00B050"/>
                </a:solidFill>
                <a:latin typeface="Times New Roman" panose="02020603050405020304" pitchFamily="18" charset="0"/>
                <a:cs typeface="Times New Roman" panose="02020603050405020304" pitchFamily="18" charset="0"/>
              </a:rPr>
              <a:t>Poisson -</a:t>
            </a:r>
            <a:r>
              <a:rPr lang="it-IT" sz="2000">
                <a:solidFill>
                  <a:srgbClr val="00B050"/>
                </a:solidFill>
                <a:latin typeface="Times New Roman" panose="02020603050405020304" pitchFamily="18" charset="0"/>
                <a:cs typeface="Times New Roman" panose="02020603050405020304" pitchFamily="18" charset="0"/>
              </a:rPr>
              <a:t> </a:t>
            </a:r>
            <a:r>
              <a:rPr lang="it-IT" sz="2000" smtClean="0">
                <a:solidFill>
                  <a:srgbClr val="00B050"/>
                </a:solidFill>
                <a:latin typeface="Times New Roman" panose="02020603050405020304" pitchFamily="18" charset="0"/>
                <a:cs typeface="Times New Roman" panose="02020603050405020304" pitchFamily="18" charset="0"/>
              </a:rPr>
              <a:t>&lt;m&gt; </a:t>
            </a:r>
            <a:r>
              <a:rPr lang="it-IT" sz="2000">
                <a:solidFill>
                  <a:srgbClr val="00B050"/>
                </a:solidFill>
                <a:latin typeface="Times New Roman" panose="02020603050405020304" pitchFamily="18" charset="0"/>
                <a:cs typeface="Times New Roman" panose="02020603050405020304" pitchFamily="18" charset="0"/>
              </a:rPr>
              <a:t>= </a:t>
            </a:r>
            <a:r>
              <a:rPr lang="it-IT" sz="2000" smtClean="0">
                <a:solidFill>
                  <a:srgbClr val="00B050"/>
                </a:solidFill>
                <a:latin typeface="Times New Roman" panose="02020603050405020304" pitchFamily="18" charset="0"/>
                <a:cs typeface="Times New Roman" panose="02020603050405020304" pitchFamily="18" charset="0"/>
              </a:rPr>
              <a:t>23.5</a:t>
            </a:r>
            <a:endParaRPr lang="it-IT" sz="2000" smtClean="0">
              <a:solidFill>
                <a:srgbClr val="00B050"/>
              </a:solidFill>
              <a:latin typeface="Times New Roman" panose="02020603050405020304" pitchFamily="18" charset="0"/>
              <a:cs typeface="Times New Roman" panose="02020603050405020304" pitchFamily="18" charset="0"/>
            </a:endParaRPr>
          </a:p>
          <a:p>
            <a:pPr algn="just"/>
            <a:r>
              <a:rPr lang="it-IT" sz="2000" smtClean="0">
                <a:latin typeface="Times New Roman" panose="02020603050405020304" pitchFamily="18" charset="0"/>
                <a:cs typeface="Times New Roman" panose="02020603050405020304" pitchFamily="18" charset="0"/>
              </a:rPr>
              <a:t>Gauss - &lt;m&gt; </a:t>
            </a:r>
            <a:r>
              <a:rPr lang="it-IT" sz="2000">
                <a:latin typeface="Times New Roman" panose="02020603050405020304" pitchFamily="18" charset="0"/>
                <a:cs typeface="Times New Roman" panose="02020603050405020304" pitchFamily="18" charset="0"/>
              </a:rPr>
              <a:t>= </a:t>
            </a:r>
            <a:r>
              <a:rPr lang="it-IT" sz="2000" smtClean="0">
                <a:latin typeface="Times New Roman" panose="02020603050405020304" pitchFamily="18" charset="0"/>
                <a:cs typeface="Times New Roman" panose="02020603050405020304" pitchFamily="18" charset="0"/>
              </a:rPr>
              <a:t>23.2, </a:t>
            </a:r>
            <a:r>
              <a:rPr lang="it-IT" sz="2000">
                <a:latin typeface="Symbol" panose="05050102010706020507" pitchFamily="18" charset="2"/>
                <a:cs typeface="Times New Roman" panose="02020603050405020304" pitchFamily="18" charset="0"/>
              </a:rPr>
              <a:t>s</a:t>
            </a:r>
            <a:r>
              <a:rPr lang="it-IT" sz="2000" baseline="30000">
                <a:latin typeface="Symbol" panose="05050102010706020507" pitchFamily="18" charset="2"/>
                <a:cs typeface="Times New Roman" panose="02020603050405020304" pitchFamily="18" charset="0"/>
              </a:rPr>
              <a:t>2</a:t>
            </a:r>
            <a:r>
              <a:rPr lang="it-IT" sz="2000">
                <a:latin typeface="Symbol" panose="05050102010706020507" pitchFamily="18" charset="2"/>
                <a:cs typeface="Times New Roman" panose="02020603050405020304" pitchFamily="18" charset="0"/>
              </a:rPr>
              <a:t> </a:t>
            </a:r>
            <a:r>
              <a:rPr lang="it-IT" sz="2000">
                <a:latin typeface="Times New Roman" panose="02020603050405020304" pitchFamily="18" charset="0"/>
                <a:cs typeface="Times New Roman" panose="02020603050405020304" pitchFamily="18" charset="0"/>
              </a:rPr>
              <a:t>= </a:t>
            </a:r>
            <a:r>
              <a:rPr lang="it-IT" sz="2000" smtClean="0">
                <a:latin typeface="Times New Roman" panose="02020603050405020304" pitchFamily="18" charset="0"/>
                <a:cs typeface="Times New Roman" panose="02020603050405020304" pitchFamily="18" charset="0"/>
              </a:rPr>
              <a:t>40.4</a:t>
            </a:r>
          </a:p>
          <a:p>
            <a:pPr algn="just"/>
            <a:r>
              <a:rPr lang="it-IT" sz="2000">
                <a:solidFill>
                  <a:srgbClr val="0070C0"/>
                </a:solidFill>
                <a:latin typeface="Times New Roman" panose="02020603050405020304" pitchFamily="18" charset="0"/>
                <a:cs typeface="Times New Roman" panose="02020603050405020304" pitchFamily="18" charset="0"/>
              </a:rPr>
              <a:t>Multi-mode - &lt;m&gt; = </a:t>
            </a:r>
            <a:r>
              <a:rPr lang="it-IT" sz="2000" smtClean="0">
                <a:solidFill>
                  <a:srgbClr val="0070C0"/>
                </a:solidFill>
                <a:latin typeface="Times New Roman" panose="02020603050405020304" pitchFamily="18" charset="0"/>
                <a:cs typeface="Times New Roman" panose="02020603050405020304" pitchFamily="18" charset="0"/>
              </a:rPr>
              <a:t>23.7, </a:t>
            </a:r>
            <a:r>
              <a:rPr lang="it-IT" sz="2000">
                <a:solidFill>
                  <a:srgbClr val="0070C0"/>
                </a:solidFill>
                <a:latin typeface="Symbol" panose="05050102010706020507" pitchFamily="18" charset="2"/>
                <a:cs typeface="Times New Roman" panose="02020603050405020304" pitchFamily="18" charset="0"/>
              </a:rPr>
              <a:t>M </a:t>
            </a:r>
            <a:r>
              <a:rPr lang="it-IT" sz="2000">
                <a:solidFill>
                  <a:srgbClr val="0070C0"/>
                </a:solidFill>
                <a:latin typeface="Times New Roman" panose="02020603050405020304" pitchFamily="18" charset="0"/>
                <a:cs typeface="Times New Roman" panose="02020603050405020304" pitchFamily="18" charset="0"/>
              </a:rPr>
              <a:t>= </a:t>
            </a:r>
            <a:r>
              <a:rPr lang="it-IT" sz="2000" smtClean="0">
                <a:solidFill>
                  <a:srgbClr val="0070C0"/>
                </a:solidFill>
                <a:latin typeface="Times New Roman" panose="02020603050405020304" pitchFamily="18" charset="0"/>
                <a:cs typeface="Times New Roman" panose="02020603050405020304" pitchFamily="18" charset="0"/>
              </a:rPr>
              <a:t>65</a:t>
            </a:r>
            <a:endParaRPr lang="en-US" sz="2000">
              <a:solidFill>
                <a:srgbClr val="0070C0"/>
              </a:solidFill>
              <a:latin typeface="Times New Roman" panose="02020603050405020304" pitchFamily="18" charset="0"/>
              <a:cs typeface="Times New Roman" panose="02020603050405020304" pitchFamily="18" charset="0"/>
            </a:endParaRPr>
          </a:p>
        </p:txBody>
      </p:sp>
      <p:sp>
        <p:nvSpPr>
          <p:cNvPr id="32" name="Rettangolo 31"/>
          <p:cNvSpPr/>
          <p:nvPr/>
        </p:nvSpPr>
        <p:spPr>
          <a:xfrm>
            <a:off x="4967556" y="4605858"/>
            <a:ext cx="3584636" cy="1015663"/>
          </a:xfrm>
          <a:prstGeom prst="rect">
            <a:avLst/>
          </a:prstGeom>
          <a:solidFill>
            <a:srgbClr val="CCFF99"/>
          </a:solidFill>
          <a:ln w="28575">
            <a:solidFill>
              <a:srgbClr val="FFC000"/>
            </a:solidFill>
          </a:ln>
        </p:spPr>
        <p:txBody>
          <a:bodyPr wrap="none">
            <a:spAutoFit/>
          </a:bodyPr>
          <a:lstStyle/>
          <a:p>
            <a:pPr algn="just"/>
            <a:r>
              <a:rPr lang="it-IT" sz="2000" smtClean="0">
                <a:solidFill>
                  <a:srgbClr val="FF0000"/>
                </a:solidFill>
                <a:latin typeface="Times New Roman" panose="02020603050405020304" pitchFamily="18" charset="0"/>
                <a:cs typeface="Times New Roman" panose="02020603050405020304" pitchFamily="18" charset="0"/>
              </a:rPr>
              <a:t>Exp - &lt;m&gt; </a:t>
            </a:r>
            <a:r>
              <a:rPr lang="it-IT" sz="2000">
                <a:solidFill>
                  <a:srgbClr val="FF0000"/>
                </a:solidFill>
                <a:latin typeface="Times New Roman" panose="02020603050405020304" pitchFamily="18" charset="0"/>
                <a:cs typeface="Times New Roman" panose="02020603050405020304" pitchFamily="18" charset="0"/>
              </a:rPr>
              <a:t>= </a:t>
            </a:r>
            <a:r>
              <a:rPr lang="it-IT" sz="2000" smtClean="0">
                <a:solidFill>
                  <a:srgbClr val="FF0000"/>
                </a:solidFill>
                <a:latin typeface="Times New Roman" panose="02020603050405020304" pitchFamily="18" charset="0"/>
                <a:cs typeface="Times New Roman" panose="02020603050405020304" pitchFamily="18" charset="0"/>
              </a:rPr>
              <a:t>7.9, </a:t>
            </a:r>
            <a:r>
              <a:rPr lang="it-IT" sz="2000">
                <a:solidFill>
                  <a:srgbClr val="FF0000"/>
                </a:solidFill>
                <a:latin typeface="Symbol" panose="05050102010706020507" pitchFamily="18" charset="2"/>
                <a:cs typeface="Times New Roman" panose="02020603050405020304" pitchFamily="18" charset="0"/>
              </a:rPr>
              <a:t>s</a:t>
            </a:r>
            <a:r>
              <a:rPr lang="it-IT" sz="2000" baseline="30000">
                <a:solidFill>
                  <a:srgbClr val="FF0000"/>
                </a:solidFill>
                <a:latin typeface="Symbol" panose="05050102010706020507" pitchFamily="18" charset="2"/>
                <a:cs typeface="Times New Roman" panose="02020603050405020304" pitchFamily="18" charset="0"/>
              </a:rPr>
              <a:t>2</a:t>
            </a:r>
            <a:r>
              <a:rPr lang="it-IT" sz="2000" smtClean="0">
                <a:solidFill>
                  <a:srgbClr val="FF0000"/>
                </a:solidFill>
                <a:latin typeface="Symbol" panose="05050102010706020507" pitchFamily="18" charset="2"/>
                <a:cs typeface="Times New Roman" panose="02020603050405020304" pitchFamily="18" charset="0"/>
              </a:rPr>
              <a:t> </a:t>
            </a:r>
            <a:r>
              <a:rPr lang="it-IT" sz="2000">
                <a:solidFill>
                  <a:srgbClr val="FF0000"/>
                </a:solidFill>
                <a:latin typeface="Times New Roman" panose="02020603050405020304" pitchFamily="18" charset="0"/>
                <a:cs typeface="Times New Roman" panose="02020603050405020304" pitchFamily="18" charset="0"/>
              </a:rPr>
              <a:t>= </a:t>
            </a:r>
            <a:r>
              <a:rPr lang="it-IT" sz="2000" smtClean="0">
                <a:solidFill>
                  <a:srgbClr val="FF0000"/>
                </a:solidFill>
                <a:latin typeface="Times New Roman" panose="02020603050405020304" pitchFamily="18" charset="0"/>
                <a:cs typeface="Times New Roman" panose="02020603050405020304" pitchFamily="18" charset="0"/>
              </a:rPr>
              <a:t>20.2</a:t>
            </a:r>
          </a:p>
          <a:p>
            <a:pPr algn="just"/>
            <a:r>
              <a:rPr lang="it-IT" sz="2000" smtClean="0">
                <a:solidFill>
                  <a:srgbClr val="00B050"/>
                </a:solidFill>
                <a:latin typeface="Times New Roman" panose="02020603050405020304" pitchFamily="18" charset="0"/>
                <a:cs typeface="Times New Roman" panose="02020603050405020304" pitchFamily="18" charset="0"/>
              </a:rPr>
              <a:t>Poisson -</a:t>
            </a:r>
            <a:r>
              <a:rPr lang="it-IT" sz="2000">
                <a:solidFill>
                  <a:srgbClr val="00B050"/>
                </a:solidFill>
                <a:latin typeface="Times New Roman" panose="02020603050405020304" pitchFamily="18" charset="0"/>
                <a:cs typeface="Times New Roman" panose="02020603050405020304" pitchFamily="18" charset="0"/>
              </a:rPr>
              <a:t> </a:t>
            </a:r>
            <a:r>
              <a:rPr lang="it-IT" sz="2000" smtClean="0">
                <a:solidFill>
                  <a:srgbClr val="00B050"/>
                </a:solidFill>
                <a:latin typeface="Times New Roman" panose="02020603050405020304" pitchFamily="18" charset="0"/>
                <a:cs typeface="Times New Roman" panose="02020603050405020304" pitchFamily="18" charset="0"/>
              </a:rPr>
              <a:t>&lt;m&gt; </a:t>
            </a:r>
            <a:r>
              <a:rPr lang="it-IT" sz="2000">
                <a:solidFill>
                  <a:srgbClr val="00B050"/>
                </a:solidFill>
                <a:latin typeface="Times New Roman" panose="02020603050405020304" pitchFamily="18" charset="0"/>
                <a:cs typeface="Times New Roman" panose="02020603050405020304" pitchFamily="18" charset="0"/>
              </a:rPr>
              <a:t>= </a:t>
            </a:r>
            <a:r>
              <a:rPr lang="it-IT" sz="2000" smtClean="0">
                <a:solidFill>
                  <a:srgbClr val="00B050"/>
                </a:solidFill>
                <a:latin typeface="Times New Roman" panose="02020603050405020304" pitchFamily="18" charset="0"/>
                <a:cs typeface="Times New Roman" panose="02020603050405020304" pitchFamily="18" charset="0"/>
              </a:rPr>
              <a:t>7.6</a:t>
            </a:r>
            <a:endParaRPr lang="it-IT" sz="2000" smtClean="0">
              <a:solidFill>
                <a:srgbClr val="00B050"/>
              </a:solidFill>
              <a:latin typeface="Times New Roman" panose="02020603050405020304" pitchFamily="18" charset="0"/>
              <a:cs typeface="Times New Roman" panose="02020603050405020304" pitchFamily="18" charset="0"/>
            </a:endParaRPr>
          </a:p>
          <a:p>
            <a:pPr algn="just"/>
            <a:r>
              <a:rPr lang="it-IT" sz="2000" smtClean="0">
                <a:solidFill>
                  <a:srgbClr val="0070C0"/>
                </a:solidFill>
                <a:latin typeface="Times New Roman" panose="02020603050405020304" pitchFamily="18" charset="0"/>
                <a:cs typeface="Times New Roman" panose="02020603050405020304" pitchFamily="18" charset="0"/>
              </a:rPr>
              <a:t>Multi-mode - &lt;m&gt; </a:t>
            </a:r>
            <a:r>
              <a:rPr lang="it-IT" sz="2000">
                <a:solidFill>
                  <a:srgbClr val="0070C0"/>
                </a:solidFill>
                <a:latin typeface="Times New Roman" panose="02020603050405020304" pitchFamily="18" charset="0"/>
                <a:cs typeface="Times New Roman" panose="02020603050405020304" pitchFamily="18" charset="0"/>
              </a:rPr>
              <a:t>= </a:t>
            </a:r>
            <a:r>
              <a:rPr lang="it-IT" sz="2000" smtClean="0">
                <a:solidFill>
                  <a:srgbClr val="0070C0"/>
                </a:solidFill>
                <a:latin typeface="Times New Roman" panose="02020603050405020304" pitchFamily="18" charset="0"/>
                <a:cs typeface="Times New Roman" panose="02020603050405020304" pitchFamily="18" charset="0"/>
              </a:rPr>
              <a:t>7.6, </a:t>
            </a:r>
            <a:r>
              <a:rPr lang="it-IT" sz="2000">
                <a:solidFill>
                  <a:srgbClr val="0070C0"/>
                </a:solidFill>
                <a:latin typeface="Symbol" panose="05050102010706020507" pitchFamily="18" charset="2"/>
                <a:cs typeface="Times New Roman" panose="02020603050405020304" pitchFamily="18" charset="0"/>
              </a:rPr>
              <a:t>M</a:t>
            </a:r>
            <a:r>
              <a:rPr lang="it-IT" sz="2000" smtClean="0">
                <a:solidFill>
                  <a:srgbClr val="0070C0"/>
                </a:solidFill>
                <a:latin typeface="Symbol" panose="05050102010706020507" pitchFamily="18" charset="2"/>
                <a:cs typeface="Times New Roman" panose="02020603050405020304" pitchFamily="18" charset="0"/>
              </a:rPr>
              <a:t> </a:t>
            </a:r>
            <a:r>
              <a:rPr lang="it-IT" sz="2000">
                <a:solidFill>
                  <a:srgbClr val="0070C0"/>
                </a:solidFill>
                <a:latin typeface="Times New Roman" panose="02020603050405020304" pitchFamily="18" charset="0"/>
                <a:cs typeface="Times New Roman" panose="02020603050405020304" pitchFamily="18" charset="0"/>
              </a:rPr>
              <a:t>= </a:t>
            </a:r>
            <a:r>
              <a:rPr lang="it-IT" sz="2000" smtClean="0">
                <a:solidFill>
                  <a:srgbClr val="0070C0"/>
                </a:solidFill>
                <a:latin typeface="Times New Roman" panose="02020603050405020304" pitchFamily="18" charset="0"/>
                <a:cs typeface="Times New Roman" panose="02020603050405020304" pitchFamily="18" charset="0"/>
              </a:rPr>
              <a:t>32</a:t>
            </a:r>
            <a:endParaRPr lang="en-US" sz="20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38485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8437" y="980728"/>
            <a:ext cx="8568952" cy="1938992"/>
          </a:xfrm>
          <a:prstGeom prst="rect">
            <a:avLst/>
          </a:prstGeom>
          <a:solidFill>
            <a:schemeClr val="accent6">
              <a:lumMod val="20000"/>
              <a:lumOff val="80000"/>
            </a:schemeClr>
          </a:solidFill>
          <a:ln w="28575">
            <a:solidFill>
              <a:srgbClr val="FF0000"/>
            </a:solidFill>
          </a:ln>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In </a:t>
            </a:r>
            <a:r>
              <a:rPr lang="en-US" sz="2400">
                <a:latin typeface="Times New Roman" panose="02020603050405020304" pitchFamily="18" charset="0"/>
                <a:cs typeface="Times New Roman" panose="02020603050405020304" pitchFamily="18" charset="0"/>
              </a:rPr>
              <a:t>both cases the fit with a Poisson function is inaccurate, but this is not surprising considering the experimental difference between the mean values and variances and that the stationarity hypothesis is only weakly satisfied having considered the entire time interval of measurement. </a:t>
            </a:r>
          </a:p>
        </p:txBody>
      </p:sp>
      <p:sp>
        <p:nvSpPr>
          <p:cNvPr id="4" name="Rettangolo 3"/>
          <p:cNvSpPr/>
          <p:nvPr/>
        </p:nvSpPr>
        <p:spPr>
          <a:xfrm>
            <a:off x="288437" y="3645024"/>
            <a:ext cx="8568952" cy="2308324"/>
          </a:xfrm>
          <a:prstGeom prst="rect">
            <a:avLst/>
          </a:prstGeom>
          <a:solidFill>
            <a:schemeClr val="accent3">
              <a:lumMod val="20000"/>
              <a:lumOff val="80000"/>
            </a:schemeClr>
          </a:solidFill>
          <a:ln w="28575">
            <a:solidFill>
              <a:srgbClr val="00B050"/>
            </a:solidFill>
          </a:ln>
        </p:spPr>
        <p:txBody>
          <a:bodyPr wrap="square">
            <a:spAutoFit/>
          </a:bodyPr>
          <a:lstStyle/>
          <a:p>
            <a:pPr algn="just"/>
            <a:r>
              <a:rPr lang="en-US" sz="2400">
                <a:latin typeface="Times New Roman" panose="02020603050405020304" pitchFamily="18" charset="0"/>
                <a:cs typeface="Times New Roman" panose="02020603050405020304" pitchFamily="18" charset="0"/>
              </a:rPr>
              <a:t>T</a:t>
            </a:r>
            <a:r>
              <a:rPr lang="en-US" sz="2400" smtClean="0">
                <a:latin typeface="Times New Roman" panose="02020603050405020304" pitchFamily="18" charset="0"/>
                <a:cs typeface="Times New Roman" panose="02020603050405020304" pitchFamily="18" charset="0"/>
              </a:rPr>
              <a:t>he </a:t>
            </a:r>
            <a:r>
              <a:rPr lang="en-US" sz="2400">
                <a:latin typeface="Times New Roman" panose="02020603050405020304" pitchFamily="18" charset="0"/>
                <a:cs typeface="Times New Roman" panose="02020603050405020304" pitchFamily="18" charset="0"/>
              </a:rPr>
              <a:t>distribution relative to lentils is optimally fitted with </a:t>
            </a:r>
            <a:r>
              <a:rPr lang="en-US" sz="2400" smtClean="0">
                <a:latin typeface="Times New Roman" panose="02020603050405020304" pitchFamily="18" charset="0"/>
                <a:cs typeface="Times New Roman" panose="02020603050405020304" pitchFamily="18" charset="0"/>
              </a:rPr>
              <a:t>Gaussian or Multi-mode functional </a:t>
            </a:r>
            <a:r>
              <a:rPr lang="en-US" sz="2400">
                <a:latin typeface="Times New Roman" panose="02020603050405020304" pitchFamily="18" charset="0"/>
                <a:cs typeface="Times New Roman" panose="02020603050405020304" pitchFamily="18" charset="0"/>
              </a:rPr>
              <a:t>form. The fact that </a:t>
            </a:r>
            <a:r>
              <a:rPr lang="en-US" sz="2400" smtClean="0">
                <a:latin typeface="Times New Roman" panose="02020603050405020304" pitchFamily="18" charset="0"/>
                <a:cs typeface="Times New Roman" panose="02020603050405020304" pitchFamily="18" charset="0"/>
              </a:rPr>
              <a:t>this </a:t>
            </a:r>
            <a:r>
              <a:rPr lang="en-US" sz="2400">
                <a:latin typeface="Times New Roman" panose="02020603050405020304" pitchFamily="18" charset="0"/>
                <a:cs typeface="Times New Roman" panose="02020603050405020304" pitchFamily="18" charset="0"/>
              </a:rPr>
              <a:t>distribution </a:t>
            </a:r>
            <a:r>
              <a:rPr lang="en-US" sz="2400" smtClean="0">
                <a:latin typeface="Times New Roman" panose="02020603050405020304" pitchFamily="18" charset="0"/>
                <a:cs typeface="Times New Roman" panose="02020603050405020304" pitchFamily="18" charset="0"/>
              </a:rPr>
              <a:t>is </a:t>
            </a:r>
            <a:r>
              <a:rPr lang="en-US" sz="2400">
                <a:latin typeface="Times New Roman" panose="02020603050405020304" pitchFamily="18" charset="0"/>
                <a:cs typeface="Times New Roman" panose="02020603050405020304" pitchFamily="18" charset="0"/>
              </a:rPr>
              <a:t>strongly symmetrical and can be optimally fitted with a Gaussian is a clear indication that the various seeds have </a:t>
            </a:r>
            <a:r>
              <a:rPr lang="en-US" sz="2400" smtClean="0">
                <a:latin typeface="Times New Roman" panose="02020603050405020304" pitchFamily="18" charset="0"/>
                <a:cs typeface="Times New Roman" panose="02020603050405020304" pitchFamily="18" charset="0"/>
              </a:rPr>
              <a:t>different germination </a:t>
            </a:r>
            <a:r>
              <a:rPr lang="en-US" sz="2400">
                <a:latin typeface="Times New Roman" panose="02020603050405020304" pitchFamily="18" charset="0"/>
                <a:cs typeface="Times New Roman" panose="02020603050405020304" pitchFamily="18" charset="0"/>
              </a:rPr>
              <a:t>times which therefore give rise to emissions that are not in phase with each other. </a:t>
            </a:r>
          </a:p>
        </p:txBody>
      </p:sp>
    </p:spTree>
    <p:extLst>
      <p:ext uri="{BB962C8B-B14F-4D97-AF65-F5344CB8AC3E}">
        <p14:creationId xmlns:p14="http://schemas.microsoft.com/office/powerpoint/2010/main" val="224289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2564904"/>
            <a:ext cx="4399650" cy="3641090"/>
          </a:xfrm>
          <a:prstGeom prst="rect">
            <a:avLst/>
          </a:prstGeom>
        </p:spPr>
      </p:pic>
      <p:sp>
        <p:nvSpPr>
          <p:cNvPr id="2" name="CasellaDiTesto 1"/>
          <p:cNvSpPr txBox="1"/>
          <p:nvPr/>
        </p:nvSpPr>
        <p:spPr>
          <a:xfrm>
            <a:off x="467544" y="404664"/>
            <a:ext cx="8424936" cy="1938992"/>
          </a:xfrm>
          <a:prstGeom prst="rect">
            <a:avLst/>
          </a:prstGeom>
          <a:solidFill>
            <a:srgbClr val="CDEAFF"/>
          </a:solidFill>
          <a:ln w="28575">
            <a:solidFill>
              <a:srgbClr val="0070C0"/>
            </a:solidFill>
          </a:ln>
        </p:spPr>
        <p:txBody>
          <a:bodyPr wrap="square" rtlCol="0">
            <a:spAutoFit/>
          </a:bodyPr>
          <a:lstStyle/>
          <a:p>
            <a:pPr algn="just"/>
            <a:r>
              <a:rPr lang="en-US" sz="2400">
                <a:latin typeface="Times New Roman" panose="02020603050405020304" pitchFamily="18" charset="0"/>
                <a:cs typeface="Times New Roman" panose="02020603050405020304" pitchFamily="18" charset="0"/>
              </a:rPr>
              <a:t>The use of a shorter time period for the calculation of the probability distribution function makes the hypothesis of stationarity more easily satisfied. </a:t>
            </a:r>
            <a:r>
              <a:rPr lang="en-US" sz="2400" smtClean="0">
                <a:latin typeface="Times New Roman" panose="02020603050405020304" pitchFamily="18" charset="0"/>
                <a:cs typeface="Times New Roman" panose="02020603050405020304" pitchFamily="18" charset="0"/>
              </a:rPr>
              <a:t>In </a:t>
            </a:r>
            <a:r>
              <a:rPr lang="en-US" sz="2400">
                <a:latin typeface="Times New Roman" panose="02020603050405020304" pitchFamily="18" charset="0"/>
                <a:cs typeface="Times New Roman" panose="02020603050405020304" pitchFamily="18" charset="0"/>
              </a:rPr>
              <a:t>the case of a single bean data, using a shorter emission </a:t>
            </a:r>
            <a:r>
              <a:rPr lang="en-US" sz="2400" smtClean="0">
                <a:latin typeface="Times New Roman" panose="02020603050405020304" pitchFamily="18" charset="0"/>
                <a:cs typeface="Times New Roman" panose="02020603050405020304" pitchFamily="18" charset="0"/>
              </a:rPr>
              <a:t>period, </a:t>
            </a:r>
            <a:r>
              <a:rPr lang="en-US" sz="2400">
                <a:latin typeface="Times New Roman" panose="02020603050405020304" pitchFamily="18" charset="0"/>
                <a:cs typeface="Times New Roman" panose="02020603050405020304" pitchFamily="18" charset="0"/>
              </a:rPr>
              <a:t>we observe a transition to more symmetrical distributions. </a:t>
            </a:r>
          </a:p>
        </p:txBody>
      </p:sp>
      <p:sp>
        <p:nvSpPr>
          <p:cNvPr id="10" name="CasellaDiTesto 9"/>
          <p:cNvSpPr txBox="1"/>
          <p:nvPr/>
        </p:nvSpPr>
        <p:spPr>
          <a:xfrm>
            <a:off x="899592" y="2564904"/>
            <a:ext cx="1386918" cy="400110"/>
          </a:xfrm>
          <a:prstGeom prst="rect">
            <a:avLst/>
          </a:prstGeom>
          <a:solidFill>
            <a:srgbClr val="CDEAFF"/>
          </a:solidFill>
        </p:spPr>
        <p:txBody>
          <a:bodyPr wrap="none" rtlCol="0">
            <a:spAutoFit/>
          </a:bodyPr>
          <a:lstStyle/>
          <a:p>
            <a:r>
              <a:rPr lang="it-IT" sz="2000" smtClean="0">
                <a:latin typeface="Times New Roman" panose="02020603050405020304" pitchFamily="18" charset="0"/>
                <a:cs typeface="Times New Roman" panose="02020603050405020304" pitchFamily="18" charset="0"/>
              </a:rPr>
              <a:t>Single bean</a:t>
            </a:r>
            <a:endParaRPr lang="en-US" sz="2000">
              <a:latin typeface="Times New Roman" panose="02020603050405020304" pitchFamily="18" charset="0"/>
              <a:cs typeface="Times New Roman" panose="02020603050405020304" pitchFamily="18" charset="0"/>
            </a:endParaRPr>
          </a:p>
        </p:txBody>
      </p:sp>
      <p:sp>
        <p:nvSpPr>
          <p:cNvPr id="11" name="CasellaDiTesto 10"/>
          <p:cNvSpPr txBox="1"/>
          <p:nvPr/>
        </p:nvSpPr>
        <p:spPr>
          <a:xfrm>
            <a:off x="2971115" y="2564904"/>
            <a:ext cx="1271502" cy="400110"/>
          </a:xfrm>
          <a:prstGeom prst="rect">
            <a:avLst/>
          </a:prstGeom>
          <a:solidFill>
            <a:schemeClr val="bg1"/>
          </a:solidFill>
        </p:spPr>
        <p:txBody>
          <a:bodyPr wrap="none" rtlCol="0">
            <a:spAutoFit/>
          </a:bodyPr>
          <a:lstStyle/>
          <a:p>
            <a:r>
              <a:rPr lang="it-IT" sz="2000" smtClean="0">
                <a:solidFill>
                  <a:srgbClr val="00B050"/>
                </a:solidFill>
                <a:latin typeface="Times New Roman" panose="02020603050405020304" pitchFamily="18" charset="0"/>
                <a:cs typeface="Times New Roman" panose="02020603050405020304" pitchFamily="18" charset="0"/>
              </a:rPr>
              <a:t>Poisson fit</a:t>
            </a:r>
            <a:endParaRPr lang="en-US" sz="2000">
              <a:solidFill>
                <a:srgbClr val="00B050"/>
              </a:solidFill>
              <a:latin typeface="Times New Roman" panose="02020603050405020304" pitchFamily="18" charset="0"/>
              <a:cs typeface="Times New Roman" panose="02020603050405020304" pitchFamily="18" charset="0"/>
            </a:endParaRPr>
          </a:p>
        </p:txBody>
      </p:sp>
      <p:sp>
        <p:nvSpPr>
          <p:cNvPr id="12" name="CasellaDiTesto 11"/>
          <p:cNvSpPr txBox="1"/>
          <p:nvPr/>
        </p:nvSpPr>
        <p:spPr>
          <a:xfrm>
            <a:off x="3856366" y="3252920"/>
            <a:ext cx="1406154" cy="400110"/>
          </a:xfrm>
          <a:prstGeom prst="rect">
            <a:avLst/>
          </a:prstGeom>
          <a:solidFill>
            <a:schemeClr val="bg1"/>
          </a:solidFill>
        </p:spPr>
        <p:txBody>
          <a:bodyPr wrap="none" rtlCol="0">
            <a:spAutoFit/>
          </a:bodyPr>
          <a:lstStyle/>
          <a:p>
            <a:r>
              <a:rPr lang="it-IT" sz="2000" smtClean="0">
                <a:solidFill>
                  <a:srgbClr val="0070C0"/>
                </a:solidFill>
                <a:latin typeface="Times New Roman" panose="02020603050405020304" pitchFamily="18" charset="0"/>
                <a:cs typeface="Times New Roman" panose="02020603050405020304" pitchFamily="18" charset="0"/>
              </a:rPr>
              <a:t>Multi-mode</a:t>
            </a:r>
            <a:endParaRPr lang="en-US" sz="2000">
              <a:solidFill>
                <a:srgbClr val="0070C0"/>
              </a:solidFill>
              <a:latin typeface="Times New Roman" panose="02020603050405020304" pitchFamily="18" charset="0"/>
              <a:cs typeface="Times New Roman" panose="02020603050405020304" pitchFamily="18" charset="0"/>
            </a:endParaRPr>
          </a:p>
        </p:txBody>
      </p:sp>
      <p:cxnSp>
        <p:nvCxnSpPr>
          <p:cNvPr id="13" name="Connettore 2 12"/>
          <p:cNvCxnSpPr/>
          <p:nvPr/>
        </p:nvCxnSpPr>
        <p:spPr>
          <a:xfrm flipH="1">
            <a:off x="2811385" y="2972455"/>
            <a:ext cx="795482" cy="48052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flipH="1">
            <a:off x="3124582" y="3653030"/>
            <a:ext cx="1303402" cy="49605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9" name="Rettangolo 18"/>
          <p:cNvSpPr/>
          <p:nvPr/>
        </p:nvSpPr>
        <p:spPr>
          <a:xfrm>
            <a:off x="5194907" y="4941168"/>
            <a:ext cx="3703386" cy="1015663"/>
          </a:xfrm>
          <a:prstGeom prst="rect">
            <a:avLst/>
          </a:prstGeom>
          <a:solidFill>
            <a:srgbClr val="CCFF99"/>
          </a:solidFill>
          <a:ln w="28575">
            <a:solidFill>
              <a:srgbClr val="FFC000"/>
            </a:solidFill>
          </a:ln>
        </p:spPr>
        <p:txBody>
          <a:bodyPr wrap="none">
            <a:spAutoFit/>
          </a:bodyPr>
          <a:lstStyle/>
          <a:p>
            <a:pPr algn="just"/>
            <a:r>
              <a:rPr lang="it-IT" sz="2000" smtClean="0">
                <a:solidFill>
                  <a:srgbClr val="FF0000"/>
                </a:solidFill>
                <a:latin typeface="Times New Roman" panose="02020603050405020304" pitchFamily="18" charset="0"/>
                <a:cs typeface="Times New Roman" panose="02020603050405020304" pitchFamily="18" charset="0"/>
              </a:rPr>
              <a:t>Exp - &lt;m&gt; </a:t>
            </a:r>
            <a:r>
              <a:rPr lang="it-IT" sz="2000">
                <a:solidFill>
                  <a:srgbClr val="FF0000"/>
                </a:solidFill>
                <a:latin typeface="Times New Roman" panose="02020603050405020304" pitchFamily="18" charset="0"/>
                <a:cs typeface="Times New Roman" panose="02020603050405020304" pitchFamily="18" charset="0"/>
              </a:rPr>
              <a:t>= </a:t>
            </a:r>
            <a:r>
              <a:rPr lang="it-IT" sz="2000" smtClean="0">
                <a:solidFill>
                  <a:srgbClr val="FF0000"/>
                </a:solidFill>
                <a:latin typeface="Times New Roman" panose="02020603050405020304" pitchFamily="18" charset="0"/>
                <a:cs typeface="Times New Roman" panose="02020603050405020304" pitchFamily="18" charset="0"/>
              </a:rPr>
              <a:t>11.3, </a:t>
            </a:r>
            <a:r>
              <a:rPr lang="it-IT" sz="2000">
                <a:solidFill>
                  <a:srgbClr val="FF0000"/>
                </a:solidFill>
                <a:latin typeface="Symbol" panose="05050102010706020507" pitchFamily="18" charset="2"/>
                <a:cs typeface="Times New Roman" panose="02020603050405020304" pitchFamily="18" charset="0"/>
              </a:rPr>
              <a:t>s</a:t>
            </a:r>
            <a:r>
              <a:rPr lang="it-IT" sz="2000" baseline="30000">
                <a:solidFill>
                  <a:srgbClr val="FF0000"/>
                </a:solidFill>
                <a:latin typeface="Symbol" panose="05050102010706020507" pitchFamily="18" charset="2"/>
                <a:cs typeface="Times New Roman" panose="02020603050405020304" pitchFamily="18" charset="0"/>
              </a:rPr>
              <a:t>2</a:t>
            </a:r>
            <a:r>
              <a:rPr lang="it-IT" sz="2000" smtClean="0">
                <a:solidFill>
                  <a:srgbClr val="FF0000"/>
                </a:solidFill>
                <a:latin typeface="Symbol" panose="05050102010706020507" pitchFamily="18" charset="2"/>
                <a:cs typeface="Times New Roman" panose="02020603050405020304" pitchFamily="18" charset="0"/>
              </a:rPr>
              <a:t> </a:t>
            </a:r>
            <a:r>
              <a:rPr lang="it-IT" sz="2000">
                <a:solidFill>
                  <a:srgbClr val="FF0000"/>
                </a:solidFill>
                <a:latin typeface="Times New Roman" panose="02020603050405020304" pitchFamily="18" charset="0"/>
                <a:cs typeface="Times New Roman" panose="02020603050405020304" pitchFamily="18" charset="0"/>
              </a:rPr>
              <a:t>= </a:t>
            </a:r>
            <a:r>
              <a:rPr lang="it-IT" sz="2000" smtClean="0">
                <a:solidFill>
                  <a:srgbClr val="FF0000"/>
                </a:solidFill>
                <a:latin typeface="Times New Roman" panose="02020603050405020304" pitchFamily="18" charset="0"/>
                <a:cs typeface="Times New Roman" panose="02020603050405020304" pitchFamily="18" charset="0"/>
              </a:rPr>
              <a:t>12.9</a:t>
            </a:r>
          </a:p>
          <a:p>
            <a:pPr algn="just"/>
            <a:r>
              <a:rPr lang="it-IT" sz="2000" smtClean="0">
                <a:solidFill>
                  <a:srgbClr val="00B050"/>
                </a:solidFill>
                <a:latin typeface="Times New Roman" panose="02020603050405020304" pitchFamily="18" charset="0"/>
                <a:cs typeface="Times New Roman" panose="02020603050405020304" pitchFamily="18" charset="0"/>
              </a:rPr>
              <a:t>Poisson -</a:t>
            </a:r>
            <a:r>
              <a:rPr lang="it-IT" sz="2000">
                <a:solidFill>
                  <a:srgbClr val="00B050"/>
                </a:solidFill>
                <a:latin typeface="Times New Roman" panose="02020603050405020304" pitchFamily="18" charset="0"/>
                <a:cs typeface="Times New Roman" panose="02020603050405020304" pitchFamily="18" charset="0"/>
              </a:rPr>
              <a:t> </a:t>
            </a:r>
            <a:r>
              <a:rPr lang="it-IT" sz="2000" smtClean="0">
                <a:solidFill>
                  <a:srgbClr val="00B050"/>
                </a:solidFill>
                <a:latin typeface="Times New Roman" panose="02020603050405020304" pitchFamily="18" charset="0"/>
                <a:cs typeface="Times New Roman" panose="02020603050405020304" pitchFamily="18" charset="0"/>
              </a:rPr>
              <a:t>&lt;m&gt; </a:t>
            </a:r>
            <a:r>
              <a:rPr lang="it-IT" sz="2000">
                <a:solidFill>
                  <a:srgbClr val="00B050"/>
                </a:solidFill>
                <a:latin typeface="Times New Roman" panose="02020603050405020304" pitchFamily="18" charset="0"/>
                <a:cs typeface="Times New Roman" panose="02020603050405020304" pitchFamily="18" charset="0"/>
              </a:rPr>
              <a:t>= </a:t>
            </a:r>
            <a:r>
              <a:rPr lang="it-IT" sz="2000" smtClean="0">
                <a:solidFill>
                  <a:srgbClr val="00B050"/>
                </a:solidFill>
                <a:latin typeface="Times New Roman" panose="02020603050405020304" pitchFamily="18" charset="0"/>
                <a:cs typeface="Times New Roman" panose="02020603050405020304" pitchFamily="18" charset="0"/>
              </a:rPr>
              <a:t>11.2</a:t>
            </a:r>
          </a:p>
          <a:p>
            <a:pPr algn="just"/>
            <a:r>
              <a:rPr lang="it-IT" sz="2000" smtClean="0">
                <a:solidFill>
                  <a:srgbClr val="0070C0"/>
                </a:solidFill>
                <a:latin typeface="Times New Roman" panose="02020603050405020304" pitchFamily="18" charset="0"/>
                <a:cs typeface="Times New Roman" panose="02020603050405020304" pitchFamily="18" charset="0"/>
              </a:rPr>
              <a:t>Multi-mode - &lt;m&gt; </a:t>
            </a:r>
            <a:r>
              <a:rPr lang="it-IT" sz="2000">
                <a:solidFill>
                  <a:srgbClr val="0070C0"/>
                </a:solidFill>
                <a:latin typeface="Times New Roman" panose="02020603050405020304" pitchFamily="18" charset="0"/>
                <a:cs typeface="Times New Roman" panose="02020603050405020304" pitchFamily="18" charset="0"/>
              </a:rPr>
              <a:t>= </a:t>
            </a:r>
            <a:r>
              <a:rPr lang="it-IT" sz="2000" smtClean="0">
                <a:solidFill>
                  <a:srgbClr val="0070C0"/>
                </a:solidFill>
                <a:latin typeface="Times New Roman" panose="02020603050405020304" pitchFamily="18" charset="0"/>
                <a:cs typeface="Times New Roman" panose="02020603050405020304" pitchFamily="18" charset="0"/>
              </a:rPr>
              <a:t>11.3, </a:t>
            </a:r>
            <a:r>
              <a:rPr lang="it-IT" sz="2000">
                <a:solidFill>
                  <a:srgbClr val="0070C0"/>
                </a:solidFill>
                <a:latin typeface="Symbol" panose="05050102010706020507" pitchFamily="18" charset="2"/>
                <a:cs typeface="Times New Roman" panose="02020603050405020304" pitchFamily="18" charset="0"/>
              </a:rPr>
              <a:t>M</a:t>
            </a:r>
            <a:r>
              <a:rPr lang="it-IT" sz="2000" smtClean="0">
                <a:solidFill>
                  <a:srgbClr val="0070C0"/>
                </a:solidFill>
                <a:latin typeface="Symbol" panose="05050102010706020507" pitchFamily="18" charset="2"/>
                <a:cs typeface="Times New Roman" panose="02020603050405020304" pitchFamily="18" charset="0"/>
              </a:rPr>
              <a:t> </a:t>
            </a:r>
            <a:r>
              <a:rPr lang="it-IT" sz="2000">
                <a:solidFill>
                  <a:srgbClr val="0070C0"/>
                </a:solidFill>
                <a:latin typeface="Times New Roman" panose="02020603050405020304" pitchFamily="18" charset="0"/>
                <a:cs typeface="Times New Roman" panose="02020603050405020304" pitchFamily="18" charset="0"/>
              </a:rPr>
              <a:t>= </a:t>
            </a:r>
            <a:r>
              <a:rPr lang="it-IT" sz="2000" smtClean="0">
                <a:solidFill>
                  <a:srgbClr val="0070C0"/>
                </a:solidFill>
                <a:latin typeface="Times New Roman" panose="02020603050405020304" pitchFamily="18" charset="0"/>
                <a:cs typeface="Times New Roman" panose="02020603050405020304" pitchFamily="18" charset="0"/>
              </a:rPr>
              <a:t>50</a:t>
            </a:r>
            <a:endParaRPr lang="en-US" sz="2000">
              <a:solidFill>
                <a:srgbClr val="0070C0"/>
              </a:solidFill>
              <a:latin typeface="Times New Roman" panose="02020603050405020304" pitchFamily="18" charset="0"/>
              <a:cs typeface="Times New Roman" panose="02020603050405020304" pitchFamily="18" charset="0"/>
            </a:endParaRPr>
          </a:p>
        </p:txBody>
      </p:sp>
      <p:sp>
        <p:nvSpPr>
          <p:cNvPr id="20" name="Rettangolo 19"/>
          <p:cNvSpPr/>
          <p:nvPr/>
        </p:nvSpPr>
        <p:spPr>
          <a:xfrm>
            <a:off x="5772104" y="2965014"/>
            <a:ext cx="2686954" cy="461665"/>
          </a:xfrm>
          <a:prstGeom prst="rect">
            <a:avLst/>
          </a:prstGeom>
          <a:solidFill>
            <a:srgbClr val="CCFF99"/>
          </a:solidFill>
        </p:spPr>
        <p:txBody>
          <a:bodyPr wrap="none">
            <a:spAutoFit/>
          </a:bodyPr>
          <a:lstStyle/>
          <a:p>
            <a:r>
              <a:rPr lang="en-US" sz="2400">
                <a:latin typeface="Times New Roman" panose="02020603050405020304" pitchFamily="18" charset="0"/>
                <a:cs typeface="Times New Roman" panose="02020603050405020304" pitchFamily="18" charset="0"/>
              </a:rPr>
              <a:t>f</a:t>
            </a:r>
            <a:r>
              <a:rPr lang="en-US" sz="2400" smtClean="0">
                <a:latin typeface="Times New Roman" panose="02020603050405020304" pitchFamily="18" charset="0"/>
                <a:cs typeface="Times New Roman" panose="02020603050405020304" pitchFamily="18" charset="0"/>
              </a:rPr>
              <a:t>rom 200 </a:t>
            </a:r>
            <a:r>
              <a:rPr lang="en-US" sz="2400">
                <a:latin typeface="Times New Roman" panose="02020603050405020304" pitchFamily="18" charset="0"/>
                <a:cs typeface="Times New Roman" panose="02020603050405020304" pitchFamily="18" charset="0"/>
              </a:rPr>
              <a:t>to the </a:t>
            </a:r>
            <a:r>
              <a:rPr lang="en-US" sz="2400" smtClean="0">
                <a:latin typeface="Times New Roman" panose="02020603050405020304" pitchFamily="18" charset="0"/>
                <a:cs typeface="Times New Roman" panose="02020603050405020304" pitchFamily="18" charset="0"/>
              </a:rPr>
              <a:t>end </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79655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3433073447"/>
              </p:ext>
            </p:extLst>
          </p:nvPr>
        </p:nvGraphicFramePr>
        <p:xfrm>
          <a:off x="539552" y="4154792"/>
          <a:ext cx="5544616" cy="2586576"/>
        </p:xfrm>
        <a:graphic>
          <a:graphicData uri="http://schemas.openxmlformats.org/drawingml/2006/table">
            <a:tbl>
              <a:tblPr firstRow="1" firstCol="1" bandRow="1">
                <a:tableStyleId>{5C22544A-7EE6-4342-B048-85BDC9FD1C3A}</a:tableStyleId>
              </a:tblPr>
              <a:tblGrid>
                <a:gridCol w="1418898"/>
                <a:gridCol w="1338857"/>
                <a:gridCol w="1367963"/>
                <a:gridCol w="1418898"/>
              </a:tblGrid>
              <a:tr h="346328">
                <a:tc gridSpan="2">
                  <a:txBody>
                    <a:bodyPr/>
                    <a:lstStyle/>
                    <a:p>
                      <a:pPr indent="190500" algn="ctr">
                        <a:spcAft>
                          <a:spcPts val="0"/>
                        </a:spcAft>
                      </a:pPr>
                      <a:r>
                        <a:rPr lang="en-US" sz="1600">
                          <a:effectLst/>
                          <a:latin typeface="+mn-lt"/>
                        </a:rPr>
                        <a:t>Single bean</a:t>
                      </a:r>
                      <a:endParaRPr lang="en-US" sz="1600">
                        <a:effectLst/>
                        <a:latin typeface="+mn-lt"/>
                        <a:ea typeface="Times New Roman"/>
                      </a:endParaRPr>
                    </a:p>
                  </a:txBody>
                  <a:tcPr marL="68580" marR="68580" marT="0" marB="0"/>
                </a:tc>
                <a:tc hMerge="1">
                  <a:txBody>
                    <a:bodyPr/>
                    <a:lstStyle/>
                    <a:p>
                      <a:endParaRPr lang="en-US"/>
                    </a:p>
                  </a:txBody>
                  <a:tcPr/>
                </a:tc>
                <a:tc gridSpan="2">
                  <a:txBody>
                    <a:bodyPr/>
                    <a:lstStyle/>
                    <a:p>
                      <a:pPr indent="190500" algn="ctr">
                        <a:spcAft>
                          <a:spcPts val="0"/>
                        </a:spcAft>
                      </a:pPr>
                      <a:r>
                        <a:rPr lang="en-US" sz="1600">
                          <a:effectLst/>
                          <a:latin typeface="+mn-lt"/>
                        </a:rPr>
                        <a:t>Lentil seeds</a:t>
                      </a:r>
                      <a:endParaRPr lang="en-US" sz="1600">
                        <a:effectLst/>
                        <a:latin typeface="+mn-lt"/>
                        <a:ea typeface="Times New Roman"/>
                      </a:endParaRPr>
                    </a:p>
                  </a:txBody>
                  <a:tcPr marL="68580" marR="68580" marT="0" marB="0"/>
                </a:tc>
                <a:tc hMerge="1">
                  <a:txBody>
                    <a:bodyPr/>
                    <a:lstStyle/>
                    <a:p>
                      <a:endParaRPr lang="en-US"/>
                    </a:p>
                  </a:txBody>
                  <a:tcPr/>
                </a:tc>
              </a:tr>
              <a:tr h="560062">
                <a:tc>
                  <a:txBody>
                    <a:bodyPr/>
                    <a:lstStyle/>
                    <a:p>
                      <a:pPr indent="190500" algn="ctr">
                        <a:spcAft>
                          <a:spcPts val="0"/>
                        </a:spcAft>
                      </a:pPr>
                      <a:r>
                        <a:rPr lang="en-US" sz="1600">
                          <a:effectLst/>
                          <a:latin typeface="+mn-lt"/>
                        </a:rPr>
                        <a:t>Time interval</a:t>
                      </a:r>
                      <a:endParaRPr lang="en-US" sz="1600">
                        <a:effectLst/>
                        <a:latin typeface="+mn-lt"/>
                        <a:ea typeface="Times New Roman"/>
                      </a:endParaRPr>
                    </a:p>
                  </a:txBody>
                  <a:tcPr marL="68580" marR="68580" marT="0" marB="0"/>
                </a:tc>
                <a:tc>
                  <a:txBody>
                    <a:bodyPr/>
                    <a:lstStyle/>
                    <a:p>
                      <a:pPr indent="190500" algn="ctr">
                        <a:spcAft>
                          <a:spcPts val="0"/>
                        </a:spcAft>
                      </a:pPr>
                      <a:r>
                        <a:rPr lang="en-US" sz="1600">
                          <a:effectLst/>
                          <a:latin typeface="+mn-lt"/>
                        </a:rPr>
                        <a:t>S index</a:t>
                      </a:r>
                      <a:endParaRPr lang="en-US" sz="1600">
                        <a:effectLst/>
                        <a:latin typeface="+mn-lt"/>
                        <a:ea typeface="Times New Roman"/>
                      </a:endParaRPr>
                    </a:p>
                  </a:txBody>
                  <a:tcPr marL="68580" marR="68580" marT="0" marB="0"/>
                </a:tc>
                <a:tc>
                  <a:txBody>
                    <a:bodyPr/>
                    <a:lstStyle/>
                    <a:p>
                      <a:pPr indent="190500" algn="ctr">
                        <a:spcAft>
                          <a:spcPts val="0"/>
                        </a:spcAft>
                      </a:pPr>
                      <a:r>
                        <a:rPr lang="en-US" sz="1600">
                          <a:effectLst/>
                          <a:latin typeface="+mn-lt"/>
                        </a:rPr>
                        <a:t>Time interval</a:t>
                      </a:r>
                      <a:endParaRPr lang="en-US" sz="1600">
                        <a:effectLst/>
                        <a:latin typeface="+mn-lt"/>
                        <a:ea typeface="Times New Roman"/>
                      </a:endParaRPr>
                    </a:p>
                  </a:txBody>
                  <a:tcPr marL="68580" marR="68580" marT="0" marB="0"/>
                </a:tc>
                <a:tc>
                  <a:txBody>
                    <a:bodyPr/>
                    <a:lstStyle/>
                    <a:p>
                      <a:pPr indent="190500" algn="ctr">
                        <a:spcAft>
                          <a:spcPts val="0"/>
                        </a:spcAft>
                      </a:pPr>
                      <a:r>
                        <a:rPr lang="en-US" sz="1600">
                          <a:effectLst/>
                          <a:latin typeface="+mn-lt"/>
                        </a:rPr>
                        <a:t>S index</a:t>
                      </a:r>
                      <a:endParaRPr lang="en-US" sz="1600">
                        <a:effectLst/>
                        <a:latin typeface="+mn-lt"/>
                        <a:ea typeface="Times New Roman"/>
                      </a:endParaRPr>
                    </a:p>
                  </a:txBody>
                  <a:tcPr marL="68580" marR="68580" marT="0" marB="0"/>
                </a:tc>
              </a:tr>
              <a:tr h="280031">
                <a:tc>
                  <a:txBody>
                    <a:bodyPr/>
                    <a:lstStyle/>
                    <a:p>
                      <a:pPr indent="190500" algn="ctr">
                        <a:spcAft>
                          <a:spcPts val="0"/>
                        </a:spcAft>
                      </a:pPr>
                      <a:r>
                        <a:rPr lang="en-US" sz="1600">
                          <a:effectLst/>
                          <a:latin typeface="+mn-lt"/>
                        </a:rPr>
                        <a:t>82-265</a:t>
                      </a:r>
                      <a:endParaRPr lang="en-US" sz="1600">
                        <a:effectLst/>
                        <a:latin typeface="+mn-lt"/>
                        <a:ea typeface="Times New Roman"/>
                      </a:endParaRPr>
                    </a:p>
                  </a:txBody>
                  <a:tcPr marL="68580" marR="68580" marT="0" marB="0"/>
                </a:tc>
                <a:tc>
                  <a:txBody>
                    <a:bodyPr/>
                    <a:lstStyle/>
                    <a:p>
                      <a:pPr indent="190500" algn="ctr">
                        <a:spcAft>
                          <a:spcPts val="0"/>
                        </a:spcAft>
                      </a:pPr>
                      <a:r>
                        <a:rPr lang="en-US" sz="1600">
                          <a:effectLst/>
                          <a:latin typeface="+mn-lt"/>
                        </a:rPr>
                        <a:t>0.50</a:t>
                      </a:r>
                      <a:endParaRPr lang="en-US" sz="1600">
                        <a:effectLst/>
                        <a:latin typeface="+mn-lt"/>
                        <a:ea typeface="Times New Roman"/>
                      </a:endParaRPr>
                    </a:p>
                  </a:txBody>
                  <a:tcPr marL="68580" marR="68580" marT="0" marB="0"/>
                </a:tc>
                <a:tc>
                  <a:txBody>
                    <a:bodyPr/>
                    <a:lstStyle/>
                    <a:p>
                      <a:pPr indent="190500" algn="ctr">
                        <a:spcAft>
                          <a:spcPts val="0"/>
                        </a:spcAft>
                      </a:pPr>
                      <a:r>
                        <a:rPr lang="en-US" sz="1600">
                          <a:effectLst/>
                          <a:latin typeface="+mn-lt"/>
                        </a:rPr>
                        <a:t>10-70</a:t>
                      </a:r>
                      <a:endParaRPr lang="en-US" sz="1600">
                        <a:effectLst/>
                        <a:latin typeface="+mn-lt"/>
                        <a:ea typeface="Times New Roman"/>
                      </a:endParaRPr>
                    </a:p>
                  </a:txBody>
                  <a:tcPr marL="68580" marR="68580" marT="0" marB="0"/>
                </a:tc>
                <a:tc>
                  <a:txBody>
                    <a:bodyPr/>
                    <a:lstStyle/>
                    <a:p>
                      <a:pPr indent="190500" algn="ctr">
                        <a:spcAft>
                          <a:spcPts val="0"/>
                        </a:spcAft>
                      </a:pPr>
                      <a:r>
                        <a:rPr lang="en-US" sz="1600">
                          <a:effectLst/>
                          <a:latin typeface="+mn-lt"/>
                        </a:rPr>
                        <a:t>0.23</a:t>
                      </a:r>
                      <a:endParaRPr lang="en-US" sz="1600">
                        <a:effectLst/>
                        <a:latin typeface="+mn-lt"/>
                        <a:ea typeface="Times New Roman"/>
                      </a:endParaRPr>
                    </a:p>
                  </a:txBody>
                  <a:tcPr marL="68580" marR="68580" marT="0" marB="0"/>
                </a:tc>
              </a:tr>
              <a:tr h="280031">
                <a:tc>
                  <a:txBody>
                    <a:bodyPr/>
                    <a:lstStyle/>
                    <a:p>
                      <a:pPr indent="190500" algn="ctr">
                        <a:spcAft>
                          <a:spcPts val="0"/>
                        </a:spcAft>
                      </a:pPr>
                      <a:r>
                        <a:rPr lang="en-US" sz="1600">
                          <a:effectLst/>
                          <a:latin typeface="+mn-lt"/>
                        </a:rPr>
                        <a:t>82-150</a:t>
                      </a:r>
                      <a:endParaRPr lang="en-US" sz="1600">
                        <a:effectLst/>
                        <a:latin typeface="+mn-lt"/>
                        <a:ea typeface="Times New Roman"/>
                      </a:endParaRPr>
                    </a:p>
                  </a:txBody>
                  <a:tcPr marL="68580" marR="68580" marT="0" marB="0"/>
                </a:tc>
                <a:tc>
                  <a:txBody>
                    <a:bodyPr/>
                    <a:lstStyle/>
                    <a:p>
                      <a:pPr indent="190500" algn="ctr">
                        <a:spcAft>
                          <a:spcPts val="0"/>
                        </a:spcAft>
                      </a:pPr>
                      <a:r>
                        <a:rPr lang="en-US" sz="1600">
                          <a:effectLst/>
                          <a:latin typeface="+mn-lt"/>
                        </a:rPr>
                        <a:t>0.81</a:t>
                      </a:r>
                      <a:endParaRPr lang="en-US" sz="1600">
                        <a:effectLst/>
                        <a:latin typeface="+mn-lt"/>
                        <a:ea typeface="Times New Roman"/>
                      </a:endParaRPr>
                    </a:p>
                  </a:txBody>
                  <a:tcPr marL="68580" marR="68580" marT="0" marB="0"/>
                </a:tc>
                <a:tc>
                  <a:txBody>
                    <a:bodyPr/>
                    <a:lstStyle/>
                    <a:p>
                      <a:pPr indent="190500" algn="ctr">
                        <a:spcAft>
                          <a:spcPts val="0"/>
                        </a:spcAft>
                      </a:pPr>
                      <a:r>
                        <a:rPr lang="en-US" sz="1600">
                          <a:effectLst/>
                          <a:latin typeface="+mn-lt"/>
                        </a:rPr>
                        <a:t>20-70</a:t>
                      </a:r>
                      <a:endParaRPr lang="en-US" sz="1600">
                        <a:effectLst/>
                        <a:latin typeface="+mn-lt"/>
                        <a:ea typeface="Times New Roman"/>
                      </a:endParaRPr>
                    </a:p>
                  </a:txBody>
                  <a:tcPr marL="68580" marR="68580" marT="0" marB="0"/>
                </a:tc>
                <a:tc>
                  <a:txBody>
                    <a:bodyPr/>
                    <a:lstStyle/>
                    <a:p>
                      <a:pPr indent="190500" algn="ctr">
                        <a:spcAft>
                          <a:spcPts val="0"/>
                        </a:spcAft>
                      </a:pPr>
                      <a:r>
                        <a:rPr lang="en-US" sz="1600">
                          <a:effectLst/>
                          <a:latin typeface="+mn-lt"/>
                        </a:rPr>
                        <a:t>0.24</a:t>
                      </a:r>
                      <a:endParaRPr lang="en-US" sz="1600">
                        <a:effectLst/>
                        <a:latin typeface="+mn-lt"/>
                        <a:ea typeface="Times New Roman"/>
                      </a:endParaRPr>
                    </a:p>
                  </a:txBody>
                  <a:tcPr marL="68580" marR="68580" marT="0" marB="0"/>
                </a:tc>
              </a:tr>
              <a:tr h="560062">
                <a:tc>
                  <a:txBody>
                    <a:bodyPr/>
                    <a:lstStyle/>
                    <a:p>
                      <a:pPr indent="190500" algn="ctr">
                        <a:spcAft>
                          <a:spcPts val="0"/>
                        </a:spcAft>
                      </a:pPr>
                      <a:r>
                        <a:rPr lang="en-US" sz="1600">
                          <a:effectLst/>
                          <a:latin typeface="+mn-lt"/>
                        </a:rPr>
                        <a:t>150-200</a:t>
                      </a:r>
                      <a:endParaRPr lang="en-US" sz="1600">
                        <a:effectLst/>
                        <a:latin typeface="+mn-lt"/>
                        <a:ea typeface="Times New Roman"/>
                      </a:endParaRPr>
                    </a:p>
                  </a:txBody>
                  <a:tcPr marL="68580" marR="68580" marT="0" marB="0"/>
                </a:tc>
                <a:tc>
                  <a:txBody>
                    <a:bodyPr/>
                    <a:lstStyle/>
                    <a:p>
                      <a:pPr indent="190500" algn="ctr">
                        <a:spcAft>
                          <a:spcPts val="0"/>
                        </a:spcAft>
                      </a:pPr>
                      <a:r>
                        <a:rPr lang="en-US" sz="1600">
                          <a:effectLst/>
                          <a:latin typeface="+mn-lt"/>
                        </a:rPr>
                        <a:t>0.30</a:t>
                      </a:r>
                      <a:endParaRPr lang="en-US" sz="1600">
                        <a:effectLst/>
                        <a:latin typeface="+mn-lt"/>
                        <a:ea typeface="Times New Roman"/>
                      </a:endParaRPr>
                    </a:p>
                  </a:txBody>
                  <a:tcPr marL="68580" marR="68580" marT="0" marB="0"/>
                </a:tc>
                <a:tc>
                  <a:txBody>
                    <a:bodyPr/>
                    <a:lstStyle/>
                    <a:p>
                      <a:pPr indent="190500" algn="ctr">
                        <a:spcAft>
                          <a:spcPts val="0"/>
                        </a:spcAft>
                      </a:pPr>
                      <a:r>
                        <a:rPr lang="en-US" sz="1600">
                          <a:effectLst/>
                          <a:latin typeface="+mn-lt"/>
                        </a:rPr>
                        <a:t>50-70</a:t>
                      </a:r>
                      <a:endParaRPr lang="en-US" sz="1600">
                        <a:effectLst/>
                        <a:latin typeface="+mn-lt"/>
                        <a:ea typeface="Times New Roman"/>
                      </a:endParaRPr>
                    </a:p>
                  </a:txBody>
                  <a:tcPr marL="68580" marR="68580" marT="0" marB="0"/>
                </a:tc>
                <a:tc>
                  <a:txBody>
                    <a:bodyPr/>
                    <a:lstStyle/>
                    <a:p>
                      <a:pPr indent="190500" algn="ctr">
                        <a:spcAft>
                          <a:spcPts val="0"/>
                        </a:spcAft>
                      </a:pPr>
                      <a:r>
                        <a:rPr lang="en-US" sz="1600">
                          <a:effectLst/>
                          <a:latin typeface="+mn-lt"/>
                        </a:rPr>
                        <a:t>0.28</a:t>
                      </a:r>
                      <a:endParaRPr lang="en-US" sz="1600">
                        <a:effectLst/>
                        <a:latin typeface="+mn-lt"/>
                        <a:ea typeface="Times New Roman"/>
                      </a:endParaRPr>
                    </a:p>
                  </a:txBody>
                  <a:tcPr marL="68580" marR="68580" marT="0" marB="0"/>
                </a:tc>
              </a:tr>
              <a:tr h="560062">
                <a:tc>
                  <a:txBody>
                    <a:bodyPr/>
                    <a:lstStyle/>
                    <a:p>
                      <a:pPr indent="190500" algn="ctr">
                        <a:spcAft>
                          <a:spcPts val="0"/>
                        </a:spcAft>
                      </a:pPr>
                      <a:r>
                        <a:rPr lang="en-US" sz="1600">
                          <a:effectLst/>
                          <a:latin typeface="+mn-lt"/>
                        </a:rPr>
                        <a:t>200-265</a:t>
                      </a:r>
                      <a:endParaRPr lang="en-US" sz="1600">
                        <a:effectLst/>
                        <a:latin typeface="+mn-lt"/>
                        <a:ea typeface="Times New Roman"/>
                      </a:endParaRPr>
                    </a:p>
                  </a:txBody>
                  <a:tcPr marL="68580" marR="68580" marT="0" marB="0"/>
                </a:tc>
                <a:tc>
                  <a:txBody>
                    <a:bodyPr/>
                    <a:lstStyle/>
                    <a:p>
                      <a:pPr indent="190500" algn="ctr">
                        <a:spcAft>
                          <a:spcPts val="0"/>
                        </a:spcAft>
                      </a:pPr>
                      <a:r>
                        <a:rPr lang="en-US" sz="1600">
                          <a:effectLst/>
                          <a:latin typeface="+mn-lt"/>
                        </a:rPr>
                        <a:t>0.43</a:t>
                      </a:r>
                      <a:endParaRPr lang="en-US" sz="1600">
                        <a:effectLst/>
                        <a:latin typeface="+mn-lt"/>
                        <a:ea typeface="Times New Roman"/>
                      </a:endParaRPr>
                    </a:p>
                  </a:txBody>
                  <a:tcPr marL="68580" marR="68580" marT="0" marB="0"/>
                </a:tc>
                <a:tc>
                  <a:txBody>
                    <a:bodyPr/>
                    <a:lstStyle/>
                    <a:p>
                      <a:pPr indent="190500" algn="ctr">
                        <a:spcAft>
                          <a:spcPts val="0"/>
                        </a:spcAft>
                      </a:pPr>
                      <a:r>
                        <a:rPr lang="en-US" sz="1600">
                          <a:effectLst/>
                          <a:latin typeface="+mn-lt"/>
                        </a:rPr>
                        <a:t>35-36</a:t>
                      </a:r>
                      <a:endParaRPr lang="en-US" sz="1600">
                        <a:effectLst/>
                        <a:latin typeface="+mn-lt"/>
                        <a:ea typeface="Times New Roman"/>
                      </a:endParaRPr>
                    </a:p>
                  </a:txBody>
                  <a:tcPr marL="68580" marR="68580" marT="0" marB="0"/>
                </a:tc>
                <a:tc>
                  <a:txBody>
                    <a:bodyPr/>
                    <a:lstStyle/>
                    <a:p>
                      <a:pPr indent="190500" algn="ctr">
                        <a:spcAft>
                          <a:spcPts val="0"/>
                        </a:spcAft>
                      </a:pPr>
                      <a:r>
                        <a:rPr lang="en-US" sz="1600">
                          <a:effectLst/>
                          <a:latin typeface="+mn-lt"/>
                        </a:rPr>
                        <a:t>0.11</a:t>
                      </a:r>
                      <a:endParaRPr lang="en-US" sz="1600">
                        <a:effectLst/>
                        <a:latin typeface="+mn-lt"/>
                        <a:ea typeface="Times New Roman"/>
                      </a:endParaRPr>
                    </a:p>
                  </a:txBody>
                  <a:tcPr marL="68580" marR="68580" marT="0" marB="0"/>
                </a:tc>
              </a:tr>
            </a:tbl>
          </a:graphicData>
        </a:graphic>
      </p:graphicFrame>
      <mc:AlternateContent xmlns:mc="http://schemas.openxmlformats.org/markup-compatibility/2006" xmlns:a14="http://schemas.microsoft.com/office/drawing/2010/main">
        <mc:Choice Requires="a14">
          <p:sp>
            <p:nvSpPr>
              <p:cNvPr id="7" name="CasellaDiTesto 6"/>
              <p:cNvSpPr txBox="1"/>
              <p:nvPr/>
            </p:nvSpPr>
            <p:spPr>
              <a:xfrm>
                <a:off x="6466369" y="3306290"/>
                <a:ext cx="2570127" cy="11308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i="1" smtClean="0">
                              <a:latin typeface="Cambria Math"/>
                              <a:ea typeface="Cambria Math"/>
                            </a:rPr>
                            <m:t>𝜇</m:t>
                          </m:r>
                        </m:e>
                        <m:sub>
                          <m:r>
                            <a:rPr lang="it-IT" sz="2400" b="0" i="1" smtClean="0">
                              <a:latin typeface="Cambria Math"/>
                            </a:rPr>
                            <m:t>3</m:t>
                          </m:r>
                        </m:sub>
                      </m:sSub>
                      <m:r>
                        <a:rPr lang="it-IT" sz="2400" b="0" i="1" smtClean="0">
                          <a:latin typeface="Cambria Math"/>
                        </a:rPr>
                        <m:t>=</m:t>
                      </m:r>
                      <m:nary>
                        <m:naryPr>
                          <m:chr m:val="∑"/>
                          <m:ctrlPr>
                            <a:rPr lang="it-IT" sz="2400" b="0" i="1" smtClean="0">
                              <a:latin typeface="Cambria Math"/>
                            </a:rPr>
                          </m:ctrlPr>
                        </m:naryPr>
                        <m:sub>
                          <m:r>
                            <m:rPr>
                              <m:brk m:alnAt="23"/>
                            </m:rPr>
                            <a:rPr lang="it-IT" sz="2400" b="0" i="1" smtClean="0">
                              <a:latin typeface="Cambria Math"/>
                            </a:rPr>
                            <m:t>𝑖</m:t>
                          </m:r>
                          <m:r>
                            <a:rPr lang="it-IT" sz="2400" b="0" i="1" smtClean="0">
                              <a:latin typeface="Cambria Math"/>
                            </a:rPr>
                            <m:t>=1</m:t>
                          </m:r>
                        </m:sub>
                        <m:sup>
                          <m:r>
                            <a:rPr lang="it-IT" sz="2400" b="0" i="1" smtClean="0">
                              <a:latin typeface="Cambria Math"/>
                            </a:rPr>
                            <m:t>𝑁</m:t>
                          </m:r>
                        </m:sup>
                        <m:e>
                          <m:r>
                            <a:rPr lang="it-IT" sz="2400" b="0" i="1" smtClean="0">
                              <a:latin typeface="Cambria Math"/>
                            </a:rPr>
                            <m:t>(</m:t>
                          </m:r>
                          <m:sSub>
                            <m:sSubPr>
                              <m:ctrlPr>
                                <a:rPr lang="it-IT" sz="2400" b="0" i="1" smtClean="0">
                                  <a:latin typeface="Cambria Math"/>
                                </a:rPr>
                              </m:ctrlPr>
                            </m:sSubPr>
                            <m:e>
                              <m:r>
                                <a:rPr lang="it-IT" sz="2400" b="0" i="1" smtClean="0">
                                  <a:latin typeface="Cambria Math"/>
                                </a:rPr>
                                <m:t>𝑥</m:t>
                              </m:r>
                            </m:e>
                            <m:sub>
                              <m:r>
                                <a:rPr lang="it-IT" sz="2400" b="0" i="1" smtClean="0">
                                  <a:latin typeface="Cambria Math"/>
                                </a:rPr>
                                <m:t>𝑖</m:t>
                              </m:r>
                            </m:sub>
                          </m:sSub>
                          <m:r>
                            <a:rPr lang="it-IT" sz="2400" b="0" i="1" smtClean="0">
                              <a:latin typeface="Cambria Math"/>
                            </a:rPr>
                            <m:t>−</m:t>
                          </m:r>
                          <m:acc>
                            <m:accPr>
                              <m:chr m:val="̅"/>
                              <m:ctrlPr>
                                <a:rPr lang="it-IT" sz="2400" b="0" i="1" smtClean="0">
                                  <a:latin typeface="Cambria Math"/>
                                </a:rPr>
                              </m:ctrlPr>
                            </m:accPr>
                            <m:e>
                              <m:r>
                                <a:rPr lang="it-IT" sz="2400" b="0" i="1" smtClean="0">
                                  <a:latin typeface="Cambria Math"/>
                                </a:rPr>
                                <m:t>𝑥</m:t>
                              </m:r>
                            </m:e>
                          </m:acc>
                          <m:sSup>
                            <m:sSupPr>
                              <m:ctrlPr>
                                <a:rPr lang="en-US" sz="2400" i="1" smtClean="0">
                                  <a:latin typeface="Cambria Math"/>
                                </a:rPr>
                              </m:ctrlPr>
                            </m:sSupPr>
                            <m:e>
                              <m:r>
                                <a:rPr lang="it-IT" sz="2400" b="0" i="1" smtClean="0">
                                  <a:latin typeface="Cambria Math"/>
                                </a:rPr>
                                <m:t>)</m:t>
                              </m:r>
                            </m:e>
                            <m:sup>
                              <m:r>
                                <a:rPr lang="it-IT" sz="2400" b="0" i="1" smtClean="0">
                                  <a:latin typeface="Cambria Math"/>
                                </a:rPr>
                                <m:t>3</m:t>
                              </m:r>
                            </m:sup>
                          </m:sSup>
                        </m:e>
                      </m:nary>
                    </m:oMath>
                  </m:oMathPara>
                </a14:m>
                <a:endParaRPr lang="en-US" sz="2400"/>
              </a:p>
            </p:txBody>
          </p:sp>
        </mc:Choice>
        <mc:Fallback xmlns="">
          <p:sp>
            <p:nvSpPr>
              <p:cNvPr id="7" name="CasellaDiTesto 6"/>
              <p:cNvSpPr txBox="1">
                <a:spLocks noRot="1" noChangeAspect="1" noMove="1" noResize="1" noEditPoints="1" noAdjustHandles="1" noChangeArrowheads="1" noChangeShapeType="1" noTextEdit="1"/>
              </p:cNvSpPr>
              <p:nvPr/>
            </p:nvSpPr>
            <p:spPr>
              <a:xfrm>
                <a:off x="6466369" y="3306290"/>
                <a:ext cx="2570127" cy="113082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asellaDiTesto 7"/>
              <p:cNvSpPr txBox="1"/>
              <p:nvPr/>
            </p:nvSpPr>
            <p:spPr>
              <a:xfrm>
                <a:off x="4030784" y="2840048"/>
                <a:ext cx="1163460" cy="7223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sz="2400" b="0" i="1" smtClean="0">
                          <a:latin typeface="Cambria Math"/>
                        </a:rPr>
                        <m:t>𝑆</m:t>
                      </m:r>
                      <m:r>
                        <a:rPr lang="it-IT" sz="2400" b="0" i="1" smtClean="0">
                          <a:latin typeface="Cambria Math"/>
                        </a:rPr>
                        <m:t>=</m:t>
                      </m:r>
                      <m:f>
                        <m:fPr>
                          <m:ctrlPr>
                            <a:rPr lang="it-IT" sz="2400" b="0" i="1" smtClean="0">
                              <a:latin typeface="Cambria Math"/>
                            </a:rPr>
                          </m:ctrlPr>
                        </m:fPr>
                        <m:num>
                          <m:sSub>
                            <m:sSubPr>
                              <m:ctrlPr>
                                <a:rPr lang="it-IT" sz="2400" b="0" i="1" smtClean="0">
                                  <a:latin typeface="Cambria Math"/>
                                </a:rPr>
                              </m:ctrlPr>
                            </m:sSubPr>
                            <m:e>
                              <m:r>
                                <a:rPr lang="it-IT" sz="2400" b="0" i="1" smtClean="0">
                                  <a:latin typeface="Cambria Math"/>
                                  <a:ea typeface="Cambria Math"/>
                                </a:rPr>
                                <m:t>𝜇</m:t>
                              </m:r>
                            </m:e>
                            <m:sub>
                              <m:r>
                                <a:rPr lang="it-IT" sz="2400" b="0" i="1" smtClean="0">
                                  <a:latin typeface="Cambria Math"/>
                                </a:rPr>
                                <m:t>3</m:t>
                              </m:r>
                            </m:sub>
                          </m:sSub>
                        </m:num>
                        <m:den>
                          <m:sSup>
                            <m:sSupPr>
                              <m:ctrlPr>
                                <a:rPr lang="it-IT" sz="2400" b="0" i="1" smtClean="0">
                                  <a:latin typeface="Cambria Math"/>
                                </a:rPr>
                              </m:ctrlPr>
                            </m:sSupPr>
                            <m:e>
                              <m:r>
                                <a:rPr lang="it-IT" sz="2400" b="0" i="1" smtClean="0">
                                  <a:latin typeface="Cambria Math"/>
                                  <a:ea typeface="Cambria Math"/>
                                </a:rPr>
                                <m:t>𝜎</m:t>
                              </m:r>
                            </m:e>
                            <m:sup>
                              <m:r>
                                <a:rPr lang="it-IT" sz="2400" b="0" i="1" smtClean="0">
                                  <a:latin typeface="Cambria Math"/>
                                </a:rPr>
                                <m:t>3</m:t>
                              </m:r>
                            </m:sup>
                          </m:sSup>
                        </m:den>
                      </m:f>
                    </m:oMath>
                  </m:oMathPara>
                </a14:m>
                <a:endParaRPr lang="en-US" sz="2400"/>
              </a:p>
            </p:txBody>
          </p:sp>
        </mc:Choice>
        <mc:Fallback xmlns="">
          <p:sp>
            <p:nvSpPr>
              <p:cNvPr id="8" name="CasellaDiTesto 7"/>
              <p:cNvSpPr txBox="1">
                <a:spLocks noRot="1" noChangeAspect="1" noMove="1" noResize="1" noEditPoints="1" noAdjustHandles="1" noChangeArrowheads="1" noChangeShapeType="1" noTextEdit="1"/>
              </p:cNvSpPr>
              <p:nvPr/>
            </p:nvSpPr>
            <p:spPr>
              <a:xfrm>
                <a:off x="4030784" y="2840048"/>
                <a:ext cx="1163460" cy="722314"/>
              </a:xfrm>
              <a:prstGeom prst="rect">
                <a:avLst/>
              </a:prstGeom>
              <a:blipFill rotWithShape="1">
                <a:blip r:embed="rId3"/>
                <a:stretch>
                  <a:fillRect/>
                </a:stretch>
              </a:blipFill>
            </p:spPr>
            <p:txBody>
              <a:bodyPr/>
              <a:lstStyle/>
              <a:p>
                <a:r>
                  <a:rPr lang="en-US">
                    <a:noFill/>
                  </a:rPr>
                  <a:t> </a:t>
                </a:r>
              </a:p>
            </p:txBody>
          </p:sp>
        </mc:Fallback>
      </mc:AlternateContent>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5" y="260648"/>
            <a:ext cx="2880320" cy="2443908"/>
          </a:xfrm>
          <a:prstGeom prst="rect">
            <a:avLst/>
          </a:prstGeom>
        </p:spPr>
      </p:pic>
      <p:pic>
        <p:nvPicPr>
          <p:cNvPr id="12" name="Immagin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3336" y="286894"/>
            <a:ext cx="2901031" cy="2433123"/>
          </a:xfrm>
          <a:prstGeom prst="rect">
            <a:avLst/>
          </a:prstGeom>
        </p:spPr>
      </p:pic>
      <p:sp>
        <p:nvSpPr>
          <p:cNvPr id="13" name="CasellaDiTesto 12"/>
          <p:cNvSpPr txBox="1"/>
          <p:nvPr/>
        </p:nvSpPr>
        <p:spPr>
          <a:xfrm>
            <a:off x="571454" y="2970373"/>
            <a:ext cx="3087705" cy="461665"/>
          </a:xfrm>
          <a:prstGeom prst="rect">
            <a:avLst/>
          </a:prstGeom>
          <a:noFill/>
        </p:spPr>
        <p:txBody>
          <a:bodyPr wrap="none" rtlCol="0">
            <a:spAutoFit/>
          </a:bodyPr>
          <a:lstStyle/>
          <a:p>
            <a:pPr algn="just"/>
            <a:r>
              <a:rPr lang="it-IT" sz="2400" smtClean="0">
                <a:latin typeface="Times New Roman" panose="02020603050405020304" pitchFamily="18" charset="0"/>
                <a:cs typeface="Times New Roman" panose="02020603050405020304" pitchFamily="18" charset="0"/>
              </a:rPr>
              <a:t>the asymmetry S index </a:t>
            </a:r>
            <a:endParaRPr lang="en-US" sz="2400">
              <a:latin typeface="Times New Roman" panose="02020603050405020304" pitchFamily="18" charset="0"/>
              <a:cs typeface="Times New Roman" panose="02020603050405020304" pitchFamily="18" charset="0"/>
            </a:endParaRPr>
          </a:p>
        </p:txBody>
      </p:sp>
      <p:sp>
        <p:nvSpPr>
          <p:cNvPr id="15" name="CasellaDiTesto 14"/>
          <p:cNvSpPr txBox="1"/>
          <p:nvPr/>
        </p:nvSpPr>
        <p:spPr>
          <a:xfrm>
            <a:off x="6272179" y="2970373"/>
            <a:ext cx="1064137" cy="400110"/>
          </a:xfrm>
          <a:prstGeom prst="rect">
            <a:avLst/>
          </a:prstGeom>
          <a:noFill/>
        </p:spPr>
        <p:txBody>
          <a:bodyPr wrap="none" rtlCol="0">
            <a:spAutoFit/>
          </a:bodyPr>
          <a:lstStyle/>
          <a:p>
            <a:r>
              <a:rPr lang="it-IT" sz="2000" smtClean="0">
                <a:latin typeface="Times New Roman" panose="02020603050405020304" pitchFamily="18" charset="0"/>
                <a:cs typeface="Times New Roman" panose="02020603050405020304" pitchFamily="18" charset="0"/>
              </a:rPr>
              <a:t>variance</a:t>
            </a:r>
            <a:endParaRPr lang="en-US" sz="2000">
              <a:latin typeface="Times New Roman" panose="02020603050405020304" pitchFamily="18" charset="0"/>
              <a:cs typeface="Times New Roman" panose="02020603050405020304" pitchFamily="18" charset="0"/>
            </a:endParaRPr>
          </a:p>
        </p:txBody>
      </p:sp>
      <p:cxnSp>
        <p:nvCxnSpPr>
          <p:cNvPr id="17" name="Connettore 2 16"/>
          <p:cNvCxnSpPr/>
          <p:nvPr/>
        </p:nvCxnSpPr>
        <p:spPr>
          <a:xfrm flipH="1">
            <a:off x="5194245" y="3201205"/>
            <a:ext cx="898386" cy="2371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468349" y="3594237"/>
            <a:ext cx="4320413" cy="400110"/>
          </a:xfrm>
          <a:prstGeom prst="rect">
            <a:avLst/>
          </a:prstGeom>
          <a:noFill/>
        </p:spPr>
        <p:txBody>
          <a:bodyPr wrap="none" rtlCol="0">
            <a:spAutoFit/>
          </a:bodyPr>
          <a:lstStyle/>
          <a:p>
            <a:r>
              <a:rPr lang="it-IT" sz="2000" smtClean="0">
                <a:latin typeface="Times New Roman" panose="02020603050405020304" pitchFamily="18" charset="0"/>
                <a:cs typeface="Times New Roman" panose="02020603050405020304" pitchFamily="18" charset="0"/>
              </a:rPr>
              <a:t>S=0 indicates a symmetrical distribution</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4899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7584" y="908720"/>
            <a:ext cx="7200800" cy="4524315"/>
          </a:xfrm>
          <a:prstGeom prst="rect">
            <a:avLst/>
          </a:prstGeom>
          <a:noFill/>
          <a:ln w="38100">
            <a:solidFill>
              <a:srgbClr val="FF0000"/>
            </a:solidFill>
          </a:ln>
        </p:spPr>
        <p:txBody>
          <a:bodyPr wrap="square" rtlCol="0">
            <a:spAutoFit/>
          </a:bodyPr>
          <a:lstStyle/>
          <a:p>
            <a:pPr marL="342900" indent="-342900" algn="just">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T</a:t>
            </a:r>
            <a:r>
              <a:rPr lang="en-US" sz="2400" smtClean="0">
                <a:latin typeface="Times New Roman" panose="02020603050405020304" pitchFamily="18" charset="0"/>
                <a:cs typeface="Times New Roman" panose="02020603050405020304" pitchFamily="18" charset="0"/>
              </a:rPr>
              <a:t>he </a:t>
            </a:r>
            <a:r>
              <a:rPr lang="en-US" sz="2400">
                <a:latin typeface="Times New Roman" panose="02020603050405020304" pitchFamily="18" charset="0"/>
                <a:cs typeface="Times New Roman" panose="02020603050405020304" pitchFamily="18" charset="0"/>
              </a:rPr>
              <a:t>count probability distribution functions related to the lentil seeds are much more symmetrical than those relative to the single bean in all the time intervals </a:t>
            </a:r>
            <a:r>
              <a:rPr lang="en-US" sz="2400" smtClean="0">
                <a:latin typeface="Times New Roman" panose="02020603050405020304" pitchFamily="18" charset="0"/>
                <a:cs typeface="Times New Roman" panose="02020603050405020304" pitchFamily="18" charset="0"/>
              </a:rPr>
              <a:t>considered. This </a:t>
            </a:r>
            <a:r>
              <a:rPr lang="en-US" sz="2400">
                <a:latin typeface="Times New Roman" panose="02020603050405020304" pitchFamily="18" charset="0"/>
                <a:cs typeface="Times New Roman" panose="02020603050405020304" pitchFamily="18" charset="0"/>
              </a:rPr>
              <a:t>may be due either to a different characteristic of the seeds, but also to the fact that in the case of lentils we used many </a:t>
            </a:r>
            <a:r>
              <a:rPr lang="en-US" sz="2400" smtClean="0">
                <a:latin typeface="Times New Roman" panose="02020603050405020304" pitchFamily="18" charset="0"/>
                <a:cs typeface="Times New Roman" panose="02020603050405020304" pitchFamily="18" charset="0"/>
              </a:rPr>
              <a:t>seeds.</a:t>
            </a:r>
          </a:p>
          <a:p>
            <a:pPr marL="342900" indent="-342900" algn="just">
              <a:buFont typeface="Arial" panose="020B0604020202020204" pitchFamily="34" charset="0"/>
              <a:buChar char="•"/>
            </a:pPr>
            <a:endParaRPr lang="it-IT" sz="240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it-IT" sz="2400">
                <a:latin typeface="Times New Roman" panose="02020603050405020304" pitchFamily="18" charset="0"/>
                <a:cs typeface="Times New Roman" panose="02020603050405020304" pitchFamily="18" charset="0"/>
              </a:rPr>
              <a:t>the experimental variance is </a:t>
            </a:r>
            <a:r>
              <a:rPr lang="it-IT" sz="2400" smtClean="0">
                <a:latin typeface="Times New Roman" panose="02020603050405020304" pitchFamily="18" charset="0"/>
                <a:cs typeface="Times New Roman" panose="02020603050405020304" pitchFamily="18" charset="0"/>
              </a:rPr>
              <a:t>always </a:t>
            </a:r>
            <a:r>
              <a:rPr lang="it-IT" sz="2400">
                <a:latin typeface="Times New Roman" panose="02020603050405020304" pitchFamily="18" charset="0"/>
                <a:cs typeface="Times New Roman" panose="02020603050405020304" pitchFamily="18" charset="0"/>
              </a:rPr>
              <a:t>bigger than &lt;n</a:t>
            </a:r>
            <a:r>
              <a:rPr lang="it-IT" sz="2400" smtClean="0">
                <a:latin typeface="Times New Roman" panose="02020603050405020304" pitchFamily="18" charset="0"/>
                <a:cs typeface="Times New Roman" panose="02020603050405020304" pitchFamily="18" charset="0"/>
              </a:rPr>
              <a:t>&gt;, this indicates a </a:t>
            </a:r>
            <a:r>
              <a:rPr lang="it-IT" sz="2400">
                <a:latin typeface="Times New Roman" panose="02020603050405020304" pitchFamily="18" charset="0"/>
                <a:cs typeface="Times New Roman" panose="02020603050405020304" pitchFamily="18" charset="0"/>
              </a:rPr>
              <a:t>super-Poissonian type of </a:t>
            </a:r>
            <a:r>
              <a:rPr lang="it-IT" sz="2400" smtClean="0">
                <a:latin typeface="Times New Roman" panose="02020603050405020304" pitchFamily="18" charset="0"/>
                <a:cs typeface="Times New Roman" panose="02020603050405020304" pitchFamily="18" charset="0"/>
              </a:rPr>
              <a:t>behavior that is  typical </a:t>
            </a:r>
            <a:r>
              <a:rPr lang="it-IT" sz="2400">
                <a:latin typeface="Times New Roman" panose="02020603050405020304" pitchFamily="18" charset="0"/>
                <a:cs typeface="Times New Roman" panose="02020603050405020304" pitchFamily="18" charset="0"/>
              </a:rPr>
              <a:t>of either thermal emission or an emission with a very short coherence time compared to the time window of the </a:t>
            </a:r>
            <a:r>
              <a:rPr lang="it-IT" sz="2400" smtClean="0">
                <a:latin typeface="Times New Roman" panose="02020603050405020304" pitchFamily="18" charset="0"/>
                <a:cs typeface="Times New Roman" panose="02020603050405020304" pitchFamily="18" charset="0"/>
              </a:rPr>
              <a:t>measurement</a:t>
            </a:r>
            <a:endParaRPr lang="it-IT" sz="2400">
              <a:latin typeface="Times New Roman" panose="02020603050405020304" pitchFamily="18" charset="0"/>
              <a:cs typeface="Times New Roman" panose="02020603050405020304" pitchFamily="18" charset="0"/>
            </a:endParaRPr>
          </a:p>
        </p:txBody>
      </p:sp>
      <p:sp>
        <p:nvSpPr>
          <p:cNvPr id="3" name="CasellaDiTesto 2"/>
          <p:cNvSpPr txBox="1"/>
          <p:nvPr/>
        </p:nvSpPr>
        <p:spPr>
          <a:xfrm>
            <a:off x="3779912" y="6292188"/>
            <a:ext cx="4853136" cy="338554"/>
          </a:xfrm>
          <a:prstGeom prst="rect">
            <a:avLst/>
          </a:prstGeom>
          <a:noFill/>
        </p:spPr>
        <p:txBody>
          <a:bodyPr wrap="square" rtlCol="0">
            <a:spAutoFit/>
          </a:bodyPr>
          <a:lstStyle/>
          <a:p>
            <a:r>
              <a:rPr lang="it-IT" sz="1600">
                <a:latin typeface="+mj-lt"/>
                <a:cs typeface="Times New Roman" panose="02020603050405020304" pitchFamily="18" charset="0"/>
              </a:rPr>
              <a:t>M.Cifra, </a:t>
            </a:r>
            <a:r>
              <a:rPr lang="it-IT" sz="1600" smtClean="0">
                <a:latin typeface="+mj-lt"/>
                <a:cs typeface="Times New Roman" panose="02020603050405020304" pitchFamily="18" charset="0"/>
              </a:rPr>
              <a:t>et al. , </a:t>
            </a:r>
            <a:r>
              <a:rPr lang="it-IT" sz="1600">
                <a:latin typeface="+mj-lt"/>
                <a:cs typeface="Times New Roman" panose="02020603050405020304" pitchFamily="18" charset="0"/>
              </a:rPr>
              <a:t>Journal of Luminesce 164, 38-51 (2015)</a:t>
            </a:r>
            <a:endParaRPr lang="en-US" sz="1600">
              <a:latin typeface="+mj-lt"/>
              <a:cs typeface="Times New Roman" panose="02020603050405020304" pitchFamily="18" charset="0"/>
            </a:endParaRPr>
          </a:p>
        </p:txBody>
      </p:sp>
    </p:spTree>
    <p:extLst>
      <p:ext uri="{BB962C8B-B14F-4D97-AF65-F5344CB8AC3E}">
        <p14:creationId xmlns:p14="http://schemas.microsoft.com/office/powerpoint/2010/main" val="4095603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42920" y="486960"/>
            <a:ext cx="6120680" cy="461665"/>
          </a:xfrm>
          <a:prstGeom prst="rect">
            <a:avLst/>
          </a:prstGeom>
          <a:noFill/>
          <a:ln w="28575">
            <a:solidFill>
              <a:srgbClr val="FF0000"/>
            </a:solidFill>
          </a:ln>
        </p:spPr>
        <p:txBody>
          <a:bodyPr wrap="square" rtlCol="0">
            <a:spAutoFit/>
          </a:bodyPr>
          <a:lstStyle/>
          <a:p>
            <a:pPr algn="just"/>
            <a:r>
              <a:rPr lang="it-IT" sz="2400">
                <a:latin typeface="Times New Roman" panose="02020603050405020304" pitchFamily="18" charset="0"/>
                <a:cs typeface="Times New Roman" panose="02020603050405020304" pitchFamily="18" charset="0"/>
              </a:rPr>
              <a:t>A different approach based on the </a:t>
            </a:r>
            <a:r>
              <a:rPr lang="it-IT" sz="2400" smtClean="0">
                <a:latin typeface="Times New Roman" panose="02020603050405020304" pitchFamily="18" charset="0"/>
                <a:cs typeface="Times New Roman" panose="02020603050405020304" pitchFamily="18" charset="0"/>
              </a:rPr>
              <a:t>DEA analysis</a:t>
            </a:r>
            <a:endParaRPr lang="en-US"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CasellaDiTesto 3"/>
              <p:cNvSpPr txBox="1"/>
              <p:nvPr/>
            </p:nvSpPr>
            <p:spPr>
              <a:xfrm>
                <a:off x="683569" y="4509120"/>
                <a:ext cx="7920880" cy="830997"/>
              </a:xfrm>
              <a:prstGeom prst="rect">
                <a:avLst/>
              </a:prstGeom>
              <a:solidFill>
                <a:srgbClr val="E2FBFE"/>
              </a:solidFill>
            </p:spPr>
            <p:txBody>
              <a:bodyPr wrap="square" rtlCol="0">
                <a:spAutoFit/>
              </a:bodyPr>
              <a:lstStyle/>
              <a:p>
                <a:pPr algn="just"/>
                <a:r>
                  <a:rPr lang="it-IT" sz="2400" smtClean="0">
                    <a:latin typeface="Times New Roman" panose="02020603050405020304" pitchFamily="18" charset="0"/>
                    <a:cs typeface="Times New Roman" panose="02020603050405020304" pitchFamily="18" charset="0"/>
                  </a:rPr>
                  <a:t>We have a fluctuating time series </a:t>
                </a:r>
                <a14:m>
                  <m:oMath xmlns:m="http://schemas.openxmlformats.org/officeDocument/2006/math">
                    <m:d>
                      <m:dPr>
                        <m:begChr m:val="{"/>
                        <m:endChr m:val="}"/>
                        <m:ctrlPr>
                          <a:rPr lang="it-IT" sz="2400" i="1" smtClean="0">
                            <a:latin typeface="Cambria Math"/>
                          </a:rPr>
                        </m:ctrlPr>
                      </m:dPr>
                      <m:e>
                        <m:r>
                          <a:rPr lang="it-IT" sz="2400" i="1" smtClean="0">
                            <a:latin typeface="Cambria Math"/>
                            <a:ea typeface="Cambria Math"/>
                          </a:rPr>
                          <m:t>𝜉</m:t>
                        </m:r>
                        <m:r>
                          <a:rPr lang="it-IT" sz="2400" b="0" i="1" smtClean="0">
                            <a:latin typeface="Cambria Math"/>
                            <a:ea typeface="Cambria Math"/>
                          </a:rPr>
                          <m:t>(</m:t>
                        </m:r>
                        <m:r>
                          <a:rPr lang="it-IT" sz="2400" b="0" i="1" smtClean="0">
                            <a:latin typeface="Cambria Math"/>
                            <a:ea typeface="Cambria Math"/>
                          </a:rPr>
                          <m:t>𝑛</m:t>
                        </m:r>
                        <m:r>
                          <a:rPr lang="it-IT" sz="2400" b="0" i="1" smtClean="0">
                            <a:latin typeface="Cambria Math"/>
                            <a:ea typeface="Cambria Math"/>
                          </a:rPr>
                          <m:t>)</m:t>
                        </m:r>
                      </m:e>
                    </m:d>
                  </m:oMath>
                </a14:m>
                <a:r>
                  <a:rPr lang="en-US" sz="2400" smtClean="0"/>
                  <a:t> </a:t>
                </a:r>
                <a:r>
                  <a:rPr lang="en-US" sz="2400" smtClean="0">
                    <a:latin typeface="Times New Roman" panose="02020603050405020304" pitchFamily="18" charset="0"/>
                    <a:cs typeface="Times New Roman" panose="02020603050405020304" pitchFamily="18" charset="0"/>
                  </a:rPr>
                  <a:t>formed by the number of photon emitted in n-th bin </a:t>
                </a:r>
                <a:endParaRPr lang="en-US" sz="2400">
                  <a:latin typeface="Times New Roman" panose="02020603050405020304" pitchFamily="18" charset="0"/>
                  <a:cs typeface="Times New Roman" panose="02020603050405020304" pitchFamily="18" charset="0"/>
                </a:endParaRPr>
              </a:p>
            </p:txBody>
          </p:sp>
        </mc:Choice>
        <mc:Fallback xmlns="">
          <p:sp>
            <p:nvSpPr>
              <p:cNvPr id="4" name="CasellaDiTesto 3"/>
              <p:cNvSpPr txBox="1">
                <a:spLocks noRot="1" noChangeAspect="1" noMove="1" noResize="1" noEditPoints="1" noAdjustHandles="1" noChangeArrowheads="1" noChangeShapeType="1" noTextEdit="1"/>
              </p:cNvSpPr>
              <p:nvPr/>
            </p:nvSpPr>
            <p:spPr>
              <a:xfrm>
                <a:off x="683569" y="4509120"/>
                <a:ext cx="7920880" cy="830997"/>
              </a:xfrm>
              <a:prstGeom prst="rect">
                <a:avLst/>
              </a:prstGeom>
              <a:blipFill rotWithShape="1">
                <a:blip r:embed="rId2"/>
                <a:stretch>
                  <a:fillRect l="-1155" t="-6618" r="-1232" b="-16176"/>
                </a:stretch>
              </a:blipFill>
            </p:spPr>
            <p:txBody>
              <a:bodyPr/>
              <a:lstStyle/>
              <a:p>
                <a:r>
                  <a:rPr lang="en-US">
                    <a:noFill/>
                  </a:rPr>
                  <a:t> </a:t>
                </a:r>
              </a:p>
            </p:txBody>
          </p:sp>
        </mc:Fallback>
      </mc:AlternateContent>
      <p:sp>
        <p:nvSpPr>
          <p:cNvPr id="5" name="CasellaDiTesto 4"/>
          <p:cNvSpPr txBox="1"/>
          <p:nvPr/>
        </p:nvSpPr>
        <p:spPr>
          <a:xfrm>
            <a:off x="703974" y="1996098"/>
            <a:ext cx="7267083" cy="1569660"/>
          </a:xfrm>
          <a:prstGeom prst="rect">
            <a:avLst/>
          </a:prstGeom>
          <a:noFill/>
          <a:ln w="28575">
            <a:solidFill>
              <a:schemeClr val="accent5"/>
            </a:solidFill>
          </a:ln>
        </p:spPr>
        <p:txBody>
          <a:bodyPr wrap="square" rtlCol="0">
            <a:spAutoFit/>
          </a:bodyPr>
          <a:lstStyle/>
          <a:p>
            <a:pPr marL="342900" indent="-342900" algn="just">
              <a:buFont typeface="Arial" panose="020B0604020202020204" pitchFamily="34" charset="0"/>
              <a:buChar char="•"/>
            </a:pPr>
            <a:r>
              <a:rPr lang="it-IT" sz="2400" smtClean="0">
                <a:latin typeface="Times New Roman" panose="02020603050405020304" pitchFamily="18" charset="0"/>
                <a:cs typeface="Times New Roman" panose="02020603050405020304" pitchFamily="18" charset="0"/>
              </a:rPr>
              <a:t>We detect the number of photons arrived in a window of size T as a fuction of time (in our case T=1 sec) </a:t>
            </a:r>
          </a:p>
          <a:p>
            <a:pPr marL="342900" indent="-342900" algn="just">
              <a:buFont typeface="Arial" panose="020B0604020202020204" pitchFamily="34" charset="0"/>
              <a:buChar char="•"/>
            </a:pPr>
            <a:endParaRPr lang="it-IT" sz="240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it-IT" sz="2400" smtClean="0">
                <a:latin typeface="Times New Roman" panose="02020603050405020304" pitchFamily="18" charset="0"/>
                <a:cs typeface="Times New Roman" panose="02020603050405020304" pitchFamily="18" charset="0"/>
              </a:rPr>
              <a:t>The time axis is divided into bins of T size </a:t>
            </a:r>
            <a:endParaRPr lang="en-US" sz="2400">
              <a:latin typeface="Times New Roman" panose="02020603050405020304" pitchFamily="18" charset="0"/>
              <a:cs typeface="Times New Roman" panose="02020603050405020304" pitchFamily="18" charset="0"/>
            </a:endParaRPr>
          </a:p>
        </p:txBody>
      </p:sp>
      <p:cxnSp>
        <p:nvCxnSpPr>
          <p:cNvPr id="7" name="Connettore 2 6"/>
          <p:cNvCxnSpPr/>
          <p:nvPr/>
        </p:nvCxnSpPr>
        <p:spPr>
          <a:xfrm>
            <a:off x="4321395" y="3861048"/>
            <a:ext cx="0" cy="4320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158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5350" y="1053972"/>
            <a:ext cx="8424936" cy="1815882"/>
          </a:xfrm>
          <a:prstGeom prst="rect">
            <a:avLst/>
          </a:prstGeom>
          <a:noFill/>
          <a:ln w="28575">
            <a:solidFill>
              <a:srgbClr val="FF0000"/>
            </a:solidFill>
          </a:ln>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Our biophotons </a:t>
            </a:r>
            <a:r>
              <a:rPr lang="en-US" sz="2800" dirty="0">
                <a:latin typeface="Times New Roman" panose="02020603050405020304" pitchFamily="18" charset="0"/>
                <a:cs typeface="Times New Roman" panose="02020603050405020304" pitchFamily="18" charset="0"/>
              </a:rPr>
              <a:t>are quite different from known relatively intense bioluminescence emissions which are detectable by the </a:t>
            </a:r>
            <a:r>
              <a:rPr lang="en-US" sz="2800">
                <a:latin typeface="Times New Roman" panose="02020603050405020304" pitchFamily="18" charset="0"/>
                <a:cs typeface="Times New Roman" panose="02020603050405020304" pitchFamily="18" charset="0"/>
              </a:rPr>
              <a:t>human </a:t>
            </a:r>
            <a:r>
              <a:rPr lang="en-US" sz="2800" smtClean="0">
                <a:latin typeface="Times New Roman" panose="02020603050405020304" pitchFamily="18" charset="0"/>
                <a:cs typeface="Times New Roman" panose="02020603050405020304" pitchFamily="18" charset="0"/>
              </a:rPr>
              <a:t>eyes </a:t>
            </a:r>
            <a:r>
              <a:rPr lang="en-US" sz="2800" dirty="0">
                <a:latin typeface="Times New Roman" panose="02020603050405020304" pitchFamily="18" charset="0"/>
                <a:cs typeface="Times New Roman" panose="02020603050405020304" pitchFamily="18" charset="0"/>
              </a:rPr>
              <a:t>and for which specific substances are known to be responsible</a:t>
            </a: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3" name="AutoShape 2" descr="Le piante che emettono luce | Wall Street International Magazine"/>
          <p:cNvSpPr>
            <a:spLocks noChangeAspect="1" noChangeArrowheads="1"/>
          </p:cNvSpPr>
          <p:nvPr/>
        </p:nvSpPr>
        <p:spPr bwMode="auto">
          <a:xfrm>
            <a:off x="155575" y="-822325"/>
            <a:ext cx="22860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Le piante che emettono luce | Wall Street International Magazine"/>
          <p:cNvSpPr>
            <a:spLocks noChangeAspect="1" noChangeArrowheads="1"/>
          </p:cNvSpPr>
          <p:nvPr/>
        </p:nvSpPr>
        <p:spPr bwMode="auto">
          <a:xfrm>
            <a:off x="307975" y="-669925"/>
            <a:ext cx="22860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019" y="3501008"/>
            <a:ext cx="3622799" cy="2028767"/>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555" y="4567078"/>
            <a:ext cx="3570731" cy="1925394"/>
          </a:xfrm>
          <a:prstGeom prst="rect">
            <a:avLst/>
          </a:prstGeom>
        </p:spPr>
      </p:pic>
    </p:spTree>
    <p:extLst>
      <p:ext uri="{BB962C8B-B14F-4D97-AF65-F5344CB8AC3E}">
        <p14:creationId xmlns:p14="http://schemas.microsoft.com/office/powerpoint/2010/main" val="10689786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08617" y="356463"/>
            <a:ext cx="7967839" cy="1200329"/>
          </a:xfrm>
          <a:prstGeom prst="rect">
            <a:avLst/>
          </a:prstGeom>
          <a:solidFill>
            <a:schemeClr val="accent6">
              <a:lumMod val="20000"/>
              <a:lumOff val="80000"/>
            </a:schemeClr>
          </a:solidFill>
        </p:spPr>
        <p:txBody>
          <a:bodyPr wrap="square" rtlCol="0">
            <a:spAutoFit/>
          </a:bodyPr>
          <a:lstStyle/>
          <a:p>
            <a:pPr algn="just"/>
            <a:r>
              <a:rPr lang="it-IT" sz="2400" smtClean="0">
                <a:latin typeface="Times New Roman" panose="02020603050405020304" pitchFamily="18" charset="0"/>
                <a:cs typeface="Times New Roman" panose="02020603050405020304" pitchFamily="18" charset="0"/>
              </a:rPr>
              <a:t>This series is a random variable </a:t>
            </a:r>
            <a:r>
              <a:rPr lang="en-US" sz="2400">
                <a:latin typeface="Times New Roman" panose="02020603050405020304" pitchFamily="18" charset="0"/>
                <a:cs typeface="Times New Roman" panose="02020603050405020304" pitchFamily="18" charset="0"/>
              </a:rPr>
              <a:t>of which we want to calculate the statistical properties and the degree of </a:t>
            </a:r>
            <a:r>
              <a:rPr lang="en-US" sz="2400" smtClean="0">
                <a:latin typeface="Times New Roman" panose="02020603050405020304" pitchFamily="18" charset="0"/>
                <a:cs typeface="Times New Roman" panose="02020603050405020304" pitchFamily="18" charset="0"/>
              </a:rPr>
              <a:t>complexity by the study the anomalous scaling </a:t>
            </a:r>
            <a:r>
              <a:rPr lang="it-IT" sz="2400" smtClean="0">
                <a:latin typeface="Times New Roman" panose="02020603050405020304" pitchFamily="18" charset="0"/>
                <a:cs typeface="Times New Roman" panose="02020603050405020304" pitchFamily="18" charset="0"/>
              </a:rPr>
              <a:t>of the diffusion trajectory </a:t>
            </a:r>
            <a:endParaRPr lang="en-US"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CasellaDiTesto 11"/>
              <p:cNvSpPr txBox="1"/>
              <p:nvPr/>
            </p:nvSpPr>
            <p:spPr>
              <a:xfrm>
                <a:off x="2386669" y="5589239"/>
                <a:ext cx="4181209" cy="780663"/>
              </a:xfrm>
              <a:prstGeom prst="rect">
                <a:avLst/>
              </a:prstGeom>
              <a:noFill/>
              <a:ln w="28575">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a:rPr>
                          </m:ctrlPr>
                        </m:dPr>
                        <m:e>
                          <m:sSup>
                            <m:sSupPr>
                              <m:ctrlPr>
                                <a:rPr lang="en-US" sz="2000" i="1" smtClean="0">
                                  <a:latin typeface="Cambria Math"/>
                                </a:rPr>
                              </m:ctrlPr>
                            </m:sSupPr>
                            <m:e>
                              <m:r>
                                <a:rPr lang="it-IT" sz="2000" b="0" i="1" smtClean="0">
                                  <a:latin typeface="Cambria Math"/>
                                </a:rPr>
                                <m:t>𝑥</m:t>
                              </m:r>
                            </m:e>
                            <m:sup>
                              <m:r>
                                <a:rPr lang="it-IT" sz="2000" b="0" i="1" smtClean="0">
                                  <a:latin typeface="Cambria Math"/>
                                </a:rPr>
                                <m:t>2</m:t>
                              </m:r>
                            </m:sup>
                          </m:sSup>
                          <m:d>
                            <m:dPr>
                              <m:ctrlPr>
                                <a:rPr lang="it-IT" sz="2000" b="0" i="1" smtClean="0">
                                  <a:latin typeface="Cambria Math"/>
                                </a:rPr>
                              </m:ctrlPr>
                            </m:dPr>
                            <m:e>
                              <m:r>
                                <a:rPr lang="it-IT" sz="2000" b="0" i="1" smtClean="0">
                                  <a:latin typeface="Cambria Math"/>
                                </a:rPr>
                                <m:t>𝑡</m:t>
                              </m:r>
                            </m:e>
                          </m:d>
                        </m:e>
                      </m:d>
                      <m:r>
                        <a:rPr lang="it-IT" sz="2000" b="0" i="1" smtClean="0">
                          <a:latin typeface="Cambria Math"/>
                        </a:rPr>
                        <m:t>= </m:t>
                      </m:r>
                      <m:nary>
                        <m:naryPr>
                          <m:ctrlPr>
                            <a:rPr lang="it-IT" sz="2000" b="0" i="1" smtClean="0">
                              <a:latin typeface="Cambria Math"/>
                            </a:rPr>
                          </m:ctrlPr>
                        </m:naryPr>
                        <m:sub>
                          <m:r>
                            <m:rPr>
                              <m:brk m:alnAt="23"/>
                            </m:rPr>
                            <a:rPr lang="it-IT" sz="2000" b="0" i="1" smtClean="0">
                              <a:latin typeface="Cambria Math"/>
                            </a:rPr>
                            <m:t>0</m:t>
                          </m:r>
                        </m:sub>
                        <m:sup>
                          <m:r>
                            <a:rPr lang="it-IT" sz="2000" b="0" i="1" smtClean="0">
                              <a:latin typeface="Cambria Math"/>
                            </a:rPr>
                            <m:t>𝑡</m:t>
                          </m:r>
                        </m:sup>
                        <m:e>
                          <m:r>
                            <a:rPr lang="it-IT" sz="2000" b="0" i="1" smtClean="0">
                              <a:latin typeface="Cambria Math"/>
                            </a:rPr>
                            <m:t>𝑑</m:t>
                          </m:r>
                          <m:sSub>
                            <m:sSubPr>
                              <m:ctrlPr>
                                <a:rPr lang="it-IT" sz="2000" b="0" i="1" smtClean="0">
                                  <a:latin typeface="Cambria Math"/>
                                </a:rPr>
                              </m:ctrlPr>
                            </m:sSubPr>
                            <m:e>
                              <m:r>
                                <a:rPr lang="it-IT" sz="2000" b="0" i="1" smtClean="0">
                                  <a:latin typeface="Cambria Math"/>
                                </a:rPr>
                                <m:t>𝑡</m:t>
                              </m:r>
                            </m:e>
                            <m:sub>
                              <m:r>
                                <a:rPr lang="it-IT" sz="2000" b="0" i="1" smtClean="0">
                                  <a:latin typeface="Cambria Math"/>
                                </a:rPr>
                                <m:t>1</m:t>
                              </m:r>
                            </m:sub>
                          </m:sSub>
                          <m:nary>
                            <m:naryPr>
                              <m:ctrlPr>
                                <a:rPr lang="it-IT" sz="2000" b="0" i="1" smtClean="0">
                                  <a:latin typeface="Cambria Math"/>
                                </a:rPr>
                              </m:ctrlPr>
                            </m:naryPr>
                            <m:sub>
                              <m:r>
                                <m:rPr>
                                  <m:brk m:alnAt="23"/>
                                </m:rPr>
                                <a:rPr lang="it-IT" sz="2000" b="0" i="1" smtClean="0">
                                  <a:latin typeface="Cambria Math"/>
                                </a:rPr>
                                <m:t>0</m:t>
                              </m:r>
                            </m:sub>
                            <m:sup>
                              <m:r>
                                <a:rPr lang="it-IT" sz="2000" b="0" i="1" smtClean="0">
                                  <a:latin typeface="Cambria Math"/>
                                </a:rPr>
                                <m:t>𝑡</m:t>
                              </m:r>
                            </m:sup>
                            <m:e>
                              <m:r>
                                <a:rPr lang="it-IT" sz="2000" b="0" i="1" smtClean="0">
                                  <a:latin typeface="Cambria Math"/>
                                </a:rPr>
                                <m:t>𝑑</m:t>
                              </m:r>
                              <m:sSub>
                                <m:sSubPr>
                                  <m:ctrlPr>
                                    <a:rPr lang="it-IT" sz="2000" b="0" i="1" smtClean="0">
                                      <a:latin typeface="Cambria Math"/>
                                    </a:rPr>
                                  </m:ctrlPr>
                                </m:sSubPr>
                                <m:e>
                                  <m:r>
                                    <a:rPr lang="it-IT" sz="2000" b="0" i="1" smtClean="0">
                                      <a:latin typeface="Cambria Math"/>
                                    </a:rPr>
                                    <m:t>𝑡</m:t>
                                  </m:r>
                                </m:e>
                                <m:sub>
                                  <m:r>
                                    <a:rPr lang="it-IT" sz="2000" b="0" i="1" smtClean="0">
                                      <a:latin typeface="Cambria Math"/>
                                    </a:rPr>
                                    <m:t>2</m:t>
                                  </m:r>
                                </m:sub>
                              </m:sSub>
                              <m:r>
                                <a:rPr lang="it-IT" sz="2000" b="0" i="1" smtClean="0">
                                  <a:latin typeface="Cambria Math"/>
                                </a:rPr>
                                <m:t> </m:t>
                              </m:r>
                              <m:d>
                                <m:dPr>
                                  <m:begChr m:val="⟨"/>
                                  <m:endChr m:val="⟩"/>
                                  <m:ctrlPr>
                                    <a:rPr lang="it-IT" sz="2000" b="0" i="1" smtClean="0">
                                      <a:latin typeface="Cambria Math"/>
                                    </a:rPr>
                                  </m:ctrlPr>
                                </m:dPr>
                                <m:e>
                                  <m:r>
                                    <a:rPr lang="it-IT" sz="2000" b="0" i="1" smtClean="0">
                                      <a:latin typeface="Cambria Math"/>
                                      <a:ea typeface="Cambria Math"/>
                                    </a:rPr>
                                    <m:t>𝜉</m:t>
                                  </m:r>
                                  <m:r>
                                    <a:rPr lang="it-IT" sz="2000" b="0" i="1" smtClean="0">
                                      <a:latin typeface="Cambria Math"/>
                                      <a:ea typeface="Cambria Math"/>
                                    </a:rPr>
                                    <m:t>(</m:t>
                                  </m:r>
                                  <m:sSub>
                                    <m:sSubPr>
                                      <m:ctrlPr>
                                        <a:rPr lang="it-IT" sz="2000" b="0" i="1" smtClean="0">
                                          <a:latin typeface="Cambria Math"/>
                                          <a:ea typeface="Cambria Math"/>
                                        </a:rPr>
                                      </m:ctrlPr>
                                    </m:sSubPr>
                                    <m:e>
                                      <m:r>
                                        <a:rPr lang="it-IT" sz="2000" b="0" i="1" smtClean="0">
                                          <a:latin typeface="Cambria Math"/>
                                          <a:ea typeface="Cambria Math"/>
                                        </a:rPr>
                                        <m:t>𝑡</m:t>
                                      </m:r>
                                    </m:e>
                                    <m:sub>
                                      <m:r>
                                        <a:rPr lang="it-IT" sz="2000" b="0" i="1" smtClean="0">
                                          <a:latin typeface="Cambria Math"/>
                                          <a:ea typeface="Cambria Math"/>
                                        </a:rPr>
                                        <m:t>1</m:t>
                                      </m:r>
                                    </m:sub>
                                  </m:sSub>
                                  <m:r>
                                    <a:rPr lang="it-IT" sz="2000" b="0" i="1" smtClean="0">
                                      <a:latin typeface="Cambria Math"/>
                                      <a:ea typeface="Cambria Math"/>
                                    </a:rPr>
                                    <m:t>)</m:t>
                                  </m:r>
                                  <m:r>
                                    <a:rPr lang="it-IT" sz="2000" b="0" i="1" smtClean="0">
                                      <a:latin typeface="Cambria Math"/>
                                      <a:ea typeface="Cambria Math"/>
                                    </a:rPr>
                                    <m:t>𝜉</m:t>
                                  </m:r>
                                  <m:r>
                                    <a:rPr lang="it-IT" sz="2000" b="0" i="1" smtClean="0">
                                      <a:latin typeface="Cambria Math"/>
                                      <a:ea typeface="Cambria Math"/>
                                    </a:rPr>
                                    <m:t>(</m:t>
                                  </m:r>
                                  <m:sSub>
                                    <m:sSubPr>
                                      <m:ctrlPr>
                                        <a:rPr lang="it-IT" sz="2000" b="0" i="1" smtClean="0">
                                          <a:latin typeface="Cambria Math"/>
                                          <a:ea typeface="Cambria Math"/>
                                        </a:rPr>
                                      </m:ctrlPr>
                                    </m:sSubPr>
                                    <m:e>
                                      <m:r>
                                        <a:rPr lang="it-IT" sz="2000" b="0" i="1" smtClean="0">
                                          <a:latin typeface="Cambria Math"/>
                                          <a:ea typeface="Cambria Math"/>
                                        </a:rPr>
                                        <m:t>𝑡</m:t>
                                      </m:r>
                                    </m:e>
                                    <m:sub>
                                      <m:r>
                                        <a:rPr lang="it-IT" sz="2000" b="0" i="1" smtClean="0">
                                          <a:latin typeface="Cambria Math"/>
                                          <a:ea typeface="Cambria Math"/>
                                        </a:rPr>
                                        <m:t>2</m:t>
                                      </m:r>
                                    </m:sub>
                                  </m:sSub>
                                  <m:r>
                                    <a:rPr lang="it-IT" sz="2000" b="0" i="1" smtClean="0">
                                      <a:latin typeface="Cambria Math"/>
                                      <a:ea typeface="Cambria Math"/>
                                    </a:rPr>
                                    <m:t>)</m:t>
                                  </m:r>
                                </m:e>
                              </m:d>
                            </m:e>
                          </m:nary>
                        </m:e>
                      </m:nary>
                    </m:oMath>
                  </m:oMathPara>
                </a14:m>
                <a:endParaRPr lang="en-US" sz="2000"/>
              </a:p>
            </p:txBody>
          </p:sp>
        </mc:Choice>
        <mc:Fallback xmlns="">
          <p:sp>
            <p:nvSpPr>
              <p:cNvPr id="12" name="CasellaDiTesto 11"/>
              <p:cNvSpPr txBox="1">
                <a:spLocks noRot="1" noChangeAspect="1" noMove="1" noResize="1" noEditPoints="1" noAdjustHandles="1" noChangeArrowheads="1" noChangeShapeType="1" noTextEdit="1"/>
              </p:cNvSpPr>
              <p:nvPr/>
            </p:nvSpPr>
            <p:spPr>
              <a:xfrm>
                <a:off x="2386669" y="5589239"/>
                <a:ext cx="4181209" cy="780663"/>
              </a:xfrm>
              <a:prstGeom prst="rect">
                <a:avLst/>
              </a:prstGeom>
              <a:blipFill rotWithShape="1">
                <a:blip r:embed="rId3"/>
                <a:stretch>
                  <a:fillRect/>
                </a:stretch>
              </a:blipFill>
              <a:ln w="28575">
                <a:solidFill>
                  <a:srgbClr val="FF0000"/>
                </a:solidFill>
              </a:ln>
            </p:spPr>
            <p:txBody>
              <a:bodyPr/>
              <a:lstStyle/>
              <a:p>
                <a:r>
                  <a:rPr lang="en-US">
                    <a:noFill/>
                  </a:rPr>
                  <a:t> </a:t>
                </a:r>
              </a:p>
            </p:txBody>
          </p:sp>
        </mc:Fallback>
      </mc:AlternateContent>
      <p:grpSp>
        <p:nvGrpSpPr>
          <p:cNvPr id="17" name="Gruppo 16"/>
          <p:cNvGrpSpPr/>
          <p:nvPr/>
        </p:nvGrpSpPr>
        <p:grpSpPr>
          <a:xfrm>
            <a:off x="835923" y="3573016"/>
            <a:ext cx="7282700" cy="1080120"/>
            <a:chOff x="817692" y="3212976"/>
            <a:chExt cx="7282700" cy="1080120"/>
          </a:xfrm>
        </p:grpSpPr>
        <mc:AlternateContent xmlns:mc="http://schemas.openxmlformats.org/markup-compatibility/2006" xmlns:a14="http://schemas.microsoft.com/office/drawing/2010/main">
          <mc:Choice Requires="a14">
            <p:sp>
              <p:nvSpPr>
                <p:cNvPr id="4" name="CasellaDiTesto 3"/>
                <p:cNvSpPr txBox="1"/>
                <p:nvPr/>
              </p:nvSpPr>
              <p:spPr>
                <a:xfrm>
                  <a:off x="1279404" y="3368417"/>
                  <a:ext cx="3142207" cy="7806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sz="2000" b="0" i="1" smtClean="0">
                            <a:latin typeface="Cambria Math"/>
                          </a:rPr>
                          <m:t>𝑥</m:t>
                        </m:r>
                        <m:d>
                          <m:dPr>
                            <m:ctrlPr>
                              <a:rPr lang="it-IT" sz="2000" b="0" i="1" smtClean="0">
                                <a:latin typeface="Cambria Math"/>
                              </a:rPr>
                            </m:ctrlPr>
                          </m:dPr>
                          <m:e>
                            <m:r>
                              <a:rPr lang="it-IT" sz="2000" b="0" i="1" smtClean="0">
                                <a:latin typeface="Cambria Math"/>
                              </a:rPr>
                              <m:t>𝑡</m:t>
                            </m:r>
                          </m:e>
                        </m:d>
                        <m:r>
                          <a:rPr lang="it-IT" sz="2000" b="0" i="1" smtClean="0">
                            <a:latin typeface="Cambria Math"/>
                          </a:rPr>
                          <m:t>= </m:t>
                        </m:r>
                        <m:nary>
                          <m:naryPr>
                            <m:ctrlPr>
                              <a:rPr lang="it-IT" sz="2000" b="0" i="1" smtClean="0">
                                <a:latin typeface="Cambria Math"/>
                              </a:rPr>
                            </m:ctrlPr>
                          </m:naryPr>
                          <m:sub>
                            <m:r>
                              <m:rPr>
                                <m:brk m:alnAt="23"/>
                              </m:rPr>
                              <a:rPr lang="it-IT" sz="2000" b="0" i="1" smtClean="0">
                                <a:latin typeface="Cambria Math"/>
                              </a:rPr>
                              <m:t>0</m:t>
                            </m:r>
                          </m:sub>
                          <m:sup>
                            <m:r>
                              <a:rPr lang="it-IT" sz="2000" b="0" i="1" smtClean="0">
                                <a:latin typeface="Cambria Math"/>
                              </a:rPr>
                              <m:t>𝑡</m:t>
                            </m:r>
                          </m:sup>
                          <m:e>
                            <m:r>
                              <a:rPr lang="it-IT" sz="2000" b="0" i="1" smtClean="0">
                                <a:latin typeface="Cambria Math"/>
                                <a:ea typeface="Cambria Math"/>
                              </a:rPr>
                              <m:t>𝜉</m:t>
                            </m:r>
                            <m:d>
                              <m:dPr>
                                <m:ctrlPr>
                                  <a:rPr lang="it-IT" sz="2000" b="0" i="1" smtClean="0">
                                    <a:latin typeface="Cambria Math"/>
                                    <a:ea typeface="Cambria Math"/>
                                  </a:rPr>
                                </m:ctrlPr>
                              </m:dPr>
                              <m:e>
                                <m:sSup>
                                  <m:sSupPr>
                                    <m:ctrlPr>
                                      <a:rPr lang="it-IT" sz="2000" b="0" i="1" smtClean="0">
                                        <a:latin typeface="Cambria Math"/>
                                        <a:ea typeface="Cambria Math"/>
                                      </a:rPr>
                                    </m:ctrlPr>
                                  </m:sSupPr>
                                  <m:e>
                                    <m:r>
                                      <a:rPr lang="it-IT" sz="2000" b="0" i="1" smtClean="0">
                                        <a:latin typeface="Cambria Math"/>
                                        <a:ea typeface="Cambria Math"/>
                                      </a:rPr>
                                      <m:t>𝑡</m:t>
                                    </m:r>
                                  </m:e>
                                  <m:sup>
                                    <m:r>
                                      <a:rPr lang="it-IT" sz="2000" b="0" i="1" smtClean="0">
                                        <a:latin typeface="Cambria Math"/>
                                        <a:ea typeface="Cambria Math"/>
                                      </a:rPr>
                                      <m:t>′</m:t>
                                    </m:r>
                                  </m:sup>
                                </m:sSup>
                              </m:e>
                            </m:d>
                            <m:r>
                              <a:rPr lang="it-IT" sz="2000" b="0" i="1" smtClean="0">
                                <a:latin typeface="Cambria Math"/>
                                <a:ea typeface="Cambria Math"/>
                              </a:rPr>
                              <m:t> </m:t>
                            </m:r>
                            <m:r>
                              <a:rPr lang="it-IT" sz="2000" b="0" i="1" smtClean="0">
                                <a:latin typeface="Cambria Math"/>
                                <a:ea typeface="Cambria Math"/>
                              </a:rPr>
                              <m:t>𝑑</m:t>
                            </m:r>
                            <m:sSup>
                              <m:sSupPr>
                                <m:ctrlPr>
                                  <a:rPr lang="it-IT" sz="2000" b="0" i="1" smtClean="0">
                                    <a:latin typeface="Cambria Math"/>
                                    <a:ea typeface="Cambria Math"/>
                                  </a:rPr>
                                </m:ctrlPr>
                              </m:sSupPr>
                              <m:e>
                                <m:r>
                                  <a:rPr lang="it-IT" sz="2000" b="0" i="1" smtClean="0">
                                    <a:latin typeface="Cambria Math"/>
                                    <a:ea typeface="Cambria Math"/>
                                  </a:rPr>
                                  <m:t>𝑡</m:t>
                                </m:r>
                              </m:e>
                              <m:sup>
                                <m:r>
                                  <a:rPr lang="it-IT" sz="2000" b="0" i="1" smtClean="0">
                                    <a:latin typeface="Cambria Math"/>
                                    <a:ea typeface="Cambria Math"/>
                                  </a:rPr>
                                  <m:t>′</m:t>
                                </m:r>
                              </m:sup>
                            </m:sSup>
                          </m:e>
                        </m:nary>
                        <m:r>
                          <a:rPr lang="it-IT" sz="2000" b="0" i="1" smtClean="0">
                            <a:latin typeface="Cambria Math"/>
                          </a:rPr>
                          <m:t>+</m:t>
                        </m:r>
                        <m:r>
                          <a:rPr lang="it-IT" sz="2000" b="0" i="1" smtClean="0">
                            <a:latin typeface="Cambria Math"/>
                          </a:rPr>
                          <m:t>𝑥</m:t>
                        </m:r>
                        <m:r>
                          <a:rPr lang="it-IT" sz="2000" b="0" i="1" smtClean="0">
                            <a:latin typeface="Cambria Math"/>
                          </a:rPr>
                          <m:t>(0)</m:t>
                        </m:r>
                      </m:oMath>
                    </m:oMathPara>
                  </a14:m>
                  <a:endParaRPr lang="en-US" sz="2000"/>
                </a:p>
              </p:txBody>
            </p:sp>
          </mc:Choice>
          <mc:Fallback xmlns="">
            <p:sp>
              <p:nvSpPr>
                <p:cNvPr id="4" name="CasellaDiTesto 3"/>
                <p:cNvSpPr txBox="1">
                  <a:spLocks noRot="1" noChangeAspect="1" noMove="1" noResize="1" noEditPoints="1" noAdjustHandles="1" noChangeArrowheads="1" noChangeShapeType="1" noTextEdit="1"/>
                </p:cNvSpPr>
                <p:nvPr/>
              </p:nvSpPr>
              <p:spPr>
                <a:xfrm>
                  <a:off x="1279404" y="3368417"/>
                  <a:ext cx="3142207" cy="78066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asellaDiTesto 7"/>
                <p:cNvSpPr txBox="1"/>
                <p:nvPr/>
              </p:nvSpPr>
              <p:spPr>
                <a:xfrm>
                  <a:off x="6031932" y="3558693"/>
                  <a:ext cx="149239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a:rPr>
                            </m:ctrlPr>
                          </m:accPr>
                          <m:e>
                            <m:r>
                              <a:rPr lang="it-IT" sz="2000" b="0" i="1" smtClean="0">
                                <a:latin typeface="Cambria Math"/>
                              </a:rPr>
                              <m:t>𝑥</m:t>
                            </m:r>
                          </m:e>
                        </m:acc>
                        <m:r>
                          <a:rPr lang="it-IT" sz="2000" b="0" i="1" smtClean="0">
                            <a:latin typeface="Cambria Math"/>
                          </a:rPr>
                          <m:t>(</m:t>
                        </m:r>
                        <m:r>
                          <a:rPr lang="it-IT" sz="2000" b="0" i="1" smtClean="0">
                            <a:latin typeface="Cambria Math"/>
                          </a:rPr>
                          <m:t>𝑡</m:t>
                        </m:r>
                        <m:r>
                          <a:rPr lang="it-IT" sz="2000" b="0" i="1" smtClean="0">
                            <a:latin typeface="Cambria Math"/>
                          </a:rPr>
                          <m:t>)=</m:t>
                        </m:r>
                        <m:r>
                          <a:rPr lang="it-IT" sz="2000" b="0" i="1" smtClean="0">
                            <a:latin typeface="Cambria Math"/>
                            <a:ea typeface="Cambria Math"/>
                          </a:rPr>
                          <m:t>𝜉</m:t>
                        </m:r>
                        <m:r>
                          <a:rPr lang="it-IT" sz="2000" b="0" i="1" smtClean="0">
                            <a:latin typeface="Cambria Math"/>
                            <a:ea typeface="Cambria Math"/>
                          </a:rPr>
                          <m:t>(</m:t>
                        </m:r>
                        <m:r>
                          <a:rPr lang="it-IT" sz="2000" b="0" i="1" smtClean="0">
                            <a:latin typeface="Cambria Math"/>
                            <a:ea typeface="Cambria Math"/>
                          </a:rPr>
                          <m:t>𝑡</m:t>
                        </m:r>
                        <m:r>
                          <a:rPr lang="it-IT" sz="2000" b="0" i="1" smtClean="0">
                            <a:latin typeface="Cambria Math"/>
                            <a:ea typeface="Cambria Math"/>
                          </a:rPr>
                          <m:t>)</m:t>
                        </m:r>
                      </m:oMath>
                    </m:oMathPara>
                  </a14:m>
                  <a:endParaRPr lang="en-US" sz="2000"/>
                </a:p>
              </p:txBody>
            </p:sp>
          </mc:Choice>
          <mc:Fallback xmlns="">
            <p:sp>
              <p:nvSpPr>
                <p:cNvPr id="8" name="CasellaDiTesto 7"/>
                <p:cNvSpPr txBox="1">
                  <a:spLocks noRot="1" noChangeAspect="1" noMove="1" noResize="1" noEditPoints="1" noAdjustHandles="1" noChangeArrowheads="1" noChangeShapeType="1" noTextEdit="1"/>
                </p:cNvSpPr>
                <p:nvPr/>
              </p:nvSpPr>
              <p:spPr>
                <a:xfrm>
                  <a:off x="6031932" y="3558693"/>
                  <a:ext cx="1492396" cy="400110"/>
                </a:xfrm>
                <a:prstGeom prst="rect">
                  <a:avLst/>
                </a:prstGeom>
                <a:blipFill rotWithShape="1">
                  <a:blip r:embed="rId6"/>
                  <a:stretch>
                    <a:fillRect b="-13636"/>
                  </a:stretch>
                </a:blipFill>
              </p:spPr>
              <p:txBody>
                <a:bodyPr/>
                <a:lstStyle/>
                <a:p>
                  <a:r>
                    <a:rPr lang="en-US">
                      <a:noFill/>
                    </a:rPr>
                    <a:t> </a:t>
                  </a:r>
                </a:p>
              </p:txBody>
            </p:sp>
          </mc:Fallback>
        </mc:AlternateContent>
        <p:cxnSp>
          <p:nvCxnSpPr>
            <p:cNvPr id="10" name="Connettore 2 9"/>
            <p:cNvCxnSpPr/>
            <p:nvPr/>
          </p:nvCxnSpPr>
          <p:spPr>
            <a:xfrm>
              <a:off x="4807796" y="3758748"/>
              <a:ext cx="1080120" cy="0"/>
            </a:xfrm>
            <a:prstGeom prst="straightConnector1">
              <a:avLst/>
            </a:prstGeom>
            <a:ln w="28575">
              <a:solidFill>
                <a:srgbClr val="008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Rettangolo 15"/>
            <p:cNvSpPr/>
            <p:nvPr/>
          </p:nvSpPr>
          <p:spPr>
            <a:xfrm>
              <a:off x="817692" y="3212976"/>
              <a:ext cx="7282700" cy="1080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uppo 12"/>
          <p:cNvGrpSpPr/>
          <p:nvPr/>
        </p:nvGrpSpPr>
        <p:grpSpPr>
          <a:xfrm>
            <a:off x="539552" y="2348880"/>
            <a:ext cx="8136904" cy="461665"/>
            <a:chOff x="539552" y="1916832"/>
            <a:chExt cx="8136904" cy="461665"/>
          </a:xfrm>
        </p:grpSpPr>
        <mc:AlternateContent xmlns:mc="http://schemas.openxmlformats.org/markup-compatibility/2006" xmlns:a14="http://schemas.microsoft.com/office/drawing/2010/main">
          <mc:Choice Requires="a14">
            <p:sp>
              <p:nvSpPr>
                <p:cNvPr id="14" name="CasellaDiTesto 13"/>
                <p:cNvSpPr txBox="1"/>
                <p:nvPr/>
              </p:nvSpPr>
              <p:spPr>
                <a:xfrm>
                  <a:off x="743059" y="1916832"/>
                  <a:ext cx="220182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r>
                              <a:rPr lang="en-US" sz="2400" i="1" smtClean="0">
                                <a:latin typeface="Cambria Math"/>
                                <a:ea typeface="Cambria Math"/>
                              </a:rPr>
                              <m:t>𝜉</m:t>
                            </m:r>
                            <m:r>
                              <a:rPr lang="it-IT" sz="2400" b="0" i="1" smtClean="0">
                                <a:latin typeface="Cambria Math"/>
                                <a:ea typeface="Cambria Math"/>
                              </a:rPr>
                              <m:t>(</m:t>
                            </m:r>
                            <m:r>
                              <a:rPr lang="it-IT" sz="2400" b="0" i="1" smtClean="0">
                                <a:latin typeface="Cambria Math"/>
                                <a:ea typeface="Cambria Math"/>
                              </a:rPr>
                              <m:t>𝑛</m:t>
                            </m:r>
                            <m:r>
                              <a:rPr lang="it-IT" sz="2400" b="0" i="1" smtClean="0">
                                <a:latin typeface="Cambria Math"/>
                                <a:ea typeface="Cambria Math"/>
                              </a:rPr>
                              <m:t>)</m:t>
                            </m:r>
                          </m:e>
                        </m:d>
                        <m:r>
                          <a:rPr lang="it-IT" sz="2400" b="0" i="1" smtClean="0">
                            <a:latin typeface="Cambria Math"/>
                          </a:rPr>
                          <m:t> </m:t>
                        </m:r>
                        <m:r>
                          <a:rPr lang="it-IT" sz="2400" b="0" i="1" smtClean="0">
                            <a:latin typeface="Cambria Math"/>
                            <a:ea typeface="Cambria Math"/>
                          </a:rPr>
                          <m:t>→ </m:t>
                        </m:r>
                        <m:r>
                          <a:rPr lang="it-IT" sz="2400" b="0" i="1" smtClean="0">
                            <a:latin typeface="Cambria Math"/>
                            <a:ea typeface="Cambria Math"/>
                          </a:rPr>
                          <m:t>𝜉</m:t>
                        </m:r>
                        <m:r>
                          <a:rPr lang="it-IT" sz="2400" b="0" i="1" smtClean="0">
                            <a:latin typeface="Cambria Math"/>
                            <a:ea typeface="Cambria Math"/>
                          </a:rPr>
                          <m:t>(</m:t>
                        </m:r>
                        <m:r>
                          <a:rPr lang="it-IT" sz="2400" b="0" i="1" smtClean="0">
                            <a:latin typeface="Cambria Math"/>
                            <a:ea typeface="Cambria Math"/>
                          </a:rPr>
                          <m:t>𝑡</m:t>
                        </m:r>
                        <m:r>
                          <a:rPr lang="it-IT" sz="2400" b="0" i="1" smtClean="0">
                            <a:latin typeface="Cambria Math"/>
                            <a:ea typeface="Cambria Math"/>
                          </a:rPr>
                          <m:t>)</m:t>
                        </m:r>
                      </m:oMath>
                    </m:oMathPara>
                  </a14:m>
                  <a:endParaRPr lang="en-US" sz="2400"/>
                </a:p>
              </p:txBody>
            </p:sp>
          </mc:Choice>
          <mc:Fallback xmlns="">
            <p:sp>
              <p:nvSpPr>
                <p:cNvPr id="2" name="CasellaDiTesto 1"/>
                <p:cNvSpPr txBox="1">
                  <a:spLocks noRot="1" noChangeAspect="1" noMove="1" noResize="1" noEditPoints="1" noAdjustHandles="1" noChangeArrowheads="1" noChangeShapeType="1" noTextEdit="1"/>
                </p:cNvSpPr>
                <p:nvPr/>
              </p:nvSpPr>
              <p:spPr>
                <a:xfrm>
                  <a:off x="743059" y="1916832"/>
                  <a:ext cx="2201821" cy="461665"/>
                </a:xfrm>
                <a:prstGeom prst="rect">
                  <a:avLst/>
                </a:prstGeom>
                <a:blipFill rotWithShape="1">
                  <a:blip r:embed="rId4"/>
                  <a:stretch>
                    <a:fillRect r="-277" b="-17105"/>
                  </a:stretch>
                </a:blipFill>
              </p:spPr>
              <p:txBody>
                <a:bodyPr/>
                <a:lstStyle/>
                <a:p>
                  <a:r>
                    <a:rPr lang="en-US">
                      <a:noFill/>
                    </a:rPr>
                    <a:t> </a:t>
                  </a:r>
                </a:p>
              </p:txBody>
            </p:sp>
          </mc:Fallback>
        </mc:AlternateContent>
        <p:sp>
          <p:nvSpPr>
            <p:cNvPr id="15" name="CasellaDiTesto 14"/>
            <p:cNvSpPr txBox="1"/>
            <p:nvPr/>
          </p:nvSpPr>
          <p:spPr>
            <a:xfrm>
              <a:off x="3020741" y="1962998"/>
              <a:ext cx="5655715" cy="400110"/>
            </a:xfrm>
            <a:prstGeom prst="rect">
              <a:avLst/>
            </a:prstGeom>
            <a:noFill/>
          </p:spPr>
          <p:txBody>
            <a:bodyPr wrap="none" rtlCol="0">
              <a:spAutoFit/>
            </a:bodyPr>
            <a:lstStyle/>
            <a:p>
              <a:pPr algn="just"/>
              <a:r>
                <a:rPr lang="it-IT" sz="2000" smtClean="0">
                  <a:latin typeface="Times New Roman" panose="02020603050405020304" pitchFamily="18" charset="0"/>
                  <a:cs typeface="Times New Roman" panose="02020603050405020304" pitchFamily="18" charset="0"/>
                </a:rPr>
                <a:t>For semplicity it becomes a continuous-time function</a:t>
              </a:r>
              <a:endParaRPr lang="en-US" sz="2000">
                <a:latin typeface="Times New Roman" panose="02020603050405020304" pitchFamily="18" charset="0"/>
                <a:cs typeface="Times New Roman" panose="02020603050405020304" pitchFamily="18" charset="0"/>
              </a:endParaRPr>
            </a:p>
          </p:txBody>
        </p:sp>
        <p:sp>
          <p:nvSpPr>
            <p:cNvPr id="18" name="Rettangolo 17"/>
            <p:cNvSpPr/>
            <p:nvPr/>
          </p:nvSpPr>
          <p:spPr>
            <a:xfrm>
              <a:off x="539552" y="1916832"/>
              <a:ext cx="8136904" cy="46166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 name="Connettore 2 2"/>
          <p:cNvCxnSpPr/>
          <p:nvPr/>
        </p:nvCxnSpPr>
        <p:spPr>
          <a:xfrm>
            <a:off x="3923928" y="4869160"/>
            <a:ext cx="216024" cy="504056"/>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7130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90107" y="545633"/>
            <a:ext cx="4403128" cy="400110"/>
          </a:xfrm>
          <a:prstGeom prst="rect">
            <a:avLst/>
          </a:prstGeom>
          <a:solidFill>
            <a:schemeClr val="accent5">
              <a:lumMod val="60000"/>
              <a:lumOff val="40000"/>
            </a:schemeClr>
          </a:solidFill>
        </p:spPr>
        <p:txBody>
          <a:bodyPr wrap="none" rtlCol="0">
            <a:spAutoFit/>
          </a:bodyPr>
          <a:lstStyle/>
          <a:p>
            <a:r>
              <a:rPr lang="it-IT" sz="2000" smtClean="0">
                <a:latin typeface="Times New Roman" panose="02020603050405020304" pitchFamily="18" charset="0"/>
                <a:cs typeface="Times New Roman" panose="02020603050405020304" pitchFamily="18" charset="0"/>
              </a:rPr>
              <a:t>With the standard stazionary </a:t>
            </a:r>
            <a:r>
              <a:rPr lang="it-IT" sz="2000">
                <a:latin typeface="Times New Roman" panose="02020603050405020304" pitchFamily="18" charset="0"/>
                <a:cs typeface="Times New Roman" panose="02020603050405020304" pitchFamily="18" charset="0"/>
              </a:rPr>
              <a:t>assumption </a:t>
            </a:r>
            <a:endParaRPr lang="en-US" sz="20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CasellaDiTesto 7"/>
              <p:cNvSpPr txBox="1"/>
              <p:nvPr/>
            </p:nvSpPr>
            <p:spPr>
              <a:xfrm>
                <a:off x="683568" y="3356992"/>
                <a:ext cx="7840324" cy="707886"/>
              </a:xfrm>
              <a:prstGeom prst="rect">
                <a:avLst/>
              </a:prstGeom>
              <a:solidFill>
                <a:srgbClr val="CDEAFF"/>
              </a:solidFill>
            </p:spPr>
            <p:txBody>
              <a:bodyPr wrap="square" rtlCol="0">
                <a:spAutoFit/>
              </a:bodyPr>
              <a:lstStyle/>
              <a:p>
                <a:pPr algn="just"/>
                <a:r>
                  <a:rPr lang="it-IT" sz="2000" smtClean="0">
                    <a:latin typeface="Times New Roman" panose="02020603050405020304" pitchFamily="18" charset="0"/>
                    <a:cs typeface="Times New Roman" panose="02020603050405020304" pitchFamily="18" charset="0"/>
                  </a:rPr>
                  <a:t>We study the anomalous scaling of the diffusion trajectory looking to the scaling factor of the correlation function – we assume that </a:t>
                </a:r>
                <a14:m>
                  <m:oMath xmlns:m="http://schemas.openxmlformats.org/officeDocument/2006/math">
                    <m:d>
                      <m:dPr>
                        <m:begChr m:val="⟨"/>
                        <m:endChr m:val="⟩"/>
                        <m:ctrlPr>
                          <a:rPr lang="it-IT" sz="1900" i="1" smtClean="0">
                            <a:latin typeface="Cambria Math"/>
                            <a:cs typeface="Times New Roman" panose="02020603050405020304" pitchFamily="18" charset="0"/>
                          </a:rPr>
                        </m:ctrlPr>
                      </m:dPr>
                      <m:e>
                        <m:sSup>
                          <m:sSupPr>
                            <m:ctrlPr>
                              <a:rPr lang="it-IT" sz="1900" i="1" smtClean="0">
                                <a:latin typeface="Cambria Math"/>
                                <a:cs typeface="Times New Roman" panose="02020603050405020304" pitchFamily="18" charset="0"/>
                              </a:rPr>
                            </m:ctrlPr>
                          </m:sSupPr>
                          <m:e>
                            <m:r>
                              <a:rPr lang="it-IT" sz="1900" b="0" i="1" smtClean="0">
                                <a:latin typeface="Cambria Math"/>
                                <a:cs typeface="Times New Roman" panose="02020603050405020304" pitchFamily="18" charset="0"/>
                              </a:rPr>
                              <m:t>𝑥</m:t>
                            </m:r>
                          </m:e>
                          <m:sup>
                            <m:r>
                              <a:rPr lang="it-IT" sz="1900" b="0" i="1" smtClean="0">
                                <a:latin typeface="Cambria Math"/>
                                <a:cs typeface="Times New Roman" panose="02020603050405020304" pitchFamily="18" charset="0"/>
                              </a:rPr>
                              <m:t>2</m:t>
                            </m:r>
                          </m:sup>
                        </m:sSup>
                        <m:d>
                          <m:dPr>
                            <m:ctrlPr>
                              <a:rPr lang="it-IT" sz="1900" b="0" i="1" smtClean="0">
                                <a:latin typeface="Cambria Math"/>
                                <a:cs typeface="Times New Roman" panose="02020603050405020304" pitchFamily="18" charset="0"/>
                              </a:rPr>
                            </m:ctrlPr>
                          </m:dPr>
                          <m:e>
                            <m:r>
                              <a:rPr lang="it-IT" sz="1900" b="0" i="1" smtClean="0">
                                <a:latin typeface="Cambria Math"/>
                                <a:cs typeface="Times New Roman" panose="02020603050405020304" pitchFamily="18" charset="0"/>
                              </a:rPr>
                              <m:t>𝑡</m:t>
                            </m:r>
                          </m:e>
                        </m:d>
                      </m:e>
                    </m:d>
                    <m:r>
                      <a:rPr lang="it-IT" sz="1900" i="1">
                        <a:latin typeface="Cambria Math"/>
                        <a:ea typeface="Cambria Math"/>
                        <a:cs typeface="Times New Roman" panose="02020603050405020304" pitchFamily="18" charset="0"/>
                      </a:rPr>
                      <m:t>∝ </m:t>
                    </m:r>
                    <m:sSup>
                      <m:sSupPr>
                        <m:ctrlPr>
                          <a:rPr lang="it-IT" sz="1900" i="1">
                            <a:latin typeface="Cambria Math"/>
                            <a:ea typeface="Cambria Math"/>
                            <a:cs typeface="Times New Roman" panose="02020603050405020304" pitchFamily="18" charset="0"/>
                          </a:rPr>
                        </m:ctrlPr>
                      </m:sSupPr>
                      <m:e>
                        <m:r>
                          <a:rPr lang="it-IT" sz="1900" i="1">
                            <a:latin typeface="Cambria Math"/>
                            <a:ea typeface="Cambria Math"/>
                            <a:cs typeface="Times New Roman" panose="02020603050405020304" pitchFamily="18" charset="0"/>
                          </a:rPr>
                          <m:t>𝑡</m:t>
                        </m:r>
                      </m:e>
                      <m:sup>
                        <m:r>
                          <a:rPr lang="it-IT" sz="1900" i="1">
                            <a:latin typeface="Cambria Math"/>
                            <a:ea typeface="Cambria Math"/>
                            <a:cs typeface="Times New Roman" panose="02020603050405020304" pitchFamily="18" charset="0"/>
                          </a:rPr>
                          <m:t>2</m:t>
                        </m:r>
                        <m:r>
                          <a:rPr lang="it-IT" sz="1900" i="1">
                            <a:latin typeface="Cambria Math"/>
                            <a:ea typeface="Cambria Math"/>
                            <a:cs typeface="Times New Roman" panose="02020603050405020304" pitchFamily="18" charset="0"/>
                          </a:rPr>
                          <m:t>𝐻</m:t>
                        </m:r>
                      </m:sup>
                    </m:sSup>
                  </m:oMath>
                </a14:m>
                <a:endParaRPr lang="en-US" sz="1900">
                  <a:latin typeface="Times New Roman" panose="02020603050405020304" pitchFamily="18" charset="0"/>
                  <a:cs typeface="Times New Roman" panose="02020603050405020304" pitchFamily="18" charset="0"/>
                </a:endParaRPr>
              </a:p>
            </p:txBody>
          </p:sp>
        </mc:Choice>
        <mc:Fallback xmlns="">
          <p:sp>
            <p:nvSpPr>
              <p:cNvPr id="8" name="CasellaDiTesto 7"/>
              <p:cNvSpPr txBox="1">
                <a:spLocks noRot="1" noChangeAspect="1" noMove="1" noResize="1" noEditPoints="1" noAdjustHandles="1" noChangeArrowheads="1" noChangeShapeType="1" noTextEdit="1"/>
              </p:cNvSpPr>
              <p:nvPr/>
            </p:nvSpPr>
            <p:spPr>
              <a:xfrm>
                <a:off x="683568" y="3356992"/>
                <a:ext cx="7840324" cy="707886"/>
              </a:xfrm>
              <a:prstGeom prst="rect">
                <a:avLst/>
              </a:prstGeom>
              <a:blipFill rotWithShape="1">
                <a:blip r:embed="rId2"/>
                <a:stretch>
                  <a:fillRect l="-778" t="-4310" r="-855"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asellaDiTesto 8"/>
              <p:cNvSpPr txBox="1"/>
              <p:nvPr/>
            </p:nvSpPr>
            <p:spPr>
              <a:xfrm>
                <a:off x="3039803" y="4653136"/>
                <a:ext cx="2898294" cy="399468"/>
              </a:xfrm>
              <a:prstGeom prst="rect">
                <a:avLst/>
              </a:prstGeom>
              <a:noFill/>
              <a:ln w="28575">
                <a:solidFill>
                  <a:srgbClr val="0070C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m:rPr>
                              <m:sty m:val="p"/>
                            </m:rPr>
                            <a:rPr lang="el-GR" i="1" smtClean="0">
                              <a:latin typeface="Cambria Math"/>
                              <a:ea typeface="Cambria Math"/>
                            </a:rPr>
                            <m:t>Φ</m:t>
                          </m:r>
                        </m:e>
                        <m:sub>
                          <m:r>
                            <a:rPr lang="en-US" i="1" smtClean="0">
                              <a:latin typeface="Cambria Math"/>
                              <a:ea typeface="Cambria Math"/>
                            </a:rPr>
                            <m:t>𝜉</m:t>
                          </m:r>
                        </m:sub>
                      </m:sSub>
                      <m:d>
                        <m:dPr>
                          <m:ctrlPr>
                            <a:rPr lang="it-IT" b="0" i="1" smtClean="0">
                              <a:latin typeface="Cambria Math"/>
                            </a:rPr>
                          </m:ctrlPr>
                        </m:dPr>
                        <m:e>
                          <m:r>
                            <a:rPr lang="it-IT" b="0" i="1" smtClean="0">
                              <a:latin typeface="Cambria Math"/>
                              <a:ea typeface="Cambria Math"/>
                            </a:rPr>
                            <m:t>𝜏</m:t>
                          </m:r>
                        </m:e>
                      </m:d>
                      <m:r>
                        <a:rPr lang="it-IT" b="0" i="1" smtClean="0">
                          <a:latin typeface="Cambria Math"/>
                          <a:ea typeface="Cambria Math"/>
                        </a:rPr>
                        <m:t>∝2</m:t>
                      </m:r>
                      <m:r>
                        <a:rPr lang="it-IT" b="0" i="1" smtClean="0">
                          <a:latin typeface="Cambria Math"/>
                          <a:ea typeface="Cambria Math"/>
                        </a:rPr>
                        <m:t>𝐻</m:t>
                      </m:r>
                      <m:d>
                        <m:dPr>
                          <m:ctrlPr>
                            <a:rPr lang="it-IT" b="0" i="1" smtClean="0">
                              <a:latin typeface="Cambria Math"/>
                              <a:ea typeface="Cambria Math"/>
                            </a:rPr>
                          </m:ctrlPr>
                        </m:dPr>
                        <m:e>
                          <m:r>
                            <a:rPr lang="it-IT" b="0" i="1" smtClean="0">
                              <a:latin typeface="Cambria Math"/>
                              <a:ea typeface="Cambria Math"/>
                            </a:rPr>
                            <m:t>2</m:t>
                          </m:r>
                          <m:r>
                            <a:rPr lang="it-IT" b="0" i="1" smtClean="0">
                              <a:latin typeface="Cambria Math"/>
                              <a:ea typeface="Cambria Math"/>
                            </a:rPr>
                            <m:t>𝐻</m:t>
                          </m:r>
                          <m:r>
                            <a:rPr lang="it-IT" b="0" i="1" smtClean="0">
                              <a:latin typeface="Cambria Math"/>
                              <a:ea typeface="Cambria Math"/>
                            </a:rPr>
                            <m:t>−1</m:t>
                          </m:r>
                        </m:e>
                      </m:d>
                      <m:sSup>
                        <m:sSupPr>
                          <m:ctrlPr>
                            <a:rPr lang="it-IT" b="0" i="1" smtClean="0">
                              <a:latin typeface="Cambria Math"/>
                              <a:ea typeface="Cambria Math"/>
                            </a:rPr>
                          </m:ctrlPr>
                        </m:sSupPr>
                        <m:e>
                          <m:r>
                            <a:rPr lang="it-IT" b="0" i="1" smtClean="0">
                              <a:latin typeface="Cambria Math"/>
                              <a:ea typeface="Cambria Math"/>
                            </a:rPr>
                            <m:t>𝜏</m:t>
                          </m:r>
                        </m:e>
                        <m:sup>
                          <m:r>
                            <a:rPr lang="it-IT" b="0" i="1" smtClean="0">
                              <a:latin typeface="Cambria Math"/>
                              <a:ea typeface="Cambria Math"/>
                            </a:rPr>
                            <m:t>2</m:t>
                          </m:r>
                          <m:r>
                            <a:rPr lang="it-IT" b="0" i="1" smtClean="0">
                              <a:latin typeface="Cambria Math"/>
                              <a:ea typeface="Cambria Math"/>
                            </a:rPr>
                            <m:t>𝐻</m:t>
                          </m:r>
                          <m:r>
                            <a:rPr lang="it-IT" b="0" i="1" smtClean="0">
                              <a:latin typeface="Cambria Math"/>
                              <a:ea typeface="Cambria Math"/>
                            </a:rPr>
                            <m:t>−2</m:t>
                          </m:r>
                        </m:sup>
                      </m:sSup>
                    </m:oMath>
                  </m:oMathPara>
                </a14:m>
                <a:endParaRPr lang="en-US"/>
              </a:p>
            </p:txBody>
          </p:sp>
        </mc:Choice>
        <mc:Fallback xmlns="">
          <p:sp>
            <p:nvSpPr>
              <p:cNvPr id="9" name="CasellaDiTesto 8"/>
              <p:cNvSpPr txBox="1">
                <a:spLocks noRot="1" noChangeAspect="1" noMove="1" noResize="1" noEditPoints="1" noAdjustHandles="1" noChangeArrowheads="1" noChangeShapeType="1" noTextEdit="1"/>
              </p:cNvSpPr>
              <p:nvPr/>
            </p:nvSpPr>
            <p:spPr>
              <a:xfrm>
                <a:off x="3039803" y="4653136"/>
                <a:ext cx="2898294" cy="399468"/>
              </a:xfrm>
              <a:prstGeom prst="rect">
                <a:avLst/>
              </a:prstGeom>
              <a:blipFill rotWithShape="1">
                <a:blip r:embed="rId3"/>
                <a:stretch>
                  <a:fillRect b="-4225"/>
                </a:stretch>
              </a:blipFill>
              <a:ln w="28575">
                <a:solidFill>
                  <a:srgbClr val="0070C0"/>
                </a:solidFill>
              </a:ln>
            </p:spPr>
            <p:txBody>
              <a:bodyPr/>
              <a:lstStyle/>
              <a:p>
                <a:r>
                  <a:rPr lang="en-US">
                    <a:noFill/>
                  </a:rPr>
                  <a:t> </a:t>
                </a:r>
              </a:p>
            </p:txBody>
          </p:sp>
        </mc:Fallback>
      </mc:AlternateContent>
      <p:sp>
        <p:nvSpPr>
          <p:cNvPr id="10" name="CasellaDiTesto 9"/>
          <p:cNvSpPr txBox="1"/>
          <p:nvPr/>
        </p:nvSpPr>
        <p:spPr>
          <a:xfrm>
            <a:off x="615404" y="5445224"/>
            <a:ext cx="7782458" cy="707886"/>
          </a:xfrm>
          <a:prstGeom prst="rect">
            <a:avLst/>
          </a:prstGeom>
          <a:solidFill>
            <a:srgbClr val="FFCCCC"/>
          </a:solidFill>
        </p:spPr>
        <p:txBody>
          <a:bodyPr wrap="square" rtlCol="0">
            <a:spAutoFit/>
          </a:bodyPr>
          <a:lstStyle/>
          <a:p>
            <a:pPr algn="just"/>
            <a:r>
              <a:rPr lang="it-IT" sz="2000" smtClean="0">
                <a:latin typeface="Times New Roman" panose="02020603050405020304" pitchFamily="18" charset="0"/>
                <a:cs typeface="Times New Roman" panose="02020603050405020304" pitchFamily="18" charset="0"/>
              </a:rPr>
              <a:t>Note that for H=0.5 the correlation function vanishes – any departure from this value indicates an anomalous behaviour</a:t>
            </a:r>
            <a:endParaRPr lang="en-US" sz="2000">
              <a:latin typeface="Times New Roman" panose="02020603050405020304" pitchFamily="18" charset="0"/>
              <a:cs typeface="Times New Roman" panose="02020603050405020304" pitchFamily="18" charset="0"/>
            </a:endParaRPr>
          </a:p>
        </p:txBody>
      </p:sp>
      <p:grpSp>
        <p:nvGrpSpPr>
          <p:cNvPr id="12" name="Gruppo 11"/>
          <p:cNvGrpSpPr/>
          <p:nvPr/>
        </p:nvGrpSpPr>
        <p:grpSpPr>
          <a:xfrm>
            <a:off x="700997" y="1484784"/>
            <a:ext cx="7609766" cy="1368152"/>
            <a:chOff x="634642" y="1196752"/>
            <a:chExt cx="7609766" cy="1368152"/>
          </a:xfrm>
        </p:grpSpPr>
        <mc:AlternateContent xmlns:mc="http://schemas.openxmlformats.org/markup-compatibility/2006" xmlns:a14="http://schemas.microsoft.com/office/drawing/2010/main">
          <mc:Choice Requires="a14">
            <p:sp>
              <p:nvSpPr>
                <p:cNvPr id="3" name="CasellaDiTesto 2"/>
                <p:cNvSpPr txBox="1"/>
                <p:nvPr/>
              </p:nvSpPr>
              <p:spPr>
                <a:xfrm>
                  <a:off x="1058646" y="1412776"/>
                  <a:ext cx="4000006" cy="7117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sSup>
                              <m:sSupPr>
                                <m:ctrlPr>
                                  <a:rPr lang="en-US" i="1" smtClean="0">
                                    <a:latin typeface="Cambria Math"/>
                                  </a:rPr>
                                </m:ctrlPr>
                              </m:sSupPr>
                              <m:e>
                                <m:r>
                                  <a:rPr lang="it-IT" b="0" i="1" smtClean="0">
                                    <a:latin typeface="Cambria Math"/>
                                  </a:rPr>
                                  <m:t>𝑥</m:t>
                                </m:r>
                              </m:e>
                              <m:sup>
                                <m:r>
                                  <a:rPr lang="it-IT" b="0" i="1" smtClean="0">
                                    <a:latin typeface="Cambria Math"/>
                                  </a:rPr>
                                  <m:t>2</m:t>
                                </m:r>
                              </m:sup>
                            </m:sSup>
                            <m:r>
                              <a:rPr lang="it-IT" b="0" i="1" smtClean="0">
                                <a:latin typeface="Cambria Math"/>
                              </a:rPr>
                              <m:t>(</m:t>
                            </m:r>
                            <m:r>
                              <a:rPr lang="it-IT" b="0" i="1" smtClean="0">
                                <a:latin typeface="Cambria Math"/>
                              </a:rPr>
                              <m:t>𝑡</m:t>
                            </m:r>
                            <m:r>
                              <a:rPr lang="it-IT" b="0" i="1" smtClean="0">
                                <a:latin typeface="Cambria Math"/>
                              </a:rPr>
                              <m:t>)</m:t>
                            </m:r>
                          </m:e>
                        </m:d>
                        <m:r>
                          <a:rPr lang="it-IT" b="0" i="1" smtClean="0">
                            <a:latin typeface="Cambria Math"/>
                          </a:rPr>
                          <m:t>=2</m:t>
                        </m:r>
                        <m:d>
                          <m:dPr>
                            <m:begChr m:val="⟨"/>
                            <m:endChr m:val="⟩"/>
                            <m:ctrlPr>
                              <a:rPr lang="it-IT" b="0" i="1" smtClean="0">
                                <a:latin typeface="Cambria Math"/>
                              </a:rPr>
                            </m:ctrlPr>
                          </m:dPr>
                          <m:e>
                            <m:sSup>
                              <m:sSupPr>
                                <m:ctrlPr>
                                  <a:rPr lang="it-IT" b="0" i="1" smtClean="0">
                                    <a:latin typeface="Cambria Math"/>
                                  </a:rPr>
                                </m:ctrlPr>
                              </m:sSupPr>
                              <m:e>
                                <m:r>
                                  <a:rPr lang="it-IT" b="0" i="1" smtClean="0">
                                    <a:latin typeface="Cambria Math"/>
                                    <a:ea typeface="Cambria Math"/>
                                  </a:rPr>
                                  <m:t>𝜉</m:t>
                                </m:r>
                              </m:e>
                              <m:sup>
                                <m:r>
                                  <a:rPr lang="it-IT" b="0" i="1" smtClean="0">
                                    <a:latin typeface="Cambria Math"/>
                                  </a:rPr>
                                  <m:t>2</m:t>
                                </m:r>
                              </m:sup>
                            </m:sSup>
                          </m:e>
                        </m:d>
                        <m:r>
                          <a:rPr lang="it-IT" b="0" i="1" smtClean="0">
                            <a:latin typeface="Cambria Math"/>
                          </a:rPr>
                          <m:t> </m:t>
                        </m:r>
                        <m:nary>
                          <m:naryPr>
                            <m:ctrlPr>
                              <a:rPr lang="it-IT" b="0" i="1" smtClean="0">
                                <a:latin typeface="Cambria Math"/>
                              </a:rPr>
                            </m:ctrlPr>
                          </m:naryPr>
                          <m:sub>
                            <m:r>
                              <m:rPr>
                                <m:brk m:alnAt="23"/>
                              </m:rPr>
                              <a:rPr lang="it-IT" b="0" i="1" smtClean="0">
                                <a:latin typeface="Cambria Math"/>
                              </a:rPr>
                              <m:t>0</m:t>
                            </m:r>
                          </m:sub>
                          <m:sup>
                            <m:r>
                              <a:rPr lang="it-IT" b="0" i="1" smtClean="0">
                                <a:latin typeface="Cambria Math"/>
                              </a:rPr>
                              <m:t>𝑡</m:t>
                            </m:r>
                          </m:sup>
                          <m:e>
                            <m:r>
                              <a:rPr lang="it-IT" b="0" i="1" smtClean="0">
                                <a:latin typeface="Cambria Math"/>
                              </a:rPr>
                              <m:t>𝑑</m:t>
                            </m:r>
                            <m:sSub>
                              <m:sSubPr>
                                <m:ctrlPr>
                                  <a:rPr lang="it-IT" b="0" i="1" smtClean="0">
                                    <a:latin typeface="Cambria Math"/>
                                  </a:rPr>
                                </m:ctrlPr>
                              </m:sSubPr>
                              <m:e>
                                <m:r>
                                  <a:rPr lang="it-IT" b="0" i="1" smtClean="0">
                                    <a:latin typeface="Cambria Math"/>
                                    <a:ea typeface="Cambria Math"/>
                                  </a:rPr>
                                  <m:t>𝜏</m:t>
                                </m:r>
                              </m:e>
                              <m:sub>
                                <m:r>
                                  <a:rPr lang="it-IT" b="0" i="1" smtClean="0">
                                    <a:latin typeface="Cambria Math"/>
                                  </a:rPr>
                                  <m:t>1</m:t>
                                </m:r>
                              </m:sub>
                            </m:sSub>
                            <m:nary>
                              <m:naryPr>
                                <m:ctrlPr>
                                  <a:rPr lang="it-IT" b="0" i="1" smtClean="0">
                                    <a:latin typeface="Cambria Math"/>
                                  </a:rPr>
                                </m:ctrlPr>
                              </m:naryPr>
                              <m:sub>
                                <m:r>
                                  <m:rPr>
                                    <m:brk m:alnAt="23"/>
                                  </m:rPr>
                                  <a:rPr lang="it-IT" b="0" i="1" smtClean="0">
                                    <a:latin typeface="Cambria Math"/>
                                  </a:rPr>
                                  <m:t>0</m:t>
                                </m:r>
                              </m:sub>
                              <m:sup>
                                <m:sSub>
                                  <m:sSubPr>
                                    <m:ctrlPr>
                                      <a:rPr lang="it-IT" b="0" i="1" smtClean="0">
                                        <a:latin typeface="Cambria Math"/>
                                      </a:rPr>
                                    </m:ctrlPr>
                                  </m:sSubPr>
                                  <m:e>
                                    <m:r>
                                      <a:rPr lang="it-IT" b="0" i="1" smtClean="0">
                                        <a:latin typeface="Cambria Math"/>
                                        <a:ea typeface="Cambria Math"/>
                                      </a:rPr>
                                      <m:t>𝜏</m:t>
                                    </m:r>
                                  </m:e>
                                  <m:sub>
                                    <m:r>
                                      <a:rPr lang="it-IT" b="0" i="1" smtClean="0">
                                        <a:latin typeface="Cambria Math"/>
                                      </a:rPr>
                                      <m:t>1</m:t>
                                    </m:r>
                                  </m:sub>
                                </m:sSub>
                              </m:sup>
                              <m:e>
                                <m:r>
                                  <a:rPr lang="it-IT" b="0" i="1" smtClean="0">
                                    <a:latin typeface="Cambria Math"/>
                                  </a:rPr>
                                  <m:t>𝑑</m:t>
                                </m:r>
                                <m:sSub>
                                  <m:sSubPr>
                                    <m:ctrlPr>
                                      <a:rPr lang="it-IT" b="0" i="1" smtClean="0">
                                        <a:latin typeface="Cambria Math"/>
                                      </a:rPr>
                                    </m:ctrlPr>
                                  </m:sSubPr>
                                  <m:e>
                                    <m:r>
                                      <a:rPr lang="it-IT" b="0" i="1" smtClean="0">
                                        <a:latin typeface="Cambria Math"/>
                                        <a:ea typeface="Cambria Math"/>
                                      </a:rPr>
                                      <m:t>𝜏</m:t>
                                    </m:r>
                                  </m:e>
                                  <m:sub>
                                    <m:r>
                                      <a:rPr lang="it-IT" b="0" i="1" smtClean="0">
                                        <a:latin typeface="Cambria Math"/>
                                      </a:rPr>
                                      <m:t>2</m:t>
                                    </m:r>
                                  </m:sub>
                                </m:sSub>
                                <m:r>
                                  <a:rPr lang="it-IT" b="0" i="1" smtClean="0">
                                    <a:latin typeface="Cambria Math"/>
                                  </a:rPr>
                                  <m:t> </m:t>
                                </m:r>
                                <m:sSub>
                                  <m:sSubPr>
                                    <m:ctrlPr>
                                      <a:rPr lang="it-IT" b="0" i="1" smtClean="0">
                                        <a:latin typeface="Cambria Math"/>
                                      </a:rPr>
                                    </m:ctrlPr>
                                  </m:sSubPr>
                                  <m:e>
                                    <m:r>
                                      <m:rPr>
                                        <m:sty m:val="p"/>
                                      </m:rPr>
                                      <a:rPr lang="el-GR" b="0" i="1" smtClean="0">
                                        <a:latin typeface="Cambria Math"/>
                                        <a:ea typeface="Cambria Math"/>
                                      </a:rPr>
                                      <m:t>Φ</m:t>
                                    </m:r>
                                  </m:e>
                                  <m:sub>
                                    <m:r>
                                      <a:rPr lang="it-IT" b="0" i="1" smtClean="0">
                                        <a:latin typeface="Cambria Math"/>
                                        <a:ea typeface="Cambria Math"/>
                                      </a:rPr>
                                      <m:t>𝜉</m:t>
                                    </m:r>
                                  </m:sub>
                                </m:sSub>
                                <m:r>
                                  <a:rPr lang="it-IT" b="0" i="1" smtClean="0">
                                    <a:latin typeface="Cambria Math"/>
                                  </a:rPr>
                                  <m:t>(</m:t>
                                </m:r>
                                <m:sSub>
                                  <m:sSubPr>
                                    <m:ctrlPr>
                                      <a:rPr lang="it-IT" b="0" i="1" smtClean="0">
                                        <a:latin typeface="Cambria Math"/>
                                      </a:rPr>
                                    </m:ctrlPr>
                                  </m:sSubPr>
                                  <m:e>
                                    <m:r>
                                      <a:rPr lang="it-IT" b="0" i="1" smtClean="0">
                                        <a:latin typeface="Cambria Math"/>
                                        <a:ea typeface="Cambria Math"/>
                                      </a:rPr>
                                      <m:t>𝜏</m:t>
                                    </m:r>
                                  </m:e>
                                  <m:sub>
                                    <m:r>
                                      <a:rPr lang="it-IT" b="0" i="1" smtClean="0">
                                        <a:latin typeface="Cambria Math"/>
                                      </a:rPr>
                                      <m:t>2</m:t>
                                    </m:r>
                                  </m:sub>
                                </m:sSub>
                                <m:r>
                                  <a:rPr lang="it-IT" b="0" i="1" smtClean="0">
                                    <a:latin typeface="Cambria Math"/>
                                  </a:rPr>
                                  <m:t>)</m:t>
                                </m:r>
                              </m:e>
                            </m:nary>
                          </m:e>
                        </m:nary>
                      </m:oMath>
                    </m:oMathPara>
                  </a14:m>
                  <a:endParaRPr lang="en-US"/>
                </a:p>
              </p:txBody>
            </p:sp>
          </mc:Choice>
          <mc:Fallback xmlns="">
            <p:sp>
              <p:nvSpPr>
                <p:cNvPr id="3" name="CasellaDiTesto 2"/>
                <p:cNvSpPr txBox="1">
                  <a:spLocks noRot="1" noChangeAspect="1" noMove="1" noResize="1" noEditPoints="1" noAdjustHandles="1" noChangeArrowheads="1" noChangeShapeType="1" noTextEdit="1"/>
                </p:cNvSpPr>
                <p:nvPr/>
              </p:nvSpPr>
              <p:spPr>
                <a:xfrm>
                  <a:off x="1058646" y="1412776"/>
                  <a:ext cx="4000006" cy="71173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asellaDiTesto 3"/>
                <p:cNvSpPr txBox="1"/>
                <p:nvPr/>
              </p:nvSpPr>
              <p:spPr>
                <a:xfrm>
                  <a:off x="5580112" y="1431594"/>
                  <a:ext cx="2357247" cy="6740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m:rPr>
                                <m:sty m:val="p"/>
                              </m:rPr>
                              <a:rPr lang="el-GR" i="1" smtClean="0">
                                <a:latin typeface="Cambria Math"/>
                                <a:ea typeface="Cambria Math"/>
                              </a:rPr>
                              <m:t>Φ</m:t>
                            </m:r>
                          </m:e>
                          <m:sub>
                            <m:r>
                              <a:rPr lang="en-US" i="1" smtClean="0">
                                <a:latin typeface="Cambria Math"/>
                                <a:ea typeface="Cambria Math"/>
                              </a:rPr>
                              <m:t>𝜉</m:t>
                            </m:r>
                          </m:sub>
                        </m:sSub>
                        <m:d>
                          <m:dPr>
                            <m:ctrlPr>
                              <a:rPr lang="it-IT" b="0" i="1" smtClean="0">
                                <a:latin typeface="Cambria Math"/>
                              </a:rPr>
                            </m:ctrlPr>
                          </m:dPr>
                          <m:e>
                            <m:r>
                              <a:rPr lang="it-IT" b="0" i="1" smtClean="0">
                                <a:latin typeface="Cambria Math"/>
                                <a:ea typeface="Cambria Math"/>
                              </a:rPr>
                              <m:t>𝜏</m:t>
                            </m:r>
                          </m:e>
                        </m:d>
                        <m:r>
                          <a:rPr lang="it-IT" b="0" i="1" smtClean="0">
                            <a:latin typeface="Cambria Math"/>
                            <a:ea typeface="Cambria Math"/>
                          </a:rPr>
                          <m:t>= </m:t>
                        </m:r>
                        <m:f>
                          <m:fPr>
                            <m:ctrlPr>
                              <a:rPr lang="it-IT" b="0" i="1" smtClean="0">
                                <a:latin typeface="Cambria Math"/>
                                <a:ea typeface="Cambria Math"/>
                              </a:rPr>
                            </m:ctrlPr>
                          </m:fPr>
                          <m:num>
                            <m:d>
                              <m:dPr>
                                <m:begChr m:val="⟨"/>
                                <m:endChr m:val="⟩"/>
                                <m:ctrlPr>
                                  <a:rPr lang="it-IT" b="0" i="1" smtClean="0">
                                    <a:latin typeface="Cambria Math"/>
                                    <a:ea typeface="Cambria Math"/>
                                  </a:rPr>
                                </m:ctrlPr>
                              </m:dPr>
                              <m:e>
                                <m:r>
                                  <a:rPr lang="it-IT" b="0" i="1" smtClean="0">
                                    <a:latin typeface="Cambria Math"/>
                                    <a:ea typeface="Cambria Math"/>
                                  </a:rPr>
                                  <m:t>𝜉</m:t>
                                </m:r>
                                <m:r>
                                  <a:rPr lang="it-IT" b="0" i="1" smtClean="0">
                                    <a:latin typeface="Cambria Math"/>
                                    <a:ea typeface="Cambria Math"/>
                                  </a:rPr>
                                  <m:t>(</m:t>
                                </m:r>
                                <m:sSub>
                                  <m:sSubPr>
                                    <m:ctrlPr>
                                      <a:rPr lang="it-IT" b="0" i="1" smtClean="0">
                                        <a:latin typeface="Cambria Math"/>
                                        <a:ea typeface="Cambria Math"/>
                                      </a:rPr>
                                    </m:ctrlPr>
                                  </m:sSubPr>
                                  <m:e>
                                    <m:r>
                                      <a:rPr lang="it-IT" b="0" i="1" smtClean="0">
                                        <a:latin typeface="Cambria Math"/>
                                        <a:ea typeface="Cambria Math"/>
                                      </a:rPr>
                                      <m:t>𝑡</m:t>
                                    </m:r>
                                  </m:e>
                                  <m:sub>
                                    <m:r>
                                      <a:rPr lang="it-IT" b="0" i="1" smtClean="0">
                                        <a:latin typeface="Cambria Math"/>
                                        <a:ea typeface="Cambria Math"/>
                                      </a:rPr>
                                      <m:t>1</m:t>
                                    </m:r>
                                  </m:sub>
                                </m:sSub>
                                <m:r>
                                  <a:rPr lang="it-IT" b="0" i="1" smtClean="0">
                                    <a:latin typeface="Cambria Math"/>
                                    <a:ea typeface="Cambria Math"/>
                                  </a:rPr>
                                  <m:t>)</m:t>
                                </m:r>
                                <m:r>
                                  <a:rPr lang="it-IT" b="0" i="1" smtClean="0">
                                    <a:latin typeface="Cambria Math"/>
                                    <a:ea typeface="Cambria Math"/>
                                  </a:rPr>
                                  <m:t>𝜉</m:t>
                                </m:r>
                                <m:r>
                                  <a:rPr lang="it-IT" b="0" i="1" smtClean="0">
                                    <a:latin typeface="Cambria Math"/>
                                    <a:ea typeface="Cambria Math"/>
                                  </a:rPr>
                                  <m:t>(</m:t>
                                </m:r>
                                <m:sSub>
                                  <m:sSubPr>
                                    <m:ctrlPr>
                                      <a:rPr lang="it-IT" b="0" i="1" smtClean="0">
                                        <a:latin typeface="Cambria Math"/>
                                        <a:ea typeface="Cambria Math"/>
                                      </a:rPr>
                                    </m:ctrlPr>
                                  </m:sSubPr>
                                  <m:e>
                                    <m:r>
                                      <a:rPr lang="it-IT" b="0" i="1" smtClean="0">
                                        <a:latin typeface="Cambria Math"/>
                                        <a:ea typeface="Cambria Math"/>
                                      </a:rPr>
                                      <m:t>𝑡</m:t>
                                    </m:r>
                                  </m:e>
                                  <m:sub>
                                    <m:r>
                                      <a:rPr lang="it-IT" b="0" i="1" smtClean="0">
                                        <a:latin typeface="Cambria Math"/>
                                        <a:ea typeface="Cambria Math"/>
                                      </a:rPr>
                                      <m:t>2</m:t>
                                    </m:r>
                                  </m:sub>
                                </m:sSub>
                                <m:r>
                                  <a:rPr lang="it-IT" b="0" i="1" smtClean="0">
                                    <a:latin typeface="Cambria Math"/>
                                    <a:ea typeface="Cambria Math"/>
                                  </a:rPr>
                                  <m:t>)</m:t>
                                </m:r>
                              </m:e>
                            </m:d>
                          </m:num>
                          <m:den>
                            <m:d>
                              <m:dPr>
                                <m:begChr m:val="⟨"/>
                                <m:endChr m:val="⟩"/>
                                <m:ctrlPr>
                                  <a:rPr lang="it-IT" b="0" i="1" smtClean="0">
                                    <a:latin typeface="Cambria Math"/>
                                    <a:ea typeface="Cambria Math"/>
                                  </a:rPr>
                                </m:ctrlPr>
                              </m:dPr>
                              <m:e>
                                <m:sSup>
                                  <m:sSupPr>
                                    <m:ctrlPr>
                                      <a:rPr lang="it-IT" b="0" i="1" smtClean="0">
                                        <a:latin typeface="Cambria Math"/>
                                        <a:ea typeface="Cambria Math"/>
                                      </a:rPr>
                                    </m:ctrlPr>
                                  </m:sSupPr>
                                  <m:e>
                                    <m:r>
                                      <a:rPr lang="it-IT" b="0" i="1" smtClean="0">
                                        <a:latin typeface="Cambria Math"/>
                                        <a:ea typeface="Cambria Math"/>
                                      </a:rPr>
                                      <m:t>𝜉</m:t>
                                    </m:r>
                                  </m:e>
                                  <m:sup>
                                    <m:r>
                                      <a:rPr lang="it-IT" b="0" i="1" smtClean="0">
                                        <a:latin typeface="Cambria Math"/>
                                        <a:ea typeface="Cambria Math"/>
                                      </a:rPr>
                                      <m:t>2</m:t>
                                    </m:r>
                                  </m:sup>
                                </m:sSup>
                              </m:e>
                            </m:d>
                          </m:den>
                        </m:f>
                      </m:oMath>
                    </m:oMathPara>
                  </a14:m>
                  <a:endParaRPr lang="en-US"/>
                </a:p>
              </p:txBody>
            </p:sp>
          </mc:Choice>
          <mc:Fallback xmlns="">
            <p:sp>
              <p:nvSpPr>
                <p:cNvPr id="4" name="CasellaDiTesto 3"/>
                <p:cNvSpPr txBox="1">
                  <a:spLocks noRot="1" noChangeAspect="1" noMove="1" noResize="1" noEditPoints="1" noAdjustHandles="1" noChangeArrowheads="1" noChangeShapeType="1" noTextEdit="1"/>
                </p:cNvSpPr>
                <p:nvPr/>
              </p:nvSpPr>
              <p:spPr>
                <a:xfrm>
                  <a:off x="5580112" y="1431594"/>
                  <a:ext cx="2357247" cy="67409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asellaDiTesto 4"/>
                <p:cNvSpPr txBox="1"/>
                <p:nvPr/>
              </p:nvSpPr>
              <p:spPr>
                <a:xfrm>
                  <a:off x="6084168" y="2060848"/>
                  <a:ext cx="167174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𝜏</m:t>
                        </m:r>
                        <m:r>
                          <a:rPr lang="it-IT" b="0" i="1" smtClean="0">
                            <a:latin typeface="Cambria Math"/>
                            <a:ea typeface="Cambria Math"/>
                          </a:rPr>
                          <m:t>= </m:t>
                        </m:r>
                        <m:d>
                          <m:dPr>
                            <m:begChr m:val="|"/>
                            <m:endChr m:val="|"/>
                            <m:ctrlPr>
                              <a:rPr lang="it-IT" b="0" i="1" smtClean="0">
                                <a:latin typeface="Cambria Math"/>
                                <a:ea typeface="Cambria Math"/>
                              </a:rPr>
                            </m:ctrlPr>
                          </m:dPr>
                          <m:e>
                            <m:sSub>
                              <m:sSubPr>
                                <m:ctrlPr>
                                  <a:rPr lang="it-IT" b="0" i="1" smtClean="0">
                                    <a:latin typeface="Cambria Math"/>
                                    <a:ea typeface="Cambria Math"/>
                                  </a:rPr>
                                </m:ctrlPr>
                              </m:sSubPr>
                              <m:e>
                                <m:r>
                                  <a:rPr lang="it-IT" b="0" i="1" smtClean="0">
                                    <a:latin typeface="Cambria Math"/>
                                    <a:ea typeface="Cambria Math"/>
                                  </a:rPr>
                                  <m:t>𝑡</m:t>
                                </m:r>
                              </m:e>
                              <m:sub>
                                <m:r>
                                  <a:rPr lang="it-IT" b="0" i="1" smtClean="0">
                                    <a:latin typeface="Cambria Math"/>
                                    <a:ea typeface="Cambria Math"/>
                                  </a:rPr>
                                  <m:t>1</m:t>
                                </m:r>
                              </m:sub>
                            </m:sSub>
                            <m:r>
                              <a:rPr lang="it-IT" b="0" i="1" smtClean="0">
                                <a:latin typeface="Cambria Math"/>
                                <a:ea typeface="Cambria Math"/>
                              </a:rPr>
                              <m:t> − </m:t>
                            </m:r>
                            <m:sSub>
                              <m:sSubPr>
                                <m:ctrlPr>
                                  <a:rPr lang="it-IT" b="0" i="1" smtClean="0">
                                    <a:latin typeface="Cambria Math"/>
                                    <a:ea typeface="Cambria Math"/>
                                  </a:rPr>
                                </m:ctrlPr>
                              </m:sSubPr>
                              <m:e>
                                <m:r>
                                  <a:rPr lang="it-IT" b="0" i="1" smtClean="0">
                                    <a:latin typeface="Cambria Math"/>
                                    <a:ea typeface="Cambria Math"/>
                                  </a:rPr>
                                  <m:t>𝑡</m:t>
                                </m:r>
                              </m:e>
                              <m:sub>
                                <m:r>
                                  <a:rPr lang="it-IT" b="0" i="1" smtClean="0">
                                    <a:latin typeface="Cambria Math"/>
                                    <a:ea typeface="Cambria Math"/>
                                  </a:rPr>
                                  <m:t>2</m:t>
                                </m:r>
                              </m:sub>
                            </m:sSub>
                          </m:e>
                        </m:d>
                      </m:oMath>
                    </m:oMathPara>
                  </a14:m>
                  <a:endParaRPr lang="en-US"/>
                </a:p>
              </p:txBody>
            </p:sp>
          </mc:Choice>
          <mc:Fallback xmlns="">
            <p:sp>
              <p:nvSpPr>
                <p:cNvPr id="5" name="CasellaDiTesto 4"/>
                <p:cNvSpPr txBox="1">
                  <a:spLocks noRot="1" noChangeAspect="1" noMove="1" noResize="1" noEditPoints="1" noAdjustHandles="1" noChangeArrowheads="1" noChangeShapeType="1" noTextEdit="1"/>
                </p:cNvSpPr>
                <p:nvPr/>
              </p:nvSpPr>
              <p:spPr>
                <a:xfrm>
                  <a:off x="6084168" y="2060848"/>
                  <a:ext cx="1671740" cy="369332"/>
                </a:xfrm>
                <a:prstGeom prst="rect">
                  <a:avLst/>
                </a:prstGeom>
                <a:blipFill rotWithShape="1">
                  <a:blip r:embed="rId7"/>
                  <a:stretch>
                    <a:fillRect/>
                  </a:stretch>
                </a:blipFill>
              </p:spPr>
              <p:txBody>
                <a:bodyPr/>
                <a:lstStyle/>
                <a:p>
                  <a:r>
                    <a:rPr lang="en-US">
                      <a:noFill/>
                    </a:rPr>
                    <a:t> </a:t>
                  </a:r>
                </a:p>
              </p:txBody>
            </p:sp>
          </mc:Fallback>
        </mc:AlternateContent>
        <p:sp>
          <p:nvSpPr>
            <p:cNvPr id="11" name="Rettangolo 10"/>
            <p:cNvSpPr/>
            <p:nvPr/>
          </p:nvSpPr>
          <p:spPr>
            <a:xfrm>
              <a:off x="634642" y="1196752"/>
              <a:ext cx="7609766" cy="13681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78469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7584" y="1268760"/>
            <a:ext cx="2323136" cy="369332"/>
          </a:xfrm>
          <a:prstGeom prst="rect">
            <a:avLst/>
          </a:prstGeom>
          <a:solidFill>
            <a:schemeClr val="accent2">
              <a:lumMod val="20000"/>
              <a:lumOff val="80000"/>
            </a:schemeClr>
          </a:solidFill>
        </p:spPr>
        <p:txBody>
          <a:bodyPr wrap="none" rtlCol="0">
            <a:spAutoFit/>
          </a:bodyPr>
          <a:lstStyle/>
          <a:p>
            <a:r>
              <a:rPr lang="it-IT" smtClean="0"/>
              <a:t>For the long-time limit </a:t>
            </a:r>
            <a:endParaRPr lang="en-US"/>
          </a:p>
        </p:txBody>
      </p:sp>
      <p:sp>
        <p:nvSpPr>
          <p:cNvPr id="5" name="CasellaDiTesto 4"/>
          <p:cNvSpPr txBox="1"/>
          <p:nvPr/>
        </p:nvSpPr>
        <p:spPr>
          <a:xfrm>
            <a:off x="827584" y="2132855"/>
            <a:ext cx="7488832" cy="646331"/>
          </a:xfrm>
          <a:prstGeom prst="rect">
            <a:avLst/>
          </a:prstGeom>
          <a:solidFill>
            <a:schemeClr val="accent6">
              <a:lumMod val="20000"/>
              <a:lumOff val="80000"/>
            </a:schemeClr>
          </a:solidFill>
        </p:spPr>
        <p:txBody>
          <a:bodyPr wrap="square" rtlCol="0">
            <a:spAutoFit/>
          </a:bodyPr>
          <a:lstStyle/>
          <a:p>
            <a:r>
              <a:rPr lang="it-IT" smtClean="0"/>
              <a:t>In this case the power spectrum is the Fourier transform of this correlation function according the Wiener-Khinchine theorem</a:t>
            </a:r>
            <a:endParaRPr lang="en-US"/>
          </a:p>
        </p:txBody>
      </p:sp>
      <p:grpSp>
        <p:nvGrpSpPr>
          <p:cNvPr id="16" name="Gruppo 15"/>
          <p:cNvGrpSpPr/>
          <p:nvPr/>
        </p:nvGrpSpPr>
        <p:grpSpPr>
          <a:xfrm>
            <a:off x="3491880" y="1114647"/>
            <a:ext cx="4104456" cy="802185"/>
            <a:chOff x="3491880" y="394567"/>
            <a:chExt cx="4104456" cy="802185"/>
          </a:xfrm>
        </p:grpSpPr>
        <mc:AlternateContent xmlns:mc="http://schemas.openxmlformats.org/markup-compatibility/2006" xmlns:a14="http://schemas.microsoft.com/office/drawing/2010/main">
          <mc:Choice Requires="a14">
            <p:sp>
              <p:nvSpPr>
                <p:cNvPr id="3" name="CasellaDiTesto 2"/>
                <p:cNvSpPr txBox="1"/>
                <p:nvPr/>
              </p:nvSpPr>
              <p:spPr>
                <a:xfrm>
                  <a:off x="3491880" y="394567"/>
                  <a:ext cx="1716945" cy="6775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m:rPr>
                                <m:sty m:val="p"/>
                              </m:rPr>
                              <a:rPr lang="el-GR" sz="2000" i="1" smtClean="0">
                                <a:latin typeface="Cambria Math"/>
                                <a:ea typeface="Cambria Math"/>
                              </a:rPr>
                              <m:t>Φ</m:t>
                            </m:r>
                          </m:e>
                          <m:sub>
                            <m:r>
                              <a:rPr lang="en-US" sz="2000" i="1" smtClean="0">
                                <a:latin typeface="Cambria Math"/>
                                <a:ea typeface="Cambria Math"/>
                              </a:rPr>
                              <m:t>𝜉</m:t>
                            </m:r>
                          </m:sub>
                        </m:sSub>
                        <m:r>
                          <a:rPr lang="it-IT" sz="2000" b="0" i="1" smtClean="0">
                            <a:latin typeface="Cambria Math"/>
                          </a:rPr>
                          <m:t>(</m:t>
                        </m:r>
                        <m:r>
                          <a:rPr lang="it-IT" sz="2000" b="0" i="1" smtClean="0">
                            <a:latin typeface="Cambria Math"/>
                            <a:ea typeface="Cambria Math"/>
                          </a:rPr>
                          <m:t>𝜏</m:t>
                        </m:r>
                        <m:r>
                          <a:rPr lang="it-IT" sz="2000" b="0" i="1" smtClean="0">
                            <a:latin typeface="Cambria Math"/>
                            <a:ea typeface="Cambria Math"/>
                          </a:rPr>
                          <m:t>)∝±</m:t>
                        </m:r>
                        <m:f>
                          <m:fPr>
                            <m:ctrlPr>
                              <a:rPr lang="it-IT" sz="2000" b="0" i="1" smtClean="0">
                                <a:latin typeface="Cambria Math"/>
                                <a:ea typeface="Cambria Math"/>
                              </a:rPr>
                            </m:ctrlPr>
                          </m:fPr>
                          <m:num>
                            <m:r>
                              <a:rPr lang="it-IT" sz="2000" b="0" i="1" smtClean="0">
                                <a:latin typeface="Cambria Math"/>
                                <a:ea typeface="Cambria Math"/>
                              </a:rPr>
                              <m:t>1</m:t>
                            </m:r>
                          </m:num>
                          <m:den>
                            <m:sSup>
                              <m:sSupPr>
                                <m:ctrlPr>
                                  <a:rPr lang="it-IT" sz="2000" b="0" i="1" smtClean="0">
                                    <a:latin typeface="Cambria Math"/>
                                    <a:ea typeface="Cambria Math"/>
                                  </a:rPr>
                                </m:ctrlPr>
                              </m:sSupPr>
                              <m:e>
                                <m:r>
                                  <a:rPr lang="it-IT" sz="2000" b="0" i="1" smtClean="0">
                                    <a:latin typeface="Cambria Math"/>
                                    <a:ea typeface="Cambria Math"/>
                                  </a:rPr>
                                  <m:t>𝜏</m:t>
                                </m:r>
                              </m:e>
                              <m:sup>
                                <m:r>
                                  <a:rPr lang="it-IT" sz="2000" b="0" i="1" smtClean="0">
                                    <a:latin typeface="Cambria Math"/>
                                    <a:ea typeface="Cambria Math"/>
                                  </a:rPr>
                                  <m:t>𝛿</m:t>
                                </m:r>
                              </m:sup>
                            </m:sSup>
                          </m:den>
                        </m:f>
                      </m:oMath>
                    </m:oMathPara>
                  </a14:m>
                  <a:endParaRPr lang="en-US" sz="2000"/>
                </a:p>
              </p:txBody>
            </p:sp>
          </mc:Choice>
          <mc:Fallback xmlns="">
            <p:sp>
              <p:nvSpPr>
                <p:cNvPr id="3" name="CasellaDiTesto 2"/>
                <p:cNvSpPr txBox="1">
                  <a:spLocks noRot="1" noChangeAspect="1" noMove="1" noResize="1" noEditPoints="1" noAdjustHandles="1" noChangeArrowheads="1" noChangeShapeType="1" noTextEdit="1"/>
                </p:cNvSpPr>
                <p:nvPr/>
              </p:nvSpPr>
              <p:spPr>
                <a:xfrm>
                  <a:off x="3491880" y="394567"/>
                  <a:ext cx="1716945" cy="677558"/>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asellaDiTesto 3"/>
                <p:cNvSpPr txBox="1"/>
                <p:nvPr/>
              </p:nvSpPr>
              <p:spPr>
                <a:xfrm>
                  <a:off x="6012160" y="548680"/>
                  <a:ext cx="13786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𝛿</m:t>
                        </m:r>
                        <m:r>
                          <a:rPr lang="it-IT" b="0" i="1" smtClean="0">
                            <a:latin typeface="Cambria Math"/>
                            <a:ea typeface="Cambria Math"/>
                          </a:rPr>
                          <m:t>=2−2</m:t>
                        </m:r>
                        <m:r>
                          <a:rPr lang="it-IT" b="0" i="1" smtClean="0">
                            <a:latin typeface="Cambria Math"/>
                            <a:ea typeface="Cambria Math"/>
                          </a:rPr>
                          <m:t>𝐻</m:t>
                        </m:r>
                      </m:oMath>
                    </m:oMathPara>
                  </a14:m>
                  <a:endParaRPr lang="en-US"/>
                </a:p>
              </p:txBody>
            </p:sp>
          </mc:Choice>
          <mc:Fallback xmlns="">
            <p:sp>
              <p:nvSpPr>
                <p:cNvPr id="4" name="CasellaDiTesto 3"/>
                <p:cNvSpPr txBox="1">
                  <a:spLocks noRot="1" noChangeAspect="1" noMove="1" noResize="1" noEditPoints="1" noAdjustHandles="1" noChangeArrowheads="1" noChangeShapeType="1" noTextEdit="1"/>
                </p:cNvSpPr>
                <p:nvPr/>
              </p:nvSpPr>
              <p:spPr>
                <a:xfrm>
                  <a:off x="6012160" y="548680"/>
                  <a:ext cx="1378647" cy="369332"/>
                </a:xfrm>
                <a:prstGeom prst="rect">
                  <a:avLst/>
                </a:prstGeom>
                <a:blipFill rotWithShape="1">
                  <a:blip r:embed="rId3"/>
                  <a:stretch>
                    <a:fillRect/>
                  </a:stretch>
                </a:blipFill>
              </p:spPr>
              <p:txBody>
                <a:bodyPr/>
                <a:lstStyle/>
                <a:p>
                  <a:r>
                    <a:rPr lang="en-US">
                      <a:noFill/>
                    </a:rPr>
                    <a:t> </a:t>
                  </a:r>
                </a:p>
              </p:txBody>
            </p:sp>
          </mc:Fallback>
        </mc:AlternateContent>
        <p:sp>
          <p:nvSpPr>
            <p:cNvPr id="15" name="Rettangolo 14"/>
            <p:cNvSpPr/>
            <p:nvPr/>
          </p:nvSpPr>
          <p:spPr>
            <a:xfrm>
              <a:off x="3491880" y="394567"/>
              <a:ext cx="4104456" cy="80218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uppo 17"/>
          <p:cNvGrpSpPr/>
          <p:nvPr/>
        </p:nvGrpSpPr>
        <p:grpSpPr>
          <a:xfrm>
            <a:off x="715151" y="3068960"/>
            <a:ext cx="7920880" cy="720080"/>
            <a:chOff x="715151" y="2204864"/>
            <a:chExt cx="7920880" cy="720080"/>
          </a:xfrm>
        </p:grpSpPr>
        <mc:AlternateContent xmlns:mc="http://schemas.openxmlformats.org/markup-compatibility/2006" xmlns:a14="http://schemas.microsoft.com/office/drawing/2010/main">
          <mc:Choice Requires="a14">
            <p:sp>
              <p:nvSpPr>
                <p:cNvPr id="6" name="CasellaDiTesto 5"/>
                <p:cNvSpPr txBox="1"/>
                <p:nvPr/>
              </p:nvSpPr>
              <p:spPr>
                <a:xfrm>
                  <a:off x="1547664" y="2276872"/>
                  <a:ext cx="1359475" cy="6295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a:rPr>
                          <m:t>𝑆</m:t>
                        </m:r>
                        <m:r>
                          <a:rPr lang="it-IT" b="0" i="1" smtClean="0">
                            <a:latin typeface="Cambria Math"/>
                          </a:rPr>
                          <m:t>(</m:t>
                        </m:r>
                        <m:r>
                          <a:rPr lang="it-IT" b="0" i="1" smtClean="0">
                            <a:latin typeface="Cambria Math"/>
                            <a:ea typeface="Cambria Math"/>
                          </a:rPr>
                          <m:t>𝜔</m:t>
                        </m:r>
                        <m:r>
                          <a:rPr lang="it-IT" b="0" i="1" smtClean="0">
                            <a:latin typeface="Cambria Math"/>
                            <a:ea typeface="Cambria Math"/>
                          </a:rPr>
                          <m:t>)∝</m:t>
                        </m:r>
                        <m:f>
                          <m:fPr>
                            <m:ctrlPr>
                              <a:rPr lang="it-IT" b="0" i="1" smtClean="0">
                                <a:latin typeface="Cambria Math"/>
                                <a:ea typeface="Cambria Math"/>
                              </a:rPr>
                            </m:ctrlPr>
                          </m:fPr>
                          <m:num>
                            <m:r>
                              <a:rPr lang="it-IT" b="0" i="1" smtClean="0">
                                <a:latin typeface="Cambria Math"/>
                                <a:ea typeface="Cambria Math"/>
                              </a:rPr>
                              <m:t>1</m:t>
                            </m:r>
                          </m:num>
                          <m:den>
                            <m:sSup>
                              <m:sSupPr>
                                <m:ctrlPr>
                                  <a:rPr lang="it-IT" b="0" i="1" smtClean="0">
                                    <a:latin typeface="Cambria Math"/>
                                    <a:ea typeface="Cambria Math"/>
                                  </a:rPr>
                                </m:ctrlPr>
                              </m:sSupPr>
                              <m:e>
                                <m:r>
                                  <a:rPr lang="it-IT" b="0" i="1" smtClean="0">
                                    <a:latin typeface="Cambria Math"/>
                                    <a:ea typeface="Cambria Math"/>
                                  </a:rPr>
                                  <m:t>𝜔</m:t>
                                </m:r>
                              </m:e>
                              <m:sup>
                                <m:r>
                                  <a:rPr lang="it-IT" b="0" i="1" smtClean="0">
                                    <a:latin typeface="Cambria Math"/>
                                    <a:ea typeface="Cambria Math"/>
                                  </a:rPr>
                                  <m:t>𝛽</m:t>
                                </m:r>
                              </m:sup>
                            </m:sSup>
                          </m:den>
                        </m:f>
                      </m:oMath>
                    </m:oMathPara>
                  </a14:m>
                  <a:endParaRPr lang="en-US"/>
                </a:p>
              </p:txBody>
            </p:sp>
          </mc:Choice>
          <mc:Fallback xmlns="">
            <p:sp>
              <p:nvSpPr>
                <p:cNvPr id="6" name="CasellaDiTesto 5"/>
                <p:cNvSpPr txBox="1">
                  <a:spLocks noRot="1" noChangeAspect="1" noMove="1" noResize="1" noEditPoints="1" noAdjustHandles="1" noChangeArrowheads="1" noChangeShapeType="1" noTextEdit="1"/>
                </p:cNvSpPr>
                <p:nvPr/>
              </p:nvSpPr>
              <p:spPr>
                <a:xfrm>
                  <a:off x="1547664" y="2276872"/>
                  <a:ext cx="1359475" cy="62959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asellaDiTesto 6"/>
                <p:cNvSpPr txBox="1"/>
                <p:nvPr/>
              </p:nvSpPr>
              <p:spPr>
                <a:xfrm>
                  <a:off x="3134964" y="2412002"/>
                  <a:ext cx="13926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𝛽</m:t>
                        </m:r>
                        <m:r>
                          <a:rPr lang="it-IT" b="0" i="1" smtClean="0">
                            <a:latin typeface="Cambria Math"/>
                            <a:ea typeface="Cambria Math"/>
                          </a:rPr>
                          <m:t>=2</m:t>
                        </m:r>
                        <m:r>
                          <a:rPr lang="it-IT" b="0" i="1" smtClean="0">
                            <a:latin typeface="Cambria Math"/>
                            <a:ea typeface="Cambria Math"/>
                          </a:rPr>
                          <m:t>𝐻</m:t>
                        </m:r>
                        <m:r>
                          <a:rPr lang="it-IT" b="0" i="1" smtClean="0">
                            <a:latin typeface="Cambria Math"/>
                            <a:ea typeface="Cambria Math"/>
                          </a:rPr>
                          <m:t>−1</m:t>
                        </m:r>
                      </m:oMath>
                    </m:oMathPara>
                  </a14:m>
                  <a:endParaRPr lang="en-US"/>
                </a:p>
              </p:txBody>
            </p:sp>
          </mc:Choice>
          <mc:Fallback xmlns="">
            <p:sp>
              <p:nvSpPr>
                <p:cNvPr id="7" name="CasellaDiTesto 6"/>
                <p:cNvSpPr txBox="1">
                  <a:spLocks noRot="1" noChangeAspect="1" noMove="1" noResize="1" noEditPoints="1" noAdjustHandles="1" noChangeArrowheads="1" noChangeShapeType="1" noTextEdit="1"/>
                </p:cNvSpPr>
                <p:nvPr/>
              </p:nvSpPr>
              <p:spPr>
                <a:xfrm>
                  <a:off x="3134964" y="2412002"/>
                  <a:ext cx="1392625" cy="369332"/>
                </a:xfrm>
                <a:prstGeom prst="rect">
                  <a:avLst/>
                </a:prstGeom>
                <a:blipFill rotWithShape="1">
                  <a:blip r:embed="rId5"/>
                  <a:stretch>
                    <a:fillRect b="-11475"/>
                  </a:stretch>
                </a:blipFill>
              </p:spPr>
              <p:txBody>
                <a:bodyPr/>
                <a:lstStyle/>
                <a:p>
                  <a:r>
                    <a:rPr lang="en-US">
                      <a:noFill/>
                    </a:rPr>
                    <a:t> </a:t>
                  </a:r>
                </a:p>
              </p:txBody>
            </p:sp>
          </mc:Fallback>
        </mc:AlternateContent>
        <p:grpSp>
          <p:nvGrpSpPr>
            <p:cNvPr id="13" name="Gruppo 12"/>
            <p:cNvGrpSpPr/>
            <p:nvPr/>
          </p:nvGrpSpPr>
          <p:grpSpPr>
            <a:xfrm>
              <a:off x="4932040" y="2407004"/>
              <a:ext cx="1766007" cy="374330"/>
              <a:chOff x="5594804" y="2407004"/>
              <a:chExt cx="1766007" cy="374330"/>
            </a:xfrm>
          </p:grpSpPr>
          <p:sp>
            <p:nvSpPr>
              <p:cNvPr id="9" name="CasellaDiTesto 8"/>
              <p:cNvSpPr txBox="1"/>
              <p:nvPr/>
            </p:nvSpPr>
            <p:spPr>
              <a:xfrm>
                <a:off x="5594804" y="2412002"/>
                <a:ext cx="736099" cy="369332"/>
              </a:xfrm>
              <a:prstGeom prst="rect">
                <a:avLst/>
              </a:prstGeom>
              <a:noFill/>
            </p:spPr>
            <p:txBody>
              <a:bodyPr wrap="none" rtlCol="0">
                <a:spAutoFit/>
              </a:bodyPr>
              <a:lstStyle/>
              <a:p>
                <a:r>
                  <a:rPr lang="it-IT" smtClean="0"/>
                  <a:t>H=0.5</a:t>
                </a:r>
                <a:endParaRPr lang="en-US"/>
              </a:p>
            </p:txBody>
          </p:sp>
          <p:sp>
            <p:nvSpPr>
              <p:cNvPr id="10" name="CasellaDiTesto 9"/>
              <p:cNvSpPr txBox="1"/>
              <p:nvPr/>
            </p:nvSpPr>
            <p:spPr>
              <a:xfrm>
                <a:off x="6804248" y="2407004"/>
                <a:ext cx="556563" cy="369332"/>
              </a:xfrm>
              <a:prstGeom prst="rect">
                <a:avLst/>
              </a:prstGeom>
              <a:noFill/>
            </p:spPr>
            <p:txBody>
              <a:bodyPr wrap="none" rtlCol="0">
                <a:spAutoFit/>
              </a:bodyPr>
              <a:lstStyle/>
              <a:p>
                <a:r>
                  <a:rPr lang="it-IT">
                    <a:latin typeface="Symbol" panose="05050102010706020507" pitchFamily="18" charset="2"/>
                  </a:rPr>
                  <a:t>b</a:t>
                </a:r>
                <a:r>
                  <a:rPr lang="it-IT" smtClean="0">
                    <a:latin typeface="Times New Roman" panose="02020603050405020304" pitchFamily="18" charset="0"/>
                    <a:cs typeface="Times New Roman" panose="02020603050405020304" pitchFamily="18" charset="0"/>
                  </a:rPr>
                  <a:t>=0</a:t>
                </a:r>
                <a:endParaRPr lang="en-US">
                  <a:latin typeface="Symbol" panose="05050102010706020507" pitchFamily="18" charset="2"/>
                </a:endParaRPr>
              </a:p>
            </p:txBody>
          </p:sp>
          <p:cxnSp>
            <p:nvCxnSpPr>
              <p:cNvPr id="12" name="Connettore 2 11"/>
              <p:cNvCxnSpPr/>
              <p:nvPr/>
            </p:nvCxnSpPr>
            <p:spPr>
              <a:xfrm flipV="1">
                <a:off x="6372200" y="2591670"/>
                <a:ext cx="432048" cy="49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4" name="CasellaDiTesto 13"/>
            <p:cNvSpPr txBox="1"/>
            <p:nvPr/>
          </p:nvSpPr>
          <p:spPr>
            <a:xfrm>
              <a:off x="7062376" y="2407004"/>
              <a:ext cx="1269002" cy="369332"/>
            </a:xfrm>
            <a:prstGeom prst="rect">
              <a:avLst/>
            </a:prstGeom>
            <a:noFill/>
          </p:spPr>
          <p:txBody>
            <a:bodyPr wrap="none" rtlCol="0">
              <a:spAutoFit/>
            </a:bodyPr>
            <a:lstStyle/>
            <a:p>
              <a:r>
                <a:rPr lang="it-IT"/>
                <a:t>w</a:t>
              </a:r>
              <a:r>
                <a:rPr lang="it-IT" smtClean="0"/>
                <a:t>hite noise</a:t>
              </a:r>
              <a:endParaRPr lang="en-US"/>
            </a:p>
          </p:txBody>
        </p:sp>
        <p:sp>
          <p:nvSpPr>
            <p:cNvPr id="17" name="Rettangolo 16"/>
            <p:cNvSpPr/>
            <p:nvPr/>
          </p:nvSpPr>
          <p:spPr>
            <a:xfrm>
              <a:off x="715151" y="2204864"/>
              <a:ext cx="7920880" cy="72008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CasellaDiTesto 20"/>
          <p:cNvSpPr txBox="1"/>
          <p:nvPr/>
        </p:nvSpPr>
        <p:spPr>
          <a:xfrm>
            <a:off x="730621" y="4437112"/>
            <a:ext cx="7889940" cy="830997"/>
          </a:xfrm>
          <a:prstGeom prst="rect">
            <a:avLst/>
          </a:prstGeom>
          <a:solidFill>
            <a:srgbClr val="CDEAFF"/>
          </a:solidFill>
          <a:ln w="28575">
            <a:solidFill>
              <a:srgbClr val="C00000"/>
            </a:solidFill>
          </a:ln>
        </p:spPr>
        <p:txBody>
          <a:bodyPr wrap="square" rtlCol="0">
            <a:spAutoFit/>
          </a:bodyPr>
          <a:lstStyle/>
          <a:p>
            <a:pPr algn="just"/>
            <a:r>
              <a:rPr lang="it-IT" sz="2400" smtClean="0">
                <a:latin typeface="Times New Roman" panose="02020603050405020304" pitchFamily="18" charset="0"/>
                <a:cs typeface="Times New Roman" panose="02020603050405020304" pitchFamily="18" charset="0"/>
              </a:rPr>
              <a:t>The Diffusion Entropy Analysis (DEA) is a method to generate the diffusion trajectories and calculate the scaling factors</a:t>
            </a:r>
            <a:endParaRPr lang="en-US" sz="2400">
              <a:latin typeface="Times New Roman" panose="02020603050405020304" pitchFamily="18" charset="0"/>
              <a:cs typeface="Times New Roman" panose="02020603050405020304" pitchFamily="18" charset="0"/>
            </a:endParaRPr>
          </a:p>
        </p:txBody>
      </p:sp>
      <p:sp>
        <p:nvSpPr>
          <p:cNvPr id="19" name="CasellaDiTesto 18"/>
          <p:cNvSpPr txBox="1"/>
          <p:nvPr/>
        </p:nvSpPr>
        <p:spPr>
          <a:xfrm>
            <a:off x="4487698" y="5861894"/>
            <a:ext cx="4132863" cy="584775"/>
          </a:xfrm>
          <a:prstGeom prst="rect">
            <a:avLst/>
          </a:prstGeom>
          <a:noFill/>
        </p:spPr>
        <p:txBody>
          <a:bodyPr wrap="none" rtlCol="0">
            <a:spAutoFit/>
          </a:bodyPr>
          <a:lstStyle/>
          <a:p>
            <a:r>
              <a:rPr lang="it-IT" sz="1600" smtClean="0">
                <a:latin typeface="Times New Roman" panose="02020603050405020304" pitchFamily="18" charset="0"/>
                <a:cs typeface="Times New Roman" panose="02020603050405020304" pitchFamily="18" charset="0"/>
              </a:rPr>
              <a:t>P. Grigolini et al. Fractals 9, 439 (2001)</a:t>
            </a:r>
          </a:p>
          <a:p>
            <a:r>
              <a:rPr lang="it-IT" sz="1600" smtClean="0">
                <a:latin typeface="Times New Roman" panose="02020603050405020304" pitchFamily="18" charset="0"/>
                <a:cs typeface="Times New Roman" panose="02020603050405020304" pitchFamily="18" charset="0"/>
              </a:rPr>
              <a:t>N. Scafetta et al. Phys. Rev E66, 031906 (2002)</a:t>
            </a:r>
            <a:endParaRPr lang="en-US" sz="1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2359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11560" y="1484784"/>
            <a:ext cx="1951175" cy="461665"/>
          </a:xfrm>
          <a:prstGeom prst="rect">
            <a:avLst/>
          </a:prstGeom>
          <a:solidFill>
            <a:srgbClr val="66FF99"/>
          </a:solidFill>
          <a:ln w="28575">
            <a:solidFill>
              <a:srgbClr val="FF0000"/>
            </a:solidFill>
          </a:ln>
        </p:spPr>
        <p:txBody>
          <a:bodyPr wrap="none" rtlCol="0">
            <a:spAutoFit/>
          </a:bodyPr>
          <a:lstStyle/>
          <a:p>
            <a:r>
              <a:rPr lang="it-IT" sz="2400" smtClean="0">
                <a:latin typeface="Times New Roman" panose="02020603050405020304" pitchFamily="18" charset="0"/>
                <a:cs typeface="Times New Roman" panose="02020603050405020304" pitchFamily="18" charset="0"/>
              </a:rPr>
              <a:t>Crucial events</a:t>
            </a:r>
            <a:endParaRPr lang="en-US" sz="2400">
              <a:latin typeface="Times New Roman" panose="02020603050405020304" pitchFamily="18" charset="0"/>
              <a:cs typeface="Times New Roman" panose="02020603050405020304" pitchFamily="18" charset="0"/>
            </a:endParaRPr>
          </a:p>
        </p:txBody>
      </p:sp>
      <p:sp>
        <p:nvSpPr>
          <p:cNvPr id="5" name="CasellaDiTesto 4"/>
          <p:cNvSpPr txBox="1"/>
          <p:nvPr/>
        </p:nvSpPr>
        <p:spPr>
          <a:xfrm>
            <a:off x="476301" y="2420888"/>
            <a:ext cx="8140383" cy="707886"/>
          </a:xfrm>
          <a:prstGeom prst="rect">
            <a:avLst/>
          </a:prstGeom>
          <a:solidFill>
            <a:srgbClr val="66FF66"/>
          </a:solidFill>
        </p:spPr>
        <p:txBody>
          <a:bodyPr wrap="square" rtlCol="0">
            <a:spAutoFit/>
          </a:bodyPr>
          <a:lstStyle/>
          <a:p>
            <a:pPr algn="just"/>
            <a:r>
              <a:rPr lang="it-IT" sz="2000" smtClean="0">
                <a:latin typeface="Times New Roman" panose="02020603050405020304" pitchFamily="18" charset="0"/>
                <a:cs typeface="Times New Roman" panose="02020603050405020304" pitchFamily="18" charset="0"/>
              </a:rPr>
              <a:t>They are events that have an high impact on the statistical properties of the system. The occurence of such events resets the memory of the system. </a:t>
            </a:r>
            <a:endParaRPr lang="en-US" sz="2000">
              <a:latin typeface="Times New Roman" panose="02020603050405020304" pitchFamily="18" charset="0"/>
              <a:cs typeface="Times New Roman" panose="02020603050405020304" pitchFamily="18" charset="0"/>
            </a:endParaRPr>
          </a:p>
        </p:txBody>
      </p:sp>
      <p:sp>
        <p:nvSpPr>
          <p:cNvPr id="6" name="CasellaDiTesto 5"/>
          <p:cNvSpPr txBox="1"/>
          <p:nvPr/>
        </p:nvSpPr>
        <p:spPr>
          <a:xfrm>
            <a:off x="476301" y="3789040"/>
            <a:ext cx="8116340" cy="707886"/>
          </a:xfrm>
          <a:prstGeom prst="rect">
            <a:avLst/>
          </a:prstGeom>
          <a:solidFill>
            <a:srgbClr val="99CCFF"/>
          </a:solidFill>
        </p:spPr>
        <p:txBody>
          <a:bodyPr wrap="square" rtlCol="0">
            <a:spAutoFit/>
          </a:bodyPr>
          <a:lstStyle/>
          <a:p>
            <a:pPr algn="just"/>
            <a:r>
              <a:rPr lang="it-IT" sz="2000" smtClean="0">
                <a:latin typeface="Times New Roman" panose="02020603050405020304" pitchFamily="18" charset="0"/>
                <a:cs typeface="Times New Roman" panose="02020603050405020304" pitchFamily="18" charset="0"/>
              </a:rPr>
              <a:t>The time distance between two consecutive crucial events is described by the waiting time distribution density with the scaling properties</a:t>
            </a:r>
            <a:endParaRPr lang="en-US" sz="20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asellaDiTesto 6">
                <a:extLst>
                  <a:ext uri="{FF2B5EF4-FFF2-40B4-BE49-F238E27FC236}">
                    <a16:creationId xmlns="" xmlns:a16="http://schemas.microsoft.com/office/drawing/2014/main" id="{E363C0FC-5D34-0246-8136-F6E608A75D1E}"/>
                  </a:ext>
                </a:extLst>
              </p:cNvPr>
              <p:cNvSpPr txBox="1"/>
              <p:nvPr/>
            </p:nvSpPr>
            <p:spPr>
              <a:xfrm>
                <a:off x="3792730" y="4946328"/>
                <a:ext cx="1578317" cy="786177"/>
              </a:xfrm>
              <a:prstGeom prst="rect">
                <a:avLst/>
              </a:prstGeom>
              <a:noFill/>
              <a:ln w="28575">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ea typeface="Cambria Math"/>
                        </a:rPr>
                        <m:t>𝜓</m:t>
                      </m:r>
                      <m:r>
                        <a:rPr lang="it-IT" sz="2400" b="0" i="1" smtClean="0">
                          <a:latin typeface="Cambria Math"/>
                          <a:ea typeface="Cambria Math"/>
                        </a:rPr>
                        <m:t>(</m:t>
                      </m:r>
                      <m:r>
                        <a:rPr lang="it-IT" sz="2400" b="0" i="1" smtClean="0">
                          <a:latin typeface="Cambria Math"/>
                          <a:ea typeface="Cambria Math"/>
                        </a:rPr>
                        <m:t>𝜏</m:t>
                      </m:r>
                      <m:r>
                        <a:rPr lang="it-IT" sz="2400" b="0" i="1" smtClean="0">
                          <a:latin typeface="Cambria Math"/>
                          <a:ea typeface="Cambria Math"/>
                        </a:rPr>
                        <m:t>)∝</m:t>
                      </m:r>
                      <m:f>
                        <m:fPr>
                          <m:ctrlPr>
                            <a:rPr lang="it-IT" sz="2400" b="0" i="1" smtClean="0">
                              <a:latin typeface="Cambria Math"/>
                              <a:ea typeface="Cambria Math"/>
                            </a:rPr>
                          </m:ctrlPr>
                        </m:fPr>
                        <m:num>
                          <m:r>
                            <a:rPr lang="it-IT" sz="2400" b="0" i="1" smtClean="0">
                              <a:latin typeface="Cambria Math"/>
                              <a:ea typeface="Cambria Math"/>
                            </a:rPr>
                            <m:t>1</m:t>
                          </m:r>
                        </m:num>
                        <m:den>
                          <m:sSup>
                            <m:sSupPr>
                              <m:ctrlPr>
                                <a:rPr lang="it-IT" sz="2400" b="0" i="1" smtClean="0">
                                  <a:latin typeface="Cambria Math"/>
                                  <a:ea typeface="Cambria Math"/>
                                </a:rPr>
                              </m:ctrlPr>
                            </m:sSupPr>
                            <m:e>
                              <m:r>
                                <a:rPr lang="it-IT" sz="2400" b="0" i="1" smtClean="0">
                                  <a:latin typeface="Cambria Math"/>
                                  <a:ea typeface="Cambria Math"/>
                                </a:rPr>
                                <m:t>𝜏</m:t>
                              </m:r>
                            </m:e>
                            <m:sup>
                              <m:r>
                                <a:rPr lang="it-IT" sz="2400" b="0" i="1" smtClean="0">
                                  <a:latin typeface="Cambria Math"/>
                                  <a:ea typeface="Cambria Math"/>
                                </a:rPr>
                                <m:t>𝜇</m:t>
                              </m:r>
                            </m:sup>
                          </m:sSup>
                        </m:den>
                      </m:f>
                    </m:oMath>
                  </m:oMathPara>
                </a14:m>
                <a:endParaRPr lang="en-US" sz="2400"/>
              </a:p>
            </p:txBody>
          </p:sp>
        </mc:Choice>
        <mc:Fallback xmlns="">
          <p:sp>
            <p:nvSpPr>
              <p:cNvPr id="7" name="CasellaDiTesto 6">
                <a:extLst>
                  <a:ext uri="{FF2B5EF4-FFF2-40B4-BE49-F238E27FC236}">
                    <a16:creationId xmlns:a16="http://schemas.microsoft.com/office/drawing/2014/main" xmlns="" xmlns:a14="http://schemas.microsoft.com/office/drawing/2010/main" id="{E363C0FC-5D34-0246-8136-F6E608A75D1E}"/>
                  </a:ext>
                </a:extLst>
              </p:cNvPr>
              <p:cNvSpPr txBox="1">
                <a:spLocks noRot="1" noChangeAspect="1" noMove="1" noResize="1" noEditPoints="1" noAdjustHandles="1" noChangeArrowheads="1" noChangeShapeType="1" noTextEdit="1"/>
              </p:cNvSpPr>
              <p:nvPr/>
            </p:nvSpPr>
            <p:spPr>
              <a:xfrm>
                <a:off x="3792730" y="4946328"/>
                <a:ext cx="1578317" cy="786177"/>
              </a:xfrm>
              <a:prstGeom prst="rect">
                <a:avLst/>
              </a:prstGeom>
              <a:blipFill rotWithShape="1">
                <a:blip r:embed="rId2"/>
                <a:stretch>
                  <a:fillRect/>
                </a:stretch>
              </a:blipFill>
              <a:ln w="28575">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asellaDiTesto 7"/>
              <p:cNvSpPr txBox="1"/>
              <p:nvPr/>
            </p:nvSpPr>
            <p:spPr>
              <a:xfrm>
                <a:off x="755576" y="5733256"/>
                <a:ext cx="2559675" cy="400110"/>
              </a:xfrm>
              <a:prstGeom prst="rect">
                <a:avLst/>
              </a:prstGeom>
              <a:solidFill>
                <a:srgbClr val="FFCCCC"/>
              </a:solidFill>
            </p:spPr>
            <p:txBody>
              <a:bodyPr wrap="none" rtlCol="0">
                <a:spAutoFit/>
              </a:bodyPr>
              <a:lstStyle/>
              <a:p>
                <a:r>
                  <a:rPr lang="it-IT" sz="2000" smtClean="0">
                    <a:latin typeface="Times New Roman" panose="02020603050405020304" pitchFamily="18" charset="0"/>
                    <a:cs typeface="Times New Roman" panose="02020603050405020304" pitchFamily="18" charset="0"/>
                  </a:rPr>
                  <a:t>With </a:t>
                </a:r>
                <a:r>
                  <a:rPr lang="it-IT" sz="2000" smtClean="0">
                    <a:latin typeface="Symbol" panose="05050102010706020507" pitchFamily="18" charset="2"/>
                    <a:cs typeface="Times New Roman" panose="02020603050405020304" pitchFamily="18" charset="0"/>
                  </a:rPr>
                  <a:t>m</a:t>
                </a:r>
                <a:r>
                  <a:rPr lang="it-IT" sz="2000" smtClean="0">
                    <a:latin typeface="Times New Roman" panose="02020603050405020304" pitchFamily="18" charset="0"/>
                    <a:cs typeface="Times New Roman" panose="02020603050405020304" pitchFamily="18" charset="0"/>
                  </a:rPr>
                  <a:t> from zero to </a:t>
                </a:r>
                <a14:m>
                  <m:oMath xmlns:m="http://schemas.openxmlformats.org/officeDocument/2006/math">
                    <m:r>
                      <a:rPr lang="it-IT" sz="2000" i="1" smtClean="0">
                        <a:latin typeface="Cambria Math"/>
                        <a:ea typeface="Cambria Math"/>
                      </a:rPr>
                      <m:t>∞</m:t>
                    </m:r>
                  </m:oMath>
                </a14:m>
                <a:endParaRPr lang="en-US" sz="2000"/>
              </a:p>
            </p:txBody>
          </p:sp>
        </mc:Choice>
        <mc:Fallback xmlns="">
          <p:sp>
            <p:nvSpPr>
              <p:cNvPr id="8" name="CasellaDiTesto 7"/>
              <p:cNvSpPr txBox="1">
                <a:spLocks noRot="1" noChangeAspect="1" noMove="1" noResize="1" noEditPoints="1" noAdjustHandles="1" noChangeArrowheads="1" noChangeShapeType="1" noTextEdit="1"/>
              </p:cNvSpPr>
              <p:nvPr/>
            </p:nvSpPr>
            <p:spPr>
              <a:xfrm>
                <a:off x="755576" y="5733256"/>
                <a:ext cx="2559675" cy="400110"/>
              </a:xfrm>
              <a:prstGeom prst="rect">
                <a:avLst/>
              </a:prstGeom>
              <a:blipFill rotWithShape="1">
                <a:blip r:embed="rId3"/>
                <a:stretch>
                  <a:fillRect l="-2619" t="-10606" b="-24242"/>
                </a:stretch>
              </a:blipFill>
            </p:spPr>
            <p:txBody>
              <a:bodyPr/>
              <a:lstStyle/>
              <a:p>
                <a:r>
                  <a:rPr lang="en-US">
                    <a:noFill/>
                  </a:rPr>
                  <a:t> </a:t>
                </a:r>
              </a:p>
            </p:txBody>
          </p:sp>
        </mc:Fallback>
      </mc:AlternateContent>
      <p:sp>
        <p:nvSpPr>
          <p:cNvPr id="9" name="CasellaDiTesto 8"/>
          <p:cNvSpPr txBox="1"/>
          <p:nvPr/>
        </p:nvSpPr>
        <p:spPr>
          <a:xfrm>
            <a:off x="4932040" y="6309320"/>
            <a:ext cx="3534942" cy="338554"/>
          </a:xfrm>
          <a:prstGeom prst="rect">
            <a:avLst/>
          </a:prstGeom>
          <a:noFill/>
        </p:spPr>
        <p:txBody>
          <a:bodyPr wrap="none" rtlCol="0">
            <a:spAutoFit/>
          </a:bodyPr>
          <a:lstStyle/>
          <a:p>
            <a:r>
              <a:rPr lang="it-IT" sz="1600" smtClean="0">
                <a:latin typeface="Times New Roman" panose="02020603050405020304" pitchFamily="18" charset="0"/>
                <a:cs typeface="Times New Roman" panose="02020603050405020304" pitchFamily="18" charset="0"/>
              </a:rPr>
              <a:t>G. Culbret et al. Entropy 21, 178, </a:t>
            </a:r>
            <a:r>
              <a:rPr lang="it-IT" sz="1600">
                <a:latin typeface="Times New Roman" panose="02020603050405020304" pitchFamily="18" charset="0"/>
                <a:cs typeface="Times New Roman" panose="02020603050405020304" pitchFamily="18" charset="0"/>
              </a:rPr>
              <a:t>(2019</a:t>
            </a:r>
            <a:r>
              <a:rPr lang="it-IT" sz="1600" smtClean="0">
                <a:latin typeface="Times New Roman" panose="02020603050405020304" pitchFamily="18" charset="0"/>
                <a:cs typeface="Times New Roman" panose="02020603050405020304" pitchFamily="18" charset="0"/>
              </a:rPr>
              <a:t>)</a:t>
            </a:r>
            <a:endParaRPr lang="en-US" sz="1600">
              <a:latin typeface="Times New Roman" panose="02020603050405020304" pitchFamily="18" charset="0"/>
              <a:cs typeface="Times New Roman" panose="02020603050405020304" pitchFamily="18" charset="0"/>
            </a:endParaRPr>
          </a:p>
        </p:txBody>
      </p:sp>
      <p:sp>
        <p:nvSpPr>
          <p:cNvPr id="10" name="CasellaDiTesto 9"/>
          <p:cNvSpPr txBox="1"/>
          <p:nvPr/>
        </p:nvSpPr>
        <p:spPr>
          <a:xfrm>
            <a:off x="1043608" y="277197"/>
            <a:ext cx="6981726" cy="830997"/>
          </a:xfrm>
          <a:prstGeom prst="rect">
            <a:avLst/>
          </a:prstGeom>
          <a:solidFill>
            <a:srgbClr val="FF9900"/>
          </a:solidFill>
          <a:ln w="38100">
            <a:solidFill>
              <a:schemeClr val="accent2"/>
            </a:solidFill>
          </a:ln>
        </p:spPr>
        <p:txBody>
          <a:bodyPr wrap="square" rtlCol="0">
            <a:spAutoFit/>
          </a:bodyPr>
          <a:lstStyle/>
          <a:p>
            <a:pPr algn="just"/>
            <a:r>
              <a:rPr lang="it-IT" sz="2400" smtClean="0">
                <a:latin typeface="Times New Roman" panose="02020603050405020304" pitchFamily="18" charset="0"/>
                <a:cs typeface="Times New Roman" panose="02020603050405020304" pitchFamily="18" charset="0"/>
              </a:rPr>
              <a:t>They also exist fluctuations that can not be described by stationary correlation functions</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2013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 xmlns:a16="http://schemas.microsoft.com/office/drawing/2014/main" id="{0B6DCB14-3B1D-4044-B013-78B000D1F0B7}"/>
              </a:ext>
            </a:extLst>
          </p:cNvPr>
          <p:cNvSpPr txBox="1"/>
          <p:nvPr/>
        </p:nvSpPr>
        <p:spPr>
          <a:xfrm>
            <a:off x="539552" y="3645024"/>
            <a:ext cx="7992888" cy="830997"/>
          </a:xfrm>
          <a:prstGeom prst="rect">
            <a:avLst/>
          </a:prstGeom>
          <a:solidFill>
            <a:schemeClr val="accent6">
              <a:lumMod val="20000"/>
              <a:lumOff val="80000"/>
            </a:schemeClr>
          </a:solidFill>
        </p:spPr>
        <p:txBody>
          <a:bodyPr wrap="square" rtlCol="0">
            <a:spAutoFit/>
          </a:bodyPr>
          <a:lstStyle/>
          <a:p>
            <a:pPr algn="just"/>
            <a:r>
              <a:rPr lang="it-IT" sz="2400" smtClean="0">
                <a:latin typeface="Times New Roman" panose="02020603050405020304" pitchFamily="18" charset="0"/>
                <a:cs typeface="Times New Roman" panose="02020603050405020304" pitchFamily="18" charset="0"/>
              </a:rPr>
              <a:t>crucial </a:t>
            </a:r>
            <a:r>
              <a:rPr lang="it-IT" sz="2400" dirty="0" err="1">
                <a:latin typeface="Times New Roman" panose="02020603050405020304" pitchFamily="18" charset="0"/>
                <a:cs typeface="Times New Roman" panose="02020603050405020304" pitchFamily="18" charset="0"/>
              </a:rPr>
              <a:t>events</a:t>
            </a:r>
            <a:r>
              <a:rPr lang="it-IT" sz="2400" dirty="0">
                <a:latin typeface="Times New Roman" panose="02020603050405020304" pitchFamily="18" charset="0"/>
                <a:cs typeface="Times New Roman" panose="02020603050405020304" pitchFamily="18" charset="0"/>
              </a:rPr>
              <a:t> with </a:t>
            </a:r>
            <a:r>
              <a:rPr lang="it-IT" sz="2400" dirty="0">
                <a:latin typeface="Symbol" pitchFamily="2" charset="2"/>
                <a:cs typeface="Times New Roman" panose="02020603050405020304" pitchFamily="18" charset="0"/>
              </a:rPr>
              <a:t>m</a:t>
            </a:r>
            <a:r>
              <a:rPr lang="it-IT" sz="2400" dirty="0">
                <a:latin typeface="Times New Roman" panose="02020603050405020304" pitchFamily="18" charset="0"/>
                <a:cs typeface="Times New Roman" panose="02020603050405020304" pitchFamily="18" charset="0"/>
              </a:rPr>
              <a:t> &gt; 3 generate the </a:t>
            </a:r>
            <a:r>
              <a:rPr lang="it-IT" sz="2400" dirty="0" err="1">
                <a:latin typeface="Times New Roman" panose="02020603050405020304" pitchFamily="18" charset="0"/>
                <a:cs typeface="Times New Roman" panose="02020603050405020304" pitchFamily="18" charset="0"/>
              </a:rPr>
              <a:t>ordinary</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condition</a:t>
            </a:r>
            <a:r>
              <a:rPr lang="it-IT" sz="2400" dirty="0">
                <a:latin typeface="Times New Roman" panose="02020603050405020304" pitchFamily="18" charset="0"/>
                <a:cs typeface="Times New Roman" panose="02020603050405020304" pitchFamily="18" charset="0"/>
              </a:rPr>
              <a:t> of </a:t>
            </a:r>
            <a:r>
              <a:rPr lang="it-IT" sz="2400" dirty="0" err="1">
                <a:latin typeface="Times New Roman" panose="02020603050405020304" pitchFamily="18" charset="0"/>
                <a:cs typeface="Times New Roman" panose="02020603050405020304" pitchFamily="18" charset="0"/>
              </a:rPr>
              <a:t>white</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noise</a:t>
            </a:r>
            <a:r>
              <a:rPr lang="it-IT" sz="2400" dirty="0">
                <a:latin typeface="Times New Roman" panose="02020603050405020304" pitchFamily="18" charset="0"/>
                <a:cs typeface="Times New Roman" panose="02020603050405020304" pitchFamily="18" charset="0"/>
              </a:rPr>
              <a:t>. </a:t>
            </a:r>
          </a:p>
        </p:txBody>
      </p:sp>
      <p:sp>
        <p:nvSpPr>
          <p:cNvPr id="17" name="CasellaDiTesto 16">
            <a:extLst>
              <a:ext uri="{FF2B5EF4-FFF2-40B4-BE49-F238E27FC236}">
                <a16:creationId xmlns="" xmlns:a16="http://schemas.microsoft.com/office/drawing/2014/main" id="{D21C07C0-6D86-7F4A-A529-824499BF5AA7}"/>
              </a:ext>
            </a:extLst>
          </p:cNvPr>
          <p:cNvSpPr txBox="1"/>
          <p:nvPr/>
        </p:nvSpPr>
        <p:spPr>
          <a:xfrm>
            <a:off x="493276" y="692696"/>
            <a:ext cx="8003160" cy="830997"/>
          </a:xfrm>
          <a:prstGeom prst="rect">
            <a:avLst/>
          </a:prstGeom>
          <a:solidFill>
            <a:schemeClr val="bg2">
              <a:lumMod val="90000"/>
            </a:schemeClr>
          </a:solidFill>
        </p:spPr>
        <p:txBody>
          <a:bodyPr wrap="square" rtlCol="0">
            <a:spAutoFit/>
          </a:bodyPr>
          <a:lstStyle/>
          <a:p>
            <a:pPr algn="just"/>
            <a:r>
              <a:rPr lang="it-IT" sz="2400" dirty="0">
                <a:latin typeface="Times New Roman" panose="02020603050405020304" pitchFamily="18" charset="0"/>
                <a:cs typeface="Times New Roman" panose="02020603050405020304" pitchFamily="18" charset="0"/>
              </a:rPr>
              <a:t>For </a:t>
            </a:r>
            <a:r>
              <a:rPr lang="it-IT" sz="2400" dirty="0" err="1">
                <a:latin typeface="Times New Roman" panose="02020603050405020304" pitchFamily="18" charset="0"/>
                <a:cs typeface="Times New Roman" panose="02020603050405020304" pitchFamily="18" charset="0"/>
              </a:rPr>
              <a:t>example</a:t>
            </a:r>
            <a:r>
              <a:rPr lang="it-IT" sz="2400" dirty="0">
                <a:latin typeface="Times New Roman" panose="02020603050405020304" pitchFamily="18" charset="0"/>
                <a:cs typeface="Times New Roman" panose="02020603050405020304" pitchFamily="18" charset="0"/>
              </a:rPr>
              <a:t> the </a:t>
            </a:r>
            <a:r>
              <a:rPr lang="it-IT" sz="2400" dirty="0" err="1">
                <a:latin typeface="Times New Roman" panose="02020603050405020304" pitchFamily="18" charset="0"/>
                <a:cs typeface="Times New Roman" panose="02020603050405020304" pitchFamily="18" charset="0"/>
              </a:rPr>
              <a:t>analysis</a:t>
            </a:r>
            <a:r>
              <a:rPr lang="it-IT" sz="2400" dirty="0">
                <a:latin typeface="Times New Roman" panose="02020603050405020304" pitchFamily="18" charset="0"/>
                <a:cs typeface="Times New Roman" panose="02020603050405020304" pitchFamily="18" charset="0"/>
              </a:rPr>
              <a:t> of the EEG shows </a:t>
            </a:r>
            <a:r>
              <a:rPr lang="it-IT" sz="2400" dirty="0" err="1">
                <a:latin typeface="Times New Roman" panose="02020603050405020304" pitchFamily="18" charset="0"/>
                <a:cs typeface="Times New Roman" panose="02020603050405020304" pitchFamily="18" charset="0"/>
              </a:rPr>
              <a:t>that</a:t>
            </a:r>
            <a:r>
              <a:rPr lang="it-IT" sz="2400" dirty="0">
                <a:latin typeface="Times New Roman" panose="02020603050405020304" pitchFamily="18" charset="0"/>
                <a:cs typeface="Times New Roman" panose="02020603050405020304" pitchFamily="18" charset="0"/>
              </a:rPr>
              <a:t> the </a:t>
            </a:r>
            <a:r>
              <a:rPr lang="it-IT" sz="2400">
                <a:latin typeface="Times New Roman" panose="02020603050405020304" pitchFamily="18" charset="0"/>
                <a:cs typeface="Times New Roman" panose="02020603050405020304" pitchFamily="18" charset="0"/>
              </a:rPr>
              <a:t>human </a:t>
            </a:r>
            <a:r>
              <a:rPr lang="it-IT" sz="2400" smtClean="0">
                <a:latin typeface="Times New Roman" panose="02020603050405020304" pitchFamily="18" charset="0"/>
                <a:cs typeface="Times New Roman" panose="02020603050405020304" pitchFamily="18" charset="0"/>
              </a:rPr>
              <a:t>brain </a:t>
            </a:r>
            <a:r>
              <a:rPr lang="en-US" sz="2400">
                <a:latin typeface="Times New Roman" panose="02020603050405020304" pitchFamily="18" charset="0"/>
                <a:cs typeface="Times New Roman" panose="02020603050405020304" pitchFamily="18" charset="0"/>
              </a:rPr>
              <a:t>in good health </a:t>
            </a:r>
            <a:r>
              <a:rPr lang="it-IT" sz="2400" smtClean="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generates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crucials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events</a:t>
            </a:r>
            <a:r>
              <a:rPr lang="it-IT" sz="2400" dirty="0">
                <a:latin typeface="Times New Roman" panose="02020603050405020304" pitchFamily="18" charset="0"/>
                <a:cs typeface="Times New Roman" panose="02020603050405020304" pitchFamily="18" charset="0"/>
              </a:rPr>
              <a:t> with </a:t>
            </a:r>
            <a:r>
              <a:rPr lang="it-IT" sz="2400" dirty="0">
                <a:latin typeface="Symbol" panose="05050102010706020507" pitchFamily="18" charset="2"/>
                <a:cs typeface="Times New Roman" panose="02020603050405020304" pitchFamily="18" charset="0"/>
              </a:rPr>
              <a:t>m</a:t>
            </a:r>
            <a:r>
              <a:rPr lang="it-IT" sz="2400" dirty="0">
                <a:latin typeface="Times New Roman" panose="02020603050405020304" pitchFamily="18" charset="0"/>
                <a:cs typeface="Times New Roman" panose="02020603050405020304" pitchFamily="18" charset="0"/>
              </a:rPr>
              <a:t>=2</a:t>
            </a:r>
          </a:p>
        </p:txBody>
      </p:sp>
      <p:sp>
        <p:nvSpPr>
          <p:cNvPr id="18" name="CasellaDiTesto 17">
            <a:extLst>
              <a:ext uri="{FF2B5EF4-FFF2-40B4-BE49-F238E27FC236}">
                <a16:creationId xmlns="" xmlns:a16="http://schemas.microsoft.com/office/drawing/2014/main" id="{D415CB2F-DBD0-4D43-BD1B-975035409CEA}"/>
              </a:ext>
            </a:extLst>
          </p:cNvPr>
          <p:cNvSpPr txBox="1"/>
          <p:nvPr/>
        </p:nvSpPr>
        <p:spPr>
          <a:xfrm>
            <a:off x="4499992" y="6220159"/>
            <a:ext cx="4194546" cy="338554"/>
          </a:xfrm>
          <a:prstGeom prst="rect">
            <a:avLst/>
          </a:prstGeom>
          <a:noFill/>
        </p:spPr>
        <p:txBody>
          <a:bodyPr wrap="none" rtlCol="0">
            <a:spAutoFit/>
          </a:bodyPr>
          <a:lstStyle/>
          <a:p>
            <a:r>
              <a:rPr lang="it-IT" sz="1600" dirty="0">
                <a:latin typeface="+mj-lt"/>
                <a:cs typeface="Times New Roman" panose="02020603050405020304" pitchFamily="18" charset="0"/>
              </a:rPr>
              <a:t>P. </a:t>
            </a:r>
            <a:r>
              <a:rPr lang="it-IT" sz="1600" dirty="0" err="1">
                <a:latin typeface="+mj-lt"/>
                <a:cs typeface="Times New Roman" panose="02020603050405020304" pitchFamily="18" charset="0"/>
              </a:rPr>
              <a:t>Allegrini</a:t>
            </a:r>
            <a:r>
              <a:rPr lang="it-IT" sz="1600" dirty="0">
                <a:latin typeface="+mj-lt"/>
                <a:cs typeface="Times New Roman" panose="02020603050405020304" pitchFamily="18" charset="0"/>
              </a:rPr>
              <a:t> et al. </a:t>
            </a:r>
            <a:r>
              <a:rPr lang="it-IT" sz="1600" dirty="0" err="1">
                <a:latin typeface="+mj-lt"/>
                <a:cs typeface="Times New Roman" panose="02020603050405020304" pitchFamily="18" charset="0"/>
              </a:rPr>
              <a:t>Phys</a:t>
            </a:r>
            <a:r>
              <a:rPr lang="it-IT" sz="1600" dirty="0">
                <a:latin typeface="+mj-lt"/>
                <a:cs typeface="Times New Roman" panose="02020603050405020304" pitchFamily="18" charset="0"/>
              </a:rPr>
              <a:t>. Rev. E 80, 061914 (2009)</a:t>
            </a:r>
          </a:p>
        </p:txBody>
      </p:sp>
      <p:grpSp>
        <p:nvGrpSpPr>
          <p:cNvPr id="6" name="Gruppo 5"/>
          <p:cNvGrpSpPr/>
          <p:nvPr/>
        </p:nvGrpSpPr>
        <p:grpSpPr>
          <a:xfrm>
            <a:off x="465658" y="2060848"/>
            <a:ext cx="8138790" cy="1065008"/>
            <a:chOff x="410832" y="3137386"/>
            <a:chExt cx="8138790" cy="1065008"/>
          </a:xfrm>
        </p:grpSpPr>
        <p:sp>
          <p:nvSpPr>
            <p:cNvPr id="5" name="Rettangolo 4"/>
            <p:cNvSpPr/>
            <p:nvPr/>
          </p:nvSpPr>
          <p:spPr>
            <a:xfrm>
              <a:off x="6883381" y="3137386"/>
              <a:ext cx="1666241" cy="1065008"/>
            </a:xfrm>
            <a:prstGeom prst="rect">
              <a:avLst/>
            </a:prstGeom>
            <a:solidFill>
              <a:schemeClr val="accent5">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a:extLst>
                <a:ext uri="{FF2B5EF4-FFF2-40B4-BE49-F238E27FC236}">
                  <a16:creationId xmlns="" xmlns:a16="http://schemas.microsoft.com/office/drawing/2014/main" id="{F0B20ADB-E8AC-9748-9651-F84682D3158D}"/>
                </a:ext>
              </a:extLst>
            </p:cNvPr>
            <p:cNvSpPr txBox="1"/>
            <p:nvPr/>
          </p:nvSpPr>
          <p:spPr>
            <a:xfrm>
              <a:off x="410832" y="3439058"/>
              <a:ext cx="6090129" cy="461665"/>
            </a:xfrm>
            <a:prstGeom prst="rect">
              <a:avLst/>
            </a:prstGeom>
            <a:solidFill>
              <a:schemeClr val="accent3">
                <a:lumMod val="20000"/>
                <a:lumOff val="80000"/>
              </a:schemeClr>
            </a:solidFill>
          </p:spPr>
          <p:txBody>
            <a:bodyPr wrap="none" rtlCol="0">
              <a:spAutoFit/>
            </a:bodyPr>
            <a:lstStyle/>
            <a:p>
              <a:r>
                <a:rPr lang="it-IT" sz="2400">
                  <a:latin typeface="Times New Roman" panose="02020603050405020304" pitchFamily="18" charset="0"/>
                  <a:cs typeface="Times New Roman" panose="02020603050405020304" pitchFamily="18" charset="0"/>
                </a:rPr>
                <a:t>f</a:t>
              </a:r>
              <a:r>
                <a:rPr lang="it-IT" sz="2400" smtClean="0">
                  <a:latin typeface="Times New Roman" panose="02020603050405020304" pitchFamily="18" charset="0"/>
                  <a:cs typeface="Times New Roman" panose="02020603050405020304" pitchFamily="18" charset="0"/>
                </a:rPr>
                <a:t>or 2&lt;</a:t>
              </a:r>
              <a:r>
                <a:rPr lang="it-IT" sz="2400" smtClean="0">
                  <a:latin typeface="Symbol" pitchFamily="2" charset="2"/>
                  <a:cs typeface="Times New Roman" panose="02020603050405020304" pitchFamily="18" charset="0"/>
                </a:rPr>
                <a:t>m&lt;3</a:t>
              </a:r>
              <a:r>
                <a:rPr lang="it-IT" sz="2400" smtClean="0">
                  <a:latin typeface="Times New Roman" panose="02020603050405020304" pitchFamily="18" charset="0"/>
                  <a:cs typeface="Times New Roman" panose="02020603050405020304" pitchFamily="18" charset="0"/>
                </a:rPr>
                <a:t> crucial events generates the scaling </a:t>
              </a:r>
              <a:r>
                <a:rPr lang="it-IT" sz="2400" smtClean="0">
                  <a:latin typeface="Symbol" panose="05050102010706020507" pitchFamily="18" charset="2"/>
                  <a:cs typeface="Times New Roman" panose="02020603050405020304" pitchFamily="18" charset="0"/>
                </a:rPr>
                <a:t>d</a:t>
              </a:r>
              <a:endParaRPr lang="it-IT" sz="2400" dirty="0">
                <a:latin typeface="Symbol" panose="05050102010706020507" pitchFamily="18" charset="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asellaDiTesto 2"/>
                <p:cNvSpPr txBox="1"/>
                <p:nvPr/>
              </p:nvSpPr>
              <p:spPr>
                <a:xfrm>
                  <a:off x="6952937" y="3247883"/>
                  <a:ext cx="1543499" cy="8440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ea typeface="Cambria Math"/>
                          </a:rPr>
                          <m:t>𝛿</m:t>
                        </m:r>
                        <m:r>
                          <a:rPr lang="it-IT" sz="2400" b="0" i="1" smtClean="0">
                            <a:latin typeface="Cambria Math"/>
                            <a:ea typeface="Cambria Math"/>
                          </a:rPr>
                          <m:t>=</m:t>
                        </m:r>
                        <m:f>
                          <m:fPr>
                            <m:ctrlPr>
                              <a:rPr lang="it-IT" sz="2400" b="0" i="1" smtClean="0">
                                <a:latin typeface="Cambria Math"/>
                                <a:ea typeface="Cambria Math"/>
                              </a:rPr>
                            </m:ctrlPr>
                          </m:fPr>
                          <m:num>
                            <m:r>
                              <a:rPr lang="it-IT" sz="2400" b="0" i="1" smtClean="0">
                                <a:latin typeface="Cambria Math"/>
                                <a:ea typeface="Cambria Math"/>
                              </a:rPr>
                              <m:t>1</m:t>
                            </m:r>
                          </m:num>
                          <m:den>
                            <m:r>
                              <a:rPr lang="it-IT" sz="2400" b="0" i="1" smtClean="0">
                                <a:latin typeface="Cambria Math"/>
                                <a:ea typeface="Cambria Math"/>
                              </a:rPr>
                              <m:t>𝜇</m:t>
                            </m:r>
                            <m:r>
                              <a:rPr lang="it-IT" sz="2400" b="0" i="1" smtClean="0">
                                <a:latin typeface="Cambria Math"/>
                                <a:ea typeface="Cambria Math"/>
                              </a:rPr>
                              <m:t>−1</m:t>
                            </m:r>
                          </m:den>
                        </m:f>
                      </m:oMath>
                    </m:oMathPara>
                  </a14:m>
                  <a:endParaRPr lang="en-US" sz="2400"/>
                </a:p>
              </p:txBody>
            </p:sp>
          </mc:Choice>
          <mc:Fallback xmlns="">
            <p:sp>
              <p:nvSpPr>
                <p:cNvPr id="3" name="CasellaDiTesto 2"/>
                <p:cNvSpPr txBox="1">
                  <a:spLocks noRot="1" noChangeAspect="1" noMove="1" noResize="1" noEditPoints="1" noAdjustHandles="1" noChangeArrowheads="1" noChangeShapeType="1" noTextEdit="1"/>
                </p:cNvSpPr>
                <p:nvPr/>
              </p:nvSpPr>
              <p:spPr>
                <a:xfrm>
                  <a:off x="6952937" y="3247883"/>
                  <a:ext cx="1543499" cy="844014"/>
                </a:xfrm>
                <a:prstGeom prst="rect">
                  <a:avLst/>
                </a:prstGeom>
                <a:blipFill rotWithShape="1">
                  <a:blip r:embed="rId2"/>
                  <a:stretch>
                    <a:fillRect/>
                  </a:stretch>
                </a:blipFill>
              </p:spPr>
              <p:txBody>
                <a:bodyPr/>
                <a:lstStyle/>
                <a:p>
                  <a:r>
                    <a:rPr lang="en-US">
                      <a:noFill/>
                    </a:rPr>
                    <a:t> </a:t>
                  </a:r>
                </a:p>
              </p:txBody>
            </p:sp>
          </mc:Fallback>
        </mc:AlternateContent>
      </p:grpSp>
      <p:grpSp>
        <p:nvGrpSpPr>
          <p:cNvPr id="19" name="Gruppo 18"/>
          <p:cNvGrpSpPr/>
          <p:nvPr/>
        </p:nvGrpSpPr>
        <p:grpSpPr>
          <a:xfrm>
            <a:off x="539552" y="4956231"/>
            <a:ext cx="5040560" cy="1008112"/>
            <a:chOff x="529129" y="4509574"/>
            <a:chExt cx="5040560" cy="1008112"/>
          </a:xfrm>
        </p:grpSpPr>
        <p:sp>
          <p:nvSpPr>
            <p:cNvPr id="20" name="Rettangolo 19">
              <a:extLst>
                <a:ext uri="{FF2B5EF4-FFF2-40B4-BE49-F238E27FC236}">
                  <a16:creationId xmlns="" xmlns:a16="http://schemas.microsoft.com/office/drawing/2014/main" id="{F0D5E0E0-BAA9-CF40-A77F-AF2F382A8356}"/>
                </a:ext>
              </a:extLst>
            </p:cNvPr>
            <p:cNvSpPr/>
            <p:nvPr/>
          </p:nvSpPr>
          <p:spPr>
            <a:xfrm>
              <a:off x="529129" y="4509574"/>
              <a:ext cx="5040560" cy="1008112"/>
            </a:xfrm>
            <a:prstGeom prst="rect">
              <a:avLst/>
            </a:prstGeom>
            <a:solidFill>
              <a:srgbClr val="E2FBFE"/>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1" name="Gruppo 20">
              <a:extLst>
                <a:ext uri="{FF2B5EF4-FFF2-40B4-BE49-F238E27FC236}">
                  <a16:creationId xmlns="" xmlns:a16="http://schemas.microsoft.com/office/drawing/2014/main" id="{08FD1D9C-1142-2D49-8314-DDEB44CCED33}"/>
                </a:ext>
              </a:extLst>
            </p:cNvPr>
            <p:cNvGrpSpPr/>
            <p:nvPr/>
          </p:nvGrpSpPr>
          <p:grpSpPr>
            <a:xfrm>
              <a:off x="825525" y="4653137"/>
              <a:ext cx="4560966" cy="703204"/>
              <a:chOff x="777284" y="2276872"/>
              <a:chExt cx="4560966" cy="703204"/>
            </a:xfrm>
            <a:noFill/>
          </p:grpSpPr>
          <mc:AlternateContent xmlns:mc="http://schemas.openxmlformats.org/markup-compatibility/2006" xmlns:a14="http://schemas.microsoft.com/office/drawing/2010/main">
            <mc:Choice Requires="a14">
              <p:sp>
                <p:nvSpPr>
                  <p:cNvPr id="22" name="CasellaDiTesto 21">
                    <a:extLst>
                      <a:ext uri="{FF2B5EF4-FFF2-40B4-BE49-F238E27FC236}">
                        <a16:creationId xmlns="" xmlns:a16="http://schemas.microsoft.com/office/drawing/2014/main" id="{92F34CE3-662D-DF46-B91F-ED50A48E998C}"/>
                      </a:ext>
                    </a:extLst>
                  </p:cNvPr>
                  <p:cNvSpPr txBox="1"/>
                  <p:nvPr/>
                </p:nvSpPr>
                <p:spPr>
                  <a:xfrm>
                    <a:off x="777284" y="2349787"/>
                    <a:ext cx="1550506" cy="526554"/>
                  </a:xfrm>
                  <a:prstGeom prst="rect">
                    <a:avLst/>
                  </a:prstGeom>
                  <a:grp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a:ea typeface="Cambria Math"/>
                            </a:rPr>
                            <m:t>𝜔</m:t>
                          </m:r>
                          <m:r>
                            <a:rPr lang="en-US" b="0" i="1" smtClean="0">
                              <a:latin typeface="Cambria Math" panose="02040503050406030204" pitchFamily="18" charset="0"/>
                            </a:rPr>
                            <m:t>)∝</m:t>
                          </m:r>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sSup>
                                <m:sSupPr>
                                  <m:ctrlPr>
                                    <a:rPr lang="en-US" b="0" i="1" smtClean="0">
                                      <a:latin typeface="Cambria Math"/>
                                      <a:ea typeface="Cambria Math" panose="02040503050406030204" pitchFamily="18" charset="0"/>
                                    </a:rPr>
                                  </m:ctrlPr>
                                </m:sSupPr>
                                <m:e>
                                  <m:r>
                                    <a:rPr lang="en-US" b="0" i="1" smtClean="0">
                                      <a:latin typeface="Cambria Math"/>
                                      <a:ea typeface="Cambria Math"/>
                                    </a:rPr>
                                    <m:t>𝜔</m:t>
                                  </m:r>
                                </m:e>
                                <m:sup>
                                  <m:r>
                                    <a:rPr lang="en-US" b="0" i="1" smtClean="0">
                                      <a:latin typeface="Cambria Math" panose="02040503050406030204" pitchFamily="18" charset="0"/>
                                      <a:ea typeface="Cambria Math" panose="02040503050406030204" pitchFamily="18" charset="0"/>
                                    </a:rPr>
                                    <m:t>𝛽</m:t>
                                  </m:r>
                                </m:sup>
                              </m:sSup>
                            </m:den>
                          </m:f>
                        </m:oMath>
                      </m:oMathPara>
                    </a14:m>
                    <a:endParaRPr lang="it-IT" dirty="0"/>
                  </a:p>
                </p:txBody>
              </p:sp>
            </mc:Choice>
            <mc:Fallback xmlns="">
              <p:sp>
                <p:nvSpPr>
                  <p:cNvPr id="7" name="CasellaDiTesto 6">
                    <a:extLst>
                      <a:ext uri="{FF2B5EF4-FFF2-40B4-BE49-F238E27FC236}">
                        <a16:creationId xmlns="" xmlns:a16="http://schemas.microsoft.com/office/drawing/2014/main" xmlns:a14="http://schemas.microsoft.com/office/drawing/2010/main" id="{92F34CE3-662D-DF46-B91F-ED50A48E998C}"/>
                      </a:ext>
                    </a:extLst>
                  </p:cNvPr>
                  <p:cNvSpPr txBox="1">
                    <a:spLocks noRot="1" noChangeAspect="1" noMove="1" noResize="1" noEditPoints="1" noAdjustHandles="1" noChangeArrowheads="1" noChangeShapeType="1" noTextEdit="1"/>
                  </p:cNvSpPr>
                  <p:nvPr/>
                </p:nvSpPr>
                <p:spPr>
                  <a:xfrm>
                    <a:off x="777284" y="2349787"/>
                    <a:ext cx="1550506" cy="526554"/>
                  </a:xfrm>
                  <a:prstGeom prst="rect">
                    <a:avLst/>
                  </a:prstGeom>
                  <a:blipFill rotWithShape="1">
                    <a:blip r:embed="rId3"/>
                    <a:stretch>
                      <a:fillRect/>
                    </a:stretch>
                  </a:blipFill>
                  <a:ln>
                    <a:noFill/>
                  </a:ln>
                </p:spPr>
                <p:txBody>
                  <a:bodyPr/>
                  <a:lstStyle/>
                  <a:p>
                    <a:r>
                      <a:rPr lang="en-US">
                        <a:noFill/>
                      </a:rPr>
                      <a:t> </a:t>
                    </a:r>
                  </a:p>
                </p:txBody>
              </p:sp>
            </mc:Fallback>
          </mc:AlternateContent>
          <p:sp>
            <p:nvSpPr>
              <p:cNvPr id="23" name="CasellaDiTesto 22">
                <a:extLst>
                  <a:ext uri="{FF2B5EF4-FFF2-40B4-BE49-F238E27FC236}">
                    <a16:creationId xmlns="" xmlns:a16="http://schemas.microsoft.com/office/drawing/2014/main" id="{34037866-225F-6C43-AA42-41931AACD565}"/>
                  </a:ext>
                </a:extLst>
              </p:cNvPr>
              <p:cNvSpPr txBox="1"/>
              <p:nvPr/>
            </p:nvSpPr>
            <p:spPr>
              <a:xfrm>
                <a:off x="2326143" y="2276872"/>
                <a:ext cx="1350050" cy="400110"/>
              </a:xfrm>
              <a:prstGeom prst="rect">
                <a:avLst/>
              </a:prstGeom>
              <a:grpFill/>
              <a:ln>
                <a:noFill/>
              </a:ln>
            </p:spPr>
            <p:txBody>
              <a:bodyPr wrap="none" rtlCol="0">
                <a:spAutoFit/>
              </a:bodyPr>
              <a:lstStyle/>
              <a:p>
                <a:r>
                  <a:rPr lang="it-IT" sz="2000" dirty="0">
                    <a:latin typeface="Times New Roman" panose="02020603050405020304" pitchFamily="18" charset="0"/>
                    <a:cs typeface="Times New Roman" panose="02020603050405020304" pitchFamily="18" charset="0"/>
                  </a:rPr>
                  <a:t>with </a:t>
                </a:r>
                <a:r>
                  <a:rPr lang="it-IT" sz="2000" dirty="0">
                    <a:latin typeface="Symbol" pitchFamily="2" charset="2"/>
                    <a:cs typeface="Times New Roman" panose="02020603050405020304" pitchFamily="18" charset="0"/>
                  </a:rPr>
                  <a:t>b</a:t>
                </a:r>
                <a:r>
                  <a:rPr lang="it-IT" sz="2000" dirty="0">
                    <a:latin typeface="Times New Roman" panose="02020603050405020304" pitchFamily="18" charset="0"/>
                    <a:cs typeface="Times New Roman" panose="02020603050405020304" pitchFamily="18" charset="0"/>
                  </a:rPr>
                  <a:t>=3-</a:t>
                </a:r>
                <a:r>
                  <a:rPr lang="it-IT" sz="2000" dirty="0">
                    <a:latin typeface="Symbol" pitchFamily="2" charset="2"/>
                    <a:cs typeface="Times New Roman" panose="02020603050405020304" pitchFamily="18" charset="0"/>
                  </a:rPr>
                  <a:t>m</a:t>
                </a:r>
                <a:endParaRPr lang="it-IT" sz="2000" dirty="0">
                  <a:latin typeface="Times New Roman" panose="02020603050405020304" pitchFamily="18" charset="0"/>
                  <a:cs typeface="Times New Roman" panose="02020603050405020304" pitchFamily="18" charset="0"/>
                </a:endParaRPr>
              </a:p>
            </p:txBody>
          </p:sp>
          <p:sp>
            <p:nvSpPr>
              <p:cNvPr id="24" name="CasellaDiTesto 23">
                <a:extLst>
                  <a:ext uri="{FF2B5EF4-FFF2-40B4-BE49-F238E27FC236}">
                    <a16:creationId xmlns="" xmlns:a16="http://schemas.microsoft.com/office/drawing/2014/main" id="{AF278FE3-FFBE-3042-8668-278AD3730515}"/>
                  </a:ext>
                </a:extLst>
              </p:cNvPr>
              <p:cNvSpPr txBox="1"/>
              <p:nvPr/>
            </p:nvSpPr>
            <p:spPr>
              <a:xfrm>
                <a:off x="3906448" y="2292387"/>
                <a:ext cx="1431802" cy="400110"/>
              </a:xfrm>
              <a:prstGeom prst="rect">
                <a:avLst/>
              </a:prstGeom>
              <a:grpFill/>
              <a:ln>
                <a:noFill/>
              </a:ln>
            </p:spPr>
            <p:txBody>
              <a:bodyPr wrap="none" rtlCol="0">
                <a:spAutoFit/>
              </a:bodyPr>
              <a:lstStyle/>
              <a:p>
                <a:r>
                  <a:rPr lang="it-IT" sz="2000" dirty="0">
                    <a:latin typeface="Times New Roman" panose="02020603050405020304" pitchFamily="18" charset="0"/>
                    <a:cs typeface="Times New Roman" panose="02020603050405020304" pitchFamily="18" charset="0"/>
                  </a:rPr>
                  <a:t>for 1&lt; </a:t>
                </a:r>
                <a:r>
                  <a:rPr lang="it-IT" sz="2000" dirty="0">
                    <a:latin typeface="Symbol" pitchFamily="2" charset="2"/>
                    <a:cs typeface="Times New Roman" panose="02020603050405020304" pitchFamily="18" charset="0"/>
                  </a:rPr>
                  <a:t>m </a:t>
                </a:r>
                <a:r>
                  <a:rPr lang="it-IT" sz="2000" dirty="0">
                    <a:latin typeface="Times New Roman" panose="02020603050405020304" pitchFamily="18" charset="0"/>
                    <a:cs typeface="Times New Roman" panose="02020603050405020304" pitchFamily="18" charset="0"/>
                  </a:rPr>
                  <a:t>&lt;3 </a:t>
                </a:r>
              </a:p>
            </p:txBody>
          </p:sp>
          <p:sp>
            <p:nvSpPr>
              <p:cNvPr id="25" name="CasellaDiTesto 24">
                <a:extLst>
                  <a:ext uri="{FF2B5EF4-FFF2-40B4-BE49-F238E27FC236}">
                    <a16:creationId xmlns="" xmlns:a16="http://schemas.microsoft.com/office/drawing/2014/main" id="{59E42E43-B30E-5040-B67D-40CF6B023167}"/>
                  </a:ext>
                </a:extLst>
              </p:cNvPr>
              <p:cNvSpPr txBox="1"/>
              <p:nvPr/>
            </p:nvSpPr>
            <p:spPr>
              <a:xfrm>
                <a:off x="2332948" y="2548935"/>
                <a:ext cx="1117614" cy="400110"/>
              </a:xfrm>
              <a:prstGeom prst="rect">
                <a:avLst/>
              </a:prstGeom>
              <a:grpFill/>
              <a:ln>
                <a:noFill/>
              </a:ln>
            </p:spPr>
            <p:txBody>
              <a:bodyPr wrap="none" rtlCol="0">
                <a:spAutoFit/>
              </a:bodyPr>
              <a:lstStyle/>
              <a:p>
                <a:r>
                  <a:rPr lang="it-IT" sz="2000" dirty="0">
                    <a:latin typeface="Times New Roman" panose="02020603050405020304" pitchFamily="18" charset="0"/>
                    <a:cs typeface="Times New Roman" panose="02020603050405020304" pitchFamily="18" charset="0"/>
                  </a:rPr>
                  <a:t>with </a:t>
                </a:r>
                <a:r>
                  <a:rPr lang="it-IT" sz="2000" dirty="0">
                    <a:latin typeface="Symbol" pitchFamily="2" charset="2"/>
                    <a:cs typeface="Times New Roman" panose="02020603050405020304" pitchFamily="18" charset="0"/>
                  </a:rPr>
                  <a:t>b</a:t>
                </a:r>
                <a:r>
                  <a:rPr lang="it-IT" sz="2000" dirty="0">
                    <a:latin typeface="Times New Roman" panose="02020603050405020304" pitchFamily="18" charset="0"/>
                    <a:cs typeface="Times New Roman" panose="02020603050405020304" pitchFamily="18" charset="0"/>
                  </a:rPr>
                  <a:t>=0</a:t>
                </a:r>
              </a:p>
            </p:txBody>
          </p:sp>
          <p:sp>
            <p:nvSpPr>
              <p:cNvPr id="26" name="CasellaDiTesto 25">
                <a:extLst>
                  <a:ext uri="{FF2B5EF4-FFF2-40B4-BE49-F238E27FC236}">
                    <a16:creationId xmlns="" xmlns:a16="http://schemas.microsoft.com/office/drawing/2014/main" id="{8446DF77-5462-9847-B0F2-72E29C4986FC}"/>
                  </a:ext>
                </a:extLst>
              </p:cNvPr>
              <p:cNvSpPr txBox="1"/>
              <p:nvPr/>
            </p:nvSpPr>
            <p:spPr>
              <a:xfrm>
                <a:off x="3916764" y="2579966"/>
                <a:ext cx="1159292" cy="400110"/>
              </a:xfrm>
              <a:prstGeom prst="rect">
                <a:avLst/>
              </a:prstGeom>
              <a:grpFill/>
              <a:ln>
                <a:noFill/>
              </a:ln>
            </p:spPr>
            <p:txBody>
              <a:bodyPr wrap="none" rtlCol="0">
                <a:spAutoFit/>
              </a:bodyPr>
              <a:lstStyle/>
              <a:p>
                <a:r>
                  <a:rPr lang="it-IT" sz="2000" dirty="0">
                    <a:latin typeface="Times New Roman" panose="02020603050405020304" pitchFamily="18" charset="0"/>
                    <a:cs typeface="Times New Roman" panose="02020603050405020304" pitchFamily="18" charset="0"/>
                  </a:rPr>
                  <a:t>for </a:t>
                </a:r>
                <a:r>
                  <a:rPr lang="it-IT" sz="2000" dirty="0">
                    <a:latin typeface="Symbol" pitchFamily="2" charset="2"/>
                    <a:cs typeface="Times New Roman" panose="02020603050405020304" pitchFamily="18" charset="0"/>
                  </a:rPr>
                  <a:t>m </a:t>
                </a:r>
                <a:r>
                  <a:rPr lang="it-IT" sz="2000" dirty="0">
                    <a:latin typeface="Times New Roman" panose="02020603050405020304" pitchFamily="18" charset="0"/>
                    <a:cs typeface="Times New Roman" panose="02020603050405020304" pitchFamily="18" charset="0"/>
                  </a:rPr>
                  <a:t>&gt; 3 </a:t>
                </a:r>
              </a:p>
            </p:txBody>
          </p:sp>
        </p:grpSp>
      </p:grpSp>
    </p:spTree>
    <p:extLst>
      <p:ext uri="{BB962C8B-B14F-4D97-AF65-F5344CB8AC3E}">
        <p14:creationId xmlns:p14="http://schemas.microsoft.com/office/powerpoint/2010/main" val="272271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83568" y="4149080"/>
            <a:ext cx="8026400" cy="830997"/>
          </a:xfrm>
          <a:prstGeom prst="rect">
            <a:avLst/>
          </a:prstGeom>
          <a:solidFill>
            <a:schemeClr val="accent5">
              <a:lumMod val="20000"/>
              <a:lumOff val="80000"/>
            </a:schemeClr>
          </a:solidFill>
        </p:spPr>
        <p:txBody>
          <a:bodyPr wrap="square" rtlCol="0">
            <a:spAutoFit/>
          </a:bodyPr>
          <a:lstStyle/>
          <a:p>
            <a:pPr algn="just"/>
            <a:r>
              <a:rPr lang="it-IT" sz="2400" err="1">
                <a:latin typeface="Times New Roman" panose="02020603050405020304" pitchFamily="18" charset="0"/>
                <a:cs typeface="Times New Roman" panose="02020603050405020304" pitchFamily="18" charset="0"/>
              </a:rPr>
              <a:t>We</a:t>
            </a:r>
            <a:r>
              <a:rPr lang="it-IT" sz="2400">
                <a:latin typeface="Times New Roman" panose="02020603050405020304" pitchFamily="18" charset="0"/>
                <a:cs typeface="Times New Roman" panose="02020603050405020304" pitchFamily="18" charset="0"/>
              </a:rPr>
              <a:t> </a:t>
            </a:r>
            <a:r>
              <a:rPr lang="it-IT" sz="2400" smtClean="0">
                <a:latin typeface="Times New Roman" panose="02020603050405020304" pitchFamily="18" charset="0"/>
                <a:cs typeface="Times New Roman" panose="02020603050405020304" pitchFamily="18" charset="0"/>
              </a:rPr>
              <a:t>have seen the </a:t>
            </a:r>
            <a:r>
              <a:rPr lang="it-IT" sz="2400" err="1">
                <a:latin typeface="Times New Roman" panose="02020603050405020304" pitchFamily="18" charset="0"/>
                <a:cs typeface="Times New Roman" panose="02020603050405020304" pitchFamily="18" charset="0"/>
              </a:rPr>
              <a:t>presence</a:t>
            </a:r>
            <a:r>
              <a:rPr lang="it-IT" sz="2400">
                <a:latin typeface="Times New Roman" panose="02020603050405020304" pitchFamily="18" charset="0"/>
                <a:cs typeface="Times New Roman" panose="02020603050405020304" pitchFamily="18" charset="0"/>
              </a:rPr>
              <a:t> of </a:t>
            </a:r>
            <a:r>
              <a:rPr lang="it-IT" sz="2400" err="1">
                <a:latin typeface="Times New Roman" panose="02020603050405020304" pitchFamily="18" charset="0"/>
                <a:cs typeface="Times New Roman" panose="02020603050405020304" pitchFamily="18" charset="0"/>
              </a:rPr>
              <a:t>crucial</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events</a:t>
            </a:r>
            <a:r>
              <a:rPr lang="it-IT" sz="2400">
                <a:latin typeface="Times New Roman" panose="02020603050405020304" pitchFamily="18" charset="0"/>
                <a:cs typeface="Times New Roman" panose="02020603050405020304" pitchFamily="18" charset="0"/>
              </a:rPr>
              <a:t> </a:t>
            </a:r>
            <a:r>
              <a:rPr lang="it-IT" sz="2400" smtClean="0">
                <a:latin typeface="Times New Roman" panose="02020603050405020304" pitchFamily="18" charset="0"/>
                <a:cs typeface="Times New Roman" panose="02020603050405020304" pitchFamily="18" charset="0"/>
              </a:rPr>
              <a:t>in the biophoton emission using </a:t>
            </a:r>
            <a:r>
              <a:rPr lang="it-IT" sz="2400">
                <a:latin typeface="Times New Roman" panose="02020603050405020304" pitchFamily="18" charset="0"/>
                <a:cs typeface="Times New Roman" panose="02020603050405020304" pitchFamily="18" charset="0"/>
              </a:rPr>
              <a:t>the </a:t>
            </a:r>
            <a:r>
              <a:rPr lang="it-IT" sz="2400" err="1">
                <a:latin typeface="Times New Roman" panose="02020603050405020304" pitchFamily="18" charset="0"/>
                <a:cs typeface="Times New Roman" panose="02020603050405020304" pitchFamily="18" charset="0"/>
              </a:rPr>
              <a:t>Diffusion</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Entropy</a:t>
            </a:r>
            <a:r>
              <a:rPr lang="it-IT" sz="2400">
                <a:latin typeface="Times New Roman" panose="02020603050405020304" pitchFamily="18" charset="0"/>
                <a:cs typeface="Times New Roman" panose="02020603050405020304" pitchFamily="18" charset="0"/>
              </a:rPr>
              <a:t> Analysis (DEA) </a:t>
            </a:r>
            <a:r>
              <a:rPr lang="it-IT" sz="2400" err="1">
                <a:latin typeface="Times New Roman" panose="02020603050405020304" pitchFamily="18" charset="0"/>
                <a:cs typeface="Times New Roman" panose="02020603050405020304" pitchFamily="18" charset="0"/>
              </a:rPr>
              <a:t>method</a:t>
            </a:r>
            <a:endParaRPr lang="en-US" sz="2400">
              <a:latin typeface="Times New Roman" panose="02020603050405020304" pitchFamily="18" charset="0"/>
              <a:cs typeface="Times New Roman" panose="02020603050405020304" pitchFamily="18" charset="0"/>
            </a:endParaRPr>
          </a:p>
        </p:txBody>
      </p:sp>
      <p:sp>
        <p:nvSpPr>
          <p:cNvPr id="2" name="CasellaDiTesto 1"/>
          <p:cNvSpPr txBox="1"/>
          <p:nvPr/>
        </p:nvSpPr>
        <p:spPr>
          <a:xfrm>
            <a:off x="5141887" y="6141287"/>
            <a:ext cx="3610284" cy="338554"/>
          </a:xfrm>
          <a:prstGeom prst="rect">
            <a:avLst/>
          </a:prstGeom>
          <a:noFill/>
        </p:spPr>
        <p:txBody>
          <a:bodyPr wrap="none" rtlCol="0">
            <a:spAutoFit/>
          </a:bodyPr>
          <a:lstStyle/>
          <a:p>
            <a:r>
              <a:rPr lang="it-IT" sz="1600" smtClean="0">
                <a:latin typeface="+mj-lt"/>
                <a:cs typeface="Times New Roman" panose="02020603050405020304" pitchFamily="18" charset="0"/>
              </a:rPr>
              <a:t>M. Benfatto et al. Entropy 23, 554 (2021)</a:t>
            </a:r>
            <a:endParaRPr lang="en-US" sz="1600">
              <a:latin typeface="+mj-lt"/>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528" y="620688"/>
            <a:ext cx="8041984"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3020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p:nvPr/>
        </p:nvPicPr>
        <p:blipFill>
          <a:blip r:embed="rId2">
            <a:extLst>
              <a:ext uri="{28A0092B-C50C-407E-A947-70E740481C1C}">
                <a14:useLocalDpi xmlns:a14="http://schemas.microsoft.com/office/drawing/2010/main" val="0"/>
              </a:ext>
            </a:extLst>
          </a:blip>
          <a:stretch>
            <a:fillRect/>
          </a:stretch>
        </p:blipFill>
        <p:spPr>
          <a:xfrm>
            <a:off x="323528" y="313976"/>
            <a:ext cx="3672408" cy="3403056"/>
          </a:xfrm>
          <a:prstGeom prst="rect">
            <a:avLst/>
          </a:prstGeom>
        </p:spPr>
      </p:pic>
      <p:pic>
        <p:nvPicPr>
          <p:cNvPr id="2" name="Immagine 1">
            <a:extLst>
              <a:ext uri="{FF2B5EF4-FFF2-40B4-BE49-F238E27FC236}">
                <a16:creationId xmlns="" xmlns:a16="http://schemas.microsoft.com/office/drawing/2014/main" id="{96BDD179-D687-334B-B57A-4E112C3FF1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770" y="591648"/>
            <a:ext cx="2996325" cy="2549320"/>
          </a:xfrm>
          <a:prstGeom prst="rect">
            <a:avLst/>
          </a:prstGeom>
        </p:spPr>
      </p:pic>
      <p:sp>
        <p:nvSpPr>
          <p:cNvPr id="9" name="CasellaDiTesto 8">
            <a:extLst>
              <a:ext uri="{FF2B5EF4-FFF2-40B4-BE49-F238E27FC236}">
                <a16:creationId xmlns="" xmlns:a16="http://schemas.microsoft.com/office/drawing/2014/main" id="{0BBC63A9-1F19-8A4D-A02F-3A4E6078DDD5}"/>
              </a:ext>
            </a:extLst>
          </p:cNvPr>
          <p:cNvSpPr txBox="1"/>
          <p:nvPr/>
        </p:nvSpPr>
        <p:spPr>
          <a:xfrm>
            <a:off x="7001176" y="639682"/>
            <a:ext cx="639919" cy="400110"/>
          </a:xfrm>
          <a:prstGeom prst="rect">
            <a:avLst/>
          </a:prstGeom>
          <a:solidFill>
            <a:srgbClr val="FFC000"/>
          </a:solidFill>
          <a:ln>
            <a:solidFill>
              <a:srgbClr val="0070C0"/>
            </a:solidFill>
          </a:ln>
        </p:spPr>
        <p:txBody>
          <a:bodyPr wrap="none" rtlCol="0">
            <a:spAutoFit/>
          </a:bodyPr>
          <a:lstStyle/>
          <a:p>
            <a:r>
              <a:rPr lang="it-IT" sz="2000">
                <a:latin typeface="Times New Roman" panose="02020603050405020304" pitchFamily="18" charset="0"/>
                <a:cs typeface="Times New Roman" panose="02020603050405020304" pitchFamily="18" charset="0"/>
              </a:rPr>
              <a:t>dark</a:t>
            </a:r>
          </a:p>
        </p:txBody>
      </p:sp>
      <p:sp>
        <p:nvSpPr>
          <p:cNvPr id="8" name="CasellaDiTesto 7">
            <a:extLst>
              <a:ext uri="{FF2B5EF4-FFF2-40B4-BE49-F238E27FC236}">
                <a16:creationId xmlns="" xmlns:a16="http://schemas.microsoft.com/office/drawing/2014/main" id="{969FCD0A-E4FE-7740-A772-D6430E85B877}"/>
              </a:ext>
            </a:extLst>
          </p:cNvPr>
          <p:cNvSpPr txBox="1"/>
          <p:nvPr/>
        </p:nvSpPr>
        <p:spPr>
          <a:xfrm>
            <a:off x="3228464" y="365376"/>
            <a:ext cx="739305" cy="400110"/>
          </a:xfrm>
          <a:prstGeom prst="rect">
            <a:avLst/>
          </a:prstGeom>
          <a:solidFill>
            <a:srgbClr val="CDEAFF"/>
          </a:solidFill>
          <a:ln>
            <a:solidFill>
              <a:srgbClr val="0070C0"/>
            </a:solidFill>
          </a:ln>
        </p:spPr>
        <p:txBody>
          <a:bodyPr wrap="none" rtlCol="0">
            <a:spAutoFit/>
          </a:bodyPr>
          <a:lstStyle/>
          <a:p>
            <a:r>
              <a:rPr lang="it-IT" sz="2000" err="1">
                <a:latin typeface="Times New Roman" panose="02020603050405020304" pitchFamily="18" charset="0"/>
                <a:cs typeface="Times New Roman" panose="02020603050405020304" pitchFamily="18" charset="0"/>
              </a:rPr>
              <a:t>seeds</a:t>
            </a:r>
            <a:endParaRPr lang="it-IT" sz="2000">
              <a:latin typeface="Times New Roman" panose="02020603050405020304" pitchFamily="18" charset="0"/>
              <a:cs typeface="Times New Roman" panose="02020603050405020304" pitchFamily="18" charset="0"/>
            </a:endParaRPr>
          </a:p>
        </p:txBody>
      </p:sp>
      <p:sp>
        <p:nvSpPr>
          <p:cNvPr id="10" name="CasellaDiTesto 9">
            <a:extLst>
              <a:ext uri="{FF2B5EF4-FFF2-40B4-BE49-F238E27FC236}">
                <a16:creationId xmlns="" xmlns:a16="http://schemas.microsoft.com/office/drawing/2014/main" id="{A5E6B344-91F3-6A41-8E41-C90A4CD4EAFD}"/>
              </a:ext>
            </a:extLst>
          </p:cNvPr>
          <p:cNvSpPr txBox="1"/>
          <p:nvPr/>
        </p:nvSpPr>
        <p:spPr>
          <a:xfrm>
            <a:off x="465569" y="4941168"/>
            <a:ext cx="8358404" cy="1569660"/>
          </a:xfrm>
          <a:prstGeom prst="rect">
            <a:avLst/>
          </a:prstGeom>
          <a:solidFill>
            <a:srgbClr val="CDEAFF"/>
          </a:solidFill>
        </p:spPr>
        <p:txBody>
          <a:bodyPr wrap="square" rtlCol="0">
            <a:spAutoFit/>
          </a:bodyPr>
          <a:lstStyle/>
          <a:p>
            <a:pPr algn="just"/>
            <a:r>
              <a:rPr lang="it-IT" sz="2400" smtClean="0">
                <a:latin typeface="Times New Roman" panose="02020603050405020304" pitchFamily="18" charset="0"/>
                <a:cs typeface="Times New Roman" panose="02020603050405020304" pitchFamily="18" charset="0"/>
              </a:rPr>
              <a:t>Without seeds </a:t>
            </a:r>
            <a:r>
              <a:rPr lang="it-IT" sz="2400" smtClean="0">
                <a:latin typeface="Symbol" panose="05050102010706020507" pitchFamily="18" charset="2"/>
                <a:cs typeface="Times New Roman" panose="02020603050405020304" pitchFamily="18" charset="0"/>
              </a:rPr>
              <a:t>m</a:t>
            </a:r>
            <a:r>
              <a:rPr lang="it-IT" sz="2400" smtClean="0">
                <a:latin typeface="Times New Roman" panose="02020603050405020304" pitchFamily="18" charset="0"/>
                <a:cs typeface="Times New Roman" panose="02020603050405020304" pitchFamily="18" charset="0"/>
              </a:rPr>
              <a:t>=2.73, close to 3 which is the border of the ordinary statistics, while with </a:t>
            </a:r>
            <a:r>
              <a:rPr lang="it-IT" sz="2400" dirty="0" err="1">
                <a:latin typeface="Times New Roman" panose="02020603050405020304" pitchFamily="18" charset="0"/>
                <a:cs typeface="Times New Roman" panose="02020603050405020304" pitchFamily="18" charset="0"/>
              </a:rPr>
              <a:t>seeds</a:t>
            </a:r>
            <a:r>
              <a:rPr lang="it-IT" sz="2400" dirty="0">
                <a:latin typeface="Times New Roman" panose="02020603050405020304" pitchFamily="18" charset="0"/>
                <a:cs typeface="Times New Roman" panose="02020603050405020304" pitchFamily="18" charset="0"/>
              </a:rPr>
              <a:t> </a:t>
            </a:r>
            <a:r>
              <a:rPr lang="it-IT" sz="2400" dirty="0">
                <a:latin typeface="Symbol" panose="05050102010706020507" pitchFamily="18" charset="2"/>
                <a:cs typeface="Times New Roman" panose="02020603050405020304" pitchFamily="18" charset="0"/>
              </a:rPr>
              <a:t>m</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goes</a:t>
            </a:r>
            <a:r>
              <a:rPr lang="it-IT" sz="2400" dirty="0">
                <a:latin typeface="Times New Roman" panose="02020603050405020304" pitchFamily="18" charset="0"/>
                <a:cs typeface="Times New Roman" panose="02020603050405020304" pitchFamily="18" charset="0"/>
              </a:rPr>
              <a:t> from 2.29 to 2.44 - </a:t>
            </a:r>
            <a:r>
              <a:rPr lang="it-IT" sz="2400" dirty="0" err="1">
                <a:latin typeface="Times New Roman" panose="02020603050405020304" pitchFamily="18" charset="0"/>
                <a:cs typeface="Times New Roman" panose="02020603050405020304" pitchFamily="18" charset="0"/>
              </a:rPr>
              <a:t>much</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less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than</a:t>
            </a:r>
            <a:r>
              <a:rPr lang="it-IT" sz="2400" dirty="0">
                <a:latin typeface="Times New Roman" panose="02020603050405020304" pitchFamily="18" charset="0"/>
                <a:cs typeface="Times New Roman" panose="02020603050405020304" pitchFamily="18" charset="0"/>
              </a:rPr>
              <a:t> 3. The </a:t>
            </a:r>
            <a:r>
              <a:rPr lang="it-IT" sz="2400" dirty="0" err="1">
                <a:latin typeface="Times New Roman" panose="02020603050405020304" pitchFamily="18" charset="0"/>
                <a:cs typeface="Times New Roman" panose="02020603050405020304" pitchFamily="18" charset="0"/>
              </a:rPr>
              <a:t>difference</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between</a:t>
            </a:r>
            <a:r>
              <a:rPr lang="it-IT" sz="2400" dirty="0">
                <a:latin typeface="Times New Roman" panose="02020603050405020304" pitchFamily="18" charset="0"/>
                <a:cs typeface="Times New Roman" panose="02020603050405020304" pitchFamily="18" charset="0"/>
              </a:rPr>
              <a:t> dark and </a:t>
            </a:r>
            <a:r>
              <a:rPr lang="it-IT" sz="2400" dirty="0" err="1">
                <a:latin typeface="Times New Roman" panose="02020603050405020304" pitchFamily="18" charset="0"/>
                <a:cs typeface="Times New Roman" panose="02020603050405020304" pitchFamily="18" charset="0"/>
              </a:rPr>
              <a:t>seeds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is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clearly</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shown</a:t>
            </a:r>
            <a:endParaRPr lang="en-US" sz="2400" dirty="0">
              <a:latin typeface="Times New Roman" panose="02020603050405020304" pitchFamily="18" charset="0"/>
              <a:cs typeface="Times New Roman" panose="02020603050405020304" pitchFamily="18" charset="0"/>
            </a:endParaRPr>
          </a:p>
        </p:txBody>
      </p:sp>
      <p:sp>
        <p:nvSpPr>
          <p:cNvPr id="4" name="CasellaDiTesto 3"/>
          <p:cNvSpPr txBox="1"/>
          <p:nvPr/>
        </p:nvSpPr>
        <p:spPr>
          <a:xfrm>
            <a:off x="465569" y="3789040"/>
            <a:ext cx="8358405" cy="830997"/>
          </a:xfrm>
          <a:prstGeom prst="rect">
            <a:avLst/>
          </a:prstGeom>
          <a:noFill/>
          <a:ln w="28575">
            <a:solidFill>
              <a:srgbClr val="FF0000"/>
            </a:solidFill>
          </a:ln>
        </p:spPr>
        <p:txBody>
          <a:bodyPr wrap="square" rtlCol="0">
            <a:spAutoFit/>
          </a:bodyPr>
          <a:lstStyle/>
          <a:p>
            <a:pPr algn="just"/>
            <a:r>
              <a:rPr lang="it-IT" sz="2400" b="1" smtClean="0">
                <a:latin typeface="Times New Roman" panose="02020603050405020304" pitchFamily="18" charset="0"/>
                <a:cs typeface="Times New Roman" panose="02020603050405020304" pitchFamily="18" charset="0"/>
              </a:rPr>
              <a:t>DEA without stripes </a:t>
            </a:r>
            <a:r>
              <a:rPr lang="it-IT" sz="2400" smtClean="0">
                <a:latin typeface="Times New Roman" panose="02020603050405020304" pitchFamily="18" charset="0"/>
                <a:cs typeface="Times New Roman" panose="02020603050405020304" pitchFamily="18" charset="0"/>
              </a:rPr>
              <a:t>-  there is not any type of filter to cut the influence of non-crucial events, like FBM, in the scaling factor</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3184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75351" y="1085835"/>
            <a:ext cx="8141493" cy="830997"/>
          </a:xfrm>
          <a:prstGeom prst="rect">
            <a:avLst/>
          </a:prstGeom>
          <a:noFill/>
          <a:ln w="28575">
            <a:solidFill>
              <a:srgbClr val="FF0000"/>
            </a:solidFill>
          </a:ln>
        </p:spPr>
        <p:txBody>
          <a:bodyPr wrap="square" rtlCol="0">
            <a:spAutoFit/>
          </a:bodyPr>
          <a:lstStyle/>
          <a:p>
            <a:pPr algn="just"/>
            <a:r>
              <a:rPr lang="it-IT" sz="2400" smtClean="0">
                <a:latin typeface="Symbol" panose="05050102010706020507" pitchFamily="18" charset="2"/>
                <a:cs typeface="Times New Roman" panose="02020603050405020304" pitchFamily="18" charset="0"/>
              </a:rPr>
              <a:t>m</a:t>
            </a:r>
            <a:r>
              <a:rPr lang="it-IT" sz="2400" smtClean="0">
                <a:latin typeface="Times New Roman" panose="02020603050405020304" pitchFamily="18" charset="0"/>
                <a:cs typeface="Times New Roman" panose="02020603050405020304" pitchFamily="18" charset="0"/>
              </a:rPr>
              <a:t> varies from a value of about 2.6 to one of almost 3.0 going from region #1 to region #6 – the dark counting gives </a:t>
            </a:r>
            <a:r>
              <a:rPr lang="it-IT" sz="2400" smtClean="0">
                <a:latin typeface="Symbol" panose="05050102010706020507" pitchFamily="18" charset="2"/>
                <a:cs typeface="Times New Roman" panose="02020603050405020304" pitchFamily="18" charset="0"/>
              </a:rPr>
              <a:t>m</a:t>
            </a:r>
            <a:r>
              <a:rPr lang="it-IT" sz="2400" smtClean="0">
                <a:latin typeface="Times New Roman" panose="02020603050405020304" pitchFamily="18" charset="0"/>
                <a:cs typeface="Times New Roman" panose="02020603050405020304" pitchFamily="18" charset="0"/>
              </a:rPr>
              <a:t>=2.96</a:t>
            </a:r>
          </a:p>
        </p:txBody>
      </p:sp>
      <p:sp>
        <p:nvSpPr>
          <p:cNvPr id="5" name="CasellaDiTesto 4"/>
          <p:cNvSpPr txBox="1"/>
          <p:nvPr/>
        </p:nvSpPr>
        <p:spPr>
          <a:xfrm>
            <a:off x="971600" y="241484"/>
            <a:ext cx="2798587" cy="523220"/>
          </a:xfrm>
          <a:prstGeom prst="rect">
            <a:avLst/>
          </a:prstGeom>
          <a:solidFill>
            <a:schemeClr val="accent5">
              <a:lumMod val="20000"/>
              <a:lumOff val="80000"/>
            </a:schemeClr>
          </a:solidFill>
          <a:ln w="28575">
            <a:solidFill>
              <a:schemeClr val="tx1"/>
            </a:solidFill>
          </a:ln>
        </p:spPr>
        <p:txBody>
          <a:bodyPr wrap="none" rtlCol="0">
            <a:spAutoFit/>
          </a:bodyPr>
          <a:lstStyle/>
          <a:p>
            <a:r>
              <a:rPr lang="it-IT" sz="2800" b="1" smtClean="0">
                <a:latin typeface="Times New Roman" panose="02020603050405020304" pitchFamily="18" charset="0"/>
                <a:cs typeface="Times New Roman" panose="02020603050405020304" pitchFamily="18" charset="0"/>
              </a:rPr>
              <a:t>DEA </a:t>
            </a:r>
            <a:r>
              <a:rPr lang="it-IT" sz="2800" b="1">
                <a:latin typeface="Times New Roman" panose="02020603050405020304" pitchFamily="18" charset="0"/>
                <a:cs typeface="Times New Roman" panose="02020603050405020304" pitchFamily="18" charset="0"/>
              </a:rPr>
              <a:t>with stripes</a:t>
            </a:r>
            <a:endParaRPr lang="en-US" sz="2800" b="1"/>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132856"/>
            <a:ext cx="5976664" cy="399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4391980" y="6356067"/>
            <a:ext cx="4114011" cy="338554"/>
          </a:xfrm>
          <a:prstGeom prst="rect">
            <a:avLst/>
          </a:prstGeom>
          <a:noFill/>
        </p:spPr>
        <p:txBody>
          <a:bodyPr wrap="none" rtlCol="0">
            <a:spAutoFit/>
          </a:bodyPr>
          <a:lstStyle/>
          <a:p>
            <a:r>
              <a:rPr lang="it-IT" sz="1600" smtClean="0">
                <a:latin typeface="Times New Roman" panose="02020603050405020304" pitchFamily="18" charset="0"/>
                <a:cs typeface="Times New Roman" panose="02020603050405020304" pitchFamily="18" charset="0"/>
              </a:rPr>
              <a:t>I.H. von Herbing et al. </a:t>
            </a:r>
            <a:r>
              <a:rPr lang="en-US" sz="1600">
                <a:latin typeface="Times New Roman" panose="02020603050405020304" pitchFamily="18" charset="0"/>
                <a:cs typeface="Times New Roman" panose="02020603050405020304" pitchFamily="18" charset="0"/>
              </a:rPr>
              <a:t>Entropy </a:t>
            </a:r>
            <a:r>
              <a:rPr lang="en-US" sz="1600" smtClean="0">
                <a:latin typeface="Times New Roman" panose="02020603050405020304" pitchFamily="18" charset="0"/>
                <a:cs typeface="Times New Roman" panose="02020603050405020304" pitchFamily="18" charset="0"/>
              </a:rPr>
              <a:t>23</a:t>
            </a:r>
            <a:r>
              <a:rPr lang="en-US" sz="1600">
                <a:latin typeface="Times New Roman" panose="02020603050405020304" pitchFamily="18" charset="0"/>
                <a:cs typeface="Times New Roman" panose="02020603050405020304" pitchFamily="18" charset="0"/>
              </a:rPr>
              <a:t>, </a:t>
            </a:r>
            <a:r>
              <a:rPr lang="en-US" sz="1600" smtClean="0">
                <a:latin typeface="Times New Roman" panose="02020603050405020304" pitchFamily="18" charset="0"/>
                <a:cs typeface="Times New Roman" panose="02020603050405020304" pitchFamily="18" charset="0"/>
              </a:rPr>
              <a:t>1141 (2021)</a:t>
            </a:r>
            <a:endParaRPr lang="en-US" sz="1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5419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94715" y="1988840"/>
            <a:ext cx="8126585" cy="2677656"/>
          </a:xfrm>
          <a:prstGeom prst="rect">
            <a:avLst/>
          </a:prstGeom>
          <a:noFill/>
          <a:ln w="28575">
            <a:solidFill>
              <a:srgbClr val="00B050"/>
            </a:solidFill>
          </a:ln>
        </p:spPr>
        <p:txBody>
          <a:bodyPr wrap="square" rtlCol="0">
            <a:spAutoFit/>
          </a:bodyPr>
          <a:lstStyle/>
          <a:p>
            <a:pPr marL="285750" indent="-285750" algn="just">
              <a:buFont typeface="Arial" panose="020B0604020202020204" pitchFamily="34" charset="0"/>
              <a:buChar char="•"/>
            </a:pPr>
            <a:r>
              <a:rPr lang="it-IT" sz="2400" smtClean="0">
                <a:latin typeface="Times New Roman" panose="02020603050405020304" pitchFamily="18" charset="0"/>
                <a:cs typeface="Times New Roman" panose="02020603050405020304" pitchFamily="18" charset="0"/>
              </a:rPr>
              <a:t>Plants </a:t>
            </a:r>
            <a:r>
              <a:rPr lang="en-US" sz="2400" smtClean="0">
                <a:latin typeface="Times New Roman" panose="02020603050405020304" pitchFamily="18" charset="0"/>
                <a:cs typeface="Times New Roman" panose="02020603050405020304" pitchFamily="18" charset="0"/>
              </a:rPr>
              <a:t>behave </a:t>
            </a:r>
            <a:r>
              <a:rPr lang="en-US" sz="2400">
                <a:latin typeface="Times New Roman" panose="02020603050405020304" pitchFamily="18" charset="0"/>
                <a:cs typeface="Times New Roman" panose="02020603050405020304" pitchFamily="18" charset="0"/>
              </a:rPr>
              <a:t>differently from humans - example of the Autonomic </a:t>
            </a:r>
            <a:r>
              <a:rPr lang="en-US" sz="2400" smtClean="0">
                <a:latin typeface="Times New Roman" panose="02020603050405020304" pitchFamily="18" charset="0"/>
                <a:cs typeface="Times New Roman" panose="02020603050405020304" pitchFamily="18" charset="0"/>
              </a:rPr>
              <a:t>Neurophaty</a:t>
            </a:r>
          </a:p>
          <a:p>
            <a:pPr algn="just"/>
            <a:endParaRPr lang="en-US" sz="240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smtClean="0">
                <a:latin typeface="Times New Roman" panose="02020603050405020304" pitchFamily="18" charset="0"/>
                <a:cs typeface="Times New Roman" panose="02020603050405020304" pitchFamily="18" charset="0"/>
              </a:rPr>
              <a:t>There </a:t>
            </a:r>
            <a:r>
              <a:rPr lang="en-US" sz="2400">
                <a:latin typeface="Times New Roman" panose="02020603050405020304" pitchFamily="18" charset="0"/>
                <a:cs typeface="Times New Roman" panose="02020603050405020304" pitchFamily="18" charset="0"/>
              </a:rPr>
              <a:t>is some kind of stress that starts due to the plants starting to grow in a environment completely devoid of light.  The Chlorophyll photosynthesis does not start and the plants can not produce organic elements, mainly </a:t>
            </a:r>
            <a:r>
              <a:rPr lang="en-US" sz="2400" smtClean="0">
                <a:latin typeface="Times New Roman" panose="02020603050405020304" pitchFamily="18" charset="0"/>
                <a:cs typeface="Times New Roman" panose="02020603050405020304" pitchFamily="18" charset="0"/>
              </a:rPr>
              <a:t>carbohydrates.</a:t>
            </a:r>
            <a:endParaRPr lang="en-US" sz="2400">
              <a:latin typeface="Times New Roman" panose="02020603050405020304" pitchFamily="18" charset="0"/>
              <a:cs typeface="Times New Roman" panose="02020603050405020304" pitchFamily="18" charset="0"/>
            </a:endParaRPr>
          </a:p>
        </p:txBody>
      </p:sp>
      <p:sp>
        <p:nvSpPr>
          <p:cNvPr id="2" name="CasellaDiTesto 1"/>
          <p:cNvSpPr txBox="1"/>
          <p:nvPr/>
        </p:nvSpPr>
        <p:spPr>
          <a:xfrm>
            <a:off x="755576" y="733346"/>
            <a:ext cx="1040670" cy="523220"/>
          </a:xfrm>
          <a:prstGeom prst="rect">
            <a:avLst/>
          </a:prstGeom>
          <a:solidFill>
            <a:schemeClr val="accent5">
              <a:lumMod val="20000"/>
              <a:lumOff val="80000"/>
            </a:schemeClr>
          </a:solidFill>
        </p:spPr>
        <p:txBody>
          <a:bodyPr wrap="none" rtlCol="0">
            <a:spAutoFit/>
          </a:bodyPr>
          <a:lstStyle/>
          <a:p>
            <a:r>
              <a:rPr lang="it-IT" sz="2800">
                <a:latin typeface="Times New Roman" panose="02020603050405020304" pitchFamily="18" charset="0"/>
                <a:cs typeface="Times New Roman" panose="02020603050405020304" pitchFamily="18" charset="0"/>
              </a:rPr>
              <a:t>Why</a:t>
            </a:r>
            <a:r>
              <a:rPr lang="it-IT" sz="2800" smtClean="0">
                <a:latin typeface="Times New Roman" panose="02020603050405020304" pitchFamily="18" charset="0"/>
                <a:cs typeface="Times New Roman" panose="02020603050405020304" pitchFamily="18" charset="0"/>
              </a:rPr>
              <a:t>?</a:t>
            </a:r>
            <a:endParaRPr lang="it-IT"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3427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89732" y="1484784"/>
            <a:ext cx="8058517" cy="4524315"/>
          </a:xfrm>
          <a:prstGeom prst="rect">
            <a:avLst/>
          </a:prstGeom>
          <a:solidFill>
            <a:schemeClr val="accent6">
              <a:lumMod val="20000"/>
              <a:lumOff val="80000"/>
            </a:schemeClr>
          </a:solidFill>
        </p:spPr>
        <p:txBody>
          <a:bodyPr wrap="square" rtlCol="0">
            <a:spAutoFit/>
          </a:bodyPr>
          <a:lstStyle/>
          <a:p>
            <a:r>
              <a:rPr lang="it-IT" sz="2400" b="1">
                <a:latin typeface="Times New Roman" panose="02020603050405020304" pitchFamily="18" charset="0"/>
                <a:cs typeface="Times New Roman" panose="02020603050405020304" pitchFamily="18" charset="0"/>
              </a:rPr>
              <a:t>Some </a:t>
            </a:r>
            <a:r>
              <a:rPr lang="it-IT" sz="2400" b="1" err="1">
                <a:latin typeface="Times New Roman" panose="02020603050405020304" pitchFamily="18" charset="0"/>
                <a:cs typeface="Times New Roman" panose="02020603050405020304" pitchFamily="18" charset="0"/>
              </a:rPr>
              <a:t>points</a:t>
            </a:r>
            <a:endParaRPr lang="it-IT" sz="2400" b="1">
              <a:latin typeface="Times New Roman" panose="02020603050405020304" pitchFamily="18" charset="0"/>
              <a:cs typeface="Times New Roman" panose="02020603050405020304" pitchFamily="18" charset="0"/>
            </a:endParaRPr>
          </a:p>
          <a:p>
            <a:pPr algn="just"/>
            <a:endParaRPr lang="it-IT" sz="240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it-IT" sz="2400">
                <a:latin typeface="Times New Roman" panose="02020603050405020304" pitchFamily="18" charset="0"/>
                <a:cs typeface="Times New Roman" panose="02020603050405020304" pitchFamily="18" charset="0"/>
              </a:rPr>
              <a:t>The </a:t>
            </a:r>
            <a:r>
              <a:rPr lang="it-IT" sz="2400" err="1">
                <a:latin typeface="Times New Roman" panose="02020603050405020304" pitchFamily="18" charset="0"/>
                <a:cs typeface="Times New Roman" panose="02020603050405020304" pitchFamily="18" charset="0"/>
              </a:rPr>
              <a:t>count</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distributions</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analysis</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is</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not</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able</a:t>
            </a:r>
            <a:r>
              <a:rPr lang="it-IT" sz="2400">
                <a:latin typeface="Times New Roman" panose="02020603050405020304" pitchFamily="18" charset="0"/>
                <a:cs typeface="Times New Roman" panose="02020603050405020304" pitchFamily="18" charset="0"/>
              </a:rPr>
              <a:t> to </a:t>
            </a:r>
            <a:r>
              <a:rPr lang="it-IT" sz="2400" err="1">
                <a:latin typeface="Times New Roman" panose="02020603050405020304" pitchFamily="18" charset="0"/>
                <a:cs typeface="Times New Roman" panose="02020603050405020304" pitchFamily="18" charset="0"/>
              </a:rPr>
              <a:t>asses</a:t>
            </a:r>
            <a:r>
              <a:rPr lang="it-IT" sz="2400">
                <a:latin typeface="Times New Roman" panose="02020603050405020304" pitchFamily="18" charset="0"/>
                <a:cs typeface="Times New Roman" panose="02020603050405020304" pitchFamily="18" charset="0"/>
              </a:rPr>
              <a:t> a </a:t>
            </a:r>
            <a:r>
              <a:rPr lang="it-IT" sz="2400" err="1">
                <a:latin typeface="Times New Roman" panose="02020603050405020304" pitchFamily="18" charset="0"/>
                <a:cs typeface="Times New Roman" panose="02020603050405020304" pitchFamily="18" charset="0"/>
              </a:rPr>
              <a:t>clear</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evidence</a:t>
            </a:r>
            <a:r>
              <a:rPr lang="it-IT" sz="2400">
                <a:latin typeface="Times New Roman" panose="02020603050405020304" pitchFamily="18" charset="0"/>
                <a:cs typeface="Times New Roman" panose="02020603050405020304" pitchFamily="18" charset="0"/>
              </a:rPr>
              <a:t> of </a:t>
            </a:r>
            <a:r>
              <a:rPr lang="it-IT" sz="2400" err="1">
                <a:latin typeface="Times New Roman" panose="02020603050405020304" pitchFamily="18" charset="0"/>
                <a:cs typeface="Times New Roman" panose="02020603050405020304" pitchFamily="18" charset="0"/>
              </a:rPr>
              <a:t>coherence</a:t>
            </a:r>
            <a:r>
              <a:rPr lang="it-IT" sz="2400">
                <a:latin typeface="Times New Roman" panose="02020603050405020304" pitchFamily="18" charset="0"/>
                <a:cs typeface="Times New Roman" panose="02020603050405020304" pitchFamily="18" charset="0"/>
              </a:rPr>
              <a:t> or non-</a:t>
            </a:r>
            <a:r>
              <a:rPr lang="it-IT" sz="2400" err="1">
                <a:latin typeface="Times New Roman" panose="02020603050405020304" pitchFamily="18" charset="0"/>
                <a:cs typeface="Times New Roman" panose="02020603050405020304" pitchFamily="18" charset="0"/>
              </a:rPr>
              <a:t>classical</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behavior</a:t>
            </a:r>
            <a:r>
              <a:rPr lang="it-IT" sz="2400">
                <a:latin typeface="Times New Roman" panose="02020603050405020304" pitchFamily="18" charset="0"/>
                <a:cs typeface="Times New Roman" panose="02020603050405020304" pitchFamily="18" charset="0"/>
              </a:rPr>
              <a:t> of </a:t>
            </a:r>
            <a:r>
              <a:rPr lang="it-IT" sz="2400" err="1">
                <a:latin typeface="Times New Roman" panose="02020603050405020304" pitchFamily="18" charset="0"/>
                <a:cs typeface="Times New Roman" panose="02020603050405020304" pitchFamily="18" charset="0"/>
              </a:rPr>
              <a:t>biophoton</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emission</a:t>
            </a:r>
            <a:r>
              <a:rPr lang="it-IT" sz="240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endParaRPr lang="it-IT" sz="240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it-IT" sz="2400">
                <a:latin typeface="Times New Roman" panose="02020603050405020304" pitchFamily="18" charset="0"/>
                <a:cs typeface="Times New Roman" panose="02020603050405020304" pitchFamily="18" charset="0"/>
              </a:rPr>
              <a:t>The DEA </a:t>
            </a:r>
            <a:r>
              <a:rPr lang="it-IT" sz="2400" err="1">
                <a:latin typeface="Times New Roman" panose="02020603050405020304" pitchFamily="18" charset="0"/>
                <a:cs typeface="Times New Roman" panose="02020603050405020304" pitchFamily="18" charset="0"/>
              </a:rPr>
              <a:t>analysis</a:t>
            </a:r>
            <a:r>
              <a:rPr lang="it-IT" sz="2400">
                <a:latin typeface="Times New Roman" panose="02020603050405020304" pitchFamily="18" charset="0"/>
                <a:cs typeface="Times New Roman" panose="02020603050405020304" pitchFamily="18" charset="0"/>
              </a:rPr>
              <a:t> of the time </a:t>
            </a:r>
            <a:r>
              <a:rPr lang="it-IT" sz="2400" err="1">
                <a:latin typeface="Times New Roman" panose="02020603050405020304" pitchFamily="18" charset="0"/>
                <a:cs typeface="Times New Roman" panose="02020603050405020304" pitchFamily="18" charset="0"/>
              </a:rPr>
              <a:t>series</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revels</a:t>
            </a:r>
            <a:r>
              <a:rPr lang="it-IT" sz="2400">
                <a:latin typeface="Times New Roman" panose="02020603050405020304" pitchFamily="18" charset="0"/>
                <a:cs typeface="Times New Roman" panose="02020603050405020304" pitchFamily="18" charset="0"/>
              </a:rPr>
              <a:t> the </a:t>
            </a:r>
            <a:r>
              <a:rPr lang="it-IT" sz="2400" err="1">
                <a:latin typeface="Times New Roman" panose="02020603050405020304" pitchFamily="18" charset="0"/>
                <a:cs typeface="Times New Roman" panose="02020603050405020304" pitchFamily="18" charset="0"/>
              </a:rPr>
              <a:t>presence</a:t>
            </a:r>
            <a:r>
              <a:rPr lang="it-IT" sz="2400">
                <a:latin typeface="Times New Roman" panose="02020603050405020304" pitchFamily="18" charset="0"/>
                <a:cs typeface="Times New Roman" panose="02020603050405020304" pitchFamily="18" charset="0"/>
              </a:rPr>
              <a:t> of </a:t>
            </a:r>
            <a:r>
              <a:rPr lang="it-IT" sz="2400" err="1">
                <a:latin typeface="Times New Roman" panose="02020603050405020304" pitchFamily="18" charset="0"/>
                <a:cs typeface="Times New Roman" panose="02020603050405020304" pitchFamily="18" charset="0"/>
              </a:rPr>
              <a:t>crucial</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events</a:t>
            </a:r>
            <a:r>
              <a:rPr lang="it-IT" sz="2400" smtClean="0">
                <a:latin typeface="Times New Roman" panose="02020603050405020304" pitchFamily="18" charset="0"/>
                <a:cs typeface="Times New Roman" panose="02020603050405020304" pitchFamily="18" charset="0"/>
              </a:rPr>
              <a:t>. – there is a transition between crucial events and FBM during the germination </a:t>
            </a:r>
            <a:r>
              <a:rPr lang="it-IT" sz="2400" smtClean="0">
                <a:latin typeface="Times New Roman" panose="02020603050405020304" pitchFamily="18" charset="0"/>
                <a:cs typeface="Times New Roman" panose="02020603050405020304" pitchFamily="18" charset="0"/>
              </a:rPr>
              <a:t>process</a:t>
            </a:r>
          </a:p>
          <a:p>
            <a:pPr marL="342900" indent="-342900" algn="just">
              <a:buFont typeface="Arial" panose="020B0604020202020204" pitchFamily="34" charset="0"/>
              <a:buChar char="•"/>
            </a:pPr>
            <a:endParaRPr lang="it-IT" sz="240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it-IT" sz="2400" smtClean="0">
                <a:latin typeface="Times New Roman" panose="02020603050405020304" pitchFamily="18" charset="0"/>
                <a:cs typeface="Times New Roman" panose="02020603050405020304" pitchFamily="18" charset="0"/>
              </a:rPr>
              <a:t>The DEA analysis shows a clear difference between the noise and the emission with seeds</a:t>
            </a:r>
            <a:endParaRPr lang="it-IT"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9545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47664" y="404664"/>
            <a:ext cx="5616624" cy="994122"/>
          </a:xfrm>
          <a:solidFill>
            <a:schemeClr val="accent4">
              <a:lumMod val="40000"/>
              <a:lumOff val="60000"/>
            </a:schemeClr>
          </a:solidFill>
        </p:spPr>
        <p:txBody>
          <a:bodyPr/>
          <a:lstStyle/>
          <a:p>
            <a:r>
              <a:rPr lang="it-IT">
                <a:latin typeface="Times New Roman" panose="02020603050405020304" pitchFamily="18" charset="0"/>
                <a:cs typeface="Times New Roman" panose="02020603050405020304" pitchFamily="18" charset="0"/>
              </a:rPr>
              <a:t>A bit of history</a:t>
            </a:r>
            <a:endParaRPr lang="en-US">
              <a:latin typeface="Times New Roman" panose="02020603050405020304" pitchFamily="18" charset="0"/>
              <a:cs typeface="Times New Roman" panose="02020603050405020304" pitchFamily="18" charset="0"/>
            </a:endParaRPr>
          </a:p>
        </p:txBody>
      </p:sp>
      <p:sp>
        <p:nvSpPr>
          <p:cNvPr id="4" name="CasellaDiTesto 3"/>
          <p:cNvSpPr txBox="1"/>
          <p:nvPr/>
        </p:nvSpPr>
        <p:spPr>
          <a:xfrm>
            <a:off x="755576" y="5670067"/>
            <a:ext cx="4819140" cy="584775"/>
          </a:xfrm>
          <a:prstGeom prst="rect">
            <a:avLst/>
          </a:prstGeom>
          <a:noFill/>
        </p:spPr>
        <p:txBody>
          <a:bodyPr wrap="none" rtlCol="0">
            <a:spAutoFit/>
          </a:bodyPr>
          <a:lstStyle/>
          <a:p>
            <a:r>
              <a:rPr lang="it-IT" sz="1600">
                <a:latin typeface="+mj-lt"/>
                <a:cs typeface="Times New Roman" panose="02020603050405020304" pitchFamily="18" charset="0"/>
              </a:rPr>
              <a:t>A.G. Gurwitsch, Arc. Entw. Mech. Org. </a:t>
            </a:r>
            <a:r>
              <a:rPr lang="it-IT" sz="1600" b="1">
                <a:latin typeface="+mj-lt"/>
                <a:cs typeface="Times New Roman" panose="02020603050405020304" pitchFamily="18" charset="0"/>
              </a:rPr>
              <a:t>100</a:t>
            </a:r>
            <a:r>
              <a:rPr lang="it-IT" sz="1600">
                <a:latin typeface="+mj-lt"/>
                <a:cs typeface="Times New Roman" panose="02020603050405020304" pitchFamily="18" charset="0"/>
              </a:rPr>
              <a:t>, 11 (1923)</a:t>
            </a:r>
          </a:p>
          <a:p>
            <a:r>
              <a:rPr lang="it-IT" sz="1600">
                <a:latin typeface="+mj-lt"/>
                <a:cs typeface="Times New Roman" panose="02020603050405020304" pitchFamily="18" charset="0"/>
              </a:rPr>
              <a:t>L. Colli and U. Facchini, Il Nuovo Cimento </a:t>
            </a:r>
            <a:r>
              <a:rPr lang="it-IT" sz="1600" b="1">
                <a:latin typeface="+mj-lt"/>
                <a:cs typeface="Times New Roman" panose="02020603050405020304" pitchFamily="18" charset="0"/>
              </a:rPr>
              <a:t>12</a:t>
            </a:r>
            <a:r>
              <a:rPr lang="it-IT" sz="1600">
                <a:latin typeface="+mj-lt"/>
                <a:cs typeface="Times New Roman" panose="02020603050405020304" pitchFamily="18" charset="0"/>
              </a:rPr>
              <a:t>, 150 (1954)</a:t>
            </a:r>
          </a:p>
        </p:txBody>
      </p:sp>
      <p:sp>
        <p:nvSpPr>
          <p:cNvPr id="5" name="CasellaDiTesto 4"/>
          <p:cNvSpPr txBox="1"/>
          <p:nvPr/>
        </p:nvSpPr>
        <p:spPr>
          <a:xfrm>
            <a:off x="395535" y="3212976"/>
            <a:ext cx="8037511" cy="646331"/>
          </a:xfrm>
          <a:prstGeom prst="rect">
            <a:avLst/>
          </a:prstGeom>
          <a:noFill/>
          <a:ln w="28575">
            <a:solidFill>
              <a:srgbClr val="00B050"/>
            </a:solidFill>
          </a:ln>
        </p:spPr>
        <p:txBody>
          <a:bodyPr wrap="square" rtlCol="0">
            <a:spAutoFit/>
          </a:bodyPr>
          <a:lstStyle/>
          <a:p>
            <a:pPr algn="just"/>
            <a:r>
              <a:rPr lang="it-IT">
                <a:latin typeface="Times New Roman" panose="02020603050405020304" pitchFamily="18" charset="0"/>
                <a:cs typeface="Times New Roman" panose="02020603050405020304" pitchFamily="18" charset="0"/>
              </a:rPr>
              <a:t>In 1954 L. Colli and U. Facchini published a paper intitled ' Light Emission by Germinating Plants '</a:t>
            </a:r>
            <a:endParaRPr lang="en-US">
              <a:latin typeface="Times New Roman" panose="02020603050405020304" pitchFamily="18" charset="0"/>
              <a:cs typeface="Times New Roman" panose="02020603050405020304" pitchFamily="18" charset="0"/>
            </a:endParaRPr>
          </a:p>
        </p:txBody>
      </p:sp>
      <p:sp>
        <p:nvSpPr>
          <p:cNvPr id="7" name="CasellaDiTesto 6"/>
          <p:cNvSpPr txBox="1"/>
          <p:nvPr/>
        </p:nvSpPr>
        <p:spPr>
          <a:xfrm>
            <a:off x="395536" y="4221087"/>
            <a:ext cx="8037510" cy="1200329"/>
          </a:xfrm>
          <a:prstGeom prst="rect">
            <a:avLst/>
          </a:prstGeom>
          <a:noFill/>
          <a:ln w="28575">
            <a:solidFill>
              <a:srgbClr val="0070C0"/>
            </a:solidFill>
          </a:ln>
        </p:spPr>
        <p:txBody>
          <a:bodyPr wrap="square" rtlCol="0">
            <a:spAutoFit/>
          </a:bodyPr>
          <a:lstStyle/>
          <a:p>
            <a:pPr algn="just"/>
            <a:r>
              <a:rPr lang="en-US">
                <a:latin typeface="Times New Roman" panose="02020603050405020304" pitchFamily="18" charset="0"/>
                <a:cs typeface="Times New Roman" panose="02020603050405020304" pitchFamily="18" charset="0"/>
              </a:rPr>
              <a:t>In the early 1980s, Popp started working on the subject and his works had a good global resonance. In Italy the Sicilian group of </a:t>
            </a:r>
            <a:r>
              <a:rPr lang="it-IT" err="1">
                <a:latin typeface="Times New Roman" panose="02020603050405020304" pitchFamily="18" charset="0"/>
                <a:cs typeface="Times New Roman" panose="02020603050405020304" pitchFamily="18" charset="0"/>
              </a:rPr>
              <a:t>F</a:t>
            </a:r>
            <a:r>
              <a:rPr lang="it-IT">
                <a:latin typeface="Times New Roman" panose="02020603050405020304" pitchFamily="18" charset="0"/>
                <a:cs typeface="Times New Roman" panose="02020603050405020304" pitchFamily="18" charset="0"/>
              </a:rPr>
              <a:t>. Musumeci </a:t>
            </a:r>
            <a:r>
              <a:rPr lang="it-IT" err="1">
                <a:latin typeface="Times New Roman" panose="02020603050405020304" pitchFamily="18" charset="0"/>
                <a:cs typeface="Times New Roman" panose="02020603050405020304" pitchFamily="18" charset="0"/>
              </a:rPr>
              <a:t>worked</a:t>
            </a:r>
            <a:r>
              <a:rPr lang="it-IT">
                <a:latin typeface="Times New Roman" panose="02020603050405020304" pitchFamily="18" charset="0"/>
                <a:cs typeface="Times New Roman" panose="02020603050405020304" pitchFamily="18" charset="0"/>
              </a:rPr>
              <a:t> on </a:t>
            </a:r>
            <a:r>
              <a:rPr lang="it-IT" err="1">
                <a:latin typeface="Times New Roman" panose="02020603050405020304" pitchFamily="18" charset="0"/>
                <a:cs typeface="Times New Roman" panose="02020603050405020304" pitchFamily="18" charset="0"/>
              </a:rPr>
              <a:t>this</a:t>
            </a:r>
            <a:r>
              <a:rPr lang="it-IT">
                <a:latin typeface="Times New Roman" panose="02020603050405020304" pitchFamily="18" charset="0"/>
                <a:cs typeface="Times New Roman" panose="02020603050405020304" pitchFamily="18" charset="0"/>
              </a:rPr>
              <a:t> </a:t>
            </a:r>
            <a:r>
              <a:rPr lang="it-IT" err="1">
                <a:latin typeface="Times New Roman" panose="02020603050405020304" pitchFamily="18" charset="0"/>
                <a:cs typeface="Times New Roman" panose="02020603050405020304" pitchFamily="18" charset="0"/>
              </a:rPr>
              <a:t>topic</a:t>
            </a:r>
            <a:r>
              <a:rPr lang="it-IT">
                <a:latin typeface="Times New Roman" panose="02020603050405020304" pitchFamily="18" charset="0"/>
                <a:cs typeface="Times New Roman" panose="02020603050405020304" pitchFamily="18" charset="0"/>
              </a:rPr>
              <a:t> from </a:t>
            </a:r>
            <a:r>
              <a:rPr lang="en-US">
                <a:latin typeface="Times New Roman" panose="02020603050405020304" pitchFamily="18" charset="0"/>
                <a:cs typeface="Times New Roman" panose="02020603050405020304" pitchFamily="18" charset="0"/>
              </a:rPr>
              <a:t>the early 1990s up to </a:t>
            </a:r>
            <a:r>
              <a:rPr lang="it-IT">
                <a:latin typeface="Times New Roman" panose="02020603050405020304" pitchFamily="18" charset="0"/>
                <a:cs typeface="Times New Roman" panose="02020603050405020304" pitchFamily="18" charset="0"/>
              </a:rPr>
              <a:t>2005-2006 - </a:t>
            </a:r>
            <a:r>
              <a:rPr lang="it-IT" err="1">
                <a:latin typeface="Times New Roman" panose="02020603050405020304" pitchFamily="18" charset="0"/>
                <a:cs typeface="Times New Roman" panose="02020603050405020304" pitchFamily="18" charset="0"/>
              </a:rPr>
              <a:t>They</a:t>
            </a:r>
            <a:r>
              <a:rPr lang="it-IT">
                <a:latin typeface="Times New Roman" panose="02020603050405020304" pitchFamily="18" charset="0"/>
                <a:cs typeface="Times New Roman" panose="02020603050405020304" pitchFamily="18" charset="0"/>
              </a:rPr>
              <a:t> </a:t>
            </a:r>
            <a:r>
              <a:rPr lang="it-IT" smtClean="0">
                <a:latin typeface="Times New Roman" panose="02020603050405020304" pitchFamily="18" charset="0"/>
                <a:cs typeface="Times New Roman" panose="02020603050405020304" pitchFamily="18" charset="0"/>
              </a:rPr>
              <a:t>also </a:t>
            </a:r>
            <a:r>
              <a:rPr lang="it-IT" err="1">
                <a:latin typeface="Times New Roman" panose="02020603050405020304" pitchFamily="18" charset="0"/>
                <a:cs typeface="Times New Roman" panose="02020603050405020304" pitchFamily="18" charset="0"/>
              </a:rPr>
              <a:t>used</a:t>
            </a:r>
            <a:r>
              <a:rPr lang="it-IT">
                <a:latin typeface="Times New Roman" panose="02020603050405020304" pitchFamily="18" charset="0"/>
                <a:cs typeface="Times New Roman" panose="02020603050405020304" pitchFamily="18" charset="0"/>
              </a:rPr>
              <a:t> a </a:t>
            </a:r>
            <a:r>
              <a:rPr lang="it-IT" err="1">
                <a:latin typeface="Times New Roman" panose="02020603050405020304" pitchFamily="18" charset="0"/>
                <a:cs typeface="Times New Roman" panose="02020603050405020304" pitchFamily="18" charset="0"/>
              </a:rPr>
              <a:t>kind</a:t>
            </a:r>
            <a:r>
              <a:rPr lang="it-IT">
                <a:latin typeface="Times New Roman" panose="02020603050405020304" pitchFamily="18" charset="0"/>
                <a:cs typeface="Times New Roman" panose="02020603050405020304" pitchFamily="18" charset="0"/>
              </a:rPr>
              <a:t> a light </a:t>
            </a:r>
            <a:r>
              <a:rPr lang="it-IT" err="1">
                <a:latin typeface="Times New Roman" panose="02020603050405020304" pitchFamily="18" charset="0"/>
                <a:cs typeface="Times New Roman" panose="02020603050405020304" pitchFamily="18" charset="0"/>
              </a:rPr>
              <a:t>stimulated</a:t>
            </a:r>
            <a:r>
              <a:rPr lang="it-IT">
                <a:latin typeface="Times New Roman" panose="02020603050405020304" pitchFamily="18" charset="0"/>
                <a:cs typeface="Times New Roman" panose="02020603050405020304" pitchFamily="18" charset="0"/>
              </a:rPr>
              <a:t> </a:t>
            </a:r>
            <a:r>
              <a:rPr lang="it-IT" err="1">
                <a:latin typeface="Times New Roman" panose="02020603050405020304" pitchFamily="18" charset="0"/>
                <a:cs typeface="Times New Roman" panose="02020603050405020304" pitchFamily="18" charset="0"/>
              </a:rPr>
              <a:t>emission</a:t>
            </a:r>
            <a:endParaRPr lang="en-US">
              <a:latin typeface="Times New Roman" panose="02020603050405020304" pitchFamily="18" charset="0"/>
              <a:cs typeface="Times New Roman" panose="02020603050405020304" pitchFamily="18" charset="0"/>
            </a:endParaRPr>
          </a:p>
        </p:txBody>
      </p:sp>
      <p:sp>
        <p:nvSpPr>
          <p:cNvPr id="6" name="CasellaDiTesto 5"/>
          <p:cNvSpPr txBox="1"/>
          <p:nvPr/>
        </p:nvSpPr>
        <p:spPr>
          <a:xfrm>
            <a:off x="395536" y="1652607"/>
            <a:ext cx="8064896" cy="923330"/>
          </a:xfrm>
          <a:prstGeom prst="rect">
            <a:avLst/>
          </a:prstGeom>
          <a:noFill/>
          <a:ln w="28575">
            <a:solidFill>
              <a:srgbClr val="FF0000"/>
            </a:solidFill>
          </a:ln>
        </p:spPr>
        <p:txBody>
          <a:bodyPr wrap="square" rtlCol="0">
            <a:spAutoFit/>
          </a:bodyPr>
          <a:lstStyle/>
          <a:p>
            <a:pPr algn="just"/>
            <a:r>
              <a:rPr lang="it-IT">
                <a:latin typeface="Times New Roman" panose="02020603050405020304" pitchFamily="18" charset="0"/>
                <a:cs typeface="Times New Roman" panose="02020603050405020304" pitchFamily="18" charset="0"/>
              </a:rPr>
              <a:t>In the </a:t>
            </a:r>
            <a:r>
              <a:rPr lang="it-IT" err="1">
                <a:latin typeface="Times New Roman" panose="02020603050405020304" pitchFamily="18" charset="0"/>
                <a:cs typeface="Times New Roman" panose="02020603050405020304" pitchFamily="18" charset="0"/>
              </a:rPr>
              <a:t>early</a:t>
            </a:r>
            <a:r>
              <a:rPr lang="it-IT">
                <a:latin typeface="Times New Roman" panose="02020603050405020304" pitchFamily="18" charset="0"/>
                <a:cs typeface="Times New Roman" panose="02020603050405020304" pitchFamily="18" charset="0"/>
              </a:rPr>
              <a:t> 1920s a </a:t>
            </a:r>
            <a:r>
              <a:rPr lang="it-IT" err="1">
                <a:latin typeface="Times New Roman" panose="02020603050405020304" pitchFamily="18" charset="0"/>
                <a:cs typeface="Times New Roman" panose="02020603050405020304" pitchFamily="18" charset="0"/>
              </a:rPr>
              <a:t>russian</a:t>
            </a:r>
            <a:r>
              <a:rPr lang="it-IT">
                <a:latin typeface="Times New Roman" panose="02020603050405020304" pitchFamily="18" charset="0"/>
                <a:cs typeface="Times New Roman" panose="02020603050405020304" pitchFamily="18" charset="0"/>
              </a:rPr>
              <a:t> </a:t>
            </a:r>
            <a:r>
              <a:rPr lang="it-IT" err="1">
                <a:latin typeface="Times New Roman" panose="02020603050405020304" pitchFamily="18" charset="0"/>
                <a:cs typeface="Times New Roman" panose="02020603050405020304" pitchFamily="18" charset="0"/>
              </a:rPr>
              <a:t>biologist</a:t>
            </a:r>
            <a:r>
              <a:rPr lang="it-IT">
                <a:latin typeface="Times New Roman" panose="02020603050405020304" pitchFamily="18" charset="0"/>
                <a:cs typeface="Times New Roman" panose="02020603050405020304" pitchFamily="18" charset="0"/>
              </a:rPr>
              <a:t> A.G. </a:t>
            </a:r>
            <a:r>
              <a:rPr lang="it-IT" err="1">
                <a:latin typeface="Times New Roman" panose="02020603050405020304" pitchFamily="18" charset="0"/>
                <a:cs typeface="Times New Roman" panose="02020603050405020304" pitchFamily="18" charset="0"/>
              </a:rPr>
              <a:t>Gurwitsch</a:t>
            </a:r>
            <a:r>
              <a:rPr lang="it-IT">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proposes the presence of an electromagnetic emission to explain some experiments on the germination and development of plants</a:t>
            </a:r>
            <a:r>
              <a:rPr lang="it-IT">
                <a:latin typeface="Times New Roman" panose="02020603050405020304" pitchFamily="18" charset="0"/>
                <a:cs typeface="Times New Roman" panose="02020603050405020304" pitchFamily="18" charset="0"/>
              </a:rPr>
              <a:t> . </a:t>
            </a:r>
          </a:p>
        </p:txBody>
      </p:sp>
    </p:spTree>
    <p:extLst>
      <p:ext uri="{BB962C8B-B14F-4D97-AF65-F5344CB8AC3E}">
        <p14:creationId xmlns:p14="http://schemas.microsoft.com/office/powerpoint/2010/main" val="29492496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tangolo 18"/>
          <p:cNvSpPr/>
          <p:nvPr/>
        </p:nvSpPr>
        <p:spPr>
          <a:xfrm>
            <a:off x="3491880" y="5492595"/>
            <a:ext cx="5364088" cy="1176765"/>
          </a:xfrm>
          <a:prstGeom prst="rect">
            <a:avLst/>
          </a:prstGeom>
          <a:solidFill>
            <a:srgbClr val="CDE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p:cNvSpPr txBox="1"/>
          <p:nvPr/>
        </p:nvSpPr>
        <p:spPr>
          <a:xfrm>
            <a:off x="683568" y="389855"/>
            <a:ext cx="4393703" cy="461665"/>
          </a:xfrm>
          <a:prstGeom prst="rect">
            <a:avLst/>
          </a:prstGeom>
          <a:gradFill>
            <a:gsLst>
              <a:gs pos="6000">
                <a:schemeClr val="accent1">
                  <a:tint val="66000"/>
                  <a:satMod val="160000"/>
                  <a:lumMod val="48000"/>
                  <a:alpha val="88000"/>
                </a:schemeClr>
              </a:gs>
              <a:gs pos="46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US" sz="2400">
                <a:latin typeface="Times New Roman" panose="02020603050405020304" pitchFamily="18" charset="0"/>
                <a:cs typeface="Times New Roman" panose="02020603050405020304" pitchFamily="18" charset="0"/>
              </a:rPr>
              <a:t>the different spectral components </a:t>
            </a:r>
          </a:p>
        </p:txBody>
      </p:sp>
      <p:sp>
        <p:nvSpPr>
          <p:cNvPr id="4" name="Rettangolo 3"/>
          <p:cNvSpPr/>
          <p:nvPr/>
        </p:nvSpPr>
        <p:spPr>
          <a:xfrm>
            <a:off x="4283968" y="1268760"/>
            <a:ext cx="4572000" cy="1938992"/>
          </a:xfrm>
          <a:prstGeom prst="rect">
            <a:avLst/>
          </a:prstGeom>
          <a:solidFill>
            <a:srgbClr val="FFC000"/>
          </a:solidFill>
        </p:spPr>
        <p:txBody>
          <a:bodyPr>
            <a:spAutoFit/>
          </a:bodyPr>
          <a:lstStyle/>
          <a:p>
            <a:pPr algn="just"/>
            <a:r>
              <a:rPr lang="en-US" sz="2400">
                <a:latin typeface="Times New Roman" panose="02020603050405020304" pitchFamily="18" charset="0"/>
                <a:cs typeface="Times New Roman" panose="02020603050405020304" pitchFamily="18" charset="0"/>
              </a:rPr>
              <a:t>long pass glass color filters makes possible an analysis in terms of the different spectral components of the </a:t>
            </a:r>
            <a:r>
              <a:rPr lang="en-US" sz="2400" smtClean="0">
                <a:latin typeface="Times New Roman" panose="02020603050405020304" pitchFamily="18" charset="0"/>
                <a:cs typeface="Times New Roman" panose="02020603050405020304" pitchFamily="18" charset="0"/>
              </a:rPr>
              <a:t>emission</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455,500,550,600 and 645 nm </a:t>
            </a:r>
          </a:p>
        </p:txBody>
      </p:sp>
      <p:grpSp>
        <p:nvGrpSpPr>
          <p:cNvPr id="8" name="Gruppo 7"/>
          <p:cNvGrpSpPr/>
          <p:nvPr/>
        </p:nvGrpSpPr>
        <p:grpSpPr>
          <a:xfrm>
            <a:off x="287171" y="1268760"/>
            <a:ext cx="3748424" cy="3059038"/>
            <a:chOff x="287171" y="1268760"/>
            <a:chExt cx="3748424" cy="3059038"/>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268760"/>
              <a:ext cx="3496043" cy="3059038"/>
            </a:xfrm>
            <a:prstGeom prst="rect">
              <a:avLst/>
            </a:prstGeom>
          </p:spPr>
        </p:pic>
        <p:sp>
          <p:nvSpPr>
            <p:cNvPr id="5" name="CasellaDiTesto 4"/>
            <p:cNvSpPr txBox="1"/>
            <p:nvPr/>
          </p:nvSpPr>
          <p:spPr>
            <a:xfrm>
              <a:off x="287171" y="1268760"/>
              <a:ext cx="2036327" cy="400110"/>
            </a:xfrm>
            <a:prstGeom prst="rect">
              <a:avLst/>
            </a:prstGeom>
            <a:solidFill>
              <a:srgbClr val="CDEAFF"/>
            </a:solidFill>
          </p:spPr>
          <p:txBody>
            <a:bodyPr wrap="none" rtlCol="0">
              <a:spAutoFit/>
            </a:bodyPr>
            <a:lstStyle/>
            <a:p>
              <a:r>
                <a:rPr lang="it-IT" sz="2000" smtClean="0">
                  <a:latin typeface="Times New Roman" panose="02020603050405020304" pitchFamily="18" charset="0"/>
                  <a:cs typeface="Times New Roman" panose="02020603050405020304" pitchFamily="18" charset="0"/>
                </a:rPr>
                <a:t>Photube efficency</a:t>
              </a:r>
              <a:endParaRPr lang="en-US" sz="2000">
                <a:latin typeface="Times New Roman" panose="02020603050405020304" pitchFamily="18" charset="0"/>
                <a:cs typeface="Times New Roman" panose="02020603050405020304" pitchFamily="18" charset="0"/>
              </a:endParaRPr>
            </a:p>
          </p:txBody>
        </p:sp>
        <p:cxnSp>
          <p:nvCxnSpPr>
            <p:cNvPr id="7" name="Connettore 2 6"/>
            <p:cNvCxnSpPr/>
            <p:nvPr/>
          </p:nvCxnSpPr>
          <p:spPr>
            <a:xfrm>
              <a:off x="1305334" y="1772816"/>
              <a:ext cx="170322"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 name="CasellaDiTesto 9"/>
              <p:cNvSpPr txBox="1"/>
              <p:nvPr/>
            </p:nvSpPr>
            <p:spPr>
              <a:xfrm>
                <a:off x="881218" y="4653134"/>
                <a:ext cx="3998402" cy="8394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it-IT" sz="2000" b="0" i="1" smtClean="0">
                              <a:latin typeface="Cambria Math"/>
                            </a:rPr>
                            <m:t>𝑀</m:t>
                          </m:r>
                        </m:e>
                        <m:sub>
                          <m:r>
                            <a:rPr lang="it-IT" sz="2000" b="0" i="1" smtClean="0">
                              <a:latin typeface="Cambria Math"/>
                            </a:rPr>
                            <m:t>𝑛</m:t>
                          </m:r>
                        </m:sub>
                      </m:sSub>
                      <m:r>
                        <a:rPr lang="it-IT" sz="2000" b="0" i="1" smtClean="0">
                          <a:latin typeface="Cambria Math"/>
                        </a:rPr>
                        <m:t>=</m:t>
                      </m:r>
                      <m:nary>
                        <m:naryPr>
                          <m:ctrlPr>
                            <a:rPr lang="it-IT" sz="2000" b="0" i="1" smtClean="0">
                              <a:latin typeface="Cambria Math"/>
                            </a:rPr>
                          </m:ctrlPr>
                        </m:naryPr>
                        <m:sub>
                          <m:sSub>
                            <m:sSubPr>
                              <m:ctrlPr>
                                <a:rPr lang="it-IT" sz="2000" b="0" i="1" smtClean="0">
                                  <a:latin typeface="Cambria Math"/>
                                </a:rPr>
                              </m:ctrlPr>
                            </m:sSubPr>
                            <m:e>
                              <m:r>
                                <a:rPr lang="it-IT" sz="2000" b="0" i="1" smtClean="0">
                                  <a:latin typeface="Cambria Math"/>
                                  <a:ea typeface="Cambria Math"/>
                                </a:rPr>
                                <m:t>𝜆</m:t>
                              </m:r>
                            </m:e>
                            <m:sub>
                              <m:r>
                                <a:rPr lang="it-IT" sz="2000" b="0" i="1" smtClean="0">
                                  <a:latin typeface="Cambria Math"/>
                                </a:rPr>
                                <m:t>𝑚𝑖𝑛</m:t>
                              </m:r>
                            </m:sub>
                          </m:sSub>
                        </m:sub>
                        <m:sup>
                          <m:sSub>
                            <m:sSubPr>
                              <m:ctrlPr>
                                <a:rPr lang="it-IT" sz="2000" b="0" i="1" smtClean="0">
                                  <a:latin typeface="Cambria Math"/>
                                </a:rPr>
                              </m:ctrlPr>
                            </m:sSubPr>
                            <m:e>
                              <m:r>
                                <a:rPr lang="it-IT" sz="2000" b="0" i="1" smtClean="0">
                                  <a:latin typeface="Cambria Math"/>
                                  <a:ea typeface="Cambria Math"/>
                                </a:rPr>
                                <m:t>𝜆</m:t>
                              </m:r>
                            </m:e>
                            <m:sub>
                              <m:r>
                                <a:rPr lang="it-IT" sz="2000" b="0" i="1" smtClean="0">
                                  <a:latin typeface="Cambria Math"/>
                                </a:rPr>
                                <m:t>𝑚𝑎𝑥</m:t>
                              </m:r>
                            </m:sub>
                          </m:sSub>
                        </m:sup>
                        <m:e>
                          <m:r>
                            <a:rPr lang="it-IT" sz="2000" b="0" i="1" smtClean="0">
                              <a:latin typeface="Cambria Math"/>
                            </a:rPr>
                            <m:t>𝑚</m:t>
                          </m:r>
                          <m:d>
                            <m:dPr>
                              <m:ctrlPr>
                                <a:rPr lang="it-IT" sz="2000" b="0" i="1" smtClean="0">
                                  <a:latin typeface="Cambria Math"/>
                                </a:rPr>
                              </m:ctrlPr>
                            </m:dPr>
                            <m:e>
                              <m:r>
                                <a:rPr lang="it-IT" sz="2000" b="0" i="1" smtClean="0">
                                  <a:latin typeface="Cambria Math"/>
                                  <a:ea typeface="Cambria Math"/>
                                </a:rPr>
                                <m:t>𝜆</m:t>
                              </m:r>
                              <m:r>
                                <a:rPr lang="it-IT" sz="2000" b="0" i="1" smtClean="0">
                                  <a:latin typeface="Cambria Math"/>
                                  <a:ea typeface="Cambria Math"/>
                                </a:rPr>
                                <m:t>,</m:t>
                              </m:r>
                              <m:r>
                                <a:rPr lang="it-IT" sz="2000" b="0" i="1" smtClean="0">
                                  <a:latin typeface="Cambria Math"/>
                                  <a:ea typeface="Cambria Math"/>
                                </a:rPr>
                                <m:t>𝑡</m:t>
                              </m:r>
                              <m:r>
                                <a:rPr lang="it-IT" sz="2000" b="0" i="1" smtClean="0">
                                  <a:latin typeface="Cambria Math"/>
                                  <a:ea typeface="Cambria Math"/>
                                </a:rPr>
                                <m:t>,</m:t>
                              </m:r>
                              <m:r>
                                <a:rPr lang="it-IT" sz="2000" b="0" i="1" smtClean="0">
                                  <a:latin typeface="Cambria Math"/>
                                  <a:ea typeface="Cambria Math"/>
                                </a:rPr>
                                <m:t>𝑇</m:t>
                              </m:r>
                            </m:e>
                          </m:d>
                          <m:sSub>
                            <m:sSubPr>
                              <m:ctrlPr>
                                <a:rPr lang="it-IT" sz="2000" b="0" i="1" smtClean="0">
                                  <a:latin typeface="Cambria Math"/>
                                  <a:ea typeface="Cambria Math"/>
                                </a:rPr>
                              </m:ctrlPr>
                            </m:sSubPr>
                            <m:e>
                              <m:r>
                                <a:rPr lang="it-IT" sz="2000" b="0" i="1" smtClean="0">
                                  <a:latin typeface="Cambria Math"/>
                                  <a:ea typeface="Cambria Math"/>
                                </a:rPr>
                                <m:t>𝑓</m:t>
                              </m:r>
                            </m:e>
                            <m:sub>
                              <m:r>
                                <a:rPr lang="it-IT" sz="2000" b="0" i="1" smtClean="0">
                                  <a:latin typeface="Cambria Math"/>
                                  <a:ea typeface="Cambria Math"/>
                                </a:rPr>
                                <m:t>𝑛</m:t>
                              </m:r>
                            </m:sub>
                          </m:sSub>
                          <m:d>
                            <m:dPr>
                              <m:ctrlPr>
                                <a:rPr lang="it-IT" sz="2000" b="0" i="1" smtClean="0">
                                  <a:latin typeface="Cambria Math"/>
                                  <a:ea typeface="Cambria Math"/>
                                </a:rPr>
                              </m:ctrlPr>
                            </m:dPr>
                            <m:e>
                              <m:r>
                                <a:rPr lang="it-IT" sz="2000" b="0" i="1" smtClean="0">
                                  <a:latin typeface="Cambria Math"/>
                                  <a:ea typeface="Cambria Math"/>
                                </a:rPr>
                                <m:t>𝜆</m:t>
                              </m:r>
                            </m:e>
                          </m:d>
                          <m:r>
                            <a:rPr lang="it-IT" sz="2000" b="0" i="1" smtClean="0">
                              <a:latin typeface="Cambria Math"/>
                              <a:ea typeface="Cambria Math"/>
                            </a:rPr>
                            <m:t>𝛼</m:t>
                          </m:r>
                          <m:d>
                            <m:dPr>
                              <m:ctrlPr>
                                <a:rPr lang="it-IT" sz="2000" b="0" i="1" smtClean="0">
                                  <a:latin typeface="Cambria Math"/>
                                  <a:ea typeface="Cambria Math"/>
                                </a:rPr>
                              </m:ctrlPr>
                            </m:dPr>
                            <m:e>
                              <m:r>
                                <a:rPr lang="it-IT" sz="2000" b="0" i="1" smtClean="0">
                                  <a:latin typeface="Cambria Math"/>
                                  <a:ea typeface="Cambria Math"/>
                                </a:rPr>
                                <m:t>𝜆</m:t>
                              </m:r>
                            </m:e>
                          </m:d>
                          <m:r>
                            <a:rPr lang="it-IT" sz="2000" b="0" i="1" smtClean="0">
                              <a:latin typeface="Cambria Math"/>
                              <a:ea typeface="Cambria Math"/>
                            </a:rPr>
                            <m:t>𝑑</m:t>
                          </m:r>
                          <m:r>
                            <a:rPr lang="it-IT" sz="2000" b="0" i="1" smtClean="0">
                              <a:latin typeface="Cambria Math"/>
                              <a:ea typeface="Cambria Math"/>
                            </a:rPr>
                            <m:t>𝜆</m:t>
                          </m:r>
                        </m:e>
                      </m:nary>
                    </m:oMath>
                  </m:oMathPara>
                </a14:m>
                <a:endParaRPr lang="en-US" sz="2000"/>
              </a:p>
            </p:txBody>
          </p:sp>
        </mc:Choice>
        <mc:Fallback xmlns="">
          <p:sp>
            <p:nvSpPr>
              <p:cNvPr id="10" name="CasellaDiTesto 9"/>
              <p:cNvSpPr txBox="1">
                <a:spLocks noRot="1" noChangeAspect="1" noMove="1" noResize="1" noEditPoints="1" noAdjustHandles="1" noChangeArrowheads="1" noChangeShapeType="1" noTextEdit="1"/>
              </p:cNvSpPr>
              <p:nvPr/>
            </p:nvSpPr>
            <p:spPr>
              <a:xfrm>
                <a:off x="881218" y="4653134"/>
                <a:ext cx="3998402" cy="839461"/>
              </a:xfrm>
              <a:prstGeom prst="rect">
                <a:avLst/>
              </a:prstGeom>
              <a:blipFill rotWithShape="1">
                <a:blip r:embed="rId3"/>
                <a:stretch>
                  <a:fillRect/>
                </a:stretch>
              </a:blipFill>
            </p:spPr>
            <p:txBody>
              <a:bodyPr/>
              <a:lstStyle/>
              <a:p>
                <a:r>
                  <a:rPr lang="en-US">
                    <a:noFill/>
                  </a:rPr>
                  <a:t> </a:t>
                </a:r>
              </a:p>
            </p:txBody>
          </p:sp>
        </mc:Fallback>
      </mc:AlternateContent>
      <p:sp>
        <p:nvSpPr>
          <p:cNvPr id="11" name="CasellaDiTesto 10"/>
          <p:cNvSpPr txBox="1"/>
          <p:nvPr/>
        </p:nvSpPr>
        <p:spPr>
          <a:xfrm>
            <a:off x="302867" y="5866718"/>
            <a:ext cx="2582758" cy="400110"/>
          </a:xfrm>
          <a:prstGeom prst="rect">
            <a:avLst/>
          </a:prstGeom>
          <a:noFill/>
        </p:spPr>
        <p:txBody>
          <a:bodyPr wrap="none" rtlCol="0">
            <a:spAutoFit/>
          </a:bodyPr>
          <a:lstStyle/>
          <a:p>
            <a:r>
              <a:rPr lang="it-IT" sz="2000">
                <a:latin typeface="Times New Roman" panose="02020603050405020304" pitchFamily="18" charset="0"/>
                <a:cs typeface="Times New Roman" panose="02020603050405020304" pitchFamily="18" charset="0"/>
              </a:rPr>
              <a:t>c</a:t>
            </a:r>
            <a:r>
              <a:rPr lang="it-IT" sz="2000" smtClean="0">
                <a:latin typeface="Times New Roman" panose="02020603050405020304" pitchFamily="18" charset="0"/>
                <a:cs typeface="Times New Roman" panose="02020603050405020304" pitchFamily="18" charset="0"/>
              </a:rPr>
              <a:t>ounting with nth filter</a:t>
            </a:r>
            <a:endParaRPr lang="en-US" sz="2000">
              <a:latin typeface="Times New Roman" panose="02020603050405020304" pitchFamily="18" charset="0"/>
              <a:cs typeface="Times New Roman" panose="02020603050405020304" pitchFamily="18" charset="0"/>
            </a:endParaRPr>
          </a:p>
        </p:txBody>
      </p:sp>
      <p:sp>
        <p:nvSpPr>
          <p:cNvPr id="12" name="Rettangolo 11"/>
          <p:cNvSpPr/>
          <p:nvPr/>
        </p:nvSpPr>
        <p:spPr>
          <a:xfrm>
            <a:off x="3630397" y="6147749"/>
            <a:ext cx="5256584" cy="400110"/>
          </a:xfrm>
          <a:prstGeom prst="rect">
            <a:avLst/>
          </a:prstGeom>
        </p:spPr>
        <p:txBody>
          <a:bodyPr wrap="square">
            <a:spAutoFit/>
          </a:bodyPr>
          <a:lstStyle/>
          <a:p>
            <a:r>
              <a:rPr lang="en-US" sz="2000" smtClean="0"/>
              <a:t>𝑓</a:t>
            </a:r>
            <a:r>
              <a:rPr lang="en-US" sz="2000" baseline="-25000" smtClean="0"/>
              <a:t>𝑛</a:t>
            </a:r>
            <a:r>
              <a:rPr lang="en-US" sz="2000"/>
              <a:t>(𝜆) is the transmission coefficient of nth </a:t>
            </a:r>
            <a:r>
              <a:rPr lang="en-US" sz="2000" smtClean="0"/>
              <a:t>filter </a:t>
            </a:r>
            <a:endParaRPr lang="en-US" sz="2000"/>
          </a:p>
        </p:txBody>
      </p:sp>
      <p:sp>
        <p:nvSpPr>
          <p:cNvPr id="13" name="Rettangolo 12"/>
          <p:cNvSpPr/>
          <p:nvPr/>
        </p:nvSpPr>
        <p:spPr>
          <a:xfrm>
            <a:off x="4546289" y="3666153"/>
            <a:ext cx="3707904" cy="707886"/>
          </a:xfrm>
          <a:prstGeom prst="rect">
            <a:avLst/>
          </a:prstGeom>
        </p:spPr>
        <p:txBody>
          <a:bodyPr wrap="square">
            <a:spAutoFit/>
          </a:bodyPr>
          <a:lstStyle/>
          <a:p>
            <a:r>
              <a:rPr lang="en-US" sz="2000"/>
              <a:t>𝑚(𝜆,𝑡,𝑇) is the number of photon emitted </a:t>
            </a:r>
            <a:r>
              <a:rPr lang="en-US" sz="2000" smtClean="0"/>
              <a:t>at </a:t>
            </a:r>
            <a:r>
              <a:rPr lang="en-US" sz="2000"/>
              <a:t>a given wavelength</a:t>
            </a:r>
          </a:p>
        </p:txBody>
      </p:sp>
      <p:sp>
        <p:nvSpPr>
          <p:cNvPr id="14" name="Rettangolo 13"/>
          <p:cNvSpPr/>
          <p:nvPr/>
        </p:nvSpPr>
        <p:spPr>
          <a:xfrm>
            <a:off x="4424057" y="5481131"/>
            <a:ext cx="4285917" cy="400110"/>
          </a:xfrm>
          <a:prstGeom prst="rect">
            <a:avLst/>
          </a:prstGeom>
        </p:spPr>
        <p:txBody>
          <a:bodyPr wrap="none">
            <a:spAutoFit/>
          </a:bodyPr>
          <a:lstStyle/>
          <a:p>
            <a:r>
              <a:rPr lang="en-US" sz="2000"/>
              <a:t>𝛼(𝜆) is the efficiency of the photo-tube </a:t>
            </a:r>
          </a:p>
        </p:txBody>
      </p:sp>
      <p:cxnSp>
        <p:nvCxnSpPr>
          <p:cNvPr id="16" name="Connettore 2 15"/>
          <p:cNvCxnSpPr/>
          <p:nvPr/>
        </p:nvCxnSpPr>
        <p:spPr>
          <a:xfrm>
            <a:off x="1305334" y="5373216"/>
            <a:ext cx="85161" cy="5080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flipH="1">
            <a:off x="3203848" y="4149080"/>
            <a:ext cx="1080120" cy="6480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427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755575" y="4365104"/>
            <a:ext cx="3168353" cy="1080120"/>
          </a:xfrm>
          <a:prstGeom prst="rect">
            <a:avLst/>
          </a:prstGeom>
          <a:solidFill>
            <a:schemeClr val="accent5">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tangolo 5"/>
          <p:cNvSpPr/>
          <p:nvPr/>
        </p:nvSpPr>
        <p:spPr>
          <a:xfrm>
            <a:off x="611560" y="2132856"/>
            <a:ext cx="7992888" cy="187220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p:cNvSpPr txBox="1"/>
          <p:nvPr/>
        </p:nvSpPr>
        <p:spPr>
          <a:xfrm>
            <a:off x="611560" y="404664"/>
            <a:ext cx="7992888" cy="1200329"/>
          </a:xfrm>
          <a:prstGeom prst="rect">
            <a:avLst/>
          </a:prstGeom>
          <a:noFill/>
          <a:ln w="28575">
            <a:solidFill>
              <a:srgbClr val="00B050"/>
            </a:solidFill>
          </a:ln>
        </p:spPr>
        <p:txBody>
          <a:bodyPr wrap="square" rtlCol="0">
            <a:spAutoFit/>
          </a:bodyPr>
          <a:lstStyle/>
          <a:p>
            <a:pPr algn="just"/>
            <a:r>
              <a:rPr lang="it-IT" sz="2400">
                <a:latin typeface="Times New Roman" panose="02020603050405020304" pitchFamily="18" charset="0"/>
                <a:cs typeface="Times New Roman" panose="02020603050405020304" pitchFamily="18" charset="0"/>
              </a:rPr>
              <a:t>we can calculate the difference between two </a:t>
            </a:r>
            <a:r>
              <a:rPr lang="en-US" sz="2400">
                <a:latin typeface="Times New Roman" panose="02020603050405020304" pitchFamily="18" charset="0"/>
                <a:cs typeface="Times New Roman" panose="02020603050405020304" pitchFamily="18" charset="0"/>
              </a:rPr>
              <a:t>adjacent </a:t>
            </a:r>
            <a:r>
              <a:rPr lang="en-US" sz="2400" smtClean="0">
                <a:latin typeface="Times New Roman" panose="02020603050405020304" pitchFamily="18" charset="0"/>
                <a:cs typeface="Times New Roman" panose="02020603050405020304" pitchFamily="18" charset="0"/>
              </a:rPr>
              <a:t>filters and normalizing for the efficience of the phototube </a:t>
            </a:r>
            <a:r>
              <a:rPr lang="it-IT" sz="2400">
                <a:latin typeface="Times New Roman" panose="02020603050405020304" pitchFamily="18" charset="0"/>
                <a:cs typeface="Times New Roman" panose="02020603050405020304" pitchFamily="18" charset="0"/>
              </a:rPr>
              <a:t>we can derive the average number of photons in the </a:t>
            </a:r>
            <a:r>
              <a:rPr lang="it-IT" sz="2400" smtClean="0">
                <a:latin typeface="Times New Roman" panose="02020603050405020304" pitchFamily="18" charset="0"/>
                <a:cs typeface="Times New Roman" panose="02020603050405020304" pitchFamily="18" charset="0"/>
              </a:rPr>
              <a:t>different bandwidths</a:t>
            </a:r>
            <a:endParaRPr lang="en-US"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ttangolo 2"/>
              <p:cNvSpPr/>
              <p:nvPr/>
            </p:nvSpPr>
            <p:spPr>
              <a:xfrm>
                <a:off x="1403648" y="2132856"/>
                <a:ext cx="5958408" cy="7599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𝑀</m:t>
                          </m:r>
                        </m:e>
                        <m:sub>
                          <m:r>
                            <a:rPr lang="en-US" i="1">
                              <a:latin typeface="Cambria Math"/>
                            </a:rPr>
                            <m:t>𝑛</m:t>
                          </m:r>
                          <m:r>
                            <a:rPr lang="en-US" i="1">
                              <a:latin typeface="Cambria Math"/>
                            </a:rPr>
                            <m:t>,</m:t>
                          </m:r>
                          <m:r>
                            <a:rPr lang="en-US" i="1">
                              <a:latin typeface="Cambria Math"/>
                            </a:rPr>
                            <m:t>𝑠</m:t>
                          </m:r>
                        </m:sub>
                      </m:sSub>
                      <m:d>
                        <m:dPr>
                          <m:ctrlPr>
                            <a:rPr lang="en-US" i="1">
                              <a:latin typeface="Cambria Math"/>
                            </a:rPr>
                          </m:ctrlPr>
                        </m:dPr>
                        <m:e>
                          <m:r>
                            <a:rPr lang="en-US" i="1">
                              <a:latin typeface="Cambria Math"/>
                            </a:rPr>
                            <m:t>𝑡</m:t>
                          </m:r>
                          <m:r>
                            <a:rPr lang="en-US" i="1">
                              <a:latin typeface="Cambria Math"/>
                            </a:rPr>
                            <m:t>,</m:t>
                          </m:r>
                          <m:r>
                            <a:rPr lang="en-US" i="1">
                              <a:latin typeface="Cambria Math"/>
                            </a:rPr>
                            <m:t>𝑇</m:t>
                          </m:r>
                        </m:e>
                      </m:d>
                      <m:r>
                        <a:rPr lang="en-US" i="1">
                          <a:latin typeface="Cambria Math"/>
                        </a:rPr>
                        <m:t>=</m:t>
                      </m:r>
                      <m:nary>
                        <m:naryPr>
                          <m:limLoc m:val="subSup"/>
                          <m:ctrlPr>
                            <a:rPr lang="en-US" i="1">
                              <a:latin typeface="Cambria Math"/>
                            </a:rPr>
                          </m:ctrlPr>
                        </m:naryPr>
                        <m:sub>
                          <m:sSub>
                            <m:sSubPr>
                              <m:ctrlPr>
                                <a:rPr lang="en-US" i="1">
                                  <a:latin typeface="Cambria Math"/>
                                </a:rPr>
                              </m:ctrlPr>
                            </m:sSubPr>
                            <m:e>
                              <m:r>
                                <a:rPr lang="en-US" i="1">
                                  <a:latin typeface="Cambria Math"/>
                                </a:rPr>
                                <m:t>𝜆</m:t>
                              </m:r>
                            </m:e>
                            <m:sub>
                              <m:r>
                                <a:rPr lang="en-US" i="1">
                                  <a:latin typeface="Cambria Math"/>
                                </a:rPr>
                                <m:t>𝑚𝑖𝑛</m:t>
                              </m:r>
                            </m:sub>
                          </m:sSub>
                        </m:sub>
                        <m:sup>
                          <m:sSub>
                            <m:sSubPr>
                              <m:ctrlPr>
                                <a:rPr lang="en-US" i="1">
                                  <a:latin typeface="Cambria Math"/>
                                </a:rPr>
                              </m:ctrlPr>
                            </m:sSubPr>
                            <m:e>
                              <m:r>
                                <a:rPr lang="en-US" i="1">
                                  <a:latin typeface="Cambria Math"/>
                                </a:rPr>
                                <m:t>𝜆</m:t>
                              </m:r>
                            </m:e>
                            <m:sub>
                              <m:r>
                                <a:rPr lang="en-US" i="1">
                                  <a:latin typeface="Cambria Math"/>
                                </a:rPr>
                                <m:t>𝑚𝑎𝑥</m:t>
                              </m:r>
                            </m:sub>
                          </m:sSub>
                        </m:sup>
                        <m:e>
                          <m:r>
                            <a:rPr lang="en-US" i="1">
                              <a:latin typeface="Cambria Math"/>
                            </a:rPr>
                            <m:t>𝑚</m:t>
                          </m:r>
                          <m:d>
                            <m:dPr>
                              <m:ctrlPr>
                                <a:rPr lang="en-US" i="1">
                                  <a:latin typeface="Cambria Math"/>
                                </a:rPr>
                              </m:ctrlPr>
                            </m:dPr>
                            <m:e>
                              <m:r>
                                <a:rPr lang="en-US" i="1">
                                  <a:latin typeface="Cambria Math"/>
                                </a:rPr>
                                <m:t>𝜆</m:t>
                              </m:r>
                              <m:r>
                                <a:rPr lang="en-US" i="1">
                                  <a:latin typeface="Cambria Math"/>
                                </a:rPr>
                                <m:t>,</m:t>
                              </m:r>
                              <m:r>
                                <a:rPr lang="en-US" i="1">
                                  <a:latin typeface="Cambria Math"/>
                                </a:rPr>
                                <m:t>𝑡</m:t>
                              </m:r>
                              <m:r>
                                <a:rPr lang="en-US" i="1">
                                  <a:latin typeface="Cambria Math"/>
                                </a:rPr>
                                <m:t>,</m:t>
                              </m:r>
                              <m:r>
                                <a:rPr lang="en-US" i="1">
                                  <a:latin typeface="Cambria Math"/>
                                </a:rPr>
                                <m:t>𝑇</m:t>
                              </m:r>
                            </m:e>
                          </m:d>
                          <m:r>
                            <a:rPr lang="en-US" i="1">
                              <a:latin typeface="Cambria Math"/>
                            </a:rPr>
                            <m:t>𝛼</m:t>
                          </m:r>
                          <m:r>
                            <a:rPr lang="en-US" i="1">
                              <a:latin typeface="Cambria Math"/>
                            </a:rPr>
                            <m:t>(</m:t>
                          </m:r>
                          <m:r>
                            <a:rPr lang="en-US" i="1">
                              <a:latin typeface="Cambria Math"/>
                            </a:rPr>
                            <m:t>𝜆</m:t>
                          </m:r>
                          <m:r>
                            <a:rPr lang="en-US" i="1">
                              <a:latin typeface="Cambria Math"/>
                            </a:rPr>
                            <m:t>)</m:t>
                          </m:r>
                          <m:d>
                            <m:dPr>
                              <m:begChr m:val="["/>
                              <m:endChr m:val="]"/>
                              <m:ctrlPr>
                                <a:rPr lang="en-US" i="1">
                                  <a:latin typeface="Cambria Math"/>
                                </a:rPr>
                              </m:ctrlPr>
                            </m:dPr>
                            <m:e>
                              <m:sSub>
                                <m:sSubPr>
                                  <m:ctrlPr>
                                    <a:rPr lang="en-US" i="1">
                                      <a:latin typeface="Cambria Math"/>
                                    </a:rPr>
                                  </m:ctrlPr>
                                </m:sSubPr>
                                <m:e>
                                  <m:r>
                                    <a:rPr lang="en-US" i="1">
                                      <a:latin typeface="Cambria Math"/>
                                    </a:rPr>
                                    <m:t>𝑓</m:t>
                                  </m:r>
                                </m:e>
                                <m:sub>
                                  <m:r>
                                    <a:rPr lang="en-US" i="1">
                                      <a:latin typeface="Cambria Math"/>
                                    </a:rPr>
                                    <m:t>𝑛</m:t>
                                  </m:r>
                                </m:sub>
                              </m:sSub>
                              <m:d>
                                <m:dPr>
                                  <m:ctrlPr>
                                    <a:rPr lang="en-US" i="1">
                                      <a:latin typeface="Cambria Math"/>
                                    </a:rPr>
                                  </m:ctrlPr>
                                </m:dPr>
                                <m:e>
                                  <m:r>
                                    <a:rPr lang="en-US" i="1">
                                      <a:latin typeface="Cambria Math"/>
                                    </a:rPr>
                                    <m:t>𝜆</m:t>
                                  </m:r>
                                </m:e>
                              </m:d>
                              <m:r>
                                <a:rPr lang="en-US" i="1">
                                  <a:latin typeface="Cambria Math"/>
                                </a:rPr>
                                <m:t>−</m:t>
                              </m:r>
                              <m:sSub>
                                <m:sSubPr>
                                  <m:ctrlPr>
                                    <a:rPr lang="en-US" i="1">
                                      <a:latin typeface="Cambria Math"/>
                                    </a:rPr>
                                  </m:ctrlPr>
                                </m:sSubPr>
                                <m:e>
                                  <m:r>
                                    <a:rPr lang="en-US" i="1">
                                      <a:latin typeface="Cambria Math"/>
                                    </a:rPr>
                                    <m:t>𝑓</m:t>
                                  </m:r>
                                </m:e>
                                <m:sub>
                                  <m:r>
                                    <a:rPr lang="en-US" i="1">
                                      <a:latin typeface="Cambria Math"/>
                                    </a:rPr>
                                    <m:t>𝑠</m:t>
                                  </m:r>
                                </m:sub>
                              </m:sSub>
                              <m:r>
                                <a:rPr lang="en-US" i="1">
                                  <a:latin typeface="Cambria Math"/>
                                </a:rPr>
                                <m:t>(</m:t>
                              </m:r>
                              <m:r>
                                <a:rPr lang="en-US" i="1">
                                  <a:latin typeface="Cambria Math"/>
                                </a:rPr>
                                <m:t>𝜆</m:t>
                              </m:r>
                              <m:r>
                                <a:rPr lang="en-US" i="1">
                                  <a:latin typeface="Cambria Math"/>
                                </a:rPr>
                                <m:t>)</m:t>
                              </m:r>
                            </m:e>
                          </m:d>
                          <m:r>
                            <a:rPr lang="en-US" i="1">
                              <a:latin typeface="Cambria Math"/>
                            </a:rPr>
                            <m:t>𝑑</m:t>
                          </m:r>
                          <m:r>
                            <a:rPr lang="en-US" i="1">
                              <a:latin typeface="Cambria Math"/>
                            </a:rPr>
                            <m:t>𝜆</m:t>
                          </m:r>
                        </m:e>
                      </m:nary>
                    </m:oMath>
                  </m:oMathPara>
                </a14:m>
                <a:endParaRPr lang="en-US"/>
              </a:p>
            </p:txBody>
          </p:sp>
        </mc:Choice>
        <mc:Fallback xmlns="">
          <p:sp>
            <p:nvSpPr>
              <p:cNvPr id="3" name="Rettangolo 2"/>
              <p:cNvSpPr>
                <a:spLocks noRot="1" noChangeAspect="1" noMove="1" noResize="1" noEditPoints="1" noAdjustHandles="1" noChangeArrowheads="1" noChangeShapeType="1" noTextEdit="1"/>
              </p:cNvSpPr>
              <p:nvPr/>
            </p:nvSpPr>
            <p:spPr>
              <a:xfrm>
                <a:off x="1403648" y="2132856"/>
                <a:ext cx="5958408" cy="75995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ttangolo 3"/>
              <p:cNvSpPr/>
              <p:nvPr/>
            </p:nvSpPr>
            <p:spPr>
              <a:xfrm>
                <a:off x="395536" y="2996952"/>
                <a:ext cx="8208912" cy="7599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𝑀</m:t>
                          </m:r>
                        </m:e>
                        <m:sub>
                          <m:r>
                            <a:rPr lang="en-US" i="1">
                              <a:latin typeface="Cambria Math"/>
                            </a:rPr>
                            <m:t>𝑛</m:t>
                          </m:r>
                          <m:r>
                            <a:rPr lang="en-US" i="1">
                              <a:latin typeface="Cambria Math"/>
                            </a:rPr>
                            <m:t>,</m:t>
                          </m:r>
                          <m:r>
                            <a:rPr lang="en-US" i="1">
                              <a:latin typeface="Cambria Math"/>
                            </a:rPr>
                            <m:t>𝑠</m:t>
                          </m:r>
                        </m:sub>
                      </m:sSub>
                      <m:r>
                        <a:rPr lang="en-US" i="1">
                          <a:latin typeface="Cambria Math"/>
                        </a:rPr>
                        <m:t>(</m:t>
                      </m:r>
                      <m:r>
                        <a:rPr lang="en-US" i="1">
                          <a:latin typeface="Cambria Math"/>
                        </a:rPr>
                        <m:t>𝑡</m:t>
                      </m:r>
                      <m:r>
                        <a:rPr lang="en-US" i="1">
                          <a:latin typeface="Cambria Math"/>
                        </a:rPr>
                        <m:t>,</m:t>
                      </m:r>
                      <m:r>
                        <a:rPr lang="en-US" i="1">
                          <a:latin typeface="Cambria Math"/>
                        </a:rPr>
                        <m:t>𝑇</m:t>
                      </m:r>
                      <m:r>
                        <a:rPr lang="en-US" i="1">
                          <a:latin typeface="Cambria Math"/>
                        </a:rPr>
                        <m:t>)≅</m:t>
                      </m:r>
                      <m:sSub>
                        <m:sSubPr>
                          <m:ctrlPr>
                            <a:rPr lang="en-US" i="1">
                              <a:latin typeface="Cambria Math"/>
                            </a:rPr>
                          </m:ctrlPr>
                        </m:sSubPr>
                        <m:e>
                          <m:acc>
                            <m:accPr>
                              <m:chr m:val="̅"/>
                              <m:ctrlPr>
                                <a:rPr lang="en-US" i="1">
                                  <a:latin typeface="Cambria Math"/>
                                </a:rPr>
                              </m:ctrlPr>
                            </m:accPr>
                            <m:e>
                              <m:r>
                                <a:rPr lang="en-US" i="1">
                                  <a:latin typeface="Cambria Math"/>
                                </a:rPr>
                                <m:t>𝑚</m:t>
                              </m:r>
                            </m:e>
                          </m:acc>
                        </m:e>
                        <m:sub>
                          <m:r>
                            <a:rPr lang="en-US" i="1">
                              <a:latin typeface="Cambria Math"/>
                            </a:rPr>
                            <m:t>𝑛</m:t>
                          </m:r>
                          <m:r>
                            <a:rPr lang="en-US" i="1">
                              <a:latin typeface="Cambria Math"/>
                            </a:rPr>
                            <m:t>,</m:t>
                          </m:r>
                          <m:r>
                            <a:rPr lang="en-US" i="1">
                              <a:latin typeface="Cambria Math"/>
                            </a:rPr>
                            <m:t>𝑠</m:t>
                          </m:r>
                        </m:sub>
                      </m:sSub>
                      <m:r>
                        <a:rPr lang="en-US" i="1">
                          <a:latin typeface="Cambria Math"/>
                        </a:rPr>
                        <m:t>(</m:t>
                      </m:r>
                      <m:r>
                        <a:rPr lang="en-US" i="1">
                          <a:latin typeface="Cambria Math"/>
                        </a:rPr>
                        <m:t>𝑡</m:t>
                      </m:r>
                      <m:r>
                        <a:rPr lang="en-US" i="1">
                          <a:latin typeface="Cambria Math"/>
                        </a:rPr>
                        <m:t>,</m:t>
                      </m:r>
                      <m:r>
                        <a:rPr lang="en-US" i="1">
                          <a:latin typeface="Cambria Math"/>
                        </a:rPr>
                        <m:t>𝑇</m:t>
                      </m:r>
                      <m:r>
                        <a:rPr lang="en-US" i="1">
                          <a:latin typeface="Cambria Math"/>
                        </a:rPr>
                        <m:t>)∙</m:t>
                      </m:r>
                      <m:nary>
                        <m:naryPr>
                          <m:limLoc m:val="subSup"/>
                          <m:ctrlPr>
                            <a:rPr lang="en-US" i="1">
                              <a:latin typeface="Cambria Math"/>
                            </a:rPr>
                          </m:ctrlPr>
                        </m:naryPr>
                        <m:sub>
                          <m:sSub>
                            <m:sSubPr>
                              <m:ctrlPr>
                                <a:rPr lang="en-US" i="1">
                                  <a:latin typeface="Cambria Math"/>
                                </a:rPr>
                              </m:ctrlPr>
                            </m:sSubPr>
                            <m:e>
                              <m:r>
                                <a:rPr lang="en-US" i="1">
                                  <a:latin typeface="Cambria Math"/>
                                </a:rPr>
                                <m:t>𝜆</m:t>
                              </m:r>
                            </m:e>
                            <m:sub>
                              <m:r>
                                <a:rPr lang="en-US" i="1">
                                  <a:latin typeface="Cambria Math"/>
                                </a:rPr>
                                <m:t>𝑚𝑖𝑛</m:t>
                              </m:r>
                            </m:sub>
                          </m:sSub>
                        </m:sub>
                        <m:sup>
                          <m:sSub>
                            <m:sSubPr>
                              <m:ctrlPr>
                                <a:rPr lang="en-US" i="1">
                                  <a:latin typeface="Cambria Math"/>
                                </a:rPr>
                              </m:ctrlPr>
                            </m:sSubPr>
                            <m:e>
                              <m:r>
                                <a:rPr lang="en-US" i="1">
                                  <a:latin typeface="Cambria Math"/>
                                </a:rPr>
                                <m:t>𝜆</m:t>
                              </m:r>
                            </m:e>
                            <m:sub>
                              <m:r>
                                <a:rPr lang="en-US" i="1">
                                  <a:latin typeface="Cambria Math"/>
                                </a:rPr>
                                <m:t>𝑚𝑎𝑥</m:t>
                              </m:r>
                            </m:sub>
                          </m:sSub>
                        </m:sup>
                        <m:e>
                          <m:r>
                            <a:rPr lang="en-US" i="1">
                              <a:latin typeface="Cambria Math"/>
                            </a:rPr>
                            <m:t>𝛼</m:t>
                          </m:r>
                          <m:d>
                            <m:dPr>
                              <m:ctrlPr>
                                <a:rPr lang="en-US" i="1">
                                  <a:latin typeface="Cambria Math"/>
                                </a:rPr>
                              </m:ctrlPr>
                            </m:dPr>
                            <m:e>
                              <m:r>
                                <a:rPr lang="en-US" i="1">
                                  <a:latin typeface="Cambria Math"/>
                                </a:rPr>
                                <m:t>𝜆</m:t>
                              </m:r>
                            </m:e>
                          </m:d>
                          <m:d>
                            <m:dPr>
                              <m:begChr m:val="["/>
                              <m:endChr m:val="]"/>
                              <m:ctrlPr>
                                <a:rPr lang="en-US" i="1">
                                  <a:latin typeface="Cambria Math"/>
                                </a:rPr>
                              </m:ctrlPr>
                            </m:dPr>
                            <m:e>
                              <m:sSub>
                                <m:sSubPr>
                                  <m:ctrlPr>
                                    <a:rPr lang="en-US" i="1">
                                      <a:latin typeface="Cambria Math"/>
                                    </a:rPr>
                                  </m:ctrlPr>
                                </m:sSubPr>
                                <m:e>
                                  <m:r>
                                    <a:rPr lang="en-US" i="1">
                                      <a:latin typeface="Cambria Math"/>
                                    </a:rPr>
                                    <m:t>𝑓</m:t>
                                  </m:r>
                                </m:e>
                                <m:sub>
                                  <m:r>
                                    <a:rPr lang="en-US" i="1">
                                      <a:latin typeface="Cambria Math"/>
                                    </a:rPr>
                                    <m:t>𝑛</m:t>
                                  </m:r>
                                </m:sub>
                              </m:sSub>
                              <m:d>
                                <m:dPr>
                                  <m:ctrlPr>
                                    <a:rPr lang="en-US" i="1">
                                      <a:latin typeface="Cambria Math"/>
                                    </a:rPr>
                                  </m:ctrlPr>
                                </m:dPr>
                                <m:e>
                                  <m:r>
                                    <a:rPr lang="en-US" i="1">
                                      <a:latin typeface="Cambria Math"/>
                                    </a:rPr>
                                    <m:t>𝜆</m:t>
                                  </m:r>
                                </m:e>
                              </m:d>
                              <m:r>
                                <a:rPr lang="en-US" i="1">
                                  <a:latin typeface="Cambria Math"/>
                                </a:rPr>
                                <m:t>−</m:t>
                              </m:r>
                              <m:sSub>
                                <m:sSubPr>
                                  <m:ctrlPr>
                                    <a:rPr lang="en-US" i="1">
                                      <a:latin typeface="Cambria Math"/>
                                    </a:rPr>
                                  </m:ctrlPr>
                                </m:sSubPr>
                                <m:e>
                                  <m:r>
                                    <a:rPr lang="en-US" i="1">
                                      <a:latin typeface="Cambria Math"/>
                                    </a:rPr>
                                    <m:t>𝑓</m:t>
                                  </m:r>
                                </m:e>
                                <m:sub>
                                  <m:r>
                                    <a:rPr lang="en-US" i="1">
                                      <a:latin typeface="Cambria Math"/>
                                    </a:rPr>
                                    <m:t>𝑠</m:t>
                                  </m:r>
                                </m:sub>
                              </m:sSub>
                              <m:d>
                                <m:dPr>
                                  <m:ctrlPr>
                                    <a:rPr lang="en-US" i="1">
                                      <a:latin typeface="Cambria Math"/>
                                    </a:rPr>
                                  </m:ctrlPr>
                                </m:dPr>
                                <m:e>
                                  <m:r>
                                    <a:rPr lang="en-US" i="1">
                                      <a:latin typeface="Cambria Math"/>
                                    </a:rPr>
                                    <m:t>𝜆</m:t>
                                  </m:r>
                                </m:e>
                              </m:d>
                            </m:e>
                          </m:d>
                          <m:r>
                            <a:rPr lang="en-US" i="1">
                              <a:latin typeface="Cambria Math"/>
                            </a:rPr>
                            <m:t>𝑑</m:t>
                          </m:r>
                          <m:r>
                            <a:rPr lang="en-US" i="1">
                              <a:latin typeface="Cambria Math"/>
                            </a:rPr>
                            <m:t>𝜆</m:t>
                          </m:r>
                          <m:r>
                            <a:rPr lang="en-US" i="1">
                              <a:latin typeface="Cambria Math"/>
                            </a:rPr>
                            <m:t>= </m:t>
                          </m:r>
                          <m:sSub>
                            <m:sSubPr>
                              <m:ctrlPr>
                                <a:rPr lang="en-US" i="1">
                                  <a:latin typeface="Cambria Math"/>
                                </a:rPr>
                              </m:ctrlPr>
                            </m:sSubPr>
                            <m:e>
                              <m:acc>
                                <m:accPr>
                                  <m:chr m:val="̅"/>
                                  <m:ctrlPr>
                                    <a:rPr lang="en-US" i="1">
                                      <a:latin typeface="Cambria Math"/>
                                    </a:rPr>
                                  </m:ctrlPr>
                                </m:accPr>
                                <m:e>
                                  <m:r>
                                    <a:rPr lang="en-US" i="1">
                                      <a:latin typeface="Cambria Math"/>
                                    </a:rPr>
                                    <m:t>𝑚</m:t>
                                  </m:r>
                                </m:e>
                              </m:acc>
                            </m:e>
                            <m:sub>
                              <m:r>
                                <a:rPr lang="en-US" i="1">
                                  <a:latin typeface="Cambria Math"/>
                                </a:rPr>
                                <m:t>𝑛</m:t>
                              </m:r>
                              <m:r>
                                <a:rPr lang="en-US" i="1">
                                  <a:latin typeface="Cambria Math"/>
                                </a:rPr>
                                <m:t>,</m:t>
                              </m:r>
                              <m:r>
                                <a:rPr lang="en-US" i="1">
                                  <a:latin typeface="Cambria Math"/>
                                </a:rPr>
                                <m:t>𝑠</m:t>
                              </m:r>
                            </m:sub>
                          </m:sSub>
                          <m:d>
                            <m:dPr>
                              <m:ctrlPr>
                                <a:rPr lang="en-US" i="1">
                                  <a:latin typeface="Cambria Math"/>
                                </a:rPr>
                              </m:ctrlPr>
                            </m:dPr>
                            <m:e>
                              <m:r>
                                <a:rPr lang="en-US" i="1">
                                  <a:latin typeface="Cambria Math"/>
                                </a:rPr>
                                <m:t>𝑡</m:t>
                              </m:r>
                              <m:r>
                                <a:rPr lang="en-US" i="1">
                                  <a:latin typeface="Cambria Math"/>
                                </a:rPr>
                                <m:t>,</m:t>
                              </m:r>
                              <m:r>
                                <a:rPr lang="en-US" i="1">
                                  <a:latin typeface="Cambria Math"/>
                                </a:rPr>
                                <m:t>𝑇</m:t>
                              </m:r>
                            </m:e>
                          </m:d>
                          <m:r>
                            <a:rPr lang="en-US" i="1">
                              <a:latin typeface="Cambria Math"/>
                            </a:rPr>
                            <m:t>∙</m:t>
                          </m:r>
                          <m:sSub>
                            <m:sSubPr>
                              <m:ctrlPr>
                                <a:rPr lang="en-US" i="1">
                                  <a:latin typeface="Cambria Math"/>
                                </a:rPr>
                              </m:ctrlPr>
                            </m:sSubPr>
                            <m:e>
                              <m:r>
                                <a:rPr lang="en-US" i="1">
                                  <a:latin typeface="Cambria Math"/>
                                </a:rPr>
                                <m:t>𝐼</m:t>
                              </m:r>
                            </m:e>
                            <m:sub>
                              <m:r>
                                <a:rPr lang="en-US" i="1">
                                  <a:latin typeface="Cambria Math"/>
                                </a:rPr>
                                <m:t>𝑛</m:t>
                              </m:r>
                              <m:r>
                                <a:rPr lang="en-US" i="1">
                                  <a:latin typeface="Cambria Math"/>
                                </a:rPr>
                                <m:t>,</m:t>
                              </m:r>
                              <m:r>
                                <a:rPr lang="en-US" i="1">
                                  <a:latin typeface="Cambria Math"/>
                                </a:rPr>
                                <m:t>𝑠</m:t>
                              </m:r>
                            </m:sub>
                          </m:sSub>
                        </m:e>
                      </m:nary>
                    </m:oMath>
                  </m:oMathPara>
                </a14:m>
                <a:endParaRPr lang="en-US"/>
              </a:p>
            </p:txBody>
          </p:sp>
        </mc:Choice>
        <mc:Fallback xmlns="">
          <p:sp>
            <p:nvSpPr>
              <p:cNvPr id="4" name="Rettangolo 3"/>
              <p:cNvSpPr>
                <a:spLocks noRot="1" noChangeAspect="1" noMove="1" noResize="1" noEditPoints="1" noAdjustHandles="1" noChangeArrowheads="1" noChangeShapeType="1" noTextEdit="1"/>
              </p:cNvSpPr>
              <p:nvPr/>
            </p:nvSpPr>
            <p:spPr>
              <a:xfrm>
                <a:off x="395536" y="2996952"/>
                <a:ext cx="8208912" cy="75995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ttangolo 4"/>
              <p:cNvSpPr/>
              <p:nvPr/>
            </p:nvSpPr>
            <p:spPr>
              <a:xfrm>
                <a:off x="1043608" y="4520598"/>
                <a:ext cx="2954655" cy="709938"/>
              </a:xfrm>
              <a:prstGeom prst="rect">
                <a:avLst/>
              </a:prstGeom>
            </p:spPr>
            <p:txBody>
              <a:bodyPr wrap="none">
                <a:spAutoFit/>
              </a:bodyPr>
              <a:lstStyle/>
              <a:p>
                <a14:m>
                  <m:oMath xmlns:m="http://schemas.openxmlformats.org/officeDocument/2006/math">
                    <m:sSub>
                      <m:sSubPr>
                        <m:ctrlPr>
                          <a:rPr lang="en-US" sz="2400" i="1">
                            <a:latin typeface="Cambria Math"/>
                          </a:rPr>
                        </m:ctrlPr>
                      </m:sSubPr>
                      <m:e>
                        <m:acc>
                          <m:accPr>
                            <m:chr m:val="̅"/>
                            <m:ctrlPr>
                              <a:rPr lang="en-US" sz="2400" i="1">
                                <a:latin typeface="Cambria Math"/>
                              </a:rPr>
                            </m:ctrlPr>
                          </m:accPr>
                          <m:e>
                            <m:r>
                              <a:rPr lang="en-US" sz="2400" i="1">
                                <a:latin typeface="Cambria Math"/>
                              </a:rPr>
                              <m:t>𝑚</m:t>
                            </m:r>
                          </m:e>
                        </m:acc>
                      </m:e>
                      <m:sub>
                        <m:r>
                          <a:rPr lang="en-US" sz="2400" i="1">
                            <a:latin typeface="Cambria Math"/>
                          </a:rPr>
                          <m:t>𝑛</m:t>
                        </m:r>
                        <m:r>
                          <a:rPr lang="en-US" sz="2400" i="1">
                            <a:latin typeface="Cambria Math"/>
                          </a:rPr>
                          <m:t>,</m:t>
                        </m:r>
                        <m:r>
                          <a:rPr lang="en-US" sz="2400" i="1">
                            <a:latin typeface="Cambria Math"/>
                          </a:rPr>
                          <m:t>𝑠</m:t>
                        </m:r>
                      </m:sub>
                    </m:sSub>
                    <m:d>
                      <m:dPr>
                        <m:ctrlPr>
                          <a:rPr lang="en-US" sz="2400" i="1">
                            <a:latin typeface="Cambria Math"/>
                          </a:rPr>
                        </m:ctrlPr>
                      </m:dPr>
                      <m:e>
                        <m:r>
                          <a:rPr lang="en-US" sz="2400" i="1">
                            <a:latin typeface="Cambria Math"/>
                          </a:rPr>
                          <m:t>𝑡</m:t>
                        </m:r>
                        <m:r>
                          <a:rPr lang="en-US" sz="2400" i="1">
                            <a:latin typeface="Cambria Math"/>
                          </a:rPr>
                          <m:t>,</m:t>
                        </m:r>
                        <m:r>
                          <a:rPr lang="en-US" sz="2400" i="1">
                            <a:latin typeface="Cambria Math"/>
                          </a:rPr>
                          <m:t>𝑇</m:t>
                        </m:r>
                      </m:e>
                    </m:d>
                    <m:r>
                      <a:rPr lang="en-US" sz="2400" i="1">
                        <a:latin typeface="Cambria Math"/>
                      </a:rPr>
                      <m:t>=</m:t>
                    </m:r>
                    <m:f>
                      <m:fPr>
                        <m:ctrlPr>
                          <a:rPr lang="en-US" sz="2400" i="1">
                            <a:latin typeface="Cambria Math"/>
                          </a:rPr>
                        </m:ctrlPr>
                      </m:fPr>
                      <m:num>
                        <m:sSub>
                          <m:sSubPr>
                            <m:ctrlPr>
                              <a:rPr lang="en-US" sz="2400" i="1">
                                <a:latin typeface="Cambria Math"/>
                              </a:rPr>
                            </m:ctrlPr>
                          </m:sSubPr>
                          <m:e>
                            <m:r>
                              <a:rPr lang="en-US" sz="2400" i="1">
                                <a:latin typeface="Cambria Math"/>
                              </a:rPr>
                              <m:t>𝑀</m:t>
                            </m:r>
                          </m:e>
                          <m:sub>
                            <m:r>
                              <a:rPr lang="en-US" sz="2400" i="1">
                                <a:latin typeface="Cambria Math"/>
                              </a:rPr>
                              <m:t>𝑛</m:t>
                            </m:r>
                            <m:r>
                              <a:rPr lang="en-US" sz="2400" i="1">
                                <a:latin typeface="Cambria Math"/>
                              </a:rPr>
                              <m:t>,</m:t>
                            </m:r>
                            <m:r>
                              <a:rPr lang="en-US" sz="2400" i="1">
                                <a:latin typeface="Cambria Math"/>
                              </a:rPr>
                              <m:t>𝑠</m:t>
                            </m:r>
                          </m:sub>
                        </m:sSub>
                        <m:r>
                          <a:rPr lang="en-US" sz="2400" i="1">
                            <a:latin typeface="Cambria Math"/>
                          </a:rPr>
                          <m:t>(</m:t>
                        </m:r>
                        <m:r>
                          <a:rPr lang="en-US" sz="2400" i="1">
                            <a:latin typeface="Cambria Math"/>
                          </a:rPr>
                          <m:t>𝑡</m:t>
                        </m:r>
                        <m:r>
                          <a:rPr lang="en-US" sz="2400" i="1">
                            <a:latin typeface="Cambria Math"/>
                          </a:rPr>
                          <m:t>,</m:t>
                        </m:r>
                        <m:r>
                          <a:rPr lang="en-US" sz="2400" i="1">
                            <a:latin typeface="Cambria Math"/>
                          </a:rPr>
                          <m:t>𝑇</m:t>
                        </m:r>
                        <m:r>
                          <a:rPr lang="en-US" sz="2400" i="1">
                            <a:latin typeface="Cambria Math"/>
                          </a:rPr>
                          <m:t>)</m:t>
                        </m:r>
                      </m:num>
                      <m:den>
                        <m:sSub>
                          <m:sSubPr>
                            <m:ctrlPr>
                              <a:rPr lang="en-US" sz="2400" i="1">
                                <a:latin typeface="Cambria Math"/>
                              </a:rPr>
                            </m:ctrlPr>
                          </m:sSubPr>
                          <m:e>
                            <m:r>
                              <a:rPr lang="en-US" sz="2400" i="1">
                                <a:latin typeface="Cambria Math"/>
                              </a:rPr>
                              <m:t>𝐼</m:t>
                            </m:r>
                          </m:e>
                          <m:sub>
                            <m:r>
                              <a:rPr lang="en-US" sz="2400" i="1">
                                <a:latin typeface="Cambria Math"/>
                              </a:rPr>
                              <m:t>𝑛</m:t>
                            </m:r>
                            <m:r>
                              <a:rPr lang="en-US" sz="2400" i="1">
                                <a:latin typeface="Cambria Math"/>
                              </a:rPr>
                              <m:t>,</m:t>
                            </m:r>
                            <m:r>
                              <a:rPr lang="en-US" sz="2400" i="1">
                                <a:latin typeface="Cambria Math"/>
                              </a:rPr>
                              <m:t>𝑠</m:t>
                            </m:r>
                          </m:sub>
                        </m:sSub>
                      </m:den>
                    </m:f>
                  </m:oMath>
                </a14:m>
                <a:r>
                  <a:rPr lang="en-US"/>
                  <a:t>	</a:t>
                </a:r>
              </a:p>
            </p:txBody>
          </p:sp>
        </mc:Choice>
        <mc:Fallback xmlns="">
          <p:sp>
            <p:nvSpPr>
              <p:cNvPr id="5" name="Rettangolo 4"/>
              <p:cNvSpPr>
                <a:spLocks noRot="1" noChangeAspect="1" noMove="1" noResize="1" noEditPoints="1" noAdjustHandles="1" noChangeArrowheads="1" noChangeShapeType="1" noTextEdit="1"/>
              </p:cNvSpPr>
              <p:nvPr/>
            </p:nvSpPr>
            <p:spPr>
              <a:xfrm>
                <a:off x="1043608" y="4520598"/>
                <a:ext cx="2954655" cy="70993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ttangolo 6"/>
              <p:cNvSpPr/>
              <p:nvPr/>
            </p:nvSpPr>
            <p:spPr>
              <a:xfrm>
                <a:off x="755575" y="5576201"/>
                <a:ext cx="7416825" cy="847220"/>
              </a:xfrm>
              <a:prstGeom prst="rect">
                <a:avLst/>
              </a:prstGeom>
              <a:ln w="28575">
                <a:solidFill>
                  <a:srgbClr val="FF0000"/>
                </a:solidFill>
              </a:ln>
            </p:spPr>
            <p:txBody>
              <a:bodyPr wrap="square">
                <a:spAutoFit/>
              </a:bodyPr>
              <a:lstStyle/>
              <a:p>
                <a:pPr algn="just"/>
                <a14:m>
                  <m:oMath xmlns:m="http://schemas.openxmlformats.org/officeDocument/2006/math">
                    <m:sSub>
                      <m:sSubPr>
                        <m:ctrlPr>
                          <a:rPr lang="en-US" sz="2400" i="1">
                            <a:latin typeface="Cambria Math"/>
                          </a:rPr>
                        </m:ctrlPr>
                      </m:sSubPr>
                      <m:e>
                        <m:acc>
                          <m:accPr>
                            <m:chr m:val="̅"/>
                            <m:ctrlPr>
                              <a:rPr lang="en-US" sz="2400" i="1">
                                <a:latin typeface="Cambria Math"/>
                              </a:rPr>
                            </m:ctrlPr>
                          </m:accPr>
                          <m:e>
                            <m:r>
                              <a:rPr lang="en-US" sz="2400" i="1">
                                <a:latin typeface="Cambria Math"/>
                              </a:rPr>
                              <m:t>𝑚</m:t>
                            </m:r>
                          </m:e>
                        </m:acc>
                      </m:e>
                      <m:sub>
                        <m:r>
                          <a:rPr lang="en-US" sz="2400" i="1">
                            <a:latin typeface="Cambria Math"/>
                          </a:rPr>
                          <m:t>𝑛</m:t>
                        </m:r>
                        <m:r>
                          <a:rPr lang="en-US" sz="2400" i="1">
                            <a:latin typeface="Cambria Math"/>
                          </a:rPr>
                          <m:t>,</m:t>
                        </m:r>
                        <m:r>
                          <a:rPr lang="en-US" sz="2400" i="1">
                            <a:latin typeface="Cambria Math"/>
                          </a:rPr>
                          <m:t>𝑠</m:t>
                        </m:r>
                      </m:sub>
                    </m:sSub>
                    <m:r>
                      <a:rPr lang="en-US" sz="2400" i="1">
                        <a:latin typeface="Cambria Math"/>
                      </a:rPr>
                      <m:t>(</m:t>
                    </m:r>
                    <m:r>
                      <a:rPr lang="en-US" sz="2400" i="1">
                        <a:latin typeface="Cambria Math"/>
                      </a:rPr>
                      <m:t>𝑡</m:t>
                    </m:r>
                    <m:r>
                      <a:rPr lang="en-US" sz="2400" i="1">
                        <a:latin typeface="Cambria Math"/>
                      </a:rPr>
                      <m:t>,</m:t>
                    </m:r>
                    <m:r>
                      <a:rPr lang="en-US" sz="2400" i="1">
                        <a:latin typeface="Cambria Math"/>
                      </a:rPr>
                      <m:t>𝑇</m:t>
                    </m:r>
                    <m:r>
                      <a:rPr lang="en-US" sz="2400" i="1">
                        <a:latin typeface="Cambria Math"/>
                      </a:rPr>
                      <m:t>)</m:t>
                    </m:r>
                  </m:oMath>
                </a14:m>
                <a:r>
                  <a:rPr lang="en-US" sz="2400" smtClean="0">
                    <a:latin typeface="Times New Roman" panose="02020603050405020304" pitchFamily="18" charset="0"/>
                    <a:cs typeface="Times New Roman" panose="02020603050405020304" pitchFamily="18" charset="0"/>
                  </a:rPr>
                  <a:t> is average </a:t>
                </a:r>
                <a:r>
                  <a:rPr lang="en-US" sz="2400">
                    <a:latin typeface="Times New Roman" panose="02020603050405020304" pitchFamily="18" charset="0"/>
                    <a:cs typeface="Times New Roman" panose="02020603050405020304" pitchFamily="18" charset="0"/>
                  </a:rPr>
                  <a:t>number of photon </a:t>
                </a:r>
                <a:r>
                  <a:rPr lang="en-US" sz="2400" smtClean="0">
                    <a:latin typeface="Times New Roman" panose="02020603050405020304" pitchFamily="18" charset="0"/>
                    <a:cs typeface="Times New Roman" panose="02020603050405020304" pitchFamily="18" charset="0"/>
                  </a:rPr>
                  <a:t>in </a:t>
                </a:r>
                <a:r>
                  <a:rPr lang="en-US" sz="2400">
                    <a:latin typeface="Times New Roman" panose="02020603050405020304" pitchFamily="18" charset="0"/>
                    <a:cs typeface="Times New Roman" panose="02020603050405020304" pitchFamily="18" charset="0"/>
                  </a:rPr>
                  <a:t>a given wavelength interval</a:t>
                </a:r>
              </a:p>
            </p:txBody>
          </p:sp>
        </mc:Choice>
        <mc:Fallback xmlns="">
          <p:sp>
            <p:nvSpPr>
              <p:cNvPr id="7" name="Rettangolo 6"/>
              <p:cNvSpPr>
                <a:spLocks noRot="1" noChangeAspect="1" noMove="1" noResize="1" noEditPoints="1" noAdjustHandles="1" noChangeArrowheads="1" noChangeShapeType="1" noTextEdit="1"/>
              </p:cNvSpPr>
              <p:nvPr/>
            </p:nvSpPr>
            <p:spPr>
              <a:xfrm>
                <a:off x="755575" y="5576201"/>
                <a:ext cx="7416825" cy="847220"/>
              </a:xfrm>
              <a:prstGeom prst="rect">
                <a:avLst/>
              </a:prstGeom>
              <a:blipFill rotWithShape="1">
                <a:blip r:embed="rId5"/>
                <a:stretch>
                  <a:fillRect l="-1146" t="-4167" r="-900" b="-13194"/>
                </a:stretch>
              </a:blipFill>
              <a:ln w="28575">
                <a:solidFill>
                  <a:srgbClr val="FF0000"/>
                </a:solidFill>
              </a:ln>
            </p:spPr>
            <p:txBody>
              <a:bodyPr/>
              <a:lstStyle/>
              <a:p>
                <a:r>
                  <a:rPr lang="en-US">
                    <a:noFill/>
                  </a:rPr>
                  <a:t> </a:t>
                </a:r>
              </a:p>
            </p:txBody>
          </p:sp>
        </mc:Fallback>
      </mc:AlternateContent>
      <p:sp>
        <p:nvSpPr>
          <p:cNvPr id="8" name="CasellaDiTesto 7"/>
          <p:cNvSpPr txBox="1"/>
          <p:nvPr/>
        </p:nvSpPr>
        <p:spPr>
          <a:xfrm>
            <a:off x="4382852" y="4460069"/>
            <a:ext cx="2822746" cy="830997"/>
          </a:xfrm>
          <a:prstGeom prst="rect">
            <a:avLst/>
          </a:prstGeom>
          <a:noFill/>
        </p:spPr>
        <p:txBody>
          <a:bodyPr wrap="square" rtlCol="0">
            <a:spAutoFit/>
          </a:bodyPr>
          <a:lstStyle/>
          <a:p>
            <a:r>
              <a:rPr lang="it-IT" sz="2400" smtClean="0">
                <a:latin typeface="Times New Roman" panose="02020603050405020304" pitchFamily="18" charset="0"/>
                <a:cs typeface="Times New Roman" panose="02020603050405020304" pitchFamily="18" charset="0"/>
              </a:rPr>
              <a:t>the energy resolution is of the order of  </a:t>
            </a:r>
            <a:endParaRPr lang="en-US"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CasellaDiTesto 8"/>
              <p:cNvSpPr txBox="1"/>
              <p:nvPr/>
            </p:nvSpPr>
            <p:spPr>
              <a:xfrm>
                <a:off x="7551941" y="4562020"/>
                <a:ext cx="1240917" cy="668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a:rPr>
                          </m:ctrlPr>
                        </m:fPr>
                        <m:num>
                          <m:r>
                            <m:rPr>
                              <m:sty m:val="p"/>
                            </m:rPr>
                            <a:rPr lang="el-GR" sz="2000" i="1" smtClean="0">
                              <a:latin typeface="Cambria Math"/>
                              <a:ea typeface="Cambria Math"/>
                            </a:rPr>
                            <m:t>Δ</m:t>
                          </m:r>
                          <m:r>
                            <a:rPr lang="it-IT" sz="2000" b="0" i="1" smtClean="0">
                              <a:latin typeface="Cambria Math"/>
                              <a:ea typeface="Cambria Math"/>
                            </a:rPr>
                            <m:t>𝐸</m:t>
                          </m:r>
                        </m:num>
                        <m:den>
                          <m:r>
                            <a:rPr lang="it-IT" sz="2000" b="0" i="1" smtClean="0">
                              <a:latin typeface="Cambria Math"/>
                            </a:rPr>
                            <m:t>𝐸</m:t>
                          </m:r>
                        </m:den>
                      </m:f>
                      <m:r>
                        <a:rPr lang="it-IT" sz="2000" b="0" i="1" smtClean="0">
                          <a:latin typeface="Cambria Math"/>
                        </a:rPr>
                        <m:t> </m:t>
                      </m:r>
                      <m:r>
                        <a:rPr lang="it-IT" sz="2000" b="0" i="1" smtClean="0">
                          <a:latin typeface="Cambria Math"/>
                          <a:ea typeface="Cambria Math"/>
                        </a:rPr>
                        <m:t>~ 0.1</m:t>
                      </m:r>
                    </m:oMath>
                  </m:oMathPara>
                </a14:m>
                <a:endParaRPr lang="en-US" sz="2000"/>
              </a:p>
            </p:txBody>
          </p:sp>
        </mc:Choice>
        <mc:Fallback xmlns="">
          <p:sp>
            <p:nvSpPr>
              <p:cNvPr id="9" name="CasellaDiTesto 8"/>
              <p:cNvSpPr txBox="1">
                <a:spLocks noRot="1" noChangeAspect="1" noMove="1" noResize="1" noEditPoints="1" noAdjustHandles="1" noChangeArrowheads="1" noChangeShapeType="1" noTextEdit="1"/>
              </p:cNvSpPr>
              <p:nvPr/>
            </p:nvSpPr>
            <p:spPr>
              <a:xfrm>
                <a:off x="7551941" y="4562020"/>
                <a:ext cx="1240917" cy="668516"/>
              </a:xfrm>
              <a:prstGeom prst="rect">
                <a:avLst/>
              </a:prstGeom>
              <a:blipFill rotWithShape="1">
                <a:blip r:embed="rId6"/>
                <a:stretch>
                  <a:fillRect/>
                </a:stretch>
              </a:blipFill>
            </p:spPr>
            <p:txBody>
              <a:bodyPr/>
              <a:lstStyle/>
              <a:p>
                <a:r>
                  <a:rPr lang="en-US">
                    <a:noFill/>
                  </a:rPr>
                  <a:t> </a:t>
                </a:r>
              </a:p>
            </p:txBody>
          </p:sp>
        </mc:Fallback>
      </mc:AlternateContent>
      <p:cxnSp>
        <p:nvCxnSpPr>
          <p:cNvPr id="10" name="Connettore 2 9"/>
          <p:cNvCxnSpPr>
            <a:endCxn id="9" idx="1"/>
          </p:cNvCxnSpPr>
          <p:nvPr/>
        </p:nvCxnSpPr>
        <p:spPr>
          <a:xfrm flipV="1">
            <a:off x="6687845" y="4896278"/>
            <a:ext cx="864096" cy="167129"/>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319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20688"/>
            <a:ext cx="3816424" cy="2951887"/>
          </a:xfrm>
          <a:prstGeom prst="rect">
            <a:avLst/>
          </a:prstGeom>
        </p:spPr>
      </p:pic>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572575"/>
            <a:ext cx="3816424" cy="3126499"/>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2996952"/>
            <a:ext cx="3791570" cy="3205519"/>
          </a:xfrm>
          <a:prstGeom prst="rect">
            <a:avLst/>
          </a:prstGeom>
        </p:spPr>
      </p:pic>
      <mc:AlternateContent xmlns:mc="http://schemas.openxmlformats.org/markup-compatibility/2006">
        <mc:Choice xmlns:a14="http://schemas.microsoft.com/office/drawing/2010/main" Requires="a14">
          <p:sp>
            <p:nvSpPr>
              <p:cNvPr id="5" name="Rettangolo 4"/>
              <p:cNvSpPr/>
              <p:nvPr/>
            </p:nvSpPr>
            <p:spPr>
              <a:xfrm>
                <a:off x="4355976" y="332656"/>
                <a:ext cx="3960440" cy="1029064"/>
              </a:xfrm>
              <a:prstGeom prst="rect">
                <a:avLst/>
              </a:prstGeom>
              <a:solidFill>
                <a:schemeClr val="accent5">
                  <a:lumMod val="20000"/>
                  <a:lumOff val="80000"/>
                </a:schemeClr>
              </a:solidFill>
            </p:spPr>
            <p:txBody>
              <a:bodyPr wrap="square">
                <a:spAutoFit/>
              </a:bodyPr>
              <a:lstStyle/>
              <a:p>
                <a:pPr algn="just"/>
                <a:r>
                  <a:rPr lang="en-US" sz="2000" smtClean="0">
                    <a:latin typeface="Times New Roman" panose="02020603050405020304" pitchFamily="18" charset="0"/>
                    <a:cs typeface="Times New Roman" panose="02020603050405020304" pitchFamily="18" charset="0"/>
                  </a:rPr>
                  <a:t>These are the </a:t>
                </a:r>
                <a:r>
                  <a:rPr lang="en-US" sz="2000">
                    <a:latin typeface="Times New Roman" panose="02020603050405020304" pitchFamily="18" charset="0"/>
                    <a:cs typeface="Times New Roman" panose="02020603050405020304" pitchFamily="18" charset="0"/>
                  </a:rPr>
                  <a:t>ratio between the different average counts </a:t>
                </a:r>
                <a14:m>
                  <m:oMath xmlns:m="http://schemas.openxmlformats.org/officeDocument/2006/math">
                    <m:sSub>
                      <m:sSubPr>
                        <m:ctrlPr>
                          <a:rPr lang="en-US" sz="2000" i="1">
                            <a:latin typeface="Cambria Math"/>
                          </a:rPr>
                        </m:ctrlPr>
                      </m:sSubPr>
                      <m:e>
                        <m:acc>
                          <m:accPr>
                            <m:chr m:val="̅"/>
                            <m:ctrlPr>
                              <a:rPr lang="en-US" sz="2000" i="1">
                                <a:latin typeface="Cambria Math"/>
                              </a:rPr>
                            </m:ctrlPr>
                          </m:accPr>
                          <m:e>
                            <m:r>
                              <a:rPr lang="en-US" sz="2000" i="1">
                                <a:latin typeface="Cambria Math"/>
                              </a:rPr>
                              <m:t>𝑚</m:t>
                            </m:r>
                          </m:e>
                        </m:acc>
                      </m:e>
                      <m:sub>
                        <m:r>
                          <a:rPr lang="en-US" sz="2000" i="1">
                            <a:latin typeface="Cambria Math"/>
                          </a:rPr>
                          <m:t>𝑛</m:t>
                        </m:r>
                        <m:r>
                          <a:rPr lang="en-US" sz="2000" i="1">
                            <a:latin typeface="Cambria Math"/>
                          </a:rPr>
                          <m:t>,</m:t>
                        </m:r>
                        <m:r>
                          <a:rPr lang="en-US" sz="2000" i="1">
                            <a:latin typeface="Cambria Math"/>
                          </a:rPr>
                          <m:t>𝑠</m:t>
                        </m:r>
                      </m:sub>
                    </m:sSub>
                    <m:r>
                      <a:rPr lang="en-US" sz="2000" i="1">
                        <a:latin typeface="Cambria Math"/>
                      </a:rPr>
                      <m:t>(</m:t>
                    </m:r>
                    <m:r>
                      <a:rPr lang="en-US" sz="2000" i="1">
                        <a:latin typeface="Cambria Math"/>
                      </a:rPr>
                      <m:t>𝑡</m:t>
                    </m:r>
                    <m:r>
                      <a:rPr lang="en-US" sz="2000" i="1">
                        <a:latin typeface="Cambria Math"/>
                      </a:rPr>
                      <m:t>,</m:t>
                    </m:r>
                    <m:r>
                      <a:rPr lang="en-US" sz="2000" i="1">
                        <a:latin typeface="Cambria Math"/>
                      </a:rPr>
                      <m:t>𝑇</m:t>
                    </m:r>
                    <m:r>
                      <a:rPr lang="en-US" sz="2000" i="1">
                        <a:latin typeface="Cambria Math"/>
                      </a:rPr>
                      <m:t>)</m:t>
                    </m:r>
                  </m:oMath>
                </a14:m>
                <a:r>
                  <a:rPr lang="en-US" sz="200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and </a:t>
                </a:r>
                <a:r>
                  <a:rPr lang="en-US" sz="2000">
                    <a:latin typeface="Times New Roman" panose="02020603050405020304" pitchFamily="18" charset="0"/>
                    <a:cs typeface="Times New Roman" panose="02020603050405020304" pitchFamily="18" charset="0"/>
                  </a:rPr>
                  <a:t>the total signal without </a:t>
                </a:r>
                <a:r>
                  <a:rPr lang="en-US" sz="2000" smtClean="0">
                    <a:latin typeface="Times New Roman" panose="02020603050405020304" pitchFamily="18" charset="0"/>
                    <a:cs typeface="Times New Roman" panose="02020603050405020304" pitchFamily="18" charset="0"/>
                  </a:rPr>
                  <a:t>filters</a:t>
                </a:r>
                <a:endParaRPr lang="en-US" sz="2000">
                  <a:latin typeface="Times New Roman" panose="02020603050405020304" pitchFamily="18" charset="0"/>
                  <a:cs typeface="Times New Roman" panose="02020603050405020304" pitchFamily="18" charset="0"/>
                </a:endParaRPr>
              </a:p>
            </p:txBody>
          </p:sp>
        </mc:Choice>
        <mc:Fallback>
          <p:sp>
            <p:nvSpPr>
              <p:cNvPr id="5" name="Rettangolo 4"/>
              <p:cNvSpPr>
                <a:spLocks noRot="1" noChangeAspect="1" noMove="1" noResize="1" noEditPoints="1" noAdjustHandles="1" noChangeArrowheads="1" noChangeShapeType="1" noTextEdit="1"/>
              </p:cNvSpPr>
              <p:nvPr/>
            </p:nvSpPr>
            <p:spPr>
              <a:xfrm>
                <a:off x="4355976" y="332656"/>
                <a:ext cx="3960440" cy="1029064"/>
              </a:xfrm>
              <a:prstGeom prst="rect">
                <a:avLst/>
              </a:prstGeom>
              <a:blipFill rotWithShape="1">
                <a:blip r:embed="rId5"/>
                <a:stretch>
                  <a:fillRect l="-1695" t="-2976" r="-1695" b="-10119"/>
                </a:stretch>
              </a:blipFill>
            </p:spPr>
            <p:txBody>
              <a:bodyPr/>
              <a:lstStyle/>
              <a:p>
                <a:r>
                  <a:rPr lang="en-US">
                    <a:noFill/>
                  </a:rPr>
                  <a:t> </a:t>
                </a:r>
              </a:p>
            </p:txBody>
          </p:sp>
        </mc:Fallback>
      </mc:AlternateContent>
      <p:cxnSp>
        <p:nvCxnSpPr>
          <p:cNvPr id="7" name="Connettore 2 6"/>
          <p:cNvCxnSpPr/>
          <p:nvPr/>
        </p:nvCxnSpPr>
        <p:spPr>
          <a:xfrm flipH="1">
            <a:off x="4067944" y="1361720"/>
            <a:ext cx="936104" cy="1419208"/>
          </a:xfrm>
          <a:prstGeom prst="straightConnector1">
            <a:avLst/>
          </a:prstGeom>
          <a:ln w="28575">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flipH="1">
            <a:off x="4211960" y="1484784"/>
            <a:ext cx="936104" cy="2808312"/>
          </a:xfrm>
          <a:prstGeom prst="straightConnector1">
            <a:avLst/>
          </a:prstGeom>
          <a:ln w="28575">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3254259" y="6135687"/>
            <a:ext cx="1627369" cy="461665"/>
          </a:xfrm>
          <a:prstGeom prst="rect">
            <a:avLst/>
          </a:prstGeom>
          <a:solidFill>
            <a:schemeClr val="accent6">
              <a:lumMod val="60000"/>
              <a:lumOff val="40000"/>
            </a:schemeClr>
          </a:solidFill>
        </p:spPr>
        <p:txBody>
          <a:bodyPr wrap="none" rtlCol="0">
            <a:spAutoFit/>
          </a:bodyPr>
          <a:lstStyle/>
          <a:p>
            <a:r>
              <a:rPr lang="it-IT" sz="2400" smtClean="0">
                <a:latin typeface="Times New Roman" panose="02020603050405020304" pitchFamily="18" charset="0"/>
                <a:cs typeface="Times New Roman" panose="02020603050405020304" pitchFamily="18" charset="0"/>
              </a:rPr>
              <a:t>Single bean</a:t>
            </a:r>
            <a:endParaRPr lang="en-US" sz="2400">
              <a:latin typeface="Times New Roman" panose="02020603050405020304" pitchFamily="18" charset="0"/>
              <a:cs typeface="Times New Roman" panose="02020603050405020304" pitchFamily="18" charset="0"/>
            </a:endParaRPr>
          </a:p>
        </p:txBody>
      </p:sp>
      <p:sp>
        <p:nvSpPr>
          <p:cNvPr id="12" name="CasellaDiTesto 11"/>
          <p:cNvSpPr txBox="1"/>
          <p:nvPr/>
        </p:nvSpPr>
        <p:spPr>
          <a:xfrm>
            <a:off x="1907704" y="603695"/>
            <a:ext cx="1944216" cy="461665"/>
          </a:xfrm>
          <a:prstGeom prst="rect">
            <a:avLst/>
          </a:prstGeom>
          <a:solidFill>
            <a:schemeClr val="accent3">
              <a:lumMod val="60000"/>
              <a:lumOff val="40000"/>
            </a:schemeClr>
          </a:solidFill>
        </p:spPr>
        <p:txBody>
          <a:bodyPr wrap="square" rtlCol="0">
            <a:spAutoFit/>
          </a:bodyPr>
          <a:lstStyle/>
          <a:p>
            <a:r>
              <a:rPr lang="it-IT" sz="2400" smtClean="0">
                <a:latin typeface="Times New Roman" panose="02020603050405020304" pitchFamily="18" charset="0"/>
                <a:cs typeface="Times New Roman" panose="02020603050405020304" pitchFamily="18" charset="0"/>
              </a:rPr>
              <a:t>75 lentil seeds</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1062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536112" y="404664"/>
            <a:ext cx="8212352" cy="1200329"/>
          </a:xfrm>
          <a:prstGeom prst="rect">
            <a:avLst/>
          </a:prstGeom>
          <a:solidFill>
            <a:schemeClr val="accent6">
              <a:lumMod val="20000"/>
              <a:lumOff val="80000"/>
            </a:schemeClr>
          </a:solidFill>
          <a:ln w="28575">
            <a:solidFill>
              <a:srgbClr val="FF9900"/>
            </a:solidFill>
          </a:ln>
        </p:spPr>
        <p:txBody>
          <a:bodyPr wrap="square">
            <a:spAutoFit/>
          </a:bodyPr>
          <a:lstStyle/>
          <a:p>
            <a:pPr algn="just"/>
            <a:r>
              <a:rPr lang="en-US" sz="2400">
                <a:latin typeface="Times New Roman" panose="02020603050405020304" pitchFamily="18" charset="0"/>
                <a:cs typeface="Times New Roman" panose="02020603050405020304" pitchFamily="18" charset="0"/>
              </a:rPr>
              <a:t>In the case of lentil seeds </a:t>
            </a:r>
            <a:r>
              <a:rPr lang="en-US" sz="2400" smtClean="0">
                <a:latin typeface="Times New Roman" panose="02020603050405020304" pitchFamily="18" charset="0"/>
                <a:cs typeface="Times New Roman" panose="02020603050405020304" pitchFamily="18" charset="0"/>
              </a:rPr>
              <a:t>the </a:t>
            </a:r>
            <a:r>
              <a:rPr lang="en-US" sz="2400">
                <a:latin typeface="Times New Roman" panose="02020603050405020304" pitchFamily="18" charset="0"/>
                <a:cs typeface="Times New Roman" panose="02020603050405020304" pitchFamily="18" charset="0"/>
              </a:rPr>
              <a:t>dominant components are those of orange (600-645 nm) and yellow-green (550-600 nm), in agreement with the results of Colli and </a:t>
            </a:r>
            <a:r>
              <a:rPr lang="en-US" sz="2400" smtClean="0">
                <a:latin typeface="Times New Roman" panose="02020603050405020304" pitchFamily="18" charset="0"/>
                <a:cs typeface="Times New Roman" panose="02020603050405020304" pitchFamily="18" charset="0"/>
              </a:rPr>
              <a:t>Facchini</a:t>
            </a:r>
          </a:p>
        </p:txBody>
      </p:sp>
      <p:sp>
        <p:nvSpPr>
          <p:cNvPr id="9" name="Rettangolo 8"/>
          <p:cNvSpPr/>
          <p:nvPr/>
        </p:nvSpPr>
        <p:spPr>
          <a:xfrm>
            <a:off x="536112" y="2060848"/>
            <a:ext cx="8231374" cy="1200329"/>
          </a:xfrm>
          <a:prstGeom prst="rect">
            <a:avLst/>
          </a:prstGeom>
          <a:solidFill>
            <a:srgbClr val="CCFF99"/>
          </a:solidFill>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the </a:t>
            </a:r>
            <a:r>
              <a:rPr lang="en-US" sz="2400">
                <a:latin typeface="Times New Roman" panose="02020603050405020304" pitchFamily="18" charset="0"/>
                <a:cs typeface="Times New Roman" panose="02020603050405020304" pitchFamily="18" charset="0"/>
              </a:rPr>
              <a:t>high-energy components remain constant </a:t>
            </a:r>
            <a:r>
              <a:rPr lang="en-US" sz="2400" smtClean="0">
                <a:latin typeface="Times New Roman" panose="02020603050405020304" pitchFamily="18" charset="0"/>
                <a:cs typeface="Times New Roman" panose="02020603050405020304" pitchFamily="18" charset="0"/>
              </a:rPr>
              <a:t>while </a:t>
            </a:r>
            <a:r>
              <a:rPr lang="en-US" sz="2400">
                <a:latin typeface="Times New Roman" panose="02020603050405020304" pitchFamily="18" charset="0"/>
                <a:cs typeface="Times New Roman" panose="02020603050405020304" pitchFamily="18" charset="0"/>
              </a:rPr>
              <a:t>the lower-energy parts clearly change in the relative intensity along all the duration of the measurement. </a:t>
            </a:r>
          </a:p>
        </p:txBody>
      </p:sp>
      <p:sp>
        <p:nvSpPr>
          <p:cNvPr id="12" name="Rettangolo 11"/>
          <p:cNvSpPr/>
          <p:nvPr/>
        </p:nvSpPr>
        <p:spPr>
          <a:xfrm>
            <a:off x="529350" y="3789040"/>
            <a:ext cx="8215169" cy="2308324"/>
          </a:xfrm>
          <a:prstGeom prst="rect">
            <a:avLst/>
          </a:prstGeom>
          <a:solidFill>
            <a:schemeClr val="accent4">
              <a:lumMod val="20000"/>
              <a:lumOff val="80000"/>
            </a:schemeClr>
          </a:solidFill>
          <a:ln w="28575">
            <a:solidFill>
              <a:srgbClr val="FF0000"/>
            </a:solidFill>
          </a:ln>
        </p:spPr>
        <p:txBody>
          <a:bodyPr wrap="square">
            <a:spAutoFit/>
          </a:bodyPr>
          <a:lstStyle/>
          <a:p>
            <a:pPr algn="just"/>
            <a:r>
              <a:rPr lang="en-US" sz="2400">
                <a:latin typeface="Times New Roman" panose="02020603050405020304" pitchFamily="18" charset="0"/>
                <a:cs typeface="Times New Roman" panose="02020603050405020304" pitchFamily="18" charset="0"/>
              </a:rPr>
              <a:t>I</a:t>
            </a:r>
            <a:r>
              <a:rPr lang="en-US" sz="2400" smtClean="0">
                <a:latin typeface="Times New Roman" panose="02020603050405020304" pitchFamily="18" charset="0"/>
                <a:cs typeface="Times New Roman" panose="02020603050405020304" pitchFamily="18" charset="0"/>
              </a:rPr>
              <a:t>n </a:t>
            </a:r>
            <a:r>
              <a:rPr lang="en-US" sz="2400">
                <a:latin typeface="Times New Roman" panose="02020603050405020304" pitchFamily="18" charset="0"/>
                <a:cs typeface="Times New Roman" panose="02020603050405020304" pitchFamily="18" charset="0"/>
              </a:rPr>
              <a:t>the temporal region between 0 and peak B the orange component is constant at first and then slight decreases, this behavior is associated with a simultaneous increase in the yellow-green </a:t>
            </a:r>
            <a:r>
              <a:rPr lang="en-US" sz="2400" smtClean="0">
                <a:latin typeface="Times New Roman" panose="02020603050405020304" pitchFamily="18" charset="0"/>
                <a:cs typeface="Times New Roman" panose="02020603050405020304" pitchFamily="18" charset="0"/>
              </a:rPr>
              <a:t>component. </a:t>
            </a:r>
            <a:r>
              <a:rPr lang="en-US" sz="2400">
                <a:latin typeface="Times New Roman" panose="02020603050405020304" pitchFamily="18" charset="0"/>
                <a:cs typeface="Times New Roman" panose="02020603050405020304" pitchFamily="18" charset="0"/>
              </a:rPr>
              <a:t>Here we are in the temporal region where germination began and where DEA analysis tells us that crucial events are present. </a:t>
            </a:r>
          </a:p>
        </p:txBody>
      </p:sp>
    </p:spTree>
    <p:extLst>
      <p:ext uri="{BB962C8B-B14F-4D97-AF65-F5344CB8AC3E}">
        <p14:creationId xmlns:p14="http://schemas.microsoft.com/office/powerpoint/2010/main" val="14389491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4571999" y="908720"/>
            <a:ext cx="4392489" cy="1569660"/>
          </a:xfrm>
          <a:prstGeom prst="rect">
            <a:avLst/>
          </a:prstGeom>
          <a:solidFill>
            <a:schemeClr val="accent3">
              <a:lumMod val="20000"/>
              <a:lumOff val="80000"/>
            </a:schemeClr>
          </a:solidFill>
          <a:ln w="28575">
            <a:solidFill>
              <a:srgbClr val="009900"/>
            </a:solidFill>
          </a:ln>
        </p:spPr>
        <p:txBody>
          <a:bodyPr wrap="square" rtlCol="0">
            <a:spAutoFit/>
          </a:bodyPr>
          <a:lstStyle/>
          <a:p>
            <a:pPr algn="just"/>
            <a:r>
              <a:rPr lang="it-IT" sz="2400" smtClean="0">
                <a:latin typeface="Times New Roman" panose="02020603050405020304" pitchFamily="18" charset="0"/>
                <a:cs typeface="Times New Roman" panose="02020603050405020304" pitchFamily="18" charset="0"/>
              </a:rPr>
              <a:t>The </a:t>
            </a:r>
            <a:r>
              <a:rPr lang="en-US" sz="2400" smtClean="0">
                <a:latin typeface="Times New Roman" panose="02020603050405020304" pitchFamily="18" charset="0"/>
                <a:cs typeface="Times New Roman" panose="02020603050405020304" pitchFamily="18" charset="0"/>
              </a:rPr>
              <a:t>view </a:t>
            </a:r>
            <a:r>
              <a:rPr lang="en-US" sz="2400">
                <a:latin typeface="Times New Roman" panose="02020603050405020304" pitchFamily="18" charset="0"/>
                <a:cs typeface="Times New Roman" panose="02020603050405020304" pitchFamily="18" charset="0"/>
              </a:rPr>
              <a:t>of the </a:t>
            </a:r>
            <a:r>
              <a:rPr lang="en-US" sz="2400" smtClean="0">
                <a:latin typeface="Times New Roman" panose="02020603050405020304" pitchFamily="18" charset="0"/>
                <a:cs typeface="Times New Roman" panose="02020603050405020304" pitchFamily="18" charset="0"/>
              </a:rPr>
              <a:t>rising </a:t>
            </a:r>
            <a:r>
              <a:rPr lang="en-US" sz="2400">
                <a:latin typeface="Times New Roman" panose="02020603050405020304" pitchFamily="18" charset="0"/>
                <a:cs typeface="Times New Roman" panose="02020603050405020304" pitchFamily="18" charset="0"/>
              </a:rPr>
              <a:t>part </a:t>
            </a:r>
            <a:r>
              <a:rPr lang="en-US" sz="2400" smtClean="0">
                <a:latin typeface="Times New Roman" panose="02020603050405020304" pitchFamily="18" charset="0"/>
                <a:cs typeface="Times New Roman" panose="02020603050405020304" pitchFamily="18" charset="0"/>
              </a:rPr>
              <a:t>of the biophoton emission clearly </a:t>
            </a:r>
            <a:r>
              <a:rPr lang="en-US" sz="2400">
                <a:latin typeface="Times New Roman" panose="02020603050405020304" pitchFamily="18" charset="0"/>
                <a:cs typeface="Times New Roman" panose="02020603050405020304" pitchFamily="18" charset="0"/>
              </a:rPr>
              <a:t>shows at least </a:t>
            </a:r>
            <a:r>
              <a:rPr lang="en-US" sz="2400" smtClean="0">
                <a:latin typeface="Times New Roman" panose="02020603050405020304" pitchFamily="18" charset="0"/>
                <a:cs typeface="Times New Roman" panose="02020603050405020304" pitchFamily="18" charset="0"/>
              </a:rPr>
              <a:t>two zones </a:t>
            </a:r>
            <a:r>
              <a:rPr lang="en-US" sz="2400">
                <a:latin typeface="Times New Roman" panose="02020603050405020304" pitchFamily="18" charset="0"/>
                <a:cs typeface="Times New Roman" panose="02020603050405020304" pitchFamily="18" charset="0"/>
              </a:rPr>
              <a:t>with different </a:t>
            </a:r>
            <a:r>
              <a:rPr lang="en-US" sz="2400" smtClean="0">
                <a:latin typeface="Times New Roman" panose="02020603050405020304" pitchFamily="18" charset="0"/>
                <a:cs typeface="Times New Roman" panose="02020603050405020304" pitchFamily="18" charset="0"/>
              </a:rPr>
              <a:t>rates of growth time</a:t>
            </a:r>
            <a:endParaRPr lang="en-US" sz="2400">
              <a:latin typeface="Times New Roman" panose="02020603050405020304" pitchFamily="18" charset="0"/>
              <a:cs typeface="Times New Roman" panose="02020603050405020304" pitchFamily="18" charset="0"/>
            </a:endParaRPr>
          </a:p>
        </p:txBody>
      </p:sp>
      <p:sp>
        <p:nvSpPr>
          <p:cNvPr id="8" name="Rettangolo 7"/>
          <p:cNvSpPr/>
          <p:nvPr/>
        </p:nvSpPr>
        <p:spPr>
          <a:xfrm>
            <a:off x="859294" y="4221088"/>
            <a:ext cx="7673146" cy="1569660"/>
          </a:xfrm>
          <a:prstGeom prst="rect">
            <a:avLst/>
          </a:prstGeom>
          <a:ln w="28575">
            <a:solidFill>
              <a:srgbClr val="FF0000"/>
            </a:solidFill>
          </a:ln>
        </p:spPr>
        <p:txBody>
          <a:bodyPr wrap="square">
            <a:spAutoFit/>
          </a:bodyPr>
          <a:lstStyle/>
          <a:p>
            <a:pPr algn="just"/>
            <a:r>
              <a:rPr lang="en-US" sz="2400">
                <a:latin typeface="Times New Roman" panose="02020603050405020304" pitchFamily="18" charset="0"/>
                <a:cs typeface="Times New Roman" panose="02020603050405020304" pitchFamily="18" charset="0"/>
              </a:rPr>
              <a:t>These two temporal regions have different behaviors of the various spectral components of the emission</a:t>
            </a:r>
            <a:r>
              <a:rPr lang="en-US" sz="2400" smtClean="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This could be an indication of the existence of different processes at different time that give rise to the emission of </a:t>
            </a:r>
            <a:r>
              <a:rPr lang="en-US" sz="2400" smtClean="0">
                <a:latin typeface="Times New Roman" panose="02020603050405020304" pitchFamily="18" charset="0"/>
                <a:cs typeface="Times New Roman" panose="02020603050405020304" pitchFamily="18" charset="0"/>
              </a:rPr>
              <a:t>biophotons</a:t>
            </a:r>
            <a:endParaRPr lang="en-US" sz="2400">
              <a:latin typeface="Times New Roman" panose="02020603050405020304" pitchFamily="18" charset="0"/>
              <a:cs typeface="Times New Roman" panose="02020603050405020304" pitchFamily="18" charset="0"/>
            </a:endParaRPr>
          </a:p>
        </p:txBody>
      </p:sp>
      <p:grpSp>
        <p:nvGrpSpPr>
          <p:cNvPr id="12" name="Gruppo 11"/>
          <p:cNvGrpSpPr/>
          <p:nvPr/>
        </p:nvGrpSpPr>
        <p:grpSpPr>
          <a:xfrm>
            <a:off x="587983" y="511513"/>
            <a:ext cx="3791570" cy="3205519"/>
            <a:chOff x="587983" y="511513"/>
            <a:chExt cx="3791570" cy="3205519"/>
          </a:xfrm>
        </p:grpSpPr>
        <p:pic>
          <p:nvPicPr>
            <p:cNvPr id="14" name="Immagin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983" y="511513"/>
              <a:ext cx="3791570" cy="3205519"/>
            </a:xfrm>
            <a:prstGeom prst="rect">
              <a:avLst/>
            </a:prstGeom>
          </p:spPr>
        </p:pic>
        <p:sp>
          <p:nvSpPr>
            <p:cNvPr id="10" name="Ovale 9"/>
            <p:cNvSpPr/>
            <p:nvPr/>
          </p:nvSpPr>
          <p:spPr>
            <a:xfrm>
              <a:off x="1475656" y="572569"/>
              <a:ext cx="1008112" cy="27116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Connettore 2 8"/>
          <p:cNvCxnSpPr/>
          <p:nvPr/>
        </p:nvCxnSpPr>
        <p:spPr>
          <a:xfrm flipH="1">
            <a:off x="2483768" y="1143564"/>
            <a:ext cx="2075836" cy="12519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H="1">
            <a:off x="2483768" y="2114272"/>
            <a:ext cx="2088231" cy="36410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4427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7584" y="548680"/>
            <a:ext cx="3045770" cy="461665"/>
          </a:xfrm>
          <a:prstGeom prst="rect">
            <a:avLst/>
          </a:prstGeom>
          <a:solidFill>
            <a:srgbClr val="92D050"/>
          </a:solidFill>
        </p:spPr>
        <p:txBody>
          <a:bodyPr wrap="none" rtlCol="0">
            <a:spAutoFit/>
          </a:bodyPr>
          <a:lstStyle/>
          <a:p>
            <a:r>
              <a:rPr lang="it-IT" sz="2400" smtClean="0"/>
              <a:t>Emission from bacteria</a:t>
            </a:r>
            <a:endParaRPr lang="en-US" sz="2400"/>
          </a:p>
        </p:txBody>
      </p:sp>
      <p:sp>
        <p:nvSpPr>
          <p:cNvPr id="3" name="CasellaDiTesto 2"/>
          <p:cNvSpPr txBox="1"/>
          <p:nvPr/>
        </p:nvSpPr>
        <p:spPr>
          <a:xfrm>
            <a:off x="3287418" y="6334581"/>
            <a:ext cx="5242654" cy="338554"/>
          </a:xfrm>
          <a:prstGeom prst="rect">
            <a:avLst/>
          </a:prstGeom>
          <a:noFill/>
        </p:spPr>
        <p:txBody>
          <a:bodyPr wrap="none" rtlCol="0">
            <a:spAutoFit/>
          </a:bodyPr>
          <a:lstStyle/>
          <a:p>
            <a:r>
              <a:rPr lang="it-IT" sz="1600" smtClean="0"/>
              <a:t>D. Codazza, U. Facchini et.al. Nuovo Cimento 20, 1767 (1998)</a:t>
            </a:r>
            <a:endParaRPr lang="en-US" sz="1600"/>
          </a:p>
        </p:txBody>
      </p:sp>
      <p:sp>
        <p:nvSpPr>
          <p:cNvPr id="4" name="Rettangolo 3"/>
          <p:cNvSpPr/>
          <p:nvPr/>
        </p:nvSpPr>
        <p:spPr>
          <a:xfrm>
            <a:off x="4932040" y="698727"/>
            <a:ext cx="2995297" cy="1200329"/>
          </a:xfrm>
          <a:prstGeom prst="rect">
            <a:avLst/>
          </a:prstGeom>
          <a:ln w="28575">
            <a:solidFill>
              <a:srgbClr val="FF0000"/>
            </a:solidFill>
          </a:ln>
        </p:spPr>
        <p:txBody>
          <a:bodyPr wrap="square">
            <a:spAutoFit/>
          </a:bodyPr>
          <a:lstStyle/>
          <a:p>
            <a:pPr algn="just"/>
            <a:r>
              <a:rPr lang="en-US" sz="2400" smtClean="0">
                <a:latin typeface="Times New Roman" panose="02020603050405020304" pitchFamily="18" charset="0"/>
                <a:cs typeface="Times New Roman" panose="02020603050405020304" pitchFamily="18" charset="0"/>
              </a:rPr>
              <a:t>Staphylococcus aureus</a:t>
            </a:r>
          </a:p>
          <a:p>
            <a:pPr algn="just"/>
            <a:r>
              <a:rPr lang="en-US" sz="2400" smtClean="0">
                <a:latin typeface="Times New Roman" panose="02020603050405020304" pitchFamily="18" charset="0"/>
                <a:cs typeface="Times New Roman" panose="02020603050405020304" pitchFamily="18" charset="0"/>
              </a:rPr>
              <a:t>Streptococcus suis</a:t>
            </a:r>
          </a:p>
          <a:p>
            <a:pPr algn="just"/>
            <a:r>
              <a:rPr lang="en-US" sz="2400" smtClean="0">
                <a:latin typeface="Times New Roman" panose="02020603050405020304" pitchFamily="18" charset="0"/>
                <a:cs typeface="Times New Roman" panose="02020603050405020304" pitchFamily="18" charset="0"/>
              </a:rPr>
              <a:t>Escherichia </a:t>
            </a:r>
            <a:r>
              <a:rPr lang="en-US" sz="2400">
                <a:latin typeface="Times New Roman" panose="02020603050405020304" pitchFamily="18" charset="0"/>
                <a:cs typeface="Times New Roman" panose="02020603050405020304" pitchFamily="18" charset="0"/>
              </a:rPr>
              <a:t>coli</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404" y="1899056"/>
            <a:ext cx="4116828" cy="2032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sellaDiTesto 7"/>
          <p:cNvSpPr txBox="1"/>
          <p:nvPr/>
        </p:nvSpPr>
        <p:spPr>
          <a:xfrm>
            <a:off x="2640484" y="2204864"/>
            <a:ext cx="2465740" cy="461665"/>
          </a:xfrm>
          <a:prstGeom prst="rect">
            <a:avLst/>
          </a:prstGeom>
          <a:solidFill>
            <a:schemeClr val="accent5">
              <a:lumMod val="20000"/>
              <a:lumOff val="80000"/>
            </a:schemeClr>
          </a:solidFill>
        </p:spPr>
        <p:txBody>
          <a:bodyPr wrap="none" rtlCol="0">
            <a:spAutoFit/>
          </a:bodyPr>
          <a:lstStyle/>
          <a:p>
            <a:r>
              <a:rPr lang="it-IT" sz="2400" smtClean="0">
                <a:latin typeface="Times New Roman" panose="02020603050405020304" pitchFamily="18" charset="0"/>
                <a:cs typeface="Times New Roman" panose="02020603050405020304" pitchFamily="18" charset="0"/>
              </a:rPr>
              <a:t>Streptoccocus suis</a:t>
            </a:r>
            <a:endParaRPr lang="en-US" sz="2400">
              <a:latin typeface="Times New Roman" panose="02020603050405020304" pitchFamily="18" charset="0"/>
              <a:cs typeface="Times New Roman" panose="02020603050405020304" pitchFamily="18" charset="0"/>
            </a:endParaRPr>
          </a:p>
        </p:txBody>
      </p:sp>
      <p:sp>
        <p:nvSpPr>
          <p:cNvPr id="9" name="CasellaDiTesto 8"/>
          <p:cNvSpPr txBox="1"/>
          <p:nvPr/>
        </p:nvSpPr>
        <p:spPr>
          <a:xfrm>
            <a:off x="173397" y="4509120"/>
            <a:ext cx="1433406" cy="400110"/>
          </a:xfrm>
          <a:prstGeom prst="rect">
            <a:avLst/>
          </a:prstGeom>
          <a:noFill/>
        </p:spPr>
        <p:txBody>
          <a:bodyPr wrap="none" rtlCol="0">
            <a:spAutoFit/>
          </a:bodyPr>
          <a:lstStyle/>
          <a:p>
            <a:r>
              <a:rPr lang="it-IT" sz="2000">
                <a:latin typeface="Times New Roman" panose="02020603050405020304" pitchFamily="18" charset="0"/>
                <a:cs typeface="Times New Roman" panose="02020603050405020304" pitchFamily="18" charset="0"/>
              </a:rPr>
              <a:t>t</a:t>
            </a:r>
            <a:r>
              <a:rPr lang="it-IT" sz="2000" smtClean="0">
                <a:latin typeface="Times New Roman" panose="02020603050405020304" pitchFamily="18" charset="0"/>
                <a:cs typeface="Times New Roman" panose="02020603050405020304" pitchFamily="18" charset="0"/>
              </a:rPr>
              <a:t>ime in sec. </a:t>
            </a:r>
            <a:endParaRPr lang="en-US" sz="2000">
              <a:latin typeface="Times New Roman" panose="02020603050405020304" pitchFamily="18" charset="0"/>
              <a:cs typeface="Times New Roman" panose="02020603050405020304" pitchFamily="18"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9354" y="3933056"/>
            <a:ext cx="4408870" cy="237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asellaDiTesto 10"/>
          <p:cNvSpPr txBox="1"/>
          <p:nvPr/>
        </p:nvSpPr>
        <p:spPr>
          <a:xfrm>
            <a:off x="4353571" y="4712576"/>
            <a:ext cx="2231701" cy="461665"/>
          </a:xfrm>
          <a:prstGeom prst="rect">
            <a:avLst/>
          </a:prstGeom>
          <a:solidFill>
            <a:schemeClr val="accent5">
              <a:lumMod val="20000"/>
              <a:lumOff val="80000"/>
            </a:schemeClr>
          </a:solidFill>
        </p:spPr>
        <p:txBody>
          <a:bodyPr wrap="none" rtlCol="0">
            <a:spAutoFit/>
          </a:bodyPr>
          <a:lstStyle/>
          <a:p>
            <a:r>
              <a:rPr lang="it-IT" sz="2400" smtClean="0">
                <a:latin typeface="Times New Roman" panose="02020603050405020304" pitchFamily="18" charset="0"/>
                <a:cs typeface="Times New Roman" panose="02020603050405020304" pitchFamily="18" charset="0"/>
              </a:rPr>
              <a:t>Escherichia coli </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59581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1834" y="399463"/>
            <a:ext cx="6626470" cy="707886"/>
          </a:xfrm>
          <a:prstGeom prst="rect">
            <a:avLst/>
          </a:prstGeom>
          <a:noFill/>
          <a:ln w="28575">
            <a:solidFill>
              <a:schemeClr val="accent2">
                <a:lumMod val="75000"/>
              </a:schemeClr>
            </a:solidFill>
          </a:ln>
        </p:spPr>
        <p:txBody>
          <a:bodyPr wrap="square" rtlCol="0">
            <a:spAutoFit/>
          </a:bodyPr>
          <a:lstStyle/>
          <a:p>
            <a:pPr algn="just"/>
            <a:r>
              <a:rPr lang="it-IT" sz="2000" smtClean="0">
                <a:latin typeface="Times New Roman" panose="02020603050405020304" pitchFamily="18" charset="0"/>
                <a:cs typeface="Times New Roman" panose="02020603050405020304" pitchFamily="18" charset="0"/>
              </a:rPr>
              <a:t>In a Petri plates with BHI agar the four different bacteria has been inoculated – After 10 minutes the start the measurments.</a:t>
            </a:r>
            <a:endParaRPr lang="en-US" sz="2000">
              <a:latin typeface="Times New Roman" panose="02020603050405020304" pitchFamily="18" charset="0"/>
              <a:cs typeface="Times New Roman" panose="02020603050405020304" pitchFamily="18"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56792"/>
            <a:ext cx="4006786"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asellaDiTesto 9"/>
          <p:cNvSpPr txBox="1"/>
          <p:nvPr/>
        </p:nvSpPr>
        <p:spPr>
          <a:xfrm>
            <a:off x="3625036" y="1812646"/>
            <a:ext cx="2994731" cy="461665"/>
          </a:xfrm>
          <a:prstGeom prst="rect">
            <a:avLst/>
          </a:prstGeom>
          <a:solidFill>
            <a:schemeClr val="accent5">
              <a:lumMod val="20000"/>
              <a:lumOff val="80000"/>
            </a:schemeClr>
          </a:solidFill>
        </p:spPr>
        <p:txBody>
          <a:bodyPr wrap="none" rtlCol="0">
            <a:spAutoFit/>
          </a:bodyPr>
          <a:lstStyle/>
          <a:p>
            <a:r>
              <a:rPr lang="it-IT" sz="2400" smtClean="0">
                <a:latin typeface="Times New Roman" panose="02020603050405020304" pitchFamily="18" charset="0"/>
                <a:cs typeface="Times New Roman" panose="02020603050405020304" pitchFamily="18" charset="0"/>
              </a:rPr>
              <a:t>Staphylococcus aureus</a:t>
            </a:r>
            <a:endParaRPr lang="en-US" sz="2400">
              <a:latin typeface="Times New Roman" panose="02020603050405020304" pitchFamily="18" charset="0"/>
              <a:cs typeface="Times New Roman" panose="02020603050405020304" pitchFamily="18" charset="0"/>
            </a:endParaRPr>
          </a:p>
        </p:txBody>
      </p:sp>
      <p:sp>
        <p:nvSpPr>
          <p:cNvPr id="11" name="CasellaDiTesto 10"/>
          <p:cNvSpPr txBox="1"/>
          <p:nvPr/>
        </p:nvSpPr>
        <p:spPr>
          <a:xfrm>
            <a:off x="654058" y="4653136"/>
            <a:ext cx="7848872" cy="1200329"/>
          </a:xfrm>
          <a:prstGeom prst="rect">
            <a:avLst/>
          </a:prstGeom>
          <a:solidFill>
            <a:schemeClr val="accent3">
              <a:lumMod val="20000"/>
              <a:lumOff val="80000"/>
            </a:schemeClr>
          </a:solidFill>
          <a:ln w="28575">
            <a:solidFill>
              <a:srgbClr val="00B050"/>
            </a:solidFill>
          </a:ln>
        </p:spPr>
        <p:txBody>
          <a:bodyPr wrap="square" rtlCol="0">
            <a:spAutoFit/>
          </a:bodyPr>
          <a:lstStyle/>
          <a:p>
            <a:pPr algn="just"/>
            <a:r>
              <a:rPr lang="it-IT" sz="2400" smtClean="0">
                <a:latin typeface="Times New Roman" panose="02020603050405020304" pitchFamily="18" charset="0"/>
                <a:cs typeface="Times New Roman" panose="02020603050405020304" pitchFamily="18" charset="0"/>
              </a:rPr>
              <a:t>Each bacterium has a well defined type of emission, perhaps following the type of growing – It is completely </a:t>
            </a:r>
            <a:r>
              <a:rPr lang="it-IT" sz="2400" smtClean="0">
                <a:latin typeface="Times New Roman" panose="02020603050405020304" pitchFamily="18" charset="0"/>
                <a:cs typeface="Times New Roman" panose="02020603050405020304" pitchFamily="18" charset="0"/>
              </a:rPr>
              <a:t>different </a:t>
            </a:r>
            <a:r>
              <a:rPr lang="it-IT" sz="2400" smtClean="0">
                <a:latin typeface="Times New Roman" panose="02020603050405020304" pitchFamily="18" charset="0"/>
                <a:cs typeface="Times New Roman" panose="02020603050405020304" pitchFamily="18" charset="0"/>
              </a:rPr>
              <a:t>from the emission during the germination </a:t>
            </a:r>
            <a:r>
              <a:rPr lang="it-IT" sz="2400" smtClean="0">
                <a:latin typeface="Times New Roman" panose="02020603050405020304" pitchFamily="18" charset="0"/>
                <a:cs typeface="Times New Roman" panose="02020603050405020304" pitchFamily="18" charset="0"/>
              </a:rPr>
              <a:t>process of seeds</a:t>
            </a:r>
            <a:endParaRPr lang="en-US" sz="2400">
              <a:latin typeface="Times New Roman" panose="02020603050405020304" pitchFamily="18" charset="0"/>
              <a:cs typeface="Times New Roman" panose="02020603050405020304" pitchFamily="18" charset="0"/>
            </a:endParaRPr>
          </a:p>
        </p:txBody>
      </p:sp>
      <p:sp>
        <p:nvSpPr>
          <p:cNvPr id="12" name="CasellaDiTesto 11"/>
          <p:cNvSpPr txBox="1"/>
          <p:nvPr/>
        </p:nvSpPr>
        <p:spPr>
          <a:xfrm>
            <a:off x="170286" y="3971776"/>
            <a:ext cx="1433406" cy="400110"/>
          </a:xfrm>
          <a:prstGeom prst="rect">
            <a:avLst/>
          </a:prstGeom>
          <a:noFill/>
        </p:spPr>
        <p:txBody>
          <a:bodyPr wrap="none" rtlCol="0">
            <a:spAutoFit/>
          </a:bodyPr>
          <a:lstStyle/>
          <a:p>
            <a:r>
              <a:rPr lang="it-IT" sz="2000">
                <a:latin typeface="Times New Roman" panose="02020603050405020304" pitchFamily="18" charset="0"/>
                <a:cs typeface="Times New Roman" panose="02020603050405020304" pitchFamily="18" charset="0"/>
              </a:rPr>
              <a:t>t</a:t>
            </a:r>
            <a:r>
              <a:rPr lang="it-IT" sz="2000" smtClean="0">
                <a:latin typeface="Times New Roman" panose="02020603050405020304" pitchFamily="18" charset="0"/>
                <a:cs typeface="Times New Roman" panose="02020603050405020304" pitchFamily="18" charset="0"/>
              </a:rPr>
              <a:t>ime in sec. </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67601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68885" y="476672"/>
            <a:ext cx="2927404" cy="461665"/>
          </a:xfrm>
          <a:prstGeom prst="rect">
            <a:avLst/>
          </a:prstGeom>
          <a:solidFill>
            <a:schemeClr val="accent1">
              <a:lumMod val="20000"/>
              <a:lumOff val="80000"/>
            </a:schemeClr>
          </a:solidFill>
        </p:spPr>
        <p:txBody>
          <a:bodyPr wrap="none" rtlCol="0">
            <a:spAutoFit/>
          </a:bodyPr>
          <a:lstStyle/>
          <a:p>
            <a:r>
              <a:rPr lang="it-IT" sz="2400" smtClean="0">
                <a:latin typeface="Times New Roman" panose="02020603050405020304" pitchFamily="18" charset="0"/>
                <a:cs typeface="Times New Roman" panose="02020603050405020304" pitchFamily="18" charset="0"/>
              </a:rPr>
              <a:t>The use of biophotons</a:t>
            </a:r>
            <a:endParaRPr lang="en-US"/>
          </a:p>
        </p:txBody>
      </p:sp>
      <p:sp>
        <p:nvSpPr>
          <p:cNvPr id="3" name="CasellaDiTesto 2"/>
          <p:cNvSpPr txBox="1"/>
          <p:nvPr/>
        </p:nvSpPr>
        <p:spPr>
          <a:xfrm>
            <a:off x="506665" y="1412776"/>
            <a:ext cx="7704856" cy="4062651"/>
          </a:xfrm>
          <a:prstGeom prst="rect">
            <a:avLst/>
          </a:prstGeom>
          <a:noFill/>
          <a:ln w="28575">
            <a:solidFill>
              <a:srgbClr val="00B050"/>
            </a:solidFill>
          </a:ln>
        </p:spPr>
        <p:txBody>
          <a:bodyPr wrap="square" rtlCol="0">
            <a:spAutoFit/>
          </a:bodyPr>
          <a:lstStyle/>
          <a:p>
            <a:r>
              <a:rPr lang="it-IT" sz="2400" smtClean="0">
                <a:latin typeface="Times New Roman" panose="02020603050405020304" pitchFamily="18" charset="0"/>
                <a:cs typeface="Times New Roman" panose="02020603050405020304" pitchFamily="18" charset="0"/>
              </a:rPr>
              <a:t>Actually biophotons were used </a:t>
            </a:r>
          </a:p>
          <a:p>
            <a:endParaRPr lang="it-IT" sz="2400">
              <a:latin typeface="Times New Roman" panose="02020603050405020304" pitchFamily="18" charset="0"/>
              <a:cs typeface="Times New Roman" panose="02020603050405020304" pitchFamily="18" charset="0"/>
            </a:endParaRPr>
          </a:p>
          <a:p>
            <a:r>
              <a:rPr lang="it-IT" sz="2400" smtClean="0">
                <a:solidFill>
                  <a:srgbClr val="C00000"/>
                </a:solidFill>
                <a:latin typeface="Times New Roman" panose="02020603050405020304" pitchFamily="18" charset="0"/>
                <a:cs typeface="Times New Roman" panose="02020603050405020304" pitchFamily="18" charset="0"/>
              </a:rPr>
              <a:t>in </a:t>
            </a:r>
            <a:r>
              <a:rPr lang="en-US" sz="2400" smtClean="0">
                <a:solidFill>
                  <a:srgbClr val="C00000"/>
                </a:solidFill>
                <a:latin typeface="Times New Roman" panose="02020603050405020304" pitchFamily="18" charset="0"/>
                <a:cs typeface="Times New Roman" panose="02020603050405020304" pitchFamily="18" charset="0"/>
              </a:rPr>
              <a:t>agriculture: </a:t>
            </a:r>
          </a:p>
          <a:p>
            <a:pPr marL="342900" indent="-342900">
              <a:buFont typeface="Arial" panose="020B0604020202020204" pitchFamily="34" charset="0"/>
              <a:buChar char="•"/>
            </a:pPr>
            <a:r>
              <a:rPr lang="en-US" sz="2400" smtClean="0">
                <a:latin typeface="Times New Roman" panose="02020603050405020304" pitchFamily="18" charset="0"/>
                <a:cs typeface="Times New Roman" panose="02020603050405020304" pitchFamily="18" charset="0"/>
              </a:rPr>
              <a:t>to </a:t>
            </a:r>
            <a:r>
              <a:rPr lang="en-US" sz="2400">
                <a:latin typeface="Times New Roman" panose="02020603050405020304" pitchFamily="18" charset="0"/>
                <a:cs typeface="Times New Roman" panose="02020603050405020304" pitchFamily="18" charset="0"/>
              </a:rPr>
              <a:t>monitor the response of plants to to </a:t>
            </a:r>
            <a:r>
              <a:rPr lang="en-US" sz="2400" smtClean="0">
                <a:latin typeface="Times New Roman" panose="02020603050405020304" pitchFamily="18" charset="0"/>
                <a:cs typeface="Times New Roman" panose="02020603050405020304" pitchFamily="18" charset="0"/>
              </a:rPr>
              <a:t>pathogens,  </a:t>
            </a:r>
            <a:r>
              <a:rPr lang="en-US" sz="2400">
                <a:latin typeface="Times New Roman" panose="02020603050405020304" pitchFamily="18" charset="0"/>
                <a:cs typeface="Times New Roman" panose="02020603050405020304" pitchFamily="18" charset="0"/>
              </a:rPr>
              <a:t>to drought </a:t>
            </a:r>
            <a:r>
              <a:rPr lang="en-US" sz="2400" smtClean="0">
                <a:latin typeface="Times New Roman" panose="02020603050405020304" pitchFamily="18" charset="0"/>
                <a:cs typeface="Times New Roman" panose="02020603050405020304" pitchFamily="18" charset="0"/>
              </a:rPr>
              <a:t>stress, </a:t>
            </a:r>
            <a:r>
              <a:rPr lang="en-US" sz="2400">
                <a:latin typeface="Times New Roman" panose="02020603050405020304" pitchFamily="18" charset="0"/>
                <a:cs typeface="Times New Roman" panose="02020603050405020304" pitchFamily="18" charset="0"/>
              </a:rPr>
              <a:t>saline </a:t>
            </a:r>
            <a:r>
              <a:rPr lang="en-US" sz="2400" smtClean="0">
                <a:latin typeface="Times New Roman" panose="02020603050405020304" pitchFamily="18" charset="0"/>
                <a:cs typeface="Times New Roman" panose="02020603050405020304" pitchFamily="18" charset="0"/>
              </a:rPr>
              <a:t>stress, </a:t>
            </a:r>
            <a:r>
              <a:rPr lang="en-US" sz="2400">
                <a:latin typeface="Times New Roman" panose="02020603050405020304" pitchFamily="18" charset="0"/>
                <a:cs typeface="Times New Roman" panose="02020603050405020304" pitchFamily="18" charset="0"/>
              </a:rPr>
              <a:t>to </a:t>
            </a:r>
            <a:r>
              <a:rPr lang="en-US" sz="2400" smtClean="0">
                <a:latin typeface="Times New Roman" panose="02020603050405020304" pitchFamily="18" charset="0"/>
                <a:cs typeface="Times New Roman" panose="02020603050405020304" pitchFamily="18" charset="0"/>
              </a:rPr>
              <a:t>herbicides. </a:t>
            </a:r>
          </a:p>
          <a:p>
            <a:pPr marL="342900" indent="-342900">
              <a:buFont typeface="Arial" panose="020B0604020202020204" pitchFamily="34" charset="0"/>
              <a:buChar char="•"/>
            </a:pPr>
            <a:r>
              <a:rPr lang="it-IT" sz="2400" smtClean="0">
                <a:latin typeface="Times New Roman" panose="02020603050405020304" pitchFamily="18" charset="0"/>
                <a:cs typeface="Times New Roman" panose="02020603050405020304" pitchFamily="18" charset="0"/>
              </a:rPr>
              <a:t>To check the germination power of seeds.</a:t>
            </a:r>
          </a:p>
          <a:p>
            <a:endParaRPr lang="it-IT" sz="2400">
              <a:latin typeface="Times New Roman" panose="02020603050405020304" pitchFamily="18" charset="0"/>
              <a:cs typeface="Times New Roman" panose="02020603050405020304" pitchFamily="18" charset="0"/>
            </a:endParaRPr>
          </a:p>
          <a:p>
            <a:r>
              <a:rPr lang="it-IT" sz="2400">
                <a:solidFill>
                  <a:srgbClr val="C00000"/>
                </a:solidFill>
                <a:latin typeface="Times New Roman" panose="02020603050405020304" pitchFamily="18" charset="0"/>
                <a:cs typeface="Times New Roman" panose="02020603050405020304" pitchFamily="18" charset="0"/>
              </a:rPr>
              <a:t>i</a:t>
            </a:r>
            <a:r>
              <a:rPr lang="it-IT" sz="2400" smtClean="0">
                <a:solidFill>
                  <a:srgbClr val="C00000"/>
                </a:solidFill>
                <a:latin typeface="Times New Roman" panose="02020603050405020304" pitchFamily="18" charset="0"/>
                <a:cs typeface="Times New Roman" panose="02020603050405020304" pitchFamily="18" charset="0"/>
              </a:rPr>
              <a:t>n biomedicine </a:t>
            </a:r>
            <a:endParaRPr lang="en-US" sz="2400" smtClean="0">
              <a:solidFill>
                <a:srgbClr val="C00000"/>
              </a:solidFill>
              <a:latin typeface="Times New Roman" panose="02020603050405020304" pitchFamily="18" charset="0"/>
              <a:cs typeface="Times New Roman" panose="02020603050405020304" pitchFamily="18" charset="0"/>
            </a:endParaRPr>
          </a:p>
          <a:p>
            <a:pPr>
              <a:buClrTx/>
              <a:buSzTx/>
              <a:buFontTx/>
              <a:buNone/>
            </a:pPr>
            <a:r>
              <a:rPr lang="en-US" sz="2400" smtClean="0">
                <a:latin typeface="Times New Roman" panose="02020603050405020304" pitchFamily="18" charset="0"/>
                <a:cs typeface="Times New Roman" panose="02020603050405020304" pitchFamily="18" charset="0"/>
              </a:rPr>
              <a:t>Dermatology, Neuroscience, Oncology and </a:t>
            </a:r>
            <a:r>
              <a:rPr lang="en-US" sz="2400">
                <a:latin typeface="Times New Roman" panose="02020603050405020304" pitchFamily="18" charset="0"/>
                <a:cs typeface="Times New Roman" panose="02020603050405020304" pitchFamily="18" charset="0"/>
              </a:rPr>
              <a:t>General diagnostics</a:t>
            </a:r>
            <a:endParaRPr lang="it-IT" altLang="en-US" sz="2400">
              <a:latin typeface="Times New Roman" panose="02020603050405020304" pitchFamily="18" charset="0"/>
              <a:cs typeface="Times New Roman" panose="02020603050405020304" pitchFamily="18" charset="0"/>
            </a:endParaRPr>
          </a:p>
          <a:p>
            <a:endParaRPr lang="it-IT" smtClean="0"/>
          </a:p>
        </p:txBody>
      </p:sp>
    </p:spTree>
    <p:extLst>
      <p:ext uri="{BB962C8B-B14F-4D97-AF65-F5344CB8AC3E}">
        <p14:creationId xmlns:p14="http://schemas.microsoft.com/office/powerpoint/2010/main" val="7307817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 xmlns:a16="http://schemas.microsoft.com/office/drawing/2014/main" id="{BD20C7A3-8CB8-BD4E-A842-54D5000C4466}"/>
              </a:ext>
            </a:extLst>
          </p:cNvPr>
          <p:cNvSpPr txBox="1"/>
          <p:nvPr/>
        </p:nvSpPr>
        <p:spPr>
          <a:xfrm>
            <a:off x="3419872" y="476672"/>
            <a:ext cx="2090637" cy="461665"/>
          </a:xfrm>
          <a:prstGeom prst="rect">
            <a:avLst/>
          </a:prstGeom>
          <a:solidFill>
            <a:schemeClr val="accent2">
              <a:lumMod val="20000"/>
              <a:lumOff val="80000"/>
            </a:schemeClr>
          </a:solidFill>
        </p:spPr>
        <p:txBody>
          <a:bodyPr wrap="none" rtlCol="0">
            <a:spAutoFit/>
          </a:bodyPr>
          <a:lstStyle/>
          <a:p>
            <a:r>
              <a:rPr lang="it-IT" sz="2400">
                <a:latin typeface="Times New Roman" panose="02020603050405020304" pitchFamily="18" charset="0"/>
                <a:cs typeface="Times New Roman" panose="02020603050405020304" pitchFamily="18" charset="0"/>
              </a:rPr>
              <a:t>Open </a:t>
            </a:r>
            <a:r>
              <a:rPr lang="it-IT" sz="2400" err="1">
                <a:latin typeface="Times New Roman" panose="02020603050405020304" pitchFamily="18" charset="0"/>
                <a:cs typeface="Times New Roman" panose="02020603050405020304" pitchFamily="18" charset="0"/>
              </a:rPr>
              <a:t>questions</a:t>
            </a:r>
            <a:endParaRPr lang="it-IT" sz="2400">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 xmlns:a16="http://schemas.microsoft.com/office/drawing/2014/main" id="{50C8AF24-B127-504D-B9E9-95F74C079803}"/>
              </a:ext>
            </a:extLst>
          </p:cNvPr>
          <p:cNvSpPr txBox="1"/>
          <p:nvPr/>
        </p:nvSpPr>
        <p:spPr>
          <a:xfrm>
            <a:off x="215238" y="1268761"/>
            <a:ext cx="8389210" cy="5262979"/>
          </a:xfrm>
          <a:prstGeom prst="rect">
            <a:avLst/>
          </a:prstGeom>
          <a:solidFill>
            <a:srgbClr val="E2FBFE"/>
          </a:solidFill>
          <a:ln w="28575">
            <a:solidFill>
              <a:srgbClr val="FF0000"/>
            </a:solidFill>
          </a:ln>
        </p:spPr>
        <p:txBody>
          <a:bodyPr wrap="square" rtlCol="0">
            <a:spAutoFit/>
          </a:bodyPr>
          <a:lstStyle/>
          <a:p>
            <a:pPr algn="just"/>
            <a:r>
              <a:rPr lang="it-IT" sz="2400" err="1">
                <a:latin typeface="Times New Roman" panose="02020603050405020304" pitchFamily="18" charset="0"/>
                <a:cs typeface="Times New Roman" panose="02020603050405020304" pitchFamily="18" charset="0"/>
              </a:rPr>
              <a:t>Many</a:t>
            </a:r>
            <a:endParaRPr lang="it-IT" sz="2400">
              <a:latin typeface="Times New Roman" panose="02020603050405020304" pitchFamily="18" charset="0"/>
              <a:cs typeface="Times New Roman" panose="02020603050405020304" pitchFamily="18" charset="0"/>
            </a:endParaRPr>
          </a:p>
          <a:p>
            <a:pPr marL="457200" indent="-457200" algn="just">
              <a:buFont typeface="+mj-lt"/>
              <a:buAutoNum type="arabicPeriod"/>
            </a:pPr>
            <a:endParaRPr lang="it-IT" sz="2400">
              <a:latin typeface="Times New Roman" panose="02020603050405020304" pitchFamily="18" charset="0"/>
              <a:cs typeface="Times New Roman" panose="02020603050405020304" pitchFamily="18" charset="0"/>
            </a:endParaRPr>
          </a:p>
          <a:p>
            <a:pPr algn="just"/>
            <a:r>
              <a:rPr lang="it-IT" sz="2400">
                <a:latin typeface="Times New Roman" panose="02020603050405020304" pitchFamily="18" charset="0"/>
                <a:cs typeface="Times New Roman" panose="02020603050405020304" pitchFamily="18" charset="0"/>
              </a:rPr>
              <a:t>Some of </a:t>
            </a:r>
            <a:r>
              <a:rPr lang="it-IT" sz="2400" err="1">
                <a:latin typeface="Times New Roman" panose="02020603050405020304" pitchFamily="18" charset="0"/>
                <a:cs typeface="Times New Roman" panose="02020603050405020304" pitchFamily="18" charset="0"/>
              </a:rPr>
              <a:t>them</a:t>
            </a:r>
            <a:r>
              <a:rPr lang="it-IT" sz="2400">
                <a:latin typeface="Times New Roman" panose="02020603050405020304" pitchFamily="18" charset="0"/>
                <a:cs typeface="Times New Roman" panose="02020603050405020304" pitchFamily="18" charset="0"/>
              </a:rPr>
              <a:t>:</a:t>
            </a:r>
          </a:p>
          <a:p>
            <a:pPr marL="457200" indent="-457200" algn="just">
              <a:buFont typeface="+mj-lt"/>
              <a:buAutoNum type="arabicPeriod"/>
            </a:pPr>
            <a:endParaRPr lang="it-IT" sz="240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it-IT" sz="2400" err="1">
                <a:latin typeface="Times New Roman" panose="02020603050405020304" pitchFamily="18" charset="0"/>
                <a:cs typeface="Times New Roman" panose="02020603050405020304" pitchFamily="18" charset="0"/>
              </a:rPr>
              <a:t>Which</a:t>
            </a:r>
            <a:r>
              <a:rPr lang="it-IT" sz="2400">
                <a:latin typeface="Times New Roman" panose="02020603050405020304" pitchFamily="18" charset="0"/>
                <a:cs typeface="Times New Roman" panose="02020603050405020304" pitchFamily="18" charset="0"/>
              </a:rPr>
              <a:t> part of the living </a:t>
            </a:r>
            <a:r>
              <a:rPr lang="it-IT" sz="2400" err="1">
                <a:latin typeface="Times New Roman" panose="02020603050405020304" pitchFamily="18" charset="0"/>
                <a:cs typeface="Times New Roman" panose="02020603050405020304" pitchFamily="18" charset="0"/>
              </a:rPr>
              <a:t>organism</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emitts</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biophotons</a:t>
            </a:r>
            <a:r>
              <a:rPr lang="it-IT" sz="2400">
                <a:latin typeface="Times New Roman" panose="02020603050405020304" pitchFamily="18" charset="0"/>
                <a:cs typeface="Times New Roman" panose="02020603050405020304" pitchFamily="18" charset="0"/>
              </a:rPr>
              <a:t>? </a:t>
            </a:r>
          </a:p>
          <a:p>
            <a:pPr marL="457200" indent="-457200" algn="just">
              <a:buFont typeface="+mj-lt"/>
              <a:buAutoNum type="arabicPeriod"/>
            </a:pPr>
            <a:endParaRPr lang="it-IT" sz="240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it-IT" sz="2400">
                <a:latin typeface="Times New Roman" panose="02020603050405020304" pitchFamily="18" charset="0"/>
                <a:cs typeface="Times New Roman" panose="02020603050405020304" pitchFamily="18" charset="0"/>
              </a:rPr>
              <a:t>How </a:t>
            </a:r>
            <a:r>
              <a:rPr lang="it-IT" sz="2400" err="1">
                <a:latin typeface="Times New Roman" panose="02020603050405020304" pitchFamily="18" charset="0"/>
                <a:cs typeface="Times New Roman" panose="02020603050405020304" pitchFamily="18" charset="0"/>
              </a:rPr>
              <a:t>plants</a:t>
            </a:r>
            <a:r>
              <a:rPr lang="it-IT" sz="2400">
                <a:latin typeface="Times New Roman" panose="02020603050405020304" pitchFamily="18" charset="0"/>
                <a:cs typeface="Times New Roman" panose="02020603050405020304" pitchFamily="18" charset="0"/>
              </a:rPr>
              <a:t> </a:t>
            </a:r>
            <a:r>
              <a:rPr lang="it-IT" sz="2400" smtClean="0">
                <a:latin typeface="Times New Roman" panose="02020603050405020304" pitchFamily="18" charset="0"/>
                <a:cs typeface="Times New Roman" panose="02020603050405020304" pitchFamily="18" charset="0"/>
              </a:rPr>
              <a:t>can </a:t>
            </a:r>
            <a:r>
              <a:rPr lang="it-IT" sz="2400">
                <a:latin typeface="Times New Roman" panose="02020603050405020304" pitchFamily="18" charset="0"/>
                <a:cs typeface="Times New Roman" panose="02020603050405020304" pitchFamily="18" charset="0"/>
              </a:rPr>
              <a:t>discriminate </a:t>
            </a:r>
            <a:r>
              <a:rPr lang="it-IT" sz="2400" err="1">
                <a:latin typeface="Times New Roman" panose="02020603050405020304" pitchFamily="18" charset="0"/>
                <a:cs typeface="Times New Roman" panose="02020603050405020304" pitchFamily="18" charset="0"/>
              </a:rPr>
              <a:t>between</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this</a:t>
            </a:r>
            <a:r>
              <a:rPr lang="it-IT" sz="2400">
                <a:latin typeface="Times New Roman" panose="02020603050405020304" pitchFamily="18" charset="0"/>
                <a:cs typeface="Times New Roman" panose="02020603050405020304" pitchFamily="18" charset="0"/>
              </a:rPr>
              <a:t> ultra-</a:t>
            </a:r>
            <a:r>
              <a:rPr lang="it-IT" sz="2400" err="1">
                <a:latin typeface="Times New Roman" panose="02020603050405020304" pitchFamily="18" charset="0"/>
                <a:cs typeface="Times New Roman" panose="02020603050405020304" pitchFamily="18" charset="0"/>
              </a:rPr>
              <a:t>weak</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emission</a:t>
            </a:r>
            <a:r>
              <a:rPr lang="it-IT" sz="2400">
                <a:latin typeface="Times New Roman" panose="02020603050405020304" pitchFamily="18" charset="0"/>
                <a:cs typeface="Times New Roman" panose="02020603050405020304" pitchFamily="18" charset="0"/>
              </a:rPr>
              <a:t> and the background light?</a:t>
            </a:r>
          </a:p>
          <a:p>
            <a:pPr marL="457200" indent="-457200" algn="just">
              <a:buFont typeface="+mj-lt"/>
              <a:buAutoNum type="arabicPeriod"/>
            </a:pPr>
            <a:endParaRPr lang="it-IT" sz="240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it-IT" sz="2400">
                <a:latin typeface="Times New Roman" panose="02020603050405020304" pitchFamily="18" charset="0"/>
                <a:cs typeface="Times New Roman" panose="02020603050405020304" pitchFamily="18" charset="0"/>
              </a:rPr>
              <a:t>Do the light </a:t>
            </a:r>
            <a:r>
              <a:rPr lang="it-IT" sz="2400" err="1">
                <a:latin typeface="Times New Roman" panose="02020603050405020304" pitchFamily="18" charset="0"/>
                <a:cs typeface="Times New Roman" panose="02020603050405020304" pitchFamily="18" charset="0"/>
              </a:rPr>
              <a:t>we</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measure</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could</a:t>
            </a:r>
            <a:r>
              <a:rPr lang="it-IT" sz="2400">
                <a:latin typeface="Times New Roman" panose="02020603050405020304" pitchFamily="18" charset="0"/>
                <a:cs typeface="Times New Roman" panose="02020603050405020304" pitchFamily="18" charset="0"/>
              </a:rPr>
              <a:t> be just a </a:t>
            </a:r>
            <a:r>
              <a:rPr lang="it-IT" sz="2400" err="1">
                <a:latin typeface="Times New Roman" panose="02020603050405020304" pitchFamily="18" charset="0"/>
                <a:cs typeface="Times New Roman" panose="02020603050405020304" pitchFamily="18" charset="0"/>
              </a:rPr>
              <a:t>residul</a:t>
            </a:r>
            <a:r>
              <a:rPr lang="it-IT" sz="2400">
                <a:latin typeface="Times New Roman" panose="02020603050405020304" pitchFamily="18" charset="0"/>
                <a:cs typeface="Times New Roman" panose="02020603050405020304" pitchFamily="18" charset="0"/>
              </a:rPr>
              <a:t> EM </a:t>
            </a:r>
            <a:r>
              <a:rPr lang="it-IT" sz="2400" err="1">
                <a:latin typeface="Times New Roman" panose="02020603050405020304" pitchFamily="18" charset="0"/>
                <a:cs typeface="Times New Roman" panose="02020603050405020304" pitchFamily="18" charset="0"/>
              </a:rPr>
              <a:t>emission</a:t>
            </a:r>
            <a:r>
              <a:rPr lang="it-IT" sz="2400">
                <a:latin typeface="Times New Roman" panose="02020603050405020304" pitchFamily="18" charset="0"/>
                <a:cs typeface="Times New Roman" panose="02020603050405020304" pitchFamily="18" charset="0"/>
              </a:rPr>
              <a:t> of a </a:t>
            </a:r>
            <a:r>
              <a:rPr lang="it-IT" sz="2400" err="1">
                <a:latin typeface="Times New Roman" panose="02020603050405020304" pitchFamily="18" charset="0"/>
                <a:cs typeface="Times New Roman" panose="02020603050405020304" pitchFamily="18" charset="0"/>
              </a:rPr>
              <a:t>much</a:t>
            </a:r>
            <a:r>
              <a:rPr lang="it-IT" sz="2400">
                <a:latin typeface="Times New Roman" panose="02020603050405020304" pitchFamily="18" charset="0"/>
                <a:cs typeface="Times New Roman" panose="02020603050405020304" pitchFamily="18" charset="0"/>
              </a:rPr>
              <a:t> more intense EM </a:t>
            </a:r>
            <a:r>
              <a:rPr lang="it-IT" sz="2400" err="1">
                <a:latin typeface="Times New Roman" panose="02020603050405020304" pitchFamily="18" charset="0"/>
                <a:cs typeface="Times New Roman" panose="02020603050405020304" pitchFamily="18" charset="0"/>
              </a:rPr>
              <a:t>exchange</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that</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occurs</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between</a:t>
            </a:r>
            <a:r>
              <a:rPr lang="it-IT" sz="2400">
                <a:latin typeface="Times New Roman" panose="02020603050405020304" pitchFamily="18" charset="0"/>
                <a:cs typeface="Times New Roman" panose="02020603050405020304" pitchFamily="18" charset="0"/>
              </a:rPr>
              <a:t> and inside the </a:t>
            </a:r>
            <a:r>
              <a:rPr lang="it-IT" sz="2400" err="1">
                <a:latin typeface="Times New Roman" panose="02020603050405020304" pitchFamily="18" charset="0"/>
                <a:cs typeface="Times New Roman" panose="02020603050405020304" pitchFamily="18" charset="0"/>
              </a:rPr>
              <a:t>cells</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that</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form</a:t>
            </a:r>
            <a:r>
              <a:rPr lang="it-IT" sz="2400">
                <a:latin typeface="Times New Roman" panose="02020603050405020304" pitchFamily="18" charset="0"/>
                <a:cs typeface="Times New Roman" panose="02020603050405020304" pitchFamily="18" charset="0"/>
              </a:rPr>
              <a:t> the living </a:t>
            </a:r>
            <a:r>
              <a:rPr lang="it-IT" sz="2400" err="1">
                <a:latin typeface="Times New Roman" panose="02020603050405020304" pitchFamily="18" charset="0"/>
                <a:cs typeface="Times New Roman" panose="02020603050405020304" pitchFamily="18" charset="0"/>
              </a:rPr>
              <a:t>organism</a:t>
            </a:r>
            <a:r>
              <a:rPr lang="it-IT" sz="2400">
                <a:latin typeface="Times New Roman" panose="02020603050405020304" pitchFamily="18" charset="0"/>
                <a:cs typeface="Times New Roman" panose="02020603050405020304" pitchFamily="18" charset="0"/>
              </a:rPr>
              <a:t>? </a:t>
            </a:r>
          </a:p>
          <a:p>
            <a:pPr marL="457200" indent="-457200" algn="just">
              <a:buFont typeface="+mj-lt"/>
              <a:buAutoNum type="arabicPeriod"/>
            </a:pPr>
            <a:endParaRPr lang="it-IT" sz="240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it-IT" sz="24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3401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95612" y="980728"/>
            <a:ext cx="7488832" cy="4708981"/>
          </a:xfrm>
          <a:prstGeom prst="rect">
            <a:avLst/>
          </a:prstGeom>
          <a:solidFill>
            <a:schemeClr val="accent1">
              <a:lumMod val="20000"/>
              <a:lumOff val="80000"/>
            </a:schemeClr>
          </a:solidFill>
          <a:ln w="28575">
            <a:solidFill>
              <a:schemeClr val="accent1"/>
            </a:solidFill>
          </a:ln>
        </p:spPr>
        <p:txBody>
          <a:bodyPr wrap="square" rtlCol="0">
            <a:spAutoFit/>
          </a:bodyPr>
          <a:lstStyle/>
          <a:p>
            <a:pPr algn="just">
              <a:lnSpc>
                <a:spcPct val="150000"/>
              </a:lnSpc>
            </a:pPr>
            <a:r>
              <a:rPr lang="it-IT" sz="2400">
                <a:solidFill>
                  <a:srgbClr val="C00000"/>
                </a:solidFill>
                <a:latin typeface="Times New Roman" panose="02020603050405020304" pitchFamily="18" charset="0"/>
                <a:cs typeface="Times New Roman" panose="02020603050405020304" pitchFamily="18" charset="0"/>
              </a:rPr>
              <a:t>Next</a:t>
            </a:r>
            <a:endParaRPr lang="it-IT" sz="240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it-IT" sz="2400">
                <a:latin typeface="Times New Roman" panose="02020603050405020304" pitchFamily="18" charset="0"/>
                <a:cs typeface="Times New Roman" panose="02020603050405020304" pitchFamily="18" charset="0"/>
              </a:rPr>
              <a:t>New experimental set-up to increase the signal/noise ratio - </a:t>
            </a:r>
            <a:r>
              <a:rPr lang="en-US" sz="2400">
                <a:latin typeface="Times New Roman" panose="02020603050405020304" pitchFamily="18" charset="0"/>
                <a:cs typeface="Times New Roman" panose="02020603050405020304" pitchFamily="18" charset="0"/>
              </a:rPr>
              <a:t>integrating </a:t>
            </a:r>
            <a:r>
              <a:rPr lang="en-US" sz="2400" smtClean="0">
                <a:latin typeface="Times New Roman" panose="02020603050405020304" pitchFamily="18" charset="0"/>
                <a:cs typeface="Times New Roman" panose="02020603050405020304" pitchFamily="18" charset="0"/>
              </a:rPr>
              <a:t>sphere, lens</a:t>
            </a:r>
            <a:endParaRPr lang="en-US" sz="240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it-IT" sz="2400">
                <a:latin typeface="Times New Roman" panose="02020603050405020304" pitchFamily="18" charset="0"/>
                <a:cs typeface="Times New Roman" panose="02020603050405020304" pitchFamily="18" charset="0"/>
              </a:rPr>
              <a:t>One, two…more seeds to check the presence of crucial events in all these </a:t>
            </a:r>
            <a:r>
              <a:rPr lang="it-IT" sz="2400" smtClean="0">
                <a:latin typeface="Times New Roman" panose="02020603050405020304" pitchFamily="18" charset="0"/>
                <a:cs typeface="Times New Roman" panose="02020603050405020304" pitchFamily="18" charset="0"/>
              </a:rPr>
              <a:t>cases – different type of seeds</a:t>
            </a:r>
            <a:endParaRPr lang="it-IT" sz="240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it-IT" sz="2400" smtClean="0">
                <a:latin typeface="Times New Roman" panose="02020603050405020304" pitchFamily="18" charset="0"/>
                <a:cs typeface="Times New Roman" panose="02020603050405020304" pitchFamily="18" charset="0"/>
              </a:rPr>
              <a:t>Experiment </a:t>
            </a:r>
            <a:r>
              <a:rPr lang="it-IT" sz="2400">
                <a:latin typeface="Times New Roman" panose="02020603050405020304" pitchFamily="18" charset="0"/>
                <a:cs typeface="Times New Roman" panose="02020603050405020304" pitchFamily="18" charset="0"/>
              </a:rPr>
              <a:t>with different </a:t>
            </a:r>
            <a:r>
              <a:rPr lang="it-IT" sz="2400">
                <a:latin typeface="Symbol" panose="05050102010706020507" pitchFamily="18" charset="2"/>
                <a:cs typeface="Times New Roman" panose="02020603050405020304" pitchFamily="18" charset="0"/>
              </a:rPr>
              <a:t>D</a:t>
            </a:r>
            <a:r>
              <a:rPr lang="it-IT" sz="2400">
                <a:latin typeface="Times New Roman" panose="02020603050405020304" pitchFamily="18" charset="0"/>
                <a:cs typeface="Times New Roman" panose="02020603050405020304" pitchFamily="18" charset="0"/>
              </a:rPr>
              <a:t>t in order to check in detail the p(n,</a:t>
            </a:r>
            <a:r>
              <a:rPr lang="it-IT" sz="2400">
                <a:latin typeface="Symbol" panose="05050102010706020507" pitchFamily="18" charset="2"/>
                <a:cs typeface="Times New Roman" panose="02020603050405020304" pitchFamily="18" charset="0"/>
              </a:rPr>
              <a:t>D</a:t>
            </a:r>
            <a:r>
              <a:rPr lang="it-IT" sz="2400">
                <a:latin typeface="Times New Roman" panose="02020603050405020304" pitchFamily="18" charset="0"/>
                <a:cs typeface="Times New Roman" panose="02020603050405020304" pitchFamily="18" charset="0"/>
              </a:rPr>
              <a:t>t)</a:t>
            </a:r>
          </a:p>
          <a:p>
            <a:pPr marL="285750" indent="-285750" algn="just">
              <a:buFont typeface="Arial" panose="020B0604020202020204" pitchFamily="34" charset="0"/>
              <a:buChar char="•"/>
            </a:pPr>
            <a:r>
              <a:rPr lang="it-IT" sz="2400">
                <a:latin typeface="Times New Roman" panose="02020603050405020304" pitchFamily="18" charset="0"/>
                <a:cs typeface="Times New Roman" panose="02020603050405020304" pitchFamily="18" charset="0"/>
              </a:rPr>
              <a:t>Experiments with external perturbation (for example </a:t>
            </a:r>
            <a:r>
              <a:rPr lang="en-US" sz="2400">
                <a:latin typeface="Times New Roman" panose="02020603050405020304" pitchFamily="18" charset="0"/>
                <a:cs typeface="Times New Roman" panose="02020603050405020304" pitchFamily="18" charset="0"/>
              </a:rPr>
              <a:t>atmospheric composition - oxygen / nitrogen ratio)</a:t>
            </a:r>
          </a:p>
          <a:p>
            <a:pPr marL="285750" indent="-285750" algn="just">
              <a:buFont typeface="Arial" panose="020B0604020202020204" pitchFamily="34" charset="0"/>
              <a:buChar char="•"/>
            </a:pPr>
            <a:r>
              <a:rPr lang="it-IT" sz="2400">
                <a:latin typeface="Times New Roman" panose="02020603050405020304" pitchFamily="18" charset="0"/>
                <a:cs typeface="Times New Roman" panose="02020603050405020304" pitchFamily="18" charset="0"/>
              </a:rPr>
              <a:t>Experiments with </a:t>
            </a:r>
            <a:r>
              <a:rPr lang="en-US" sz="2400">
                <a:latin typeface="Times New Roman" panose="02020603050405020304" pitchFamily="18" charset="0"/>
                <a:cs typeface="Times New Roman" panose="02020603050405020304" pitchFamily="18" charset="0"/>
              </a:rPr>
              <a:t>aerobic and non-aerobic bacteria and yeast</a:t>
            </a:r>
          </a:p>
          <a:p>
            <a:pPr marL="285750" indent="-285750" algn="just">
              <a:buFont typeface="Arial" panose="020B0604020202020204" pitchFamily="34" charset="0"/>
              <a:buChar char="•"/>
            </a:pPr>
            <a:r>
              <a:rPr lang="it-IT" sz="2400">
                <a:latin typeface="Times New Roman" panose="02020603050405020304" pitchFamily="18" charset="0"/>
                <a:cs typeface="Times New Roman" panose="02020603050405020304" pitchFamily="18" charset="0"/>
              </a:rPr>
              <a:t>…….any suggestions?</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1347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644" y="1353829"/>
            <a:ext cx="2771852" cy="4575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431541" y="404663"/>
            <a:ext cx="5400600" cy="523220"/>
          </a:xfrm>
          <a:prstGeom prst="rect">
            <a:avLst/>
          </a:prstGeom>
          <a:noFill/>
        </p:spPr>
        <p:txBody>
          <a:bodyPr wrap="square" rtlCol="0">
            <a:spAutoFit/>
          </a:bodyPr>
          <a:lstStyle/>
          <a:p>
            <a:r>
              <a:rPr lang="it-IT" sz="2800">
                <a:solidFill>
                  <a:srgbClr val="002060"/>
                </a:solidFill>
                <a:latin typeface="Times New Roman" panose="02020603050405020304" pitchFamily="18" charset="0"/>
                <a:cs typeface="Times New Roman" panose="02020603050405020304" pitchFamily="18" charset="0"/>
              </a:rPr>
              <a:t>Colli e Facchini experimental set-up</a:t>
            </a:r>
            <a:endParaRPr lang="en-US" sz="2800">
              <a:solidFill>
                <a:srgbClr val="002060"/>
              </a:solidFill>
              <a:latin typeface="Times New Roman" panose="02020603050405020304" pitchFamily="18" charset="0"/>
              <a:cs typeface="Times New Roman" panose="02020603050405020304" pitchFamily="18" charset="0"/>
            </a:endParaRPr>
          </a:p>
        </p:txBody>
      </p:sp>
      <p:sp>
        <p:nvSpPr>
          <p:cNvPr id="2" name="CasellaDiTesto 1"/>
          <p:cNvSpPr txBox="1"/>
          <p:nvPr/>
        </p:nvSpPr>
        <p:spPr>
          <a:xfrm>
            <a:off x="500391" y="1059223"/>
            <a:ext cx="5331750" cy="923330"/>
          </a:xfrm>
          <a:prstGeom prst="rect">
            <a:avLst/>
          </a:prstGeom>
          <a:noFill/>
          <a:ln w="28575">
            <a:solidFill>
              <a:srgbClr val="00B0F0"/>
            </a:solidFill>
          </a:ln>
        </p:spPr>
        <p:txBody>
          <a:bodyPr wrap="square" rtlCol="0">
            <a:spAutoFit/>
          </a:bodyPr>
          <a:lstStyle/>
          <a:p>
            <a:pPr algn="just"/>
            <a:r>
              <a:rPr lang="en-US">
                <a:latin typeface="Times New Roman" panose="02020603050405020304" pitchFamily="18" charset="0"/>
                <a:cs typeface="Times New Roman" panose="02020603050405020304" pitchFamily="18" charset="0"/>
              </a:rPr>
              <a:t>300 hundred plants in a plate of about 14 cm of diameter</a:t>
            </a:r>
            <a:r>
              <a:rPr lang="it-IT">
                <a:latin typeface="Times New Roman" panose="02020603050405020304" pitchFamily="18" charset="0"/>
                <a:cs typeface="Times New Roman" panose="02020603050405020304" pitchFamily="18" charset="0"/>
              </a:rPr>
              <a:t> – </a:t>
            </a:r>
            <a:r>
              <a:rPr lang="en-US">
                <a:latin typeface="Times New Roman" panose="02020603050405020304" pitchFamily="18" charset="0"/>
                <a:cs typeface="Times New Roman" panose="02020603050405020304" pitchFamily="18" charset="0"/>
              </a:rPr>
              <a:t>The plants were grown in the dark to avoid any phosphorescence residues.</a:t>
            </a:r>
            <a:endParaRPr lang="en-US" baseline="30000">
              <a:latin typeface="Times New Roman" panose="02020603050405020304" pitchFamily="18" charset="0"/>
              <a:cs typeface="Times New Roman" panose="02020603050405020304" pitchFamily="18" charset="0"/>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8" y="4292383"/>
            <a:ext cx="4320481" cy="2448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sellaDiTesto 5"/>
          <p:cNvSpPr txBox="1"/>
          <p:nvPr/>
        </p:nvSpPr>
        <p:spPr>
          <a:xfrm>
            <a:off x="431541" y="2372767"/>
            <a:ext cx="5724636" cy="1631216"/>
          </a:xfrm>
          <a:prstGeom prst="rect">
            <a:avLst/>
          </a:prstGeom>
          <a:solidFill>
            <a:schemeClr val="accent6">
              <a:lumMod val="20000"/>
              <a:lumOff val="80000"/>
            </a:schemeClr>
          </a:solidFill>
          <a:ln w="28575">
            <a:solidFill>
              <a:schemeClr val="accent2">
                <a:lumMod val="75000"/>
              </a:schemeClr>
            </a:solidFill>
          </a:ln>
        </p:spPr>
        <p:txBody>
          <a:bodyPr wrap="square" rtlCol="0">
            <a:spAutoFit/>
          </a:bodyPr>
          <a:lstStyle/>
          <a:p>
            <a:pPr algn="just"/>
            <a:r>
              <a:rPr lang="it-IT" sz="2000" smtClean="0">
                <a:latin typeface="Times New Roman" panose="02020603050405020304" pitchFamily="18" charset="0"/>
                <a:cs typeface="Times New Roman" panose="02020603050405020304" pitchFamily="18" charset="0"/>
              </a:rPr>
              <a:t>They measured a </a:t>
            </a:r>
            <a:r>
              <a:rPr lang="it-IT" sz="2000">
                <a:latin typeface="Times New Roman" panose="02020603050405020304" pitchFamily="18" charset="0"/>
                <a:cs typeface="Times New Roman" panose="02020603050405020304" pitchFamily="18" charset="0"/>
              </a:rPr>
              <a:t>weak </a:t>
            </a:r>
            <a:r>
              <a:rPr lang="en-US" sz="2000">
                <a:latin typeface="Times New Roman" panose="02020603050405020304" pitchFamily="18" charset="0"/>
                <a:cs typeface="Times New Roman" panose="02020603050405020304" pitchFamily="18" charset="0"/>
              </a:rPr>
              <a:t>electromagnetic emission of the order of 100 photon/min per cm</a:t>
            </a:r>
            <a:r>
              <a:rPr lang="en-US" sz="2000" baseline="30000">
                <a:latin typeface="Times New Roman" panose="02020603050405020304" pitchFamily="18" charset="0"/>
                <a:cs typeface="Times New Roman" panose="02020603050405020304" pitchFamily="18" charset="0"/>
              </a:rPr>
              <a:t>2</a:t>
            </a:r>
            <a:r>
              <a:rPr lang="en-US" sz="2000">
                <a:latin typeface="Times New Roman" panose="02020603050405020304" pitchFamily="18" charset="0"/>
                <a:cs typeface="Times New Roman" panose="02020603050405020304" pitchFamily="18" charset="0"/>
              </a:rPr>
              <a:t> in the visible energy range. </a:t>
            </a:r>
            <a:r>
              <a:rPr lang="it-IT" sz="2000">
                <a:latin typeface="Times New Roman" panose="02020603050405020304" pitchFamily="18" charset="0"/>
                <a:cs typeface="Times New Roman" panose="02020603050405020304" pitchFamily="18" charset="0"/>
              </a:rPr>
              <a:t>Such emission has a slight  frequency dependence and is influenced by the types of treatment done on the seeds or plants</a:t>
            </a:r>
            <a:endParaRPr lang="en-US" sz="2000">
              <a:latin typeface="Times New Roman" panose="02020603050405020304" pitchFamily="18" charset="0"/>
              <a:cs typeface="Times New Roman" panose="02020603050405020304" pitchFamily="18" charset="0"/>
            </a:endParaRPr>
          </a:p>
        </p:txBody>
      </p:sp>
      <p:sp>
        <p:nvSpPr>
          <p:cNvPr id="8" name="CasellaDiTesto 7"/>
          <p:cNvSpPr txBox="1"/>
          <p:nvPr/>
        </p:nvSpPr>
        <p:spPr>
          <a:xfrm>
            <a:off x="4283968" y="6402814"/>
            <a:ext cx="4729308" cy="338554"/>
          </a:xfrm>
          <a:prstGeom prst="rect">
            <a:avLst/>
          </a:prstGeom>
          <a:noFill/>
        </p:spPr>
        <p:txBody>
          <a:bodyPr wrap="none" rtlCol="0">
            <a:spAutoFit/>
          </a:bodyPr>
          <a:lstStyle/>
          <a:p>
            <a:r>
              <a:rPr lang="it-IT" sz="1600">
                <a:latin typeface="+mj-lt"/>
                <a:cs typeface="Times New Roman" panose="02020603050405020304" pitchFamily="18" charset="0"/>
              </a:rPr>
              <a:t>L.Colli, U. Facchini et al. Experientia </a:t>
            </a:r>
            <a:r>
              <a:rPr lang="it-IT" sz="1600" b="1">
                <a:latin typeface="+mj-lt"/>
                <a:cs typeface="Times New Roman" panose="02020603050405020304" pitchFamily="18" charset="0"/>
              </a:rPr>
              <a:t>11-12</a:t>
            </a:r>
            <a:r>
              <a:rPr lang="it-IT" sz="1600">
                <a:latin typeface="+mj-lt"/>
                <a:cs typeface="Times New Roman" panose="02020603050405020304" pitchFamily="18" charset="0"/>
              </a:rPr>
              <a:t>, 479 (1955)  </a:t>
            </a:r>
            <a:endParaRPr lang="en-US" sz="1600">
              <a:latin typeface="+mj-lt"/>
              <a:cs typeface="Times New Roman" panose="02020603050405020304" pitchFamily="18" charset="0"/>
            </a:endParaRPr>
          </a:p>
        </p:txBody>
      </p:sp>
      <p:sp>
        <p:nvSpPr>
          <p:cNvPr id="9" name="CasellaDiTesto 8"/>
          <p:cNvSpPr txBox="1"/>
          <p:nvPr/>
        </p:nvSpPr>
        <p:spPr>
          <a:xfrm>
            <a:off x="251518" y="4268128"/>
            <a:ext cx="1042208" cy="307777"/>
          </a:xfrm>
          <a:prstGeom prst="rect">
            <a:avLst/>
          </a:prstGeom>
          <a:solidFill>
            <a:srgbClr val="E2FBFE"/>
          </a:solidFill>
        </p:spPr>
        <p:txBody>
          <a:bodyPr wrap="none" rtlCol="0">
            <a:spAutoFit/>
          </a:bodyPr>
          <a:lstStyle/>
          <a:p>
            <a:r>
              <a:rPr lang="it-IT" sz="1400">
                <a:solidFill>
                  <a:srgbClr val="333300"/>
                </a:solidFill>
              </a:rPr>
              <a:t>Counts/min</a:t>
            </a:r>
            <a:endParaRPr lang="en-US" sz="1400">
              <a:solidFill>
                <a:srgbClr val="333300"/>
              </a:solidFill>
            </a:endParaRPr>
          </a:p>
        </p:txBody>
      </p:sp>
      <p:sp>
        <p:nvSpPr>
          <p:cNvPr id="10" name="CasellaDiTesto 9"/>
          <p:cNvSpPr txBox="1"/>
          <p:nvPr/>
        </p:nvSpPr>
        <p:spPr>
          <a:xfrm>
            <a:off x="4316673" y="5735859"/>
            <a:ext cx="994952" cy="338554"/>
          </a:xfrm>
          <a:prstGeom prst="rect">
            <a:avLst/>
          </a:prstGeom>
          <a:solidFill>
            <a:srgbClr val="E2FBFE"/>
          </a:solidFill>
        </p:spPr>
        <p:txBody>
          <a:bodyPr wrap="none" rtlCol="0">
            <a:spAutoFit/>
          </a:bodyPr>
          <a:lstStyle/>
          <a:p>
            <a:r>
              <a:rPr lang="it-IT" sz="1600"/>
              <a:t>Angstrom</a:t>
            </a:r>
            <a:endParaRPr lang="en-US" sz="1600"/>
          </a:p>
        </p:txBody>
      </p:sp>
      <p:cxnSp>
        <p:nvCxnSpPr>
          <p:cNvPr id="5" name="Connettore 1 4"/>
          <p:cNvCxnSpPr/>
          <p:nvPr/>
        </p:nvCxnSpPr>
        <p:spPr>
          <a:xfrm>
            <a:off x="3419872" y="4422016"/>
            <a:ext cx="0" cy="1652397"/>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3563888" y="4452330"/>
            <a:ext cx="836832" cy="369332"/>
          </a:xfrm>
          <a:prstGeom prst="rect">
            <a:avLst/>
          </a:prstGeom>
          <a:solidFill>
            <a:srgbClr val="FFCC66"/>
          </a:solidFill>
        </p:spPr>
        <p:txBody>
          <a:bodyPr wrap="none" rtlCol="0">
            <a:spAutoFit/>
          </a:bodyPr>
          <a:lstStyle/>
          <a:p>
            <a:r>
              <a:rPr lang="it-IT" smtClean="0"/>
              <a:t>orange</a:t>
            </a:r>
            <a:endParaRPr lang="en-US"/>
          </a:p>
        </p:txBody>
      </p:sp>
    </p:spTree>
    <p:extLst>
      <p:ext uri="{BB962C8B-B14F-4D97-AF65-F5344CB8AC3E}">
        <p14:creationId xmlns:p14="http://schemas.microsoft.com/office/powerpoint/2010/main" val="42690337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40image65727200">
            <a:extLst>
              <a:ext uri="{FF2B5EF4-FFF2-40B4-BE49-F238E27FC236}">
                <a16:creationId xmlns="" xmlns:a16="http://schemas.microsoft.com/office/drawing/2014/main" id="{88369B1A-C9F6-5746-8FA7-271EA9D3D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ge40image65727200">
            <a:extLst>
              <a:ext uri="{FF2B5EF4-FFF2-40B4-BE49-F238E27FC236}">
                <a16:creationId xmlns="" xmlns:a16="http://schemas.microsoft.com/office/drawing/2014/main" id="{2BA313CF-BCB1-9A46-BCBB-0D25293C43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a:extLst>
              <a:ext uri="{FF2B5EF4-FFF2-40B4-BE49-F238E27FC236}">
                <a16:creationId xmlns="" xmlns:a16="http://schemas.microsoft.com/office/drawing/2014/main" id="{D79552C3-B9E5-B54B-B94D-570AAC196598}"/>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pic>
        <p:nvPicPr>
          <p:cNvPr id="1030" name="Picture 6" descr="page40image65727200">
            <a:extLst>
              <a:ext uri="{FF2B5EF4-FFF2-40B4-BE49-F238E27FC236}">
                <a16:creationId xmlns="" xmlns:a16="http://schemas.microsoft.com/office/drawing/2014/main" id="{814CC811-53DC-814D-B6AE-F1FCC9210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a:extLst>
              <a:ext uri="{FF2B5EF4-FFF2-40B4-BE49-F238E27FC236}">
                <a16:creationId xmlns="" xmlns:a16="http://schemas.microsoft.com/office/drawing/2014/main" id="{1CB3805A-298A-6342-ADA9-72CDE0A03397}"/>
              </a:ext>
            </a:extLst>
          </p:cNvPr>
          <p:cNvSpPr>
            <a:spLocks noChangeArrowheads="1"/>
          </p:cNvSpPr>
          <p:nvPr/>
        </p:nvSpPr>
        <p:spPr bwMode="auto">
          <a:xfrm>
            <a:off x="342657" y="4221088"/>
            <a:ext cx="8458685" cy="23083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We</a:t>
            </a:r>
            <a:r>
              <a:rPr kumimoji="0" lang="it-IT" altLang="it-IT"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can </a:t>
            </a:r>
            <a:r>
              <a:rPr kumimoji="0" lang="it-IT" altLang="it-IT"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easily</a:t>
            </a:r>
            <a:r>
              <a:rPr kumimoji="0" lang="it-IT" altLang="it-IT"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it-IT" altLang="it-IT"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forgive</a:t>
            </a:r>
            <a:r>
              <a:rPr kumimoji="0" lang="it-IT" altLang="it-IT"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 </a:t>
            </a:r>
            <a:r>
              <a:rPr kumimoji="0" lang="it-IT" altLang="it-IT"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child</a:t>
            </a:r>
            <a:r>
              <a:rPr kumimoji="0" lang="it-IT" altLang="it-IT"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it-IT" altLang="it-IT"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who</a:t>
            </a:r>
            <a:r>
              <a:rPr kumimoji="0" lang="it-IT" altLang="it-IT"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it-IT" altLang="it-IT"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is</a:t>
            </a:r>
            <a:r>
              <a:rPr kumimoji="0" lang="it-IT" altLang="it-IT"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it-IT" altLang="it-IT"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afraid</a:t>
            </a:r>
            <a:r>
              <a:rPr kumimoji="0" lang="it-IT" altLang="it-IT"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of the dark; the </a:t>
            </a:r>
            <a:r>
              <a:rPr kumimoji="0" lang="it-IT" altLang="it-IT"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real</a:t>
            </a:r>
            <a:r>
              <a:rPr kumimoji="0" lang="it-IT" altLang="it-IT"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it-IT" altLang="it-IT"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tragedy</a:t>
            </a:r>
            <a:r>
              <a:rPr kumimoji="0" lang="it-IT" altLang="it-IT"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of life </a:t>
            </a:r>
            <a:r>
              <a:rPr kumimoji="0" lang="it-IT" altLang="it-IT"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is</a:t>
            </a:r>
            <a:r>
              <a:rPr kumimoji="0" lang="it-IT" altLang="it-IT"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it-IT" altLang="it-IT"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when</a:t>
            </a:r>
            <a:r>
              <a:rPr kumimoji="0" lang="it-IT" altLang="it-IT"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men are </a:t>
            </a:r>
            <a:r>
              <a:rPr kumimoji="0" lang="it-IT" altLang="it-IT"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afraid</a:t>
            </a:r>
            <a:r>
              <a:rPr kumimoji="0" lang="it-IT" altLang="it-IT"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of the light.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Plato </a:t>
            </a:r>
          </a:p>
        </p:txBody>
      </p:sp>
      <p:pic>
        <p:nvPicPr>
          <p:cNvPr id="1026" name="Picture 2" descr="page40image65727200">
            <a:extLst>
              <a:ext uri="{FF2B5EF4-FFF2-40B4-BE49-F238E27FC236}">
                <a16:creationId xmlns="" xmlns:a16="http://schemas.microsoft.com/office/drawing/2014/main" id="{35329E8E-14D4-7F40-B91C-27F06BDF9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40image65793184">
            <a:extLst>
              <a:ext uri="{FF2B5EF4-FFF2-40B4-BE49-F238E27FC236}">
                <a16:creationId xmlns="" xmlns:a16="http://schemas.microsoft.com/office/drawing/2014/main" id="{93EFFC73-7D31-CF48-980D-C45B17112A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FB7006FB-51ED-824C-ABA8-1F75973D4501}"/>
              </a:ext>
            </a:extLst>
          </p:cNvPr>
          <p:cNvSpPr>
            <a:spLocks noChangeArrowheads="1"/>
          </p:cNvSpPr>
          <p:nvPr/>
        </p:nvSpPr>
        <p:spPr bwMode="auto">
          <a:xfrm>
            <a:off x="112778" y="4221088"/>
            <a:ext cx="9001000" cy="20621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We</a:t>
            </a:r>
            <a:r>
              <a:rPr kumimoji="0" lang="it-IT" altLang="it-IT"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can </a:t>
            </a:r>
            <a:r>
              <a:rPr kumimoji="0" lang="it-IT" altLang="it-IT"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easily</a:t>
            </a:r>
            <a:r>
              <a:rPr kumimoji="0" lang="it-IT" altLang="it-IT"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it-IT" altLang="it-IT"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forgive</a:t>
            </a:r>
            <a:r>
              <a:rPr kumimoji="0" lang="it-IT" altLang="it-IT"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 </a:t>
            </a:r>
            <a:r>
              <a:rPr kumimoji="0" lang="it-IT" altLang="it-IT"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child</a:t>
            </a:r>
            <a:r>
              <a:rPr kumimoji="0" lang="it-IT" altLang="it-IT"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it-IT" altLang="it-IT"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who</a:t>
            </a:r>
            <a:r>
              <a:rPr kumimoji="0" lang="it-IT" altLang="it-IT"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it-IT" altLang="it-IT"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is</a:t>
            </a:r>
            <a:r>
              <a:rPr kumimoji="0" lang="it-IT" altLang="it-IT"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it-IT" altLang="it-IT"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afraid</a:t>
            </a:r>
            <a:r>
              <a:rPr kumimoji="0" lang="it-IT" altLang="it-IT"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of the dark</a:t>
            </a:r>
            <a:r>
              <a:rPr lang="it-IT" altLang="it-IT" sz="3200" dirty="0">
                <a:latin typeface="Times New Roman" panose="02020603050405020304" pitchFamily="18" charset="0"/>
                <a:cs typeface="Times New Roman" panose="02020603050405020304" pitchFamily="18" charset="0"/>
              </a:rPr>
              <a:t>,</a:t>
            </a:r>
            <a:r>
              <a:rPr kumimoji="0" lang="it-IT" altLang="it-IT"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the </a:t>
            </a:r>
            <a:r>
              <a:rPr kumimoji="0" lang="it-IT" altLang="it-IT"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real</a:t>
            </a:r>
            <a:r>
              <a:rPr kumimoji="0" lang="it-IT" altLang="it-IT"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it-IT" altLang="it-IT"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tragedy</a:t>
            </a:r>
            <a:r>
              <a:rPr kumimoji="0" lang="it-IT" altLang="it-IT"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of life </a:t>
            </a:r>
            <a:r>
              <a:rPr kumimoji="0" lang="it-IT" altLang="it-IT"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is</a:t>
            </a:r>
            <a:r>
              <a:rPr kumimoji="0" lang="it-IT" altLang="it-IT"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it-IT" altLang="it-IT"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when</a:t>
            </a:r>
            <a:r>
              <a:rPr kumimoji="0" lang="it-IT" altLang="it-IT"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men are </a:t>
            </a:r>
            <a:r>
              <a:rPr kumimoji="0" lang="it-IT" altLang="it-IT"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afraid</a:t>
            </a:r>
            <a:r>
              <a:rPr kumimoji="0" lang="it-IT" altLang="it-IT"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of the ligh</a:t>
            </a:r>
            <a:r>
              <a:rPr lang="it-IT" altLang="it-IT" sz="3200" dirty="0">
                <a:latin typeface="Times New Roman" panose="02020603050405020304" pitchFamily="18" charset="0"/>
                <a:cs typeface="Times New Roman" panose="02020603050405020304" pitchFamily="18" charset="0"/>
              </a:rPr>
              <a:t>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Plato</a:t>
            </a:r>
          </a:p>
        </p:txBody>
      </p:sp>
    </p:spTree>
    <p:extLst>
      <p:ext uri="{BB962C8B-B14F-4D97-AF65-F5344CB8AC3E}">
        <p14:creationId xmlns:p14="http://schemas.microsoft.com/office/powerpoint/2010/main" val="2601980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725" y="0"/>
            <a:ext cx="1666875"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800" y="539750"/>
            <a:ext cx="1368425"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539" name="Text Box 3"/>
          <p:cNvSpPr txBox="1">
            <a:spLocks noChangeArrowheads="1"/>
          </p:cNvSpPr>
          <p:nvPr/>
        </p:nvSpPr>
        <p:spPr bwMode="auto">
          <a:xfrm>
            <a:off x="1547813" y="1944688"/>
            <a:ext cx="4981575" cy="3243262"/>
          </a:xfrm>
          <a:prstGeom prst="rect">
            <a:avLst/>
          </a:prstGeom>
          <a:solidFill>
            <a:srgbClr val="77BC65">
              <a:alpha val="5000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8335"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charset="0"/>
                <a:cs typeface="Arial Unicode MS"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charset="0"/>
                <a:cs typeface="Arial Unicode MS"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charset="0"/>
                <a:cs typeface="Arial Unicode MS"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charset="0"/>
                <a:cs typeface="Arial Unicode MS"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charset="0"/>
                <a:cs typeface="Arial Unicode MS" charset="0"/>
              </a:defRPr>
            </a:lvl9pPr>
          </a:lstStyle>
          <a:p>
            <a:pPr marL="107950" algn="ctr"/>
            <a:endParaRPr lang="it-IT" altLang="en-US" sz="1500">
              <a:latin typeface="Times New Roman" pitchFamily="16" charset="0"/>
            </a:endParaRPr>
          </a:p>
          <a:p>
            <a:pPr marL="107950" algn="ctr"/>
            <a:r>
              <a:rPr lang="it-IT" altLang="en-US" sz="1500">
                <a:latin typeface="Times New Roman" pitchFamily="16" charset="0"/>
              </a:rPr>
              <a:t>Maurizio Benfatto, Alberto Clozza, Catalina Curceanu, Elisabetta Pace, Alessandro Scordo – INFN, Frascati</a:t>
            </a:r>
          </a:p>
          <a:p>
            <a:pPr marL="107950" algn="ctr"/>
            <a:endParaRPr lang="it-IT" altLang="en-US" sz="1500">
              <a:latin typeface="Times New Roman" pitchFamily="16" charset="0"/>
            </a:endParaRPr>
          </a:p>
          <a:p>
            <a:pPr marL="107950" algn="ctr"/>
            <a:r>
              <a:rPr lang="it-IT" altLang="en-US" sz="1500">
                <a:latin typeface="Times New Roman" pitchFamily="16" charset="0"/>
              </a:rPr>
              <a:t>Ivan Davoli, Fabio De Matteis, Massimiliano Lucci, Roberto Francini – Università di Tor Vergata, Roma</a:t>
            </a:r>
          </a:p>
          <a:p>
            <a:pPr marL="107950" algn="ctr"/>
            <a:endParaRPr lang="it-IT" altLang="en-US" sz="1500">
              <a:latin typeface="Times New Roman" pitchFamily="16" charset="0"/>
            </a:endParaRPr>
          </a:p>
          <a:p>
            <a:pPr marL="107950" algn="ctr"/>
            <a:r>
              <a:rPr lang="it-IT" altLang="en-US" sz="1500">
                <a:latin typeface="Times New Roman" pitchFamily="16" charset="0"/>
              </a:rPr>
              <a:t>Maurizio Grandi – Istituto La Torre, Torino</a:t>
            </a:r>
          </a:p>
          <a:p>
            <a:pPr marL="107950" algn="ctr"/>
            <a:endParaRPr lang="it-IT" altLang="en-US" sz="1500">
              <a:latin typeface="Times New Roman" pitchFamily="16" charset="0"/>
            </a:endParaRPr>
          </a:p>
          <a:p>
            <a:pPr marL="107950" algn="ctr"/>
            <a:r>
              <a:rPr lang="it-IT" altLang="en-US" sz="1500">
                <a:latin typeface="Times New Roman" pitchFamily="16" charset="0"/>
              </a:rPr>
              <a:t>Paolo Grigolini, Rohisha Tuladhar, April Pease, Ione Hunt von Herbing -  University of Nord Texas, Denton (USA)</a:t>
            </a:r>
          </a:p>
          <a:p>
            <a:pPr marL="107950" algn="ctr"/>
            <a:endParaRPr lang="it-IT" altLang="en-US" sz="1500">
              <a:latin typeface="Times New Roman" pitchFamily="16" charset="0"/>
            </a:endParaRPr>
          </a:p>
          <a:p>
            <a:pPr marL="107950" algn="ctr"/>
            <a:r>
              <a:rPr lang="en-US" altLang="en-US" sz="1500">
                <a:latin typeface="Times New Roman" pitchFamily="16" charset="0"/>
              </a:rPr>
              <a:t>Lucio Tonello - GY Academy Higher Education Institution San Gwann (Malta)</a:t>
            </a:r>
          </a:p>
          <a:p>
            <a:pPr marL="107950" algn="ctr"/>
            <a:endParaRPr lang="en-US" altLang="en-US" sz="1500">
              <a:latin typeface="Times New Roman" pitchFamily="16" charset="0"/>
            </a:endParaRPr>
          </a:p>
        </p:txBody>
      </p:sp>
      <p:pic>
        <p:nvPicPr>
          <p:cNvPr id="6554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6575" y="360363"/>
            <a:ext cx="1570038"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4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6413" y="0"/>
            <a:ext cx="1479550"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4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900" y="2160588"/>
            <a:ext cx="1703388"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4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3963" y="4983163"/>
            <a:ext cx="1698625"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4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475" y="3959225"/>
            <a:ext cx="1457325"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45"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3975" y="2160588"/>
            <a:ext cx="1516063"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46"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71763" y="5219700"/>
            <a:ext cx="1576387"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47"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2250" y="4983163"/>
            <a:ext cx="1479550"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48"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11800" y="4983163"/>
            <a:ext cx="1800225"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49"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35875" y="3060700"/>
            <a:ext cx="1508125"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50" name="Picture 1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40538" y="4679950"/>
            <a:ext cx="1800225"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51" name="Picture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60713" y="360363"/>
            <a:ext cx="1374775"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52"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08813" y="539750"/>
            <a:ext cx="1811337"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753714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3568" y="1916832"/>
            <a:ext cx="7776864" cy="2246769"/>
          </a:xfrm>
          <a:prstGeom prst="rect">
            <a:avLst/>
          </a:prstGeom>
          <a:ln w="28575">
            <a:solidFill>
              <a:schemeClr val="tx1"/>
            </a:solidFill>
          </a:ln>
        </p:spPr>
        <p:txBody>
          <a:bodyPr wrap="square">
            <a:spAutoFit/>
          </a:bodyPr>
          <a:lstStyle/>
          <a:p>
            <a:pPr algn="just"/>
            <a:r>
              <a:rPr lang="en-US" sz="2800">
                <a:latin typeface="Times New Roman" panose="02020603050405020304" pitchFamily="18" charset="0"/>
                <a:cs typeface="Times New Roman" panose="02020603050405020304" pitchFamily="18" charset="0"/>
              </a:rPr>
              <a:t>During the preparation period for this work, our friend and colleague M. Lucci passed away. We report this news with great sorrow and sadness. This work also wants to be a way to honor Massimiliano's work and life. </a:t>
            </a:r>
          </a:p>
        </p:txBody>
      </p:sp>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3278" y="3861048"/>
            <a:ext cx="1698625"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31126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54" y="1412776"/>
            <a:ext cx="3834695" cy="1707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sellaDiTesto 5"/>
          <p:cNvSpPr txBox="1"/>
          <p:nvPr/>
        </p:nvSpPr>
        <p:spPr>
          <a:xfrm>
            <a:off x="4087964" y="660828"/>
            <a:ext cx="2013180" cy="369332"/>
          </a:xfrm>
          <a:prstGeom prst="rect">
            <a:avLst/>
          </a:prstGeom>
          <a:noFill/>
        </p:spPr>
        <p:txBody>
          <a:bodyPr wrap="none" rtlCol="0">
            <a:spAutoFit/>
          </a:bodyPr>
          <a:lstStyle/>
          <a:p>
            <a:r>
              <a:rPr lang="it-IT">
                <a:latin typeface="Times New Roman" panose="02020603050405020304" pitchFamily="18" charset="0"/>
                <a:cs typeface="Times New Roman" panose="02020603050405020304" pitchFamily="18" charset="0"/>
              </a:rPr>
              <a:t>Diameter of 44 mm</a:t>
            </a:r>
            <a:endParaRPr lang="en-US">
              <a:latin typeface="Times New Roman" panose="02020603050405020304" pitchFamily="18" charset="0"/>
              <a:cs typeface="Times New Roman" panose="02020603050405020304" pitchFamily="18" charset="0"/>
            </a:endParaRPr>
          </a:p>
        </p:txBody>
      </p:sp>
      <p:cxnSp>
        <p:nvCxnSpPr>
          <p:cNvPr id="8" name="Connettore 2 7"/>
          <p:cNvCxnSpPr/>
          <p:nvPr/>
        </p:nvCxnSpPr>
        <p:spPr>
          <a:xfrm flipH="1">
            <a:off x="3198168" y="1076327"/>
            <a:ext cx="1044114" cy="1058281"/>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463158" y="614662"/>
            <a:ext cx="2683170" cy="461665"/>
          </a:xfrm>
          <a:prstGeom prst="rect">
            <a:avLst/>
          </a:prstGeom>
          <a:noFill/>
          <a:ln w="28575">
            <a:solidFill>
              <a:srgbClr val="0070C0"/>
            </a:solidFill>
          </a:ln>
        </p:spPr>
        <p:txBody>
          <a:bodyPr wrap="none" rtlCol="0">
            <a:spAutoFit/>
          </a:bodyPr>
          <a:lstStyle/>
          <a:p>
            <a:pPr algn="just"/>
            <a:r>
              <a:rPr lang="it-IT" sz="2400">
                <a:latin typeface="Times New Roman" panose="02020603050405020304" pitchFamily="18" charset="0"/>
                <a:cs typeface="Times New Roman" panose="02020603050405020304" pitchFamily="18" charset="0"/>
              </a:rPr>
              <a:t>The F.A. Popp work</a:t>
            </a:r>
            <a:endParaRPr lang="en-US" sz="2400">
              <a:latin typeface="Times New Roman" panose="02020603050405020304" pitchFamily="18" charset="0"/>
              <a:cs typeface="Times New Roman" panose="02020603050405020304" pitchFamily="18"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268760"/>
            <a:ext cx="4977149" cy="474384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0" name="CasellaDiTesto 9"/>
          <p:cNvSpPr txBox="1"/>
          <p:nvPr/>
        </p:nvSpPr>
        <p:spPr>
          <a:xfrm>
            <a:off x="404167" y="6236975"/>
            <a:ext cx="4690387" cy="369332"/>
          </a:xfrm>
          <a:prstGeom prst="rect">
            <a:avLst/>
          </a:prstGeom>
          <a:noFill/>
        </p:spPr>
        <p:txBody>
          <a:bodyPr wrap="none" rtlCol="0">
            <a:spAutoFit/>
          </a:bodyPr>
          <a:lstStyle/>
          <a:p>
            <a:r>
              <a:rPr lang="it-IT" sz="1600" smtClean="0"/>
              <a:t>F.A. Popp et al. Modern Physics Letter B8, 1269 (1994</a:t>
            </a:r>
            <a:r>
              <a:rPr lang="it-IT" smtClean="0"/>
              <a:t>)</a:t>
            </a:r>
            <a:endParaRPr lang="en-US"/>
          </a:p>
        </p:txBody>
      </p:sp>
      <p:sp>
        <p:nvSpPr>
          <p:cNvPr id="5" name="CasellaDiTesto 4"/>
          <p:cNvSpPr txBox="1"/>
          <p:nvPr/>
        </p:nvSpPr>
        <p:spPr>
          <a:xfrm>
            <a:off x="404167" y="3882322"/>
            <a:ext cx="4320480" cy="1200329"/>
          </a:xfrm>
          <a:prstGeom prst="rect">
            <a:avLst/>
          </a:prstGeom>
          <a:noFill/>
          <a:ln w="12700">
            <a:solidFill>
              <a:srgbClr val="FF0000"/>
            </a:solidFill>
          </a:ln>
        </p:spPr>
        <p:txBody>
          <a:bodyPr wrap="square" rtlCol="0">
            <a:spAutoFit/>
          </a:bodyPr>
          <a:lstStyle/>
          <a:p>
            <a:pPr algn="just"/>
            <a:r>
              <a:rPr lang="en-US">
                <a:latin typeface="Times New Roman" panose="02020603050405020304" pitchFamily="18" charset="0"/>
                <a:cs typeface="Times New Roman" panose="02020603050405020304" pitchFamily="18" charset="0"/>
              </a:rPr>
              <a:t>Photomultiplier in the range</a:t>
            </a:r>
            <a:r>
              <a:rPr lang="it-IT">
                <a:latin typeface="Times New Roman" panose="02020603050405020304" pitchFamily="18" charset="0"/>
                <a:cs typeface="Times New Roman" panose="02020603050405020304" pitchFamily="18" charset="0"/>
              </a:rPr>
              <a:t> 200 – 800 nm –  in reality he had an efficency of 30% at 250 nm that goes down at 500 nm to arrive at almost 0 at  850 nm</a:t>
            </a:r>
            <a:endParaRPr lang="en-US">
              <a:latin typeface="Times New Roman" panose="02020603050405020304" pitchFamily="18" charset="0"/>
              <a:cs typeface="Times New Roman" panose="02020603050405020304" pitchFamily="18" charset="0"/>
            </a:endParaRPr>
          </a:p>
        </p:txBody>
      </p:sp>
      <p:sp>
        <p:nvSpPr>
          <p:cNvPr id="11" name="CasellaDiTesto 10"/>
          <p:cNvSpPr txBox="1"/>
          <p:nvPr/>
        </p:nvSpPr>
        <p:spPr>
          <a:xfrm>
            <a:off x="6289447" y="4740159"/>
            <a:ext cx="2831320" cy="369332"/>
          </a:xfrm>
          <a:prstGeom prst="rect">
            <a:avLst/>
          </a:prstGeom>
          <a:noFill/>
          <a:ln w="28575">
            <a:noFill/>
          </a:ln>
        </p:spPr>
        <p:txBody>
          <a:bodyPr wrap="square" rtlCol="0">
            <a:spAutoFit/>
          </a:bodyPr>
          <a:lstStyle/>
          <a:p>
            <a:r>
              <a:rPr lang="it-IT">
                <a:solidFill>
                  <a:srgbClr val="009900"/>
                </a:solidFill>
                <a:latin typeface="Times New Roman" panose="02020603050405020304" pitchFamily="18" charset="0"/>
                <a:cs typeface="Times New Roman" panose="02020603050405020304" pitchFamily="18" charset="0"/>
              </a:rPr>
              <a:t>c</a:t>
            </a:r>
            <a:r>
              <a:rPr lang="it-IT" smtClean="0">
                <a:solidFill>
                  <a:srgbClr val="009900"/>
                </a:solidFill>
                <a:latin typeface="Times New Roman" panose="02020603050405020304" pitchFamily="18" charset="0"/>
                <a:cs typeface="Times New Roman" panose="02020603050405020304" pitchFamily="18" charset="0"/>
              </a:rPr>
              <a:t>ounts with </a:t>
            </a:r>
            <a:r>
              <a:rPr lang="it-IT">
                <a:solidFill>
                  <a:srgbClr val="009900"/>
                </a:solidFill>
                <a:latin typeface="Times New Roman" panose="02020603050405020304" pitchFamily="18" charset="0"/>
                <a:cs typeface="Times New Roman" panose="02020603050405020304" pitchFamily="18" charset="0"/>
              </a:rPr>
              <a:t>cucumber plants </a:t>
            </a:r>
            <a:endParaRPr lang="en-US">
              <a:solidFill>
                <a:srgbClr val="009900"/>
              </a:solidFill>
              <a:latin typeface="Times New Roman" panose="02020603050405020304" pitchFamily="18" charset="0"/>
              <a:cs typeface="Times New Roman" panose="02020603050405020304" pitchFamily="18" charset="0"/>
            </a:endParaRPr>
          </a:p>
        </p:txBody>
      </p:sp>
      <p:sp>
        <p:nvSpPr>
          <p:cNvPr id="2" name="CasellaDiTesto 1"/>
          <p:cNvSpPr txBox="1"/>
          <p:nvPr/>
        </p:nvSpPr>
        <p:spPr>
          <a:xfrm>
            <a:off x="7092280" y="1877036"/>
            <a:ext cx="1280287" cy="369332"/>
          </a:xfrm>
          <a:prstGeom prst="rect">
            <a:avLst/>
          </a:prstGeom>
          <a:noFill/>
        </p:spPr>
        <p:txBody>
          <a:bodyPr wrap="none" rtlCol="0">
            <a:spAutoFit/>
          </a:bodyPr>
          <a:lstStyle/>
          <a:p>
            <a:r>
              <a:rPr lang="it-IT"/>
              <a:t>d</a:t>
            </a:r>
            <a:r>
              <a:rPr lang="it-IT" smtClean="0"/>
              <a:t>ark counts</a:t>
            </a:r>
            <a:endParaRPr lang="en-US"/>
          </a:p>
        </p:txBody>
      </p:sp>
    </p:spTree>
    <p:extLst>
      <p:ext uri="{BB962C8B-B14F-4D97-AF65-F5344CB8AC3E}">
        <p14:creationId xmlns:p14="http://schemas.microsoft.com/office/powerpoint/2010/main" val="160361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436744"/>
            <a:ext cx="4621330" cy="461665"/>
          </a:xfrm>
          <a:prstGeom prst="rect">
            <a:avLst/>
          </a:prstGeom>
          <a:noFill/>
          <a:ln w="38100">
            <a:solidFill>
              <a:srgbClr val="FF9900"/>
            </a:solidFill>
          </a:ln>
        </p:spPr>
        <p:txBody>
          <a:bodyPr wrap="none" rtlCol="0">
            <a:spAutoFit/>
          </a:bodyPr>
          <a:lstStyle/>
          <a:p>
            <a:pPr algn="just"/>
            <a:r>
              <a:rPr lang="it-IT" sz="2400" smtClean="0">
                <a:latin typeface="Times New Roman" panose="02020603050405020304" pitchFamily="18" charset="0"/>
                <a:cs typeface="Times New Roman" panose="02020603050405020304" pitchFamily="18" charset="0"/>
              </a:rPr>
              <a:t>Many different types of experiment</a:t>
            </a:r>
            <a:endParaRPr lang="en-US" sz="2400">
              <a:latin typeface="Times New Roman" panose="02020603050405020304" pitchFamily="18" charset="0"/>
              <a:cs typeface="Times New Roman" panose="02020603050405020304" pitchFamily="18" charset="0"/>
            </a:endParaRPr>
          </a:p>
        </p:txBody>
      </p:sp>
      <p:sp>
        <p:nvSpPr>
          <p:cNvPr id="5" name="Rettangolo 4"/>
          <p:cNvSpPr/>
          <p:nvPr/>
        </p:nvSpPr>
        <p:spPr>
          <a:xfrm>
            <a:off x="323528" y="5936187"/>
            <a:ext cx="3002873" cy="338554"/>
          </a:xfrm>
          <a:prstGeom prst="rect">
            <a:avLst/>
          </a:prstGeom>
        </p:spPr>
        <p:txBody>
          <a:bodyPr wrap="none">
            <a:spAutoFit/>
          </a:bodyPr>
          <a:lstStyle/>
          <a:p>
            <a:r>
              <a:rPr lang="it-IT" sz="1400">
                <a:latin typeface="Times New Roman" panose="02020603050405020304" pitchFamily="18" charset="0"/>
                <a:cs typeface="Times New Roman" panose="02020603050405020304" pitchFamily="18" charset="0"/>
              </a:rPr>
              <a:t>Grasso  et al. Experientia 48, 10 (1992</a:t>
            </a:r>
            <a:r>
              <a:rPr lang="it-IT" sz="1600"/>
              <a:t>)</a:t>
            </a:r>
          </a:p>
        </p:txBody>
      </p:sp>
      <p:sp>
        <p:nvSpPr>
          <p:cNvPr id="6" name="Text Box 1"/>
          <p:cNvSpPr txBox="1">
            <a:spLocks noChangeArrowheads="1"/>
          </p:cNvSpPr>
          <p:nvPr/>
        </p:nvSpPr>
        <p:spPr bwMode="auto">
          <a:xfrm>
            <a:off x="323528" y="6247740"/>
            <a:ext cx="8242139" cy="4680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8983" rIns="81639" bIns="4082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9pPr>
          </a:lstStyle>
          <a:p>
            <a:pPr algn="just">
              <a:spcBef>
                <a:spcPts val="1089"/>
              </a:spcBef>
              <a:spcAft>
                <a:spcPts val="907"/>
              </a:spcAft>
            </a:pPr>
            <a:r>
              <a:rPr lang="it-IT" altLang="en-US" sz="1400">
                <a:latin typeface="Times New Roman" panose="02020603050405020304" pitchFamily="18" charset="0"/>
                <a:cs typeface="Times New Roman" panose="02020603050405020304" pitchFamily="18" charset="0"/>
              </a:rPr>
              <a:t>Kobayashi M, Kikuchi D, Okamura H (2009) </a:t>
            </a:r>
            <a:r>
              <a:rPr lang="it-IT" altLang="en-US" sz="1400" i="1">
                <a:latin typeface="Times New Roman" panose="02020603050405020304" pitchFamily="18" charset="0"/>
                <a:cs typeface="Times New Roman" panose="02020603050405020304" pitchFamily="18" charset="0"/>
              </a:rPr>
              <a:t>Imaging of Ultraweak Spontaneous Photon Emission from Human Body Displaying Diurnal Rhythm.</a:t>
            </a:r>
            <a:r>
              <a:rPr lang="it-IT" altLang="en-US" sz="1400">
                <a:latin typeface="Times New Roman" panose="02020603050405020304" pitchFamily="18" charset="0"/>
                <a:cs typeface="Times New Roman" panose="02020603050405020304" pitchFamily="18" charset="0"/>
              </a:rPr>
              <a:t> PLoS ONE 4(7): e6256</a:t>
            </a:r>
            <a:r>
              <a:rPr lang="it-IT" altLang="en-US" sz="1400" smtClean="0">
                <a:latin typeface="Times New Roman" panose="02020603050405020304" pitchFamily="18" charset="0"/>
                <a:cs typeface="Times New Roman" panose="02020603050405020304" pitchFamily="18" charset="0"/>
              </a:rPr>
              <a:t>.</a:t>
            </a:r>
            <a:endParaRPr lang="it-IT" altLang="en-US" sz="1400">
              <a:latin typeface="Times New Roman" panose="02020603050405020304" pitchFamily="18" charset="0"/>
              <a:cs typeface="Times New Roman" panose="02020603050405020304" pitchFamily="18" charset="0"/>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8592" y="4149171"/>
            <a:ext cx="2967075" cy="2068183"/>
          </a:xfrm>
          <a:prstGeom prst="rect">
            <a:avLst/>
          </a:prstGeom>
        </p:spPr>
      </p:pic>
      <p:sp>
        <p:nvSpPr>
          <p:cNvPr id="10" name="CasellaDiTesto 9"/>
          <p:cNvSpPr txBox="1"/>
          <p:nvPr/>
        </p:nvSpPr>
        <p:spPr>
          <a:xfrm>
            <a:off x="4727073" y="4167395"/>
            <a:ext cx="2332690" cy="400110"/>
          </a:xfrm>
          <a:prstGeom prst="rect">
            <a:avLst/>
          </a:prstGeom>
          <a:solidFill>
            <a:schemeClr val="accent5">
              <a:lumMod val="40000"/>
              <a:lumOff val="60000"/>
            </a:schemeClr>
          </a:solidFill>
        </p:spPr>
        <p:txBody>
          <a:bodyPr wrap="none" rtlCol="0">
            <a:spAutoFit/>
          </a:bodyPr>
          <a:lstStyle/>
          <a:p>
            <a:r>
              <a:rPr lang="it-IT" sz="2000" smtClean="0">
                <a:latin typeface="Times New Roman" panose="02020603050405020304" pitchFamily="18" charset="0"/>
                <a:cs typeface="Times New Roman" panose="02020603050405020304" pitchFamily="18" charset="0"/>
              </a:rPr>
              <a:t>Cucumber seedlings </a:t>
            </a:r>
            <a:endParaRPr lang="en-US" sz="2000">
              <a:latin typeface="Times New Roman" panose="02020603050405020304" pitchFamily="18" charset="0"/>
              <a:cs typeface="Times New Roman" panose="02020603050405020304" pitchFamily="18" charset="0"/>
            </a:endParaRPr>
          </a:p>
        </p:txBody>
      </p:sp>
      <p:sp>
        <p:nvSpPr>
          <p:cNvPr id="11" name="CasellaDiTesto 10"/>
          <p:cNvSpPr txBox="1"/>
          <p:nvPr/>
        </p:nvSpPr>
        <p:spPr>
          <a:xfrm>
            <a:off x="2409862" y="5013176"/>
            <a:ext cx="3188730" cy="707886"/>
          </a:xfrm>
          <a:prstGeom prst="rect">
            <a:avLst/>
          </a:prstGeom>
          <a:solidFill>
            <a:schemeClr val="accent6">
              <a:lumMod val="60000"/>
              <a:lumOff val="40000"/>
            </a:schemeClr>
          </a:solidFill>
        </p:spPr>
        <p:txBody>
          <a:bodyPr wrap="square" rtlCol="0">
            <a:spAutoFit/>
          </a:bodyPr>
          <a:lstStyle/>
          <a:p>
            <a:pPr algn="just"/>
            <a:r>
              <a:rPr lang="it-IT" sz="2000" smtClean="0">
                <a:latin typeface="Times New Roman" panose="02020603050405020304" pitchFamily="18" charset="0"/>
                <a:cs typeface="Times New Roman" panose="02020603050405020304" pitchFamily="18" charset="0"/>
              </a:rPr>
              <a:t>Staphisagria D5 1:10</a:t>
            </a:r>
            <a:r>
              <a:rPr lang="it-IT" sz="2000" baseline="30000" smtClean="0">
                <a:latin typeface="Times New Roman" panose="02020603050405020304" pitchFamily="18" charset="0"/>
                <a:cs typeface="Times New Roman" panose="02020603050405020304" pitchFamily="18" charset="0"/>
              </a:rPr>
              <a:t>5</a:t>
            </a:r>
            <a:r>
              <a:rPr lang="it-IT" sz="2000" smtClean="0">
                <a:latin typeface="Times New Roman" panose="02020603050405020304" pitchFamily="18" charset="0"/>
                <a:cs typeface="Times New Roman" panose="02020603050405020304" pitchFamily="18" charset="0"/>
              </a:rPr>
              <a:t> in physiological saline solution</a:t>
            </a:r>
            <a:endParaRPr lang="en-US" sz="2000">
              <a:latin typeface="Times New Roman" panose="02020603050405020304" pitchFamily="18" charset="0"/>
              <a:cs typeface="Times New Roman" panose="02020603050405020304" pitchFamily="18" charset="0"/>
            </a:endParaRPr>
          </a:p>
        </p:txBody>
      </p:sp>
      <p:cxnSp>
        <p:nvCxnSpPr>
          <p:cNvPr id="12" name="Connettore 2 11"/>
          <p:cNvCxnSpPr/>
          <p:nvPr/>
        </p:nvCxnSpPr>
        <p:spPr>
          <a:xfrm>
            <a:off x="5436096" y="5367119"/>
            <a:ext cx="1623667"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uppo 14"/>
          <p:cNvGrpSpPr/>
          <p:nvPr/>
        </p:nvGrpSpPr>
        <p:grpSpPr>
          <a:xfrm>
            <a:off x="449796" y="1340768"/>
            <a:ext cx="8115871" cy="2638082"/>
            <a:chOff x="449796" y="1538874"/>
            <a:chExt cx="8115871" cy="2638082"/>
          </a:xfrm>
        </p:grpSpPr>
        <p:sp>
          <p:nvSpPr>
            <p:cNvPr id="3" name="CasellaDiTesto 2"/>
            <p:cNvSpPr txBox="1"/>
            <p:nvPr/>
          </p:nvSpPr>
          <p:spPr>
            <a:xfrm>
              <a:off x="467544" y="1538874"/>
              <a:ext cx="5509264" cy="430887"/>
            </a:xfrm>
            <a:prstGeom prst="rect">
              <a:avLst/>
            </a:prstGeom>
            <a:solidFill>
              <a:srgbClr val="CDEAFF"/>
            </a:solidFill>
            <a:ln w="28575">
              <a:solidFill>
                <a:srgbClr val="0070C0"/>
              </a:solidFill>
            </a:ln>
          </p:spPr>
          <p:txBody>
            <a:bodyPr wrap="square" rtlCol="0">
              <a:spAutoFit/>
            </a:bodyPr>
            <a:lstStyle/>
            <a:p>
              <a:pPr algn="just"/>
              <a:r>
                <a:rPr lang="en-US" sz="2200">
                  <a:latin typeface="Times New Roman" panose="02020603050405020304" pitchFamily="18" charset="0"/>
                  <a:cs typeface="Times New Roman" panose="02020603050405020304" pitchFamily="18" charset="0"/>
                </a:rPr>
                <a:t>Differences between  normal and tumor tissues</a:t>
              </a:r>
            </a:p>
          </p:txBody>
        </p:sp>
        <p:sp>
          <p:nvSpPr>
            <p:cNvPr id="4" name="CasellaDiTesto 3"/>
            <p:cNvSpPr txBox="1"/>
            <p:nvPr/>
          </p:nvSpPr>
          <p:spPr>
            <a:xfrm>
              <a:off x="467544" y="2276872"/>
              <a:ext cx="7416824" cy="430887"/>
            </a:xfrm>
            <a:prstGeom prst="rect">
              <a:avLst/>
            </a:prstGeom>
            <a:solidFill>
              <a:schemeClr val="accent6">
                <a:lumMod val="40000"/>
                <a:lumOff val="60000"/>
              </a:schemeClr>
            </a:solidFill>
            <a:ln w="28575">
              <a:solidFill>
                <a:srgbClr val="FF0000"/>
              </a:solidFill>
            </a:ln>
          </p:spPr>
          <p:txBody>
            <a:bodyPr wrap="square" rtlCol="0">
              <a:spAutoFit/>
            </a:bodyPr>
            <a:lstStyle/>
            <a:p>
              <a:pPr algn="just"/>
              <a:r>
                <a:rPr lang="en-US" sz="2200" smtClean="0">
                  <a:latin typeface="Times New Roman" panose="02020603050405020304" pitchFamily="18" charset="0"/>
                  <a:cs typeface="Times New Roman" panose="02020603050405020304" pitchFamily="18" charset="0"/>
                </a:rPr>
                <a:t>A CCD </a:t>
              </a:r>
              <a:r>
                <a:rPr lang="en-US" sz="2200">
                  <a:latin typeface="Times New Roman" panose="02020603050405020304" pitchFamily="18" charset="0"/>
                  <a:cs typeface="Times New Roman" panose="02020603050405020304" pitchFamily="18" charset="0"/>
                </a:rPr>
                <a:t>camera </a:t>
              </a:r>
              <a:r>
                <a:rPr lang="en-US" sz="2200" smtClean="0">
                  <a:latin typeface="Times New Roman" panose="02020603050405020304" pitchFamily="18" charset="0"/>
                  <a:cs typeface="Times New Roman" panose="02020603050405020304" pitchFamily="18" charset="0"/>
                </a:rPr>
                <a:t>to see the </a:t>
              </a:r>
              <a:r>
                <a:rPr lang="it-IT" sz="2200" smtClean="0">
                  <a:latin typeface="Times New Roman" panose="02020603050405020304" pitchFamily="18" charset="0"/>
                  <a:cs typeface="Times New Roman" panose="02020603050405020304" pitchFamily="18" charset="0"/>
                </a:rPr>
                <a:t>biophoton </a:t>
              </a:r>
              <a:r>
                <a:rPr lang="it-IT" sz="2200" err="1">
                  <a:latin typeface="Times New Roman" panose="02020603050405020304" pitchFamily="18" charset="0"/>
                  <a:cs typeface="Times New Roman" panose="02020603050405020304" pitchFamily="18" charset="0"/>
                </a:rPr>
                <a:t>emission</a:t>
              </a:r>
              <a:r>
                <a:rPr lang="it-IT" sz="2200">
                  <a:latin typeface="Times New Roman" panose="02020603050405020304" pitchFamily="18" charset="0"/>
                  <a:cs typeface="Times New Roman" panose="02020603050405020304" pitchFamily="18" charset="0"/>
                </a:rPr>
                <a:t> from human </a:t>
              </a:r>
              <a:r>
                <a:rPr lang="it-IT" sz="2200" smtClean="0">
                  <a:latin typeface="Times New Roman" panose="02020603050405020304" pitchFamily="18" charset="0"/>
                  <a:cs typeface="Times New Roman" panose="02020603050405020304" pitchFamily="18" charset="0"/>
                </a:rPr>
                <a:t>body</a:t>
              </a:r>
              <a:endParaRPr lang="en-US" sz="2200">
                <a:latin typeface="Times New Roman" panose="02020603050405020304" pitchFamily="18" charset="0"/>
                <a:cs typeface="Times New Roman" panose="02020603050405020304" pitchFamily="18" charset="0"/>
              </a:endParaRPr>
            </a:p>
          </p:txBody>
        </p:sp>
        <p:sp>
          <p:nvSpPr>
            <p:cNvPr id="14" name="CasellaDiTesto 13"/>
            <p:cNvSpPr txBox="1"/>
            <p:nvPr/>
          </p:nvSpPr>
          <p:spPr>
            <a:xfrm>
              <a:off x="449796" y="3068960"/>
              <a:ext cx="8115871" cy="1107996"/>
            </a:xfrm>
            <a:prstGeom prst="rect">
              <a:avLst/>
            </a:prstGeom>
            <a:solidFill>
              <a:schemeClr val="accent3">
                <a:lumMod val="40000"/>
                <a:lumOff val="60000"/>
              </a:schemeClr>
            </a:solidFill>
            <a:ln w="28575">
              <a:solidFill>
                <a:srgbClr val="00B050"/>
              </a:solidFill>
            </a:ln>
          </p:spPr>
          <p:txBody>
            <a:bodyPr wrap="square" rtlCol="0">
              <a:spAutoFit/>
            </a:bodyPr>
            <a:lstStyle/>
            <a:p>
              <a:pPr algn="just"/>
              <a:r>
                <a:rPr lang="it-IT" sz="2200" smtClean="0">
                  <a:latin typeface="Times New Roman" panose="02020603050405020304" pitchFamily="18" charset="0"/>
                  <a:cs typeface="Times New Roman" panose="02020603050405020304" pitchFamily="18" charset="0"/>
                </a:rPr>
                <a:t>How any tipe of stress changes the biophoton emission – typically very small concentration of toxic agent can cause large variation in the emission – applications in ecology</a:t>
              </a:r>
              <a:endParaRPr lang="en-US" sz="22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06445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88576" y="616085"/>
            <a:ext cx="2643672" cy="461665"/>
          </a:xfrm>
          <a:prstGeom prst="rect">
            <a:avLst/>
          </a:prstGeom>
          <a:solidFill>
            <a:schemeClr val="accent6">
              <a:lumMod val="20000"/>
              <a:lumOff val="80000"/>
            </a:schemeClr>
          </a:solidFill>
        </p:spPr>
        <p:txBody>
          <a:bodyPr wrap="none" rtlCol="0">
            <a:spAutoFit/>
          </a:bodyPr>
          <a:lstStyle/>
          <a:p>
            <a:r>
              <a:rPr lang="it-IT" sz="2400">
                <a:latin typeface="Times New Roman" panose="02020603050405020304" pitchFamily="18" charset="0"/>
                <a:cs typeface="Times New Roman" panose="02020603050405020304" pitchFamily="18" charset="0"/>
              </a:rPr>
              <a:t>some </a:t>
            </a:r>
            <a:r>
              <a:rPr lang="it-IT" sz="2400" smtClean="0">
                <a:latin typeface="Times New Roman" panose="02020603050405020304" pitchFamily="18" charset="0"/>
                <a:cs typeface="Times New Roman" panose="02020603050405020304" pitchFamily="18" charset="0"/>
              </a:rPr>
              <a:t>general points</a:t>
            </a:r>
            <a:endParaRPr lang="en-US" sz="2400">
              <a:latin typeface="Times New Roman" panose="02020603050405020304" pitchFamily="18" charset="0"/>
              <a:cs typeface="Times New Roman" panose="02020603050405020304" pitchFamily="18" charset="0"/>
            </a:endParaRPr>
          </a:p>
        </p:txBody>
      </p:sp>
      <p:sp>
        <p:nvSpPr>
          <p:cNvPr id="3" name="CasellaDiTesto 2"/>
          <p:cNvSpPr txBox="1"/>
          <p:nvPr/>
        </p:nvSpPr>
        <p:spPr>
          <a:xfrm>
            <a:off x="683568" y="1875596"/>
            <a:ext cx="8039896" cy="3785652"/>
          </a:xfrm>
          <a:prstGeom prst="rect">
            <a:avLst/>
          </a:prstGeom>
          <a:solidFill>
            <a:srgbClr val="E2FBFE"/>
          </a:solidFill>
          <a:ln w="28575">
            <a:solidFill>
              <a:schemeClr val="accent6">
                <a:lumMod val="75000"/>
              </a:schemeClr>
            </a:solidFill>
          </a:ln>
        </p:spPr>
        <p:txBody>
          <a:bodyPr wrap="square" rtlCol="0">
            <a:spAutoFit/>
          </a:bodyPr>
          <a:lstStyle/>
          <a:p>
            <a:pPr marL="285750" indent="-285750" algn="just">
              <a:buFont typeface="Arial" panose="020B0604020202020204" pitchFamily="34" charset="0"/>
              <a:buChar char="•"/>
            </a:pPr>
            <a:r>
              <a:rPr lang="it-IT" sz="2400">
                <a:latin typeface="Times New Roman" panose="02020603050405020304" pitchFamily="18" charset="0"/>
                <a:cs typeface="Times New Roman" panose="02020603050405020304" pitchFamily="18" charset="0"/>
              </a:rPr>
              <a:t>The </a:t>
            </a:r>
            <a:r>
              <a:rPr lang="it-IT" sz="2400" err="1">
                <a:latin typeface="Times New Roman" panose="02020603050405020304" pitchFamily="18" charset="0"/>
                <a:cs typeface="Times New Roman" panose="02020603050405020304" pitchFamily="18" charset="0"/>
              </a:rPr>
              <a:t>spectral</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distribuition</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n</a:t>
            </a:r>
            <a:r>
              <a:rPr lang="it-IT" sz="2400">
                <a:latin typeface="Times New Roman" panose="02020603050405020304" pitchFamily="18" charset="0"/>
                <a:cs typeface="Times New Roman" panose="02020603050405020304" pitchFamily="18" charset="0"/>
              </a:rPr>
              <a:t>(</a:t>
            </a:r>
            <a:r>
              <a:rPr lang="it-IT" sz="2400">
                <a:latin typeface="Symbol" panose="05050102010706020507" pitchFamily="18" charset="2"/>
                <a:cs typeface="Times New Roman" panose="02020603050405020304" pitchFamily="18" charset="0"/>
              </a:rPr>
              <a:t>l</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does</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not</a:t>
            </a:r>
            <a:r>
              <a:rPr lang="it-IT" sz="2400">
                <a:latin typeface="Times New Roman" panose="02020603050405020304" pitchFamily="18" charset="0"/>
                <a:cs typeface="Times New Roman" panose="02020603050405020304" pitchFamily="18" charset="0"/>
              </a:rPr>
              <a:t> display small </a:t>
            </a:r>
            <a:r>
              <a:rPr lang="it-IT" sz="2400" err="1">
                <a:latin typeface="Times New Roman" panose="02020603050405020304" pitchFamily="18" charset="0"/>
                <a:cs typeface="Times New Roman" panose="02020603050405020304" pitchFamily="18" charset="0"/>
              </a:rPr>
              <a:t>peak</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around</a:t>
            </a:r>
            <a:r>
              <a:rPr lang="it-IT" sz="2400">
                <a:latin typeface="Times New Roman" panose="02020603050405020304" pitchFamily="18" charset="0"/>
                <a:cs typeface="Times New Roman" panose="02020603050405020304" pitchFamily="18" charset="0"/>
              </a:rPr>
              <a:t> definite </a:t>
            </a:r>
            <a:r>
              <a:rPr lang="it-IT" sz="2400" err="1">
                <a:latin typeface="Times New Roman" panose="02020603050405020304" pitchFamily="18" charset="0"/>
                <a:cs typeface="Times New Roman" panose="02020603050405020304" pitchFamily="18" charset="0"/>
              </a:rPr>
              <a:t>frequencies</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It</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is</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quite</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flat</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at</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least</a:t>
            </a:r>
            <a:r>
              <a:rPr lang="it-IT" sz="2400">
                <a:latin typeface="Times New Roman" panose="02020603050405020304" pitchFamily="18" charset="0"/>
                <a:cs typeface="Times New Roman" panose="02020603050405020304" pitchFamily="18" charset="0"/>
              </a:rPr>
              <a:t> in the </a:t>
            </a:r>
            <a:r>
              <a:rPr lang="it-IT" sz="2400" err="1">
                <a:latin typeface="Times New Roman" panose="02020603050405020304" pitchFamily="18" charset="0"/>
                <a:cs typeface="Times New Roman" panose="02020603050405020304" pitchFamily="18" charset="0"/>
              </a:rPr>
              <a:t>visible</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range</a:t>
            </a:r>
            <a:endParaRPr lang="it-IT" sz="240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it-IT" sz="240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it-IT" sz="2400">
                <a:latin typeface="Times New Roman" panose="02020603050405020304" pitchFamily="18" charset="0"/>
                <a:cs typeface="Times New Roman" panose="02020603050405020304" pitchFamily="18" charset="0"/>
              </a:rPr>
              <a:t>The </a:t>
            </a:r>
            <a:r>
              <a:rPr lang="it-IT" sz="2400" err="1">
                <a:latin typeface="Times New Roman" panose="02020603050405020304" pitchFamily="18" charset="0"/>
                <a:cs typeface="Times New Roman" panose="02020603050405020304" pitchFamily="18" charset="0"/>
              </a:rPr>
              <a:t>photoncount</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statistic</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which</a:t>
            </a:r>
            <a:r>
              <a:rPr lang="it-IT" sz="2400">
                <a:latin typeface="Times New Roman" panose="02020603050405020304" pitchFamily="18" charset="0"/>
                <a:cs typeface="Times New Roman" panose="02020603050405020304" pitchFamily="18" charset="0"/>
              </a:rPr>
              <a:t> account for the </a:t>
            </a:r>
            <a:r>
              <a:rPr lang="it-IT" sz="2400" err="1">
                <a:latin typeface="Times New Roman" panose="02020603050405020304" pitchFamily="18" charset="0"/>
                <a:cs typeface="Times New Roman" panose="02020603050405020304" pitchFamily="18" charset="0"/>
              </a:rPr>
              <a:t>probability</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p</a:t>
            </a:r>
            <a:r>
              <a:rPr lang="it-IT" sz="2400">
                <a:latin typeface="Times New Roman" panose="02020603050405020304" pitchFamily="18" charset="0"/>
                <a:cs typeface="Times New Roman" panose="02020603050405020304" pitchFamily="18" charset="0"/>
              </a:rPr>
              <a:t>(</a:t>
            </a:r>
            <a:r>
              <a:rPr lang="it-IT" sz="2400" err="1">
                <a:latin typeface="Times New Roman" panose="02020603050405020304" pitchFamily="18" charset="0"/>
                <a:cs typeface="Times New Roman" panose="02020603050405020304" pitchFamily="18" charset="0"/>
              </a:rPr>
              <a:t>n,</a:t>
            </a:r>
            <a:r>
              <a:rPr lang="it-IT" sz="2400" err="1">
                <a:latin typeface="Symbol" panose="05050102010706020507" pitchFamily="18" charset="2"/>
                <a:cs typeface="Times New Roman" panose="02020603050405020304" pitchFamily="18" charset="0"/>
              </a:rPr>
              <a:t>D</a:t>
            </a:r>
            <a:r>
              <a:rPr lang="it-IT" sz="2400" err="1">
                <a:latin typeface="Times New Roman" panose="02020603050405020304" pitchFamily="18" charset="0"/>
                <a:cs typeface="Times New Roman" panose="02020603050405020304" pitchFamily="18" charset="0"/>
              </a:rPr>
              <a:t>t</a:t>
            </a:r>
            <a:r>
              <a:rPr lang="it-IT" sz="2400">
                <a:latin typeface="Times New Roman" panose="02020603050405020304" pitchFamily="18" charset="0"/>
                <a:cs typeface="Times New Roman" panose="02020603050405020304" pitchFamily="18" charset="0"/>
              </a:rPr>
              <a:t>) of </a:t>
            </a:r>
            <a:r>
              <a:rPr lang="it-IT" sz="2400" err="1">
                <a:latin typeface="Times New Roman" panose="02020603050405020304" pitchFamily="18" charset="0"/>
                <a:cs typeface="Times New Roman" panose="02020603050405020304" pitchFamily="18" charset="0"/>
              </a:rPr>
              <a:t>registering</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n</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photon</a:t>
            </a:r>
            <a:r>
              <a:rPr lang="it-IT" sz="2400">
                <a:latin typeface="Times New Roman" panose="02020603050405020304" pitchFamily="18" charset="0"/>
                <a:cs typeface="Times New Roman" panose="02020603050405020304" pitchFamily="18" charset="0"/>
              </a:rPr>
              <a:t> in the time </a:t>
            </a:r>
            <a:r>
              <a:rPr lang="it-IT" sz="2400" err="1">
                <a:latin typeface="Times New Roman" panose="02020603050405020304" pitchFamily="18" charset="0"/>
                <a:cs typeface="Times New Roman" panose="02020603050405020304" pitchFamily="18" charset="0"/>
              </a:rPr>
              <a:t>interval</a:t>
            </a:r>
            <a:r>
              <a:rPr lang="it-IT" sz="2400">
                <a:latin typeface="Times New Roman" panose="02020603050405020304" pitchFamily="18" charset="0"/>
                <a:cs typeface="Times New Roman" panose="02020603050405020304" pitchFamily="18" charset="0"/>
              </a:rPr>
              <a:t> </a:t>
            </a:r>
            <a:r>
              <a:rPr lang="it-IT" sz="2400" err="1">
                <a:latin typeface="Symbol" panose="05050102010706020507" pitchFamily="18" charset="2"/>
                <a:cs typeface="Times New Roman" panose="02020603050405020304" pitchFamily="18" charset="0"/>
              </a:rPr>
              <a:t>D</a:t>
            </a:r>
            <a:r>
              <a:rPr lang="it-IT" sz="2400" err="1">
                <a:latin typeface="Times New Roman" panose="02020603050405020304" pitchFamily="18" charset="0"/>
                <a:cs typeface="Times New Roman" panose="02020603050405020304" pitchFamily="18" charset="0"/>
              </a:rPr>
              <a:t>t</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seems</a:t>
            </a:r>
            <a:r>
              <a:rPr lang="it-IT" sz="2400">
                <a:latin typeface="Times New Roman" panose="02020603050405020304" pitchFamily="18" charset="0"/>
                <a:cs typeface="Times New Roman" panose="02020603050405020304" pitchFamily="18" charset="0"/>
              </a:rPr>
              <a:t> to </a:t>
            </a:r>
            <a:r>
              <a:rPr lang="it-IT" sz="2400" err="1">
                <a:latin typeface="Times New Roman" panose="02020603050405020304" pitchFamily="18" charset="0"/>
                <a:cs typeface="Times New Roman" panose="02020603050405020304" pitchFamily="18" charset="0"/>
              </a:rPr>
              <a:t>follow</a:t>
            </a:r>
            <a:r>
              <a:rPr lang="it-IT" sz="2400">
                <a:latin typeface="Times New Roman" panose="02020603050405020304" pitchFamily="18" charset="0"/>
                <a:cs typeface="Times New Roman" panose="02020603050405020304" pitchFamily="18" charset="0"/>
              </a:rPr>
              <a:t> a </a:t>
            </a:r>
            <a:r>
              <a:rPr lang="it-IT" sz="2400" err="1">
                <a:latin typeface="Times New Roman" panose="02020603050405020304" pitchFamily="18" charset="0"/>
                <a:cs typeface="Times New Roman" panose="02020603050405020304" pitchFamily="18" charset="0"/>
              </a:rPr>
              <a:t>Poisson-like</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distribution</a:t>
            </a:r>
            <a:endParaRPr lang="it-IT" sz="240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it-IT" sz="240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it-IT" sz="2400" err="1">
                <a:latin typeface="Times New Roman" panose="02020603050405020304" pitchFamily="18" charset="0"/>
                <a:cs typeface="Times New Roman" panose="02020603050405020304" pitchFamily="18" charset="0"/>
              </a:rPr>
              <a:t>Reaction</a:t>
            </a:r>
            <a:r>
              <a:rPr lang="it-IT" sz="2400">
                <a:latin typeface="Times New Roman" panose="02020603050405020304" pitchFamily="18" charset="0"/>
                <a:cs typeface="Times New Roman" panose="02020603050405020304" pitchFamily="18" charset="0"/>
              </a:rPr>
              <a:t> to stress (temperature, </a:t>
            </a:r>
            <a:r>
              <a:rPr lang="it-IT" sz="2400" err="1">
                <a:latin typeface="Times New Roman" panose="02020603050405020304" pitchFamily="18" charset="0"/>
                <a:cs typeface="Times New Roman" panose="02020603050405020304" pitchFamily="18" charset="0"/>
              </a:rPr>
              <a:t>chemical</a:t>
            </a:r>
            <a:r>
              <a:rPr lang="it-IT" sz="2400">
                <a:latin typeface="Times New Roman" panose="02020603050405020304" pitchFamily="18" charset="0"/>
                <a:cs typeface="Times New Roman" panose="02020603050405020304" pitchFamily="18" charset="0"/>
              </a:rPr>
              <a:t>…) are </a:t>
            </a:r>
            <a:r>
              <a:rPr lang="it-IT" sz="2400" err="1">
                <a:latin typeface="Times New Roman" panose="02020603050405020304" pitchFamily="18" charset="0"/>
                <a:cs typeface="Times New Roman" panose="02020603050405020304" pitchFamily="18" charset="0"/>
              </a:rPr>
              <a:t>frequently</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indicated</a:t>
            </a:r>
            <a:r>
              <a:rPr lang="it-IT" sz="2400">
                <a:latin typeface="Times New Roman" panose="02020603050405020304" pitchFamily="18" charset="0"/>
                <a:cs typeface="Times New Roman" panose="02020603050405020304" pitchFamily="18" charset="0"/>
              </a:rPr>
              <a:t> by an </a:t>
            </a:r>
            <a:r>
              <a:rPr lang="it-IT" sz="2400" err="1">
                <a:latin typeface="Times New Roman" panose="02020603050405020304" pitchFamily="18" charset="0"/>
                <a:cs typeface="Times New Roman" panose="02020603050405020304" pitchFamily="18" charset="0"/>
              </a:rPr>
              <a:t>increase</a:t>
            </a:r>
            <a:r>
              <a:rPr lang="it-IT" sz="2400">
                <a:latin typeface="Times New Roman" panose="02020603050405020304" pitchFamily="18" charset="0"/>
                <a:cs typeface="Times New Roman" panose="02020603050405020304" pitchFamily="18" charset="0"/>
              </a:rPr>
              <a:t> in </a:t>
            </a:r>
            <a:r>
              <a:rPr lang="it-IT" sz="2400" err="1">
                <a:latin typeface="Times New Roman" panose="02020603050405020304" pitchFamily="18" charset="0"/>
                <a:cs typeface="Times New Roman" panose="02020603050405020304" pitchFamily="18" charset="0"/>
              </a:rPr>
              <a:t>biophoton</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emission</a:t>
            </a:r>
            <a:endParaRPr lang="it-IT"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9300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05468" y="188640"/>
            <a:ext cx="7920880" cy="6370975"/>
          </a:xfrm>
          <a:prstGeom prst="rect">
            <a:avLst/>
          </a:prstGeom>
          <a:noFill/>
          <a:ln w="38100">
            <a:solidFill>
              <a:srgbClr val="C00000"/>
            </a:solidFill>
          </a:ln>
        </p:spPr>
        <p:txBody>
          <a:bodyPr wrap="square" rtlCol="0">
            <a:spAutoFit/>
          </a:bodyPr>
          <a:lstStyle/>
          <a:p>
            <a:pPr algn="ctr"/>
            <a:r>
              <a:rPr lang="it-IT" sz="2400" err="1">
                <a:latin typeface="Times New Roman" panose="02020603050405020304" pitchFamily="18" charset="0"/>
                <a:cs typeface="Times New Roman" panose="02020603050405020304" pitchFamily="18" charset="0"/>
              </a:rPr>
              <a:t>Two</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possible</a:t>
            </a:r>
            <a:r>
              <a:rPr lang="it-IT" sz="2400">
                <a:latin typeface="Times New Roman" panose="02020603050405020304" pitchFamily="18" charset="0"/>
                <a:cs typeface="Times New Roman" panose="02020603050405020304" pitchFamily="18" charset="0"/>
              </a:rPr>
              <a:t> </a:t>
            </a:r>
            <a:r>
              <a:rPr lang="it-IT" sz="2400" err="1">
                <a:latin typeface="Times New Roman" panose="02020603050405020304" pitchFamily="18" charset="0"/>
                <a:cs typeface="Times New Roman" panose="02020603050405020304" pitchFamily="18" charset="0"/>
              </a:rPr>
              <a:t>models</a:t>
            </a:r>
            <a:r>
              <a:rPr lang="it-IT" sz="2400">
                <a:latin typeface="Times New Roman" panose="02020603050405020304" pitchFamily="18" charset="0"/>
                <a:cs typeface="Times New Roman" panose="02020603050405020304" pitchFamily="18" charset="0"/>
              </a:rPr>
              <a:t> </a:t>
            </a:r>
            <a:r>
              <a:rPr lang="it-IT" sz="2400" smtClean="0">
                <a:latin typeface="Times New Roman" panose="02020603050405020304" pitchFamily="18" charset="0"/>
                <a:cs typeface="Times New Roman" panose="02020603050405020304" pitchFamily="18" charset="0"/>
              </a:rPr>
              <a:t>(by Popp)</a:t>
            </a:r>
            <a:endParaRPr lang="it-IT" sz="2400">
              <a:latin typeface="Times New Roman" panose="02020603050405020304" pitchFamily="18" charset="0"/>
              <a:cs typeface="Times New Roman" panose="02020603050405020304" pitchFamily="18" charset="0"/>
            </a:endParaRPr>
          </a:p>
          <a:p>
            <a:pPr algn="just"/>
            <a:endParaRPr lang="it-IT" sz="240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Stochastic metabolic events excite cells that re-emit excess energy in the form of photons rather than in other dissipative processes. The source of such events can be oxidative processes and in particular the interaction with free radicals </a:t>
            </a:r>
            <a:r>
              <a:rPr lang="en-US" sz="2400" i="1">
                <a:latin typeface="Times New Roman" panose="02020603050405020304" pitchFamily="18" charset="0"/>
                <a:cs typeface="Times New Roman" panose="02020603050405020304" pitchFamily="18" charset="0"/>
              </a:rPr>
              <a:t>Notice that we are dealing with an energy of 2-3 eV i.e. well beyond the thermal excitation energy. </a:t>
            </a:r>
          </a:p>
          <a:p>
            <a:pPr marL="285750" indent="-285750" algn="just">
              <a:buFont typeface="Arial" panose="020B0604020202020204" pitchFamily="34" charset="0"/>
              <a:buChar char="•"/>
            </a:pPr>
            <a:endParaRPr lang="it-IT" sz="240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The alternative </a:t>
            </a:r>
            <a:r>
              <a:rPr lang="en-US" sz="2400" err="1">
                <a:latin typeface="Times New Roman" panose="02020603050405020304" pitchFamily="18" charset="0"/>
                <a:cs typeface="Times New Roman" panose="02020603050405020304" pitchFamily="18" charset="0"/>
              </a:rPr>
              <a:t>hypotesis</a:t>
            </a:r>
            <a:r>
              <a:rPr lang="en-US" sz="2400">
                <a:latin typeface="Times New Roman" panose="02020603050405020304" pitchFamily="18" charset="0"/>
                <a:cs typeface="Times New Roman" panose="02020603050405020304" pitchFamily="18" charset="0"/>
              </a:rPr>
              <a:t> assigns biophotons as a kind of a coherent EM emission within and between cells of the living organism. This emission could be used to exchange </a:t>
            </a:r>
            <a:r>
              <a:rPr lang="en-US" sz="2400" err="1">
                <a:latin typeface="Times New Roman" panose="02020603050405020304" pitchFamily="18" charset="0"/>
                <a:cs typeface="Times New Roman" panose="02020603050405020304" pitchFamily="18" charset="0"/>
              </a:rPr>
              <a:t>informations</a:t>
            </a:r>
            <a:r>
              <a:rPr lang="en-US" sz="240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it-IT" sz="240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Obviously the second hypothesis does not exclude the first one, in any case this emission is strictly connected with the biochemical processes present in the living system.</a:t>
            </a:r>
            <a:endParaRPr lang="it-IT"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681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7827</TotalTime>
  <Words>4268</Words>
  <Application>Microsoft Office PowerPoint</Application>
  <PresentationFormat>Presentazione su schermo (4:3)</PresentationFormat>
  <Paragraphs>339</Paragraphs>
  <Slides>52</Slides>
  <Notes>2</Notes>
  <HiddenSlides>0</HiddenSlides>
  <MMClips>0</MMClips>
  <ScaleCrop>false</ScaleCrop>
  <HeadingPairs>
    <vt:vector size="4" baseType="variant">
      <vt:variant>
        <vt:lpstr>Tema</vt:lpstr>
      </vt:variant>
      <vt:variant>
        <vt:i4>1</vt:i4>
      </vt:variant>
      <vt:variant>
        <vt:lpstr>Titoli diapositive</vt:lpstr>
      </vt:variant>
      <vt:variant>
        <vt:i4>52</vt:i4>
      </vt:variant>
    </vt:vector>
  </HeadingPairs>
  <TitlesOfParts>
    <vt:vector size="53" baseType="lpstr">
      <vt:lpstr>Tema di Office</vt:lpstr>
      <vt:lpstr>Biophotons: general aspects and new experimental data</vt:lpstr>
      <vt:lpstr>Presentazione standard di PowerPoint</vt:lpstr>
      <vt:lpstr>Presentazione standard di PowerPoint</vt:lpstr>
      <vt:lpstr>A bit of history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Biofotoni – alcune considerazioni</dc:title>
  <dc:creator>User</dc:creator>
  <cp:lastModifiedBy>User</cp:lastModifiedBy>
  <cp:revision>642</cp:revision>
  <dcterms:created xsi:type="dcterms:W3CDTF">2017-03-04T11:45:28Z</dcterms:created>
  <dcterms:modified xsi:type="dcterms:W3CDTF">2022-10-30T18:11:28Z</dcterms:modified>
</cp:coreProperties>
</file>