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15" r:id="rId2"/>
    <p:sldId id="514" r:id="rId3"/>
    <p:sldId id="508" r:id="rId4"/>
    <p:sldId id="501" r:id="rId5"/>
    <p:sldId id="509" r:id="rId6"/>
    <p:sldId id="498" r:id="rId7"/>
    <p:sldId id="499" r:id="rId8"/>
    <p:sldId id="504" r:id="rId9"/>
    <p:sldId id="489" r:id="rId10"/>
    <p:sldId id="512" r:id="rId11"/>
    <p:sldId id="517" r:id="rId12"/>
    <p:sldId id="490" r:id="rId13"/>
    <p:sldId id="511" r:id="rId14"/>
    <p:sldId id="502" r:id="rId15"/>
    <p:sldId id="505" r:id="rId16"/>
    <p:sldId id="513" r:id="rId17"/>
    <p:sldId id="516" r:id="rId18"/>
    <p:sldId id="500" r:id="rId19"/>
  </p:sldIdLst>
  <p:sldSz cx="12060238" cy="6858000"/>
  <p:notesSz cx="9144000" cy="6858000"/>
  <p:defaultTextStyle>
    <a:defPPr>
      <a:defRPr lang="en-US"/>
    </a:defPPr>
    <a:lvl1pPr marL="0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2061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4123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6184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28245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10307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92368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74429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56491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AEB"/>
    <a:srgbClr val="1EC044"/>
    <a:srgbClr val="EFF3C6"/>
    <a:srgbClr val="EAEAA4"/>
    <a:srgbClr val="4F81BD"/>
    <a:srgbClr val="C440A5"/>
    <a:srgbClr val="C4407B"/>
    <a:srgbClr val="71D3E4"/>
    <a:srgbClr val="E8E190"/>
    <a:srgbClr val="B1C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 autoAdjust="0"/>
    <p:restoredTop sz="88821" autoAdjust="0"/>
  </p:normalViewPr>
  <p:slideViewPr>
    <p:cSldViewPr snapToGrid="0" snapToObjects="1">
      <p:cViewPr varScale="1">
        <p:scale>
          <a:sx n="97" d="100"/>
          <a:sy n="97" d="100"/>
        </p:scale>
        <p:origin x="984" y="90"/>
      </p:cViewPr>
      <p:guideLst>
        <p:guide orient="horz" pos="2160"/>
        <p:guide pos="37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624"/>
    </p:cViewPr>
  </p:sorterViewPr>
  <p:notesViewPr>
    <p:cSldViewPr snapToGrid="0" snapToObjects="1">
      <p:cViewPr varScale="1">
        <p:scale>
          <a:sx n="111" d="100"/>
          <a:sy n="111" d="100"/>
        </p:scale>
        <p:origin x="2448" y="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937B0-5A54-AC4B-848B-2BF110F42713}" type="datetimeFigureOut">
              <a:rPr lang="en-US" smtClean="0"/>
              <a:t>7/18/2022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5816-1496-3948-A8B3-EEDEA5977207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73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2DD28-CE26-B842-A8BA-FC19F387B2F5}" type="datetimeFigureOut">
              <a:rPr lang="en-US" smtClean="0"/>
              <a:t>7/18/2022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14350"/>
            <a:ext cx="45212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29440-0B81-8345-8084-FB580399F83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20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82061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64123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46184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328245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910307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92368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74429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56491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62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Nicola </a:t>
            </a:r>
            <a:r>
              <a:rPr lang="it-IT" dirty="0" err="1"/>
              <a:t>Mazziotta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64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Nicola </a:t>
            </a:r>
            <a:r>
              <a:rPr lang="it-IT" dirty="0" err="1"/>
              <a:t>Mazziotta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84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Francesco Giordano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07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Marco </a:t>
            </a:r>
            <a:r>
              <a:rPr lang="it-IT" dirty="0" err="1"/>
              <a:t>Circella</a:t>
            </a:r>
            <a:r>
              <a:rPr lang="it-IT" dirty="0"/>
              <a:t>, Irene Sgura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15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Referenti: Emilio Radicioni, Gabriella Catanesi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21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Giuseppe Bruno, Domenico Colella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87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Giovanni Ciani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Raffaella Radogna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82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27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50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10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Rosamaria Venditti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0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Gigi Fiore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0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Referente: Piet </a:t>
            </a:r>
            <a:r>
              <a:rPr lang="it-IT" dirty="0" err="1"/>
              <a:t>Verwilligen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93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Nicola De Filippis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6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Marilisa De Serio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03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Referente: Fabio Gargano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4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518" y="876761"/>
            <a:ext cx="10251202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036" y="3886200"/>
            <a:ext cx="84421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2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64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46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28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10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92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74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56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868674" y="835953"/>
            <a:ext cx="10322892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868674" y="2672584"/>
            <a:ext cx="10322891" cy="13316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5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1" y="6552024"/>
            <a:ext cx="12052857" cy="30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313926" y="668377"/>
            <a:ext cx="1070063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72473" y="147189"/>
            <a:ext cx="9342088" cy="393738"/>
          </a:xfrm>
          <a:prstGeom prst="rect">
            <a:avLst/>
          </a:prstGeom>
        </p:spPr>
        <p:txBody>
          <a:bodyPr vert="horz" lIns="116412" tIns="58206" rIns="116412" bIns="58206" rtlCol="0" anchor="ctr">
            <a:noAutofit/>
          </a:bodyPr>
          <a:lstStyle>
            <a:lvl1pPr algn="l">
              <a:defRPr sz="3200">
                <a:solidFill>
                  <a:srgbClr val="4F81BD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106941" cy="311794"/>
          </a:xfrm>
          <a:prstGeom prst="rect">
            <a:avLst/>
          </a:prstGeom>
        </p:spPr>
        <p:txBody>
          <a:bodyPr/>
          <a:lstStyle>
            <a:lvl1pPr>
              <a:defRPr sz="1400" i="1">
                <a:solidFill>
                  <a:srgbClr val="595959"/>
                </a:solidFill>
              </a:defRPr>
            </a:lvl1pPr>
          </a:lstStyle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811" y="6546207"/>
            <a:ext cx="778046" cy="31179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Picture 8" descr="logocip.tif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4134" y="72616"/>
            <a:ext cx="129540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012" y="274639"/>
            <a:ext cx="10854214" cy="1143000"/>
          </a:xfrm>
          <a:prstGeom prst="rect">
            <a:avLst/>
          </a:prstGeom>
        </p:spPr>
        <p:txBody>
          <a:bodyPr vert="horz" lIns="116412" tIns="58206" rIns="116412" bIns="5820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012" y="1600203"/>
            <a:ext cx="10854214" cy="4525963"/>
          </a:xfrm>
          <a:prstGeom prst="rect">
            <a:avLst/>
          </a:prstGeom>
        </p:spPr>
        <p:txBody>
          <a:bodyPr vert="horz" lIns="116412" tIns="58206" rIns="116412" bIns="582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811" y="6546207"/>
            <a:ext cx="778046" cy="31179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1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hf hdr="0" dt="0"/>
  <p:txStyles>
    <p:titleStyle>
      <a:lvl1pPr algn="ctr" defTabSz="582061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6546" indent="-436546" algn="l" defTabSz="582061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5850" indent="-363788" algn="l" defTabSz="582061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55153" indent="-291031" algn="l" defTabSz="58206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215" indent="-291031" algn="l" defTabSz="582061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19276" indent="-291031" algn="l" defTabSz="582061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1337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83399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65460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47521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061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4123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84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8245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0307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92368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74429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56491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713619" y="2321004"/>
            <a:ext cx="463300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Composizione del Servizio oggi: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Maurizio Mongelli 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responsabile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Roberto Triggiani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componente</a:t>
            </a:r>
          </a:p>
          <a:p>
            <a:pPr marL="342900" indent="-342900">
              <a:buFontTx/>
              <a:buChar char="-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Vincenzo Valentino 	associato</a:t>
            </a:r>
          </a:p>
        </p:txBody>
      </p:sp>
    </p:spTree>
    <p:extLst>
      <p:ext uri="{BB962C8B-B14F-4D97-AF65-F5344CB8AC3E}">
        <p14:creationId xmlns:p14="http://schemas.microsoft.com/office/powerpoint/2010/main" val="111311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FERMI/NUSES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Sviluppo del prototipo di un modulo di tracciatore a fibre scintillanti finalizzato alla successiva ingegnerizzazione per il satellite di </a:t>
            </a:r>
            <a:r>
              <a:rPr lang="it-IT" dirty="0" err="1"/>
              <a:t>Nuses</a:t>
            </a:r>
            <a:r>
              <a:rPr lang="it-IT" dirty="0"/>
              <a:t>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1 mese-persona</a:t>
            </a: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9184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FERMI/ASTROGAM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Tool di assemblaggio e incollaggio di rivelatori a strip di silicio doppia faccia per il tracciatore di </a:t>
            </a:r>
            <a:r>
              <a:rPr lang="it-IT" dirty="0" err="1"/>
              <a:t>Astrogam</a:t>
            </a:r>
            <a:r>
              <a:rPr lang="it-IT" dirty="0"/>
              <a:t> (proposta ESA)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0,5 mesi-persona</a:t>
            </a: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3466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CTA</a:t>
            </a:r>
          </a:p>
          <a:p>
            <a:pPr algn="just"/>
            <a:endParaRPr lang="it-IT" dirty="0"/>
          </a:p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Sistemi di supporto e movimentazione per test di fotosensori in Dark Box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1 mese-persona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36555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158763"/>
            <a:ext cx="1050494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KM3</a:t>
            </a:r>
            <a:endParaRPr lang="it-IT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Le attività riguardano la realizzazione e integrazione del nuovo Base Module e delle Detection Unit: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Finalizzazione del frame interno del Base Module in relazione ai risultati dell’integrazione del primo prototipo, dei test termici e degli stress test di vibrazione; definizione delle relative procedure di assemblaggio da fornire ai vari siti di integrazione dopo sessione di training.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Ottimizzazione del setup meccanico della camera iperbarica del PON PACK a Caserta per test completo in pressione del Base Module alimentato.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Ottimizzazione dei tool di assemblaggio e integrazione per la produzione di massa del Base Module.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Ottimizzazione dei tool di assemblaggio e di integrazione per la produzione di massa delle Detection Unit.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Stima: </a:t>
            </a:r>
            <a:r>
              <a:rPr lang="it-IT" sz="2000" dirty="0">
                <a:highlight>
                  <a:srgbClr val="FFFF00"/>
                </a:highlight>
              </a:rPr>
              <a:t>4 mesi-persona</a:t>
            </a:r>
            <a:endParaRPr lang="it-IT" sz="20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12 luglio 2021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7348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T2K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 err="1"/>
              <a:t>mPMT</a:t>
            </a:r>
            <a:r>
              <a:rPr lang="it-IT" sz="2200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200" dirty="0"/>
              <a:t>Finalizzazione della meccanica dei multi-PMT e riprogettazione delle strutture meccaniche di installazione e di vincolo in considerazione delle mutate caratteristiche della struttura generale. (2 o 3 mesi)</a:t>
            </a:r>
          </a:p>
          <a:p>
            <a:pPr algn="just"/>
            <a:r>
              <a:rPr lang="it-IT" sz="2200" dirty="0"/>
              <a:t>JPARC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200" dirty="0"/>
              <a:t>Realizzazione di una struttura per appoggiare la TPC intera (2 metri x 2 metri) + Castelletto per trigger (1 o 2 mesi)</a:t>
            </a:r>
          </a:p>
          <a:p>
            <a:r>
              <a:rPr lang="it-IT" sz="2200" dirty="0" err="1"/>
              <a:t>AIDAInnova</a:t>
            </a:r>
            <a:endParaRPr lang="it-IT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200" dirty="0"/>
              <a:t>Vessel cilindrico ad alta pressione di circa 50 cm di diametro dotato di finestra di quarzo (2 mesi).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Stima: </a:t>
            </a:r>
            <a:r>
              <a:rPr lang="it-IT" sz="2200" dirty="0">
                <a:highlight>
                  <a:srgbClr val="FFFF00"/>
                </a:highlight>
              </a:rPr>
              <a:t>6 mesi-persona</a:t>
            </a:r>
            <a:endParaRPr lang="it-IT" sz="22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238277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ALICE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sz="2100" dirty="0"/>
              <a:t>Nel 2022 verrà completata la produzione di tre rivelatori basati su sensori super-ALPIDE, con spessori di 30, 40 e 50 micron. Nel 2023 l'obiettivo è di realizzare un </a:t>
            </a:r>
            <a:r>
              <a:rPr lang="it-IT" sz="2100" dirty="0" err="1"/>
              <a:t>mockup</a:t>
            </a:r>
            <a:r>
              <a:rPr lang="it-IT" sz="2100" dirty="0"/>
              <a:t> dello ITS3 per poter studiare il </a:t>
            </a:r>
            <a:r>
              <a:rPr lang="it-IT" sz="2100" dirty="0" err="1"/>
              <a:t>wire-bonding</a:t>
            </a:r>
            <a:r>
              <a:rPr lang="it-IT" sz="2100" dirty="0"/>
              <a:t> del </a:t>
            </a:r>
            <a:r>
              <a:rPr lang="it-IT" sz="2100" dirty="0" err="1"/>
              <a:t>flex</a:t>
            </a:r>
            <a:r>
              <a:rPr lang="it-IT" sz="2100" dirty="0"/>
              <a:t> e rendere Bari, in aggiunta al CERN, secondo sito nella costruzione del rivelatore ITS3 funzionante. </a:t>
            </a:r>
          </a:p>
          <a:p>
            <a:pPr algn="just"/>
            <a:r>
              <a:rPr lang="it-IT" sz="2100" dirty="0"/>
              <a:t>Per il 2023 sono previste le seguenti attività:</a:t>
            </a:r>
          </a:p>
          <a:p>
            <a:pPr algn="just"/>
            <a:r>
              <a:rPr lang="it-IT" sz="2200" dirty="0"/>
              <a:t> - adattamento dei tool di piegamento utilizzati nel setup super-ALPIDE per il setup ITS3, e.g. tool di allineamento dei supporti meccanici, etc.</a:t>
            </a:r>
          </a:p>
          <a:p>
            <a:pPr algn="just"/>
            <a:r>
              <a:rPr lang="it-IT" sz="2200" dirty="0"/>
              <a:t> - contributo al disegno della meccanica di supporto per il </a:t>
            </a:r>
            <a:r>
              <a:rPr lang="it-IT" sz="2200" dirty="0" err="1"/>
              <a:t>flex</a:t>
            </a:r>
            <a:r>
              <a:rPr lang="it-IT" sz="2200" dirty="0"/>
              <a:t> ITS3 (</a:t>
            </a:r>
            <a:r>
              <a:rPr lang="it-IT" sz="2200" dirty="0" err="1"/>
              <a:t>main</a:t>
            </a:r>
            <a:r>
              <a:rPr lang="it-IT" sz="2200" dirty="0"/>
              <a:t> designer CERN team)</a:t>
            </a:r>
          </a:p>
          <a:p>
            <a:pPr algn="just"/>
            <a:r>
              <a:rPr lang="it-IT" sz="2200" dirty="0"/>
              <a:t> - contributo al disegno dei tool di piegamento dei sensori ER1, MOSS (</a:t>
            </a:r>
            <a:r>
              <a:rPr lang="it-IT" sz="2200" dirty="0" err="1"/>
              <a:t>main</a:t>
            </a:r>
            <a:r>
              <a:rPr lang="it-IT" sz="2200" dirty="0"/>
              <a:t> designer CERN team)</a:t>
            </a:r>
          </a:p>
          <a:p>
            <a:pPr algn="just"/>
            <a:endParaRPr lang="it-IT" sz="2000" dirty="0"/>
          </a:p>
          <a:p>
            <a:pPr algn="just"/>
            <a:r>
              <a:rPr lang="it-IT" sz="2200" dirty="0"/>
              <a:t>Stima: </a:t>
            </a:r>
            <a:r>
              <a:rPr lang="it-IT" sz="2200" dirty="0">
                <a:highlight>
                  <a:srgbClr val="FFFF00"/>
                </a:highlight>
              </a:rPr>
              <a:t>3 mesi-persona</a:t>
            </a:r>
            <a:endParaRPr lang="it-IT" sz="22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70399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LUNA</a:t>
            </a:r>
            <a:r>
              <a:rPr lang="it-IT" dirty="0"/>
              <a:t>  (ai LNGS)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Struttura di supporto di rivelatori al germanio «a più angoli», mobili radialmente, di dimensioni 2 x 2 x 1,6 [m3]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1,5 mesi-persona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33357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FRIDA</a:t>
            </a:r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Sviluppo di un monitor di fascio di protoni clinici basato su fibre ottiche. </a:t>
            </a:r>
          </a:p>
          <a:p>
            <a:pPr algn="just"/>
            <a:r>
              <a:rPr lang="it-IT" dirty="0"/>
              <a:t>Progettazione del supporto delle fibre ottiche e dell’elettronica di </a:t>
            </a:r>
            <a:r>
              <a:rPr lang="it-IT" dirty="0" err="1"/>
              <a:t>read</a:t>
            </a:r>
            <a:r>
              <a:rPr lang="it-IT" dirty="0"/>
              <a:t>-out.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0,5 mesi-persona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V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46873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0987"/>
              </p:ext>
            </p:extLst>
          </p:nvPr>
        </p:nvGraphicFramePr>
        <p:xfrm>
          <a:off x="990120" y="1033202"/>
          <a:ext cx="10080001" cy="52648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665">
                  <a:extLst>
                    <a:ext uri="{9D8B030D-6E8A-4147-A177-3AD203B41FA5}">
                      <a16:colId xmlns:a16="http://schemas.microsoft.com/office/drawing/2014/main" val="1142835113"/>
                    </a:ext>
                  </a:extLst>
                </a:gridCol>
                <a:gridCol w="417319">
                  <a:extLst>
                    <a:ext uri="{9D8B030D-6E8A-4147-A177-3AD203B41FA5}">
                      <a16:colId xmlns:a16="http://schemas.microsoft.com/office/drawing/2014/main" val="2932895571"/>
                    </a:ext>
                  </a:extLst>
                </a:gridCol>
                <a:gridCol w="1363509">
                  <a:extLst>
                    <a:ext uri="{9D8B030D-6E8A-4147-A177-3AD203B41FA5}">
                      <a16:colId xmlns:a16="http://schemas.microsoft.com/office/drawing/2014/main" val="2567447630"/>
                    </a:ext>
                  </a:extLst>
                </a:gridCol>
                <a:gridCol w="1557724">
                  <a:extLst>
                    <a:ext uri="{9D8B030D-6E8A-4147-A177-3AD203B41FA5}">
                      <a16:colId xmlns:a16="http://schemas.microsoft.com/office/drawing/2014/main" val="478465882"/>
                    </a:ext>
                  </a:extLst>
                </a:gridCol>
                <a:gridCol w="1637760">
                  <a:extLst>
                    <a:ext uri="{9D8B030D-6E8A-4147-A177-3AD203B41FA5}">
                      <a16:colId xmlns:a16="http://schemas.microsoft.com/office/drawing/2014/main" val="3783269886"/>
                    </a:ext>
                  </a:extLst>
                </a:gridCol>
                <a:gridCol w="1230359">
                  <a:extLst>
                    <a:ext uri="{9D8B030D-6E8A-4147-A177-3AD203B41FA5}">
                      <a16:colId xmlns:a16="http://schemas.microsoft.com/office/drawing/2014/main" val="3359654089"/>
                    </a:ext>
                  </a:extLst>
                </a:gridCol>
                <a:gridCol w="1099886">
                  <a:extLst>
                    <a:ext uri="{9D8B030D-6E8A-4147-A177-3AD203B41FA5}">
                      <a16:colId xmlns:a16="http://schemas.microsoft.com/office/drawing/2014/main" val="3460094360"/>
                    </a:ext>
                  </a:extLst>
                </a:gridCol>
                <a:gridCol w="906964">
                  <a:extLst>
                    <a:ext uri="{9D8B030D-6E8A-4147-A177-3AD203B41FA5}">
                      <a16:colId xmlns:a16="http://schemas.microsoft.com/office/drawing/2014/main" val="295247078"/>
                    </a:ext>
                  </a:extLst>
                </a:gridCol>
                <a:gridCol w="1097815">
                  <a:extLst>
                    <a:ext uri="{9D8B030D-6E8A-4147-A177-3AD203B41FA5}">
                      <a16:colId xmlns:a16="http://schemas.microsoft.com/office/drawing/2014/main" val="3417830136"/>
                    </a:ext>
                  </a:extLst>
                </a:gridCol>
              </a:tblGrid>
              <a:tr h="308571">
                <a:tc gridSpan="9"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Richieste</a:t>
                      </a:r>
                      <a:r>
                        <a:rPr lang="it-IT" sz="1400" baseline="0" dirty="0"/>
                        <a:t> 2023</a:t>
                      </a:r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233368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m.p.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563038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RD_MuColl</a:t>
                      </a:r>
                      <a:endParaRPr lang="it-IT" sz="1400" dirty="0"/>
                    </a:p>
                    <a:p>
                      <a:pPr algn="ctr"/>
                      <a:r>
                        <a:rPr lang="it-IT" sz="1400" dirty="0"/>
                        <a:t>(</a:t>
                      </a:r>
                      <a:r>
                        <a:rPr lang="it-IT" sz="1400" dirty="0" err="1"/>
                        <a:t>Muon</a:t>
                      </a:r>
                      <a:r>
                        <a:rPr lang="it-IT" sz="1400" dirty="0"/>
                        <a:t> Collider)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CMS TRACKER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CMS MUONI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CREMLIN+ /</a:t>
                      </a:r>
                      <a:r>
                        <a:rPr lang="it-IT" sz="1400" baseline="0" dirty="0"/>
                        <a:t> RD_FCC</a:t>
                      </a:r>
                      <a:endParaRPr lang="it-IT" sz="1400" dirty="0"/>
                    </a:p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LHCb – SND@LHC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95191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7789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81735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HERD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FERMI/NUSES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FERMI/ASTROGAM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KM3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T2K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6429979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II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47571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16021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ALICE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LUNA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9871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III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9005919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384497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FRIDA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7723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 V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8100667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6368709"/>
                  </a:ext>
                </a:extLst>
              </a:tr>
              <a:tr h="308571">
                <a:tc gridSpan="8">
                  <a:txBody>
                    <a:bodyPr/>
                    <a:lstStyle/>
                    <a:p>
                      <a:pPr algn="r"/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Totale m.p.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9836408"/>
                  </a:ext>
                </a:extLst>
              </a:tr>
            </a:tbl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0511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713619" y="2144033"/>
            <a:ext cx="4633000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Composizione del Servizio nel 2023: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Maurizio Mongelli 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responsabile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Roberto Triggiani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componente</a:t>
            </a: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				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borsista</a:t>
            </a:r>
          </a:p>
          <a:p>
            <a:pPr marL="342900" indent="-342900">
              <a:buFontTx/>
              <a:buChar char="-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Vincenzo Valentino 	associato</a:t>
            </a:r>
          </a:p>
        </p:txBody>
      </p:sp>
    </p:spTree>
    <p:extLst>
      <p:ext uri="{BB962C8B-B14F-4D97-AF65-F5344CB8AC3E}">
        <p14:creationId xmlns:p14="http://schemas.microsoft.com/office/powerpoint/2010/main" val="64226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242945" y="2628762"/>
            <a:ext cx="55743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dirty="0">
                <a:solidFill>
                  <a:schemeClr val="accent1">
                    <a:lumMod val="50000"/>
                  </a:schemeClr>
                </a:solidFill>
              </a:rPr>
              <a:t>RICHIESTE 2023</a:t>
            </a:r>
            <a:endParaRPr lang="it-IT" sz="66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2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RD_MuColl (Muon Collider)</a:t>
            </a:r>
          </a:p>
          <a:p>
            <a:pPr algn="just"/>
            <a:endParaRPr lang="it-IT" dirty="0"/>
          </a:p>
          <a:p>
            <a:pPr marL="342900" indent="-342900" algn="just">
              <a:buFontTx/>
              <a:buChar char="-"/>
            </a:pPr>
            <a:r>
              <a:rPr lang="it-IT" dirty="0"/>
              <a:t>Prototipo di una cella di calorimetro</a:t>
            </a:r>
          </a:p>
          <a:p>
            <a:pPr algn="just"/>
            <a:r>
              <a:rPr lang="it-IT" dirty="0"/>
              <a:t>	</a:t>
            </a:r>
            <a:r>
              <a:rPr lang="it-IT" i="1" dirty="0"/>
              <a:t>(strati di assorbitore in acciaio inox e rivelatore con tecnologia MPGD)</a:t>
            </a:r>
          </a:p>
          <a:p>
            <a:pPr algn="just"/>
            <a:endParaRPr lang="it-IT" i="1" dirty="0"/>
          </a:p>
          <a:p>
            <a:pPr marL="342900" indent="-342900" algn="just">
              <a:buFontTx/>
              <a:buChar char="-"/>
            </a:pPr>
            <a:r>
              <a:rPr lang="it-IT" dirty="0"/>
              <a:t>Setup del test su fascio</a:t>
            </a:r>
          </a:p>
          <a:p>
            <a:pPr marL="342900" indent="-342900" algn="just">
              <a:buFontTx/>
              <a:buChar char="-"/>
            </a:pP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8523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CMS TRACKER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Nel 2023 si  prevede un periodo di pre-produzione durante il quale dovrebbero essere realizzati circa  30 moduli funzionali del tipo PS del tracciatore esterno di CMS per l'Upgrade di fase 2.</a:t>
            </a:r>
          </a:p>
          <a:p>
            <a:pPr algn="just"/>
            <a:r>
              <a:rPr lang="it-IT" dirty="0"/>
              <a:t>Ci sarà, pertanto, la verifica di tutte le procedure e di tutti i dispositivi disegnati e realizzati per tale attività e conseguenti eventuali interventi correttivi.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1 mese-persona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60734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255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50" dirty="0">
                <a:highlight>
                  <a:srgbClr val="FFFF00"/>
                </a:highlight>
              </a:rPr>
              <a:t>CMS MUONI</a:t>
            </a:r>
          </a:p>
          <a:p>
            <a:pPr algn="l"/>
            <a:br>
              <a:rPr lang="it-IT" sz="2150" b="0" i="0" dirty="0">
                <a:solidFill>
                  <a:srgbClr val="333333"/>
                </a:solidFill>
                <a:effectLst/>
                <a:latin typeface="Lucida Grande"/>
              </a:rPr>
            </a:br>
            <a:r>
              <a:rPr lang="it-IT" sz="2150" b="0" i="0" u="sng" dirty="0">
                <a:effectLst/>
                <a:latin typeface="Lucida Grande"/>
              </a:rPr>
              <a:t>Attività RPC</a:t>
            </a:r>
            <a:r>
              <a:rPr lang="it-IT" sz="2150" b="0" i="0" dirty="0">
                <a:effectLst/>
                <a:latin typeface="Lucida Grande"/>
              </a:rPr>
              <a:t>:</a:t>
            </a:r>
            <a:endParaRPr lang="it-IT" sz="2150" dirty="0">
              <a:latin typeface="Lucida Grande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effectLst/>
                <a:latin typeface="Calibri" panose="020F0502020204030204" pitchFamily="34" charset="0"/>
              </a:rPr>
              <a:t>2 setup per RPC (</a:t>
            </a:r>
            <a:r>
              <a:rPr lang="en-US" sz="2400" b="0" dirty="0" err="1">
                <a:effectLst/>
                <a:latin typeface="Calibri" panose="020F0502020204030204" pitchFamily="34" charset="0"/>
              </a:rPr>
              <a:t>orizzontale</a:t>
            </a:r>
            <a:r>
              <a:rPr lang="en-US" sz="2400" b="0" dirty="0">
                <a:effectLst/>
                <a:latin typeface="Calibri" panose="020F0502020204030204" pitchFamily="34" charset="0"/>
              </a:rPr>
              <a:t> e </a:t>
            </a:r>
            <a:r>
              <a:rPr lang="en-US" sz="2400" b="0" dirty="0" err="1">
                <a:effectLst/>
                <a:latin typeface="Calibri" panose="020F0502020204030204" pitchFamily="34" charset="0"/>
              </a:rPr>
              <a:t>verticale</a:t>
            </a:r>
            <a:r>
              <a:rPr lang="en-US" sz="2400" b="0" dirty="0">
                <a:effectLst/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Componenti</a:t>
            </a:r>
            <a:r>
              <a:rPr lang="en-US" sz="2400" dirty="0">
                <a:latin typeface="Calibri" panose="020F0502020204030204" pitchFamily="34" charset="0"/>
              </a:rPr>
              <a:t> per nuovo </a:t>
            </a:r>
            <a:r>
              <a:rPr lang="en-US" sz="2400" dirty="0" err="1">
                <a:latin typeface="Calibri" panose="020F0502020204030204" pitchFamily="34" charset="0"/>
              </a:rPr>
              <a:t>Laboratorio</a:t>
            </a:r>
            <a:r>
              <a:rPr lang="en-US" sz="2400" dirty="0">
                <a:latin typeface="Calibri" panose="020F0502020204030204" pitchFamily="34" charset="0"/>
              </a:rPr>
              <a:t> in </a:t>
            </a:r>
            <a:r>
              <a:rPr lang="en-US" sz="2400" dirty="0" err="1">
                <a:latin typeface="Calibri" panose="020F0502020204030204" pitchFamily="34" charset="0"/>
              </a:rPr>
              <a:t>allestimento</a:t>
            </a:r>
            <a:endParaRPr lang="en-US" sz="2400" b="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Calibri" panose="020F0502020204030204" pitchFamily="34" charset="0"/>
            </a:endParaRPr>
          </a:p>
          <a:p>
            <a:pPr algn="l"/>
            <a:r>
              <a:rPr lang="it-IT" sz="2150" b="0" i="0" u="sng" dirty="0">
                <a:effectLst/>
                <a:latin typeface="Lucida Grande"/>
              </a:rPr>
              <a:t>Attività GEM</a:t>
            </a:r>
            <a:r>
              <a:rPr lang="it-IT" sz="2150" b="0" i="0" dirty="0">
                <a:effectLst/>
                <a:latin typeface="Lucida Grande"/>
              </a:rPr>
              <a:t>:</a:t>
            </a:r>
            <a:endParaRPr lang="it-IT" sz="2150" dirty="0">
              <a:latin typeface="Lucida Grande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0" dirty="0">
                <a:effectLst/>
                <a:latin typeface="Calibri" panose="020F0502020204030204" pitchFamily="34" charset="0"/>
              </a:rPr>
              <a:t>Tools per costruzione tripla </a:t>
            </a:r>
            <a:r>
              <a:rPr lang="it-IT" sz="2400" b="0" dirty="0" err="1">
                <a:effectLst/>
                <a:latin typeface="Calibri" panose="020F0502020204030204" pitchFamily="34" charset="0"/>
              </a:rPr>
              <a:t>gem</a:t>
            </a:r>
            <a:r>
              <a:rPr lang="it-IT" sz="2400" b="0" dirty="0">
                <a:effectLst/>
                <a:latin typeface="Calibri" panose="020F0502020204030204" pitchFamily="34" charset="0"/>
              </a:rPr>
              <a:t> (ME0)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Componenti</a:t>
            </a:r>
            <a:r>
              <a:rPr lang="en-US" sz="2400" dirty="0">
                <a:latin typeface="Calibri" panose="020F0502020204030204" pitchFamily="34" charset="0"/>
              </a:rPr>
              <a:t> per nuovo </a:t>
            </a:r>
            <a:r>
              <a:rPr lang="en-US" sz="2400" dirty="0" err="1">
                <a:latin typeface="Calibri" panose="020F0502020204030204" pitchFamily="34" charset="0"/>
              </a:rPr>
              <a:t>Laboratorio</a:t>
            </a:r>
            <a:r>
              <a:rPr lang="en-US" sz="2400" dirty="0">
                <a:latin typeface="Calibri" panose="020F0502020204030204" pitchFamily="34" charset="0"/>
              </a:rPr>
              <a:t> in </a:t>
            </a:r>
            <a:r>
              <a:rPr lang="en-US" sz="2400" dirty="0" err="1">
                <a:latin typeface="Calibri" panose="020F0502020204030204" pitchFamily="34" charset="0"/>
              </a:rPr>
              <a:t>allestimento</a:t>
            </a:r>
            <a:endParaRPr lang="it-IT" sz="2400" b="0" dirty="0">
              <a:effectLst/>
              <a:latin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it-IT" sz="2150" b="0" i="0" dirty="0">
              <a:solidFill>
                <a:srgbClr val="FF0000"/>
              </a:solidFill>
              <a:effectLst/>
              <a:latin typeface="Lucida Grande"/>
            </a:endParaRPr>
          </a:p>
          <a:p>
            <a:endParaRPr lang="it-IT" sz="2150" b="0" i="0" dirty="0">
              <a:solidFill>
                <a:srgbClr val="333333"/>
              </a:solidFill>
              <a:effectLst/>
              <a:latin typeface="Lucida Grande"/>
            </a:endParaRPr>
          </a:p>
          <a:p>
            <a:r>
              <a:rPr lang="it-IT" sz="2150" dirty="0"/>
              <a:t>Stima: </a:t>
            </a:r>
            <a:r>
              <a:rPr lang="it-IT" sz="2150" dirty="0">
                <a:highlight>
                  <a:srgbClr val="FFFF00"/>
                </a:highlight>
              </a:rPr>
              <a:t>3 mesi-persona</a:t>
            </a:r>
            <a:endParaRPr lang="it-IT" sz="215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7754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ECAB288-7B87-0872-F4DB-BBA2271A7B9F}"/>
              </a:ext>
            </a:extLst>
          </p:cNvPr>
          <p:cNvSpPr txBox="1"/>
          <p:nvPr/>
        </p:nvSpPr>
        <p:spPr>
          <a:xfrm>
            <a:off x="777647" y="1791465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CREMLIN+ / RD_FCC</a:t>
            </a:r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di alcuni componenti meccanici di un prototipo di camera a deriva multifili per un esperimento ad FCC-</a:t>
            </a:r>
            <a:r>
              <a:rPr lang="it-IT" dirty="0" err="1"/>
              <a:t>ee</a:t>
            </a:r>
            <a:r>
              <a:rPr lang="it-IT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Contributo a progettazione e prototipazione di un </a:t>
            </a:r>
            <a:r>
              <a:rPr lang="it-IT" dirty="0" err="1"/>
              <a:t>mock</a:t>
            </a:r>
            <a:r>
              <a:rPr lang="it-IT" dirty="0"/>
              <a:t>-up dimostrativo della camera di IDEA FCC (in collaborazione con INFN Lecce).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Ottimizzazione del progetto di camera di monitoraggio velocità di deriva (in collaborazione con INFN Lecce).</a:t>
            </a:r>
          </a:p>
          <a:p>
            <a:pPr lvl="1"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1 mese-persona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160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77647" y="1710591"/>
            <a:ext cx="1050494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LHCb - SND@LHC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Completamento della progettazione della struttura meccanica di un prototipo di tripletto di camere RPC con gap sottili per il Muon detector di LHCb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Stima: </a:t>
            </a:r>
            <a:r>
              <a:rPr lang="it-IT" dirty="0">
                <a:highlight>
                  <a:srgbClr val="FFFF00"/>
                </a:highlight>
              </a:rPr>
              <a:t>2 mesi-persona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21402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HERD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	</a:t>
            </a:r>
            <a:endParaRPr lang="it-IT" u="sng" dirty="0"/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 err="1"/>
              <a:t>Jig</a:t>
            </a:r>
            <a:r>
              <a:rPr lang="it-IT" dirty="0"/>
              <a:t> e meccanica di supporto dei PSD (Plastic </a:t>
            </a:r>
            <a:r>
              <a:rPr lang="it-IT" dirty="0" err="1"/>
              <a:t>Scintillator</a:t>
            </a:r>
            <a:r>
              <a:rPr lang="it-IT" dirty="0"/>
              <a:t> Detector)</a:t>
            </a:r>
          </a:p>
          <a:p>
            <a:pPr marL="541338" algn="just">
              <a:tabLst>
                <a:tab pos="806450" algn="l"/>
              </a:tabLst>
            </a:pPr>
            <a:r>
              <a:rPr lang="it-IT" dirty="0"/>
              <a:t>		[</a:t>
            </a:r>
            <a:r>
              <a:rPr lang="it-IT" dirty="0" err="1"/>
              <a:t>wrapping</a:t>
            </a:r>
            <a:r>
              <a:rPr lang="it-IT" dirty="0"/>
              <a:t> degli elementi attivi, incollaggio dei </a:t>
            </a:r>
            <a:r>
              <a:rPr lang="it-IT" dirty="0" err="1"/>
              <a:t>SiPM</a:t>
            </a:r>
            <a:r>
              <a:rPr lang="it-IT" dirty="0"/>
              <a:t>, integrazione]</a:t>
            </a:r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/>
              <a:t>Dark Box per il nuovo laboratorio di fotosensori</a:t>
            </a:r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/>
              <a:t>Supporti meccanici per test </a:t>
            </a:r>
            <a:r>
              <a:rPr lang="it-IT" dirty="0" err="1"/>
              <a:t>beam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	Stima: </a:t>
            </a:r>
            <a:r>
              <a:rPr lang="it-IT" dirty="0">
                <a:highlight>
                  <a:srgbClr val="FFFF00"/>
                </a:highlight>
              </a:rPr>
              <a:t>2,5 mesi-persona</a:t>
            </a: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606911" cy="311794"/>
          </a:xfrm>
        </p:spPr>
        <p:txBody>
          <a:bodyPr/>
          <a:lstStyle/>
          <a:p>
            <a:pPr algn="ctr"/>
            <a:r>
              <a:rPr lang="it-IT"/>
              <a:t>Maurizio Mongelli - Consiglio di Sezione - Bari, 18 luglio 2022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76695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1402</Words>
  <Application>Microsoft Office PowerPoint</Application>
  <PresentationFormat>Personalizzato</PresentationFormat>
  <Paragraphs>290</Paragraphs>
  <Slides>18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Lucida Grande</vt:lpstr>
      <vt:lpstr>Wingdings</vt:lpstr>
      <vt:lpstr>Office Theme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luciano musa</dc:creator>
  <cp:lastModifiedBy>Maurizio Mongelli</cp:lastModifiedBy>
  <cp:revision>1383</cp:revision>
  <cp:lastPrinted>2017-09-11T05:01:30Z</cp:lastPrinted>
  <dcterms:created xsi:type="dcterms:W3CDTF">2017-04-19T10:51:49Z</dcterms:created>
  <dcterms:modified xsi:type="dcterms:W3CDTF">2022-07-18T10:34:05Z</dcterms:modified>
</cp:coreProperties>
</file>