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1" r:id="rId4"/>
    <p:sldId id="282" r:id="rId5"/>
    <p:sldId id="270" r:id="rId6"/>
    <p:sldId id="272" r:id="rId7"/>
    <p:sldId id="277" r:id="rId8"/>
    <p:sldId id="269" r:id="rId9"/>
    <p:sldId id="266" r:id="rId10"/>
    <p:sldId id="258" r:id="rId11"/>
    <p:sldId id="284" r:id="rId12"/>
    <p:sldId id="259" r:id="rId13"/>
    <p:sldId id="260" r:id="rId14"/>
    <p:sldId id="263" r:id="rId15"/>
    <p:sldId id="279" r:id="rId16"/>
    <p:sldId id="264" r:id="rId17"/>
    <p:sldId id="265" r:id="rId18"/>
    <p:sldId id="285" r:id="rId19"/>
    <p:sldId id="273" r:id="rId20"/>
    <p:sldId id="274" r:id="rId21"/>
  </p:sldIdLst>
  <p:sldSz cx="9144000" cy="6858000" type="screen4x3"/>
  <p:notesSz cx="6797675" cy="987425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385"/>
    <a:srgbClr val="611543"/>
    <a:srgbClr val="409527"/>
    <a:srgbClr val="FAB700"/>
    <a:srgbClr val="AF1821"/>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24" autoAdjust="0"/>
  </p:normalViewPr>
  <p:slideViewPr>
    <p:cSldViewPr snapToGrid="0" snapToObjects="1">
      <p:cViewPr varScale="1">
        <p:scale>
          <a:sx n="69" d="100"/>
          <a:sy n="69" d="100"/>
        </p:scale>
        <p:origin x="-1410"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snapToGrid="0" snapToObjects="1">
      <p:cViewPr varScale="1">
        <p:scale>
          <a:sx n="68" d="100"/>
          <a:sy n="68" d="100"/>
        </p:scale>
        <p:origin x="-2310" y="-108"/>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de-DE"/>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B67B39E1-6B32-4054-9BCA-98A37FF72031}" type="datetimeFigureOut">
              <a:rPr lang="de-DE"/>
              <a:pPr>
                <a:defRPr/>
              </a:pPr>
              <a:t>20.09.2011</a:t>
            </a:fld>
            <a:endParaRPr lang="de-DE"/>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smtClean="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de-DE"/>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253FFDBE-F97A-45B2-82F5-66B316C6EAF7}"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pPr>
              <a:defRPr/>
            </a:pPr>
            <a:fld id="{253FFDBE-F97A-45B2-82F5-66B316C6EAF7}" type="slidenum">
              <a:rPr lang="de-DE" smtClean="0"/>
              <a:pPr>
                <a:defRPr/>
              </a:pPr>
              <a:t>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pPr>
              <a:defRPr/>
            </a:pPr>
            <a:fld id="{253FFDBE-F97A-45B2-82F5-66B316C6EAF7}" type="slidenum">
              <a:rPr lang="de-DE" smtClean="0"/>
              <a:pPr>
                <a:defRPr/>
              </a:pPr>
              <a:t>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253FFDBE-F97A-45B2-82F5-66B316C6EAF7}" type="slidenum">
              <a:rPr lang="de-DE" smtClean="0"/>
              <a:pPr>
                <a:defRPr/>
              </a:pPr>
              <a:t>19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a:prstGeom prst="rect">
            <a:avLst/>
          </a:prstGeom>
        </p:spPr>
        <p:txBody>
          <a:bodyPr/>
          <a:lstStyle>
            <a:lvl1pPr>
              <a:defRPr>
                <a:latin typeface="Trebuchet MS" pitchFamily="34" charset="0"/>
              </a:defRPr>
            </a:lvl1pPr>
          </a:lstStyle>
          <a:p>
            <a:r>
              <a:rPr lang="de-DE" dirty="0" smtClean="0"/>
              <a:t>Mastertitelformat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dirty="0"/>
          </a:p>
        </p:txBody>
      </p:sp>
      <p:sp>
        <p:nvSpPr>
          <p:cNvPr id="5"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6"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95469161-2E66-418B-813E-9FF0F4EDF036}"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5"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6"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7821CAA9-DDA6-4C64-815C-FDE0308D3607}"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91296" y="1220307"/>
            <a:ext cx="1563007" cy="4445403"/>
          </a:xfrm>
          <a:prstGeom prst="rect">
            <a:avLst/>
          </a:prstGeo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930895" y="1220307"/>
            <a:ext cx="4573242" cy="4445403"/>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5"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6"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51284CAE-952D-422B-87BD-943BEB535641}"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a:prstGeom prst="rect">
            <a:avLst/>
          </a:prstGeom>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r>
              <a:rPr lang="de-DE" smtClean="0"/>
              <a:t>Amgad Nasr</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6th European Summer School on Experimental Nuclear Astrophysics</a:t>
            </a:r>
            <a:endParaRPr lang="en-US"/>
          </a:p>
        </p:txBody>
      </p:sp>
      <p:sp>
        <p:nvSpPr>
          <p:cNvPr id="6" name="Slide Number Placeholder 5"/>
          <p:cNvSpPr>
            <a:spLocks noGrp="1"/>
          </p:cNvSpPr>
          <p:nvPr>
            <p:ph type="sldNum" sz="quarter" idx="12"/>
          </p:nvPr>
        </p:nvSpPr>
        <p:spPr/>
        <p:txBody>
          <a:bodyPr/>
          <a:lstStyle>
            <a:lvl1pPr>
              <a:defRPr/>
            </a:lvl1pPr>
          </a:lstStyle>
          <a:p>
            <a:pPr>
              <a:defRPr/>
            </a:pPr>
            <a:fld id="{1B7D79CF-8644-4E1E-9CA5-7AAB5522B5E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5"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6"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2C42C69D-ACF3-4E39-A45F-E069C48190E9}"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725863"/>
            <a:ext cx="7772400" cy="1362075"/>
          </a:xfrm>
          <a:prstGeom prst="rect">
            <a:avLst/>
          </a:prstGeom>
        </p:spPr>
        <p:txBody>
          <a:bodyPr anchor="t"/>
          <a:lstStyle>
            <a:lvl1pPr algn="l">
              <a:defRPr sz="4000" b="1" cap="all">
                <a:latin typeface="Trebuchet MS" pitchFamily="34" charset="0"/>
              </a:defRPr>
            </a:lvl1pPr>
          </a:lstStyle>
          <a:p>
            <a:r>
              <a:rPr lang="de-DE" dirty="0" smtClean="0"/>
              <a:t>Mastertitelformat bearbeiten</a:t>
            </a:r>
            <a:endParaRPr lang="de-DE" dirty="0"/>
          </a:p>
        </p:txBody>
      </p:sp>
      <p:sp>
        <p:nvSpPr>
          <p:cNvPr id="3" name="Textplatzhalter 2"/>
          <p:cNvSpPr>
            <a:spLocks noGrp="1"/>
          </p:cNvSpPr>
          <p:nvPr>
            <p:ph type="body" idx="1"/>
          </p:nvPr>
        </p:nvSpPr>
        <p:spPr>
          <a:xfrm>
            <a:off x="722313" y="140652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5"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6"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641EFC96-CCDF-4F08-B85C-D018835640DB}"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2"/>
            <a:ext cx="4038600" cy="4077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1"/>
            <a:ext cx="4038600" cy="407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6"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7"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C133F153-0009-415E-86DD-1100C6DBE07F}"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428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7" y="2174875"/>
            <a:ext cx="4041775" cy="3428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8"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9"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4F1CBC27-D8AF-4BC9-9E79-8BD175EEB592}"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3"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4"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855589EC-CE49-42B5-8A09-AD5171E92AB8}"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3"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4"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D5B2E813-89E5-401C-B91F-217740E19A3E}"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1435101"/>
            <a:ext cx="3008313" cy="457620"/>
          </a:xfrm>
          <a:prstGeom prst="rect">
            <a:avLst/>
          </a:prstGeo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1435101"/>
            <a:ext cx="5111750" cy="42057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892721"/>
            <a:ext cx="3008313" cy="37480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Mastertextformat bearbeiten</a:t>
            </a:r>
          </a:p>
        </p:txBody>
      </p:sp>
      <p:sp>
        <p:nvSpPr>
          <p:cNvPr id="5"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6"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7"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87BA8368-24A9-4652-BA22-3AD6842555A3}"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a:prstGeom prst="rect">
            <a:avLst/>
          </a:prstGeo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1332375"/>
            <a:ext cx="5486400" cy="33951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385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r>
              <a:rPr lang="de-DE" smtClean="0"/>
              <a:t>Amgad Nasr</a:t>
            </a:r>
            <a:endParaRPr lang="de-DE"/>
          </a:p>
        </p:txBody>
      </p:sp>
      <p:sp>
        <p:nvSpPr>
          <p:cNvPr id="6" name="Fußzeilenplatzhalter 4"/>
          <p:cNvSpPr>
            <a:spLocks noGrp="1"/>
          </p:cNvSpPr>
          <p:nvPr>
            <p:ph type="ftr" sz="quarter" idx="11"/>
          </p:nvPr>
        </p:nvSpPr>
        <p:spPr/>
        <p:txBody>
          <a:bodyPr/>
          <a:lstStyle>
            <a:lvl1pPr>
              <a:defRPr>
                <a:solidFill>
                  <a:schemeClr val="bg1"/>
                </a:solidFill>
                <a:latin typeface="Arial"/>
                <a:cs typeface="Arial"/>
              </a:defRPr>
            </a:lvl1pPr>
          </a:lstStyle>
          <a:p>
            <a:pPr>
              <a:defRPr/>
            </a:pPr>
            <a:r>
              <a:rPr lang="en-US" smtClean="0"/>
              <a:t>6th European Summer School on Experimental Nuclear Astrophysics</a:t>
            </a:r>
            <a:endParaRPr lang="de-DE"/>
          </a:p>
        </p:txBody>
      </p:sp>
      <p:sp>
        <p:nvSpPr>
          <p:cNvPr id="7" name="Foliennummernplatzhalt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61B8EF32-C6BD-4B8C-BF62-E3B833370966}"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hteck 11"/>
          <p:cNvSpPr>
            <a:spLocks noChangeArrowheads="1"/>
          </p:cNvSpPr>
          <p:nvPr userDrawn="1"/>
        </p:nvSpPr>
        <p:spPr bwMode="auto">
          <a:xfrm>
            <a:off x="0" y="6229350"/>
            <a:ext cx="9144000" cy="628650"/>
          </a:xfrm>
          <a:prstGeom prst="rect">
            <a:avLst/>
          </a:prstGeom>
          <a:solidFill>
            <a:srgbClr val="03038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de-DE">
              <a:solidFill>
                <a:schemeClr val="lt1"/>
              </a:solidFill>
              <a:latin typeface="+mn-lt"/>
              <a:ea typeface="+mn-ea"/>
            </a:endParaRPr>
          </a:p>
        </p:txBody>
      </p:sp>
      <p:sp>
        <p:nvSpPr>
          <p:cNvPr id="2051" name="Textplatzhalter 2"/>
          <p:cNvSpPr>
            <a:spLocks noGrp="1"/>
          </p:cNvSpPr>
          <p:nvPr>
            <p:ph type="body" idx="1"/>
          </p:nvPr>
        </p:nvSpPr>
        <p:spPr bwMode="auto">
          <a:xfrm>
            <a:off x="457200" y="1600200"/>
            <a:ext cx="8229600" cy="402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rebuchet MS" pitchFamily="34" charset="0"/>
                <a:ea typeface="ＭＳ Ｐゴシック" pitchFamily="34" charset="-128"/>
              </a:defRPr>
            </a:lvl1pPr>
          </a:lstStyle>
          <a:p>
            <a:pPr>
              <a:defRPr/>
            </a:pPr>
            <a:r>
              <a:rPr lang="de-DE" smtClean="0"/>
              <a:t>Amgad Nasr</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rebuchet MS" pitchFamily="34" charset="0"/>
                <a:ea typeface="+mn-ea"/>
                <a:cs typeface="+mn-cs"/>
              </a:defRPr>
            </a:lvl1pPr>
          </a:lstStyle>
          <a:p>
            <a:pPr>
              <a:defRPr/>
            </a:pPr>
            <a:r>
              <a:rPr lang="en-US" smtClean="0"/>
              <a:t>6th European Summer School on Experimental Nuclear Astrophysics</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rebuchet MS" pitchFamily="34" charset="0"/>
                <a:ea typeface="ＭＳ Ｐゴシック" pitchFamily="34" charset="-128"/>
              </a:defRPr>
            </a:lvl1pPr>
          </a:lstStyle>
          <a:p>
            <a:pPr>
              <a:defRPr/>
            </a:pPr>
            <a:fld id="{C0AA75D7-C3C5-4497-AF2A-A0436519D51B}" type="slidenum">
              <a:rPr lang="de-DE"/>
              <a:pPr>
                <a:defRPr/>
              </a:pPr>
              <a:t>‹#›</a:t>
            </a:fld>
            <a:endParaRPr lang="de-DE" dirty="0"/>
          </a:p>
        </p:txBody>
      </p:sp>
      <p:cxnSp>
        <p:nvCxnSpPr>
          <p:cNvPr id="11" name="Gerade Verbindung 10"/>
          <p:cNvCxnSpPr/>
          <p:nvPr userDrawn="1"/>
        </p:nvCxnSpPr>
        <p:spPr>
          <a:xfrm>
            <a:off x="0" y="984250"/>
            <a:ext cx="9144000" cy="1588"/>
          </a:xfrm>
          <a:prstGeom prst="line">
            <a:avLst/>
          </a:prstGeom>
          <a:ln w="38100" cap="flat" cmpd="sng" algn="ctr">
            <a:solidFill>
              <a:srgbClr val="61154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6" name="Bild 15" descr="logo_uni_si_rgb.jpg"/>
          <p:cNvPicPr>
            <a:picLocks noChangeAspect="1"/>
          </p:cNvPicPr>
          <p:nvPr userDrawn="1"/>
        </p:nvPicPr>
        <p:blipFill>
          <a:blip r:embed="rId14"/>
          <a:srcRect/>
          <a:stretch>
            <a:fillRect/>
          </a:stretch>
        </p:blipFill>
        <p:spPr bwMode="auto">
          <a:xfrm>
            <a:off x="7666038" y="274638"/>
            <a:ext cx="1233487" cy="358775"/>
          </a:xfrm>
          <a:prstGeom prst="rect">
            <a:avLst/>
          </a:prstGeom>
          <a:noFill/>
          <a:ln w="9525">
            <a:noFill/>
            <a:miter lim="800000"/>
            <a:headEnd/>
            <a:tailEnd/>
          </a:ln>
        </p:spPr>
      </p:pic>
      <p:sp>
        <p:nvSpPr>
          <p:cNvPr id="10" name="Textfeld 9"/>
          <p:cNvSpPr txBox="1"/>
          <p:nvPr userDrawn="1"/>
        </p:nvSpPr>
        <p:spPr>
          <a:xfrm>
            <a:off x="457200" y="147638"/>
            <a:ext cx="4392613" cy="523220"/>
          </a:xfrm>
          <a:prstGeom prst="rect">
            <a:avLst/>
          </a:prstGeom>
          <a:noFill/>
        </p:spPr>
        <p:txBody>
          <a:bodyPr wrap="square">
            <a:spAutoFit/>
          </a:bodyPr>
          <a:lstStyle/>
          <a:p>
            <a:pPr>
              <a:defRPr/>
            </a:pPr>
            <a:r>
              <a:rPr lang="de-DE" sz="1300" b="1" dirty="0">
                <a:solidFill>
                  <a:srgbClr val="611543"/>
                </a:solidFill>
                <a:latin typeface="Trebuchet MS" pitchFamily="34" charset="0"/>
                <a:ea typeface="ＭＳ Ｐゴシック" pitchFamily="34" charset="-128"/>
              </a:rPr>
              <a:t>Naturwissenschaftlich-Technische Fakultät</a:t>
            </a:r>
            <a:endParaRPr lang="de-DE" sz="1000" dirty="0">
              <a:latin typeface="Trebuchet MS" pitchFamily="34" charset="0"/>
              <a:ea typeface="ＭＳ Ｐゴシック" pitchFamily="34" charset="-128"/>
            </a:endParaRPr>
          </a:p>
          <a:p>
            <a:pPr>
              <a:lnSpc>
                <a:spcPct val="150000"/>
              </a:lnSpc>
              <a:defRPr/>
            </a:pPr>
            <a:endParaRPr lang="de-DE" sz="1000" dirty="0">
              <a:latin typeface="Trebuchet MS"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rebuchet MS" pitchFamily="34" charset="0"/>
          <a:ea typeface="ＭＳ Ｐゴシック" charset="-128"/>
          <a:cs typeface="Trebuchet MS"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rebuchet MS" pitchFamily="34" charset="0"/>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rebuchet MS" pitchFamily="34" charset="0"/>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rebuchet MS" pitchFamily="34" charset="0"/>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rebuchet M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2.emf"/><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ctrTitle"/>
          </p:nvPr>
        </p:nvSpPr>
        <p:spPr bwMode="auto">
          <a:xfrm>
            <a:off x="565150" y="1225550"/>
            <a:ext cx="7772400" cy="1642341"/>
          </a:xfrm>
          <a:noFill/>
          <a:ln>
            <a:miter lim="800000"/>
            <a:headEnd/>
            <a:tailEnd/>
          </a:ln>
        </p:spPr>
        <p:txBody>
          <a:bodyPr vert="horz" wrap="square" lIns="91440" tIns="45720" rIns="91440" bIns="45720" numCol="1" anchor="t" anchorCtr="0" compatLnSpc="1">
            <a:prstTxWarp prst="textNoShape">
              <a:avLst/>
            </a:prstTxWarp>
          </a:bodyPr>
          <a:lstStyle/>
          <a:p>
            <a:r>
              <a:rPr lang="en-US" sz="3200" b="1" i="1" dirty="0" smtClean="0">
                <a:latin typeface="Times New Roman" pitchFamily="18" charset="0"/>
                <a:cs typeface="Times New Roman" pitchFamily="18" charset="0"/>
              </a:rPr>
              <a:t>Space charge effect in the Multi-ionization chamber response signal</a:t>
            </a:r>
            <a:endParaRPr lang="de-DE" sz="3200" b="1" i="1" dirty="0" smtClean="0">
              <a:latin typeface="Times New Roman" pitchFamily="18" charset="0"/>
              <a:cs typeface="Times New Roman" pitchFamily="18" charset="0"/>
            </a:endParaRPr>
          </a:p>
        </p:txBody>
      </p:sp>
      <p:sp>
        <p:nvSpPr>
          <p:cNvPr id="15363" name="Untertitel 2"/>
          <p:cNvSpPr>
            <a:spLocks noGrp="1"/>
          </p:cNvSpPr>
          <p:nvPr>
            <p:ph type="subTitle" idx="1"/>
          </p:nvPr>
        </p:nvSpPr>
        <p:spPr>
          <a:xfrm>
            <a:off x="1371600" y="3886200"/>
            <a:ext cx="6400800" cy="534988"/>
          </a:xfrm>
        </p:spPr>
        <p:txBody>
          <a:bodyPr/>
          <a:lstStyle/>
          <a:p>
            <a:r>
              <a:rPr lang="de-DE" sz="2400" b="1" dirty="0" smtClean="0">
                <a:solidFill>
                  <a:schemeClr val="tx1"/>
                </a:solidFill>
                <a:latin typeface="Times New Roman" pitchFamily="18" charset="0"/>
                <a:cs typeface="Times New Roman" pitchFamily="18" charset="0"/>
              </a:rPr>
              <a:t>A. Nasr</a:t>
            </a:r>
            <a:r>
              <a:rPr lang="de-DE" sz="2400" b="1" baseline="30000" dirty="0" smtClean="0">
                <a:solidFill>
                  <a:schemeClr val="tx1"/>
                </a:solidFill>
                <a:latin typeface="Times New Roman" pitchFamily="18" charset="0"/>
                <a:cs typeface="Times New Roman" pitchFamily="18" charset="0"/>
              </a:rPr>
              <a:t>1</a:t>
            </a:r>
            <a:r>
              <a:rPr lang="de-DE" sz="2400" b="1" dirty="0" smtClean="0">
                <a:solidFill>
                  <a:schemeClr val="tx1"/>
                </a:solidFill>
                <a:latin typeface="Times New Roman" pitchFamily="18" charset="0"/>
                <a:cs typeface="Times New Roman" pitchFamily="18" charset="0"/>
              </a:rPr>
              <a:t>, A. H. Walenta</a:t>
            </a:r>
            <a:r>
              <a:rPr lang="de-DE" sz="2400" b="1" baseline="30000" dirty="0" smtClean="0">
                <a:solidFill>
                  <a:schemeClr val="tx1"/>
                </a:solidFill>
                <a:latin typeface="Times New Roman" pitchFamily="18" charset="0"/>
                <a:cs typeface="Times New Roman" pitchFamily="18" charset="0"/>
              </a:rPr>
              <a:t>1</a:t>
            </a:r>
            <a:r>
              <a:rPr lang="de-DE" sz="2400" b="1" dirty="0" smtClean="0">
                <a:solidFill>
                  <a:schemeClr val="tx1"/>
                </a:solidFill>
                <a:latin typeface="Times New Roman" pitchFamily="18" charset="0"/>
                <a:cs typeface="Times New Roman" pitchFamily="18" charset="0"/>
              </a:rPr>
              <a:t> , W. Schenk</a:t>
            </a:r>
            <a:r>
              <a:rPr lang="de-DE" sz="2400" b="1" baseline="30000" dirty="0" smtClean="0">
                <a:solidFill>
                  <a:schemeClr val="tx1"/>
                </a:solidFill>
                <a:latin typeface="Times New Roman" pitchFamily="18" charset="0"/>
                <a:cs typeface="Times New Roman" pitchFamily="18" charset="0"/>
              </a:rPr>
              <a:t>1</a:t>
            </a:r>
            <a:endParaRPr lang="de-DE" sz="2400" dirty="0" smtClean="0">
              <a:solidFill>
                <a:schemeClr val="tx1"/>
              </a:solidFill>
              <a:latin typeface="Times New Roman" pitchFamily="18" charset="0"/>
              <a:cs typeface="Times New Roman" pitchFamily="18" charset="0"/>
            </a:endParaRPr>
          </a:p>
          <a:p>
            <a:endParaRPr lang="de-DE" sz="1400" dirty="0" smtClean="0">
              <a:solidFill>
                <a:schemeClr val="tx1"/>
              </a:solidFill>
              <a:latin typeface="Arial" charset="0"/>
            </a:endParaRPr>
          </a:p>
          <a:p>
            <a:r>
              <a:rPr lang="de-DE" sz="1400" dirty="0" smtClean="0">
                <a:solidFill>
                  <a:schemeClr val="tx1"/>
                </a:solidFill>
                <a:latin typeface="Times New Roman" pitchFamily="18" charset="0"/>
                <a:cs typeface="Times New Roman" pitchFamily="18" charset="0"/>
              </a:rPr>
              <a:t> </a:t>
            </a:r>
          </a:p>
        </p:txBody>
      </p:sp>
      <p:sp>
        <p:nvSpPr>
          <p:cNvPr id="5" name="Date Placeholder 4"/>
          <p:cNvSpPr>
            <a:spLocks noGrp="1"/>
          </p:cNvSpPr>
          <p:nvPr>
            <p:ph type="dt" sz="half" idx="10"/>
          </p:nvPr>
        </p:nvSpPr>
        <p:spPr/>
        <p:txBody>
          <a:bodyPr/>
          <a:lstStyle/>
          <a:p>
            <a:pPr>
              <a:defRPr/>
            </a:pPr>
            <a:r>
              <a:rPr lang="de-DE" smtClean="0"/>
              <a:t>Amgad Nasr</a:t>
            </a:r>
            <a:endParaRPr lang="de-DE" dirty="0"/>
          </a:p>
        </p:txBody>
      </p:sp>
      <p:sp>
        <p:nvSpPr>
          <p:cNvPr id="7" name="Footer Placeholder 6"/>
          <p:cNvSpPr>
            <a:spLocks noGrp="1"/>
          </p:cNvSpPr>
          <p:nvPr>
            <p:ph type="ftr" sz="quarter" idx="11"/>
          </p:nvPr>
        </p:nvSpPr>
        <p:spPr/>
        <p:txBody>
          <a:bodyPr/>
          <a:lstStyle/>
          <a:p>
            <a:pPr>
              <a:defRPr/>
            </a:pPr>
            <a:r>
              <a:rPr lang="en-US" smtClean="0"/>
              <a:t>6th European Summer School on Experimental Nuclear Astrophysics</a:t>
            </a:r>
            <a:endParaRPr lang="de-DE"/>
          </a:p>
        </p:txBody>
      </p:sp>
      <p:sp>
        <p:nvSpPr>
          <p:cNvPr id="6" name="Slide Number Placeholder 5"/>
          <p:cNvSpPr>
            <a:spLocks noGrp="1"/>
          </p:cNvSpPr>
          <p:nvPr>
            <p:ph type="sldNum" sz="quarter" idx="12"/>
          </p:nvPr>
        </p:nvSpPr>
        <p:spPr/>
        <p:txBody>
          <a:bodyPr/>
          <a:lstStyle/>
          <a:p>
            <a:pPr>
              <a:defRPr/>
            </a:pPr>
            <a:fld id="{95469161-2E66-418B-813E-9FF0F4EDF036}" type="slidenum">
              <a:rPr lang="de-DE" smtClean="0"/>
              <a:pPr>
                <a:defRPr/>
              </a:pPr>
              <a:t>1</a:t>
            </a:fld>
            <a:endParaRPr lang="de-DE"/>
          </a:p>
        </p:txBody>
      </p:sp>
      <p:sp>
        <p:nvSpPr>
          <p:cNvPr id="15364" name="Untertitel 2"/>
          <p:cNvSpPr txBox="1">
            <a:spLocks/>
          </p:cNvSpPr>
          <p:nvPr/>
        </p:nvSpPr>
        <p:spPr bwMode="auto">
          <a:xfrm>
            <a:off x="1371600" y="4843463"/>
            <a:ext cx="6400800" cy="534987"/>
          </a:xfrm>
          <a:prstGeom prst="rect">
            <a:avLst/>
          </a:prstGeom>
          <a:noFill/>
          <a:ln w="9525">
            <a:noFill/>
            <a:miter lim="800000"/>
            <a:headEnd/>
            <a:tailEnd/>
          </a:ln>
        </p:spPr>
        <p:txBody>
          <a:bodyPr/>
          <a:lstStyle/>
          <a:p>
            <a:pPr algn="ctr" eaLnBrk="0" hangingPunct="0">
              <a:spcBef>
                <a:spcPct val="20000"/>
              </a:spcBef>
            </a:pPr>
            <a:r>
              <a:rPr lang="de-DE" sz="1600" baseline="30000" dirty="0"/>
              <a:t>1</a:t>
            </a:r>
            <a:r>
              <a:rPr lang="de-DE" sz="1600" dirty="0"/>
              <a:t>University of Siegen , Detector Physics </a:t>
            </a:r>
            <a:r>
              <a:rPr lang="de-DE" sz="1600" dirty="0" smtClean="0"/>
              <a:t>Group</a:t>
            </a:r>
            <a:r>
              <a:rPr lang="de-DE" sz="1600" dirty="0"/>
              <a:t>, Germany</a:t>
            </a:r>
            <a:endParaRPr lang="de-DE"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p:cNvSpPr>
            <a:spLocks noChangeAspect="1" noChangeArrowheads="1" noTextEdit="1"/>
          </p:cNvSpPr>
          <p:nvPr/>
        </p:nvSpPr>
        <p:spPr bwMode="auto">
          <a:xfrm>
            <a:off x="2240857" y="1035050"/>
            <a:ext cx="5998267" cy="5224463"/>
          </a:xfrm>
          <a:prstGeom prst="rect">
            <a:avLst/>
          </a:prstGeom>
          <a:noFill/>
          <a:ln w="9525">
            <a:noFill/>
            <a:miter lim="800000"/>
            <a:headEnd/>
            <a:tailEnd/>
          </a:ln>
        </p:spPr>
        <p:txBody>
          <a:bodyPr/>
          <a:lstStyle/>
          <a:p>
            <a:endParaRPr lang="de-DE"/>
          </a:p>
        </p:txBody>
      </p:sp>
      <p:pic>
        <p:nvPicPr>
          <p:cNvPr id="20483" name="Picture 6"/>
          <p:cNvPicPr>
            <a:picLocks noChangeAspect="1" noChangeArrowheads="1"/>
          </p:cNvPicPr>
          <p:nvPr/>
        </p:nvPicPr>
        <p:blipFill>
          <a:blip r:embed="rId2"/>
          <a:srcRect/>
          <a:stretch>
            <a:fillRect/>
          </a:stretch>
        </p:blipFill>
        <p:spPr bwMode="auto">
          <a:xfrm>
            <a:off x="3505200" y="37490"/>
            <a:ext cx="5630170" cy="5233988"/>
          </a:xfrm>
          <a:prstGeom prst="rect">
            <a:avLst/>
          </a:prstGeom>
          <a:noFill/>
          <a:ln w="9525">
            <a:noFill/>
            <a:miter lim="800000"/>
            <a:headEnd/>
            <a:tailEnd/>
          </a:ln>
        </p:spPr>
      </p:pic>
      <p:sp>
        <p:nvSpPr>
          <p:cNvPr id="4" name="Title 1"/>
          <p:cNvSpPr txBox="1">
            <a:spLocks/>
          </p:cNvSpPr>
          <p:nvPr/>
        </p:nvSpPr>
        <p:spPr bwMode="auto">
          <a:xfrm>
            <a:off x="8630" y="454007"/>
            <a:ext cx="3496570" cy="58104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eaLnBrk="0" hangingPunct="0">
              <a:defRPr/>
            </a:pPr>
            <a:r>
              <a:rPr lang="tr-TR" sz="2400" dirty="0" smtClean="0"/>
              <a:t>Experimental setup</a:t>
            </a:r>
            <a:endParaRPr kumimoji="0" lang="de-DE" sz="2400" b="0"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Times New Roman" pitchFamily="18" charset="0"/>
            </a:endParaRPr>
          </a:p>
        </p:txBody>
      </p:sp>
      <p:sp>
        <p:nvSpPr>
          <p:cNvPr id="5" name="Date Placeholder 4"/>
          <p:cNvSpPr>
            <a:spLocks noGrp="1"/>
          </p:cNvSpPr>
          <p:nvPr>
            <p:ph type="dt" sz="half" idx="10"/>
          </p:nvPr>
        </p:nvSpPr>
        <p:spPr/>
        <p:txBody>
          <a:bodyPr/>
          <a:lstStyle/>
          <a:p>
            <a:pPr>
              <a:defRPr/>
            </a:pPr>
            <a:r>
              <a:rPr lang="de-DE" smtClean="0"/>
              <a:t>Amgad Nasr</a:t>
            </a:r>
            <a:endParaRPr lang="de-DE"/>
          </a:p>
        </p:txBody>
      </p:sp>
      <p:sp>
        <p:nvSpPr>
          <p:cNvPr id="7" name="Footer Placeholder 6"/>
          <p:cNvSpPr>
            <a:spLocks noGrp="1"/>
          </p:cNvSpPr>
          <p:nvPr>
            <p:ph type="ftr" sz="quarter" idx="11"/>
          </p:nvPr>
        </p:nvSpPr>
        <p:spPr/>
        <p:txBody>
          <a:bodyPr/>
          <a:lstStyle/>
          <a:p>
            <a:pPr>
              <a:defRPr/>
            </a:pPr>
            <a:r>
              <a:rPr lang="en-US" smtClean="0"/>
              <a:t>6th European Summer School on Experimental Nuclear Astrophysics</a:t>
            </a:r>
            <a:endParaRPr lang="de-DE"/>
          </a:p>
        </p:txBody>
      </p:sp>
      <p:sp>
        <p:nvSpPr>
          <p:cNvPr id="6" name="Slide Number Placeholder 5"/>
          <p:cNvSpPr>
            <a:spLocks noGrp="1"/>
          </p:cNvSpPr>
          <p:nvPr>
            <p:ph type="sldNum" sz="quarter" idx="12"/>
          </p:nvPr>
        </p:nvSpPr>
        <p:spPr/>
        <p:txBody>
          <a:bodyPr/>
          <a:lstStyle/>
          <a:p>
            <a:pPr>
              <a:defRPr/>
            </a:pPr>
            <a:fld id="{2C42C69D-ACF3-4E39-A45F-E069C48190E9}" type="slidenum">
              <a:rPr lang="de-DE" smtClean="0"/>
              <a:pPr>
                <a:defRPr/>
              </a:pPr>
              <a:t>10</a:t>
            </a:fld>
            <a:endParaRPr lang="de-DE"/>
          </a:p>
        </p:txBody>
      </p:sp>
      <p:sp>
        <p:nvSpPr>
          <p:cNvPr id="8" name="Rectangle 7"/>
          <p:cNvSpPr/>
          <p:nvPr/>
        </p:nvSpPr>
        <p:spPr>
          <a:xfrm>
            <a:off x="-27704" y="1035050"/>
            <a:ext cx="3699164" cy="5078313"/>
          </a:xfrm>
          <a:prstGeom prst="rect">
            <a:avLst/>
          </a:prstGeom>
        </p:spPr>
        <p:txBody>
          <a:bodyPr wrap="square">
            <a:spAutoFit/>
          </a:bodyPr>
          <a:lstStyle/>
          <a:p>
            <a:pPr>
              <a:buFont typeface="Arial" pitchFamily="34" charset="0"/>
              <a:buChar char="•"/>
            </a:pPr>
            <a:r>
              <a:rPr lang="en-US" dirty="0" smtClean="0"/>
              <a:t>The measurements were carried out at the EDR synchrotron beam line at BESSYII. The beam size was (1x1.5) mm</a:t>
            </a:r>
            <a:r>
              <a:rPr lang="en-US" baseline="30000" dirty="0" smtClean="0"/>
              <a:t>2</a:t>
            </a:r>
            <a:r>
              <a:rPr lang="en-US" dirty="0" smtClean="0"/>
              <a:t>.</a:t>
            </a:r>
          </a:p>
          <a:p>
            <a:pPr>
              <a:buFont typeface="Arial" pitchFamily="34" charset="0"/>
              <a:buChar char="•"/>
            </a:pPr>
            <a:r>
              <a:rPr lang="en-US" dirty="0" smtClean="0"/>
              <a:t> A circular led chopper with diameter of 9cm and 1mm slit in four positions is mounted on a drill machine connected to a power supply is used for chopping the synchrotron beam.</a:t>
            </a:r>
          </a:p>
          <a:p>
            <a:pPr>
              <a:buFont typeface="Arial" pitchFamily="34" charset="0"/>
              <a:buChar char="•"/>
            </a:pPr>
            <a:r>
              <a:rPr lang="en-US" dirty="0" smtClean="0"/>
              <a:t>Two collimators are placed in front of the chamber; (3x50)mm horizontal slit </a:t>
            </a:r>
            <a:r>
              <a:rPr lang="en-US" dirty="0" err="1" smtClean="0"/>
              <a:t>Pb</a:t>
            </a:r>
            <a:r>
              <a:rPr lang="en-US" dirty="0" smtClean="0"/>
              <a:t>  collimator is attached to the chamber entrance window to protect the lower parts of the chamber from the beam and (0.2x0.4)mm</a:t>
            </a:r>
            <a:r>
              <a:rPr lang="en-US" baseline="30000" dirty="0" smtClean="0"/>
              <a:t>2</a:t>
            </a:r>
            <a:r>
              <a:rPr lang="en-US" dirty="0" smtClean="0"/>
              <a:t> collimator is placed at 4cm away from the chamber </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de-DE" smtClean="0"/>
              <a:t>Amgad Nasr</a:t>
            </a:r>
            <a:endParaRPr lang="de-DE"/>
          </a:p>
        </p:txBody>
      </p:sp>
      <p:sp>
        <p:nvSpPr>
          <p:cNvPr id="4" name="Footer Placeholder 3"/>
          <p:cNvSpPr>
            <a:spLocks noGrp="1"/>
          </p:cNvSpPr>
          <p:nvPr>
            <p:ph type="ftr" sz="quarter" idx="11"/>
          </p:nvPr>
        </p:nvSpPr>
        <p:spPr/>
        <p:txBody>
          <a:bodyPr/>
          <a:lstStyle/>
          <a:p>
            <a:pPr>
              <a:defRPr/>
            </a:pPr>
            <a:r>
              <a:rPr lang="en-US" smtClean="0"/>
              <a:t>6th European Summer School on Experimental Nuclear Astrophysics</a:t>
            </a:r>
            <a:endParaRPr lang="de-DE"/>
          </a:p>
        </p:txBody>
      </p:sp>
      <p:sp>
        <p:nvSpPr>
          <p:cNvPr id="5" name="Slide Number Placeholder 4"/>
          <p:cNvSpPr>
            <a:spLocks noGrp="1"/>
          </p:cNvSpPr>
          <p:nvPr>
            <p:ph type="sldNum" sz="quarter" idx="12"/>
          </p:nvPr>
        </p:nvSpPr>
        <p:spPr/>
        <p:txBody>
          <a:bodyPr/>
          <a:lstStyle/>
          <a:p>
            <a:pPr>
              <a:defRPr/>
            </a:pPr>
            <a:fld id="{2C42C69D-ACF3-4E39-A45F-E069C48190E9}" type="slidenum">
              <a:rPr lang="de-DE" smtClean="0"/>
              <a:pPr>
                <a:defRPr/>
              </a:pPr>
              <a:t>11</a:t>
            </a:fld>
            <a:endParaRPr lang="de-DE"/>
          </a:p>
        </p:txBody>
      </p:sp>
      <p:sp>
        <p:nvSpPr>
          <p:cNvPr id="6" name="TextBox 5"/>
          <p:cNvSpPr txBox="1"/>
          <p:nvPr/>
        </p:nvSpPr>
        <p:spPr>
          <a:xfrm>
            <a:off x="360215" y="448092"/>
            <a:ext cx="2812472" cy="369332"/>
          </a:xfrm>
          <a:prstGeom prst="rect">
            <a:avLst/>
          </a:prstGeom>
          <a:noFill/>
        </p:spPr>
        <p:txBody>
          <a:bodyPr wrap="square" rtlCol="0">
            <a:spAutoFit/>
          </a:bodyPr>
          <a:lstStyle/>
          <a:p>
            <a:r>
              <a:rPr lang="de-DE" dirty="0" smtClean="0"/>
              <a:t>Chopper Dynamics</a:t>
            </a:r>
            <a:endParaRPr lang="de-DE" dirty="0"/>
          </a:p>
        </p:txBody>
      </p:sp>
      <p:pic>
        <p:nvPicPr>
          <p:cNvPr id="77825" name="Picture 1"/>
          <p:cNvPicPr>
            <a:picLocks noChangeAspect="1" noChangeArrowheads="1"/>
          </p:cNvPicPr>
          <p:nvPr/>
        </p:nvPicPr>
        <p:blipFill>
          <a:blip r:embed="rId2"/>
          <a:srcRect/>
          <a:stretch>
            <a:fillRect/>
          </a:stretch>
        </p:blipFill>
        <p:spPr bwMode="auto">
          <a:xfrm>
            <a:off x="4544291" y="731258"/>
            <a:ext cx="4599709" cy="4658160"/>
          </a:xfrm>
          <a:prstGeom prst="rect">
            <a:avLst/>
          </a:prstGeom>
          <a:noFill/>
          <a:ln w="9525">
            <a:noFill/>
            <a:miter lim="800000"/>
            <a:headEnd/>
            <a:tailEnd/>
          </a:ln>
          <a:effectLst/>
        </p:spPr>
      </p:pic>
      <p:sp>
        <p:nvSpPr>
          <p:cNvPr id="8" name="TextBox 7"/>
          <p:cNvSpPr txBox="1"/>
          <p:nvPr/>
        </p:nvSpPr>
        <p:spPr>
          <a:xfrm>
            <a:off x="6954982" y="5112325"/>
            <a:ext cx="1704108" cy="307777"/>
          </a:xfrm>
          <a:prstGeom prst="rect">
            <a:avLst/>
          </a:prstGeom>
          <a:noFill/>
        </p:spPr>
        <p:txBody>
          <a:bodyPr wrap="square" rtlCol="0">
            <a:spAutoFit/>
          </a:bodyPr>
          <a:lstStyle/>
          <a:p>
            <a:r>
              <a:rPr lang="de-DE" sz="1400" b="1" dirty="0" smtClean="0"/>
              <a:t>Time (µs)x10</a:t>
            </a:r>
            <a:endParaRPr lang="de-DE" sz="1400" b="1" dirty="0"/>
          </a:p>
        </p:txBody>
      </p:sp>
      <p:pic>
        <p:nvPicPr>
          <p:cNvPr id="9" name="Picture 8"/>
          <p:cNvPicPr/>
          <p:nvPr/>
        </p:nvPicPr>
        <p:blipFill>
          <a:blip r:embed="rId3"/>
          <a:srcRect/>
          <a:stretch>
            <a:fillRect/>
          </a:stretch>
        </p:blipFill>
        <p:spPr bwMode="auto">
          <a:xfrm>
            <a:off x="62723" y="875842"/>
            <a:ext cx="4481568" cy="4305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 y="938845"/>
            <a:ext cx="4651549" cy="3677798"/>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4651550" y="949415"/>
            <a:ext cx="4492450" cy="3667228"/>
          </a:xfrm>
          <a:prstGeom prst="rect">
            <a:avLst/>
          </a:prstGeom>
          <a:noFill/>
          <a:ln w="9525">
            <a:noFill/>
            <a:miter lim="800000"/>
            <a:headEnd/>
            <a:tailEnd/>
          </a:ln>
        </p:spPr>
      </p:pic>
      <p:sp>
        <p:nvSpPr>
          <p:cNvPr id="23556" name="Rectangle 4"/>
          <p:cNvSpPr>
            <a:spLocks noChangeArrowheads="1"/>
          </p:cNvSpPr>
          <p:nvPr/>
        </p:nvSpPr>
        <p:spPr bwMode="auto">
          <a:xfrm>
            <a:off x="4913644" y="4752975"/>
            <a:ext cx="3985881" cy="1169551"/>
          </a:xfrm>
          <a:prstGeom prst="rect">
            <a:avLst/>
          </a:prstGeom>
          <a:noFill/>
          <a:ln w="9525">
            <a:noFill/>
            <a:miter lim="800000"/>
            <a:headEnd/>
            <a:tailEnd/>
          </a:ln>
        </p:spPr>
        <p:txBody>
          <a:bodyPr wrap="square">
            <a:spAutoFit/>
          </a:bodyPr>
          <a:lstStyle/>
          <a:p>
            <a:r>
              <a:rPr lang="en-US" sz="1400" dirty="0" smtClean="0"/>
              <a:t>[</a:t>
            </a:r>
            <a:r>
              <a:rPr lang="en-US" sz="1400" dirty="0"/>
              <a:t>B]applying a high electric field in the chamber saturation region a time response is measured and a </a:t>
            </a:r>
            <a:r>
              <a:rPr lang="en-US" sz="1400" dirty="0" smtClean="0"/>
              <a:t>plateau </a:t>
            </a:r>
            <a:r>
              <a:rPr lang="en-US" sz="1400" dirty="0"/>
              <a:t>is observed according to the fast drift velocities of the charges as well reduced the recombination of the charges</a:t>
            </a:r>
            <a:endParaRPr lang="de-DE" sz="1400" dirty="0"/>
          </a:p>
        </p:txBody>
      </p:sp>
      <p:sp>
        <p:nvSpPr>
          <p:cNvPr id="5" name="Rectangle 4"/>
          <p:cNvSpPr/>
          <p:nvPr/>
        </p:nvSpPr>
        <p:spPr>
          <a:xfrm>
            <a:off x="201742" y="410012"/>
            <a:ext cx="1526574" cy="584775"/>
          </a:xfrm>
          <a:prstGeom prst="rect">
            <a:avLst/>
          </a:prstGeom>
        </p:spPr>
        <p:txBody>
          <a:bodyPr wrap="square">
            <a:spAutoFit/>
          </a:bodyPr>
          <a:lstStyle/>
          <a:p>
            <a:r>
              <a:rPr lang="de-DE" sz="3200" dirty="0" smtClean="0">
                <a:latin typeface="Times New Roman" pitchFamily="18" charset="0"/>
                <a:cs typeface="Times New Roman" pitchFamily="18" charset="0"/>
              </a:rPr>
              <a:t>Result</a:t>
            </a:r>
            <a:endParaRPr lang="de-DE" sz="3200" dirty="0"/>
          </a:p>
        </p:txBody>
      </p:sp>
      <p:sp>
        <p:nvSpPr>
          <p:cNvPr id="6" name="Date Placeholder 5"/>
          <p:cNvSpPr>
            <a:spLocks noGrp="1"/>
          </p:cNvSpPr>
          <p:nvPr>
            <p:ph type="dt" sz="half" idx="10"/>
          </p:nvPr>
        </p:nvSpPr>
        <p:spPr/>
        <p:txBody>
          <a:bodyPr/>
          <a:lstStyle/>
          <a:p>
            <a:pPr>
              <a:defRPr/>
            </a:pPr>
            <a:r>
              <a:rPr lang="de-DE" smtClean="0"/>
              <a:t>Amgad Nasr</a:t>
            </a:r>
            <a:endParaRPr lang="de-DE"/>
          </a:p>
        </p:txBody>
      </p:sp>
      <p:sp>
        <p:nvSpPr>
          <p:cNvPr id="8" name="Footer Placeholder 7"/>
          <p:cNvSpPr>
            <a:spLocks noGrp="1"/>
          </p:cNvSpPr>
          <p:nvPr>
            <p:ph type="ftr" sz="quarter" idx="11"/>
          </p:nvPr>
        </p:nvSpPr>
        <p:spPr/>
        <p:txBody>
          <a:bodyPr/>
          <a:lstStyle/>
          <a:p>
            <a:pPr>
              <a:defRPr/>
            </a:pPr>
            <a:r>
              <a:rPr lang="en-US" smtClean="0"/>
              <a:t>6th European Summer School on Experimental Nuclear Astrophysics</a:t>
            </a:r>
            <a:endParaRPr lang="de-DE"/>
          </a:p>
        </p:txBody>
      </p:sp>
      <p:sp>
        <p:nvSpPr>
          <p:cNvPr id="7" name="Slide Number Placeholder 6"/>
          <p:cNvSpPr>
            <a:spLocks noGrp="1"/>
          </p:cNvSpPr>
          <p:nvPr>
            <p:ph type="sldNum" sz="quarter" idx="12"/>
          </p:nvPr>
        </p:nvSpPr>
        <p:spPr/>
        <p:txBody>
          <a:bodyPr/>
          <a:lstStyle/>
          <a:p>
            <a:pPr>
              <a:defRPr/>
            </a:pPr>
            <a:fld id="{2C42C69D-ACF3-4E39-A45F-E069C48190E9}" type="slidenum">
              <a:rPr lang="de-DE" smtClean="0"/>
              <a:pPr>
                <a:defRPr/>
              </a:pPr>
              <a:t>12</a:t>
            </a:fld>
            <a:endParaRPr lang="de-DE"/>
          </a:p>
        </p:txBody>
      </p:sp>
      <p:sp>
        <p:nvSpPr>
          <p:cNvPr id="9" name="Rectangle 8"/>
          <p:cNvSpPr/>
          <p:nvPr/>
        </p:nvSpPr>
        <p:spPr>
          <a:xfrm>
            <a:off x="304800" y="4752975"/>
            <a:ext cx="4572000" cy="1384995"/>
          </a:xfrm>
          <a:prstGeom prst="rect">
            <a:avLst/>
          </a:prstGeom>
        </p:spPr>
        <p:txBody>
          <a:bodyPr>
            <a:spAutoFit/>
          </a:bodyPr>
          <a:lstStyle/>
          <a:p>
            <a:r>
              <a:rPr lang="en-US" sz="1400" dirty="0" smtClean="0">
                <a:solidFill>
                  <a:srgbClr val="FF0000"/>
                </a:solidFill>
              </a:rPr>
              <a:t> [A] when applying low electric field the slit open and a fast current signal appear and immediately it  drops down according to the space charge effect which disturb the electric field and drift velocity of the charges till it reach equilibrium and the signal drops down as soon as the chopper closed. </a:t>
            </a:r>
            <a:endParaRPr lang="de-DE" sz="1400" dirty="0">
              <a:solidFill>
                <a:srgbClr val="FF0000"/>
              </a:solidFill>
            </a:endParaRPr>
          </a:p>
        </p:txBody>
      </p:sp>
      <p:sp>
        <p:nvSpPr>
          <p:cNvPr id="10" name="Rectangle 9"/>
          <p:cNvSpPr/>
          <p:nvPr/>
        </p:nvSpPr>
        <p:spPr>
          <a:xfrm>
            <a:off x="1538231" y="631068"/>
            <a:ext cx="6178899" cy="307777"/>
          </a:xfrm>
          <a:prstGeom prst="rect">
            <a:avLst/>
          </a:prstGeom>
        </p:spPr>
        <p:txBody>
          <a:bodyPr wrap="square">
            <a:spAutoFit/>
          </a:bodyPr>
          <a:lstStyle/>
          <a:p>
            <a:r>
              <a:rPr lang="en-US" sz="1400" dirty="0" smtClean="0"/>
              <a:t>Time response measurement with 10bar ArcH4 using a slit lead chopper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2"/>
          <p:cNvPicPr>
            <a:picLocks noGrp="1"/>
          </p:cNvPicPr>
          <p:nvPr>
            <p:ph idx="1"/>
          </p:nvPr>
        </p:nvPicPr>
        <p:blipFill>
          <a:blip r:embed="rId2"/>
          <a:srcRect/>
          <a:stretch>
            <a:fillRect/>
          </a:stretch>
        </p:blipFill>
        <p:spPr>
          <a:xfrm>
            <a:off x="4668982" y="479178"/>
            <a:ext cx="4475018" cy="4910218"/>
          </a:xfrm>
        </p:spPr>
      </p:pic>
      <p:sp>
        <p:nvSpPr>
          <p:cNvPr id="3" name="Date Placeholder 2"/>
          <p:cNvSpPr>
            <a:spLocks noGrp="1"/>
          </p:cNvSpPr>
          <p:nvPr>
            <p:ph type="dt" sz="half" idx="10"/>
          </p:nvPr>
        </p:nvSpPr>
        <p:spPr/>
        <p:txBody>
          <a:bodyPr/>
          <a:lstStyle/>
          <a:p>
            <a:pPr>
              <a:defRPr/>
            </a:pPr>
            <a:r>
              <a:rPr lang="de-DE" smtClean="0"/>
              <a:t>Amgad Nasr</a:t>
            </a:r>
            <a:endParaRPr lang="de-DE"/>
          </a:p>
        </p:txBody>
      </p:sp>
      <p:sp>
        <p:nvSpPr>
          <p:cNvPr id="5" name="Footer Placeholder 4"/>
          <p:cNvSpPr>
            <a:spLocks noGrp="1"/>
          </p:cNvSpPr>
          <p:nvPr>
            <p:ph type="ftr" sz="quarter" idx="11"/>
          </p:nvPr>
        </p:nvSpPr>
        <p:spPr/>
        <p:txBody>
          <a:bodyPr/>
          <a:lstStyle/>
          <a:p>
            <a:pPr>
              <a:defRPr/>
            </a:pPr>
            <a:r>
              <a:rPr lang="en-US" smtClean="0"/>
              <a:t>6th European Summer School on Experimental Nuclear Astrophysics</a:t>
            </a:r>
            <a:endParaRPr lang="de-DE"/>
          </a:p>
        </p:txBody>
      </p:sp>
      <p:sp>
        <p:nvSpPr>
          <p:cNvPr id="4" name="Slide Number Placeholder 3"/>
          <p:cNvSpPr>
            <a:spLocks noGrp="1"/>
          </p:cNvSpPr>
          <p:nvPr>
            <p:ph type="sldNum" sz="quarter" idx="12"/>
          </p:nvPr>
        </p:nvSpPr>
        <p:spPr/>
        <p:txBody>
          <a:bodyPr/>
          <a:lstStyle/>
          <a:p>
            <a:pPr>
              <a:defRPr/>
            </a:pPr>
            <a:fld id="{2C42C69D-ACF3-4E39-A45F-E069C48190E9}" type="slidenum">
              <a:rPr lang="de-DE" smtClean="0"/>
              <a:pPr>
                <a:defRPr/>
              </a:pPr>
              <a:t>13</a:t>
            </a:fld>
            <a:endParaRPr lang="de-DE"/>
          </a:p>
        </p:txBody>
      </p:sp>
      <p:pic>
        <p:nvPicPr>
          <p:cNvPr id="6" name="Picture 5"/>
          <p:cNvPicPr/>
          <p:nvPr/>
        </p:nvPicPr>
        <p:blipFill>
          <a:blip r:embed="rId3"/>
          <a:srcRect/>
          <a:stretch>
            <a:fillRect/>
          </a:stretch>
        </p:blipFill>
        <p:spPr bwMode="auto">
          <a:xfrm>
            <a:off x="0" y="409903"/>
            <a:ext cx="4668982" cy="4910218"/>
          </a:xfrm>
          <a:prstGeom prst="rect">
            <a:avLst/>
          </a:prstGeom>
          <a:noFill/>
          <a:ln w="9525">
            <a:noFill/>
            <a:miter lim="800000"/>
            <a:headEnd/>
            <a:tailEnd/>
          </a:ln>
        </p:spPr>
      </p:pic>
      <p:sp>
        <p:nvSpPr>
          <p:cNvPr id="7" name="TextBox 6"/>
          <p:cNvSpPr txBox="1"/>
          <p:nvPr/>
        </p:nvSpPr>
        <p:spPr>
          <a:xfrm>
            <a:off x="27710" y="5348134"/>
            <a:ext cx="9086847" cy="830997"/>
          </a:xfrm>
          <a:prstGeom prst="rect">
            <a:avLst/>
          </a:prstGeom>
          <a:noFill/>
        </p:spPr>
        <p:txBody>
          <a:bodyPr wrap="square" rtlCol="0">
            <a:spAutoFit/>
          </a:bodyPr>
          <a:lstStyle/>
          <a:p>
            <a:r>
              <a:rPr lang="en-US" sz="1600" dirty="0" smtClean="0"/>
              <a:t>This figure shows different measurements of the space charge effect as a function of applied electric field from 400V/cm to 2500v/cm were the signal amplitude </a:t>
            </a:r>
            <a:r>
              <a:rPr lang="en-US" sz="1600" dirty="0" err="1" smtClean="0"/>
              <a:t>dedecreases</a:t>
            </a:r>
            <a:r>
              <a:rPr lang="en-US" sz="1600" dirty="0" smtClean="0"/>
              <a:t> with the increasing of the applied electric field.[B] Magnified long tail signal to study the ions collection time</a:t>
            </a:r>
            <a:endParaRPr lang="de-DE"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8" name="Group 3"/>
          <p:cNvGrpSpPr>
            <a:grpSpLocks/>
          </p:cNvGrpSpPr>
          <p:nvPr/>
        </p:nvGrpSpPr>
        <p:grpSpPr bwMode="auto">
          <a:xfrm>
            <a:off x="69275" y="814943"/>
            <a:ext cx="8963130" cy="4421188"/>
            <a:chOff x="762000" y="685800"/>
            <a:chExt cx="7620000" cy="5334000"/>
          </a:xfrm>
        </p:grpSpPr>
        <p:pic>
          <p:nvPicPr>
            <p:cNvPr id="26629" name="Picture 4"/>
            <p:cNvPicPr>
              <a:picLocks noChangeAspect="1" noChangeArrowheads="1"/>
            </p:cNvPicPr>
            <p:nvPr/>
          </p:nvPicPr>
          <p:blipFill>
            <a:blip r:embed="rId2"/>
            <a:srcRect/>
            <a:stretch>
              <a:fillRect/>
            </a:stretch>
          </p:blipFill>
          <p:spPr bwMode="auto">
            <a:xfrm>
              <a:off x="1843088" y="1862138"/>
              <a:ext cx="5457825" cy="3133725"/>
            </a:xfrm>
            <a:prstGeom prst="rect">
              <a:avLst/>
            </a:prstGeom>
            <a:noFill/>
            <a:ln w="9525">
              <a:noFill/>
              <a:miter lim="800000"/>
              <a:headEnd/>
              <a:tailEnd/>
            </a:ln>
          </p:spPr>
        </p:pic>
        <p:pic>
          <p:nvPicPr>
            <p:cNvPr id="26630" name="Picture 5"/>
            <p:cNvPicPr>
              <a:picLocks noChangeAspect="1" noChangeArrowheads="1"/>
            </p:cNvPicPr>
            <p:nvPr/>
          </p:nvPicPr>
          <p:blipFill>
            <a:blip r:embed="rId3"/>
            <a:srcRect/>
            <a:stretch>
              <a:fillRect/>
            </a:stretch>
          </p:blipFill>
          <p:spPr bwMode="auto">
            <a:xfrm>
              <a:off x="762000" y="685800"/>
              <a:ext cx="7620000" cy="5334000"/>
            </a:xfrm>
            <a:prstGeom prst="rect">
              <a:avLst/>
            </a:prstGeom>
            <a:noFill/>
            <a:ln w="9525">
              <a:noFill/>
              <a:miter lim="800000"/>
              <a:headEnd/>
              <a:tailEnd/>
            </a:ln>
          </p:spPr>
        </p:pic>
        <p:sp>
          <p:nvSpPr>
            <p:cNvPr id="7" name="TextBox 6"/>
            <p:cNvSpPr txBox="1"/>
            <p:nvPr/>
          </p:nvSpPr>
          <p:spPr>
            <a:xfrm>
              <a:off x="2117725" y="3474419"/>
              <a:ext cx="304800" cy="381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de-DE" dirty="0" smtClean="0"/>
                <a:t>1</a:t>
              </a:r>
              <a:endParaRPr lang="de-DE" dirty="0"/>
            </a:p>
          </p:txBody>
        </p:sp>
        <p:sp>
          <p:nvSpPr>
            <p:cNvPr id="8" name="TextBox 7"/>
            <p:cNvSpPr txBox="1"/>
            <p:nvPr/>
          </p:nvSpPr>
          <p:spPr>
            <a:xfrm>
              <a:off x="2382838" y="1568736"/>
              <a:ext cx="304800" cy="381136"/>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e-DE" dirty="0" smtClean="0"/>
                <a:t>2</a:t>
              </a:r>
              <a:endParaRPr lang="de-DE" dirty="0"/>
            </a:p>
          </p:txBody>
        </p:sp>
        <p:sp>
          <p:nvSpPr>
            <p:cNvPr id="9" name="TextBox 8"/>
            <p:cNvSpPr txBox="1"/>
            <p:nvPr/>
          </p:nvSpPr>
          <p:spPr>
            <a:xfrm>
              <a:off x="2376488" y="2407619"/>
              <a:ext cx="304800" cy="38113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de-DE" dirty="0" smtClean="0"/>
                <a:t>3</a:t>
              </a:r>
              <a:endParaRPr lang="de-DE" dirty="0"/>
            </a:p>
          </p:txBody>
        </p:sp>
        <p:sp>
          <p:nvSpPr>
            <p:cNvPr id="10" name="TextBox 9"/>
            <p:cNvSpPr txBox="1"/>
            <p:nvPr/>
          </p:nvSpPr>
          <p:spPr>
            <a:xfrm>
              <a:off x="2717800" y="2880688"/>
              <a:ext cx="304800" cy="38113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e-DE" dirty="0" smtClean="0"/>
                <a:t>4</a:t>
              </a:r>
              <a:endParaRPr lang="de-DE" dirty="0"/>
            </a:p>
          </p:txBody>
        </p:sp>
        <p:sp>
          <p:nvSpPr>
            <p:cNvPr id="11" name="TextBox 10"/>
            <p:cNvSpPr txBox="1"/>
            <p:nvPr/>
          </p:nvSpPr>
          <p:spPr>
            <a:xfrm>
              <a:off x="2297113" y="4464609"/>
              <a:ext cx="304800" cy="38113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de-DE" dirty="0" smtClean="0"/>
                <a:t>5</a:t>
              </a:r>
              <a:endParaRPr lang="de-DE" dirty="0"/>
            </a:p>
          </p:txBody>
        </p:sp>
        <p:sp>
          <p:nvSpPr>
            <p:cNvPr id="12" name="TextBox 11"/>
            <p:cNvSpPr txBox="1"/>
            <p:nvPr/>
          </p:nvSpPr>
          <p:spPr>
            <a:xfrm>
              <a:off x="3762375" y="4464609"/>
              <a:ext cx="304800" cy="38113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de-DE" dirty="0" smtClean="0"/>
                <a:t>6</a:t>
              </a:r>
              <a:endParaRPr lang="de-DE" dirty="0"/>
            </a:p>
          </p:txBody>
        </p:sp>
        <p:sp>
          <p:nvSpPr>
            <p:cNvPr id="13" name="TextBox 12"/>
            <p:cNvSpPr txBox="1"/>
            <p:nvPr/>
          </p:nvSpPr>
          <p:spPr>
            <a:xfrm>
              <a:off x="7772400" y="4420557"/>
              <a:ext cx="304800" cy="37922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e-DE" dirty="0" smtClean="0"/>
                <a:t>7</a:t>
              </a:r>
              <a:endParaRPr lang="de-DE" dirty="0"/>
            </a:p>
          </p:txBody>
        </p:sp>
        <p:cxnSp>
          <p:nvCxnSpPr>
            <p:cNvPr id="14" name="Straight Arrow Connector 13"/>
            <p:cNvCxnSpPr/>
            <p:nvPr/>
          </p:nvCxnSpPr>
          <p:spPr>
            <a:xfrm rot="5400000">
              <a:off x="2282961" y="2796076"/>
              <a:ext cx="304527"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642531" y="3413294"/>
              <a:ext cx="304526"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057400" y="1677905"/>
              <a:ext cx="306388"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1889125" y="3493571"/>
              <a:ext cx="304800" cy="191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01913" y="4845745"/>
              <a:ext cx="381000" cy="15322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763305" y="4997215"/>
              <a:ext cx="304527"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p:cNvCxnSpPr>
            <p:nvPr/>
          </p:nvCxnSpPr>
          <p:spPr>
            <a:xfrm rot="5400000">
              <a:off x="7772538" y="4952369"/>
              <a:ext cx="304526" cy="31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Date Placeholder 20"/>
          <p:cNvSpPr>
            <a:spLocks noGrp="1"/>
          </p:cNvSpPr>
          <p:nvPr>
            <p:ph type="dt" sz="half" idx="10"/>
          </p:nvPr>
        </p:nvSpPr>
        <p:spPr/>
        <p:txBody>
          <a:bodyPr/>
          <a:lstStyle/>
          <a:p>
            <a:pPr>
              <a:defRPr/>
            </a:pPr>
            <a:r>
              <a:rPr lang="de-DE" smtClean="0"/>
              <a:t>Amgad Nasr</a:t>
            </a:r>
            <a:endParaRPr lang="en-US"/>
          </a:p>
        </p:txBody>
      </p:sp>
      <p:sp>
        <p:nvSpPr>
          <p:cNvPr id="23" name="Footer Placeholder 22"/>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22" name="Slide Number Placeholder 21"/>
          <p:cNvSpPr>
            <a:spLocks noGrp="1"/>
          </p:cNvSpPr>
          <p:nvPr>
            <p:ph type="sldNum" sz="quarter" idx="12"/>
          </p:nvPr>
        </p:nvSpPr>
        <p:spPr/>
        <p:txBody>
          <a:bodyPr/>
          <a:lstStyle/>
          <a:p>
            <a:pPr>
              <a:defRPr/>
            </a:pPr>
            <a:fld id="{1B7D79CF-8644-4E1E-9CA5-7AAB5522B5EA}" type="slidenum">
              <a:rPr lang="ar-SA" smtClean="0"/>
              <a:pPr>
                <a:defRPr/>
              </a:pPr>
              <a:t>14</a:t>
            </a:fld>
            <a:endParaRPr lang="en-US"/>
          </a:p>
        </p:txBody>
      </p:sp>
      <p:sp>
        <p:nvSpPr>
          <p:cNvPr id="24" name="TextBox 23"/>
          <p:cNvSpPr txBox="1"/>
          <p:nvPr/>
        </p:nvSpPr>
        <p:spPr>
          <a:xfrm>
            <a:off x="442802" y="498764"/>
            <a:ext cx="3507216" cy="400110"/>
          </a:xfrm>
          <a:prstGeom prst="rect">
            <a:avLst/>
          </a:prstGeom>
          <a:noFill/>
        </p:spPr>
        <p:txBody>
          <a:bodyPr wrap="square" rtlCol="0">
            <a:spAutoFit/>
          </a:bodyPr>
          <a:lstStyle/>
          <a:p>
            <a:r>
              <a:rPr lang="de-DE" sz="2000" b="1" dirty="0" smtClean="0"/>
              <a:t>Numerical Simulation</a:t>
            </a:r>
            <a:endParaRPr lang="de-DE" sz="2000" b="1" dirty="0"/>
          </a:p>
        </p:txBody>
      </p:sp>
      <p:sp>
        <p:nvSpPr>
          <p:cNvPr id="25" name="Rectangle 1"/>
          <p:cNvSpPr>
            <a:spLocks noChangeArrowheads="1"/>
          </p:cNvSpPr>
          <p:nvPr/>
        </p:nvSpPr>
        <p:spPr bwMode="auto">
          <a:xfrm>
            <a:off x="442802" y="5328096"/>
            <a:ext cx="8686800" cy="646331"/>
          </a:xfrm>
          <a:prstGeom prst="rect">
            <a:avLst/>
          </a:prstGeom>
          <a:noFill/>
          <a:ln w="9525">
            <a:noFill/>
            <a:miter lim="800000"/>
            <a:headEnd/>
            <a:tailEnd/>
          </a:ln>
        </p:spPr>
        <p:txBody>
          <a:bodyPr wrap="square" anchor="ctr">
            <a:spAutoFit/>
          </a:bodyPr>
          <a:lstStyle/>
          <a:p>
            <a:pPr algn="just" eaLnBrk="0" hangingPunct="0"/>
            <a:r>
              <a:rPr lang="tr-TR" sz="1200" dirty="0">
                <a:cs typeface="Times New Roman" pitchFamily="18" charset="0"/>
              </a:rPr>
              <a:t>To study the space charge effect inside the chamber, we used 7bar ArcH4, appleid electric field of </a:t>
            </a:r>
            <a:r>
              <a:rPr lang="tr-TR" sz="1200" dirty="0" smtClean="0">
                <a:cs typeface="Times New Roman" pitchFamily="18" charset="0"/>
              </a:rPr>
              <a:t>400V/cm</a:t>
            </a:r>
            <a:r>
              <a:rPr lang="tr-TR" sz="1200" b="1" dirty="0" smtClean="0">
                <a:cs typeface="Times New Roman" pitchFamily="18" charset="0"/>
              </a:rPr>
              <a:t>. </a:t>
            </a:r>
            <a:r>
              <a:rPr lang="tr-TR" sz="1200" dirty="0">
                <a:cs typeface="Times New Roman" pitchFamily="18" charset="0"/>
              </a:rPr>
              <a:t>The chopper frequency is 36.5 Hz. </a:t>
            </a:r>
            <a:r>
              <a:rPr lang="de-DE" sz="1200" dirty="0" smtClean="0">
                <a:cs typeface="Times New Roman" pitchFamily="18" charset="0"/>
              </a:rPr>
              <a:t>using</a:t>
            </a:r>
            <a:r>
              <a:rPr lang="tr-TR" sz="1200" dirty="0" smtClean="0">
                <a:cs typeface="Times New Roman" pitchFamily="18" charset="0"/>
              </a:rPr>
              <a:t> </a:t>
            </a:r>
            <a:r>
              <a:rPr lang="tr-TR" sz="1200" dirty="0">
                <a:cs typeface="Times New Roman" pitchFamily="18" charset="0"/>
              </a:rPr>
              <a:t>simulated photon flux for the synchrotron </a:t>
            </a:r>
            <a:r>
              <a:rPr lang="tr-TR" sz="1200" dirty="0" smtClean="0">
                <a:cs typeface="Times New Roman" pitchFamily="18" charset="0"/>
              </a:rPr>
              <a:t>radiation.  </a:t>
            </a:r>
            <a:r>
              <a:rPr lang="tr-TR" sz="1200" dirty="0">
                <a:cs typeface="Times New Roman" pitchFamily="18" charset="0"/>
              </a:rPr>
              <a:t>The simulation program runs till </a:t>
            </a:r>
            <a:r>
              <a:rPr lang="tr-TR" sz="1200" dirty="0" smtClean="0">
                <a:cs typeface="Times New Roman" pitchFamily="18" charset="0"/>
              </a:rPr>
              <a:t>55</a:t>
            </a:r>
            <a:r>
              <a:rPr lang="de-DE" sz="1200" dirty="0" smtClean="0">
                <a:cs typeface="Times New Roman" pitchFamily="18" charset="0"/>
              </a:rPr>
              <a:t>0</a:t>
            </a:r>
            <a:r>
              <a:rPr lang="tr-TR" sz="1200" dirty="0" smtClean="0">
                <a:cs typeface="Times New Roman" pitchFamily="18" charset="0"/>
              </a:rPr>
              <a:t>µs </a:t>
            </a:r>
            <a:r>
              <a:rPr lang="tr-TR" sz="1200" dirty="0">
                <a:cs typeface="Times New Roman" pitchFamily="18" charset="0"/>
              </a:rPr>
              <a:t>and the chopper closed after </a:t>
            </a:r>
            <a:r>
              <a:rPr lang="tr-TR" sz="1200" dirty="0" smtClean="0">
                <a:cs typeface="Times New Roman" pitchFamily="18" charset="0"/>
              </a:rPr>
              <a:t>12</a:t>
            </a:r>
            <a:r>
              <a:rPr lang="de-DE" sz="1200" dirty="0" smtClean="0">
                <a:cs typeface="Times New Roman" pitchFamily="18" charset="0"/>
              </a:rPr>
              <a:t>0</a:t>
            </a:r>
            <a:r>
              <a:rPr lang="tr-TR" sz="1200" dirty="0" smtClean="0">
                <a:cs typeface="Times New Roman" pitchFamily="18" charset="0"/>
              </a:rPr>
              <a:t>µs.</a:t>
            </a:r>
            <a:endParaRPr lang="tr-TR" dirty="0"/>
          </a:p>
        </p:txBody>
      </p:sp>
      <p:sp>
        <p:nvSpPr>
          <p:cNvPr id="26" name="TextBox 25"/>
          <p:cNvSpPr txBox="1"/>
          <p:nvPr/>
        </p:nvSpPr>
        <p:spPr>
          <a:xfrm>
            <a:off x="4336480" y="4876796"/>
            <a:ext cx="1683320" cy="369332"/>
          </a:xfrm>
          <a:prstGeom prst="rect">
            <a:avLst/>
          </a:prstGeom>
          <a:noFill/>
        </p:spPr>
        <p:txBody>
          <a:bodyPr wrap="square" rtlCol="0">
            <a:spAutoFit/>
          </a:bodyPr>
          <a:lstStyle/>
          <a:p>
            <a:r>
              <a:rPr lang="de-DE" dirty="0" smtClean="0"/>
              <a:t>Time   </a:t>
            </a:r>
            <a:r>
              <a:rPr lang="de-DE" dirty="0" smtClean="0"/>
              <a:t>(µs)x10</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de-DE" smtClean="0"/>
              <a:t>Amgad Nasr</a:t>
            </a:r>
            <a:endParaRPr lang="en-US"/>
          </a:p>
        </p:txBody>
      </p:sp>
      <p:sp>
        <p:nvSpPr>
          <p:cNvPr id="5" name="Footer Placeholder 4"/>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6" name="Slide Number Placeholder 5"/>
          <p:cNvSpPr>
            <a:spLocks noGrp="1"/>
          </p:cNvSpPr>
          <p:nvPr>
            <p:ph type="sldNum" sz="quarter" idx="12"/>
          </p:nvPr>
        </p:nvSpPr>
        <p:spPr/>
        <p:txBody>
          <a:bodyPr/>
          <a:lstStyle/>
          <a:p>
            <a:pPr>
              <a:defRPr/>
            </a:pPr>
            <a:fld id="{1B7D79CF-8644-4E1E-9CA5-7AAB5522B5EA}" type="slidenum">
              <a:rPr lang="ar-SA" smtClean="0"/>
              <a:pPr>
                <a:defRPr/>
              </a:pPr>
              <a:t>15</a:t>
            </a:fld>
            <a:endParaRPr lang="en-US"/>
          </a:p>
        </p:txBody>
      </p:sp>
      <p:pic>
        <p:nvPicPr>
          <p:cNvPr id="105474" name="Picture 2"/>
          <p:cNvPicPr>
            <a:picLocks noChangeAspect="1" noChangeArrowheads="1"/>
          </p:cNvPicPr>
          <p:nvPr/>
        </p:nvPicPr>
        <p:blipFill>
          <a:blip r:embed="rId2"/>
          <a:srcRect/>
          <a:stretch>
            <a:fillRect/>
          </a:stretch>
        </p:blipFill>
        <p:spPr bwMode="auto">
          <a:xfrm>
            <a:off x="1233080" y="0"/>
            <a:ext cx="6608618" cy="7024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de-DE" smtClean="0"/>
              <a:t>Amgad Nasr</a:t>
            </a:r>
            <a:endParaRPr lang="en-US"/>
          </a:p>
        </p:txBody>
      </p:sp>
      <p:sp>
        <p:nvSpPr>
          <p:cNvPr id="7" name="Footer Placeholder 6"/>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6" name="Slide Number Placeholder 5"/>
          <p:cNvSpPr>
            <a:spLocks noGrp="1"/>
          </p:cNvSpPr>
          <p:nvPr>
            <p:ph type="sldNum" sz="quarter" idx="12"/>
          </p:nvPr>
        </p:nvSpPr>
        <p:spPr/>
        <p:txBody>
          <a:bodyPr/>
          <a:lstStyle/>
          <a:p>
            <a:pPr>
              <a:defRPr/>
            </a:pPr>
            <a:fld id="{1B7D79CF-8644-4E1E-9CA5-7AAB5522B5EA}" type="slidenum">
              <a:rPr lang="ar-SA" smtClean="0"/>
              <a:pPr>
                <a:defRPr/>
              </a:pPr>
              <a:t>16</a:t>
            </a:fld>
            <a:endParaRPr lang="en-US"/>
          </a:p>
        </p:txBody>
      </p:sp>
      <p:pic>
        <p:nvPicPr>
          <p:cNvPr id="8" name="Picture 7"/>
          <p:cNvPicPr/>
          <p:nvPr/>
        </p:nvPicPr>
        <p:blipFill>
          <a:blip r:embed="rId2"/>
          <a:srcRect/>
          <a:stretch>
            <a:fillRect/>
          </a:stretch>
        </p:blipFill>
        <p:spPr bwMode="auto">
          <a:xfrm>
            <a:off x="4544292" y="3588327"/>
            <a:ext cx="4599708" cy="3269673"/>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0" y="3810000"/>
            <a:ext cx="4544291" cy="3048000"/>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1252284" y="121227"/>
            <a:ext cx="5752737"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Content Placeholder 4"/>
          <p:cNvPicPr>
            <a:picLocks noGrp="1"/>
          </p:cNvPicPr>
          <p:nvPr>
            <p:ph idx="1"/>
          </p:nvPr>
        </p:nvPicPr>
        <p:blipFill>
          <a:blip r:embed="rId3"/>
          <a:stretch>
            <a:fillRect/>
          </a:stretch>
        </p:blipFill>
        <p:spPr>
          <a:xfrm>
            <a:off x="4655128" y="3538658"/>
            <a:ext cx="4439164" cy="3182817"/>
          </a:xfrm>
        </p:spPr>
      </p:pic>
      <p:sp>
        <p:nvSpPr>
          <p:cNvPr id="5" name="Date Placeholder 4"/>
          <p:cNvSpPr>
            <a:spLocks noGrp="1"/>
          </p:cNvSpPr>
          <p:nvPr>
            <p:ph type="dt" sz="half" idx="10"/>
          </p:nvPr>
        </p:nvSpPr>
        <p:spPr/>
        <p:txBody>
          <a:bodyPr/>
          <a:lstStyle/>
          <a:p>
            <a:pPr>
              <a:defRPr/>
            </a:pPr>
            <a:r>
              <a:rPr lang="de-DE" smtClean="0"/>
              <a:t>Amgad Nasr</a:t>
            </a:r>
            <a:endParaRPr lang="en-US"/>
          </a:p>
        </p:txBody>
      </p:sp>
      <p:sp>
        <p:nvSpPr>
          <p:cNvPr id="7" name="Footer Placeholder 6"/>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6" name="Slide Number Placeholder 5"/>
          <p:cNvSpPr>
            <a:spLocks noGrp="1"/>
          </p:cNvSpPr>
          <p:nvPr>
            <p:ph type="sldNum" sz="quarter" idx="12"/>
          </p:nvPr>
        </p:nvSpPr>
        <p:spPr/>
        <p:txBody>
          <a:bodyPr/>
          <a:lstStyle/>
          <a:p>
            <a:pPr>
              <a:defRPr/>
            </a:pPr>
            <a:fld id="{1B7D79CF-8644-4E1E-9CA5-7AAB5522B5EA}" type="slidenum">
              <a:rPr lang="ar-SA" smtClean="0"/>
              <a:pPr>
                <a:defRPr/>
              </a:pPr>
              <a:t>17</a:t>
            </a:fld>
            <a:endParaRPr lang="en-US"/>
          </a:p>
        </p:txBody>
      </p:sp>
      <p:pic>
        <p:nvPicPr>
          <p:cNvPr id="28675" name="Picture 3"/>
          <p:cNvPicPr>
            <a:picLocks noChangeAspect="1" noChangeArrowheads="1"/>
          </p:cNvPicPr>
          <p:nvPr/>
        </p:nvPicPr>
        <p:blipFill>
          <a:blip r:embed="rId4"/>
          <a:srcRect/>
          <a:stretch>
            <a:fillRect/>
          </a:stretch>
        </p:blipFill>
        <p:spPr bwMode="auto">
          <a:xfrm>
            <a:off x="0" y="3538658"/>
            <a:ext cx="4655128" cy="3162721"/>
          </a:xfrm>
          <a:prstGeom prst="rect">
            <a:avLst/>
          </a:prstGeom>
          <a:noFill/>
          <a:ln w="9525">
            <a:noFill/>
            <a:miter lim="800000"/>
            <a:headEnd/>
            <a:tailEnd/>
          </a:ln>
        </p:spPr>
      </p:pic>
      <p:pic>
        <p:nvPicPr>
          <p:cNvPr id="8" name="Picture 3"/>
          <p:cNvPicPr>
            <a:picLocks noChangeAspect="1" noChangeArrowheads="1"/>
          </p:cNvPicPr>
          <p:nvPr/>
        </p:nvPicPr>
        <p:blipFill>
          <a:blip r:embed="rId5"/>
          <a:srcRect/>
          <a:stretch>
            <a:fillRect/>
          </a:stretch>
        </p:blipFill>
        <p:spPr bwMode="auto">
          <a:xfrm>
            <a:off x="4655127" y="516347"/>
            <a:ext cx="4343400" cy="3022311"/>
          </a:xfrm>
          <a:prstGeom prst="rect">
            <a:avLst/>
          </a:prstGeom>
          <a:noFill/>
          <a:ln w="9525">
            <a:noFill/>
            <a:miter lim="800000"/>
            <a:headEnd/>
            <a:tailEnd/>
          </a:ln>
        </p:spPr>
      </p:pic>
      <p:graphicFrame>
        <p:nvGraphicFramePr>
          <p:cNvPr id="72705" name="Object 1"/>
          <p:cNvGraphicFramePr>
            <a:graphicFrameLocks noChangeAspect="1"/>
          </p:cNvGraphicFramePr>
          <p:nvPr/>
        </p:nvGraphicFramePr>
        <p:xfrm>
          <a:off x="997527" y="1309254"/>
          <a:ext cx="2126673" cy="946941"/>
        </p:xfrm>
        <a:graphic>
          <a:graphicData uri="http://schemas.openxmlformats.org/presentationml/2006/ole">
            <p:oleObj spid="_x0000_s72705" name="Equation" r:id="rId6" imgW="634680" imgH="431640" progId="Equation.3">
              <p:embed/>
            </p:oleObj>
          </a:graphicData>
        </a:graphic>
      </p:graphicFrame>
      <p:sp>
        <p:nvSpPr>
          <p:cNvPr id="72706" name="Rectangle 2"/>
          <p:cNvSpPr>
            <a:spLocks noChangeArrowheads="1"/>
          </p:cNvSpPr>
          <p:nvPr/>
        </p:nvSpPr>
        <p:spPr bwMode="auto">
          <a:xfrm>
            <a:off x="0" y="1032255"/>
            <a:ext cx="493792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lectric field  is calculated from Gauss’s law and Maxwell’s equation.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72709"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68021" y="2299848"/>
            <a:ext cx="3722253" cy="54032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9275" y="814943"/>
            <a:ext cx="8963130" cy="4421188"/>
            <a:chOff x="762000" y="685800"/>
            <a:chExt cx="7620000" cy="5334000"/>
          </a:xfrm>
        </p:grpSpPr>
        <p:pic>
          <p:nvPicPr>
            <p:cNvPr id="26629" name="Picture 4"/>
            <p:cNvPicPr>
              <a:picLocks noChangeAspect="1" noChangeArrowheads="1"/>
            </p:cNvPicPr>
            <p:nvPr/>
          </p:nvPicPr>
          <p:blipFill>
            <a:blip r:embed="rId2"/>
            <a:srcRect/>
            <a:stretch>
              <a:fillRect/>
            </a:stretch>
          </p:blipFill>
          <p:spPr bwMode="auto">
            <a:xfrm>
              <a:off x="1843088" y="1862138"/>
              <a:ext cx="5457825" cy="3133725"/>
            </a:xfrm>
            <a:prstGeom prst="rect">
              <a:avLst/>
            </a:prstGeom>
            <a:noFill/>
            <a:ln w="9525">
              <a:noFill/>
              <a:miter lim="800000"/>
              <a:headEnd/>
              <a:tailEnd/>
            </a:ln>
          </p:spPr>
        </p:pic>
        <p:pic>
          <p:nvPicPr>
            <p:cNvPr id="26630" name="Picture 5"/>
            <p:cNvPicPr>
              <a:picLocks noChangeAspect="1" noChangeArrowheads="1"/>
            </p:cNvPicPr>
            <p:nvPr/>
          </p:nvPicPr>
          <p:blipFill>
            <a:blip r:embed="rId3"/>
            <a:srcRect/>
            <a:stretch>
              <a:fillRect/>
            </a:stretch>
          </p:blipFill>
          <p:spPr bwMode="auto">
            <a:xfrm>
              <a:off x="762000" y="685800"/>
              <a:ext cx="7620000" cy="5334000"/>
            </a:xfrm>
            <a:prstGeom prst="rect">
              <a:avLst/>
            </a:prstGeom>
            <a:noFill/>
            <a:ln w="9525">
              <a:noFill/>
              <a:miter lim="800000"/>
              <a:headEnd/>
              <a:tailEnd/>
            </a:ln>
          </p:spPr>
        </p:pic>
        <p:sp>
          <p:nvSpPr>
            <p:cNvPr id="7" name="TextBox 6"/>
            <p:cNvSpPr txBox="1"/>
            <p:nvPr/>
          </p:nvSpPr>
          <p:spPr>
            <a:xfrm>
              <a:off x="2117725" y="3474419"/>
              <a:ext cx="304800" cy="381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de-DE" dirty="0" smtClean="0"/>
                <a:t>1</a:t>
              </a:r>
              <a:endParaRPr lang="de-DE" dirty="0"/>
            </a:p>
          </p:txBody>
        </p:sp>
        <p:sp>
          <p:nvSpPr>
            <p:cNvPr id="8" name="TextBox 7"/>
            <p:cNvSpPr txBox="1"/>
            <p:nvPr/>
          </p:nvSpPr>
          <p:spPr>
            <a:xfrm>
              <a:off x="2382838" y="1568736"/>
              <a:ext cx="304800" cy="381136"/>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e-DE" dirty="0" smtClean="0"/>
                <a:t>2</a:t>
              </a:r>
              <a:endParaRPr lang="de-DE" dirty="0"/>
            </a:p>
          </p:txBody>
        </p:sp>
        <p:sp>
          <p:nvSpPr>
            <p:cNvPr id="9" name="TextBox 8"/>
            <p:cNvSpPr txBox="1"/>
            <p:nvPr/>
          </p:nvSpPr>
          <p:spPr>
            <a:xfrm>
              <a:off x="2376488" y="2407619"/>
              <a:ext cx="304800" cy="38113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de-DE" dirty="0" smtClean="0"/>
                <a:t>3</a:t>
              </a:r>
              <a:endParaRPr lang="de-DE" dirty="0"/>
            </a:p>
          </p:txBody>
        </p:sp>
        <p:sp>
          <p:nvSpPr>
            <p:cNvPr id="10" name="TextBox 9"/>
            <p:cNvSpPr txBox="1"/>
            <p:nvPr/>
          </p:nvSpPr>
          <p:spPr>
            <a:xfrm>
              <a:off x="2717800" y="2880688"/>
              <a:ext cx="304800" cy="38113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e-DE" dirty="0" smtClean="0"/>
                <a:t>4</a:t>
              </a:r>
              <a:endParaRPr lang="de-DE" dirty="0"/>
            </a:p>
          </p:txBody>
        </p:sp>
        <p:sp>
          <p:nvSpPr>
            <p:cNvPr id="11" name="TextBox 10"/>
            <p:cNvSpPr txBox="1"/>
            <p:nvPr/>
          </p:nvSpPr>
          <p:spPr>
            <a:xfrm>
              <a:off x="2297113" y="4464609"/>
              <a:ext cx="304800" cy="38113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de-DE" dirty="0" smtClean="0"/>
                <a:t>5</a:t>
              </a:r>
              <a:endParaRPr lang="de-DE" dirty="0"/>
            </a:p>
          </p:txBody>
        </p:sp>
        <p:sp>
          <p:nvSpPr>
            <p:cNvPr id="12" name="TextBox 11"/>
            <p:cNvSpPr txBox="1"/>
            <p:nvPr/>
          </p:nvSpPr>
          <p:spPr>
            <a:xfrm>
              <a:off x="3762375" y="4464609"/>
              <a:ext cx="304800" cy="38113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de-DE" dirty="0" smtClean="0"/>
                <a:t>6</a:t>
              </a:r>
              <a:endParaRPr lang="de-DE" dirty="0"/>
            </a:p>
          </p:txBody>
        </p:sp>
        <p:sp>
          <p:nvSpPr>
            <p:cNvPr id="13" name="TextBox 12"/>
            <p:cNvSpPr txBox="1"/>
            <p:nvPr/>
          </p:nvSpPr>
          <p:spPr>
            <a:xfrm>
              <a:off x="7772400" y="4420557"/>
              <a:ext cx="304800" cy="37922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e-DE" dirty="0" smtClean="0"/>
                <a:t>7</a:t>
              </a:r>
              <a:endParaRPr lang="de-DE" dirty="0"/>
            </a:p>
          </p:txBody>
        </p:sp>
        <p:cxnSp>
          <p:nvCxnSpPr>
            <p:cNvPr id="14" name="Straight Arrow Connector 13"/>
            <p:cNvCxnSpPr/>
            <p:nvPr/>
          </p:nvCxnSpPr>
          <p:spPr>
            <a:xfrm rot="5400000">
              <a:off x="2282961" y="2796076"/>
              <a:ext cx="304527"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642531" y="3413294"/>
              <a:ext cx="304526"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057400" y="1677905"/>
              <a:ext cx="306388"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1889125" y="3493571"/>
              <a:ext cx="304800" cy="191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01913" y="4845745"/>
              <a:ext cx="381000" cy="15322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763305" y="4997215"/>
              <a:ext cx="304527"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p:cNvCxnSpPr>
            <p:nvPr/>
          </p:nvCxnSpPr>
          <p:spPr>
            <a:xfrm rot="5400000">
              <a:off x="7772538" y="4952369"/>
              <a:ext cx="304526" cy="31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Date Placeholder 20"/>
          <p:cNvSpPr>
            <a:spLocks noGrp="1"/>
          </p:cNvSpPr>
          <p:nvPr>
            <p:ph type="dt" sz="half" idx="10"/>
          </p:nvPr>
        </p:nvSpPr>
        <p:spPr/>
        <p:txBody>
          <a:bodyPr/>
          <a:lstStyle/>
          <a:p>
            <a:pPr>
              <a:defRPr/>
            </a:pPr>
            <a:r>
              <a:rPr lang="de-DE" smtClean="0"/>
              <a:t>Amgad Nasr</a:t>
            </a:r>
            <a:endParaRPr lang="en-US"/>
          </a:p>
        </p:txBody>
      </p:sp>
      <p:sp>
        <p:nvSpPr>
          <p:cNvPr id="23" name="Footer Placeholder 22"/>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22" name="Slide Number Placeholder 21"/>
          <p:cNvSpPr>
            <a:spLocks noGrp="1"/>
          </p:cNvSpPr>
          <p:nvPr>
            <p:ph type="sldNum" sz="quarter" idx="12"/>
          </p:nvPr>
        </p:nvSpPr>
        <p:spPr/>
        <p:txBody>
          <a:bodyPr/>
          <a:lstStyle/>
          <a:p>
            <a:pPr>
              <a:defRPr/>
            </a:pPr>
            <a:fld id="{1B7D79CF-8644-4E1E-9CA5-7AAB5522B5EA}" type="slidenum">
              <a:rPr lang="ar-SA" smtClean="0"/>
              <a:pPr>
                <a:defRPr/>
              </a:pPr>
              <a:t>18</a:t>
            </a:fld>
            <a:endParaRPr lang="en-US"/>
          </a:p>
        </p:txBody>
      </p:sp>
      <p:sp>
        <p:nvSpPr>
          <p:cNvPr id="24" name="TextBox 23"/>
          <p:cNvSpPr txBox="1"/>
          <p:nvPr/>
        </p:nvSpPr>
        <p:spPr>
          <a:xfrm>
            <a:off x="442802" y="498764"/>
            <a:ext cx="3507216" cy="400110"/>
          </a:xfrm>
          <a:prstGeom prst="rect">
            <a:avLst/>
          </a:prstGeom>
          <a:noFill/>
        </p:spPr>
        <p:txBody>
          <a:bodyPr wrap="square" rtlCol="0">
            <a:spAutoFit/>
          </a:bodyPr>
          <a:lstStyle/>
          <a:p>
            <a:r>
              <a:rPr lang="de-DE" sz="2000" b="1" dirty="0" smtClean="0"/>
              <a:t>Numerical Simulation</a:t>
            </a:r>
            <a:endParaRPr lang="de-DE" sz="2000" b="1" dirty="0"/>
          </a:p>
        </p:txBody>
      </p:sp>
      <p:sp>
        <p:nvSpPr>
          <p:cNvPr id="25" name="Rectangle 1"/>
          <p:cNvSpPr>
            <a:spLocks noChangeArrowheads="1"/>
          </p:cNvSpPr>
          <p:nvPr/>
        </p:nvSpPr>
        <p:spPr bwMode="auto">
          <a:xfrm>
            <a:off x="442802" y="5328096"/>
            <a:ext cx="8686800" cy="646331"/>
          </a:xfrm>
          <a:prstGeom prst="rect">
            <a:avLst/>
          </a:prstGeom>
          <a:noFill/>
          <a:ln w="9525">
            <a:noFill/>
            <a:miter lim="800000"/>
            <a:headEnd/>
            <a:tailEnd/>
          </a:ln>
        </p:spPr>
        <p:txBody>
          <a:bodyPr wrap="square" anchor="ctr">
            <a:spAutoFit/>
          </a:bodyPr>
          <a:lstStyle/>
          <a:p>
            <a:pPr algn="just" eaLnBrk="0" hangingPunct="0"/>
            <a:r>
              <a:rPr lang="tr-TR" sz="1200" dirty="0">
                <a:cs typeface="Times New Roman" pitchFamily="18" charset="0"/>
              </a:rPr>
              <a:t>To study the space charge effect inside the chamber, we used 7bar ArcH4, appleid electric field of </a:t>
            </a:r>
            <a:r>
              <a:rPr lang="tr-TR" sz="1200" dirty="0" smtClean="0">
                <a:cs typeface="Times New Roman" pitchFamily="18" charset="0"/>
              </a:rPr>
              <a:t>400V/cm</a:t>
            </a:r>
            <a:r>
              <a:rPr lang="tr-TR" sz="1200" b="1" dirty="0" smtClean="0">
                <a:cs typeface="Times New Roman" pitchFamily="18" charset="0"/>
              </a:rPr>
              <a:t>. </a:t>
            </a:r>
            <a:r>
              <a:rPr lang="tr-TR" sz="1200" dirty="0">
                <a:cs typeface="Times New Roman" pitchFamily="18" charset="0"/>
              </a:rPr>
              <a:t>The chopper frequency is 36.5 Hz. </a:t>
            </a:r>
            <a:r>
              <a:rPr lang="de-DE" sz="1200" dirty="0" smtClean="0">
                <a:cs typeface="Times New Roman" pitchFamily="18" charset="0"/>
              </a:rPr>
              <a:t>using</a:t>
            </a:r>
            <a:r>
              <a:rPr lang="tr-TR" sz="1200" dirty="0" smtClean="0">
                <a:cs typeface="Times New Roman" pitchFamily="18" charset="0"/>
              </a:rPr>
              <a:t> </a:t>
            </a:r>
            <a:r>
              <a:rPr lang="tr-TR" sz="1200" dirty="0">
                <a:cs typeface="Times New Roman" pitchFamily="18" charset="0"/>
              </a:rPr>
              <a:t>simulated photon flux for the synchrotron </a:t>
            </a:r>
            <a:r>
              <a:rPr lang="tr-TR" sz="1200" dirty="0" smtClean="0">
                <a:cs typeface="Times New Roman" pitchFamily="18" charset="0"/>
              </a:rPr>
              <a:t>radiation.  </a:t>
            </a:r>
            <a:r>
              <a:rPr lang="tr-TR" sz="1200" dirty="0">
                <a:cs typeface="Times New Roman" pitchFamily="18" charset="0"/>
              </a:rPr>
              <a:t>The simulation program runs till </a:t>
            </a:r>
            <a:r>
              <a:rPr lang="tr-TR" sz="1200" dirty="0" smtClean="0">
                <a:cs typeface="Times New Roman" pitchFamily="18" charset="0"/>
              </a:rPr>
              <a:t>55</a:t>
            </a:r>
            <a:r>
              <a:rPr lang="de-DE" sz="1200" dirty="0" smtClean="0">
                <a:cs typeface="Times New Roman" pitchFamily="18" charset="0"/>
              </a:rPr>
              <a:t>0</a:t>
            </a:r>
            <a:r>
              <a:rPr lang="tr-TR" sz="1200" dirty="0" smtClean="0">
                <a:cs typeface="Times New Roman" pitchFamily="18" charset="0"/>
              </a:rPr>
              <a:t>µs </a:t>
            </a:r>
            <a:r>
              <a:rPr lang="tr-TR" sz="1200" dirty="0">
                <a:cs typeface="Times New Roman" pitchFamily="18" charset="0"/>
              </a:rPr>
              <a:t>and the chopper closed after </a:t>
            </a:r>
            <a:r>
              <a:rPr lang="tr-TR" sz="1200" dirty="0" smtClean="0">
                <a:cs typeface="Times New Roman" pitchFamily="18" charset="0"/>
              </a:rPr>
              <a:t>12</a:t>
            </a:r>
            <a:r>
              <a:rPr lang="de-DE" sz="1200" dirty="0" smtClean="0">
                <a:cs typeface="Times New Roman" pitchFamily="18" charset="0"/>
              </a:rPr>
              <a:t>0</a:t>
            </a:r>
            <a:r>
              <a:rPr lang="tr-TR" sz="1200" dirty="0" smtClean="0">
                <a:cs typeface="Times New Roman" pitchFamily="18" charset="0"/>
              </a:rPr>
              <a:t>µs.</a:t>
            </a:r>
            <a:endParaRPr lang="tr-TR" dirty="0"/>
          </a:p>
        </p:txBody>
      </p:sp>
      <p:sp>
        <p:nvSpPr>
          <p:cNvPr id="26" name="TextBox 25"/>
          <p:cNvSpPr txBox="1"/>
          <p:nvPr/>
        </p:nvSpPr>
        <p:spPr>
          <a:xfrm>
            <a:off x="4336480" y="4876796"/>
            <a:ext cx="1683320" cy="369332"/>
          </a:xfrm>
          <a:prstGeom prst="rect">
            <a:avLst/>
          </a:prstGeom>
          <a:noFill/>
        </p:spPr>
        <p:txBody>
          <a:bodyPr wrap="square" rtlCol="0">
            <a:spAutoFit/>
          </a:bodyPr>
          <a:lstStyle/>
          <a:p>
            <a:r>
              <a:rPr lang="de-DE" dirty="0" smtClean="0"/>
              <a:t>Time   (µs)x10</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272"/>
            <a:ext cx="2848306" cy="615464"/>
          </a:xfrm>
        </p:spPr>
        <p:txBody>
          <a:bodyPr/>
          <a:lstStyle/>
          <a:p>
            <a:r>
              <a:rPr lang="de-DE" sz="3200" dirty="0" smtClean="0">
                <a:latin typeface="Times New Roman" pitchFamily="18" charset="0"/>
                <a:cs typeface="Times New Roman" pitchFamily="18" charset="0"/>
              </a:rPr>
              <a:t>Conclusion</a:t>
            </a:r>
            <a:endParaRPr lang="de-DE" sz="3200" dirty="0">
              <a:latin typeface="Times New Roman" pitchFamily="18" charset="0"/>
              <a:cs typeface="Times New Roman" pitchFamily="18" charset="0"/>
            </a:endParaRPr>
          </a:p>
        </p:txBody>
      </p:sp>
      <p:sp>
        <p:nvSpPr>
          <p:cNvPr id="3" name="Content Placeholder 2"/>
          <p:cNvSpPr>
            <a:spLocks noGrp="1"/>
          </p:cNvSpPr>
          <p:nvPr>
            <p:ph idx="1"/>
          </p:nvPr>
        </p:nvSpPr>
        <p:spPr>
          <a:xfrm>
            <a:off x="221673" y="1600200"/>
            <a:ext cx="8659091" cy="4027488"/>
          </a:xfrm>
        </p:spPr>
        <p:txBody>
          <a:bodyPr/>
          <a:lstStyle/>
          <a:p>
            <a:r>
              <a:rPr lang="de-DE" sz="2000" dirty="0" smtClean="0">
                <a:latin typeface="Arial" pitchFamily="34" charset="0"/>
                <a:cs typeface="Arial" pitchFamily="34" charset="0"/>
              </a:rPr>
              <a:t>The Multi-channel ionization chamber is sucessfuly build and operated with Xray tube and high synchrotron photon intensity.</a:t>
            </a:r>
          </a:p>
          <a:p>
            <a:r>
              <a:rPr lang="de-DE" sz="2000" dirty="0" smtClean="0">
                <a:latin typeface="Arial" pitchFamily="34" charset="0"/>
                <a:cs typeface="Arial" pitchFamily="34" charset="0"/>
              </a:rPr>
              <a:t>The space charge effect as function of applied electric field has been studied.</a:t>
            </a:r>
          </a:p>
          <a:p>
            <a:r>
              <a:rPr lang="de-DE" sz="2000" dirty="0" smtClean="0">
                <a:latin typeface="Arial" pitchFamily="34" charset="0"/>
                <a:cs typeface="Arial" pitchFamily="34" charset="0"/>
              </a:rPr>
              <a:t>The effect of the space charge on the electric field and signal response of the chamber is considered.</a:t>
            </a:r>
          </a:p>
          <a:p>
            <a:r>
              <a:rPr lang="de-DE" sz="2000" dirty="0" smtClean="0">
                <a:latin typeface="Arial" pitchFamily="34" charset="0"/>
                <a:cs typeface="Arial" pitchFamily="34" charset="0"/>
              </a:rPr>
              <a:t>The space charge and recombination losses is measured at very low electric field.</a:t>
            </a:r>
          </a:p>
          <a:p>
            <a:r>
              <a:rPr lang="de-DE" sz="2000" dirty="0" smtClean="0">
                <a:latin typeface="Arial" pitchFamily="34" charset="0"/>
                <a:cs typeface="Arial" pitchFamily="34" charset="0"/>
              </a:rPr>
              <a:t>The proper operation of the ionization chamber on the saturation region. </a:t>
            </a:r>
          </a:p>
          <a:p>
            <a:r>
              <a:rPr lang="de-DE" sz="2000" dirty="0" smtClean="0">
                <a:latin typeface="Arial" pitchFamily="34" charset="0"/>
                <a:cs typeface="Arial" pitchFamily="34" charset="0"/>
              </a:rPr>
              <a:t>Correction algoeithm for the space charge should be implemented when operating the chamber with very low electric field.</a:t>
            </a:r>
          </a:p>
          <a:p>
            <a:endParaRPr lang="de-DE" sz="2000" dirty="0"/>
          </a:p>
        </p:txBody>
      </p:sp>
      <p:sp>
        <p:nvSpPr>
          <p:cNvPr id="7" name="Date Placeholder 6"/>
          <p:cNvSpPr>
            <a:spLocks noGrp="1"/>
          </p:cNvSpPr>
          <p:nvPr>
            <p:ph type="dt" sz="half" idx="10"/>
          </p:nvPr>
        </p:nvSpPr>
        <p:spPr/>
        <p:txBody>
          <a:bodyPr/>
          <a:lstStyle/>
          <a:p>
            <a:pPr>
              <a:defRPr/>
            </a:pPr>
            <a:r>
              <a:rPr lang="de-DE" smtClean="0"/>
              <a:t>Amgad Nasr</a:t>
            </a:r>
            <a:endParaRPr lang="en-US"/>
          </a:p>
        </p:txBody>
      </p:sp>
      <p:sp>
        <p:nvSpPr>
          <p:cNvPr id="6" name="Footer Placeholder 5"/>
          <p:cNvSpPr>
            <a:spLocks noGrp="1"/>
          </p:cNvSpPr>
          <p:nvPr>
            <p:ph type="ftr" sz="quarter" idx="11"/>
          </p:nvPr>
        </p:nvSpPr>
        <p:spPr/>
        <p:txBody>
          <a:bodyPr/>
          <a:lstStyle/>
          <a:p>
            <a:pPr>
              <a:defRPr/>
            </a:pPr>
            <a:r>
              <a:rPr lang="en-US" dirty="0" smtClean="0"/>
              <a:t>6th European Summer School on Experimental Nuclear Astrophysics</a:t>
            </a:r>
            <a:endParaRPr lang="en-US" dirty="0"/>
          </a:p>
        </p:txBody>
      </p:sp>
      <p:sp>
        <p:nvSpPr>
          <p:cNvPr id="5" name="Slide Number Placeholder 4"/>
          <p:cNvSpPr>
            <a:spLocks noGrp="1"/>
          </p:cNvSpPr>
          <p:nvPr>
            <p:ph type="sldNum" sz="quarter" idx="12"/>
          </p:nvPr>
        </p:nvSpPr>
        <p:spPr/>
        <p:txBody>
          <a:bodyPr/>
          <a:lstStyle/>
          <a:p>
            <a:pPr>
              <a:defRPr/>
            </a:pPr>
            <a:fld id="{1B7D79CF-8644-4E1E-9CA5-7AAB5522B5EA}" type="slidenum">
              <a:rPr lang="ar-SA"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de-DE" dirty="0" smtClean="0">
                <a:latin typeface="Arial" pitchFamily="34" charset="0"/>
                <a:cs typeface="Arial" pitchFamily="34" charset="0"/>
              </a:rPr>
              <a:t>Introduction</a:t>
            </a:r>
          </a:p>
          <a:p>
            <a:r>
              <a:rPr lang="de-DE" dirty="0" smtClean="0">
                <a:latin typeface="Arial" pitchFamily="34" charset="0"/>
                <a:cs typeface="Arial" pitchFamily="34" charset="0"/>
              </a:rPr>
              <a:t>Multi-channel </a:t>
            </a:r>
            <a:r>
              <a:rPr lang="de-DE" smtClean="0">
                <a:latin typeface="Arial" pitchFamily="34" charset="0"/>
                <a:cs typeface="Arial" pitchFamily="34" charset="0"/>
              </a:rPr>
              <a:t>ionization </a:t>
            </a:r>
            <a:r>
              <a:rPr lang="de-DE" smtClean="0">
                <a:latin typeface="Arial" pitchFamily="34" charset="0"/>
                <a:cs typeface="Arial" pitchFamily="34" charset="0"/>
              </a:rPr>
              <a:t>chamber design  </a:t>
            </a:r>
            <a:endParaRPr lang="de-DE" dirty="0" smtClean="0">
              <a:latin typeface="Arial" pitchFamily="34" charset="0"/>
              <a:cs typeface="Arial" pitchFamily="34" charset="0"/>
            </a:endParaRPr>
          </a:p>
          <a:p>
            <a:r>
              <a:rPr lang="de-DE" dirty="0" smtClean="0">
                <a:latin typeface="Arial" pitchFamily="34" charset="0"/>
                <a:cs typeface="Arial" pitchFamily="34" charset="0"/>
              </a:rPr>
              <a:t>Signal pulsed formation</a:t>
            </a:r>
          </a:p>
          <a:p>
            <a:r>
              <a:rPr lang="de-DE" dirty="0" smtClean="0">
                <a:latin typeface="Arial" pitchFamily="34" charset="0"/>
                <a:cs typeface="Arial" pitchFamily="34" charset="0"/>
              </a:rPr>
              <a:t>Measurement Setup </a:t>
            </a:r>
          </a:p>
          <a:p>
            <a:r>
              <a:rPr lang="de-DE" dirty="0" smtClean="0">
                <a:latin typeface="Arial" pitchFamily="34" charset="0"/>
                <a:cs typeface="Arial" pitchFamily="34" charset="0"/>
              </a:rPr>
              <a:t>Result </a:t>
            </a:r>
          </a:p>
          <a:p>
            <a:r>
              <a:rPr lang="de-DE" dirty="0" smtClean="0">
                <a:latin typeface="Arial" pitchFamily="34" charset="0"/>
                <a:cs typeface="Arial" pitchFamily="34" charset="0"/>
              </a:rPr>
              <a:t>Conclusion</a:t>
            </a:r>
            <a:r>
              <a:rPr lang="de-DE" dirty="0" smtClean="0">
                <a:latin typeface="Times New Roman" pitchFamily="18" charset="0"/>
                <a:cs typeface="Times New Roman" pitchFamily="18" charset="0"/>
              </a:rPr>
              <a:t> </a:t>
            </a:r>
          </a:p>
        </p:txBody>
      </p:sp>
      <p:sp>
        <p:nvSpPr>
          <p:cNvPr id="3" name="Date Placeholder 2"/>
          <p:cNvSpPr>
            <a:spLocks noGrp="1"/>
          </p:cNvSpPr>
          <p:nvPr>
            <p:ph type="dt" sz="half" idx="10"/>
          </p:nvPr>
        </p:nvSpPr>
        <p:spPr/>
        <p:txBody>
          <a:bodyPr/>
          <a:lstStyle/>
          <a:p>
            <a:pPr>
              <a:defRPr/>
            </a:pPr>
            <a:r>
              <a:rPr lang="de-DE" smtClean="0"/>
              <a:t>Amgad Nasr</a:t>
            </a:r>
            <a:endParaRPr lang="de-DE"/>
          </a:p>
        </p:txBody>
      </p:sp>
      <p:sp>
        <p:nvSpPr>
          <p:cNvPr id="5" name="Footer Placeholder 4"/>
          <p:cNvSpPr>
            <a:spLocks noGrp="1"/>
          </p:cNvSpPr>
          <p:nvPr>
            <p:ph type="ftr" sz="quarter" idx="11"/>
          </p:nvPr>
        </p:nvSpPr>
        <p:spPr/>
        <p:txBody>
          <a:bodyPr/>
          <a:lstStyle/>
          <a:p>
            <a:pPr>
              <a:defRPr/>
            </a:pPr>
            <a:r>
              <a:rPr lang="en-US" dirty="0" smtClean="0"/>
              <a:t>6th European Summer School on Experimental Nuclear Astrophysics</a:t>
            </a:r>
            <a:endParaRPr lang="de-DE" dirty="0"/>
          </a:p>
        </p:txBody>
      </p:sp>
      <p:sp>
        <p:nvSpPr>
          <p:cNvPr id="4" name="Slide Number Placeholder 3"/>
          <p:cNvSpPr>
            <a:spLocks noGrp="1"/>
          </p:cNvSpPr>
          <p:nvPr>
            <p:ph type="sldNum" sz="quarter" idx="12"/>
          </p:nvPr>
        </p:nvSpPr>
        <p:spPr/>
        <p:txBody>
          <a:bodyPr/>
          <a:lstStyle/>
          <a:p>
            <a:pPr>
              <a:defRPr/>
            </a:pPr>
            <a:fld id="{2C42C69D-ACF3-4E39-A45F-E069C48190E9}" type="slidenum">
              <a:rPr lang="de-DE" smtClean="0"/>
              <a:pPr>
                <a:defRPr/>
              </a:pPr>
              <a:t>2</a:t>
            </a:fld>
            <a:endParaRPr lang="de-DE"/>
          </a:p>
        </p:txBody>
      </p:sp>
      <p:sp>
        <p:nvSpPr>
          <p:cNvPr id="6" name="TextBox 5"/>
          <p:cNvSpPr txBox="1"/>
          <p:nvPr/>
        </p:nvSpPr>
        <p:spPr>
          <a:xfrm>
            <a:off x="772763" y="953869"/>
            <a:ext cx="1569660" cy="646331"/>
          </a:xfrm>
          <a:prstGeom prst="rect">
            <a:avLst/>
          </a:prstGeom>
          <a:noFill/>
        </p:spPr>
        <p:txBody>
          <a:bodyPr wrap="none" rtlCol="0">
            <a:spAutoFit/>
          </a:bodyPr>
          <a:lstStyle/>
          <a:p>
            <a:pPr algn="ctr"/>
            <a:r>
              <a:rPr lang="de-DE" sz="3600" dirty="0" smtClean="0">
                <a:latin typeface="Times New Roman" pitchFamily="18" charset="0"/>
                <a:cs typeface="Times New Roman" pitchFamily="18" charset="0"/>
              </a:rPr>
              <a:t>Outline</a:t>
            </a:r>
            <a:endParaRPr lang="de-DE"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de-DE" smtClean="0"/>
              <a:t>Amgad Nasr</a:t>
            </a:r>
            <a:endParaRPr lang="en-US"/>
          </a:p>
        </p:txBody>
      </p:sp>
      <p:sp>
        <p:nvSpPr>
          <p:cNvPr id="5" name="Footer Placeholder 4"/>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6" name="Slide Number Placeholder 5"/>
          <p:cNvSpPr>
            <a:spLocks noGrp="1"/>
          </p:cNvSpPr>
          <p:nvPr>
            <p:ph type="sldNum" sz="quarter" idx="12"/>
          </p:nvPr>
        </p:nvSpPr>
        <p:spPr/>
        <p:txBody>
          <a:bodyPr/>
          <a:lstStyle/>
          <a:p>
            <a:pPr>
              <a:defRPr/>
            </a:pPr>
            <a:fld id="{1B7D79CF-8644-4E1E-9CA5-7AAB5522B5EA}" type="slidenum">
              <a:rPr lang="ar-SA" smtClean="0"/>
              <a:pPr>
                <a:defRPr/>
              </a:pPr>
              <a:t>20</a:t>
            </a:fld>
            <a:endParaRPr lang="en-US"/>
          </a:p>
        </p:txBody>
      </p:sp>
      <p:pic>
        <p:nvPicPr>
          <p:cNvPr id="58370" name="Picture 2" descr="Emmy-Noether Campus"/>
          <p:cNvPicPr>
            <a:picLocks noChangeAspect="1" noChangeArrowheads="1"/>
          </p:cNvPicPr>
          <p:nvPr/>
        </p:nvPicPr>
        <p:blipFill>
          <a:blip r:embed="rId2"/>
          <a:srcRect/>
          <a:stretch>
            <a:fillRect/>
          </a:stretch>
        </p:blipFill>
        <p:spPr bwMode="auto">
          <a:xfrm>
            <a:off x="590764" y="1047963"/>
            <a:ext cx="7968343" cy="5123078"/>
          </a:xfrm>
          <a:prstGeom prst="rect">
            <a:avLst/>
          </a:prstGeom>
          <a:noFill/>
        </p:spPr>
      </p:pic>
      <p:sp>
        <p:nvSpPr>
          <p:cNvPr id="8" name="Rectangle 7"/>
          <p:cNvSpPr/>
          <p:nvPr/>
        </p:nvSpPr>
        <p:spPr>
          <a:xfrm>
            <a:off x="1847677" y="1171254"/>
            <a:ext cx="6144567" cy="646331"/>
          </a:xfrm>
          <a:prstGeom prst="rect">
            <a:avLst/>
          </a:prstGeom>
        </p:spPr>
        <p:txBody>
          <a:bodyPr wrap="square">
            <a:spAutoFit/>
          </a:bodyPr>
          <a:lstStyle/>
          <a:p>
            <a:r>
              <a:rPr lang="de-DE" b="1" dirty="0">
                <a:solidFill>
                  <a:schemeClr val="accent1">
                    <a:lumMod val="20000"/>
                    <a:lumOff val="80000"/>
                  </a:schemeClr>
                </a:solidFill>
              </a:rPr>
              <a:t>Herzlich willkommen im Fachbereich </a:t>
            </a:r>
            <a:r>
              <a:rPr lang="de-DE" b="1" dirty="0" smtClean="0">
                <a:solidFill>
                  <a:schemeClr val="accent1">
                    <a:lumMod val="20000"/>
                    <a:lumOff val="80000"/>
                  </a:schemeClr>
                </a:solidFill>
              </a:rPr>
              <a:t>Physik</a:t>
            </a:r>
          </a:p>
          <a:p>
            <a:r>
              <a:rPr lang="de-DE" b="1" dirty="0" smtClean="0">
                <a:solidFill>
                  <a:schemeClr val="accent1">
                    <a:lumMod val="20000"/>
                    <a:lumOff val="80000"/>
                  </a:schemeClr>
                </a:solidFill>
              </a:rPr>
              <a:t>Welcome in The Physics Department</a:t>
            </a:r>
            <a:endParaRPr lang="de-DE" b="1" dirty="0">
              <a:solidFill>
                <a:schemeClr val="accent1">
                  <a:lumMod val="20000"/>
                  <a:lumOff val="80000"/>
                </a:schemeClr>
              </a:solidFill>
            </a:endParaRPr>
          </a:p>
        </p:txBody>
      </p:sp>
      <p:sp>
        <p:nvSpPr>
          <p:cNvPr id="9" name="Rectangle 8"/>
          <p:cNvSpPr/>
          <p:nvPr/>
        </p:nvSpPr>
        <p:spPr>
          <a:xfrm>
            <a:off x="794241" y="1963216"/>
            <a:ext cx="7600479"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for your attention</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Rectangle 10"/>
          <p:cNvSpPr/>
          <p:nvPr/>
        </p:nvSpPr>
        <p:spPr>
          <a:xfrm>
            <a:off x="3343402" y="4458984"/>
            <a:ext cx="1784265"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de-DE"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73406" y="1069836"/>
            <a:ext cx="5562600" cy="3055285"/>
            <a:chOff x="73406" y="1069836"/>
            <a:chExt cx="5562600" cy="3055285"/>
          </a:xfrm>
        </p:grpSpPr>
        <p:sp>
          <p:nvSpPr>
            <p:cNvPr id="5" name="Rectangle 4"/>
            <p:cNvSpPr/>
            <p:nvPr/>
          </p:nvSpPr>
          <p:spPr>
            <a:xfrm>
              <a:off x="73406" y="1069836"/>
              <a:ext cx="5562600" cy="30552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7" name="Oval 3"/>
            <p:cNvSpPr/>
            <p:nvPr/>
          </p:nvSpPr>
          <p:spPr>
            <a:xfrm>
              <a:off x="312210" y="1490605"/>
              <a:ext cx="3430545" cy="1636209"/>
            </a:xfrm>
            <a:prstGeom prst="ellipse">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Oval 7"/>
            <p:cNvSpPr/>
            <p:nvPr/>
          </p:nvSpPr>
          <p:spPr>
            <a:xfrm>
              <a:off x="369783" y="1532147"/>
              <a:ext cx="3318823" cy="15500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27" name="Rectangle 26"/>
            <p:cNvSpPr/>
            <p:nvPr/>
          </p:nvSpPr>
          <p:spPr>
            <a:xfrm>
              <a:off x="3576216" y="2448112"/>
              <a:ext cx="203570" cy="564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grpSp>
          <p:nvGrpSpPr>
            <p:cNvPr id="28" name="Group 13"/>
            <p:cNvGrpSpPr/>
            <p:nvPr/>
          </p:nvGrpSpPr>
          <p:grpSpPr>
            <a:xfrm rot="16754118">
              <a:off x="3022222" y="3099235"/>
              <a:ext cx="1402253" cy="251903"/>
              <a:chOff x="1486080" y="1524000"/>
              <a:chExt cx="2666820" cy="307743"/>
            </a:xfrm>
          </p:grpSpPr>
          <p:sp>
            <p:nvSpPr>
              <p:cNvPr id="33" name="Oval 32"/>
              <p:cNvSpPr/>
              <p:nvPr/>
            </p:nvSpPr>
            <p:spPr>
              <a:xfrm>
                <a:off x="1524000" y="1600200"/>
                <a:ext cx="304800" cy="2286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34" name="Straight Connector 7"/>
              <p:cNvCxnSpPr>
                <a:stCxn id="33" idx="0"/>
              </p:cNvCxnSpPr>
              <p:nvPr/>
            </p:nvCxnSpPr>
            <p:spPr>
              <a:xfrm rot="5400000" flipH="1" flipV="1">
                <a:off x="2876550" y="323850"/>
                <a:ext cx="76200" cy="2476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3" idx="4"/>
              </p:cNvCxnSpPr>
              <p:nvPr/>
            </p:nvCxnSpPr>
            <p:spPr>
              <a:xfrm rot="5400000" flipH="1" flipV="1">
                <a:off x="2762250" y="438150"/>
                <a:ext cx="304800" cy="2476500"/>
              </a:xfrm>
              <a:prstGeom prst="line">
                <a:avLst/>
              </a:prstGeom>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1486080" y="1603143"/>
                <a:ext cx="304800" cy="2286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
          <p:nvSpPr>
            <p:cNvPr id="29" name="Rectangle 28"/>
            <p:cNvSpPr/>
            <p:nvPr/>
          </p:nvSpPr>
          <p:spPr>
            <a:xfrm>
              <a:off x="3576216" y="2376811"/>
              <a:ext cx="203570" cy="564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0" name="Rectangle 29"/>
            <p:cNvSpPr/>
            <p:nvPr/>
          </p:nvSpPr>
          <p:spPr>
            <a:xfrm>
              <a:off x="3576216" y="2305510"/>
              <a:ext cx="203570" cy="564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1" name="Rectangle 30"/>
            <p:cNvSpPr/>
            <p:nvPr/>
          </p:nvSpPr>
          <p:spPr>
            <a:xfrm>
              <a:off x="3576216" y="2234209"/>
              <a:ext cx="203570" cy="564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2" name="Rectangle 25"/>
            <p:cNvSpPr/>
            <p:nvPr/>
          </p:nvSpPr>
          <p:spPr>
            <a:xfrm>
              <a:off x="3576216" y="2162908"/>
              <a:ext cx="203570" cy="564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8" name="Rectangle 17"/>
            <p:cNvSpPr/>
            <p:nvPr/>
          </p:nvSpPr>
          <p:spPr>
            <a:xfrm rot="15999759">
              <a:off x="2200147" y="1463319"/>
              <a:ext cx="184143" cy="623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grpSp>
          <p:nvGrpSpPr>
            <p:cNvPr id="19" name="Group 29"/>
            <p:cNvGrpSpPr/>
            <p:nvPr/>
          </p:nvGrpSpPr>
          <p:grpSpPr>
            <a:xfrm rot="11153877">
              <a:off x="2334729" y="1374340"/>
              <a:ext cx="1528151" cy="225684"/>
              <a:chOff x="1524000" y="1524000"/>
              <a:chExt cx="2628900" cy="304800"/>
            </a:xfrm>
          </p:grpSpPr>
          <p:sp>
            <p:nvSpPr>
              <p:cNvPr id="24" name="Oval 23"/>
              <p:cNvSpPr/>
              <p:nvPr/>
            </p:nvSpPr>
            <p:spPr>
              <a:xfrm>
                <a:off x="1524000" y="1600200"/>
                <a:ext cx="304800" cy="2286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25" name="Straight Connector 24"/>
              <p:cNvCxnSpPr>
                <a:stCxn id="24" idx="0"/>
              </p:cNvCxnSpPr>
              <p:nvPr/>
            </p:nvCxnSpPr>
            <p:spPr>
              <a:xfrm rot="5400000" flipH="1" flipV="1">
                <a:off x="2876550" y="323850"/>
                <a:ext cx="76200"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4"/>
              </p:cNvCxnSpPr>
              <p:nvPr/>
            </p:nvCxnSpPr>
            <p:spPr>
              <a:xfrm rot="5400000" flipH="1" flipV="1">
                <a:off x="2762250" y="438150"/>
                <a:ext cx="304800"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rot="15999759">
              <a:off x="2121458" y="1469525"/>
              <a:ext cx="184143" cy="623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1" name="Rectangle 20"/>
            <p:cNvSpPr/>
            <p:nvPr/>
          </p:nvSpPr>
          <p:spPr>
            <a:xfrm rot="15999759">
              <a:off x="2042768" y="1475730"/>
              <a:ext cx="184143" cy="623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2" name="Rectangle 21"/>
            <p:cNvSpPr/>
            <p:nvPr/>
          </p:nvSpPr>
          <p:spPr>
            <a:xfrm rot="15999759">
              <a:off x="1964079" y="1481936"/>
              <a:ext cx="184143" cy="623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3" name="Rectangle 22"/>
            <p:cNvSpPr/>
            <p:nvPr/>
          </p:nvSpPr>
          <p:spPr>
            <a:xfrm rot="15999759">
              <a:off x="1885389" y="1488142"/>
              <a:ext cx="184143" cy="623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1" name="TextBox 10"/>
            <p:cNvSpPr txBox="1"/>
            <p:nvPr/>
          </p:nvSpPr>
          <p:spPr>
            <a:xfrm>
              <a:off x="3783877" y="2261278"/>
              <a:ext cx="1391994" cy="392623"/>
            </a:xfrm>
            <a:prstGeom prst="rect">
              <a:avLst/>
            </a:prstGeom>
            <a:noFill/>
          </p:spPr>
          <p:txBody>
            <a:bodyPr wrap="square" rtlCol="0">
              <a:spAutoFit/>
            </a:bodyPr>
            <a:lstStyle/>
            <a:p>
              <a:r>
                <a:rPr lang="de-DE" sz="1200" dirty="0" smtClean="0">
                  <a:latin typeface="Times New Roman" pitchFamily="18" charset="0"/>
                  <a:cs typeface="Times New Roman" pitchFamily="18" charset="0"/>
                </a:rPr>
                <a:t>Insertion device</a:t>
              </a:r>
            </a:p>
            <a:p>
              <a:r>
                <a:rPr lang="de-DE" sz="1200" dirty="0" smtClean="0">
                  <a:latin typeface="Times New Roman" pitchFamily="18" charset="0"/>
                  <a:cs typeface="Times New Roman" pitchFamily="18" charset="0"/>
                </a:rPr>
                <a:t>(Bending magnet)</a:t>
              </a:r>
              <a:endParaRPr lang="de-DE" sz="1200" dirty="0">
                <a:latin typeface="Times New Roman" pitchFamily="18" charset="0"/>
                <a:cs typeface="Times New Roman" pitchFamily="18" charset="0"/>
              </a:endParaRPr>
            </a:p>
          </p:txBody>
        </p:sp>
        <p:sp>
          <p:nvSpPr>
            <p:cNvPr id="12" name="TextBox 11"/>
            <p:cNvSpPr txBox="1"/>
            <p:nvPr/>
          </p:nvSpPr>
          <p:spPr>
            <a:xfrm>
              <a:off x="3680381" y="1321342"/>
              <a:ext cx="997976" cy="341832"/>
            </a:xfrm>
            <a:prstGeom prst="rect">
              <a:avLst/>
            </a:prstGeom>
            <a:noFill/>
          </p:spPr>
          <p:txBody>
            <a:bodyPr wrap="square" rtlCol="0">
              <a:spAutoFit/>
            </a:bodyPr>
            <a:lstStyle/>
            <a:p>
              <a:r>
                <a:rPr lang="de-DE" sz="1200" dirty="0" smtClean="0">
                  <a:latin typeface="Times New Roman" pitchFamily="18" charset="0"/>
                  <a:cs typeface="Times New Roman" pitchFamily="18" charset="0"/>
                </a:rPr>
                <a:t>Synchrotron Beam </a:t>
              </a:r>
              <a:endParaRPr lang="de-DE" sz="1200" dirty="0">
                <a:latin typeface="Times New Roman" pitchFamily="18" charset="0"/>
                <a:cs typeface="Times New Roman" pitchFamily="18" charset="0"/>
              </a:endParaRPr>
            </a:p>
          </p:txBody>
        </p:sp>
        <p:sp>
          <p:nvSpPr>
            <p:cNvPr id="13" name="TextBox 12"/>
            <p:cNvSpPr txBox="1"/>
            <p:nvPr/>
          </p:nvSpPr>
          <p:spPr>
            <a:xfrm>
              <a:off x="873572" y="2449762"/>
              <a:ext cx="935603" cy="205099"/>
            </a:xfrm>
            <a:prstGeom prst="rect">
              <a:avLst/>
            </a:prstGeom>
            <a:noFill/>
          </p:spPr>
          <p:txBody>
            <a:bodyPr wrap="square" rtlCol="0">
              <a:spAutoFit/>
            </a:bodyPr>
            <a:lstStyle/>
            <a:p>
              <a:r>
                <a:rPr lang="de-DE" sz="1200" dirty="0" smtClean="0">
                  <a:latin typeface="Times New Roman" pitchFamily="18" charset="0"/>
                  <a:cs typeface="Times New Roman" pitchFamily="18" charset="0"/>
                </a:rPr>
                <a:t>Storage ring</a:t>
              </a:r>
              <a:endParaRPr lang="de-DE" sz="1200" dirty="0">
                <a:latin typeface="Times New Roman" pitchFamily="18" charset="0"/>
                <a:cs typeface="Times New Roman" pitchFamily="18" charset="0"/>
              </a:endParaRPr>
            </a:p>
          </p:txBody>
        </p:sp>
        <p:cxnSp>
          <p:nvCxnSpPr>
            <p:cNvPr id="14" name="Straight Arrow Connector 13"/>
            <p:cNvCxnSpPr/>
            <p:nvPr/>
          </p:nvCxnSpPr>
          <p:spPr>
            <a:xfrm rot="5400000">
              <a:off x="998435" y="2482481"/>
              <a:ext cx="200317" cy="485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09320" y="2213541"/>
              <a:ext cx="2806809" cy="1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73119" y="1793295"/>
              <a:ext cx="973343" cy="461665"/>
            </a:xfrm>
            <a:prstGeom prst="rect">
              <a:avLst/>
            </a:prstGeom>
            <a:noFill/>
          </p:spPr>
          <p:txBody>
            <a:bodyPr wrap="none" rtlCol="0">
              <a:spAutoFit/>
            </a:bodyPr>
            <a:lstStyle/>
            <a:p>
              <a:r>
                <a:rPr lang="de-DE" sz="1200" dirty="0" smtClean="0">
                  <a:latin typeface="Times New Roman" pitchFamily="18" charset="0"/>
                  <a:cs typeface="Times New Roman" pitchFamily="18" charset="0"/>
                </a:rPr>
                <a:t>Direction of </a:t>
              </a:r>
            </a:p>
            <a:p>
              <a:r>
                <a:rPr lang="de-DE" sz="1200" dirty="0" smtClean="0">
                  <a:latin typeface="Times New Roman" pitchFamily="18" charset="0"/>
                  <a:cs typeface="Times New Roman" pitchFamily="18" charset="0"/>
                </a:rPr>
                <a:t>central force</a:t>
              </a:r>
              <a:endParaRPr lang="de-DE" sz="1200" dirty="0">
                <a:latin typeface="Times New Roman" pitchFamily="18" charset="0"/>
                <a:cs typeface="Times New Roman" pitchFamily="18" charset="0"/>
              </a:endParaRPr>
            </a:p>
          </p:txBody>
        </p:sp>
        <p:sp>
          <p:nvSpPr>
            <p:cNvPr id="17" name="TextBox 16"/>
            <p:cNvSpPr txBox="1"/>
            <p:nvPr/>
          </p:nvSpPr>
          <p:spPr>
            <a:xfrm>
              <a:off x="2557657" y="1998394"/>
              <a:ext cx="249494" cy="205099"/>
            </a:xfrm>
            <a:prstGeom prst="rect">
              <a:avLst/>
            </a:prstGeom>
            <a:noFill/>
          </p:spPr>
          <p:txBody>
            <a:bodyPr wrap="square" rtlCol="0">
              <a:spAutoFit/>
            </a:bodyPr>
            <a:lstStyle/>
            <a:p>
              <a:r>
                <a:rPr lang="de-DE" sz="1200" dirty="0" smtClean="0">
                  <a:latin typeface="Times New Roman" pitchFamily="18" charset="0"/>
                  <a:cs typeface="Times New Roman" pitchFamily="18" charset="0"/>
                </a:rPr>
                <a:t>R</a:t>
              </a:r>
              <a:endParaRPr lang="de-DE" sz="1200" dirty="0">
                <a:latin typeface="Times New Roman" pitchFamily="18" charset="0"/>
                <a:cs typeface="Times New Roman" pitchFamily="18" charset="0"/>
              </a:endParaRPr>
            </a:p>
          </p:txBody>
        </p:sp>
        <p:cxnSp>
          <p:nvCxnSpPr>
            <p:cNvPr id="92" name="Straight Arrow Connector 91"/>
            <p:cNvCxnSpPr/>
            <p:nvPr/>
          </p:nvCxnSpPr>
          <p:spPr>
            <a:xfrm>
              <a:off x="3712837" y="2285074"/>
              <a:ext cx="110329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2" name="Title 1"/>
          <p:cNvSpPr>
            <a:spLocks noGrp="1"/>
          </p:cNvSpPr>
          <p:nvPr>
            <p:ph type="title"/>
          </p:nvPr>
        </p:nvSpPr>
        <p:spPr>
          <a:xfrm>
            <a:off x="356280" y="522514"/>
            <a:ext cx="3839010" cy="522514"/>
          </a:xfrm>
        </p:spPr>
        <p:txBody>
          <a:bodyPr/>
          <a:lstStyle/>
          <a:p>
            <a:r>
              <a:rPr lang="de-DE" sz="2800" dirty="0" smtClean="0">
                <a:latin typeface="Times New Roman" pitchFamily="18" charset="0"/>
                <a:cs typeface="Times New Roman" pitchFamily="18" charset="0"/>
              </a:rPr>
              <a:t>Synchrotron Radiation </a:t>
            </a:r>
            <a:r>
              <a:rPr lang="de-DE" dirty="0" smtClean="0">
                <a:latin typeface="Times New Roman" pitchFamily="18" charset="0"/>
                <a:cs typeface="Times New Roman" pitchFamily="18" charset="0"/>
              </a:rPr>
              <a:t/>
            </a:r>
            <a:br>
              <a:rPr lang="de-DE" dirty="0" smtClean="0">
                <a:latin typeface="Times New Roman" pitchFamily="18" charset="0"/>
                <a:cs typeface="Times New Roman" pitchFamily="18" charset="0"/>
              </a:rPr>
            </a:br>
            <a:endParaRPr lang="de-DE" dirty="0"/>
          </a:p>
        </p:txBody>
      </p:sp>
      <p:sp>
        <p:nvSpPr>
          <p:cNvPr id="3" name="Content Placeholder 2"/>
          <p:cNvSpPr>
            <a:spLocks noGrp="1"/>
          </p:cNvSpPr>
          <p:nvPr>
            <p:ph idx="1"/>
          </p:nvPr>
        </p:nvSpPr>
        <p:spPr>
          <a:xfrm>
            <a:off x="73406" y="4125121"/>
            <a:ext cx="9029322" cy="1543190"/>
          </a:xfrm>
        </p:spPr>
        <p:txBody>
          <a:bodyPr/>
          <a:lstStyle/>
          <a:p>
            <a:pPr algn="just"/>
            <a:r>
              <a:rPr lang="en-US" sz="1400" dirty="0" smtClean="0"/>
              <a:t>Synchrotron radiation generated within accelerator known as electron storage ring which is an evacuated annular pipe in which there is a curved sections and straight sections. Electrons are pre-accelerated in a linear accelerator and then injected into a straight section of the storage ring then to the curved section where the electrons are accelerated through.</a:t>
            </a:r>
          </a:p>
          <a:p>
            <a:pPr algn="just"/>
            <a:r>
              <a:rPr lang="en-US" sz="1400" dirty="0" smtClean="0"/>
              <a:t>The synchrotron radiation is produced either by the bending magnet which needed to keep the electrons in a closed orbit, or by an insertion devices such as wiggler’s or </a:t>
            </a:r>
            <a:r>
              <a:rPr lang="en-US" sz="1400" dirty="0" err="1" smtClean="0"/>
              <a:t>Undulators</a:t>
            </a:r>
            <a:r>
              <a:rPr lang="en-US" sz="1400" dirty="0" smtClean="0"/>
              <a:t>. The lost of the accelerated electrons energy will be emitted in the form of synchrotron radiation.</a:t>
            </a:r>
            <a:endParaRPr lang="de-DE" sz="1400" dirty="0" smtClean="0"/>
          </a:p>
          <a:p>
            <a:endParaRPr lang="de-DE" sz="1600" dirty="0"/>
          </a:p>
        </p:txBody>
      </p:sp>
      <p:sp>
        <p:nvSpPr>
          <p:cNvPr id="79" name="Date Placeholder 78"/>
          <p:cNvSpPr>
            <a:spLocks noGrp="1"/>
          </p:cNvSpPr>
          <p:nvPr>
            <p:ph type="dt" sz="half" idx="10"/>
          </p:nvPr>
        </p:nvSpPr>
        <p:spPr/>
        <p:txBody>
          <a:bodyPr/>
          <a:lstStyle/>
          <a:p>
            <a:pPr>
              <a:defRPr/>
            </a:pPr>
            <a:r>
              <a:rPr lang="de-DE" smtClean="0"/>
              <a:t>Amgad Nasr</a:t>
            </a:r>
            <a:endParaRPr lang="en-US"/>
          </a:p>
        </p:txBody>
      </p:sp>
      <p:sp>
        <p:nvSpPr>
          <p:cNvPr id="81" name="Footer Placeholder 80"/>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80" name="Slide Number Placeholder 79"/>
          <p:cNvSpPr>
            <a:spLocks noGrp="1"/>
          </p:cNvSpPr>
          <p:nvPr>
            <p:ph type="sldNum" sz="quarter" idx="12"/>
          </p:nvPr>
        </p:nvSpPr>
        <p:spPr/>
        <p:txBody>
          <a:bodyPr/>
          <a:lstStyle/>
          <a:p>
            <a:pPr>
              <a:defRPr/>
            </a:pPr>
            <a:fld id="{1B7D79CF-8644-4E1E-9CA5-7AAB5522B5EA}" type="slidenum">
              <a:rPr lang="ar-SA" smtClean="0"/>
              <a:pPr>
                <a:defRPr/>
              </a:pPr>
              <a:t>3</a:t>
            </a:fld>
            <a:endParaRPr lang="en-US"/>
          </a:p>
        </p:txBody>
      </p:sp>
      <p:grpSp>
        <p:nvGrpSpPr>
          <p:cNvPr id="94" name="Group 93"/>
          <p:cNvGrpSpPr/>
          <p:nvPr/>
        </p:nvGrpSpPr>
        <p:grpSpPr>
          <a:xfrm>
            <a:off x="2965972" y="2890226"/>
            <a:ext cx="104734" cy="96279"/>
            <a:chOff x="4892765" y="1246105"/>
            <a:chExt cx="166549" cy="113210"/>
          </a:xfrm>
        </p:grpSpPr>
        <p:sp>
          <p:nvSpPr>
            <p:cNvPr id="87" name="Oval 86"/>
            <p:cNvSpPr/>
            <p:nvPr/>
          </p:nvSpPr>
          <p:spPr>
            <a:xfrm flipV="1">
              <a:off x="4935221" y="124610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9" name="Oval 88"/>
            <p:cNvSpPr/>
            <p:nvPr/>
          </p:nvSpPr>
          <p:spPr>
            <a:xfrm>
              <a:off x="4968964" y="1313596"/>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0" name="Oval 89"/>
            <p:cNvSpPr/>
            <p:nvPr/>
          </p:nvSpPr>
          <p:spPr>
            <a:xfrm>
              <a:off x="5013595" y="1267877"/>
              <a:ext cx="45719" cy="4571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91" name="Oval 90"/>
            <p:cNvSpPr/>
            <p:nvPr/>
          </p:nvSpPr>
          <p:spPr>
            <a:xfrm flipV="1">
              <a:off x="4892765" y="1300896"/>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42" name="Group 41"/>
          <p:cNvGrpSpPr/>
          <p:nvPr/>
        </p:nvGrpSpPr>
        <p:grpSpPr>
          <a:xfrm>
            <a:off x="5024098" y="1413186"/>
            <a:ext cx="4119902" cy="2315963"/>
            <a:chOff x="2743201" y="2895600"/>
            <a:chExt cx="4465656" cy="2514600"/>
          </a:xfrm>
        </p:grpSpPr>
        <p:sp>
          <p:nvSpPr>
            <p:cNvPr id="43" name="Rectangle 42"/>
            <p:cNvSpPr/>
            <p:nvPr/>
          </p:nvSpPr>
          <p:spPr>
            <a:xfrm>
              <a:off x="2743201" y="2895600"/>
              <a:ext cx="4465656" cy="2514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600"/>
            </a:p>
          </p:txBody>
        </p:sp>
        <p:grpSp>
          <p:nvGrpSpPr>
            <p:cNvPr id="44" name="Group 75"/>
            <p:cNvGrpSpPr/>
            <p:nvPr/>
          </p:nvGrpSpPr>
          <p:grpSpPr>
            <a:xfrm>
              <a:off x="3124200" y="3067483"/>
              <a:ext cx="4084656" cy="1995471"/>
              <a:chOff x="3124200" y="3067483"/>
              <a:chExt cx="4084656" cy="1995471"/>
            </a:xfrm>
          </p:grpSpPr>
          <p:sp>
            <p:nvSpPr>
              <p:cNvPr id="45" name="TextBox 44"/>
              <p:cNvSpPr txBox="1"/>
              <p:nvPr/>
            </p:nvSpPr>
            <p:spPr>
              <a:xfrm>
                <a:off x="3733800" y="4724400"/>
                <a:ext cx="381000" cy="338554"/>
              </a:xfrm>
              <a:prstGeom prst="rect">
                <a:avLst/>
              </a:prstGeom>
              <a:noFill/>
            </p:spPr>
            <p:txBody>
              <a:bodyPr wrap="square" rtlCol="0">
                <a:spAutoFit/>
              </a:bodyPr>
              <a:lstStyle/>
              <a:p>
                <a:r>
                  <a:rPr lang="el-GR" sz="1600" dirty="0" smtClean="0"/>
                  <a:t>λ</a:t>
                </a:r>
                <a:endParaRPr lang="de-DE" sz="1600" dirty="0"/>
              </a:p>
            </p:txBody>
          </p:sp>
          <p:grpSp>
            <p:nvGrpSpPr>
              <p:cNvPr id="46" name="Group 74"/>
              <p:cNvGrpSpPr/>
              <p:nvPr/>
            </p:nvGrpSpPr>
            <p:grpSpPr>
              <a:xfrm>
                <a:off x="3124200" y="3067483"/>
                <a:ext cx="4084656" cy="1809317"/>
                <a:chOff x="3124200" y="3067483"/>
                <a:chExt cx="4084656" cy="1809317"/>
              </a:xfrm>
            </p:grpSpPr>
            <p:grpSp>
              <p:nvGrpSpPr>
                <p:cNvPr id="47" name="Group 65"/>
                <p:cNvGrpSpPr/>
                <p:nvPr/>
              </p:nvGrpSpPr>
              <p:grpSpPr>
                <a:xfrm>
                  <a:off x="3124200" y="3403530"/>
                  <a:ext cx="4084656" cy="1283182"/>
                  <a:chOff x="3124200" y="3403530"/>
                  <a:chExt cx="4084656" cy="1283182"/>
                </a:xfrm>
              </p:grpSpPr>
              <p:sp>
                <p:nvSpPr>
                  <p:cNvPr id="53" name="Rectangle 52"/>
                  <p:cNvSpPr/>
                  <p:nvPr/>
                </p:nvSpPr>
                <p:spPr>
                  <a:xfrm>
                    <a:off x="3141792" y="3429000"/>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N</a:t>
                    </a:r>
                    <a:endParaRPr lang="de-DE" sz="1600" dirty="0"/>
                  </a:p>
                </p:txBody>
              </p:sp>
              <p:sp>
                <p:nvSpPr>
                  <p:cNvPr id="54" name="Rectangle 53"/>
                  <p:cNvSpPr/>
                  <p:nvPr/>
                </p:nvSpPr>
                <p:spPr>
                  <a:xfrm>
                    <a:off x="3542888" y="3429000"/>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S</a:t>
                    </a:r>
                    <a:endParaRPr lang="de-DE" sz="1600" dirty="0"/>
                  </a:p>
                </p:txBody>
              </p:sp>
              <p:sp>
                <p:nvSpPr>
                  <p:cNvPr id="55" name="Rectangle 54"/>
                  <p:cNvSpPr/>
                  <p:nvPr/>
                </p:nvSpPr>
                <p:spPr>
                  <a:xfrm>
                    <a:off x="3939800" y="3429000"/>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N</a:t>
                    </a:r>
                    <a:endParaRPr lang="de-DE" sz="1600" dirty="0"/>
                  </a:p>
                </p:txBody>
              </p:sp>
              <p:sp>
                <p:nvSpPr>
                  <p:cNvPr id="56" name="Rectangle 55"/>
                  <p:cNvSpPr/>
                  <p:nvPr/>
                </p:nvSpPr>
                <p:spPr>
                  <a:xfrm>
                    <a:off x="4365176" y="3429000"/>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S</a:t>
                    </a:r>
                    <a:endParaRPr lang="de-DE" sz="1600" dirty="0"/>
                  </a:p>
                </p:txBody>
              </p:sp>
              <p:sp>
                <p:nvSpPr>
                  <p:cNvPr id="57" name="Rectangle 56"/>
                  <p:cNvSpPr/>
                  <p:nvPr/>
                </p:nvSpPr>
                <p:spPr>
                  <a:xfrm>
                    <a:off x="4766272" y="3429000"/>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N</a:t>
                    </a:r>
                    <a:endParaRPr lang="de-DE" sz="1600" dirty="0"/>
                  </a:p>
                </p:txBody>
              </p:sp>
              <p:sp>
                <p:nvSpPr>
                  <p:cNvPr id="58" name="Rectangle 57"/>
                  <p:cNvSpPr/>
                  <p:nvPr/>
                </p:nvSpPr>
                <p:spPr>
                  <a:xfrm>
                    <a:off x="5181600" y="3429000"/>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S</a:t>
                    </a:r>
                    <a:endParaRPr lang="de-DE" sz="1600" dirty="0"/>
                  </a:p>
                </p:txBody>
              </p:sp>
              <p:sp>
                <p:nvSpPr>
                  <p:cNvPr id="59" name="Rectangle 58"/>
                  <p:cNvSpPr/>
                  <p:nvPr/>
                </p:nvSpPr>
                <p:spPr>
                  <a:xfrm>
                    <a:off x="5586880" y="3429000"/>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N</a:t>
                    </a:r>
                    <a:endParaRPr lang="de-DE" sz="1600" dirty="0"/>
                  </a:p>
                </p:txBody>
              </p:sp>
              <p:sp>
                <p:nvSpPr>
                  <p:cNvPr id="60" name="Rectangle 59"/>
                  <p:cNvSpPr/>
                  <p:nvPr/>
                </p:nvSpPr>
                <p:spPr>
                  <a:xfrm>
                    <a:off x="3124200" y="4271384"/>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S</a:t>
                    </a:r>
                    <a:endParaRPr lang="de-DE" sz="1600" dirty="0"/>
                  </a:p>
                </p:txBody>
              </p:sp>
              <p:sp>
                <p:nvSpPr>
                  <p:cNvPr id="61" name="Rectangle 60"/>
                  <p:cNvSpPr/>
                  <p:nvPr/>
                </p:nvSpPr>
                <p:spPr>
                  <a:xfrm>
                    <a:off x="3505200" y="4271384"/>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N</a:t>
                    </a:r>
                    <a:endParaRPr lang="de-DE" sz="1600" dirty="0"/>
                  </a:p>
                </p:txBody>
              </p:sp>
              <p:sp>
                <p:nvSpPr>
                  <p:cNvPr id="62" name="Rectangle 61"/>
                  <p:cNvSpPr/>
                  <p:nvPr/>
                </p:nvSpPr>
                <p:spPr>
                  <a:xfrm>
                    <a:off x="3922208" y="4271384"/>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a:t>S</a:t>
                    </a:r>
                  </a:p>
                </p:txBody>
              </p:sp>
              <p:sp>
                <p:nvSpPr>
                  <p:cNvPr id="63" name="Rectangle 62"/>
                  <p:cNvSpPr/>
                  <p:nvPr/>
                </p:nvSpPr>
                <p:spPr>
                  <a:xfrm>
                    <a:off x="4323304" y="4271384"/>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N</a:t>
                    </a:r>
                    <a:endParaRPr lang="de-DE" sz="1600" dirty="0"/>
                  </a:p>
                </p:txBody>
              </p:sp>
              <p:sp>
                <p:nvSpPr>
                  <p:cNvPr id="64" name="Rectangle 63"/>
                  <p:cNvSpPr/>
                  <p:nvPr/>
                </p:nvSpPr>
                <p:spPr>
                  <a:xfrm>
                    <a:off x="4724400" y="4271384"/>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S</a:t>
                    </a:r>
                    <a:endParaRPr lang="de-DE" sz="1600" dirty="0"/>
                  </a:p>
                </p:txBody>
              </p:sp>
              <p:sp>
                <p:nvSpPr>
                  <p:cNvPr id="65" name="Rectangle 64"/>
                  <p:cNvSpPr/>
                  <p:nvPr/>
                </p:nvSpPr>
                <p:spPr>
                  <a:xfrm>
                    <a:off x="5147272" y="4285616"/>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N</a:t>
                    </a:r>
                    <a:endParaRPr lang="de-DE" sz="1600" dirty="0"/>
                  </a:p>
                </p:txBody>
              </p:sp>
              <p:sp>
                <p:nvSpPr>
                  <p:cNvPr id="66" name="Rectangle 65"/>
                  <p:cNvSpPr/>
                  <p:nvPr/>
                </p:nvSpPr>
                <p:spPr>
                  <a:xfrm>
                    <a:off x="5582696" y="4305712"/>
                    <a:ext cx="381000" cy="381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smtClean="0"/>
                      <a:t>S</a:t>
                    </a:r>
                    <a:endParaRPr lang="de-DE" sz="1600" dirty="0"/>
                  </a:p>
                </p:txBody>
              </p:sp>
              <p:grpSp>
                <p:nvGrpSpPr>
                  <p:cNvPr id="67" name="Group 63"/>
                  <p:cNvGrpSpPr/>
                  <p:nvPr/>
                </p:nvGrpSpPr>
                <p:grpSpPr>
                  <a:xfrm>
                    <a:off x="3133341" y="3403530"/>
                    <a:ext cx="3115058" cy="1145301"/>
                    <a:chOff x="3133340" y="3403530"/>
                    <a:chExt cx="3372932" cy="1145301"/>
                  </a:xfrm>
                </p:grpSpPr>
                <p:sp>
                  <p:nvSpPr>
                    <p:cNvPr id="71" name="Arc 70"/>
                    <p:cNvSpPr/>
                    <p:nvPr/>
                  </p:nvSpPr>
                  <p:spPr>
                    <a:xfrm rot="20017825">
                      <a:off x="5226590" y="3866239"/>
                      <a:ext cx="494639" cy="558325"/>
                    </a:xfrm>
                    <a:prstGeom prst="arc">
                      <a:avLst>
                        <a:gd name="adj1" fmla="val 14071667"/>
                        <a:gd name="adj2" fmla="val 20846589"/>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grpSp>
                  <p:nvGrpSpPr>
                    <p:cNvPr id="72" name="Group 49"/>
                    <p:cNvGrpSpPr/>
                    <p:nvPr/>
                  </p:nvGrpSpPr>
                  <p:grpSpPr>
                    <a:xfrm rot="20017825">
                      <a:off x="3963282" y="3403530"/>
                      <a:ext cx="1234523" cy="1003139"/>
                      <a:chOff x="5298595" y="755119"/>
                      <a:chExt cx="2211083" cy="2015173"/>
                    </a:xfrm>
                  </p:grpSpPr>
                  <p:sp>
                    <p:nvSpPr>
                      <p:cNvPr id="82" name="Arc 81"/>
                      <p:cNvSpPr/>
                      <p:nvPr/>
                    </p:nvSpPr>
                    <p:spPr>
                      <a:xfrm>
                        <a:off x="5774686" y="1648691"/>
                        <a:ext cx="885922" cy="1121601"/>
                      </a:xfrm>
                      <a:prstGeom prst="arc">
                        <a:avLst>
                          <a:gd name="adj1" fmla="val 14071667"/>
                          <a:gd name="adj2" fmla="val 20846589"/>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sp>
                    <p:nvSpPr>
                      <p:cNvPr id="84" name="Arc 83"/>
                      <p:cNvSpPr/>
                      <p:nvPr/>
                    </p:nvSpPr>
                    <p:spPr>
                      <a:xfrm rot="11555532">
                        <a:off x="5298595" y="755119"/>
                        <a:ext cx="885922" cy="1121601"/>
                      </a:xfrm>
                      <a:prstGeom prst="arc">
                        <a:avLst>
                          <a:gd name="adj1" fmla="val 14071667"/>
                          <a:gd name="adj2" fmla="val 20846589"/>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sp>
                    <p:nvSpPr>
                      <p:cNvPr id="85" name="Arc 84"/>
                      <p:cNvSpPr/>
                      <p:nvPr/>
                    </p:nvSpPr>
                    <p:spPr>
                      <a:xfrm rot="11102743">
                        <a:off x="6623756" y="1506374"/>
                        <a:ext cx="885922" cy="1121601"/>
                      </a:xfrm>
                      <a:prstGeom prst="arc">
                        <a:avLst>
                          <a:gd name="adj1" fmla="val 14071667"/>
                          <a:gd name="adj2" fmla="val 20846589"/>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grpSp>
                <p:grpSp>
                  <p:nvGrpSpPr>
                    <p:cNvPr id="73" name="Group 47"/>
                    <p:cNvGrpSpPr/>
                    <p:nvPr/>
                  </p:nvGrpSpPr>
                  <p:grpSpPr>
                    <a:xfrm rot="20017825">
                      <a:off x="3133340" y="3509107"/>
                      <a:ext cx="760458" cy="1003139"/>
                      <a:chOff x="1254605" y="83081"/>
                      <a:chExt cx="1362013" cy="2015173"/>
                    </a:xfrm>
                  </p:grpSpPr>
                  <p:sp>
                    <p:nvSpPr>
                      <p:cNvPr id="77" name="Arc 76"/>
                      <p:cNvSpPr/>
                      <p:nvPr/>
                    </p:nvSpPr>
                    <p:spPr>
                      <a:xfrm>
                        <a:off x="1730696" y="976653"/>
                        <a:ext cx="885922" cy="1121601"/>
                      </a:xfrm>
                      <a:prstGeom prst="arc">
                        <a:avLst>
                          <a:gd name="adj1" fmla="val 14071667"/>
                          <a:gd name="adj2" fmla="val 20846589"/>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sp>
                    <p:nvSpPr>
                      <p:cNvPr id="78" name="Arc 77"/>
                      <p:cNvSpPr/>
                      <p:nvPr/>
                    </p:nvSpPr>
                    <p:spPr>
                      <a:xfrm rot="11555532">
                        <a:off x="1254605" y="83081"/>
                        <a:ext cx="885922" cy="1121601"/>
                      </a:xfrm>
                      <a:prstGeom prst="arc">
                        <a:avLst>
                          <a:gd name="adj1" fmla="val 14071667"/>
                          <a:gd name="adj2" fmla="val 20846589"/>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grpSp>
                <p:grpSp>
                  <p:nvGrpSpPr>
                    <p:cNvPr id="74" name="Group 51"/>
                    <p:cNvGrpSpPr/>
                    <p:nvPr/>
                  </p:nvGrpSpPr>
                  <p:grpSpPr>
                    <a:xfrm rot="20017825">
                      <a:off x="5745814" y="3545692"/>
                      <a:ext cx="760458" cy="1003139"/>
                      <a:chOff x="1254605" y="83081"/>
                      <a:chExt cx="1362013" cy="2015173"/>
                    </a:xfrm>
                  </p:grpSpPr>
                  <p:sp>
                    <p:nvSpPr>
                      <p:cNvPr id="75" name="Arc 74"/>
                      <p:cNvSpPr/>
                      <p:nvPr/>
                    </p:nvSpPr>
                    <p:spPr>
                      <a:xfrm>
                        <a:off x="1730696" y="976653"/>
                        <a:ext cx="885922" cy="1121601"/>
                      </a:xfrm>
                      <a:prstGeom prst="arc">
                        <a:avLst>
                          <a:gd name="adj1" fmla="val 14071667"/>
                          <a:gd name="adj2" fmla="val 20846589"/>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sp>
                    <p:nvSpPr>
                      <p:cNvPr id="76" name="Arc 75"/>
                      <p:cNvSpPr/>
                      <p:nvPr/>
                    </p:nvSpPr>
                    <p:spPr>
                      <a:xfrm rot="11555532">
                        <a:off x="1254605" y="83081"/>
                        <a:ext cx="885922" cy="1121601"/>
                      </a:xfrm>
                      <a:prstGeom prst="arc">
                        <a:avLst>
                          <a:gd name="adj1" fmla="val 14071667"/>
                          <a:gd name="adj2" fmla="val 20846589"/>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grpSp>
              </p:grpSp>
              <p:cxnSp>
                <p:nvCxnSpPr>
                  <p:cNvPr id="68" name="Straight Arrow Connector 67"/>
                  <p:cNvCxnSpPr/>
                  <p:nvPr/>
                </p:nvCxnSpPr>
                <p:spPr>
                  <a:xfrm flipV="1">
                    <a:off x="5357456" y="3810000"/>
                    <a:ext cx="1851400" cy="561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9" name="Straight Arrow Connector 68"/>
                  <p:cNvCxnSpPr/>
                  <p:nvPr/>
                </p:nvCxnSpPr>
                <p:spPr>
                  <a:xfrm flipV="1">
                    <a:off x="4531808" y="3723752"/>
                    <a:ext cx="26670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0" name="Straight Arrow Connector 69"/>
                  <p:cNvCxnSpPr/>
                  <p:nvPr/>
                </p:nvCxnSpPr>
                <p:spPr>
                  <a:xfrm flipV="1">
                    <a:off x="3693608" y="3677696"/>
                    <a:ext cx="35052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cxnSp>
              <p:nvCxnSpPr>
                <p:cNvPr id="48" name="Straight Connector 47"/>
                <p:cNvCxnSpPr/>
                <p:nvPr/>
              </p:nvCxnSpPr>
              <p:spPr>
                <a:xfrm rot="5400000">
                  <a:off x="3010694" y="4456906"/>
                  <a:ext cx="838200" cy="158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a:off x="3848894" y="4456906"/>
                  <a:ext cx="838200" cy="158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3505200" y="4800600"/>
                  <a:ext cx="6858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6019800" y="4038600"/>
                  <a:ext cx="1066800" cy="584775"/>
                </a:xfrm>
                <a:prstGeom prst="rect">
                  <a:avLst/>
                </a:prstGeom>
                <a:noFill/>
              </p:spPr>
              <p:txBody>
                <a:bodyPr wrap="square" rtlCol="0">
                  <a:spAutoFit/>
                </a:bodyPr>
                <a:lstStyle/>
                <a:p>
                  <a:r>
                    <a:rPr lang="de-DE" sz="1400" dirty="0" smtClean="0">
                      <a:latin typeface="Times New Roman" pitchFamily="18" charset="0"/>
                      <a:cs typeface="Times New Roman" pitchFamily="18" charset="0"/>
                    </a:rPr>
                    <a:t>Electron trajectory</a:t>
                  </a:r>
                  <a:endParaRPr lang="de-DE" sz="1400" dirty="0">
                    <a:latin typeface="Times New Roman" pitchFamily="18" charset="0"/>
                    <a:cs typeface="Times New Roman" pitchFamily="18" charset="0"/>
                  </a:endParaRPr>
                </a:p>
              </p:txBody>
            </p:sp>
            <p:sp>
              <p:nvSpPr>
                <p:cNvPr id="52" name="TextBox 51"/>
                <p:cNvSpPr txBox="1"/>
                <p:nvPr/>
              </p:nvSpPr>
              <p:spPr>
                <a:xfrm>
                  <a:off x="5838367" y="3067483"/>
                  <a:ext cx="1248231" cy="568096"/>
                </a:xfrm>
                <a:prstGeom prst="rect">
                  <a:avLst/>
                </a:prstGeom>
                <a:noFill/>
              </p:spPr>
              <p:txBody>
                <a:bodyPr wrap="square" rtlCol="0">
                  <a:spAutoFit/>
                </a:bodyPr>
                <a:lstStyle/>
                <a:p>
                  <a:r>
                    <a:rPr lang="de-DE" sz="1400" dirty="0" smtClean="0">
                      <a:latin typeface="Times New Roman" pitchFamily="18" charset="0"/>
                      <a:cs typeface="Times New Roman" pitchFamily="18" charset="0"/>
                    </a:rPr>
                    <a:t>Synchrotron radiation</a:t>
                  </a:r>
                  <a:endParaRPr lang="de-DE" sz="1400" dirty="0">
                    <a:latin typeface="Times New Roman" pitchFamily="18" charset="0"/>
                    <a:cs typeface="Times New Roman" pitchFamily="18" charset="0"/>
                  </a:endParaRPr>
                </a:p>
              </p:txBody>
            </p:sp>
          </p:grpSp>
        </p:grpSp>
      </p:grpSp>
      <p:sp>
        <p:nvSpPr>
          <p:cNvPr id="93" name="TextBox 92"/>
          <p:cNvSpPr txBox="1"/>
          <p:nvPr/>
        </p:nvSpPr>
        <p:spPr>
          <a:xfrm>
            <a:off x="1114366" y="5852977"/>
            <a:ext cx="6009915" cy="307777"/>
          </a:xfrm>
          <a:prstGeom prst="rect">
            <a:avLst/>
          </a:prstGeom>
          <a:noFill/>
        </p:spPr>
        <p:txBody>
          <a:bodyPr wrap="none" rtlCol="0">
            <a:spAutoFit/>
          </a:bodyPr>
          <a:lstStyle/>
          <a:p>
            <a:r>
              <a:rPr lang="en-US" sz="1400" dirty="0" smtClean="0"/>
              <a:t>Albert Hofmann, The Physics of synchrotron radiation, Cambridge (2004).</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endCondLst>
                                    <p:cond evt="onNext" delay="0">
                                      <p:tgtEl>
                                        <p:sldTgt/>
                                      </p:tgtEl>
                                    </p:cond>
                                  </p:endCondLst>
                                  <p:childTnLst>
                                    <p:animMotion origin="layout" path="M 5.27778E-6 2.96296E-6 C -0.03072 0.01458 -0.07221 0.02292 -0.11214 0.02037 C -0.15207 0.01782 -0.20902 0.0037 -0.2394 -0.01597 C -0.26978 -0.03565 -0.29322 -0.06945 -0.29391 -0.09699 C -0.29461 -0.12454 -0.27169 -0.1625 -0.24391 -0.18171 C -0.21614 -0.20093 -0.14912 -0.20833 -0.12725 -0.21204 C -0.10537 -0.21574 -0.11492 -0.20185 -0.11214 -0.20394 C -0.10937 -0.20602 -0.11232 -0.22477 -0.11058 -0.22407 C -0.10884 -0.22338 -0.10277 -0.19977 -0.10155 -0.2 C -0.10034 -0.20023 -0.10416 -0.22593 -0.10312 -0.22616 C -0.10207 -0.22639 -0.09669 -0.20208 -0.09548 -0.20185 C -0.09426 -0.20162 -0.09704 -0.22431 -0.09548 -0.22407 C -0.09391 -0.22384 -0.08749 -0.19931 -0.08645 -0.2 C -0.08541 -0.2007 -0.09131 -0.22732 -0.0894 -0.22824 C -0.08749 -0.22917 -0.07603 -0.20509 -0.0743 -0.20602 C -0.07256 -0.20695 -0.07985 -0.23333 -0.07881 -0.23426 C -0.07777 -0.23519 -0.08454 -0.22037 -0.06822 -0.21204 C -0.0519 -0.2037 -0.00329 -0.19653 0.01963 -0.1838 C 0.04254 -0.17107 0.05973 -0.14676 0.06963 -0.13519 C 0.07952 -0.12361 0.07813 -0.12176 0.07883 -0.11505 C 0.07952 -0.10833 0.07484 -0.09491 0.07414 -0.09491 C 0.07345 -0.09491 0.07466 -0.11713 0.07414 -0.11505 C 0.07362 -0.11296 0.07171 -0.08287 0.07119 -0.08264 C 0.07067 -0.08241 0.07067 -0.11528 0.07119 -0.11296 C 0.07171 -0.11065 0.07345 -0.06782 0.07414 -0.06852 C 0.07484 -0.06921 0.07553 -0.11806 0.0757 -0.11713 C 0.07588 -0.1162 0.0757 -0.06528 0.0757 -0.0625 C 0.0757 -0.05972 0.07622 -0.10023 0.0757 -0.10093 C 0.07518 -0.10162 0.08612 -0.0838 0.07275 -0.06667 C 0.05938 -0.04954 0.03074 -0.01458 5.27778E-6 2.96296E-6 Z " pathEditMode="relative" ptsTypes="aaaaaaaaaaaaaaaaaaaaaaaaaaaaaa">
                                      <p:cBhvr>
                                        <p:cTn id="6" dur="5000" fill="hold"/>
                                        <p:tgtEl>
                                          <p:spTgt spid="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de-DE" smtClean="0"/>
              <a:t>Amgad Nasr</a:t>
            </a:r>
            <a:endParaRPr lang="en-US"/>
          </a:p>
        </p:txBody>
      </p:sp>
      <p:sp>
        <p:nvSpPr>
          <p:cNvPr id="5" name="Footer Placeholder 4"/>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6" name="Slide Number Placeholder 5"/>
          <p:cNvSpPr>
            <a:spLocks noGrp="1"/>
          </p:cNvSpPr>
          <p:nvPr>
            <p:ph type="sldNum" sz="quarter" idx="12"/>
          </p:nvPr>
        </p:nvSpPr>
        <p:spPr/>
        <p:txBody>
          <a:bodyPr/>
          <a:lstStyle/>
          <a:p>
            <a:pPr>
              <a:defRPr/>
            </a:pPr>
            <a:fld id="{1B7D79CF-8644-4E1E-9CA5-7AAB5522B5EA}" type="slidenum">
              <a:rPr lang="ar-SA" smtClean="0"/>
              <a:pPr>
                <a:defRPr/>
              </a:pPr>
              <a:t>4</a:t>
            </a:fld>
            <a:endParaRPr lang="en-US"/>
          </a:p>
        </p:txBody>
      </p:sp>
      <p:graphicFrame>
        <p:nvGraphicFramePr>
          <p:cNvPr id="44034" name="Object 2"/>
          <p:cNvGraphicFramePr>
            <a:graphicFrameLocks noChangeAspect="1"/>
          </p:cNvGraphicFramePr>
          <p:nvPr/>
        </p:nvGraphicFramePr>
        <p:xfrm>
          <a:off x="48498" y="2507686"/>
          <a:ext cx="4876800" cy="3435927"/>
        </p:xfrm>
        <a:graphic>
          <a:graphicData uri="http://schemas.openxmlformats.org/presentationml/2006/ole">
            <p:oleObj spid="_x0000_s44034" name="PI3" r:id="rId3" imgW="5089524" imgH="3665538" progId="">
              <p:embed/>
            </p:oleObj>
          </a:graphicData>
        </a:graphic>
      </p:graphicFrame>
      <p:pic>
        <p:nvPicPr>
          <p:cNvPr id="8" name="Picture 3" descr="cradle1"/>
          <p:cNvPicPr>
            <a:picLocks noGrp="1" noChangeAspect="1" noChangeArrowheads="1"/>
          </p:cNvPicPr>
          <p:nvPr>
            <p:ph sz="half" idx="1"/>
          </p:nvPr>
        </p:nvPicPr>
        <p:blipFill>
          <a:blip r:embed="rId4" cstate="print"/>
          <a:srcRect/>
          <a:stretch>
            <a:fillRect/>
          </a:stretch>
        </p:blipFill>
        <p:spPr>
          <a:xfrm>
            <a:off x="4738250" y="2307360"/>
            <a:ext cx="4405749" cy="2417040"/>
          </a:xfrm>
          <a:noFill/>
          <a:ln/>
        </p:spPr>
      </p:pic>
      <p:pic>
        <p:nvPicPr>
          <p:cNvPr id="9" name="Picture 2"/>
          <p:cNvPicPr>
            <a:picLocks noChangeAspect="1" noChangeArrowheads="1"/>
          </p:cNvPicPr>
          <p:nvPr/>
        </p:nvPicPr>
        <p:blipFill>
          <a:blip r:embed="rId5"/>
          <a:srcRect/>
          <a:stretch>
            <a:fillRect/>
          </a:stretch>
        </p:blipFill>
        <p:spPr bwMode="auto">
          <a:xfrm>
            <a:off x="4585864" y="4724401"/>
            <a:ext cx="4558136" cy="2243004"/>
          </a:xfrm>
          <a:prstGeom prst="rect">
            <a:avLst/>
          </a:prstGeom>
          <a:noFill/>
          <a:ln w="9525">
            <a:noFill/>
            <a:miter lim="800000"/>
            <a:headEnd/>
            <a:tailEnd/>
          </a:ln>
        </p:spPr>
      </p:pic>
      <p:sp>
        <p:nvSpPr>
          <p:cNvPr id="10" name="Rectangle 9"/>
          <p:cNvSpPr/>
          <p:nvPr/>
        </p:nvSpPr>
        <p:spPr>
          <a:xfrm>
            <a:off x="48498" y="1055257"/>
            <a:ext cx="4572000" cy="1754326"/>
          </a:xfrm>
          <a:prstGeom prst="rect">
            <a:avLst/>
          </a:prstGeom>
        </p:spPr>
        <p:txBody>
          <a:bodyPr>
            <a:spAutoFit/>
          </a:bodyPr>
          <a:lstStyle/>
          <a:p>
            <a:pPr>
              <a:buFont typeface="Arial" pitchFamily="34" charset="0"/>
              <a:buChar char="•"/>
            </a:pPr>
            <a:r>
              <a:rPr lang="de-DE" dirty="0" smtClean="0"/>
              <a:t>The aim of the these project is to build a Beam Monitor for a high Synchrotron photons intensity as apart of K-edge Digital Subtraction Angiography (KDSA) project.</a:t>
            </a:r>
          </a:p>
          <a:p>
            <a:pPr>
              <a:buFont typeface="Arial" pitchFamily="34" charset="0"/>
              <a:buChar char="•"/>
            </a:pPr>
            <a:r>
              <a:rPr lang="de-DE" dirty="0" smtClean="0"/>
              <a:t>Which will be used for correction the angiograhy images. </a:t>
            </a:r>
            <a:endParaRPr lang="de-DE" dirty="0"/>
          </a:p>
        </p:txBody>
      </p:sp>
      <p:sp>
        <p:nvSpPr>
          <p:cNvPr id="11" name="TextBox 10"/>
          <p:cNvSpPr txBox="1"/>
          <p:nvPr/>
        </p:nvSpPr>
        <p:spPr>
          <a:xfrm>
            <a:off x="-83130" y="408926"/>
            <a:ext cx="4946075" cy="338554"/>
          </a:xfrm>
          <a:prstGeom prst="rect">
            <a:avLst/>
          </a:prstGeom>
          <a:noFill/>
        </p:spPr>
        <p:txBody>
          <a:bodyPr wrap="square" rtlCol="0">
            <a:spAutoFit/>
          </a:bodyPr>
          <a:lstStyle/>
          <a:p>
            <a:r>
              <a:rPr lang="de-DE" sz="1600" b="1" dirty="0" smtClean="0"/>
              <a:t>K-edge Digital Subtraction Angiography (KSDA)</a:t>
            </a:r>
            <a:endParaRPr lang="de-DE" sz="1600" b="1" dirty="0"/>
          </a:p>
        </p:txBody>
      </p:sp>
      <p:sp>
        <p:nvSpPr>
          <p:cNvPr id="14" name="TextBox 13"/>
          <p:cNvSpPr txBox="1"/>
          <p:nvPr/>
        </p:nvSpPr>
        <p:spPr>
          <a:xfrm>
            <a:off x="6933" y="5751685"/>
            <a:ext cx="3830777" cy="800219"/>
          </a:xfrm>
          <a:prstGeom prst="rect">
            <a:avLst/>
          </a:prstGeom>
          <a:noFill/>
        </p:spPr>
        <p:txBody>
          <a:bodyPr wrap="square" rtlCol="0">
            <a:spAutoFit/>
          </a:bodyPr>
          <a:lstStyle/>
          <a:p>
            <a:r>
              <a:rPr lang="en-US" sz="1400" dirty="0" err="1" smtClean="0"/>
              <a:t>W.R.Dix</a:t>
            </a:r>
            <a:r>
              <a:rPr lang="en-US" sz="1400" dirty="0" smtClean="0"/>
              <a:t>, H.J. </a:t>
            </a:r>
            <a:r>
              <a:rPr lang="en-US" sz="1400" dirty="0" err="1" smtClean="0"/>
              <a:t>Besch</a:t>
            </a:r>
            <a:r>
              <a:rPr lang="en-US" sz="1400" dirty="0" smtClean="0"/>
              <a:t>,  j. de Phys, IV(1994).</a:t>
            </a:r>
          </a:p>
          <a:p>
            <a:r>
              <a:rPr lang="en-US" sz="1400" dirty="0" smtClean="0"/>
              <a:t>A. Nasr ICMP </a:t>
            </a:r>
            <a:r>
              <a:rPr lang="en-US" sz="1400" dirty="0" err="1" smtClean="0"/>
              <a:t>Duabi</a:t>
            </a:r>
            <a:r>
              <a:rPr lang="en-US" sz="1400" dirty="0" smtClean="0"/>
              <a:t>, ,15Apr2008.</a:t>
            </a:r>
          </a:p>
          <a:p>
            <a:endParaRPr lang="de-DE" dirty="0"/>
          </a:p>
        </p:txBody>
      </p:sp>
      <p:pic>
        <p:nvPicPr>
          <p:cNvPr id="15" name="Picture 14"/>
          <p:cNvPicPr/>
          <p:nvPr/>
        </p:nvPicPr>
        <p:blipFill>
          <a:blip r:embed="rId6"/>
          <a:srcRect/>
          <a:stretch>
            <a:fillRect/>
          </a:stretch>
        </p:blipFill>
        <p:spPr bwMode="auto">
          <a:xfrm>
            <a:off x="4585864" y="0"/>
            <a:ext cx="4571999" cy="250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de-DE" dirty="0" smtClean="0"/>
              <a:t>Amgad Nasr</a:t>
            </a:r>
            <a:endParaRPr lang="en-US" dirty="0"/>
          </a:p>
        </p:txBody>
      </p:sp>
      <p:sp>
        <p:nvSpPr>
          <p:cNvPr id="8" name="Footer Placeholder 7"/>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7" name="Slide Number Placeholder 6"/>
          <p:cNvSpPr>
            <a:spLocks noGrp="1"/>
          </p:cNvSpPr>
          <p:nvPr>
            <p:ph type="sldNum" sz="quarter" idx="12"/>
          </p:nvPr>
        </p:nvSpPr>
        <p:spPr/>
        <p:txBody>
          <a:bodyPr/>
          <a:lstStyle/>
          <a:p>
            <a:pPr>
              <a:defRPr/>
            </a:pPr>
            <a:fld id="{1B7D79CF-8644-4E1E-9CA5-7AAB5522B5EA}" type="slidenum">
              <a:rPr lang="ar-SA" smtClean="0"/>
              <a:pPr>
                <a:defRPr/>
              </a:pPr>
              <a:t>5</a:t>
            </a:fld>
            <a:endParaRPr lang="en-US"/>
          </a:p>
        </p:txBody>
      </p:sp>
      <p:pic>
        <p:nvPicPr>
          <p:cNvPr id="5" name="Picture 4"/>
          <p:cNvPicPr/>
          <p:nvPr/>
        </p:nvPicPr>
        <p:blipFill>
          <a:blip r:embed="rId2" cstate="print"/>
          <a:srcRect/>
          <a:stretch>
            <a:fillRect/>
          </a:stretch>
        </p:blipFill>
        <p:spPr bwMode="auto">
          <a:xfrm>
            <a:off x="4093135" y="0"/>
            <a:ext cx="5098473" cy="3001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8674" name="Group 2"/>
          <p:cNvGrpSpPr>
            <a:grpSpLocks/>
          </p:cNvGrpSpPr>
          <p:nvPr/>
        </p:nvGrpSpPr>
        <p:grpSpPr bwMode="auto">
          <a:xfrm>
            <a:off x="2903321" y="939418"/>
            <a:ext cx="2381212" cy="1061144"/>
            <a:chOff x="476" y="8493"/>
            <a:chExt cx="2889" cy="2266"/>
          </a:xfrm>
        </p:grpSpPr>
        <p:grpSp>
          <p:nvGrpSpPr>
            <p:cNvPr id="28675" name="Group 3"/>
            <p:cNvGrpSpPr>
              <a:grpSpLocks/>
            </p:cNvGrpSpPr>
            <p:nvPr/>
          </p:nvGrpSpPr>
          <p:grpSpPr bwMode="auto">
            <a:xfrm>
              <a:off x="476" y="8493"/>
              <a:ext cx="986" cy="2266"/>
              <a:chOff x="476" y="8493"/>
              <a:chExt cx="986" cy="2266"/>
            </a:xfrm>
          </p:grpSpPr>
          <p:sp>
            <p:nvSpPr>
              <p:cNvPr id="28676" name="Text Box 4"/>
              <p:cNvSpPr txBox="1">
                <a:spLocks noChangeArrowheads="1"/>
              </p:cNvSpPr>
              <p:nvPr/>
            </p:nvSpPr>
            <p:spPr bwMode="auto">
              <a:xfrm>
                <a:off x="476" y="10219"/>
                <a:ext cx="971"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cs typeface="Arial" pitchFamily="34" charset="0"/>
                  </a:rPr>
                  <a:t>  (Anode)</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7" name="Text Box 5"/>
              <p:cNvSpPr txBox="1">
                <a:spLocks noChangeArrowheads="1"/>
              </p:cNvSpPr>
              <p:nvPr/>
            </p:nvSpPr>
            <p:spPr bwMode="auto">
              <a:xfrm>
                <a:off x="476" y="9799"/>
                <a:ext cx="986"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defTabSz="914400">
                  <a:spcAft>
                    <a:spcPts val="1000"/>
                  </a:spcAft>
                </a:pPr>
                <a:r>
                  <a:rPr kumimoji="0" lang="de-DE" sz="1100" b="0" i="0" u="none" strike="noStrike" cap="none" normalizeH="0" baseline="0" dirty="0" smtClean="0">
                    <a:ln>
                      <a:noFill/>
                    </a:ln>
                    <a:solidFill>
                      <a:srgbClr val="000000"/>
                    </a:solidFill>
                    <a:effectLst/>
                    <a:latin typeface="Calibri" pitchFamily="34" charset="0"/>
                    <a:cs typeface="Arial" pitchFamily="34" charset="0"/>
                  </a:rPr>
                  <a:t>  (</a:t>
                </a:r>
                <a:r>
                  <a:rPr lang="de-DE" sz="1100" dirty="0" smtClean="0">
                    <a:latin typeface="Calibri" pitchFamily="34" charset="0"/>
                    <a:cs typeface="Arial" pitchFamily="34" charset="0"/>
                  </a:rPr>
                  <a:t>active-V</a:t>
                </a:r>
                <a:r>
                  <a:rPr kumimoji="0" lang="de-DE" sz="1100" b="0" i="0" u="none" strike="noStrike" cap="none" normalizeH="0" baseline="0" dirty="0" smtClean="0">
                    <a:ln>
                      <a:noFill/>
                    </a:ln>
                    <a:solidFill>
                      <a:srgbClr val="000000"/>
                    </a:solidFill>
                    <a:effectLst/>
                    <a:latin typeface="Calibri" pitchFamily="34" charset="0"/>
                    <a:cs typeface="Arial" pitchFamily="34" charset="0"/>
                  </a:rPr>
                  <a:t>)</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8" name="Text Box 6"/>
              <p:cNvSpPr txBox="1">
                <a:spLocks noChangeArrowheads="1"/>
              </p:cNvSpPr>
              <p:nvPr/>
            </p:nvSpPr>
            <p:spPr bwMode="auto">
              <a:xfrm>
                <a:off x="476" y="9425"/>
                <a:ext cx="986"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cs typeface="Arial" pitchFamily="34" charset="0"/>
                  </a:rPr>
                  <a:t>  (Cathode)</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9" name="Text Box 7"/>
              <p:cNvSpPr txBox="1">
                <a:spLocks noChangeArrowheads="1"/>
              </p:cNvSpPr>
              <p:nvPr/>
            </p:nvSpPr>
            <p:spPr bwMode="auto">
              <a:xfrm>
                <a:off x="547" y="9033"/>
                <a:ext cx="900" cy="48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cs typeface="Arial" pitchFamily="34" charset="0"/>
                  </a:rPr>
                  <a:t>(Carbon)</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0" name="Text Box 8"/>
              <p:cNvSpPr txBox="1">
                <a:spLocks noChangeArrowheads="1"/>
              </p:cNvSpPr>
              <p:nvPr/>
            </p:nvSpPr>
            <p:spPr bwMode="auto">
              <a:xfrm>
                <a:off x="607" y="8493"/>
                <a:ext cx="72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cs typeface="Arial" pitchFamily="34" charset="0"/>
                  </a:rPr>
                  <a:t>(Alu)</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8681" name="Line 9"/>
            <p:cNvSpPr>
              <a:spLocks noChangeShapeType="1"/>
            </p:cNvSpPr>
            <p:nvPr/>
          </p:nvSpPr>
          <p:spPr bwMode="auto">
            <a:xfrm rot="10800000" flipH="1">
              <a:off x="1267" y="8782"/>
              <a:ext cx="6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28682" name="Line 10"/>
            <p:cNvSpPr>
              <a:spLocks noChangeShapeType="1"/>
            </p:cNvSpPr>
            <p:nvPr/>
          </p:nvSpPr>
          <p:spPr bwMode="auto">
            <a:xfrm rot="10800000" flipH="1">
              <a:off x="1327" y="9211"/>
              <a:ext cx="87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28683" name="Line 11"/>
            <p:cNvSpPr>
              <a:spLocks noChangeShapeType="1"/>
            </p:cNvSpPr>
            <p:nvPr/>
          </p:nvSpPr>
          <p:spPr bwMode="auto">
            <a:xfrm rot="10800000" flipH="1">
              <a:off x="1263" y="9571"/>
              <a:ext cx="144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28684" name="Line 12"/>
            <p:cNvSpPr>
              <a:spLocks noChangeShapeType="1"/>
            </p:cNvSpPr>
            <p:nvPr/>
          </p:nvSpPr>
          <p:spPr bwMode="auto">
            <a:xfrm rot="10800000" flipH="1">
              <a:off x="1267" y="10079"/>
              <a:ext cx="183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28685" name="Line 13"/>
            <p:cNvSpPr>
              <a:spLocks noChangeShapeType="1"/>
            </p:cNvSpPr>
            <p:nvPr/>
          </p:nvSpPr>
          <p:spPr bwMode="auto">
            <a:xfrm rot="10212244" flipH="1" flipV="1">
              <a:off x="1281" y="10153"/>
              <a:ext cx="2084" cy="51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grpSp>
      <p:sp>
        <p:nvSpPr>
          <p:cNvPr id="22" name="Rectangle 21"/>
          <p:cNvSpPr/>
          <p:nvPr/>
        </p:nvSpPr>
        <p:spPr>
          <a:xfrm>
            <a:off x="4542251" y="3001884"/>
            <a:ext cx="4649357" cy="738664"/>
          </a:xfrm>
          <a:prstGeom prst="rect">
            <a:avLst/>
          </a:prstGeom>
        </p:spPr>
        <p:txBody>
          <a:bodyPr wrap="square">
            <a:spAutoFit/>
          </a:bodyPr>
          <a:lstStyle/>
          <a:p>
            <a:r>
              <a:rPr lang="en-US" sz="1400" dirty="0" smtClean="0">
                <a:solidFill>
                  <a:srgbClr val="030385"/>
                </a:solidFill>
              </a:rPr>
              <a:t>The photographs of the open chamber with a view of the anode and cathode details as well as the assembled detector</a:t>
            </a:r>
            <a:endParaRPr lang="de-DE" sz="1400" dirty="0">
              <a:solidFill>
                <a:srgbClr val="030385"/>
              </a:solidFill>
            </a:endParaRPr>
          </a:p>
        </p:txBody>
      </p:sp>
      <p:sp>
        <p:nvSpPr>
          <p:cNvPr id="23" name="Rectangle 22"/>
          <p:cNvSpPr/>
          <p:nvPr/>
        </p:nvSpPr>
        <p:spPr>
          <a:xfrm>
            <a:off x="4542251" y="4394762"/>
            <a:ext cx="4601748" cy="1754326"/>
          </a:xfrm>
          <a:prstGeom prst="rect">
            <a:avLst/>
          </a:prstGeom>
        </p:spPr>
        <p:txBody>
          <a:bodyPr wrap="square">
            <a:spAutoFit/>
          </a:bodyPr>
          <a:lstStyle/>
          <a:p>
            <a:pPr>
              <a:buFont typeface="Arial" pitchFamily="34" charset="0"/>
              <a:buChar char="•"/>
            </a:pPr>
            <a:r>
              <a:rPr lang="en-US" dirty="0" smtClean="0"/>
              <a:t>The chamber is designed such a way that it should not absorb more than 1% from the incoming synchrotron beam.</a:t>
            </a:r>
          </a:p>
          <a:p>
            <a:pPr>
              <a:buFont typeface="Arial" pitchFamily="34" charset="0"/>
              <a:buChar char="•"/>
            </a:pPr>
            <a:r>
              <a:rPr lang="en-US" dirty="0" smtClean="0"/>
              <a:t>The chamber is divided into two parts by the anode strip each part is 0.5cm depth to decrease the collection time of positive ions </a:t>
            </a:r>
            <a:endParaRPr lang="de-DE" dirty="0"/>
          </a:p>
        </p:txBody>
      </p:sp>
      <p:pic>
        <p:nvPicPr>
          <p:cNvPr id="25" name="Bild 1"/>
          <p:cNvPicPr/>
          <p:nvPr/>
        </p:nvPicPr>
        <p:blipFill>
          <a:blip r:embed="rId3"/>
          <a:stretch>
            <a:fillRect/>
          </a:stretch>
        </p:blipFill>
        <p:spPr>
          <a:xfrm>
            <a:off x="1" y="2146638"/>
            <a:ext cx="4093134" cy="3037997"/>
          </a:xfrm>
          <a:prstGeom prst="rect">
            <a:avLst/>
          </a:prstGeom>
        </p:spPr>
      </p:pic>
      <p:sp>
        <p:nvSpPr>
          <p:cNvPr id="26" name="Title 1"/>
          <p:cNvSpPr>
            <a:spLocks noGrp="1"/>
          </p:cNvSpPr>
          <p:nvPr>
            <p:ph type="title"/>
          </p:nvPr>
        </p:nvSpPr>
        <p:spPr>
          <a:xfrm>
            <a:off x="-386063" y="381837"/>
            <a:ext cx="4928314" cy="544687"/>
          </a:xfrm>
        </p:spPr>
        <p:txBody>
          <a:bodyPr/>
          <a:lstStyle/>
          <a:p>
            <a:r>
              <a:rPr lang="de-DE" sz="2800" dirty="0" smtClean="0">
                <a:latin typeface="Times New Roman" pitchFamily="18" charset="0"/>
                <a:cs typeface="Times New Roman" pitchFamily="18" charset="0"/>
              </a:rPr>
              <a:t>Multi-ionization chamber </a:t>
            </a:r>
            <a:r>
              <a:rPr lang="de-DE" sz="3200" dirty="0" smtClean="0">
                <a:latin typeface="Times New Roman" pitchFamily="18" charset="0"/>
                <a:cs typeface="Times New Roman" pitchFamily="18" charset="0"/>
              </a:rPr>
              <a:t/>
            </a:r>
            <a:br>
              <a:rPr lang="de-DE" sz="3200" dirty="0" smtClean="0">
                <a:latin typeface="Times New Roman" pitchFamily="18" charset="0"/>
                <a:cs typeface="Times New Roman" pitchFamily="18" charset="0"/>
              </a:rPr>
            </a:br>
            <a:endParaRPr lang="de-DE" sz="3200" dirty="0"/>
          </a:p>
        </p:txBody>
      </p:sp>
      <p:sp>
        <p:nvSpPr>
          <p:cNvPr id="27" name="Rectangle 26"/>
          <p:cNvSpPr/>
          <p:nvPr/>
        </p:nvSpPr>
        <p:spPr>
          <a:xfrm>
            <a:off x="-50877" y="5184634"/>
            <a:ext cx="4593128" cy="1077218"/>
          </a:xfrm>
          <a:prstGeom prst="rect">
            <a:avLst/>
          </a:prstGeom>
        </p:spPr>
        <p:txBody>
          <a:bodyPr wrap="square">
            <a:spAutoFit/>
          </a:bodyPr>
          <a:lstStyle/>
          <a:p>
            <a:r>
              <a:rPr lang="tr-TR" sz="1600" dirty="0">
                <a:solidFill>
                  <a:srgbClr val="FF0000"/>
                </a:solidFill>
              </a:rPr>
              <a:t>sketch diagram of the Multi-ionization chamber </a:t>
            </a:r>
            <a:r>
              <a:rPr lang="en-US" sz="1600" dirty="0">
                <a:solidFill>
                  <a:srgbClr val="FF0000"/>
                </a:solidFill>
              </a:rPr>
              <a:t>shows the central </a:t>
            </a:r>
            <a:r>
              <a:rPr lang="en-US" sz="1600" dirty="0" smtClean="0">
                <a:solidFill>
                  <a:srgbClr val="FF0000"/>
                </a:solidFill>
              </a:rPr>
              <a:t>electrode </a:t>
            </a:r>
            <a:r>
              <a:rPr lang="en-US" sz="1600" dirty="0">
                <a:solidFill>
                  <a:srgbClr val="FF0000"/>
                </a:solidFill>
              </a:rPr>
              <a:t>(red) at the middle of the chamber read out pads (</a:t>
            </a:r>
            <a:r>
              <a:rPr lang="en-US" sz="1600" dirty="0" smtClean="0">
                <a:solidFill>
                  <a:srgbClr val="FF0000"/>
                </a:solidFill>
              </a:rPr>
              <a:t>blue)and </a:t>
            </a:r>
            <a:r>
              <a:rPr lang="en-US" sz="1600" dirty="0">
                <a:solidFill>
                  <a:srgbClr val="FF0000"/>
                </a:solidFill>
              </a:rPr>
              <a:t>gas input and output pipes</a:t>
            </a:r>
            <a:endParaRPr lang="de-DE" sz="16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138029" y="2241178"/>
            <a:ext cx="4415171" cy="2706797"/>
          </a:xfrm>
          <a:prstGeom prst="rect">
            <a:avLst/>
          </a:prstGeom>
          <a:noFill/>
          <a:ln w="9525">
            <a:noFill/>
            <a:miter lim="800000"/>
            <a:headEnd/>
            <a:tailEnd/>
          </a:ln>
        </p:spPr>
      </p:pic>
      <p:sp>
        <p:nvSpPr>
          <p:cNvPr id="19" name="Date Placeholder 18"/>
          <p:cNvSpPr>
            <a:spLocks noGrp="1"/>
          </p:cNvSpPr>
          <p:nvPr>
            <p:ph type="dt" sz="half" idx="10"/>
          </p:nvPr>
        </p:nvSpPr>
        <p:spPr/>
        <p:txBody>
          <a:bodyPr/>
          <a:lstStyle/>
          <a:p>
            <a:pPr>
              <a:defRPr/>
            </a:pPr>
            <a:r>
              <a:rPr lang="de-DE" smtClean="0"/>
              <a:t>Amgad Nasr</a:t>
            </a:r>
            <a:endParaRPr lang="en-US"/>
          </a:p>
        </p:txBody>
      </p:sp>
      <p:sp>
        <p:nvSpPr>
          <p:cNvPr id="21" name="Footer Placeholder 20"/>
          <p:cNvSpPr>
            <a:spLocks noGrp="1"/>
          </p:cNvSpPr>
          <p:nvPr>
            <p:ph type="ftr" sz="quarter" idx="11"/>
          </p:nvPr>
        </p:nvSpPr>
        <p:spPr/>
        <p:txBody>
          <a:bodyPr/>
          <a:lstStyle/>
          <a:p>
            <a:pPr>
              <a:defRPr/>
            </a:pPr>
            <a:r>
              <a:rPr lang="en-US" smtClean="0"/>
              <a:t>6th European Summer School on Experimental Nuclear Astrophysics</a:t>
            </a:r>
            <a:endParaRPr lang="en-US"/>
          </a:p>
        </p:txBody>
      </p:sp>
      <p:sp>
        <p:nvSpPr>
          <p:cNvPr id="20" name="Slide Number Placeholder 19"/>
          <p:cNvSpPr>
            <a:spLocks noGrp="1"/>
          </p:cNvSpPr>
          <p:nvPr>
            <p:ph type="sldNum" sz="quarter" idx="12"/>
          </p:nvPr>
        </p:nvSpPr>
        <p:spPr/>
        <p:txBody>
          <a:bodyPr/>
          <a:lstStyle/>
          <a:p>
            <a:pPr>
              <a:defRPr/>
            </a:pPr>
            <a:fld id="{1B7D79CF-8644-4E1E-9CA5-7AAB5522B5EA}" type="slidenum">
              <a:rPr lang="ar-SA" smtClean="0"/>
              <a:pPr>
                <a:defRPr/>
              </a:pPr>
              <a:t>6</a:t>
            </a:fld>
            <a:endParaRPr lang="en-US"/>
          </a:p>
        </p:txBody>
      </p:sp>
      <p:grpSp>
        <p:nvGrpSpPr>
          <p:cNvPr id="27" name="Group 26"/>
          <p:cNvGrpSpPr/>
          <p:nvPr/>
        </p:nvGrpSpPr>
        <p:grpSpPr>
          <a:xfrm>
            <a:off x="1842226" y="3594577"/>
            <a:ext cx="4177574" cy="869628"/>
            <a:chOff x="-84439" y="2564870"/>
            <a:chExt cx="4177574" cy="869628"/>
          </a:xfrm>
        </p:grpSpPr>
        <p:grpSp>
          <p:nvGrpSpPr>
            <p:cNvPr id="44035" name="Group 3"/>
            <p:cNvGrpSpPr>
              <a:grpSpLocks/>
            </p:cNvGrpSpPr>
            <p:nvPr/>
          </p:nvGrpSpPr>
          <p:grpSpPr bwMode="auto">
            <a:xfrm>
              <a:off x="-36685" y="2564870"/>
              <a:ext cx="3429009" cy="869628"/>
              <a:chOff x="1286" y="12406"/>
              <a:chExt cx="5529" cy="1978"/>
            </a:xfrm>
          </p:grpSpPr>
          <p:sp>
            <p:nvSpPr>
              <p:cNvPr id="44036" name="Line 4"/>
              <p:cNvSpPr>
                <a:spLocks noChangeShapeType="1"/>
              </p:cNvSpPr>
              <p:nvPr/>
            </p:nvSpPr>
            <p:spPr bwMode="auto">
              <a:xfrm rot="2632215" flipV="1">
                <a:off x="1417" y="12406"/>
                <a:ext cx="996" cy="11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44037" name="Line 5"/>
              <p:cNvSpPr>
                <a:spLocks noChangeShapeType="1"/>
              </p:cNvSpPr>
              <p:nvPr/>
            </p:nvSpPr>
            <p:spPr bwMode="auto">
              <a:xfrm rot="2632215" flipV="1">
                <a:off x="1286" y="12766"/>
                <a:ext cx="996" cy="11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44038" name="Line 6"/>
              <p:cNvSpPr>
                <a:spLocks noChangeShapeType="1"/>
              </p:cNvSpPr>
              <p:nvPr/>
            </p:nvSpPr>
            <p:spPr bwMode="auto">
              <a:xfrm rot="2632215" flipV="1">
                <a:off x="1417" y="12946"/>
                <a:ext cx="996" cy="11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44039" name="Line 7"/>
              <p:cNvSpPr>
                <a:spLocks noChangeShapeType="1"/>
              </p:cNvSpPr>
              <p:nvPr/>
            </p:nvSpPr>
            <p:spPr bwMode="auto">
              <a:xfrm rot="14229585" flipV="1">
                <a:off x="5737" y="13306"/>
                <a:ext cx="996" cy="11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grpSp>
        <p:sp>
          <p:nvSpPr>
            <p:cNvPr id="44040" name="Text Box 8"/>
            <p:cNvSpPr txBox="1">
              <a:spLocks noChangeArrowheads="1"/>
            </p:cNvSpPr>
            <p:nvPr/>
          </p:nvSpPr>
          <p:spPr bwMode="auto">
            <a:xfrm>
              <a:off x="-84439" y="3008477"/>
              <a:ext cx="460798" cy="1969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ea typeface="ＭＳ Ｐゴシック" charset="-128"/>
                </a:rPr>
                <a:t>(3)</a:t>
              </a:r>
              <a:endParaRPr kumimoji="0" lang="de-DE" sz="1800" b="0" i="0" u="none" strike="noStrike" cap="none" normalizeH="0" baseline="0" dirty="0" smtClean="0">
                <a:ln>
                  <a:noFill/>
                </a:ln>
                <a:solidFill>
                  <a:schemeClr val="tx1"/>
                </a:solidFill>
                <a:effectLst/>
                <a:latin typeface="Arial" pitchFamily="34" charset="0"/>
                <a:ea typeface="ＭＳ Ｐゴシック" charset="-128"/>
              </a:endParaRPr>
            </a:p>
          </p:txBody>
        </p:sp>
        <p:sp>
          <p:nvSpPr>
            <p:cNvPr id="44041" name="Text Box 9"/>
            <p:cNvSpPr txBox="1">
              <a:spLocks noChangeArrowheads="1"/>
            </p:cNvSpPr>
            <p:nvPr/>
          </p:nvSpPr>
          <p:spPr bwMode="auto">
            <a:xfrm>
              <a:off x="-70175" y="2866470"/>
              <a:ext cx="493048" cy="1943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ea typeface="ＭＳ Ｐゴシック" charset="-128"/>
                </a:rPr>
                <a:t>(2)</a:t>
              </a:r>
              <a:endParaRPr kumimoji="0" lang="de-DE" sz="1800" b="0" i="0" u="none" strike="noStrike" cap="none" normalizeH="0" baseline="0" dirty="0" smtClean="0">
                <a:ln>
                  <a:noFill/>
                </a:ln>
                <a:solidFill>
                  <a:schemeClr val="tx1"/>
                </a:solidFill>
                <a:effectLst/>
                <a:latin typeface="Arial" pitchFamily="34" charset="0"/>
                <a:ea typeface="ＭＳ Ｐゴシック" charset="-128"/>
              </a:endParaRPr>
            </a:p>
          </p:txBody>
        </p:sp>
        <p:sp>
          <p:nvSpPr>
            <p:cNvPr id="44042" name="Text Box 10"/>
            <p:cNvSpPr txBox="1">
              <a:spLocks noChangeArrowheads="1"/>
            </p:cNvSpPr>
            <p:nvPr/>
          </p:nvSpPr>
          <p:spPr bwMode="auto">
            <a:xfrm>
              <a:off x="-84439" y="2690610"/>
              <a:ext cx="460798" cy="1683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ea typeface="ＭＳ Ｐゴシック" charset="-128"/>
                </a:rPr>
                <a:t>(1)</a:t>
              </a:r>
              <a:endParaRPr kumimoji="0" lang="de-DE" sz="1800" b="0" i="0" u="none" strike="noStrike" cap="none" normalizeH="0" baseline="0" dirty="0" smtClean="0">
                <a:ln>
                  <a:noFill/>
                </a:ln>
                <a:solidFill>
                  <a:schemeClr val="tx1"/>
                </a:solidFill>
                <a:effectLst/>
                <a:latin typeface="Arial" pitchFamily="34" charset="0"/>
                <a:ea typeface="ＭＳ Ｐゴシック" charset="-128"/>
              </a:endParaRPr>
            </a:p>
          </p:txBody>
        </p:sp>
        <p:sp>
          <p:nvSpPr>
            <p:cNvPr id="44043" name="Text Box 11"/>
            <p:cNvSpPr txBox="1">
              <a:spLocks noChangeArrowheads="1"/>
            </p:cNvSpPr>
            <p:nvPr/>
          </p:nvSpPr>
          <p:spPr bwMode="auto">
            <a:xfrm>
              <a:off x="3534967" y="3128501"/>
              <a:ext cx="558168" cy="2308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ea typeface="ＭＳ Ｐゴシック" charset="-128"/>
                </a:rPr>
                <a:t>(4)</a:t>
              </a:r>
              <a:endParaRPr kumimoji="0" lang="de-DE" sz="1800" b="0" i="0" u="none" strike="noStrike" cap="none" normalizeH="0" baseline="0" dirty="0" smtClean="0">
                <a:ln>
                  <a:noFill/>
                </a:ln>
                <a:solidFill>
                  <a:schemeClr val="tx1"/>
                </a:solidFill>
                <a:effectLst/>
                <a:latin typeface="Arial" pitchFamily="34" charset="0"/>
                <a:ea typeface="ＭＳ Ｐゴシック" charset="-128"/>
              </a:endParaRPr>
            </a:p>
          </p:txBody>
        </p:sp>
      </p:grpSp>
      <p:sp>
        <p:nvSpPr>
          <p:cNvPr id="44044" name="Rectangle 12"/>
          <p:cNvSpPr>
            <a:spLocks noChangeArrowheads="1"/>
          </p:cNvSpPr>
          <p:nvPr/>
        </p:nvSpPr>
        <p:spPr bwMode="auto">
          <a:xfrm>
            <a:off x="116444" y="4620568"/>
            <a:ext cx="858619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4572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The Anode:</a:t>
            </a: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The first layer (1) from top to bottom is a thin aluminum used as a guard ring. The careful implementation of guard rings has resulted in an effective isolation resistance of more than 10 to 15 MΩ to the HV electrode (cathode) on a polyimide layer with (e. glass) (2</a:t>
            </a:r>
            <a:r>
              <a:rPr kumimoji="0" lang="en-US" sz="1400" i="0" u="none" strike="noStrike" cap="none" normalizeH="0" baseline="0" dirty="0" smtClean="0">
                <a:ln>
                  <a:noFill/>
                </a:ln>
                <a:effectLst/>
                <a:latin typeface="Arial" pitchFamily="34" charset="0"/>
                <a:ea typeface="ＭＳ Ｐゴシック" charset="-128"/>
                <a:cs typeface="Times New Roman" pitchFamily="18" charset="0"/>
              </a:rPr>
              <a:t>),</a:t>
            </a:r>
            <a:r>
              <a:rPr kumimoji="0" lang="en-US" sz="1400" i="0" u="none" strike="noStrike" cap="none" normalizeH="0" baseline="0" dirty="0" smtClean="0">
                <a:ln>
                  <a:noFill/>
                </a:ln>
                <a:solidFill>
                  <a:srgbClr val="FF0000"/>
                </a:solidFill>
                <a:effectLst/>
                <a:latin typeface="Arial" pitchFamily="34" charset="0"/>
                <a:ea typeface="ＭＳ Ｐゴシック" charset="-128"/>
                <a:cs typeface="Times New Roman" pitchFamily="18" charset="0"/>
              </a:rPr>
              <a:t> the low flaw </a:t>
            </a:r>
            <a:r>
              <a:rPr kumimoji="0" lang="en-US" sz="1400" i="0" u="none" strike="noStrike" cap="none" normalizeH="0" baseline="0" dirty="0" err="1" smtClean="0">
                <a:ln>
                  <a:noFill/>
                </a:ln>
                <a:solidFill>
                  <a:srgbClr val="FF0000"/>
                </a:solidFill>
                <a:effectLst/>
                <a:latin typeface="Arial" pitchFamily="34" charset="0"/>
                <a:ea typeface="ＭＳ Ｐゴシック" charset="-128"/>
                <a:cs typeface="Times New Roman" pitchFamily="18" charset="0"/>
              </a:rPr>
              <a:t>Prepreg</a:t>
            </a:r>
            <a:r>
              <a:rPr kumimoji="0" lang="en-US" sz="1400" i="0" u="none" strike="noStrike" cap="none" normalizeH="0" baseline="0" dirty="0" smtClean="0">
                <a:ln>
                  <a:noFill/>
                </a:ln>
                <a:solidFill>
                  <a:srgbClr val="FF0000"/>
                </a:solidFill>
                <a:effectLst/>
                <a:latin typeface="Arial" pitchFamily="34" charset="0"/>
                <a:ea typeface="ＭＳ Ｐゴシック" charset="-128"/>
                <a:cs typeface="Times New Roman" pitchFamily="18" charset="0"/>
              </a:rPr>
              <a:t> polyimide layer </a:t>
            </a:r>
            <a:r>
              <a:rPr kumimoji="0" lang="en-US" sz="140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(3), another thin aluminum layer for the read out it is divided to 16 read out Pad (4), 8 up line and 8 down line each of a size (4.5x 17.8) mm</a:t>
            </a:r>
            <a:r>
              <a:rPr kumimoji="0" lang="en-US" sz="1400" i="0" u="none" strike="noStrike" cap="none" normalizeH="0" baseline="30000" dirty="0" smtClean="0">
                <a:ln>
                  <a:noFill/>
                </a:ln>
                <a:solidFill>
                  <a:schemeClr val="tx1"/>
                </a:solidFill>
                <a:effectLst/>
                <a:latin typeface="Arial" pitchFamily="34" charset="0"/>
                <a:ea typeface="ＭＳ Ｐゴシック" charset="-128"/>
                <a:cs typeface="Times New Roman" pitchFamily="18" charset="0"/>
              </a:rPr>
              <a:t>2</a:t>
            </a:r>
            <a:r>
              <a:rPr kumimoji="0" lang="en-US" sz="140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 The space interval between the pads is 0.2mm, and the space between the rows is 1mm.</a:t>
            </a:r>
            <a:endParaRPr kumimoji="0" lang="en-US" sz="1400" i="0" u="none" strike="noStrike" cap="none" normalizeH="0" baseline="0" dirty="0" smtClean="0">
              <a:ln>
                <a:noFill/>
              </a:ln>
              <a:solidFill>
                <a:schemeClr val="tx1"/>
              </a:solidFill>
              <a:effectLst/>
              <a:latin typeface="Arial" pitchFamily="34" charset="0"/>
              <a:ea typeface="ＭＳ Ｐゴシック" charset="-128"/>
            </a:endParaRPr>
          </a:p>
        </p:txBody>
      </p:sp>
      <p:pic>
        <p:nvPicPr>
          <p:cNvPr id="22" name="Picture 21"/>
          <p:cNvPicPr/>
          <p:nvPr/>
        </p:nvPicPr>
        <p:blipFill>
          <a:blip r:embed="rId3" cstate="print"/>
          <a:srcRect/>
          <a:stretch>
            <a:fillRect/>
          </a:stretch>
        </p:blipFill>
        <p:spPr bwMode="auto">
          <a:xfrm>
            <a:off x="-45963" y="12076"/>
            <a:ext cx="4772408" cy="2065287"/>
          </a:xfrm>
          <a:prstGeom prst="rect">
            <a:avLst/>
          </a:prstGeom>
          <a:noFill/>
          <a:ln w="9525">
            <a:noFill/>
            <a:miter lim="800000"/>
            <a:headEnd/>
            <a:tailEnd/>
          </a:ln>
        </p:spPr>
      </p:pic>
      <p:pic>
        <p:nvPicPr>
          <p:cNvPr id="23" name="Picture 22"/>
          <p:cNvPicPr/>
          <p:nvPr/>
        </p:nvPicPr>
        <p:blipFill>
          <a:blip r:embed="rId4" cstate="print"/>
          <a:srcRect/>
          <a:stretch>
            <a:fillRect/>
          </a:stretch>
        </p:blipFill>
        <p:spPr bwMode="auto">
          <a:xfrm>
            <a:off x="4918364" y="0"/>
            <a:ext cx="4225636" cy="2077363"/>
          </a:xfrm>
          <a:prstGeom prst="rect">
            <a:avLst/>
          </a:prstGeom>
          <a:noFill/>
          <a:ln w="9525">
            <a:noFill/>
            <a:miter lim="800000"/>
            <a:headEnd/>
            <a:tailEnd/>
          </a:ln>
        </p:spPr>
      </p:pic>
      <p:sp>
        <p:nvSpPr>
          <p:cNvPr id="24" name="TextBox 23"/>
          <p:cNvSpPr txBox="1"/>
          <p:nvPr/>
        </p:nvSpPr>
        <p:spPr>
          <a:xfrm>
            <a:off x="5921944" y="2077363"/>
            <a:ext cx="3222056" cy="584775"/>
          </a:xfrm>
          <a:prstGeom prst="rect">
            <a:avLst/>
          </a:prstGeom>
          <a:noFill/>
        </p:spPr>
        <p:txBody>
          <a:bodyPr wrap="square" rtlCol="0">
            <a:spAutoFit/>
          </a:bodyPr>
          <a:lstStyle/>
          <a:p>
            <a:r>
              <a:rPr lang="en-US" sz="1600" dirty="0" smtClean="0"/>
              <a:t>The design of the cathode</a:t>
            </a:r>
          </a:p>
          <a:p>
            <a:r>
              <a:rPr lang="en-US" sz="1600" dirty="0" smtClean="0"/>
              <a:t> (13µm thin aluminum foil)</a:t>
            </a:r>
            <a:endParaRPr lang="de-DE" sz="1600" dirty="0"/>
          </a:p>
        </p:txBody>
      </p:sp>
      <p:sp>
        <p:nvSpPr>
          <p:cNvPr id="25" name="Rectangle 24"/>
          <p:cNvSpPr/>
          <p:nvPr/>
        </p:nvSpPr>
        <p:spPr>
          <a:xfrm>
            <a:off x="116444" y="2129605"/>
            <a:ext cx="4178465" cy="584775"/>
          </a:xfrm>
          <a:prstGeom prst="rect">
            <a:avLst/>
          </a:prstGeom>
        </p:spPr>
        <p:txBody>
          <a:bodyPr wrap="square">
            <a:spAutoFit/>
          </a:bodyPr>
          <a:lstStyle/>
          <a:p>
            <a:r>
              <a:rPr lang="en-US" sz="1600" dirty="0" smtClean="0"/>
              <a:t>high voltage connection for the </a:t>
            </a:r>
          </a:p>
          <a:p>
            <a:r>
              <a:rPr lang="en-US" sz="1600" dirty="0" smtClean="0"/>
              <a:t>chamber using feed through method</a:t>
            </a:r>
            <a:endParaRPr lang="de-DE"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151" y="1235141"/>
            <a:ext cx="8714508" cy="799389"/>
          </a:xfrm>
        </p:spPr>
        <p:txBody>
          <a:bodyPr/>
          <a:lstStyle/>
          <a:p>
            <a:pPr algn="just">
              <a:buNone/>
            </a:pPr>
            <a:r>
              <a:rPr lang="en-US" b="1" dirty="0" smtClean="0"/>
              <a:t>   </a:t>
            </a:r>
            <a:r>
              <a:rPr lang="en-US" sz="1600" dirty="0" smtClean="0"/>
              <a:t>Space charge is a definition of the electric charge when treated as a continuum of charge distributed in a space of a volume.   </a:t>
            </a:r>
            <a:endParaRPr lang="de-DE" sz="1600" dirty="0" smtClean="0"/>
          </a:p>
          <a:p>
            <a:pPr algn="just">
              <a:buNone/>
            </a:pPr>
            <a:r>
              <a:rPr lang="en-US" b="1" dirty="0" smtClean="0"/>
              <a:t> </a:t>
            </a:r>
            <a:endParaRPr lang="de-DE" dirty="0" smtClean="0"/>
          </a:p>
          <a:p>
            <a:endParaRPr lang="de-DE" dirty="0"/>
          </a:p>
        </p:txBody>
      </p:sp>
      <p:sp>
        <p:nvSpPr>
          <p:cNvPr id="3" name="Date Placeholder 2"/>
          <p:cNvSpPr>
            <a:spLocks noGrp="1"/>
          </p:cNvSpPr>
          <p:nvPr>
            <p:ph type="dt" sz="half" idx="10"/>
          </p:nvPr>
        </p:nvSpPr>
        <p:spPr/>
        <p:txBody>
          <a:bodyPr/>
          <a:lstStyle/>
          <a:p>
            <a:pPr>
              <a:defRPr/>
            </a:pPr>
            <a:r>
              <a:rPr lang="de-DE" smtClean="0"/>
              <a:t>Amgad Nasr</a:t>
            </a:r>
            <a:endParaRPr lang="de-DE"/>
          </a:p>
        </p:txBody>
      </p:sp>
      <p:sp>
        <p:nvSpPr>
          <p:cNvPr id="4" name="Footer Placeholder 3"/>
          <p:cNvSpPr>
            <a:spLocks noGrp="1"/>
          </p:cNvSpPr>
          <p:nvPr>
            <p:ph type="ftr" sz="quarter" idx="11"/>
          </p:nvPr>
        </p:nvSpPr>
        <p:spPr/>
        <p:txBody>
          <a:bodyPr/>
          <a:lstStyle/>
          <a:p>
            <a:pPr>
              <a:defRPr/>
            </a:pPr>
            <a:r>
              <a:rPr lang="en-US" smtClean="0"/>
              <a:t>6th European Summer School on Experimental Nuclear Astrophysics</a:t>
            </a:r>
            <a:endParaRPr lang="de-DE"/>
          </a:p>
        </p:txBody>
      </p:sp>
      <p:sp>
        <p:nvSpPr>
          <p:cNvPr id="5" name="Slide Number Placeholder 4"/>
          <p:cNvSpPr>
            <a:spLocks noGrp="1"/>
          </p:cNvSpPr>
          <p:nvPr>
            <p:ph type="sldNum" sz="quarter" idx="12"/>
          </p:nvPr>
        </p:nvSpPr>
        <p:spPr/>
        <p:txBody>
          <a:bodyPr/>
          <a:lstStyle/>
          <a:p>
            <a:pPr>
              <a:defRPr/>
            </a:pPr>
            <a:fld id="{2C42C69D-ACF3-4E39-A45F-E069C48190E9}" type="slidenum">
              <a:rPr lang="de-DE" smtClean="0"/>
              <a:pPr>
                <a:defRPr/>
              </a:pPr>
              <a:t>7</a:t>
            </a:fld>
            <a:endParaRPr lang="de-DE"/>
          </a:p>
        </p:txBody>
      </p:sp>
      <p:sp>
        <p:nvSpPr>
          <p:cNvPr id="6" name="TextBox 5"/>
          <p:cNvSpPr txBox="1"/>
          <p:nvPr/>
        </p:nvSpPr>
        <p:spPr>
          <a:xfrm>
            <a:off x="457200" y="443345"/>
            <a:ext cx="2045753" cy="584775"/>
          </a:xfrm>
          <a:prstGeom prst="rect">
            <a:avLst/>
          </a:prstGeom>
          <a:noFill/>
        </p:spPr>
        <p:txBody>
          <a:bodyPr wrap="none" rtlCol="0">
            <a:spAutoFit/>
          </a:bodyPr>
          <a:lstStyle/>
          <a:p>
            <a:r>
              <a:rPr lang="de-DE" sz="3200" b="1" dirty="0" smtClean="0">
                <a:latin typeface="Trebuchet MS" pitchFamily="34" charset="0"/>
                <a:cs typeface="Trebuchet MS" pitchFamily="34" charset="0"/>
              </a:rPr>
              <a:t>Difinision</a:t>
            </a:r>
            <a:r>
              <a:rPr lang="de-DE" dirty="0" smtClean="0"/>
              <a:t> </a:t>
            </a:r>
            <a:endParaRPr lang="de-DE" dirty="0"/>
          </a:p>
        </p:txBody>
      </p:sp>
      <p:sp>
        <p:nvSpPr>
          <p:cNvPr id="7" name="Title 1"/>
          <p:cNvSpPr txBox="1">
            <a:spLocks/>
          </p:cNvSpPr>
          <p:nvPr/>
        </p:nvSpPr>
        <p:spPr bwMode="auto">
          <a:xfrm>
            <a:off x="457200" y="1028120"/>
            <a:ext cx="3297382" cy="42243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chemeClr val="tx1"/>
                </a:solidFill>
                <a:effectLst/>
                <a:uLnTx/>
                <a:uFillTx/>
                <a:latin typeface="Arial" charset="0"/>
                <a:ea typeface="ＭＳ Ｐゴシック" charset="-128"/>
                <a:cs typeface="Times New Roman" pitchFamily="18" charset="0"/>
              </a:rPr>
              <a:t>Space charge effect</a:t>
            </a:r>
            <a:r>
              <a:rPr kumimoji="0" lang="de-DE" sz="900" b="0" i="0" u="none" strike="noStrike" kern="1200" cap="none" spc="0" normalizeH="0" baseline="0" noProof="0" dirty="0" smtClean="0">
                <a:ln>
                  <a:noFill/>
                </a:ln>
                <a:solidFill>
                  <a:schemeClr val="tx1"/>
                </a:solidFill>
                <a:effectLst/>
                <a:uLnTx/>
                <a:uFillTx/>
                <a:latin typeface="Arial" charset="0"/>
                <a:ea typeface="ＭＳ Ｐゴシック" charset="-128"/>
                <a:cs typeface="ＭＳ Ｐゴシック" charset="-128"/>
              </a:rPr>
              <a:t/>
            </a:r>
            <a:br>
              <a:rPr kumimoji="0" lang="de-DE" sz="900" b="0" i="0" u="none" strike="noStrike" kern="1200" cap="none" spc="0" normalizeH="0" baseline="0" noProof="0" dirty="0" smtClean="0">
                <a:ln>
                  <a:noFill/>
                </a:ln>
                <a:solidFill>
                  <a:schemeClr val="tx1"/>
                </a:solidFill>
                <a:effectLst/>
                <a:uLnTx/>
                <a:uFillTx/>
                <a:latin typeface="Arial" charset="0"/>
                <a:ea typeface="ＭＳ Ｐゴシック" charset="-128"/>
                <a:cs typeface="ＭＳ Ｐゴシック" charset="-128"/>
              </a:rPr>
            </a:br>
            <a:endParaRPr kumimoji="0" lang="de-DE"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grpSp>
        <p:nvGrpSpPr>
          <p:cNvPr id="8" name="Group 7"/>
          <p:cNvGrpSpPr>
            <a:grpSpLocks noChangeAspect="1"/>
          </p:cNvGrpSpPr>
          <p:nvPr/>
        </p:nvGrpSpPr>
        <p:grpSpPr bwMode="auto">
          <a:xfrm>
            <a:off x="545490" y="2009346"/>
            <a:ext cx="7573138" cy="2237017"/>
            <a:chOff x="301" y="1639"/>
            <a:chExt cx="5184" cy="2285"/>
          </a:xfrm>
        </p:grpSpPr>
        <p:sp>
          <p:nvSpPr>
            <p:cNvPr id="9" name="AutoShape 6"/>
            <p:cNvSpPr>
              <a:spLocks noChangeAspect="1" noChangeArrowheads="1" noTextEdit="1"/>
            </p:cNvSpPr>
            <p:nvPr/>
          </p:nvSpPr>
          <p:spPr bwMode="auto">
            <a:xfrm>
              <a:off x="301" y="1639"/>
              <a:ext cx="5184" cy="2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pic>
          <p:nvPicPr>
            <p:cNvPr id="10" name="Picture 8"/>
            <p:cNvPicPr>
              <a:picLocks noChangeAspect="1" noChangeArrowheads="1"/>
            </p:cNvPicPr>
            <p:nvPr/>
          </p:nvPicPr>
          <p:blipFill>
            <a:blip r:embed="rId3"/>
            <a:srcRect/>
            <a:stretch>
              <a:fillRect/>
            </a:stretch>
          </p:blipFill>
          <p:spPr bwMode="auto">
            <a:xfrm>
              <a:off x="301" y="1639"/>
              <a:ext cx="5190" cy="2291"/>
            </a:xfrm>
            <a:prstGeom prst="rect">
              <a:avLst/>
            </a:prstGeom>
            <a:noFill/>
            <a:ln w="9525">
              <a:noFill/>
              <a:miter lim="800000"/>
              <a:headEnd/>
              <a:tailEnd/>
            </a:ln>
          </p:spPr>
        </p:pic>
      </p:grpSp>
      <p:grpSp>
        <p:nvGrpSpPr>
          <p:cNvPr id="11" name="Group 10"/>
          <p:cNvGrpSpPr/>
          <p:nvPr/>
        </p:nvGrpSpPr>
        <p:grpSpPr>
          <a:xfrm>
            <a:off x="866900" y="4175913"/>
            <a:ext cx="4658436" cy="2273426"/>
            <a:chOff x="1752600" y="990600"/>
            <a:chExt cx="5105400" cy="3352800"/>
          </a:xfrm>
        </p:grpSpPr>
        <p:sp>
          <p:nvSpPr>
            <p:cNvPr id="12" name="Rectangle 11"/>
            <p:cNvSpPr/>
            <p:nvPr/>
          </p:nvSpPr>
          <p:spPr>
            <a:xfrm>
              <a:off x="1752600" y="990600"/>
              <a:ext cx="48768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TextBox 12"/>
            <p:cNvSpPr txBox="1"/>
            <p:nvPr/>
          </p:nvSpPr>
          <p:spPr>
            <a:xfrm>
              <a:off x="3962400" y="3962400"/>
              <a:ext cx="381000" cy="369332"/>
            </a:xfrm>
            <a:prstGeom prst="rect">
              <a:avLst/>
            </a:prstGeom>
            <a:noFill/>
          </p:spPr>
          <p:txBody>
            <a:bodyPr wrap="square" rtlCol="0">
              <a:spAutoFit/>
            </a:bodyPr>
            <a:lstStyle/>
            <a:p>
              <a:r>
                <a:rPr lang="de-DE" dirty="0" smtClean="0"/>
                <a:t>d</a:t>
              </a:r>
              <a:endParaRPr lang="de-DE" dirty="0"/>
            </a:p>
          </p:txBody>
        </p:sp>
        <p:grpSp>
          <p:nvGrpSpPr>
            <p:cNvPr id="14" name="Group 29"/>
            <p:cNvGrpSpPr/>
            <p:nvPr/>
          </p:nvGrpSpPr>
          <p:grpSpPr>
            <a:xfrm>
              <a:off x="1828800" y="1143000"/>
              <a:ext cx="4495800" cy="2820988"/>
              <a:chOff x="1828800" y="1143000"/>
              <a:chExt cx="4495800" cy="2820988"/>
            </a:xfrm>
          </p:grpSpPr>
          <p:cxnSp>
            <p:nvCxnSpPr>
              <p:cNvPr id="16" name="Straight Connector 15"/>
              <p:cNvCxnSpPr/>
              <p:nvPr/>
            </p:nvCxnSpPr>
            <p:spPr>
              <a:xfrm rot="5400000">
                <a:off x="1408906" y="2628900"/>
                <a:ext cx="2210594" cy="79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a:off x="4799806" y="2590800"/>
                <a:ext cx="2286794" cy="794"/>
              </a:xfrm>
              <a:prstGeom prst="line">
                <a:avLst/>
              </a:prstGeom>
            </p:spPr>
            <p:style>
              <a:lnRef idx="2">
                <a:schemeClr val="dk1"/>
              </a:lnRef>
              <a:fillRef idx="0">
                <a:schemeClr val="dk1"/>
              </a:fillRef>
              <a:effectRef idx="1">
                <a:schemeClr val="dk1"/>
              </a:effectRef>
              <a:fontRef idx="minor">
                <a:schemeClr val="tx1"/>
              </a:fontRef>
            </p:style>
          </p:cxnSp>
          <p:sp>
            <p:nvSpPr>
              <p:cNvPr id="18" name="Freeform 17"/>
              <p:cNvSpPr/>
              <p:nvPr/>
            </p:nvSpPr>
            <p:spPr>
              <a:xfrm>
                <a:off x="2512088" y="2209800"/>
                <a:ext cx="3406391" cy="1508090"/>
              </a:xfrm>
              <a:custGeom>
                <a:avLst/>
                <a:gdLst>
                  <a:gd name="connsiteX0" fmla="*/ 3406391 w 3406391"/>
                  <a:gd name="connsiteY0" fmla="*/ 23446 h 1661327"/>
                  <a:gd name="connsiteX1" fmla="*/ 3024554 w 3406391"/>
                  <a:gd name="connsiteY1" fmla="*/ 33494 h 1661327"/>
                  <a:gd name="connsiteX2" fmla="*/ 2441749 w 3406391"/>
                  <a:gd name="connsiteY2" fmla="*/ 224413 h 1661327"/>
                  <a:gd name="connsiteX3" fmla="*/ 1647930 w 3406391"/>
                  <a:gd name="connsiteY3" fmla="*/ 706734 h 1661327"/>
                  <a:gd name="connsiteX4" fmla="*/ 1085222 w 3406391"/>
                  <a:gd name="connsiteY4" fmla="*/ 1168958 h 1661327"/>
                  <a:gd name="connsiteX5" fmla="*/ 693336 w 3406391"/>
                  <a:gd name="connsiteY5" fmla="*/ 1390022 h 1661327"/>
                  <a:gd name="connsiteX6" fmla="*/ 0 w 3406391"/>
                  <a:gd name="connsiteY6" fmla="*/ 1661327 h 166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6391" h="1661327">
                    <a:moveTo>
                      <a:pt x="3406391" y="23446"/>
                    </a:moveTo>
                    <a:cubicBezTo>
                      <a:pt x="3295859" y="11723"/>
                      <a:pt x="3185328" y="0"/>
                      <a:pt x="3024554" y="33494"/>
                    </a:cubicBezTo>
                    <a:cubicBezTo>
                      <a:pt x="2863780" y="66988"/>
                      <a:pt x="2671186" y="112206"/>
                      <a:pt x="2441749" y="224413"/>
                    </a:cubicBezTo>
                    <a:cubicBezTo>
                      <a:pt x="2212312" y="336620"/>
                      <a:pt x="1874018" y="549310"/>
                      <a:pt x="1647930" y="706734"/>
                    </a:cubicBezTo>
                    <a:cubicBezTo>
                      <a:pt x="1421842" y="864158"/>
                      <a:pt x="1244321" y="1055077"/>
                      <a:pt x="1085222" y="1168958"/>
                    </a:cubicBezTo>
                    <a:cubicBezTo>
                      <a:pt x="926123" y="1282839"/>
                      <a:pt x="874206" y="1307961"/>
                      <a:pt x="693336" y="1390022"/>
                    </a:cubicBezTo>
                    <a:cubicBezTo>
                      <a:pt x="512466" y="1472083"/>
                      <a:pt x="256233" y="1566705"/>
                      <a:pt x="0" y="166132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Freeform 18"/>
              <p:cNvSpPr/>
              <p:nvPr/>
            </p:nvSpPr>
            <p:spPr>
              <a:xfrm>
                <a:off x="2512088" y="1752600"/>
                <a:ext cx="3426488" cy="1975336"/>
              </a:xfrm>
              <a:custGeom>
                <a:avLst/>
                <a:gdLst>
                  <a:gd name="connsiteX0" fmla="*/ 0 w 3426488"/>
                  <a:gd name="connsiteY0" fmla="*/ 0 h 1296238"/>
                  <a:gd name="connsiteX1" fmla="*/ 241160 w 3426488"/>
                  <a:gd name="connsiteY1" fmla="*/ 30145 h 1296238"/>
                  <a:gd name="connsiteX2" fmla="*/ 512466 w 3426488"/>
                  <a:gd name="connsiteY2" fmla="*/ 160774 h 1296238"/>
                  <a:gd name="connsiteX3" fmla="*/ 974690 w 3426488"/>
                  <a:gd name="connsiteY3" fmla="*/ 502418 h 1296238"/>
                  <a:gd name="connsiteX4" fmla="*/ 1627833 w 3426488"/>
                  <a:gd name="connsiteY4" fmla="*/ 884255 h 1296238"/>
                  <a:gd name="connsiteX5" fmla="*/ 2411604 w 3426488"/>
                  <a:gd name="connsiteY5" fmla="*/ 1125416 h 1296238"/>
                  <a:gd name="connsiteX6" fmla="*/ 3044650 w 3426488"/>
                  <a:gd name="connsiteY6" fmla="*/ 1266093 h 1296238"/>
                  <a:gd name="connsiteX7" fmla="*/ 3426488 w 3426488"/>
                  <a:gd name="connsiteY7" fmla="*/ 1296238 h 12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6488" h="1296238">
                    <a:moveTo>
                      <a:pt x="0" y="0"/>
                    </a:moveTo>
                    <a:cubicBezTo>
                      <a:pt x="77874" y="1674"/>
                      <a:pt x="155749" y="3349"/>
                      <a:pt x="241160" y="30145"/>
                    </a:cubicBezTo>
                    <a:cubicBezTo>
                      <a:pt x="326571" y="56941"/>
                      <a:pt x="390211" y="82062"/>
                      <a:pt x="512466" y="160774"/>
                    </a:cubicBezTo>
                    <a:cubicBezTo>
                      <a:pt x="634721" y="239486"/>
                      <a:pt x="788795" y="381838"/>
                      <a:pt x="974690" y="502418"/>
                    </a:cubicBezTo>
                    <a:cubicBezTo>
                      <a:pt x="1160585" y="622998"/>
                      <a:pt x="1388347" y="780422"/>
                      <a:pt x="1627833" y="884255"/>
                    </a:cubicBezTo>
                    <a:cubicBezTo>
                      <a:pt x="1867319" y="988088"/>
                      <a:pt x="2175468" y="1061776"/>
                      <a:pt x="2411604" y="1125416"/>
                    </a:cubicBezTo>
                    <a:cubicBezTo>
                      <a:pt x="2647740" y="1189056"/>
                      <a:pt x="2875503" y="1237623"/>
                      <a:pt x="3044650" y="1266093"/>
                    </a:cubicBezTo>
                    <a:cubicBezTo>
                      <a:pt x="3213797" y="1294563"/>
                      <a:pt x="3320142" y="1295400"/>
                      <a:pt x="3426488" y="1296238"/>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cxnSp>
            <p:nvCxnSpPr>
              <p:cNvPr id="20" name="Straight Connector 19"/>
              <p:cNvCxnSpPr/>
              <p:nvPr/>
            </p:nvCxnSpPr>
            <p:spPr>
              <a:xfrm>
                <a:off x="2514600" y="3733800"/>
                <a:ext cx="3429000" cy="15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2590800" y="3962400"/>
                <a:ext cx="3276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09800" y="1143000"/>
                <a:ext cx="762000" cy="276999"/>
              </a:xfrm>
              <a:prstGeom prst="rect">
                <a:avLst/>
              </a:prstGeom>
              <a:noFill/>
            </p:spPr>
            <p:txBody>
              <a:bodyPr wrap="square" rtlCol="0">
                <a:spAutoFit/>
              </a:bodyPr>
              <a:lstStyle/>
              <a:p>
                <a:r>
                  <a:rPr lang="de-DE" sz="1200" dirty="0" smtClean="0">
                    <a:latin typeface="Times New Roman" pitchFamily="18" charset="0"/>
                    <a:cs typeface="Times New Roman" pitchFamily="18" charset="0"/>
                  </a:rPr>
                  <a:t>Cathode</a:t>
                </a:r>
                <a:endParaRPr lang="de-DE" sz="1200" dirty="0">
                  <a:latin typeface="Times New Roman" pitchFamily="18" charset="0"/>
                  <a:cs typeface="Times New Roman" pitchFamily="18" charset="0"/>
                </a:endParaRPr>
              </a:p>
            </p:txBody>
          </p:sp>
          <p:sp>
            <p:nvSpPr>
              <p:cNvPr id="23" name="TextBox 22"/>
              <p:cNvSpPr txBox="1"/>
              <p:nvPr/>
            </p:nvSpPr>
            <p:spPr>
              <a:xfrm>
                <a:off x="5562600" y="1143000"/>
                <a:ext cx="762000" cy="276999"/>
              </a:xfrm>
              <a:prstGeom prst="rect">
                <a:avLst/>
              </a:prstGeom>
              <a:noFill/>
            </p:spPr>
            <p:txBody>
              <a:bodyPr wrap="square" rtlCol="0">
                <a:spAutoFit/>
              </a:bodyPr>
              <a:lstStyle/>
              <a:p>
                <a:r>
                  <a:rPr lang="de-DE" sz="1200" dirty="0" smtClean="0">
                    <a:latin typeface="Times New Roman" pitchFamily="18" charset="0"/>
                    <a:cs typeface="Times New Roman" pitchFamily="18" charset="0"/>
                  </a:rPr>
                  <a:t>Anode</a:t>
                </a:r>
                <a:endParaRPr lang="de-DE" sz="1200" dirty="0">
                  <a:latin typeface="Times New Roman" pitchFamily="18" charset="0"/>
                  <a:cs typeface="Times New Roman" pitchFamily="18" charset="0"/>
                </a:endParaRPr>
              </a:p>
            </p:txBody>
          </p:sp>
          <p:sp>
            <p:nvSpPr>
              <p:cNvPr id="24" name="TextBox 23"/>
              <p:cNvSpPr txBox="1"/>
              <p:nvPr/>
            </p:nvSpPr>
            <p:spPr>
              <a:xfrm>
                <a:off x="1828800" y="1676400"/>
                <a:ext cx="838200" cy="276999"/>
              </a:xfrm>
              <a:prstGeom prst="rect">
                <a:avLst/>
              </a:prstGeom>
              <a:noFill/>
            </p:spPr>
            <p:txBody>
              <a:bodyPr wrap="square" rtlCol="0">
                <a:spAutoFit/>
              </a:bodyPr>
              <a:lstStyle/>
              <a:p>
                <a:r>
                  <a:rPr lang="de-DE" sz="1200" dirty="0" smtClean="0">
                    <a:latin typeface="Times New Roman" pitchFamily="18" charset="0"/>
                    <a:cs typeface="Times New Roman" pitchFamily="18" charset="0"/>
                  </a:rPr>
                  <a:t>Q+d/µ</a:t>
                </a:r>
                <a:r>
                  <a:rPr lang="de-DE" sz="600" cap="small" dirty="0" smtClean="0">
                    <a:latin typeface="Times New Roman" pitchFamily="18" charset="0"/>
                    <a:cs typeface="Times New Roman" pitchFamily="18" charset="0"/>
                  </a:rPr>
                  <a:t>+</a:t>
                </a:r>
                <a:r>
                  <a:rPr lang="de-DE" sz="1200" dirty="0" smtClean="0">
                    <a:latin typeface="Times New Roman" pitchFamily="18" charset="0"/>
                    <a:cs typeface="Times New Roman" pitchFamily="18" charset="0"/>
                  </a:rPr>
                  <a:t>E</a:t>
                </a:r>
                <a:endParaRPr lang="de-DE" sz="1200" dirty="0">
                  <a:latin typeface="Times New Roman" pitchFamily="18" charset="0"/>
                  <a:cs typeface="Times New Roman" pitchFamily="18" charset="0"/>
                </a:endParaRPr>
              </a:p>
            </p:txBody>
          </p:sp>
        </p:grpSp>
        <p:sp>
          <p:nvSpPr>
            <p:cNvPr id="15" name="TextBox 14"/>
            <p:cNvSpPr txBox="1"/>
            <p:nvPr/>
          </p:nvSpPr>
          <p:spPr>
            <a:xfrm>
              <a:off x="5943600" y="2209800"/>
              <a:ext cx="914400" cy="276999"/>
            </a:xfrm>
            <a:prstGeom prst="rect">
              <a:avLst/>
            </a:prstGeom>
            <a:noFill/>
          </p:spPr>
          <p:txBody>
            <a:bodyPr wrap="square" rtlCol="0">
              <a:spAutoFit/>
            </a:bodyPr>
            <a:lstStyle/>
            <a:p>
              <a:r>
                <a:rPr lang="de-DE" sz="1200" dirty="0" smtClean="0">
                  <a:latin typeface="Times New Roman" pitchFamily="18" charset="0"/>
                  <a:cs typeface="Times New Roman" pitchFamily="18" charset="0"/>
                </a:rPr>
                <a:t>Q-d/µ</a:t>
              </a:r>
              <a:r>
                <a:rPr lang="de-DE" sz="1000" dirty="0" smtClean="0">
                  <a:latin typeface="Times New Roman" pitchFamily="18" charset="0"/>
                  <a:cs typeface="Times New Roman" pitchFamily="18" charset="0"/>
                </a:rPr>
                <a:t>-</a:t>
              </a:r>
              <a:r>
                <a:rPr lang="de-DE" sz="1200" dirty="0" smtClean="0">
                  <a:latin typeface="Times New Roman" pitchFamily="18" charset="0"/>
                  <a:cs typeface="Times New Roman" pitchFamily="18" charset="0"/>
                </a:rPr>
                <a:t>E</a:t>
              </a:r>
              <a:endParaRPr lang="de-DE" sz="1200" dirty="0">
                <a:latin typeface="Times New Roman" pitchFamily="18" charset="0"/>
                <a:cs typeface="Times New Roman" pitchFamily="18" charset="0"/>
              </a:endParaRPr>
            </a:p>
          </p:txBody>
        </p:sp>
      </p:gr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8294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19800" y="4236215"/>
            <a:ext cx="2304325" cy="592541"/>
          </a:xfrm>
          <a:prstGeom prst="rect">
            <a:avLst/>
          </a:prstGeom>
          <a:noFill/>
        </p:spPr>
      </p:pic>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82949" name="Object 5"/>
          <p:cNvGraphicFramePr>
            <a:graphicFrameLocks noChangeAspect="1"/>
          </p:cNvGraphicFramePr>
          <p:nvPr/>
        </p:nvGraphicFramePr>
        <p:xfrm>
          <a:off x="5770424" y="5010322"/>
          <a:ext cx="3124201" cy="834764"/>
        </p:xfrm>
        <a:graphic>
          <a:graphicData uri="http://schemas.openxmlformats.org/presentationml/2006/ole">
            <p:oleObj spid="_x0000_s82949" name="Equation" r:id="rId5" imgW="1066680" imgH="40608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76329" y="4516582"/>
            <a:ext cx="8667645" cy="1336430"/>
          </a:xfrm>
        </p:spPr>
        <p:txBody>
          <a:bodyPr/>
          <a:lstStyle/>
          <a:p>
            <a:r>
              <a:rPr lang="en-US" sz="1800" dirty="0" smtClean="0"/>
              <a:t>The space charge has an influence on the signal amplitude within the signal track were the positive ions need several milliseconds to move from the created position by the incoming photons to the cathode and the arrivals of the electrons in the anode plates is in the order of microseconds</a:t>
            </a:r>
            <a:endParaRPr lang="de-DE" sz="1800" dirty="0" smtClean="0"/>
          </a:p>
        </p:txBody>
      </p:sp>
      <p:sp>
        <p:nvSpPr>
          <p:cNvPr id="2625" name="Date Placeholder 2624"/>
          <p:cNvSpPr>
            <a:spLocks noGrp="1"/>
          </p:cNvSpPr>
          <p:nvPr>
            <p:ph type="dt" sz="half" idx="10"/>
          </p:nvPr>
        </p:nvSpPr>
        <p:spPr/>
        <p:txBody>
          <a:bodyPr/>
          <a:lstStyle/>
          <a:p>
            <a:pPr>
              <a:defRPr/>
            </a:pPr>
            <a:r>
              <a:rPr lang="de-DE" smtClean="0"/>
              <a:t>Amgad Nasr</a:t>
            </a:r>
            <a:endParaRPr lang="en-US" dirty="0"/>
          </a:p>
        </p:txBody>
      </p:sp>
      <p:sp>
        <p:nvSpPr>
          <p:cNvPr id="2627" name="Footer Placeholder 2626"/>
          <p:cNvSpPr>
            <a:spLocks noGrp="1"/>
          </p:cNvSpPr>
          <p:nvPr>
            <p:ph type="ftr" sz="quarter" idx="11"/>
          </p:nvPr>
        </p:nvSpPr>
        <p:spPr/>
        <p:txBody>
          <a:bodyPr/>
          <a:lstStyle/>
          <a:p>
            <a:pPr>
              <a:defRPr/>
            </a:pPr>
            <a:r>
              <a:rPr lang="en-US" dirty="0" smtClean="0"/>
              <a:t>6th European Summer School on Experimental Nuclear Astrophysics</a:t>
            </a:r>
            <a:endParaRPr lang="en-US" dirty="0"/>
          </a:p>
        </p:txBody>
      </p:sp>
      <p:sp>
        <p:nvSpPr>
          <p:cNvPr id="2626" name="Slide Number Placeholder 2625"/>
          <p:cNvSpPr>
            <a:spLocks noGrp="1"/>
          </p:cNvSpPr>
          <p:nvPr>
            <p:ph type="sldNum" sz="quarter" idx="12"/>
          </p:nvPr>
        </p:nvSpPr>
        <p:spPr/>
        <p:txBody>
          <a:bodyPr/>
          <a:lstStyle/>
          <a:p>
            <a:pPr>
              <a:defRPr/>
            </a:pPr>
            <a:fld id="{1B7D79CF-8644-4E1E-9CA5-7AAB5522B5EA}" type="slidenum">
              <a:rPr lang="ar-SA" smtClean="0"/>
              <a:pPr>
                <a:defRPr/>
              </a:pPr>
              <a:t>8</a:t>
            </a:fld>
            <a:endParaRPr lang="en-US"/>
          </a:p>
        </p:txBody>
      </p:sp>
      <p:grpSp>
        <p:nvGrpSpPr>
          <p:cNvPr id="48" name="Group 47"/>
          <p:cNvGrpSpPr/>
          <p:nvPr/>
        </p:nvGrpSpPr>
        <p:grpSpPr>
          <a:xfrm>
            <a:off x="530452" y="1065860"/>
            <a:ext cx="8413522" cy="3450723"/>
            <a:chOff x="530452" y="1245975"/>
            <a:chExt cx="8413522" cy="3876213"/>
          </a:xfrm>
        </p:grpSpPr>
        <p:sp>
          <p:nvSpPr>
            <p:cNvPr id="49" name="Rectangle 48"/>
            <p:cNvSpPr/>
            <p:nvPr/>
          </p:nvSpPr>
          <p:spPr>
            <a:xfrm>
              <a:off x="530452" y="1245975"/>
              <a:ext cx="8413522" cy="3876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nvGrpSpPr>
            <p:cNvPr id="50" name="Group 2585"/>
            <p:cNvGrpSpPr/>
            <p:nvPr/>
          </p:nvGrpSpPr>
          <p:grpSpPr>
            <a:xfrm>
              <a:off x="1062098" y="1338943"/>
              <a:ext cx="3455547" cy="2900670"/>
              <a:chOff x="1219200" y="457994"/>
              <a:chExt cx="2972594" cy="2900670"/>
            </a:xfrm>
          </p:grpSpPr>
          <p:cxnSp>
            <p:nvCxnSpPr>
              <p:cNvPr id="66" name="Straight Connector 4"/>
              <p:cNvCxnSpPr/>
              <p:nvPr/>
            </p:nvCxnSpPr>
            <p:spPr>
              <a:xfrm rot="5400000">
                <a:off x="3009900" y="1333500"/>
                <a:ext cx="1143000" cy="1588"/>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rot="5400000">
                <a:off x="1258094" y="1332706"/>
                <a:ext cx="1143000" cy="1588"/>
              </a:xfrm>
              <a:prstGeom prst="line">
                <a:avLst/>
              </a:prstGeom>
            </p:spPr>
            <p:style>
              <a:lnRef idx="3">
                <a:schemeClr val="dk1"/>
              </a:lnRef>
              <a:fillRef idx="0">
                <a:schemeClr val="dk1"/>
              </a:fillRef>
              <a:effectRef idx="2">
                <a:schemeClr val="dk1"/>
              </a:effectRef>
              <a:fontRef idx="minor">
                <a:schemeClr val="tx1"/>
              </a:fontRef>
            </p:style>
          </p:cxnSp>
          <p:sp>
            <p:nvSpPr>
              <p:cNvPr id="68" name="Oval 67"/>
              <p:cNvSpPr/>
              <p:nvPr/>
            </p:nvSpPr>
            <p:spPr>
              <a:xfrm>
                <a:off x="2527976" y="1219200"/>
                <a:ext cx="76200" cy="76200"/>
              </a:xfrm>
              <a:prstGeom prst="ellipse">
                <a:avLst/>
              </a:prstGeom>
              <a:effectLst>
                <a:glow rad="1397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69" name="Oval 68"/>
              <p:cNvSpPr/>
              <p:nvPr/>
            </p:nvSpPr>
            <p:spPr>
              <a:xfrm>
                <a:off x="3027872" y="1219200"/>
                <a:ext cx="76200" cy="76200"/>
              </a:xfrm>
              <a:prstGeom prst="ellipse">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p>
            </p:txBody>
          </p:sp>
          <p:cxnSp>
            <p:nvCxnSpPr>
              <p:cNvPr id="70" name="Straight Arrow Connector 69"/>
              <p:cNvCxnSpPr/>
              <p:nvPr/>
            </p:nvCxnSpPr>
            <p:spPr>
              <a:xfrm rot="5400000">
                <a:off x="1914604" y="1257300"/>
                <a:ext cx="1600200" cy="1588"/>
              </a:xfrm>
              <a:prstGeom prst="straightConnector1">
                <a:avLst/>
              </a:prstGeom>
              <a:ln>
                <a:tailEnd type="arrow"/>
              </a:ln>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sp>
            <p:nvSpPr>
              <p:cNvPr id="71" name="Right Arrow 70"/>
              <p:cNvSpPr/>
              <p:nvPr/>
            </p:nvSpPr>
            <p:spPr>
              <a:xfrm>
                <a:off x="3160176" y="1203288"/>
                <a:ext cx="287240" cy="4571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cxnSp>
            <p:nvCxnSpPr>
              <p:cNvPr id="72" name="Straight Connector 71"/>
              <p:cNvCxnSpPr/>
              <p:nvPr/>
            </p:nvCxnSpPr>
            <p:spPr>
              <a:xfrm>
                <a:off x="3581400" y="12954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19200" y="12954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238500" y="2247900"/>
                <a:ext cx="190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67494" y="2247106"/>
                <a:ext cx="190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219200" y="3200400"/>
                <a:ext cx="2971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2286000" y="3053864"/>
                <a:ext cx="4572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A</a:t>
                </a:r>
                <a:endParaRPr lang="de-DE" dirty="0"/>
              </a:p>
            </p:txBody>
          </p:sp>
          <p:cxnSp>
            <p:nvCxnSpPr>
              <p:cNvPr id="78" name="Straight Arrow Connector 77"/>
              <p:cNvCxnSpPr/>
              <p:nvPr/>
            </p:nvCxnSpPr>
            <p:spPr>
              <a:xfrm>
                <a:off x="1828800" y="1752600"/>
                <a:ext cx="1676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981200" y="1753394"/>
                <a:ext cx="609600" cy="246221"/>
              </a:xfrm>
              <a:prstGeom prst="rect">
                <a:avLst/>
              </a:prstGeom>
              <a:noFill/>
            </p:spPr>
            <p:txBody>
              <a:bodyPr wrap="square" rtlCol="0">
                <a:spAutoFit/>
              </a:bodyPr>
              <a:lstStyle/>
              <a:p>
                <a:r>
                  <a:rPr lang="de-DE" sz="1000" dirty="0" smtClean="0">
                    <a:latin typeface="Times New Roman" pitchFamily="18" charset="0"/>
                    <a:cs typeface="Times New Roman" pitchFamily="18" charset="0"/>
                  </a:rPr>
                  <a:t>d=5mm</a:t>
                </a:r>
                <a:endParaRPr lang="de-DE" sz="1000" dirty="0">
                  <a:latin typeface="Times New Roman" pitchFamily="18" charset="0"/>
                  <a:cs typeface="Times New Roman" pitchFamily="18" charset="0"/>
                </a:endParaRPr>
              </a:p>
            </p:txBody>
          </p:sp>
          <p:cxnSp>
            <p:nvCxnSpPr>
              <p:cNvPr id="80" name="Straight Arrow Connector 79"/>
              <p:cNvCxnSpPr/>
              <p:nvPr/>
            </p:nvCxnSpPr>
            <p:spPr>
              <a:xfrm rot="10800000">
                <a:off x="3276600" y="3048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505200" y="2819400"/>
                <a:ext cx="219932" cy="246221"/>
              </a:xfrm>
              <a:prstGeom prst="rect">
                <a:avLst/>
              </a:prstGeom>
              <a:noFill/>
            </p:spPr>
            <p:txBody>
              <a:bodyPr wrap="none" rtlCol="0">
                <a:spAutoFit/>
              </a:bodyPr>
              <a:lstStyle/>
              <a:p>
                <a:r>
                  <a:rPr lang="de-DE" sz="1000" dirty="0" smtClean="0">
                    <a:latin typeface="Times New Roman" pitchFamily="18" charset="0"/>
                    <a:cs typeface="Times New Roman" pitchFamily="18" charset="0"/>
                  </a:rPr>
                  <a:t>j</a:t>
                </a:r>
                <a:endParaRPr lang="de-DE" sz="1000" dirty="0">
                  <a:latin typeface="Times New Roman" pitchFamily="18" charset="0"/>
                  <a:cs typeface="Times New Roman" pitchFamily="18" charset="0"/>
                </a:endParaRPr>
              </a:p>
            </p:txBody>
          </p:sp>
          <p:sp>
            <p:nvSpPr>
              <p:cNvPr id="84" name="TextBox 83"/>
              <p:cNvSpPr txBox="1"/>
              <p:nvPr/>
            </p:nvSpPr>
            <p:spPr>
              <a:xfrm>
                <a:off x="1325544" y="553496"/>
                <a:ext cx="609600" cy="246221"/>
              </a:xfrm>
              <a:prstGeom prst="rect">
                <a:avLst/>
              </a:prstGeom>
              <a:noFill/>
            </p:spPr>
            <p:txBody>
              <a:bodyPr wrap="square" rtlCol="0">
                <a:spAutoFit/>
              </a:bodyPr>
              <a:lstStyle/>
              <a:p>
                <a:r>
                  <a:rPr lang="de-DE" sz="1000" dirty="0" smtClean="0">
                    <a:latin typeface="Times New Roman" pitchFamily="18" charset="0"/>
                    <a:cs typeface="Times New Roman" pitchFamily="18" charset="0"/>
                  </a:rPr>
                  <a:t>Cathode</a:t>
                </a:r>
                <a:endParaRPr lang="de-DE" sz="1000" dirty="0">
                  <a:latin typeface="Times New Roman" pitchFamily="18" charset="0"/>
                  <a:cs typeface="Times New Roman" pitchFamily="18" charset="0"/>
                </a:endParaRPr>
              </a:p>
            </p:txBody>
          </p:sp>
          <p:sp>
            <p:nvSpPr>
              <p:cNvPr id="85" name="TextBox 84"/>
              <p:cNvSpPr txBox="1"/>
              <p:nvPr/>
            </p:nvSpPr>
            <p:spPr>
              <a:xfrm>
                <a:off x="3332704" y="507440"/>
                <a:ext cx="609600" cy="246221"/>
              </a:xfrm>
              <a:prstGeom prst="rect">
                <a:avLst/>
              </a:prstGeom>
              <a:noFill/>
            </p:spPr>
            <p:txBody>
              <a:bodyPr wrap="square" rtlCol="0">
                <a:spAutoFit/>
              </a:bodyPr>
              <a:lstStyle/>
              <a:p>
                <a:r>
                  <a:rPr lang="de-DE" sz="1000" dirty="0" smtClean="0">
                    <a:latin typeface="Times New Roman" pitchFamily="18" charset="0"/>
                    <a:cs typeface="Times New Roman" pitchFamily="18" charset="0"/>
                  </a:rPr>
                  <a:t>Anode</a:t>
                </a:r>
                <a:endParaRPr lang="de-DE" sz="1000" dirty="0">
                  <a:latin typeface="Times New Roman" pitchFamily="18" charset="0"/>
                  <a:cs typeface="Times New Roman" pitchFamily="18" charset="0"/>
                </a:endParaRPr>
              </a:p>
            </p:txBody>
          </p:sp>
          <p:sp>
            <p:nvSpPr>
              <p:cNvPr id="86" name="Right Arrow 85"/>
              <p:cNvSpPr/>
              <p:nvPr/>
            </p:nvSpPr>
            <p:spPr>
              <a:xfrm rot="10800000">
                <a:off x="2057400" y="1219994"/>
                <a:ext cx="287240" cy="45719"/>
              </a:xfrm>
              <a:prstGeom prst="rightArrow">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grpSp>
        <p:grpSp>
          <p:nvGrpSpPr>
            <p:cNvPr id="51" name="Group 25"/>
            <p:cNvGrpSpPr/>
            <p:nvPr/>
          </p:nvGrpSpPr>
          <p:grpSpPr>
            <a:xfrm>
              <a:off x="4967557" y="1949367"/>
              <a:ext cx="3633199" cy="2547610"/>
              <a:chOff x="4646520" y="2286000"/>
              <a:chExt cx="4040280" cy="2547610"/>
            </a:xfrm>
          </p:grpSpPr>
          <p:cxnSp>
            <p:nvCxnSpPr>
              <p:cNvPr id="56" name="Straight Arrow Connector 55"/>
              <p:cNvCxnSpPr/>
              <p:nvPr/>
            </p:nvCxnSpPr>
            <p:spPr>
              <a:xfrm rot="16200000" flipV="1">
                <a:off x="4267200" y="3582984"/>
                <a:ext cx="16771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15448" y="4419600"/>
                <a:ext cx="3505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4709564" y="3596236"/>
                <a:ext cx="1219205" cy="427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548062" y="2820988"/>
                <a:ext cx="2709409" cy="396209"/>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646520" y="2437575"/>
                <a:ext cx="410714" cy="1608466"/>
              </a:xfrm>
              <a:prstGeom prst="rect">
                <a:avLst/>
              </a:prstGeom>
              <a:noFill/>
            </p:spPr>
            <p:txBody>
              <a:bodyPr vert="vert270" wrap="square" rtlCol="0">
                <a:spAutoFit/>
              </a:bodyPr>
              <a:lstStyle/>
              <a:p>
                <a:r>
                  <a:rPr lang="de-DE" sz="1200" dirty="0" smtClean="0">
                    <a:latin typeface="Times New Roman" pitchFamily="18" charset="0"/>
                    <a:cs typeface="Times New Roman" pitchFamily="18" charset="0"/>
                  </a:rPr>
                  <a:t>Output current(A)</a:t>
                </a:r>
                <a:endParaRPr lang="de-DE" sz="1200" dirty="0">
                  <a:latin typeface="Times New Roman" pitchFamily="18" charset="0"/>
                  <a:cs typeface="Times New Roman" pitchFamily="18" charset="0"/>
                </a:endParaRPr>
              </a:p>
            </p:txBody>
          </p:sp>
          <p:sp>
            <p:nvSpPr>
              <p:cNvPr id="61" name="TextBox 60"/>
              <p:cNvSpPr txBox="1"/>
              <p:nvPr/>
            </p:nvSpPr>
            <p:spPr>
              <a:xfrm>
                <a:off x="6222367" y="4572000"/>
                <a:ext cx="1016633" cy="261610"/>
              </a:xfrm>
              <a:prstGeom prst="rect">
                <a:avLst/>
              </a:prstGeom>
              <a:noFill/>
            </p:spPr>
            <p:txBody>
              <a:bodyPr wrap="square" rtlCol="0">
                <a:spAutoFit/>
              </a:bodyPr>
              <a:lstStyle/>
              <a:p>
                <a:r>
                  <a:rPr lang="de-DE" sz="1100" dirty="0" smtClean="0">
                    <a:latin typeface="Times New Roman" pitchFamily="18" charset="0"/>
                    <a:cs typeface="Times New Roman" pitchFamily="18" charset="0"/>
                  </a:rPr>
                  <a:t>Time (s)</a:t>
                </a:r>
                <a:endParaRPr lang="de-DE" sz="1100" dirty="0">
                  <a:latin typeface="Times New Roman" pitchFamily="18" charset="0"/>
                  <a:cs typeface="Times New Roman" pitchFamily="18" charset="0"/>
                </a:endParaRPr>
              </a:p>
            </p:txBody>
          </p:sp>
          <p:sp>
            <p:nvSpPr>
              <p:cNvPr id="62" name="TextBox 61"/>
              <p:cNvSpPr txBox="1"/>
              <p:nvPr/>
            </p:nvSpPr>
            <p:spPr>
              <a:xfrm>
                <a:off x="4876800" y="2286000"/>
                <a:ext cx="381000" cy="338554"/>
              </a:xfrm>
              <a:prstGeom prst="rect">
                <a:avLst/>
              </a:prstGeom>
              <a:noFill/>
            </p:spPr>
            <p:txBody>
              <a:bodyPr wrap="square" rtlCol="0">
                <a:spAutoFit/>
              </a:bodyPr>
              <a:lstStyle/>
              <a:p>
                <a:r>
                  <a:rPr lang="de-DE" sz="1600" dirty="0" smtClean="0">
                    <a:latin typeface="Times New Roman" pitchFamily="18" charset="0"/>
                    <a:cs typeface="Times New Roman" pitchFamily="18" charset="0"/>
                  </a:rPr>
                  <a:t>i</a:t>
                </a:r>
                <a:endParaRPr lang="de-DE" sz="1600" dirty="0">
                  <a:latin typeface="Times New Roman" pitchFamily="18" charset="0"/>
                  <a:cs typeface="Times New Roman" pitchFamily="18" charset="0"/>
                </a:endParaRPr>
              </a:p>
            </p:txBody>
          </p:sp>
          <p:sp>
            <p:nvSpPr>
              <p:cNvPr id="63" name="TextBox 62"/>
              <p:cNvSpPr txBox="1"/>
              <p:nvPr/>
            </p:nvSpPr>
            <p:spPr>
              <a:xfrm>
                <a:off x="8534400" y="4247104"/>
                <a:ext cx="152400" cy="338554"/>
              </a:xfrm>
              <a:prstGeom prst="rect">
                <a:avLst/>
              </a:prstGeom>
              <a:noFill/>
            </p:spPr>
            <p:txBody>
              <a:bodyPr wrap="square" rtlCol="0">
                <a:spAutoFit/>
              </a:bodyPr>
              <a:lstStyle/>
              <a:p>
                <a:r>
                  <a:rPr lang="de-DE" sz="1600" dirty="0" smtClean="0">
                    <a:latin typeface="Times New Roman" pitchFamily="18" charset="0"/>
                    <a:cs typeface="Times New Roman" pitchFamily="18" charset="0"/>
                  </a:rPr>
                  <a:t>t</a:t>
                </a:r>
                <a:endParaRPr lang="de-DE" sz="1600" dirty="0">
                  <a:latin typeface="Times New Roman" pitchFamily="18" charset="0"/>
                  <a:cs typeface="Times New Roman" pitchFamily="18" charset="0"/>
                </a:endParaRPr>
              </a:p>
            </p:txBody>
          </p:sp>
          <p:sp>
            <p:nvSpPr>
              <p:cNvPr id="64" name="TextBox 63"/>
              <p:cNvSpPr txBox="1"/>
              <p:nvPr/>
            </p:nvSpPr>
            <p:spPr>
              <a:xfrm>
                <a:off x="5486400" y="3352800"/>
                <a:ext cx="1447261" cy="311154"/>
              </a:xfrm>
              <a:prstGeom prst="rect">
                <a:avLst/>
              </a:prstGeom>
              <a:noFill/>
            </p:spPr>
            <p:txBody>
              <a:bodyPr wrap="square" rtlCol="0">
                <a:spAutoFit/>
              </a:bodyPr>
              <a:lstStyle/>
              <a:p>
                <a:r>
                  <a:rPr lang="de-DE" sz="1200" dirty="0" smtClean="0">
                    <a:latin typeface="Times New Roman" pitchFamily="18" charset="0"/>
                    <a:cs typeface="Times New Roman" pitchFamily="18" charset="0"/>
                  </a:rPr>
                  <a:t>Electron signal</a:t>
                </a:r>
                <a:endParaRPr lang="de-DE" sz="1200" dirty="0">
                  <a:latin typeface="Times New Roman" pitchFamily="18" charset="0"/>
                  <a:cs typeface="Times New Roman" pitchFamily="18" charset="0"/>
                </a:endParaRPr>
              </a:p>
            </p:txBody>
          </p:sp>
          <p:sp>
            <p:nvSpPr>
              <p:cNvPr id="65" name="TextBox 64"/>
              <p:cNvSpPr txBox="1"/>
              <p:nvPr/>
            </p:nvSpPr>
            <p:spPr>
              <a:xfrm>
                <a:off x="7305762" y="2970181"/>
                <a:ext cx="1228638" cy="311154"/>
              </a:xfrm>
              <a:prstGeom prst="rect">
                <a:avLst/>
              </a:prstGeom>
              <a:noFill/>
            </p:spPr>
            <p:txBody>
              <a:bodyPr wrap="square" rtlCol="0">
                <a:spAutoFit/>
              </a:bodyPr>
              <a:lstStyle/>
              <a:p>
                <a:r>
                  <a:rPr lang="de-DE" sz="1200" dirty="0" smtClean="0">
                    <a:latin typeface="Times New Roman" pitchFamily="18" charset="0"/>
                    <a:cs typeface="Times New Roman" pitchFamily="18" charset="0"/>
                  </a:rPr>
                  <a:t>ion signal</a:t>
                </a:r>
                <a:endParaRPr lang="de-DE" sz="1200" dirty="0">
                  <a:latin typeface="Times New Roman" pitchFamily="18" charset="0"/>
                  <a:cs typeface="Times New Roman" pitchFamily="18" charset="0"/>
                </a:endParaRPr>
              </a:p>
            </p:txBody>
          </p:sp>
        </p:grpSp>
        <p:sp>
          <p:nvSpPr>
            <p:cNvPr id="52" name="Oval 51"/>
            <p:cNvSpPr/>
            <p:nvPr/>
          </p:nvSpPr>
          <p:spPr>
            <a:xfrm>
              <a:off x="6001782" y="1668023"/>
              <a:ext cx="88563" cy="76200"/>
            </a:xfrm>
            <a:prstGeom prst="ellipse">
              <a:avLst/>
            </a:prstGeom>
            <a:effectLst>
              <a:glow rad="1397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3" name="Oval 52"/>
            <p:cNvSpPr/>
            <p:nvPr/>
          </p:nvSpPr>
          <p:spPr>
            <a:xfrm>
              <a:off x="5987193" y="1376631"/>
              <a:ext cx="88563" cy="76200"/>
            </a:xfrm>
            <a:prstGeom prst="ellipse">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p>
          </p:txBody>
        </p:sp>
        <p:sp>
          <p:nvSpPr>
            <p:cNvPr id="54" name="TextBox 53"/>
            <p:cNvSpPr txBox="1"/>
            <p:nvPr/>
          </p:nvSpPr>
          <p:spPr>
            <a:xfrm>
              <a:off x="6218955" y="1245975"/>
              <a:ext cx="1328451" cy="276999"/>
            </a:xfrm>
            <a:prstGeom prst="rect">
              <a:avLst/>
            </a:prstGeom>
            <a:noFill/>
          </p:spPr>
          <p:txBody>
            <a:bodyPr wrap="square" rtlCol="0">
              <a:spAutoFit/>
            </a:bodyPr>
            <a:lstStyle/>
            <a:p>
              <a:r>
                <a:rPr lang="de-DE" sz="1200" dirty="0" smtClean="0">
                  <a:latin typeface="Times New Roman" pitchFamily="18" charset="0"/>
                  <a:cs typeface="Times New Roman" pitchFamily="18" charset="0"/>
                </a:rPr>
                <a:t>Electron</a:t>
              </a:r>
              <a:endParaRPr lang="de-DE" sz="1200" dirty="0">
                <a:latin typeface="Times New Roman" pitchFamily="18" charset="0"/>
                <a:cs typeface="Times New Roman" pitchFamily="18" charset="0"/>
              </a:endParaRPr>
            </a:p>
          </p:txBody>
        </p:sp>
        <p:sp>
          <p:nvSpPr>
            <p:cNvPr id="55" name="TextBox 54"/>
            <p:cNvSpPr txBox="1"/>
            <p:nvPr/>
          </p:nvSpPr>
          <p:spPr>
            <a:xfrm>
              <a:off x="6198509" y="1565007"/>
              <a:ext cx="1328451" cy="276999"/>
            </a:xfrm>
            <a:prstGeom prst="rect">
              <a:avLst/>
            </a:prstGeom>
            <a:noFill/>
          </p:spPr>
          <p:txBody>
            <a:bodyPr wrap="square" rtlCol="0">
              <a:spAutoFit/>
            </a:bodyPr>
            <a:lstStyle/>
            <a:p>
              <a:r>
                <a:rPr lang="de-DE" sz="1200" dirty="0" smtClean="0">
                  <a:latin typeface="Times New Roman" pitchFamily="18" charset="0"/>
                  <a:cs typeface="Times New Roman" pitchFamily="18" charset="0"/>
                </a:rPr>
                <a:t>ion</a:t>
              </a:r>
              <a:endParaRPr lang="de-DE" sz="1200" dirty="0">
                <a:latin typeface="Times New Roman" pitchFamily="18" charset="0"/>
                <a:cs typeface="Times New Roman" pitchFamily="18" charset="0"/>
              </a:endParaRPr>
            </a:p>
          </p:txBody>
        </p:sp>
      </p:grpSp>
      <p:sp>
        <p:nvSpPr>
          <p:cNvPr id="45" name="TextBox 44"/>
          <p:cNvSpPr txBox="1"/>
          <p:nvPr/>
        </p:nvSpPr>
        <p:spPr>
          <a:xfrm>
            <a:off x="5158653" y="5740797"/>
            <a:ext cx="3985347" cy="615553"/>
          </a:xfrm>
          <a:prstGeom prst="rect">
            <a:avLst/>
          </a:prstGeom>
          <a:noFill/>
        </p:spPr>
        <p:txBody>
          <a:bodyPr wrap="square" rtlCol="0">
            <a:spAutoFit/>
          </a:bodyPr>
          <a:lstStyle/>
          <a:p>
            <a:r>
              <a:rPr lang="en-US" sz="1600" dirty="0" smtClean="0"/>
              <a:t>W. </a:t>
            </a:r>
            <a:r>
              <a:rPr lang="en-US" sz="1600" dirty="0" err="1" smtClean="0"/>
              <a:t>Blume</a:t>
            </a:r>
            <a:r>
              <a:rPr lang="en-US" sz="1600" dirty="0" smtClean="0"/>
              <a:t>, Springer Berlin.( 2008)</a:t>
            </a:r>
            <a:endParaRPr lang="de-DE" sz="1600" dirty="0" smtClean="0"/>
          </a:p>
          <a:p>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1708620"/>
            <a:ext cx="4232275" cy="4406305"/>
          </a:xfrm>
          <a:prstGeom prst="rect">
            <a:avLst/>
          </a:prstGeom>
          <a:noFill/>
          <a:ln w="9525">
            <a:noFill/>
            <a:miter lim="800000"/>
            <a:headEnd/>
            <a:tailEnd/>
          </a:ln>
        </p:spPr>
      </p:pic>
      <p:pic>
        <p:nvPicPr>
          <p:cNvPr id="22531" name="Content Placeholder 3"/>
          <p:cNvPicPr>
            <a:picLocks noGrp="1"/>
          </p:cNvPicPr>
          <p:nvPr>
            <p:ph idx="1"/>
          </p:nvPr>
        </p:nvPicPr>
        <p:blipFill>
          <a:blip r:embed="rId3"/>
          <a:srcRect/>
          <a:stretch>
            <a:fillRect/>
          </a:stretch>
        </p:blipFill>
        <p:spPr>
          <a:xfrm>
            <a:off x="4232276" y="1040130"/>
            <a:ext cx="4864538" cy="3902075"/>
          </a:xfrm>
        </p:spPr>
      </p:pic>
      <p:sp>
        <p:nvSpPr>
          <p:cNvPr id="4" name="Date Placeholder 3"/>
          <p:cNvSpPr>
            <a:spLocks noGrp="1"/>
          </p:cNvSpPr>
          <p:nvPr>
            <p:ph type="dt" sz="half" idx="10"/>
          </p:nvPr>
        </p:nvSpPr>
        <p:spPr/>
        <p:txBody>
          <a:bodyPr/>
          <a:lstStyle/>
          <a:p>
            <a:pPr>
              <a:defRPr/>
            </a:pPr>
            <a:r>
              <a:rPr lang="de-DE" smtClean="0"/>
              <a:t>Amgad Nasr</a:t>
            </a:r>
            <a:endParaRPr lang="de-DE"/>
          </a:p>
        </p:txBody>
      </p:sp>
      <p:sp>
        <p:nvSpPr>
          <p:cNvPr id="6" name="Footer Placeholder 5"/>
          <p:cNvSpPr>
            <a:spLocks noGrp="1"/>
          </p:cNvSpPr>
          <p:nvPr>
            <p:ph type="ftr" sz="quarter" idx="11"/>
          </p:nvPr>
        </p:nvSpPr>
        <p:spPr/>
        <p:txBody>
          <a:bodyPr/>
          <a:lstStyle/>
          <a:p>
            <a:pPr>
              <a:defRPr/>
            </a:pPr>
            <a:r>
              <a:rPr lang="en-US" smtClean="0"/>
              <a:t>6th European Summer School on Experimental Nuclear Astrophysics</a:t>
            </a:r>
            <a:endParaRPr lang="de-DE"/>
          </a:p>
        </p:txBody>
      </p:sp>
      <p:sp>
        <p:nvSpPr>
          <p:cNvPr id="5" name="Slide Number Placeholder 4"/>
          <p:cNvSpPr>
            <a:spLocks noGrp="1"/>
          </p:cNvSpPr>
          <p:nvPr>
            <p:ph type="sldNum" sz="quarter" idx="12"/>
          </p:nvPr>
        </p:nvSpPr>
        <p:spPr/>
        <p:txBody>
          <a:bodyPr/>
          <a:lstStyle/>
          <a:p>
            <a:pPr>
              <a:defRPr/>
            </a:pPr>
            <a:fld id="{2C42C69D-ACF3-4E39-A45F-E069C48190E9}" type="slidenum">
              <a:rPr lang="de-DE" smtClean="0"/>
              <a:pPr>
                <a:defRPr/>
              </a:pPr>
              <a:t>9</a:t>
            </a:fld>
            <a:endParaRPr lang="de-DE"/>
          </a:p>
        </p:txBody>
      </p:sp>
      <p:sp>
        <p:nvSpPr>
          <p:cNvPr id="7" name="TextBox 6"/>
          <p:cNvSpPr txBox="1"/>
          <p:nvPr/>
        </p:nvSpPr>
        <p:spPr>
          <a:xfrm>
            <a:off x="394566" y="1062289"/>
            <a:ext cx="3837709" cy="646331"/>
          </a:xfrm>
          <a:prstGeom prst="rect">
            <a:avLst/>
          </a:prstGeom>
          <a:noFill/>
        </p:spPr>
        <p:txBody>
          <a:bodyPr wrap="square" rtlCol="0">
            <a:spAutoFit/>
          </a:bodyPr>
          <a:lstStyle/>
          <a:p>
            <a:r>
              <a:rPr lang="de-DE" dirty="0" smtClean="0"/>
              <a:t>Current voltage characteristics with different X-ray photon intensities </a:t>
            </a:r>
            <a:endParaRPr lang="de-DE" dirty="0"/>
          </a:p>
        </p:txBody>
      </p:sp>
      <p:sp>
        <p:nvSpPr>
          <p:cNvPr id="8" name="TextBox 7"/>
          <p:cNvSpPr txBox="1"/>
          <p:nvPr/>
        </p:nvSpPr>
        <p:spPr>
          <a:xfrm>
            <a:off x="4232277" y="5191595"/>
            <a:ext cx="4911724" cy="923330"/>
          </a:xfrm>
          <a:prstGeom prst="rect">
            <a:avLst/>
          </a:prstGeom>
          <a:noFill/>
        </p:spPr>
        <p:txBody>
          <a:bodyPr wrap="square" rtlCol="0">
            <a:spAutoFit/>
          </a:bodyPr>
          <a:lstStyle/>
          <a:p>
            <a:r>
              <a:rPr lang="de-DE" dirty="0" smtClean="0"/>
              <a:t>Current voltage characteristics measurement at BESSYII synchrotron with different appied pressure  </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1420</Words>
  <Application>Microsoft Macintosh PowerPoint</Application>
  <PresentationFormat>On-screen Show (4:3)</PresentationFormat>
  <Paragraphs>197</Paragraphs>
  <Slides>20</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Office-Design</vt:lpstr>
      <vt:lpstr>PI3</vt:lpstr>
      <vt:lpstr>Equation</vt:lpstr>
      <vt:lpstr>Space charge effect in the Multi-ionization chamber response signal</vt:lpstr>
      <vt:lpstr>Slide 2</vt:lpstr>
      <vt:lpstr>Synchrotron Radiation  </vt:lpstr>
      <vt:lpstr>Slide 4</vt:lpstr>
      <vt:lpstr>Multi-ionization chamber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Conclusion</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Roman Klaes-Bierbrauer</dc:creator>
  <cp:lastModifiedBy>amgad</cp:lastModifiedBy>
  <cp:revision>108</cp:revision>
  <dcterms:created xsi:type="dcterms:W3CDTF">2010-10-18T07:54:12Z</dcterms:created>
  <dcterms:modified xsi:type="dcterms:W3CDTF">2011-09-20T13:39:57Z</dcterms:modified>
</cp:coreProperties>
</file>