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64" r:id="rId2"/>
    <p:sldId id="307" r:id="rId3"/>
    <p:sldId id="308" r:id="rId4"/>
    <p:sldId id="309" r:id="rId5"/>
    <p:sldId id="310" r:id="rId6"/>
    <p:sldId id="329" r:id="rId7"/>
    <p:sldId id="316" r:id="rId8"/>
    <p:sldId id="313" r:id="rId9"/>
    <p:sldId id="314" r:id="rId10"/>
    <p:sldId id="320" r:id="rId11"/>
    <p:sldId id="285" r:id="rId12"/>
    <p:sldId id="286" r:id="rId13"/>
    <p:sldId id="315" r:id="rId14"/>
    <p:sldId id="262" r:id="rId15"/>
    <p:sldId id="296" r:id="rId16"/>
    <p:sldId id="298" r:id="rId17"/>
    <p:sldId id="301" r:id="rId18"/>
    <p:sldId id="326" r:id="rId19"/>
    <p:sldId id="299" r:id="rId20"/>
    <p:sldId id="328" r:id="rId21"/>
    <p:sldId id="323" r:id="rId22"/>
    <p:sldId id="318" r:id="rId23"/>
    <p:sldId id="324" r:id="rId24"/>
    <p:sldId id="317" r:id="rId25"/>
    <p:sldId id="319" r:id="rId26"/>
    <p:sldId id="297" r:id="rId27"/>
    <p:sldId id="305" r:id="rId28"/>
    <p:sldId id="327" r:id="rId29"/>
    <p:sldId id="32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B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89" autoAdjust="0"/>
    <p:restoredTop sz="94658" autoAdjust="0"/>
  </p:normalViewPr>
  <p:slideViewPr>
    <p:cSldViewPr>
      <p:cViewPr>
        <p:scale>
          <a:sx n="70" d="100"/>
          <a:sy n="70" d="100"/>
        </p:scale>
        <p:origin x="-75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08793-20E5-44F1-A77F-36F35A503BF4}" type="datetimeFigureOut">
              <a:rPr lang="de-DE" smtClean="0"/>
              <a:pPr/>
              <a:t>20.09.2011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838CF-57B5-40E5-B330-384479F9532A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AD990-A8A1-457E-ABA1-58AC32773A67}" type="datetimeFigureOut">
              <a:rPr lang="de-DE" smtClean="0"/>
              <a:pPr/>
              <a:t>20.09.2011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01A4A-2FA7-43B3-9143-2404A60453EC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3D00A3-3696-42A6-8D70-192D90179BE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1780" y="6405712"/>
            <a:ext cx="2476500" cy="476250"/>
          </a:xfrm>
          <a:prstGeom prst="rect">
            <a:avLst/>
          </a:prstGeom>
        </p:spPr>
        <p:txBody>
          <a:bodyPr/>
          <a:lstStyle/>
          <a:p>
            <a:pPr algn="r"/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9668" y="6434162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98" y="6357958"/>
            <a:ext cx="782358" cy="714380"/>
          </a:xfrm>
          <a:prstGeom prst="ellipse">
            <a:avLst/>
          </a:prstGeom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fld id="{C03D00A3-3696-42A6-8D70-192D90179BE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381780" y="6405712"/>
            <a:ext cx="2476500" cy="476250"/>
          </a:xfrm>
          <a:prstGeom prst="rect">
            <a:avLst/>
          </a:prstGeom>
        </p:spPr>
        <p:txBody>
          <a:bodyPr/>
          <a:lstStyle/>
          <a:p>
            <a:pPr algn="r"/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9668" y="6434162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98" y="6357958"/>
            <a:ext cx="782358" cy="714380"/>
          </a:xfrm>
          <a:prstGeom prst="ellipse">
            <a:avLst/>
          </a:prstGeom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fld id="{C03D00A3-3696-42A6-8D70-192D90179BEA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3D00A3-3696-42A6-8D70-192D90179BE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3D00A3-3696-42A6-8D70-192D90179BE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3D00A3-3696-42A6-8D70-192D90179BE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3D00A3-3696-42A6-8D70-192D90179BE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C03D00A3-3696-42A6-8D70-192D90179BE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fld id="{C03D00A3-3696-42A6-8D70-192D90179BE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2" y="6262836"/>
            <a:ext cx="2476500" cy="476250"/>
          </a:xfrm>
          <a:prstGeom prst="rect">
            <a:avLst/>
          </a:prstGeom>
        </p:spPr>
        <p:txBody>
          <a:bodyPr/>
          <a:lstStyle/>
          <a:p>
            <a:pPr algn="r"/>
            <a:endParaRPr lang="de-D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291286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2" y="6286520"/>
            <a:ext cx="928694" cy="500066"/>
          </a:xfrm>
          <a:prstGeom prst="ellipse">
            <a:avLst/>
          </a:prstGeom>
          <a:noFill/>
        </p:spPr>
        <p:txBody>
          <a:bodyPr/>
          <a:lstStyle>
            <a:lvl1pPr algn="ctr"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&lt;#&gt;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dec.at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186986" y="3214686"/>
            <a:ext cx="8786874" cy="3786214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de-DE" sz="2000" dirty="0" smtClean="0"/>
              <a:t>C. Weiss </a:t>
            </a:r>
            <a:r>
              <a:rPr lang="de-DE" sz="2000" baseline="30000" dirty="0" smtClean="0"/>
              <a:t>1, 2</a:t>
            </a:r>
            <a:r>
              <a:rPr lang="de-DE" sz="2000" dirty="0" smtClean="0"/>
              <a:t>, G. Badurek 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, E. Berthoumieux </a:t>
            </a:r>
            <a:r>
              <a:rPr lang="de-DE" sz="2000" baseline="30000" dirty="0" smtClean="0"/>
              <a:t>3</a:t>
            </a:r>
            <a:r>
              <a:rPr lang="de-DE" sz="2000" dirty="0" smtClean="0"/>
              <a:t>, M. Calviani 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, E. Chiaveri 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, D. Dobos 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, </a:t>
            </a:r>
          </a:p>
          <a:p>
            <a:pPr>
              <a:spcBef>
                <a:spcPts val="300"/>
              </a:spcBef>
            </a:pPr>
            <a:r>
              <a:rPr lang="de-DE" sz="2000" dirty="0" smtClean="0"/>
              <a:t>E. Griesmayer </a:t>
            </a:r>
            <a:r>
              <a:rPr lang="de-DE" sz="2000" baseline="30000" dirty="0" smtClean="0"/>
              <a:t>4</a:t>
            </a:r>
            <a:r>
              <a:rPr lang="de-DE" sz="2000" dirty="0" smtClean="0"/>
              <a:t>,C. Guerrero 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,E. Jericha 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, F. Kaeppeler </a:t>
            </a:r>
            <a:r>
              <a:rPr lang="de-DE" sz="2000" baseline="30000" dirty="0" smtClean="0"/>
              <a:t>5</a:t>
            </a:r>
            <a:r>
              <a:rPr lang="de-DE" sz="2000" dirty="0" smtClean="0"/>
              <a:t>, H. Leeb </a:t>
            </a:r>
            <a:r>
              <a:rPr lang="de-DE" sz="2000" baseline="30000" dirty="0" smtClean="0"/>
              <a:t>2</a:t>
            </a:r>
            <a:r>
              <a:rPr lang="de-DE" sz="2000" dirty="0" smtClean="0"/>
              <a:t>,T. Rauscher </a:t>
            </a:r>
            <a:r>
              <a:rPr lang="de-DE" sz="2000" baseline="30000" dirty="0" smtClean="0"/>
              <a:t>6</a:t>
            </a:r>
            <a:r>
              <a:rPr lang="de-DE" sz="2000" dirty="0" smtClean="0"/>
              <a:t>, V.Vlachoudis </a:t>
            </a:r>
            <a:r>
              <a:rPr lang="de-DE" sz="2000" baseline="30000" dirty="0" smtClean="0"/>
              <a:t>1 </a:t>
            </a:r>
            <a:r>
              <a:rPr lang="de-DE" sz="2000" dirty="0" smtClean="0"/>
              <a:t>and the n_TOF collaboration</a:t>
            </a:r>
          </a:p>
          <a:p>
            <a:pPr>
              <a:lnSpc>
                <a:spcPct val="120000"/>
              </a:lnSpc>
            </a:pPr>
            <a:endParaRPr lang="de-DE" baseline="30000" dirty="0" smtClean="0"/>
          </a:p>
          <a:p>
            <a:pPr>
              <a:spcBef>
                <a:spcPts val="200"/>
              </a:spcBef>
            </a:pPr>
            <a:r>
              <a:rPr lang="de-DE" sz="1400" baseline="30000" dirty="0" smtClean="0"/>
              <a:t>1</a:t>
            </a:r>
            <a:r>
              <a:rPr lang="de-DE" sz="1400" dirty="0" smtClean="0"/>
              <a:t> CERN, Geneva, Switzerland</a:t>
            </a:r>
          </a:p>
          <a:p>
            <a:pPr>
              <a:spcBef>
                <a:spcPts val="200"/>
              </a:spcBef>
            </a:pPr>
            <a:r>
              <a:rPr lang="en-US" sz="1400" baseline="30000" dirty="0" smtClean="0"/>
              <a:t>2 </a:t>
            </a:r>
            <a:r>
              <a:rPr lang="en-US" sz="1400" dirty="0" smtClean="0"/>
              <a:t>Vienna University of Technology, Austria</a:t>
            </a:r>
          </a:p>
          <a:p>
            <a:pPr>
              <a:spcBef>
                <a:spcPts val="200"/>
              </a:spcBef>
            </a:pPr>
            <a:r>
              <a:rPr lang="fr-FR" sz="1400" baseline="30000" dirty="0" smtClean="0"/>
              <a:t>3</a:t>
            </a:r>
            <a:r>
              <a:rPr lang="fr-FR" sz="1400" dirty="0" smtClean="0"/>
              <a:t> CEA Saclay, IRFU, F-91191 Gif-sur-Yvette, France</a:t>
            </a:r>
          </a:p>
          <a:p>
            <a:pPr>
              <a:spcBef>
                <a:spcPts val="200"/>
              </a:spcBef>
            </a:pPr>
            <a:r>
              <a:rPr lang="de-DE" sz="1400" baseline="30000" dirty="0" smtClean="0"/>
              <a:t>4</a:t>
            </a:r>
            <a:r>
              <a:rPr lang="de-DE" sz="1400" dirty="0" smtClean="0"/>
              <a:t> CIVIDEC Instrumentation GmbH, Vienna, Austria</a:t>
            </a:r>
          </a:p>
          <a:p>
            <a:pPr>
              <a:spcBef>
                <a:spcPts val="200"/>
              </a:spcBef>
            </a:pPr>
            <a:r>
              <a:rPr lang="en-US" sz="1400" baseline="30000" dirty="0" smtClean="0"/>
              <a:t>5</a:t>
            </a:r>
            <a:r>
              <a:rPr lang="en-US" sz="1400" dirty="0" smtClean="0"/>
              <a:t> Karlsruhe Institute of Technology, Campus Nord, Germany</a:t>
            </a:r>
          </a:p>
          <a:p>
            <a:pPr>
              <a:spcBef>
                <a:spcPts val="200"/>
              </a:spcBef>
            </a:pPr>
            <a:r>
              <a:rPr lang="en-US" sz="1400" baseline="30000" dirty="0" smtClean="0"/>
              <a:t>6 </a:t>
            </a:r>
            <a:r>
              <a:rPr lang="en-US" sz="1400" dirty="0" smtClean="0"/>
              <a:t>University of Basel, Basel, Switzerland</a:t>
            </a: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>
          <a:xfrm>
            <a:off x="457200" y="1714488"/>
            <a:ext cx="8229600" cy="1470025"/>
          </a:xfrm>
        </p:spPr>
        <p:txBody>
          <a:bodyPr>
            <a:normAutofit/>
          </a:bodyPr>
          <a:lstStyle/>
          <a:p>
            <a:r>
              <a:rPr smtClean="0"/>
              <a:t>A CVD diamond detector for (n,</a:t>
            </a:r>
            <a:r>
              <a:rPr lang="el-GR" dirty="0" smtClean="0">
                <a:latin typeface="Franklin Gothic Book"/>
              </a:rPr>
              <a:t>α</a:t>
            </a:r>
            <a:r>
              <a:rPr smtClean="0"/>
              <a:t>) cross section measurements</a:t>
            </a:r>
            <a:endParaRPr lang="de-DE" dirty="0"/>
          </a:p>
        </p:txBody>
      </p:sp>
      <p:pic>
        <p:nvPicPr>
          <p:cNvPr id="4" name="Picture 3" descr="TU-Header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067710"/>
            <a:ext cx="4695656" cy="576000"/>
          </a:xfrm>
          <a:prstGeom prst="rect">
            <a:avLst/>
          </a:prstGeom>
        </p:spPr>
      </p:pic>
      <p:pic>
        <p:nvPicPr>
          <p:cNvPr id="5" name="Picture 4" descr="Civide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118" y="6067710"/>
            <a:ext cx="2073600" cy="576000"/>
          </a:xfrm>
          <a:prstGeom prst="rect">
            <a:avLst/>
          </a:prstGeom>
        </p:spPr>
      </p:pic>
      <p:pic>
        <p:nvPicPr>
          <p:cNvPr id="6" name="Picture 5" descr="CER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6067710"/>
            <a:ext cx="576000" cy="5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de-DE" baseline="30000" dirty="0" smtClean="0"/>
              <a:t>10</a:t>
            </a:r>
            <a:r>
              <a:rPr lang="de-DE" dirty="0" smtClean="0"/>
              <a:t>B(n,</a:t>
            </a:r>
            <a:r>
              <a:rPr lang="en-GB" dirty="0" smtClean="0"/>
              <a:t> α</a:t>
            </a:r>
            <a:r>
              <a:rPr lang="de-DE" dirty="0" smtClean="0"/>
              <a:t>)</a:t>
            </a:r>
            <a:r>
              <a:rPr lang="de-DE" baseline="30000" dirty="0" smtClean="0"/>
              <a:t>7</a:t>
            </a:r>
            <a:r>
              <a:rPr lang="de-DE" dirty="0" smtClean="0"/>
              <a:t>Li Measurement 2011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with the prototype detector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The CVD Diamond Detector</a:t>
            </a:r>
            <a:endParaRPr lang="de-DE" sz="3200" u="sng" dirty="0"/>
          </a:p>
        </p:txBody>
      </p:sp>
      <p:grpSp>
        <p:nvGrpSpPr>
          <p:cNvPr id="5" name="Content Placeholder 4"/>
          <p:cNvGrpSpPr>
            <a:grpSpLocks noGrp="1"/>
          </p:cNvGrpSpPr>
          <p:nvPr>
            <p:ph sz="quarter" idx="1"/>
          </p:nvPr>
        </p:nvGrpSpPr>
        <p:grpSpPr>
          <a:xfrm>
            <a:off x="2686512" y="2115016"/>
            <a:ext cx="3600000" cy="3600000"/>
            <a:chOff x="605066" y="1040831"/>
            <a:chExt cx="4881178" cy="4936718"/>
          </a:xfrm>
        </p:grpSpPr>
        <p:pic>
          <p:nvPicPr>
            <p:cNvPr id="6" name="Picture 5" descr="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860" y="1040831"/>
              <a:ext cx="3879639" cy="2880000"/>
            </a:xfrm>
            <a:prstGeom prst="rect">
              <a:avLst/>
            </a:prstGeom>
          </p:spPr>
        </p:pic>
        <p:pic>
          <p:nvPicPr>
            <p:cNvPr id="7" name="Picture 6" descr="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1052736"/>
              <a:ext cx="3879639" cy="2880000"/>
            </a:xfrm>
            <a:prstGeom prst="rect">
              <a:avLst/>
            </a:prstGeom>
          </p:spPr>
        </p:pic>
        <p:pic>
          <p:nvPicPr>
            <p:cNvPr id="8" name="Picture 7" descr="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066" y="3097549"/>
              <a:ext cx="3879639" cy="2880000"/>
            </a:xfrm>
            <a:prstGeom prst="rect">
              <a:avLst/>
            </a:prstGeom>
          </p:spPr>
        </p:pic>
        <p:pic>
          <p:nvPicPr>
            <p:cNvPr id="9" name="Picture 8" descr="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6605" y="3086179"/>
              <a:ext cx="3879639" cy="2880000"/>
            </a:xfrm>
            <a:prstGeom prst="rect">
              <a:avLst/>
            </a:prstGeom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2786050" y="1857364"/>
            <a:ext cx="3429024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928396" y="3915393"/>
            <a:ext cx="3429024" cy="158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48207" y="150017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 mm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6791413" y="363117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 mm</a:t>
            </a:r>
            <a:endParaRPr lang="de-DE" dirty="0"/>
          </a:p>
        </p:txBody>
      </p:sp>
      <p:grpSp>
        <p:nvGrpSpPr>
          <p:cNvPr id="27" name="Group 26"/>
          <p:cNvGrpSpPr/>
          <p:nvPr/>
        </p:nvGrpSpPr>
        <p:grpSpPr>
          <a:xfrm>
            <a:off x="2818757" y="2254398"/>
            <a:ext cx="3319043" cy="3325500"/>
            <a:chOff x="2818757" y="2254398"/>
            <a:chExt cx="3319043" cy="3325500"/>
          </a:xfrm>
          <a:solidFill>
            <a:schemeClr val="accent1"/>
          </a:solidFill>
        </p:grpSpPr>
        <p:sp>
          <p:nvSpPr>
            <p:cNvPr id="20" name="Rectangle 19"/>
            <p:cNvSpPr/>
            <p:nvPr/>
          </p:nvSpPr>
          <p:spPr>
            <a:xfrm>
              <a:off x="2818851" y="2254398"/>
              <a:ext cx="3312000" cy="792000"/>
            </a:xfrm>
            <a:prstGeom prst="rect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18757" y="3097568"/>
              <a:ext cx="3312000" cy="792000"/>
            </a:xfrm>
            <a:prstGeom prst="rect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18851" y="3941945"/>
              <a:ext cx="3312000" cy="792000"/>
            </a:xfrm>
            <a:prstGeom prst="rect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25800" y="4787898"/>
              <a:ext cx="3312000" cy="792000"/>
            </a:xfrm>
            <a:prstGeom prst="rect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7158" y="3467637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Metallization</a:t>
            </a:r>
            <a:r>
              <a:rPr lang="de-DE" dirty="0" smtClean="0"/>
              <a:t>:</a:t>
            </a:r>
          </a:p>
          <a:p>
            <a:r>
              <a:rPr lang="de-DE" dirty="0" smtClean="0"/>
              <a:t>In coll.with CEA Saclay</a:t>
            </a:r>
          </a:p>
          <a:p>
            <a:r>
              <a:rPr lang="de-DE" dirty="0" smtClean="0"/>
              <a:t>4 pads of 100 nm 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92105" y="214311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 = 500 </a:t>
            </a:r>
            <a:r>
              <a:rPr lang="el-GR" dirty="0" smtClean="0">
                <a:latin typeface="Calibri"/>
              </a:rPr>
              <a:t>μ</a:t>
            </a:r>
            <a:r>
              <a:rPr lang="de-DE" dirty="0" smtClean="0"/>
              <a:t>m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The Detector Prototype</a:t>
            </a:r>
            <a:endParaRPr lang="de-DE" sz="3200" u="sng" dirty="0"/>
          </a:p>
        </p:txBody>
      </p:sp>
      <p:pic>
        <p:nvPicPr>
          <p:cNvPr id="27" name="Picture 26" descr="PCBbott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576" y="2285992"/>
            <a:ext cx="3353058" cy="2520000"/>
          </a:xfrm>
          <a:prstGeom prst="rect">
            <a:avLst/>
          </a:prstGeom>
        </p:spPr>
      </p:pic>
      <p:pic>
        <p:nvPicPr>
          <p:cNvPr id="28" name="Picture 27" descr="PCBmidd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045" y="2285992"/>
            <a:ext cx="3321196" cy="2520000"/>
          </a:xfrm>
          <a:prstGeom prst="rect">
            <a:avLst/>
          </a:prstGeom>
        </p:spPr>
      </p:pic>
      <p:pic>
        <p:nvPicPr>
          <p:cNvPr id="34" name="Picture 33" descr="PCB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370" y="2285992"/>
            <a:ext cx="3343846" cy="252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027115" y="3149084"/>
            <a:ext cx="792000" cy="792000"/>
            <a:chOff x="2818757" y="2254398"/>
            <a:chExt cx="3319043" cy="3325500"/>
          </a:xfrm>
          <a:solidFill>
            <a:schemeClr val="accent1"/>
          </a:solidFill>
        </p:grpSpPr>
        <p:sp>
          <p:nvSpPr>
            <p:cNvPr id="30" name="Rectangle 29"/>
            <p:cNvSpPr/>
            <p:nvPr/>
          </p:nvSpPr>
          <p:spPr>
            <a:xfrm>
              <a:off x="2818851" y="2254398"/>
              <a:ext cx="3312000" cy="792000"/>
            </a:xfrm>
            <a:prstGeom prst="rect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818757" y="3097568"/>
              <a:ext cx="3312000" cy="792000"/>
            </a:xfrm>
            <a:prstGeom prst="rect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18851" y="3941945"/>
              <a:ext cx="3312000" cy="792000"/>
            </a:xfrm>
            <a:prstGeom prst="rect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825800" y="4787898"/>
              <a:ext cx="3312000" cy="792000"/>
            </a:xfrm>
            <a:prstGeom prst="rect">
              <a:avLst/>
            </a:prstGeom>
            <a:grp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8" name="Picture 37" descr="BorProb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2285992"/>
            <a:ext cx="2928958" cy="2520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500166" y="1785926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 smtClean="0"/>
              <a:t>10</a:t>
            </a:r>
            <a:r>
              <a:rPr lang="de-DE" dirty="0" smtClean="0"/>
              <a:t>B</a:t>
            </a:r>
            <a:r>
              <a:rPr lang="de-DE" baseline="-25000" dirty="0" smtClean="0"/>
              <a:t>4</a:t>
            </a:r>
            <a:r>
              <a:rPr lang="de-DE" dirty="0" smtClean="0"/>
              <a:t>C sample</a:t>
            </a:r>
            <a:endParaRPr lang="de-DE" dirty="0"/>
          </a:p>
        </p:txBody>
      </p:sp>
      <p:sp>
        <p:nvSpPr>
          <p:cNvPr id="41" name="TextBox 40"/>
          <p:cNvSpPr txBox="1"/>
          <p:nvPr/>
        </p:nvSpPr>
        <p:spPr>
          <a:xfrm>
            <a:off x="3679432" y="1785926"/>
            <a:ext cx="257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PCB structure with diamond</a:t>
            </a:r>
            <a:endParaRPr lang="de-DE" dirty="0"/>
          </a:p>
        </p:txBody>
      </p:sp>
      <p:sp>
        <p:nvSpPr>
          <p:cNvPr id="45" name="Rectangle 44"/>
          <p:cNvSpPr/>
          <p:nvPr/>
        </p:nvSpPr>
        <p:spPr>
          <a:xfrm rot="10800000">
            <a:off x="4143372" y="2271600"/>
            <a:ext cx="71438" cy="25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500166" y="3513317"/>
            <a:ext cx="1571636" cy="158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21810" y="3143248"/>
            <a:ext cx="14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Neutron Beam</a:t>
            </a:r>
            <a:endParaRPr lang="de-DE" dirty="0"/>
          </a:p>
        </p:txBody>
      </p:sp>
      <p:sp>
        <p:nvSpPr>
          <p:cNvPr id="50" name="TextBox 49"/>
          <p:cNvSpPr txBox="1"/>
          <p:nvPr/>
        </p:nvSpPr>
        <p:spPr>
          <a:xfrm>
            <a:off x="2928926" y="5214950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Distance Sample to Diamond</a:t>
            </a:r>
          </a:p>
          <a:p>
            <a:pPr algn="ctr"/>
            <a:r>
              <a:rPr lang="de-DE" dirty="0" smtClean="0"/>
              <a:t>d = 0.5 mm</a:t>
            </a:r>
            <a:endParaRPr lang="de-DE" dirty="0"/>
          </a:p>
        </p:txBody>
      </p:sp>
      <p:cxnSp>
        <p:nvCxnSpPr>
          <p:cNvPr id="52" name="Straight Arrow Connector 51"/>
          <p:cNvCxnSpPr/>
          <p:nvPr/>
        </p:nvCxnSpPr>
        <p:spPr>
          <a:xfrm rot="5400000" flipH="1" flipV="1">
            <a:off x="4035413" y="5009796"/>
            <a:ext cx="357190" cy="53119"/>
          </a:xfrm>
          <a:prstGeom prst="straightConnector1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4214810" y="2273113"/>
            <a:ext cx="287438" cy="2520000"/>
            <a:chOff x="4214810" y="2273113"/>
            <a:chExt cx="287438" cy="2520000"/>
          </a:xfrm>
        </p:grpSpPr>
        <p:grpSp>
          <p:nvGrpSpPr>
            <p:cNvPr id="37" name="Group 36"/>
            <p:cNvGrpSpPr/>
            <p:nvPr/>
          </p:nvGrpSpPr>
          <p:grpSpPr>
            <a:xfrm>
              <a:off x="4214810" y="2273113"/>
              <a:ext cx="287438" cy="2520000"/>
              <a:chOff x="4214810" y="2273113"/>
              <a:chExt cx="287438" cy="2520000"/>
            </a:xfrm>
          </p:grpSpPr>
          <p:grpSp>
            <p:nvGrpSpPr>
              <p:cNvPr id="36" name="Group 35"/>
              <p:cNvGrpSpPr/>
              <p:nvPr/>
            </p:nvGrpSpPr>
            <p:grpSpPr>
              <a:xfrm rot="10800000">
                <a:off x="4214810" y="2273113"/>
                <a:ext cx="287438" cy="2520000"/>
                <a:chOff x="360000" y="2160000"/>
                <a:chExt cx="287438" cy="25200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360000" y="2160000"/>
                  <a:ext cx="144000" cy="25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04000" y="2160000"/>
                  <a:ext cx="71438" cy="25200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76000" y="2160000"/>
                  <a:ext cx="71438" cy="2520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4214810" y="3133722"/>
                <a:ext cx="71438" cy="828000"/>
              </a:xfrm>
              <a:prstGeom prst="rect">
                <a:avLst/>
              </a:prstGeom>
              <a:solidFill>
                <a:schemeClr val="bg1">
                  <a:alpha val="9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286248" y="3107964"/>
                <a:ext cx="71438" cy="90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  <a:alpha val="9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57686" y="3133722"/>
              <a:ext cx="144000" cy="828000"/>
            </a:xfrm>
            <a:prstGeom prst="rect">
              <a:avLst/>
            </a:prstGeom>
            <a:solidFill>
              <a:schemeClr val="bg1">
                <a:alpha val="9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77521E-6 L 0.14566 0.00278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7521E-6 L 0.08542 0.00278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1" grpId="0"/>
      <p:bldP spid="41" grpId="1"/>
      <p:bldP spid="45" grpId="0" animBg="1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4" algn="l" rtl="0">
              <a:spcBef>
                <a:spcPct val="0"/>
              </a:spcBef>
            </a:pPr>
            <a:r>
              <a:rPr lang="de-DE" sz="3200" u="sng" dirty="0">
                <a:latin typeface="+mj-lt"/>
              </a:rPr>
              <a:t/>
            </a:r>
            <a:br>
              <a:rPr lang="de-DE" sz="3200" u="sng" dirty="0">
                <a:latin typeface="+mj-lt"/>
              </a:rPr>
            </a:br>
            <a:r>
              <a:rPr lang="de-DE" sz="3200" u="sng" dirty="0" smtClean="0">
                <a:latin typeface="+mj-lt"/>
              </a:rPr>
              <a:t/>
            </a:r>
            <a:br>
              <a:rPr lang="de-DE" sz="3200" u="sng" dirty="0" smtClean="0">
                <a:latin typeface="+mj-lt"/>
              </a:rPr>
            </a:br>
            <a:r>
              <a:rPr lang="de-DE" sz="3200" u="sng" dirty="0">
                <a:latin typeface="+mj-lt"/>
              </a:rPr>
              <a:t/>
            </a:r>
            <a:br>
              <a:rPr lang="de-DE" sz="3200" u="sng" dirty="0">
                <a:latin typeface="+mj-lt"/>
              </a:rPr>
            </a:br>
            <a:r>
              <a:rPr lang="de-DE" sz="3200" u="sng" dirty="0" smtClean="0">
                <a:latin typeface="+mj-lt"/>
              </a:rPr>
              <a:t/>
            </a:r>
            <a:br>
              <a:rPr lang="de-DE" sz="3200" u="sng" dirty="0" smtClean="0">
                <a:latin typeface="+mj-lt"/>
              </a:rPr>
            </a:br>
            <a:r>
              <a:rPr lang="de-DE" sz="3200" u="sng" dirty="0">
                <a:latin typeface="+mj-lt"/>
              </a:rPr>
              <a:t/>
            </a:r>
            <a:br>
              <a:rPr lang="de-DE" sz="3200" u="sng" dirty="0">
                <a:latin typeface="+mj-lt"/>
              </a:rPr>
            </a:br>
            <a:r>
              <a:rPr lang="de-DE" sz="3200" u="sng" dirty="0" smtClean="0">
                <a:latin typeface="+mj-lt"/>
              </a:rPr>
              <a:t/>
            </a:r>
            <a:br>
              <a:rPr lang="de-DE" sz="3200" u="sng" dirty="0" smtClean="0">
                <a:latin typeface="+mj-lt"/>
              </a:rPr>
            </a:br>
            <a:r>
              <a:rPr lang="de-DE" sz="3200" u="sng" baseline="30000" dirty="0" smtClean="0">
                <a:latin typeface="+mj-lt"/>
              </a:rPr>
              <a:t>10</a:t>
            </a:r>
            <a:r>
              <a:rPr lang="de-DE" sz="3200" u="sng" dirty="0" smtClean="0">
                <a:latin typeface="+mj-lt"/>
              </a:rPr>
              <a:t>B (n, </a:t>
            </a:r>
            <a:r>
              <a:rPr lang="en-GB" sz="3200" u="sng" dirty="0" smtClean="0">
                <a:latin typeface="+mj-lt"/>
              </a:rPr>
              <a:t>α) </a:t>
            </a:r>
            <a:r>
              <a:rPr lang="en-GB" sz="3200" u="sng" baseline="30000" dirty="0" smtClean="0">
                <a:latin typeface="+mj-lt"/>
              </a:rPr>
              <a:t>7</a:t>
            </a:r>
            <a:r>
              <a:rPr lang="en-GB" sz="3200" u="sng" dirty="0" smtClean="0">
                <a:latin typeface="+mj-lt"/>
              </a:rPr>
              <a:t>Li measurement @ </a:t>
            </a:r>
            <a:r>
              <a:rPr lang="en-GB" sz="3200" u="sng" dirty="0" err="1" smtClean="0">
                <a:latin typeface="+mj-lt"/>
              </a:rPr>
              <a:t>n_TOF</a:t>
            </a:r>
            <a:endParaRPr lang="de-DE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82563" lvl="2" indent="-182563">
              <a:buNone/>
            </a:pPr>
            <a:r>
              <a:rPr lang="de-DE" sz="1800" dirty="0" smtClean="0"/>
              <a:t>16.June 2011 – 29.June 2011</a:t>
            </a:r>
          </a:p>
          <a:p>
            <a:pPr marL="182563" lvl="2" indent="-182563">
              <a:buNone/>
            </a:pPr>
            <a:endParaRPr lang="de-DE" sz="1800" dirty="0" smtClean="0"/>
          </a:p>
          <a:p>
            <a:pPr marL="182563" lvl="2" indent="-182563">
              <a:buNone/>
            </a:pPr>
            <a:r>
              <a:rPr lang="de-DE" sz="1800" u="sng" dirty="0" smtClean="0"/>
              <a:t>OBJECTIVES  OF   THE  TEST  MEASUREMENT :</a:t>
            </a:r>
          </a:p>
          <a:p>
            <a:pPr marL="342900" lvl="2" indent="-342900">
              <a:buAutoNum type="arabicParenR"/>
            </a:pPr>
            <a:r>
              <a:rPr lang="de-DE" sz="1800" dirty="0" smtClean="0"/>
              <a:t>Investigate the background level in the region of interest</a:t>
            </a:r>
          </a:p>
          <a:p>
            <a:pPr marL="342900" lvl="2" indent="-342900">
              <a:buFont typeface="Wingdings 2"/>
              <a:buAutoNum type="arabicParenR"/>
            </a:pPr>
            <a:r>
              <a:rPr lang="de-DE" sz="1800" dirty="0" smtClean="0"/>
              <a:t>Identify aspects to be improved for the future detector </a:t>
            </a:r>
          </a:p>
          <a:p>
            <a:pPr marL="342900" lvl="2" indent="-342900">
              <a:buAutoNum type="arabicParenR"/>
            </a:pPr>
            <a:r>
              <a:rPr lang="de-DE" sz="1800" dirty="0" smtClean="0"/>
              <a:t>Investigate the detection efficiency for the (n,</a:t>
            </a:r>
            <a:r>
              <a:rPr lang="en-GB" sz="1800" dirty="0" smtClean="0"/>
              <a:t> α</a:t>
            </a:r>
            <a:r>
              <a:rPr lang="de-DE" sz="1800" dirty="0" smtClean="0"/>
              <a:t>) reaction</a:t>
            </a:r>
          </a:p>
          <a:p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Reaction Yield:</a:t>
            </a:r>
          </a:p>
          <a:p>
            <a:pPr marL="182563" lvl="2" indent="-182563">
              <a:buNone/>
            </a:pPr>
            <a:endParaRPr lang="de-DE" sz="1600" b="1" dirty="0" smtClean="0"/>
          </a:p>
          <a:p>
            <a:pPr marL="182563" lvl="2" indent="-182563">
              <a:buNone/>
            </a:pPr>
            <a:endParaRPr lang="de-DE" sz="1600" b="1" dirty="0" smtClean="0"/>
          </a:p>
          <a:p>
            <a:pPr marL="182563" lvl="2" indent="-182563">
              <a:buNone/>
            </a:pPr>
            <a:endParaRPr lang="de-DE" sz="1600" b="1" dirty="0" smtClean="0"/>
          </a:p>
          <a:p>
            <a:pPr marL="182563" lvl="2" indent="-182563">
              <a:buNone/>
            </a:pPr>
            <a:endParaRPr lang="de-DE" sz="1600" b="1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14625" y="3929066"/>
          <a:ext cx="2982913" cy="719137"/>
        </p:xfrm>
        <a:graphic>
          <a:graphicData uri="http://schemas.openxmlformats.org/presentationml/2006/ole">
            <p:oleObj spid="_x0000_s1026" name="Equation" r:id="rId3" imgW="1790640" imgH="431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14612" y="4851418"/>
          <a:ext cx="2224088" cy="720725"/>
        </p:xfrm>
        <a:graphic>
          <a:graphicData uri="http://schemas.openxmlformats.org/presentationml/2006/ole">
            <p:oleObj spid="_x0000_s1027" name="Equation" r:id="rId4" imgW="1333440" imgH="431640" progId="Equation.3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3500430" y="5143512"/>
            <a:ext cx="785818" cy="5000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baseline="30000" dirty="0" smtClean="0"/>
              <a:t>10</a:t>
            </a:r>
            <a:r>
              <a:rPr lang="de-DE" sz="3200" u="sng" dirty="0" smtClean="0"/>
              <a:t>B (n, </a:t>
            </a:r>
            <a:r>
              <a:rPr lang="en-GB" sz="3200" u="sng" dirty="0" smtClean="0"/>
              <a:t>α) </a:t>
            </a:r>
            <a:r>
              <a:rPr lang="en-GB" sz="3200" u="sng" baseline="30000" dirty="0" smtClean="0"/>
              <a:t>7</a:t>
            </a:r>
            <a:r>
              <a:rPr lang="en-GB" sz="3200" u="sng" dirty="0" smtClean="0"/>
              <a:t>Li measurement</a:t>
            </a:r>
            <a:endParaRPr lang="de-DE" sz="3200" u="sng" dirty="0"/>
          </a:p>
        </p:txBody>
      </p:sp>
      <p:pic>
        <p:nvPicPr>
          <p:cNvPr id="4" name="Content Placeholder 3" descr="HPIM14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3080" y="1470660"/>
            <a:ext cx="6035040" cy="4526280"/>
          </a:xfr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500166" y="3643313"/>
            <a:ext cx="2214578" cy="4567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4414" y="3286124"/>
            <a:ext cx="1082989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Neutrons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5206579" y="1785926"/>
            <a:ext cx="2008627" cy="646331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Detector box with </a:t>
            </a:r>
          </a:p>
          <a:p>
            <a:r>
              <a:rPr lang="de-DE" dirty="0" smtClean="0"/>
              <a:t>Sample inside</a:t>
            </a:r>
            <a:endParaRPr lang="de-DE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857752" y="2500306"/>
            <a:ext cx="428628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0604" y="3286124"/>
            <a:ext cx="1456617" cy="369332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pPr marL="0" lvl="2"/>
            <a:r>
              <a:rPr lang="de-DE" dirty="0" smtClean="0"/>
              <a:t>Preamplifiers 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39556" y="3071810"/>
            <a:ext cx="1032655" cy="276999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Preamplifiers *</a:t>
            </a:r>
            <a:endParaRPr lang="de-DE" sz="12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009668" y="6434162"/>
            <a:ext cx="6705604" cy="457200"/>
          </a:xfrm>
        </p:spPr>
        <p:txBody>
          <a:bodyPr/>
          <a:lstStyle/>
          <a:p>
            <a:r>
              <a:rPr lang="de-DE" dirty="0" smtClean="0"/>
              <a:t>* CIVIDEC Instrumentation GmbH: </a:t>
            </a:r>
            <a:r>
              <a:rPr lang="de-DE" dirty="0" smtClean="0">
                <a:hlinkClick r:id="rId3"/>
              </a:rPr>
              <a:t>http:</a:t>
            </a:r>
            <a:r>
              <a:rPr lang="de-DE" spc="-300" dirty="0" smtClean="0">
                <a:hlinkClick r:id="rId3"/>
              </a:rPr>
              <a:t>//</a:t>
            </a:r>
            <a:r>
              <a:rPr lang="de-DE" dirty="0" smtClean="0">
                <a:hlinkClick r:id="rId3"/>
              </a:rPr>
              <a:t>www.cividec.at/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Preliminary Results – TOF Pad 2</a:t>
            </a:r>
            <a:endParaRPr lang="de-DE" sz="3200" u="sng" dirty="0"/>
          </a:p>
        </p:txBody>
      </p:sp>
      <p:pic>
        <p:nvPicPr>
          <p:cNvPr id="5" name="Content Placeholder 4" descr="DIAM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486494"/>
            <a:ext cx="7043761" cy="4776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otal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330002"/>
            <a:ext cx="7464304" cy="506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36"/>
            <a:ext cx="8115328" cy="1143000"/>
          </a:xfrm>
        </p:spPr>
        <p:txBody>
          <a:bodyPr>
            <a:normAutofit/>
          </a:bodyPr>
          <a:lstStyle/>
          <a:p>
            <a:r>
              <a:rPr lang="de-DE" sz="3200" u="sng" dirty="0" smtClean="0"/>
              <a:t>Preliminary Results – Reaction Yield</a:t>
            </a:r>
            <a:endParaRPr lang="de-DE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Outlook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Intended Measurements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Proposed Isotopes</a:t>
            </a:r>
            <a:endParaRPr lang="de-DE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keV</a:t>
            </a:r>
            <a:r>
              <a:rPr lang="en-US" sz="2000" dirty="0" smtClean="0"/>
              <a:t> &lt; E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&lt; </a:t>
            </a:r>
            <a:r>
              <a:rPr lang="en-US" sz="2000" dirty="0" err="1" smtClean="0"/>
              <a:t>MeV</a:t>
            </a:r>
            <a:r>
              <a:rPr lang="en-US" sz="2000" dirty="0" smtClean="0"/>
              <a:t> Candidates:</a:t>
            </a:r>
          </a:p>
          <a:p>
            <a:pPr marL="662940" lvl="1" indent="-342900">
              <a:buFont typeface="+mj-lt"/>
              <a:buAutoNum type="arabicPeriod"/>
            </a:pPr>
            <a:r>
              <a:rPr lang="de-DE" sz="2000" baseline="30000" dirty="0" smtClean="0"/>
              <a:t>33</a:t>
            </a:r>
            <a:r>
              <a:rPr lang="de-DE" sz="2000" dirty="0" smtClean="0"/>
              <a:t>S</a:t>
            </a:r>
          </a:p>
          <a:p>
            <a:pPr marL="662940" lvl="1" indent="-342900">
              <a:buFont typeface="+mj-lt"/>
              <a:buAutoNum type="arabicPeriod"/>
            </a:pPr>
            <a:r>
              <a:rPr lang="de-DE" sz="2000" baseline="30000" dirty="0" smtClean="0"/>
              <a:t>59</a:t>
            </a:r>
            <a:r>
              <a:rPr lang="de-DE" sz="2000" dirty="0" smtClean="0"/>
              <a:t>Ni</a:t>
            </a:r>
          </a:p>
          <a:p>
            <a:pPr marL="662940" lvl="1" indent="-342900">
              <a:buFont typeface="+mj-lt"/>
              <a:buAutoNum type="arabicPeriod"/>
            </a:pPr>
            <a:r>
              <a:rPr lang="de-DE" sz="2000" baseline="30000" dirty="0" smtClean="0"/>
              <a:t>67</a:t>
            </a:r>
            <a:r>
              <a:rPr lang="de-DE" sz="2000" dirty="0" smtClean="0"/>
              <a:t>Zn</a:t>
            </a:r>
          </a:p>
          <a:p>
            <a:pPr marL="662940" lvl="1" indent="-342900">
              <a:buFont typeface="+mj-lt"/>
              <a:buAutoNum type="arabicPeriod"/>
            </a:pPr>
            <a:r>
              <a:rPr lang="de-DE" sz="2000" baseline="30000" dirty="0" smtClean="0"/>
              <a:t>95</a:t>
            </a:r>
            <a:r>
              <a:rPr lang="de-DE" sz="2000" dirty="0" smtClean="0"/>
              <a:t>Mo</a:t>
            </a:r>
          </a:p>
          <a:p>
            <a:pPr marL="662940" lvl="1" indent="-342900">
              <a:buFont typeface="+mj-lt"/>
              <a:buAutoNum type="arabicPeriod"/>
            </a:pPr>
            <a:r>
              <a:rPr lang="de-DE" sz="2000" baseline="30000" dirty="0" smtClean="0"/>
              <a:t>149</a:t>
            </a:r>
            <a:r>
              <a:rPr lang="de-DE" sz="2000" dirty="0" smtClean="0"/>
              <a:t>Sm</a:t>
            </a:r>
          </a:p>
          <a:p>
            <a:pPr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E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&gt; </a:t>
            </a:r>
            <a:r>
              <a:rPr lang="en-US" sz="2000" dirty="0" err="1" smtClean="0"/>
              <a:t>MeV</a:t>
            </a:r>
            <a:r>
              <a:rPr lang="en-US" sz="2000" dirty="0" smtClean="0"/>
              <a:t> Candidates:</a:t>
            </a:r>
          </a:p>
          <a:p>
            <a:pPr marL="662940" lvl="1" indent="-342900">
              <a:buFont typeface="+mj-lt"/>
              <a:buAutoNum type="arabicPeriod"/>
            </a:pPr>
            <a:r>
              <a:rPr lang="de-DE" sz="2000" baseline="30000" dirty="0" smtClean="0"/>
              <a:t>16</a:t>
            </a:r>
            <a:r>
              <a:rPr lang="de-DE" sz="2000" dirty="0" smtClean="0"/>
              <a:t>O</a:t>
            </a:r>
          </a:p>
          <a:p>
            <a:pPr marL="662940" lvl="1" indent="-342900">
              <a:buFont typeface="+mj-lt"/>
              <a:buAutoNum type="arabicPeriod"/>
            </a:pPr>
            <a:r>
              <a:rPr lang="de-DE" sz="2000" baseline="30000" dirty="0" smtClean="0"/>
              <a:t>25</a:t>
            </a:r>
            <a:r>
              <a:rPr lang="de-DE" sz="2000" dirty="0" smtClean="0"/>
              <a:t>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Prototype: Expected Counting rates</a:t>
            </a:r>
            <a:endParaRPr lang="de-DE" sz="3200" u="sng" dirty="0"/>
          </a:p>
        </p:txBody>
      </p:sp>
      <p:pic>
        <p:nvPicPr>
          <p:cNvPr id="4" name="Content Placeholder 3" descr="ExpCountsDiffIsotandDiamond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28700" y="1367726"/>
            <a:ext cx="7258076" cy="49221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Introduction</a:t>
            </a:r>
            <a:endParaRPr lang="de-DE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342900" lvl="2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CVD diamond as detector material</a:t>
            </a:r>
          </a:p>
          <a:p>
            <a:pPr marL="342900" lvl="2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The n_TOF experiment at CERN</a:t>
            </a:r>
          </a:p>
          <a:p>
            <a:pPr marL="342900" lvl="2" indent="-342900">
              <a:lnSpc>
                <a:spcPct val="150000"/>
              </a:lnSpc>
              <a:buFont typeface="+mj-lt"/>
              <a:buAutoNum type="arabicPeriod"/>
            </a:pPr>
            <a:r>
              <a:rPr lang="de-DE" baseline="30000" dirty="0" smtClean="0"/>
              <a:t>10</a:t>
            </a:r>
            <a:r>
              <a:rPr lang="de-DE" dirty="0" smtClean="0"/>
              <a:t>B(n,</a:t>
            </a:r>
            <a:r>
              <a:rPr lang="en-GB" dirty="0" smtClean="0"/>
              <a:t> α</a:t>
            </a:r>
            <a:r>
              <a:rPr lang="de-DE" dirty="0" smtClean="0"/>
              <a:t>)</a:t>
            </a:r>
            <a:r>
              <a:rPr lang="de-DE" baseline="30000" dirty="0" smtClean="0"/>
              <a:t>7</a:t>
            </a:r>
            <a:r>
              <a:rPr lang="de-DE" dirty="0" smtClean="0"/>
              <a:t>Li measurement 2011 @ n_TOF, with the prototype detector</a:t>
            </a:r>
          </a:p>
          <a:p>
            <a:pPr marL="342900" lvl="2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Outlook on future measurements</a:t>
            </a:r>
          </a:p>
          <a:p>
            <a:pPr marL="182563" lvl="2" indent="-182563">
              <a:buNone/>
            </a:pPr>
            <a:endParaRPr lang="de-DE" sz="1600" b="1" dirty="0" smtClean="0"/>
          </a:p>
          <a:p>
            <a:pPr marL="182563" lvl="2" indent="-182563">
              <a:buNone/>
            </a:pPr>
            <a:endParaRPr lang="de-DE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Intended Measurements</a:t>
            </a:r>
            <a:endParaRPr lang="de-DE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de-DE" dirty="0" smtClean="0"/>
              <a:t>2011: Background measurement at PTB Braunschweig</a:t>
            </a:r>
          </a:p>
          <a:p>
            <a:endParaRPr lang="de-DE" dirty="0" smtClean="0"/>
          </a:p>
          <a:p>
            <a:r>
              <a:rPr lang="de-DE" dirty="0" smtClean="0"/>
              <a:t>2012: </a:t>
            </a:r>
            <a:r>
              <a:rPr lang="de-DE" baseline="30000" dirty="0" smtClean="0"/>
              <a:t>33</a:t>
            </a:r>
            <a:r>
              <a:rPr lang="de-DE" dirty="0" smtClean="0"/>
              <a:t>S (n, </a:t>
            </a:r>
            <a:r>
              <a:rPr lang="el-GR" dirty="0" smtClean="0">
                <a:latin typeface="Franklin Gothic Book"/>
              </a:rPr>
              <a:t>α</a:t>
            </a:r>
            <a:r>
              <a:rPr lang="de-DE" dirty="0" smtClean="0"/>
              <a:t>)</a:t>
            </a:r>
            <a:r>
              <a:rPr lang="de-DE" baseline="30000" dirty="0" smtClean="0"/>
              <a:t> 30</a:t>
            </a:r>
            <a:r>
              <a:rPr lang="de-DE" dirty="0" smtClean="0"/>
              <a:t>Si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 30 x 30 [mm</a:t>
            </a:r>
            <a:r>
              <a:rPr lang="de-DE" baseline="30000" dirty="0" smtClean="0"/>
              <a:t>2</a:t>
            </a:r>
            <a:r>
              <a:rPr lang="de-DE" dirty="0" smtClean="0"/>
              <a:t>] pCVD diamond detector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For background reduction: thickness only 250 </a:t>
            </a:r>
            <a:r>
              <a:rPr lang="el-GR" dirty="0" smtClean="0">
                <a:latin typeface="Calibri"/>
              </a:rPr>
              <a:t>μ</a:t>
            </a:r>
            <a:r>
              <a:rPr lang="de-DE" dirty="0" smtClean="0"/>
              <a:t>m</a:t>
            </a:r>
          </a:p>
          <a:p>
            <a:pPr lvl="1">
              <a:buFont typeface="Symbol" pitchFamily="18" charset="2"/>
              <a:buChar char="-"/>
            </a:pPr>
            <a:r>
              <a:rPr lang="de-DE" baseline="30000" dirty="0" smtClean="0"/>
              <a:t>33</a:t>
            </a:r>
            <a:r>
              <a:rPr lang="de-DE" dirty="0" smtClean="0"/>
              <a:t>S sample at both sides of detector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Assembly under Vacuum</a:t>
            </a:r>
          </a:p>
          <a:p>
            <a:pPr lvl="1">
              <a:buNone/>
            </a:pPr>
            <a:endParaRPr lang="de-DE" dirty="0" smtClean="0"/>
          </a:p>
          <a:p>
            <a:r>
              <a:rPr lang="de-DE" dirty="0" smtClean="0"/>
              <a:t>Future (2014?):</a:t>
            </a:r>
          </a:p>
          <a:p>
            <a:pPr lvl="1">
              <a:buFont typeface="Symbol" pitchFamily="18" charset="2"/>
              <a:buChar char="-"/>
            </a:pPr>
            <a:r>
              <a:rPr lang="de-DE" dirty="0" smtClean="0"/>
              <a:t>Ringdetector with sCVD diamonds</a:t>
            </a:r>
          </a:p>
          <a:p>
            <a:pPr lvl="2">
              <a:buFont typeface="Wingdings" pitchFamily="2" charset="2"/>
              <a:buChar char="Ø"/>
            </a:pPr>
            <a:r>
              <a:rPr lang="de-DE" dirty="0" smtClean="0"/>
              <a:t>Elimination of </a:t>
            </a:r>
            <a:r>
              <a:rPr lang="de-DE" baseline="30000" dirty="0" smtClean="0"/>
              <a:t>12</a:t>
            </a:r>
            <a:r>
              <a:rPr lang="de-DE" dirty="0" smtClean="0"/>
              <a:t>C induced background</a:t>
            </a:r>
          </a:p>
          <a:p>
            <a:pPr lvl="2">
              <a:buFont typeface="Wingdings" pitchFamily="2" charset="2"/>
              <a:buChar char="Ø"/>
            </a:pPr>
            <a:r>
              <a:rPr lang="de-DE" dirty="0" smtClean="0"/>
              <a:t>Reduction of in-beam </a:t>
            </a:r>
            <a:r>
              <a:rPr lang="el-GR" dirty="0" smtClean="0">
                <a:latin typeface="Calibri"/>
              </a:rPr>
              <a:t>γ</a:t>
            </a:r>
            <a:r>
              <a:rPr lang="de-DE" dirty="0" smtClean="0"/>
              <a:t>-ray background at n_TOF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4294967295"/>
          </p:nvPr>
        </p:nvSpPr>
        <p:spPr>
          <a:xfrm>
            <a:off x="714348" y="1000108"/>
            <a:ext cx="7772400" cy="4572000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de-DE" sz="3200" dirty="0" smtClean="0">
                <a:latin typeface="+mj-lt"/>
              </a:rPr>
              <a:t>Thank you for your attention!</a:t>
            </a:r>
            <a:endParaRPr lang="de-DE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Diamond Properties</a:t>
            </a:r>
          </a:p>
        </p:txBody>
      </p:sp>
      <p:graphicFrame>
        <p:nvGraphicFramePr>
          <p:cNvPr id="4" name="Group 775"/>
          <p:cNvGraphicFramePr>
            <a:graphicFrameLocks noGrp="1"/>
          </p:cNvGraphicFramePr>
          <p:nvPr>
            <p:ph sz="half" idx="4294967295"/>
          </p:nvPr>
        </p:nvGraphicFramePr>
        <p:xfrm>
          <a:off x="842963" y="1428736"/>
          <a:ext cx="7920037" cy="5061272"/>
        </p:xfrm>
        <a:graphic>
          <a:graphicData uri="http://schemas.openxmlformats.org/drawingml/2006/table">
            <a:tbl>
              <a:tblPr/>
              <a:tblGrid>
                <a:gridCol w="3417887"/>
                <a:gridCol w="1500188"/>
                <a:gridCol w="1501775"/>
                <a:gridCol w="15001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Property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Diamond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Silicon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Band gap [eV]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5.5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1.12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  <a:sym typeface="ZapfDingbats" pitchFamily="82" charset="2"/>
                        </a:rPr>
                        <a:t>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Low leakage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Breakdown field [V/cm]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10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7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3x10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Intrinsic resistivity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@ R.T.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[</a:t>
                      </a:r>
                      <a:r>
                        <a:rPr kumimoji="0" lang="el-G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Ω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 cm]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&gt; 10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2.3x10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Intrinsic carrier density [cm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-3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&lt;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10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1.5x10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Electron mobility [cm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2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/Vs]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1900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1350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  <a:sym typeface="ZapfDingbats" pitchFamily="82" charset="2"/>
                        </a:rPr>
                        <a:t> Fast signal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Hole mobility [cm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2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/Vs]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2300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480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Saturation velocity [cm/s]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1x 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10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0.82x </a:t>
                      </a: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10</a:t>
                      </a:r>
                      <a:r>
                        <a:rPr kumimoji="0" lang="en-GB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Density [g/cm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3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3.52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2.33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Atomic number – Z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6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14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Dielectric constant -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ε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5.7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11.9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  <a:sym typeface="ZapfDingbats" pitchFamily="82" charset="2"/>
                        </a:rPr>
                        <a:t> Low capacitance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Displacement energy [eV/atom]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43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13-20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  <a:sym typeface="ZapfDingbats" pitchFamily="82" charset="2"/>
                        </a:rPr>
                        <a:t> Radiation hard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  <a:sym typeface="ZapfDingbats" pitchFamily="82" charset="2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Thermal conductivity [W/m.K]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~2000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150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  <a:sym typeface="ZapfDingbats" pitchFamily="82" charset="2"/>
                        </a:rPr>
                        <a:t> Heat spreader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  <a:sym typeface="ZapfDingbats" pitchFamily="82" charset="2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Energy to create e-h pair [eV]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13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3.61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Radiation length [cm]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12.2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9.36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Spec. ionization loss [</a:t>
                      </a:r>
                      <a:r>
                        <a:rPr kumimoji="0" lang="en-GB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MeV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/cm]</a:t>
                      </a: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6.07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3.21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Aver. signal created / 100 </a:t>
                      </a:r>
                      <a:r>
                        <a:rPr kumimoji="0" lang="el-G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μ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m [e</a:t>
                      </a:r>
                      <a:r>
                        <a:rPr kumimoji="0" lang="en-GB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]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3602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8892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  <a:sym typeface="ZapfDingbats" pitchFamily="82" charset="2"/>
                        </a:rPr>
                        <a:t> Low signal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  <a:sym typeface="ZapfDingbats" pitchFamily="82" charset="2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Aver. signal created / 0.1 X</a:t>
                      </a:r>
                      <a:r>
                        <a:rPr kumimoji="0" lang="en-GB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 [e</a:t>
                      </a:r>
                      <a:r>
                        <a:rPr kumimoji="0" lang="en-GB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]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18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4401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pitchFamily="34" charset="0"/>
                          <a:ea typeface="ＭＳ Ｐゴシック" charset="-128"/>
                          <a:cs typeface="Lucida Sans Unicode" pitchFamily="34" charset="0"/>
                        </a:rPr>
                        <a:t>8323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Lucida Sans Unicode" pitchFamily="34" charset="0"/>
                      </a:endParaRPr>
                    </a:p>
                  </a:txBody>
                  <a:tcPr marL="360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CVD diamond as detector material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sCVD typical pulse shapes: Testbeam Oct.2010 @ n_TOF</a:t>
            </a:r>
            <a:endParaRPr lang="de-DE" sz="1800" dirty="0"/>
          </a:p>
        </p:txBody>
      </p:sp>
      <p:pic>
        <p:nvPicPr>
          <p:cNvPr id="5" name="Picture 4" descr="PulseShap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76246"/>
            <a:ext cx="6332879" cy="4624588"/>
          </a:xfrm>
          <a:prstGeom prst="rect">
            <a:avLst/>
          </a:prstGeom>
        </p:spPr>
      </p:pic>
      <p:grpSp>
        <p:nvGrpSpPr>
          <p:cNvPr id="4" name="Group 70"/>
          <p:cNvGrpSpPr/>
          <p:nvPr/>
        </p:nvGrpSpPr>
        <p:grpSpPr>
          <a:xfrm>
            <a:off x="2928132" y="2500306"/>
            <a:ext cx="1358116" cy="3214710"/>
            <a:chOff x="2785256" y="2428868"/>
            <a:chExt cx="1358116" cy="3215504"/>
          </a:xfrm>
        </p:grpSpPr>
        <p:cxnSp>
          <p:nvCxnSpPr>
            <p:cNvPr id="31" name="Straight Connector 30"/>
            <p:cNvCxnSpPr/>
            <p:nvPr/>
          </p:nvCxnSpPr>
          <p:spPr>
            <a:xfrm rot="5400000" flipH="1" flipV="1">
              <a:off x="1178695" y="4036223"/>
              <a:ext cx="3214710" cy="1588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V="1">
              <a:off x="1893075" y="3321843"/>
              <a:ext cx="3143272" cy="1357322"/>
            </a:xfrm>
            <a:prstGeom prst="line">
              <a:avLst/>
            </a:prstGeom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389368" y="4059800"/>
            <a:ext cx="2338845" cy="36933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Triangular ≈ pCVD signal</a:t>
            </a:r>
            <a:endParaRPr lang="de-DE" dirty="0"/>
          </a:p>
        </p:txBody>
      </p:sp>
      <p:sp>
        <p:nvSpPr>
          <p:cNvPr id="38" name="TextBox 37"/>
          <p:cNvSpPr txBox="1"/>
          <p:nvPr/>
        </p:nvSpPr>
        <p:spPr>
          <a:xfrm>
            <a:off x="4387192" y="2786058"/>
            <a:ext cx="1184940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Rectangular</a:t>
            </a:r>
            <a:endParaRPr lang="de-DE" dirty="0"/>
          </a:p>
        </p:txBody>
      </p:sp>
      <p:grpSp>
        <p:nvGrpSpPr>
          <p:cNvPr id="6" name="Group 75"/>
          <p:cNvGrpSpPr/>
          <p:nvPr/>
        </p:nvGrpSpPr>
        <p:grpSpPr>
          <a:xfrm>
            <a:off x="2857488" y="2500306"/>
            <a:ext cx="1356526" cy="3214710"/>
            <a:chOff x="2857488" y="2500306"/>
            <a:chExt cx="1356526" cy="3214710"/>
          </a:xfrm>
        </p:grpSpPr>
        <p:cxnSp>
          <p:nvCxnSpPr>
            <p:cNvPr id="7" name="Straight Connector 6"/>
            <p:cNvCxnSpPr/>
            <p:nvPr/>
          </p:nvCxnSpPr>
          <p:spPr>
            <a:xfrm rot="5400000" flipH="1" flipV="1">
              <a:off x="1264197" y="4094429"/>
              <a:ext cx="3213878" cy="27296"/>
            </a:xfrm>
            <a:prstGeom prst="line">
              <a:avLst/>
            </a:prstGeom>
            <a:ln w="50800">
              <a:solidFill>
                <a:srgbClr val="002060"/>
              </a:solidFill>
            </a:ln>
            <a:effectLst>
              <a:outerShdw blurRad="50800" dist="50800" dir="5400000" algn="ctr" rotWithShape="0">
                <a:schemeClr val="accent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2857488" y="2500306"/>
              <a:ext cx="1356526" cy="1663"/>
            </a:xfrm>
            <a:prstGeom prst="line">
              <a:avLst/>
            </a:prstGeom>
            <a:ln w="508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2625158" y="4070732"/>
              <a:ext cx="3142440" cy="1588"/>
            </a:xfrm>
            <a:prstGeom prst="line">
              <a:avLst/>
            </a:prstGeom>
            <a:ln w="50800">
              <a:solidFill>
                <a:srgbClr val="002060"/>
              </a:solidFill>
            </a:ln>
            <a:effectLst>
              <a:outerShdw blurRad="50800" dist="50800" dir="5400000" algn="ctr" rotWithShape="0">
                <a:schemeClr val="accent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CVD diamond as detector material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de-DE" sz="1800" dirty="0" smtClean="0"/>
          </a:p>
          <a:p>
            <a:endParaRPr lang="de-DE" sz="1800" dirty="0" smtClean="0"/>
          </a:p>
          <a:p>
            <a:r>
              <a:rPr lang="de-DE" sz="1800" dirty="0" smtClean="0"/>
              <a:t>Successfully used in various applications, for example:</a:t>
            </a:r>
          </a:p>
          <a:p>
            <a:endParaRPr lang="de-DE" sz="1800" dirty="0" smtClean="0"/>
          </a:p>
          <a:p>
            <a:pPr lvl="1">
              <a:buFont typeface="Symbol" pitchFamily="18" charset="2"/>
              <a:buChar char="-"/>
            </a:pPr>
            <a:r>
              <a:rPr lang="de-DE" sz="1600" dirty="0" smtClean="0"/>
              <a:t>CERN: RD42 =&gt; ATLAS, CMS,  ALICE, LHCb </a:t>
            </a:r>
          </a:p>
          <a:p>
            <a:pPr lvl="1">
              <a:buFont typeface="Symbol" pitchFamily="18" charset="2"/>
              <a:buChar char="-"/>
            </a:pPr>
            <a:r>
              <a:rPr lang="de-DE" sz="1600" dirty="0" smtClean="0"/>
              <a:t>CERN: LHC – beam loss monitor =&gt; cryogenic applications under investigation at the moment</a:t>
            </a:r>
          </a:p>
          <a:p>
            <a:pPr lvl="1">
              <a:buFont typeface="Symbol" pitchFamily="18" charset="2"/>
              <a:buChar char="-"/>
            </a:pPr>
            <a:r>
              <a:rPr lang="de-DE" sz="1600" dirty="0" smtClean="0"/>
              <a:t>Geel: Fission fragment monitor </a:t>
            </a:r>
          </a:p>
          <a:p>
            <a:pPr lvl="1">
              <a:buFont typeface="Symbol" pitchFamily="18" charset="2"/>
              <a:buChar char="-"/>
            </a:pPr>
            <a:r>
              <a:rPr lang="de-DE" sz="1600" dirty="0" smtClean="0"/>
              <a:t>CEA: Neutron applications</a:t>
            </a:r>
          </a:p>
          <a:p>
            <a:pPr lvl="1">
              <a:buFont typeface="Symbol" pitchFamily="18" charset="2"/>
              <a:buChar char="-"/>
            </a:pPr>
            <a:r>
              <a:rPr lang="de-DE" sz="1600" dirty="0" smtClean="0"/>
              <a:t>Beam position monitors at synchrotrons</a:t>
            </a:r>
          </a:p>
          <a:p>
            <a:pPr lvl="1">
              <a:buFont typeface="Symbol" pitchFamily="18" charset="2"/>
              <a:buChar char="-"/>
            </a:pPr>
            <a:r>
              <a:rPr lang="de-DE" sz="1600" dirty="0" smtClean="0"/>
              <a:t>Industrial applications: Cyclotron - Phase monitor </a:t>
            </a:r>
          </a:p>
          <a:p>
            <a:pPr lvl="1">
              <a:buFont typeface="Symbol" pitchFamily="18" charset="2"/>
              <a:buChar char="-"/>
            </a:pPr>
            <a:r>
              <a:rPr lang="de-DE" sz="1600" dirty="0" smtClean="0"/>
              <a:t>…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Preliminary Results – Pad 2</a:t>
            </a:r>
            <a:endParaRPr lang="de-DE" dirty="0"/>
          </a:p>
        </p:txBody>
      </p:sp>
      <p:pic>
        <p:nvPicPr>
          <p:cNvPr id="5" name="Content Placeholder 4" descr="DIAM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486494"/>
            <a:ext cx="7043762" cy="4776804"/>
          </a:xfrm>
        </p:spPr>
      </p:pic>
      <p:sp>
        <p:nvSpPr>
          <p:cNvPr id="4" name="Oval 3"/>
          <p:cNvSpPr/>
          <p:nvPr/>
        </p:nvSpPr>
        <p:spPr>
          <a:xfrm>
            <a:off x="4071934" y="3786190"/>
            <a:ext cx="2500330" cy="1214446"/>
          </a:xfrm>
          <a:prstGeom prst="ellipse">
            <a:avLst/>
          </a:prstGeom>
          <a:solidFill>
            <a:schemeClr val="tx1">
              <a:alpha val="47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4">
                    <a:lumMod val="75000"/>
                  </a:schemeClr>
                </a:solidFill>
                <a:latin typeface="Calibri"/>
              </a:rPr>
              <a:t>n_TOF </a:t>
            </a:r>
          </a:p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latin typeface="Calibri"/>
              </a:rPr>
              <a:t>γ</a:t>
            </a:r>
            <a:r>
              <a:rPr lang="de-DE" b="1" dirty="0" smtClean="0">
                <a:solidFill>
                  <a:schemeClr val="accent4">
                    <a:lumMod val="75000"/>
                  </a:schemeClr>
                </a:solidFill>
              </a:rPr>
              <a:t> –Background - Moderation</a:t>
            </a:r>
            <a:endParaRPr lang="de-DE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Suggested Isotopes @ n_TOF</a:t>
            </a:r>
            <a:endParaRPr lang="de-DE" dirty="0"/>
          </a:p>
        </p:txBody>
      </p:sp>
      <p:pic>
        <p:nvPicPr>
          <p:cNvPr id="6" name="Content Placeholder 5" descr="X4sPlotZvd2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481339" cy="4991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2012: </a:t>
            </a:r>
            <a:r>
              <a:rPr lang="de-DE" baseline="30000" dirty="0" smtClean="0"/>
              <a:t>33</a:t>
            </a:r>
            <a:r>
              <a:rPr lang="de-DE" dirty="0" smtClean="0"/>
              <a:t>S</a:t>
            </a:r>
            <a:endParaRPr lang="de-DE" dirty="0"/>
          </a:p>
        </p:txBody>
      </p:sp>
      <p:pic>
        <p:nvPicPr>
          <p:cNvPr id="6" name="Content Placeholder 5" descr="33SallX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374259" cy="4919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Abstract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7772400" cy="4572000"/>
          </a:xfrm>
        </p:spPr>
        <p:txBody>
          <a:bodyPr anchor="ctr"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    In astrophysics, the determination of the optical </a:t>
            </a:r>
            <a:r>
              <a:rPr lang="el-GR" dirty="0" smtClean="0">
                <a:latin typeface="Franklin Gothic Book"/>
              </a:rPr>
              <a:t>α</a:t>
            </a:r>
            <a:r>
              <a:rPr lang="en-US" dirty="0" smtClean="0"/>
              <a:t>-nucleus potential for low </a:t>
            </a:r>
            <a:r>
              <a:rPr lang="el-GR" dirty="0" smtClean="0">
                <a:latin typeface="Franklin Gothic Book"/>
              </a:rPr>
              <a:t>α </a:t>
            </a:r>
            <a:r>
              <a:rPr lang="en-US" dirty="0" smtClean="0"/>
              <a:t>energies has turned out to be a challenge, crucial in understanding the origin of the stable isotopes. Theory still cannot predict the optical potentials required for the calculation of the astrophysical reaction rates in the Hauser-</a:t>
            </a:r>
            <a:r>
              <a:rPr lang="en-US" dirty="0" err="1" smtClean="0"/>
              <a:t>Feshbach</a:t>
            </a:r>
            <a:r>
              <a:rPr lang="en-US" dirty="0" smtClean="0"/>
              <a:t> statistical model and there is scant experimental information on reactions with </a:t>
            </a:r>
            <a:r>
              <a:rPr lang="el-GR" dirty="0" smtClean="0">
                <a:latin typeface="Franklin Gothic Book"/>
              </a:rPr>
              <a:t>α </a:t>
            </a:r>
            <a:r>
              <a:rPr lang="en-US" dirty="0" smtClean="0"/>
              <a:t>particles at the relevant astrophysical energies. Measurements of (n, </a:t>
            </a:r>
            <a:r>
              <a:rPr lang="el-GR" dirty="0" smtClean="0">
                <a:latin typeface="Franklin Gothic Book"/>
              </a:rPr>
              <a:t>α</a:t>
            </a:r>
            <a:r>
              <a:rPr lang="en-US" dirty="0" smtClean="0"/>
              <a:t>) cross sections offer a good opportunity to study the </a:t>
            </a:r>
            <a:r>
              <a:rPr lang="el-GR" smtClean="0">
                <a:latin typeface="Franklin Gothic Book"/>
              </a:rPr>
              <a:t>α </a:t>
            </a:r>
            <a:r>
              <a:rPr lang="en-US" smtClean="0"/>
              <a:t>channel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the </a:t>
            </a:r>
            <a:r>
              <a:rPr lang="en-US" dirty="0" err="1" smtClean="0"/>
              <a:t>n_TOF</a:t>
            </a:r>
            <a:r>
              <a:rPr lang="en-US" dirty="0" smtClean="0"/>
              <a:t> experiment at CERN a prototype detector, based on the chemical vapor deposition (CVD) diamond technology has been </a:t>
            </a:r>
            <a:r>
              <a:rPr lang="en-US" dirty="0" err="1" smtClean="0"/>
              <a:t>developped</a:t>
            </a:r>
            <a:r>
              <a:rPr lang="en-US" dirty="0" smtClean="0"/>
              <a:t> for (n, </a:t>
            </a:r>
            <a:r>
              <a:rPr lang="el-GR" dirty="0" smtClean="0">
                <a:latin typeface="Franklin Gothic Book"/>
              </a:rPr>
              <a:t>α</a:t>
            </a:r>
            <a:r>
              <a:rPr lang="en-US" dirty="0" smtClean="0"/>
              <a:t>) measurements. A reference measurement of the 10B(n, </a:t>
            </a:r>
            <a:r>
              <a:rPr lang="el-GR" dirty="0" smtClean="0">
                <a:latin typeface="Franklin Gothic Book" pitchFamily="34" charset="0"/>
              </a:rPr>
              <a:t>α</a:t>
            </a:r>
            <a:r>
              <a:rPr lang="en-US" dirty="0" smtClean="0"/>
              <a:t>)7Li reaction has been performed in 2011 at </a:t>
            </a:r>
            <a:r>
              <a:rPr lang="en-US" dirty="0" err="1" smtClean="0"/>
              <a:t>n_TOF</a:t>
            </a:r>
            <a:r>
              <a:rPr lang="en-US" dirty="0" smtClean="0"/>
              <a:t> as a feasibility study for this detector type.</a:t>
            </a:r>
          </a:p>
          <a:p>
            <a:pPr algn="just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preliminary results of this measurement and an outline for future experiments will be presented.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spcBef>
                <a:spcPct val="0"/>
              </a:spcBef>
            </a:pPr>
            <a:r>
              <a:rPr lang="de-DE" sz="4000" dirty="0" smtClean="0">
                <a:latin typeface="+mj-lt"/>
              </a:rPr>
              <a:t>CVD diamond as detector material</a:t>
            </a:r>
            <a:endParaRPr lang="de-DE" sz="40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4" indent="0">
              <a:spcBef>
                <a:spcPts val="580"/>
              </a:spcBef>
              <a:buClr>
                <a:schemeClr val="accent1"/>
              </a:buClr>
              <a:buSzPct val="85000"/>
            </a:pPr>
            <a:endParaRPr lang="de-DE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CVD diamond as detector material</a:t>
            </a:r>
            <a:endParaRPr lang="de-DE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53034"/>
          </a:xfrm>
        </p:spPr>
        <p:txBody>
          <a:bodyPr>
            <a:normAutofit lnSpcReduction="10000"/>
          </a:bodyPr>
          <a:lstStyle/>
          <a:p>
            <a:pPr marL="342900" lvl="2" indent="-342900">
              <a:buNone/>
            </a:pPr>
            <a:r>
              <a:rPr lang="de-DE" sz="1800" dirty="0" smtClean="0"/>
              <a:t>Chemical vapor deposition (CVD) diamond is a </a:t>
            </a:r>
          </a:p>
          <a:p>
            <a:pPr marL="342900" lvl="2" indent="-342900">
              <a:buFont typeface="+mj-lt"/>
              <a:buAutoNum type="arabicPeriod"/>
            </a:pPr>
            <a:r>
              <a:rPr lang="de-DE" sz="1800" dirty="0" smtClean="0"/>
              <a:t>Semiconducting material</a:t>
            </a:r>
          </a:p>
          <a:p>
            <a:pPr marL="891540" lvl="4" indent="-342900">
              <a:buFont typeface="Arial" pitchFamily="34" charset="0"/>
              <a:buChar char="•"/>
            </a:pPr>
            <a:r>
              <a:rPr lang="de-DE" sz="1800" dirty="0" smtClean="0"/>
              <a:t>Band gap = 5.5 [eV]</a:t>
            </a:r>
          </a:p>
          <a:p>
            <a:pPr marL="891540" lvl="4" indent="-342900">
              <a:buFont typeface="Arial" pitchFamily="34" charset="0"/>
              <a:buChar char="•"/>
            </a:pPr>
            <a:r>
              <a:rPr lang="de-DE" sz="1800" dirty="0" smtClean="0"/>
              <a:t>Energy to create an e</a:t>
            </a:r>
            <a:r>
              <a:rPr lang="de-DE" sz="1800" baseline="30000" dirty="0" smtClean="0"/>
              <a:t>-</a:t>
            </a:r>
            <a:r>
              <a:rPr lang="de-DE" sz="1800" dirty="0" smtClean="0"/>
              <a:t>-hole pair = 13 [eV]</a:t>
            </a:r>
          </a:p>
          <a:p>
            <a:pPr marL="891540" lvl="4" indent="-342900">
              <a:buFont typeface="Arial" pitchFamily="34" charset="0"/>
              <a:buChar char="•"/>
            </a:pPr>
            <a:r>
              <a:rPr lang="de-DE" sz="1800" dirty="0" smtClean="0"/>
              <a:t>typical IV curve (pCVD):</a:t>
            </a:r>
          </a:p>
          <a:p>
            <a:pPr marL="891540" lvl="4" indent="-342900">
              <a:buFont typeface="Arial" pitchFamily="34" charset="0"/>
              <a:buChar char="•"/>
            </a:pPr>
            <a:r>
              <a:rPr lang="de-DE" sz="1800" dirty="0" smtClean="0"/>
              <a:t>low leakage current</a:t>
            </a:r>
          </a:p>
          <a:p>
            <a:pPr marL="891540" lvl="4" indent="-342900">
              <a:buFont typeface="Arial" pitchFamily="34" charset="0"/>
              <a:buChar char="•"/>
            </a:pPr>
            <a:r>
              <a:rPr lang="de-DE" sz="1800" dirty="0" smtClean="0"/>
              <a:t>sCVD ~ 2E-12</a:t>
            </a:r>
          </a:p>
          <a:p>
            <a:pPr marL="342900" lvl="2" indent="-342900">
              <a:buFont typeface="+mj-lt"/>
              <a:buAutoNum type="arabicPeriod" startAt="2"/>
            </a:pPr>
            <a:r>
              <a:rPr lang="de-DE" sz="1800" dirty="0" smtClean="0"/>
              <a:t>Particle Interaction with the diamond:</a:t>
            </a:r>
          </a:p>
          <a:p>
            <a:pPr marL="342900" lvl="2" indent="-342900">
              <a:buFont typeface="Wingdings" pitchFamily="2" charset="2"/>
              <a:buChar char="Ø"/>
            </a:pPr>
            <a:endParaRPr lang="de-DE" sz="1800" dirty="0" smtClean="0"/>
          </a:p>
          <a:p>
            <a:pPr marL="342900" lvl="2" indent="-342900">
              <a:buFont typeface="+mj-lt"/>
              <a:buAutoNum type="arabicPeriod" startAt="2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2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2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2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2"/>
            </a:pPr>
            <a:endParaRPr lang="de-DE" sz="1600" dirty="0" smtClean="0"/>
          </a:p>
          <a:p>
            <a:pPr marL="891540" lvl="4" indent="-342900">
              <a:buNone/>
            </a:pPr>
            <a:r>
              <a:rPr lang="de-DE" sz="1800" dirty="0" smtClean="0"/>
              <a:t>=&gt; Neutrons: nuclear reactions with </a:t>
            </a:r>
            <a:r>
              <a:rPr lang="de-DE" sz="1800" baseline="30000" dirty="0" smtClean="0"/>
              <a:t>12</a:t>
            </a:r>
            <a:r>
              <a:rPr lang="de-DE" sz="1800" dirty="0" smtClean="0"/>
              <a:t>C</a:t>
            </a:r>
          </a:p>
          <a:p>
            <a:pPr marL="617220" lvl="3" indent="-342900">
              <a:buFont typeface="Wingdings" pitchFamily="2" charset="2"/>
              <a:buChar char="Ø"/>
            </a:pPr>
            <a:r>
              <a:rPr lang="de-DE" sz="1800" dirty="0" smtClean="0"/>
              <a:t>Solid state ionization chamber</a:t>
            </a:r>
          </a:p>
          <a:p>
            <a:pPr marL="342900" lvl="2" indent="-342900">
              <a:buFont typeface="+mj-lt"/>
              <a:buAutoNum type="arabicPeriod" startAt="2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2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2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2"/>
            </a:pPr>
            <a:endParaRPr lang="de-DE" sz="1600" dirty="0" smtClean="0"/>
          </a:p>
          <a:p>
            <a:pPr marL="182563" lvl="2" indent="-182563">
              <a:buNone/>
            </a:pPr>
            <a:endParaRPr lang="de-DE" sz="1600" b="1" dirty="0" smtClean="0"/>
          </a:p>
        </p:txBody>
      </p:sp>
      <p:grpSp>
        <p:nvGrpSpPr>
          <p:cNvPr id="2" name="Group 14"/>
          <p:cNvGrpSpPr/>
          <p:nvPr/>
        </p:nvGrpSpPr>
        <p:grpSpPr>
          <a:xfrm>
            <a:off x="3571868" y="3163170"/>
            <a:ext cx="5286412" cy="2766160"/>
            <a:chOff x="3571868" y="3163170"/>
            <a:chExt cx="5286412" cy="2766160"/>
          </a:xfrm>
        </p:grpSpPr>
        <p:pic>
          <p:nvPicPr>
            <p:cNvPr id="5" name="Picture 4" descr="IVCurv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0856" y="3171836"/>
              <a:ext cx="4897424" cy="275749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071934" y="3163170"/>
              <a:ext cx="857256" cy="28575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571868" y="3286124"/>
              <a:ext cx="500066" cy="1588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381124" y="3929066"/>
          <a:ext cx="64770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12"/>
                <a:gridCol w="323851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Charged particles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Uncharged particles (photons)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Excitation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Photoelectric effect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Ionization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Compton scattering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Bremsstrahlung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Pair production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CVD diamond as detector material</a:t>
            </a:r>
            <a:endParaRPr lang="de-DE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pPr marL="342900" lvl="2" indent="-342900">
              <a:buFont typeface="+mj-lt"/>
              <a:buAutoNum type="arabicPeriod" startAt="3"/>
            </a:pPr>
            <a:r>
              <a:rPr lang="de-DE" sz="1800" dirty="0" smtClean="0"/>
              <a:t>Different materials:</a:t>
            </a:r>
          </a:p>
          <a:p>
            <a:pPr marL="617220" lvl="3" indent="-342900">
              <a:buFont typeface="Arial" pitchFamily="34" charset="0"/>
              <a:buChar char="•"/>
            </a:pPr>
            <a:r>
              <a:rPr lang="de-DE" sz="1800" dirty="0" smtClean="0"/>
              <a:t>Poly crystalline (pCVD)</a:t>
            </a:r>
          </a:p>
          <a:p>
            <a:pPr marL="891540" lvl="4" indent="-342900">
              <a:buNone/>
            </a:pPr>
            <a:r>
              <a:rPr lang="de-DE" sz="1600" dirty="0" smtClean="0"/>
              <a:t>		</a:t>
            </a:r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Wingdings" pitchFamily="2" charset="2"/>
              <a:buChar char="Ø"/>
            </a:pPr>
            <a:r>
              <a:rPr lang="de-DE" sz="1800" dirty="0" smtClean="0"/>
              <a:t>Different charge collection distance </a:t>
            </a:r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Wingdings" pitchFamily="2" charset="2"/>
              <a:buChar char="Ø"/>
            </a:pPr>
            <a:endParaRPr lang="de-DE" sz="1600" dirty="0" smtClean="0"/>
          </a:p>
          <a:p>
            <a:pPr marL="617220" lvl="3" indent="-342900">
              <a:buFont typeface="Arial" pitchFamily="34" charset="0"/>
              <a:buChar char="•"/>
            </a:pPr>
            <a:endParaRPr lang="de-DE" sz="1800" dirty="0" smtClean="0"/>
          </a:p>
          <a:p>
            <a:pPr marL="617220" lvl="3" indent="-342900">
              <a:buFont typeface="Arial" pitchFamily="34" charset="0"/>
              <a:buChar char="•"/>
            </a:pPr>
            <a:r>
              <a:rPr lang="de-DE" sz="1800" dirty="0" smtClean="0"/>
              <a:t>Single crystalline (sCVD)		</a:t>
            </a:r>
            <a:r>
              <a:rPr lang="de-DE" sz="1600" dirty="0" smtClean="0"/>
              <a:t>	</a:t>
            </a:r>
          </a:p>
          <a:p>
            <a:pPr marL="342900" lvl="2" indent="-342900">
              <a:buFont typeface="+mj-lt"/>
              <a:buAutoNum type="arabicPeriod" startAt="3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3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3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3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3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3"/>
            </a:pPr>
            <a:endParaRPr lang="de-DE" sz="1800" dirty="0" smtClean="0"/>
          </a:p>
          <a:p>
            <a:pPr marL="617220" lvl="3" indent="-342900">
              <a:buFont typeface="Wingdings" pitchFamily="2" charset="2"/>
              <a:buChar char="Ø"/>
            </a:pPr>
            <a:r>
              <a:rPr lang="de-DE" sz="1800" dirty="0" smtClean="0"/>
              <a:t>Pulse shapes</a:t>
            </a:r>
          </a:p>
          <a:p>
            <a:pPr marL="342900" lvl="2" indent="-342900">
              <a:buFont typeface="+mj-lt"/>
              <a:buAutoNum type="arabicPeriod" startAt="3"/>
            </a:pPr>
            <a:endParaRPr lang="de-DE" sz="1600" dirty="0" smtClean="0"/>
          </a:p>
          <a:p>
            <a:pPr marL="342900" lvl="2" indent="-342900">
              <a:buFont typeface="+mj-lt"/>
              <a:buAutoNum type="arabicPeriod" startAt="3"/>
            </a:pPr>
            <a:endParaRPr lang="de-DE" sz="1600" dirty="0" smtClean="0"/>
          </a:p>
          <a:p>
            <a:pPr marL="456883" lvl="3" indent="-182563">
              <a:buNone/>
            </a:pPr>
            <a:endParaRPr lang="de-DE" sz="1600" b="1" dirty="0" smtClean="0"/>
          </a:p>
        </p:txBody>
      </p:sp>
      <p:grpSp>
        <p:nvGrpSpPr>
          <p:cNvPr id="2" name="Group 20"/>
          <p:cNvGrpSpPr/>
          <p:nvPr/>
        </p:nvGrpSpPr>
        <p:grpSpPr>
          <a:xfrm>
            <a:off x="1298731" y="2154229"/>
            <a:ext cx="4324364" cy="1914525"/>
            <a:chOff x="5072066" y="4356107"/>
            <a:chExt cx="4324364" cy="1914525"/>
          </a:xfrm>
        </p:grpSpPr>
        <p:grpSp>
          <p:nvGrpSpPr>
            <p:cNvPr id="5" name="Group 19"/>
            <p:cNvGrpSpPr/>
            <p:nvPr/>
          </p:nvGrpSpPr>
          <p:grpSpPr>
            <a:xfrm>
              <a:off x="5072066" y="4356107"/>
              <a:ext cx="1770063" cy="1846274"/>
              <a:chOff x="5072066" y="4356107"/>
              <a:chExt cx="1770063" cy="1846274"/>
            </a:xfrm>
          </p:grpSpPr>
          <p:pic>
            <p:nvPicPr>
              <p:cNvPr id="10" name="Picture 1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072066" y="4357694"/>
                <a:ext cx="1760538" cy="18018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76199" dir="2700000" algn="ctr" rotWithShape="0">
                  <a:srgbClr val="808080">
                    <a:alpha val="75000"/>
                  </a:srgbClr>
                </a:outerShdw>
              </a:effectLst>
            </p:spPr>
          </p:pic>
          <p:sp>
            <p:nvSpPr>
              <p:cNvPr id="11" name="Line 21"/>
              <p:cNvSpPr>
                <a:spLocks noChangeShapeType="1"/>
              </p:cNvSpPr>
              <p:nvPr/>
            </p:nvSpPr>
            <p:spPr bwMode="auto">
              <a:xfrm>
                <a:off x="5208591" y="4387857"/>
                <a:ext cx="12700" cy="1812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stealth" w="med" len="med"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Rectangle 19"/>
              <p:cNvSpPr>
                <a:spLocks/>
              </p:cNvSpPr>
              <p:nvPr/>
            </p:nvSpPr>
            <p:spPr bwMode="auto">
              <a:xfrm>
                <a:off x="5072066" y="5529269"/>
                <a:ext cx="1770063" cy="639763"/>
              </a:xfrm>
              <a:prstGeom prst="rect">
                <a:avLst/>
              </a:prstGeom>
              <a:solidFill>
                <a:schemeClr val="accent1">
                  <a:alpha val="39999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4" name="Rectangle 20"/>
              <p:cNvSpPr>
                <a:spLocks/>
              </p:cNvSpPr>
              <p:nvPr/>
            </p:nvSpPr>
            <p:spPr bwMode="auto">
              <a:xfrm>
                <a:off x="5072066" y="4356107"/>
                <a:ext cx="1770063" cy="192087"/>
              </a:xfrm>
              <a:prstGeom prst="rect">
                <a:avLst/>
              </a:prstGeom>
              <a:solidFill>
                <a:schemeClr val="accent1">
                  <a:alpha val="39999"/>
                </a:schemeClr>
              </a:solidFill>
              <a:ln w="254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15" name="Rectangle 22"/>
              <p:cNvSpPr>
                <a:spLocks/>
              </p:cNvSpPr>
              <p:nvPr/>
            </p:nvSpPr>
            <p:spPr bwMode="auto">
              <a:xfrm rot="16200000">
                <a:off x="4483897" y="5134788"/>
                <a:ext cx="1781175" cy="3540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20202"/>
                    </a:solidFill>
                  </a:rPr>
                  <a:t>grow </a:t>
                </a:r>
                <a:r>
                  <a:rPr lang="en-US" sz="2400" dirty="0"/>
                  <a:t>direction</a:t>
                </a:r>
              </a:p>
            </p:txBody>
          </p:sp>
        </p:grpSp>
        <p:sp>
          <p:nvSpPr>
            <p:cNvPr id="16" name="Rectangle 16"/>
            <p:cNvSpPr>
              <a:spLocks/>
            </p:cNvSpPr>
            <p:nvPr/>
          </p:nvSpPr>
          <p:spPr bwMode="auto">
            <a:xfrm>
              <a:off x="7072330" y="4429132"/>
              <a:ext cx="2324100" cy="1841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grown on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/>
                <a:t>non-diamond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 smtClean="0"/>
                <a:t>Substrate</a:t>
              </a:r>
            </a:p>
            <a:p>
              <a:pPr>
                <a:lnSpc>
                  <a:spcPct val="90000"/>
                </a:lnSpc>
              </a:pPr>
              <a:endParaRPr lang="en-US" sz="1600" dirty="0" smtClean="0"/>
            </a:p>
            <a:p>
              <a:pPr>
                <a:lnSpc>
                  <a:spcPct val="70000"/>
                </a:lnSpc>
              </a:pPr>
              <a:r>
                <a:rPr lang="en-US" sz="1600" dirty="0" smtClean="0"/>
                <a:t>&lt; 12 cm ∅</a:t>
              </a:r>
            </a:p>
            <a:p>
              <a:pPr>
                <a:lnSpc>
                  <a:spcPct val="70000"/>
                </a:lnSpc>
              </a:pPr>
              <a:r>
                <a:rPr lang="en-US" sz="1600" dirty="0" smtClean="0"/>
                <a:t>&lt; 2 mm thickness</a:t>
              </a:r>
            </a:p>
            <a:p>
              <a:pPr>
                <a:lnSpc>
                  <a:spcPct val="90000"/>
                </a:lnSpc>
              </a:pPr>
              <a:endParaRPr lang="en-US" sz="1600" dirty="0"/>
            </a:p>
            <a:p>
              <a:pPr>
                <a:lnSpc>
                  <a:spcPct val="90000"/>
                </a:lnSpc>
              </a:pPr>
              <a:endParaRPr lang="en-US" sz="2400" dirty="0"/>
            </a:p>
          </p:txBody>
        </p:sp>
      </p:grpSp>
      <p:grpSp>
        <p:nvGrpSpPr>
          <p:cNvPr id="6" name="Group 18"/>
          <p:cNvGrpSpPr/>
          <p:nvPr/>
        </p:nvGrpSpPr>
        <p:grpSpPr>
          <a:xfrm>
            <a:off x="5073668" y="2219328"/>
            <a:ext cx="4427554" cy="2293942"/>
            <a:chOff x="1285852" y="4421206"/>
            <a:chExt cx="4427554" cy="2293942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4421206"/>
              <a:ext cx="2259013" cy="165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76199" dir="27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18" name="Rectangle 17"/>
            <p:cNvSpPr>
              <a:spLocks/>
            </p:cNvSpPr>
            <p:nvPr/>
          </p:nvSpPr>
          <p:spPr bwMode="auto">
            <a:xfrm>
              <a:off x="3643306" y="4429148"/>
              <a:ext cx="2070100" cy="2286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grown on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/>
                <a:t>HTHP diamond</a:t>
              </a:r>
            </a:p>
            <a:p>
              <a:pPr>
                <a:lnSpc>
                  <a:spcPct val="90000"/>
                </a:lnSpc>
              </a:pPr>
              <a:r>
                <a:rPr lang="en-US" sz="1600" dirty="0" smtClean="0"/>
                <a:t>Substrate</a:t>
              </a:r>
            </a:p>
            <a:p>
              <a:pPr>
                <a:lnSpc>
                  <a:spcPct val="90000"/>
                </a:lnSpc>
              </a:pPr>
              <a:endParaRPr lang="en-US" sz="1600" dirty="0" smtClean="0"/>
            </a:p>
            <a:p>
              <a:pPr>
                <a:lnSpc>
                  <a:spcPct val="70000"/>
                </a:lnSpc>
              </a:pPr>
              <a:r>
                <a:rPr lang="en-US" sz="1600" dirty="0" smtClean="0"/>
                <a:t>~ 1 cm²</a:t>
              </a:r>
            </a:p>
            <a:p>
              <a:pPr>
                <a:lnSpc>
                  <a:spcPct val="70000"/>
                </a:lnSpc>
              </a:pPr>
              <a:r>
                <a:rPr lang="en-US" sz="1600" dirty="0" smtClean="0"/>
                <a:t>&lt; 1 mm thickness</a:t>
              </a:r>
            </a:p>
            <a:p>
              <a:pPr>
                <a:lnSpc>
                  <a:spcPct val="90000"/>
                </a:lnSpc>
              </a:pPr>
              <a:endParaRPr lang="en-US" sz="1600" dirty="0"/>
            </a:p>
            <a:p>
              <a:pPr>
                <a:lnSpc>
                  <a:spcPct val="90000"/>
                </a:lnSpc>
              </a:pPr>
              <a:endParaRPr lang="en-US" sz="1600" dirty="0"/>
            </a:p>
          </p:txBody>
        </p:sp>
      </p:grpSp>
      <p:pic>
        <p:nvPicPr>
          <p:cNvPr id="28" name="Picture 27" descr="pCV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251" y="4690764"/>
            <a:ext cx="1759551" cy="1440000"/>
          </a:xfrm>
          <a:prstGeom prst="rect">
            <a:avLst/>
          </a:prstGeom>
        </p:spPr>
      </p:pic>
      <p:pic>
        <p:nvPicPr>
          <p:cNvPr id="29" name="Picture 28" descr="sCV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2530" y="4703644"/>
            <a:ext cx="2050169" cy="1440000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143240" y="4857760"/>
          <a:ext cx="2833686" cy="1112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8336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High radiation</a:t>
                      </a:r>
                      <a:r>
                        <a:rPr lang="de-DE" baseline="0" dirty="0" smtClean="0"/>
                        <a:t> tolerance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Rapid response</a:t>
                      </a:r>
                      <a:r>
                        <a:rPr lang="de-DE" baseline="0" dirty="0" smtClean="0"/>
                        <a:t> (~ ns)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Low dark current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7.40741E-7 L 0.09791 0.0032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u="sng" dirty="0" smtClean="0"/>
              <a:t>CVD diamond as detector material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2000" dirty="0" smtClean="0"/>
              <a:t>Examples: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dirty="0" smtClean="0"/>
              <a:t>Properties are in general </a:t>
            </a:r>
            <a:r>
              <a:rPr lang="de-DE" sz="2000" u="sng" dirty="0" smtClean="0"/>
              <a:t>not Temperature dependend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000" u="sng" dirty="0" smtClean="0"/>
              <a:t>Small dark current</a:t>
            </a:r>
            <a:r>
              <a:rPr lang="de-DE" sz="2000" dirty="0" smtClean="0"/>
              <a:t>: Noise comes from the electronics, not the material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DE" sz="2000" u="sng" dirty="0" smtClean="0"/>
              <a:t>Energy resolution</a:t>
            </a:r>
            <a:r>
              <a:rPr lang="de-DE" sz="2000" dirty="0" smtClean="0"/>
              <a:t> sCVD </a:t>
            </a:r>
            <a:r>
              <a:rPr lang="de-DE" sz="2000" dirty="0" smtClean="0"/>
              <a:t>: </a:t>
            </a:r>
            <a:endParaRPr lang="de-DE" sz="2000" baseline="30000" dirty="0" smtClean="0"/>
          </a:p>
          <a:p>
            <a:pPr marL="731520" lvl="1" indent="-457200">
              <a:buFont typeface="Wingdings" pitchFamily="2" charset="2"/>
              <a:buChar char="Ø"/>
            </a:pPr>
            <a:r>
              <a:rPr lang="de-DE" sz="2000" dirty="0" smtClean="0"/>
              <a:t>E.Griesmayer et al., </a:t>
            </a:r>
            <a:r>
              <a:rPr lang="de-DE" sz="2000" i="1" dirty="0" smtClean="0"/>
              <a:t>CERN </a:t>
            </a:r>
            <a:r>
              <a:rPr lang="de-DE" sz="2000" i="1" dirty="0" smtClean="0"/>
              <a:t>BE-Note-2009-028</a:t>
            </a:r>
            <a:r>
              <a:rPr lang="de-DE" sz="2000" dirty="0" smtClean="0"/>
              <a:t>:   </a:t>
            </a:r>
            <a:r>
              <a:rPr lang="de-DE" sz="2000" dirty="0" smtClean="0">
                <a:solidFill>
                  <a:srgbClr val="C00000"/>
                </a:solidFill>
              </a:rPr>
              <a:t>0.6 </a:t>
            </a:r>
            <a:r>
              <a:rPr lang="de-DE" sz="2000" dirty="0" smtClean="0">
                <a:solidFill>
                  <a:srgbClr val="C00000"/>
                </a:solidFill>
              </a:rPr>
              <a:t>%</a:t>
            </a:r>
            <a:r>
              <a:rPr lang="de-DE" sz="2000" dirty="0" smtClean="0"/>
              <a:t> </a:t>
            </a:r>
            <a:r>
              <a:rPr lang="de-DE" sz="2000" dirty="0" smtClean="0"/>
              <a:t>(</a:t>
            </a:r>
            <a:r>
              <a:rPr lang="de-DE" sz="1600" dirty="0" smtClean="0"/>
              <a:t>22.8 </a:t>
            </a:r>
            <a:r>
              <a:rPr lang="de-DE" sz="1600" dirty="0" smtClean="0"/>
              <a:t>MeV </a:t>
            </a:r>
            <a:r>
              <a:rPr lang="de-DE" sz="1600" baseline="30000" dirty="0" smtClean="0"/>
              <a:t>12</a:t>
            </a:r>
            <a:r>
              <a:rPr lang="de-DE" sz="1600" dirty="0" smtClean="0"/>
              <a:t>C </a:t>
            </a:r>
            <a:r>
              <a:rPr lang="de-DE" sz="1600" dirty="0" smtClean="0"/>
              <a:t>Ions)</a:t>
            </a:r>
          </a:p>
          <a:p>
            <a:pPr marL="731520" lvl="1" indent="-457200">
              <a:buFont typeface="Wingdings" pitchFamily="2" charset="2"/>
              <a:buChar char="Ø"/>
            </a:pPr>
            <a:r>
              <a:rPr lang="de-DE" sz="2000" dirty="0" smtClean="0"/>
              <a:t>M.Pillon et al., </a:t>
            </a:r>
            <a:r>
              <a:rPr lang="de-DE" sz="2000" i="1" dirty="0" smtClean="0"/>
              <a:t>NIM A 640 (2011) 185</a:t>
            </a:r>
            <a:r>
              <a:rPr lang="de-DE" sz="2000" dirty="0" smtClean="0"/>
              <a:t>:                </a:t>
            </a:r>
            <a:r>
              <a:rPr lang="de-DE" sz="2000" dirty="0" smtClean="0">
                <a:solidFill>
                  <a:srgbClr val="C00000"/>
                </a:solidFill>
              </a:rPr>
              <a:t>0.3 %</a:t>
            </a:r>
            <a:r>
              <a:rPr lang="de-DE" sz="2000" dirty="0" smtClean="0"/>
              <a:t> </a:t>
            </a:r>
            <a:r>
              <a:rPr lang="de-DE" sz="1600" dirty="0" smtClean="0"/>
              <a:t>(5 – 20.5 MeV Neutrons)</a:t>
            </a:r>
            <a:endParaRPr lang="de-DE" sz="16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de-DE" sz="2000" dirty="0" smtClean="0"/>
              <a:t>Double pulse discrimination (DPD) vor MIP:</a:t>
            </a:r>
          </a:p>
          <a:p>
            <a:pPr>
              <a:buNone/>
            </a:pPr>
            <a:r>
              <a:rPr lang="de-DE" sz="1800" dirty="0" smtClean="0"/>
              <a:t>	</a:t>
            </a:r>
            <a:r>
              <a:rPr lang="de-DE" sz="1800" dirty="0" smtClean="0"/>
              <a:t>Current Amplifier: CIVIDEC Instrumentation GmbH</a:t>
            </a:r>
          </a:p>
          <a:p>
            <a:pPr lvl="2">
              <a:buFont typeface="Wingdings" pitchFamily="2" charset="2"/>
              <a:buChar char="Ø"/>
            </a:pPr>
            <a:r>
              <a:rPr lang="de-DE" sz="1800" dirty="0" smtClean="0"/>
              <a:t>t </a:t>
            </a:r>
            <a:r>
              <a:rPr lang="de-DE" sz="1800" baseline="-25000" dirty="0" smtClean="0"/>
              <a:t>rise </a:t>
            </a:r>
            <a:r>
              <a:rPr lang="de-DE" sz="1800" dirty="0" smtClean="0"/>
              <a:t>= 180 [ps]</a:t>
            </a:r>
          </a:p>
          <a:p>
            <a:pPr lvl="2">
              <a:buFont typeface="Wingdings" pitchFamily="2" charset="2"/>
              <a:buChar char="Ø"/>
            </a:pPr>
            <a:r>
              <a:rPr lang="de-DE" sz="1800" dirty="0" smtClean="0"/>
              <a:t>FWHM (electronic </a:t>
            </a:r>
            <a:r>
              <a:rPr lang="de-DE" sz="1800" u="sng" dirty="0" smtClean="0"/>
              <a:t>DPD </a:t>
            </a:r>
            <a:r>
              <a:rPr lang="de-DE" sz="1800" dirty="0" smtClean="0"/>
              <a:t>)</a:t>
            </a:r>
            <a:r>
              <a:rPr lang="de-DE" sz="1800" baseline="-25000" dirty="0" smtClean="0"/>
              <a:t> </a:t>
            </a:r>
            <a:r>
              <a:rPr lang="de-DE" sz="1800" dirty="0" smtClean="0"/>
              <a:t>= 300 [ps]</a:t>
            </a:r>
          </a:p>
          <a:p>
            <a:pPr lvl="1"/>
            <a:r>
              <a:rPr lang="de-DE" sz="1800" dirty="0" smtClean="0"/>
              <a:t>500 </a:t>
            </a:r>
            <a:r>
              <a:rPr lang="el-GR" sz="1800" dirty="0" smtClean="0"/>
              <a:t>μ</a:t>
            </a:r>
            <a:r>
              <a:rPr lang="de-DE" sz="1800" dirty="0" smtClean="0"/>
              <a:t>m pCVD with 1V / </a:t>
            </a:r>
            <a:r>
              <a:rPr lang="el-GR" sz="1800" dirty="0" smtClean="0"/>
              <a:t>μ</a:t>
            </a:r>
            <a:r>
              <a:rPr lang="de-DE" sz="1800" dirty="0" smtClean="0"/>
              <a:t>m</a:t>
            </a:r>
          </a:p>
          <a:p>
            <a:pPr lvl="2">
              <a:buFont typeface="Wingdings" pitchFamily="2" charset="2"/>
              <a:buChar char="Ø"/>
            </a:pPr>
            <a:r>
              <a:rPr lang="de-DE" sz="1800" u="sng" dirty="0" smtClean="0"/>
              <a:t>DPD</a:t>
            </a:r>
            <a:r>
              <a:rPr lang="de-DE" sz="1800" dirty="0" smtClean="0"/>
              <a:t> </a:t>
            </a:r>
            <a:r>
              <a:rPr lang="de-DE" sz="1800" dirty="0" smtClean="0"/>
              <a:t>= </a:t>
            </a:r>
            <a:r>
              <a:rPr lang="de-DE" sz="1800" dirty="0" smtClean="0">
                <a:solidFill>
                  <a:srgbClr val="C00000"/>
                </a:solidFill>
              </a:rPr>
              <a:t>2 [ns]</a:t>
            </a:r>
          </a:p>
          <a:p>
            <a:pPr lvl="1"/>
            <a:r>
              <a:rPr lang="de-DE" sz="1800" dirty="0" smtClean="0"/>
              <a:t>500 </a:t>
            </a:r>
            <a:r>
              <a:rPr lang="el-GR" sz="1800" dirty="0" smtClean="0"/>
              <a:t>μ</a:t>
            </a:r>
            <a:r>
              <a:rPr lang="de-DE" sz="1800" dirty="0" smtClean="0"/>
              <a:t>m sCVD with 0.8 V / </a:t>
            </a:r>
            <a:r>
              <a:rPr lang="el-GR" sz="1800" dirty="0" smtClean="0"/>
              <a:t>μ</a:t>
            </a:r>
            <a:r>
              <a:rPr lang="de-DE" sz="1800" dirty="0" smtClean="0"/>
              <a:t>m</a:t>
            </a:r>
          </a:p>
          <a:p>
            <a:pPr lvl="2">
              <a:buFont typeface="Wingdings" pitchFamily="2" charset="2"/>
              <a:buChar char="Ø"/>
            </a:pPr>
            <a:r>
              <a:rPr lang="de-DE" sz="1800" u="sng" dirty="0" smtClean="0"/>
              <a:t>DPD</a:t>
            </a:r>
            <a:r>
              <a:rPr lang="de-DE" sz="1800" dirty="0" smtClean="0"/>
              <a:t> =  </a:t>
            </a:r>
            <a:r>
              <a:rPr lang="de-DE" sz="1800" dirty="0" smtClean="0">
                <a:solidFill>
                  <a:srgbClr val="C00000"/>
                </a:solidFill>
              </a:rPr>
              <a:t>6 – 9 [ns]</a:t>
            </a:r>
            <a:endParaRPr lang="de-DE" sz="2000" dirty="0" smtClean="0">
              <a:solidFill>
                <a:srgbClr val="C00000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n_TOF Experiment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4" algn="l" rtl="0">
              <a:spcBef>
                <a:spcPct val="0"/>
              </a:spcBef>
            </a:pPr>
            <a:r>
              <a:rPr lang="de-DE" sz="3200" u="sng" dirty="0" smtClean="0">
                <a:latin typeface="+mj-lt"/>
              </a:rPr>
              <a:t>The n_TOF experiment</a:t>
            </a:r>
            <a:endParaRPr lang="de-DE" sz="3200" u="sng" dirty="0">
              <a:latin typeface="+mj-lt"/>
            </a:endParaRPr>
          </a:p>
        </p:txBody>
      </p:sp>
      <p:pic>
        <p:nvPicPr>
          <p:cNvPr id="4" name="Content Placeholder 6" descr="n_TOF_layou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6307" y="1714520"/>
            <a:ext cx="676759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4" algn="l" rtl="0">
              <a:spcBef>
                <a:spcPct val="0"/>
              </a:spcBef>
            </a:pPr>
            <a:r>
              <a:rPr lang="de-DE" sz="3200" u="sng" dirty="0" smtClean="0">
                <a:latin typeface="+mj-lt"/>
              </a:rPr>
              <a:t>The n_TOF experiment</a:t>
            </a:r>
            <a:endParaRPr lang="de-DE" sz="3200" u="sng" dirty="0">
              <a:latin typeface="+mj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de-DE" sz="1800" dirty="0" smtClean="0"/>
          </a:p>
        </p:txBody>
      </p:sp>
      <p:pic>
        <p:nvPicPr>
          <p:cNvPr id="8" name="Content Placeholder 6" descr="10BM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395797"/>
            <a:ext cx="7118542" cy="5105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1353909"/>
            <a:ext cx="160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dirty="0" smtClean="0"/>
              <a:t>High 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de-DE" dirty="0" smtClean="0"/>
              <a:t>instantenous flux</a:t>
            </a:r>
            <a:endParaRPr lang="de-DE" dirty="0"/>
          </a:p>
        </p:txBody>
      </p:sp>
      <p:sp>
        <p:nvSpPr>
          <p:cNvPr id="10" name="TextBox 9"/>
          <p:cNvSpPr txBox="1"/>
          <p:nvPr/>
        </p:nvSpPr>
        <p:spPr>
          <a:xfrm>
            <a:off x="3475131" y="6345816"/>
            <a:ext cx="1954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dirty="0" smtClean="0"/>
              <a:t>Wide energy range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3627531" y="1428736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de-DE" b="1" dirty="0" smtClean="0"/>
              <a:t>Neutron Fluence</a:t>
            </a:r>
            <a:endParaRPr lang="de-DE" b="1" dirty="0"/>
          </a:p>
        </p:txBody>
      </p:sp>
      <p:sp>
        <p:nvSpPr>
          <p:cNvPr id="12" name="Oval 11"/>
          <p:cNvSpPr/>
          <p:nvPr/>
        </p:nvSpPr>
        <p:spPr>
          <a:xfrm>
            <a:off x="1571604" y="5715016"/>
            <a:ext cx="6429420" cy="642942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1571604" y="2786058"/>
            <a:ext cx="428628" cy="500066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 rot="16200000" flipH="1">
            <a:off x="1285852" y="2285992"/>
            <a:ext cx="857256" cy="14287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976</Words>
  <Application>Microsoft Office PowerPoint</Application>
  <PresentationFormat>On-screen Show (4:3)</PresentationFormat>
  <Paragraphs>258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Equity</vt:lpstr>
      <vt:lpstr>Equation</vt:lpstr>
      <vt:lpstr>A CVD diamond detector for (n,α) cross section measurements</vt:lpstr>
      <vt:lpstr>Introduction</vt:lpstr>
      <vt:lpstr>CVD diamond as detector material</vt:lpstr>
      <vt:lpstr>CVD diamond as detector material</vt:lpstr>
      <vt:lpstr>CVD diamond as detector material</vt:lpstr>
      <vt:lpstr>CVD diamond as detector material</vt:lpstr>
      <vt:lpstr>The n_TOF Experiment</vt:lpstr>
      <vt:lpstr>The n_TOF experiment</vt:lpstr>
      <vt:lpstr>The n_TOF experiment</vt:lpstr>
      <vt:lpstr>10B(n, α)7Li Measurement 2011</vt:lpstr>
      <vt:lpstr>The CVD Diamond Detector</vt:lpstr>
      <vt:lpstr>The Detector Prototype</vt:lpstr>
      <vt:lpstr>      10B (n, α) 7Li measurement @ n_TOF</vt:lpstr>
      <vt:lpstr>10B (n, α) 7Li measurement</vt:lpstr>
      <vt:lpstr>Preliminary Results – TOF Pad 2</vt:lpstr>
      <vt:lpstr>Preliminary Results – Reaction Yield</vt:lpstr>
      <vt:lpstr>Outlook</vt:lpstr>
      <vt:lpstr>Proposed Isotopes</vt:lpstr>
      <vt:lpstr>Prototype: Expected Counting rates</vt:lpstr>
      <vt:lpstr>Intended Measurements</vt:lpstr>
      <vt:lpstr>Slide 21</vt:lpstr>
      <vt:lpstr>Backup</vt:lpstr>
      <vt:lpstr>Diamond Properties</vt:lpstr>
      <vt:lpstr>CVD diamond as detector material</vt:lpstr>
      <vt:lpstr>CVD diamond as detector material</vt:lpstr>
      <vt:lpstr>Preliminary Results – Pad 2</vt:lpstr>
      <vt:lpstr>Suggested Isotopes @ n_TOF</vt:lpstr>
      <vt:lpstr>2012: 33S</vt:lpstr>
      <vt:lpstr>Abstract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10B (n,a) 7Li measurement</dc:title>
  <dc:creator>chrissi</dc:creator>
  <cp:lastModifiedBy>chrissi</cp:lastModifiedBy>
  <cp:revision>392</cp:revision>
  <dcterms:created xsi:type="dcterms:W3CDTF">2011-07-01T08:21:03Z</dcterms:created>
  <dcterms:modified xsi:type="dcterms:W3CDTF">2011-09-20T14:16:34Z</dcterms:modified>
</cp:coreProperties>
</file>