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0" r:id="rId7"/>
    <p:sldId id="266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327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2F9986-33C5-4B25-9927-C1861F005293}" type="datetimeFigureOut">
              <a:rPr lang="pl-PL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l-P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890F57-B81E-4793-B5E5-9DC06F3A8F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1BAF7-3A59-41C4-86A4-F1AF3FA781DA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27D16-8D63-4208-8E55-0C2ADD2D65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D50E-BCF9-4835-A048-458A70E46013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D7159-5906-44C6-81D8-32288E7548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4CD28-37EA-48CE-872E-731EE5F5568B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8122-6260-442E-81F8-B63D732C00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D46D87-8699-44A5-B88F-D991513D27AF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2758D3-6989-4343-9699-B08F3976BA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E7C90-B14E-4CBE-886D-90DBFC718728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C1690-8656-4895-8063-9B89090C3C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1EB5-09F0-4987-A333-C45BB5D05761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8903B-08E6-49E8-8231-7EC504F941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27DC-FB00-4712-B233-317783F7E164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589C-E37A-47A4-B666-5502BB7522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B28B58-1363-42F8-AB52-828970704D81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28C3D1-B0C1-43A4-A943-B0E605AD7B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2A17-5DF9-48F3-95C8-75AC2F2410E9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EF9B6-4073-4819-A5ED-B5D4E2904E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713A90-E779-41C4-8D03-6D9B5246BBBC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25F7CD-C5D3-45A6-BB84-7E3021C23B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658EAB-A30D-41B4-8BD6-D034555A1AFB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4659C7-305A-4651-B293-0973A65AE8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11BF53-9EC5-4BE5-8B6D-C44A25C84399}" type="datetime1">
              <a:rPr lang="pl-PL" smtClean="0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CB633A-0C23-47EB-9D0A-F224872962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2" r:id="rId4"/>
    <p:sldLayoutId id="2147483681" r:id="rId5"/>
    <p:sldLayoutId id="2147483686" r:id="rId6"/>
    <p:sldLayoutId id="2147483680" r:id="rId7"/>
    <p:sldLayoutId id="2147483687" r:id="rId8"/>
    <p:sldLayoutId id="2147483688" r:id="rId9"/>
    <p:sldLayoutId id="2147483679" r:id="rId10"/>
    <p:sldLayoutId id="21474836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919F8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FD7C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8CFB1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50" y="1785938"/>
            <a:ext cx="6172200" cy="18938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New Results for Enhanced Electron Screening in the Deuteron Fusion Reactions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488" y="4143380"/>
            <a:ext cx="5929354" cy="1928813"/>
          </a:xfrm>
        </p:spPr>
        <p:txBody>
          <a:bodyPr>
            <a:normAutofit fontScale="85000" lnSpcReduction="10000"/>
          </a:bodyPr>
          <a:lstStyle/>
          <a:p>
            <a:pPr algn="ctr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l-PL" u="sng" dirty="0" smtClean="0">
                <a:solidFill>
                  <a:schemeClr val="accent1">
                    <a:lumMod val="50000"/>
                  </a:schemeClr>
                </a:solidFill>
              </a:rPr>
              <a:t>M.Kaczmarski</a:t>
            </a:r>
            <a:r>
              <a:rPr lang="pl-PL" u="sng" baseline="30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K. Czerski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1,2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N. Targosz-Sleczka</a:t>
            </a:r>
            <a:r>
              <a:rPr lang="pl-PL" baseline="30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,  </a:t>
            </a:r>
            <a:b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P. Heide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A. Huke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2,4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, D. Weissbach</a:t>
            </a:r>
            <a:r>
              <a:rPr lang="pl-PL" baseline="30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 G. Ruprecht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3,4</a:t>
            </a:r>
          </a:p>
          <a:p>
            <a:pPr algn="ctr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sz="7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University of Szczecin, Poland</a:t>
            </a:r>
          </a:p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Technical University Berlin, Germany</a:t>
            </a:r>
          </a:p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TRIUMF, Vancouver, Canada</a:t>
            </a:r>
            <a:endParaRPr lang="pl-PL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l-PL" baseline="30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600" i="1" dirty="0" smtClean="0">
                <a:solidFill>
                  <a:schemeClr val="accent1">
                    <a:lumMod val="50000"/>
                  </a:schemeClr>
                </a:solidFill>
              </a:rPr>
              <a:t>Institute for Solid-State Nuclear Physics, Berlin, Germany</a:t>
            </a:r>
            <a:endParaRPr lang="en-U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endParaRPr lang="pl-PL" dirty="0" smtClean="0"/>
          </a:p>
        </p:txBody>
      </p:sp>
      <p:pic>
        <p:nvPicPr>
          <p:cNvPr id="11268" name="Picture 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428625"/>
            <a:ext cx="1138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EE8633-23B8-4035-A4ED-C0958949ADD1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Summary</a:t>
            </a:r>
            <a:endParaRPr lang="pl-PL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C5ADF2-E74D-4AA1-8ACD-C67976D364E6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81000" y="1752600"/>
            <a:ext cx="83042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UHV screening energies larger than previous values</a:t>
            </a: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Theoretical values much smaller, but the target material dependence can be explained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Schoolbook"/>
              </a:rPr>
              <a:t>–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 renormalization factor ? </a:t>
            </a: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Crystal defects increase the effective electron mass</a:t>
            </a: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4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New UHV accelerator under construction at the University of Szczecin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Auger Spectroscopy</a:t>
            </a:r>
            <a:endParaRPr lang="pl-PL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5859D8-9F77-4466-85C6-E13948EA2FB9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/>
          </a:p>
        </p:txBody>
      </p:sp>
      <p:grpSp>
        <p:nvGrpSpPr>
          <p:cNvPr id="14340" name="Group 93"/>
          <p:cNvGrpSpPr>
            <a:grpSpLocks/>
          </p:cNvGrpSpPr>
          <p:nvPr/>
        </p:nvGrpSpPr>
        <p:grpSpPr bwMode="auto">
          <a:xfrm>
            <a:off x="357188" y="1428750"/>
            <a:ext cx="7429500" cy="4843463"/>
            <a:chOff x="704850" y="1165225"/>
            <a:chExt cx="8385175" cy="5420262"/>
          </a:xfrm>
        </p:grpSpPr>
        <p:sp>
          <p:nvSpPr>
            <p:cNvPr id="14341" name="Line 27"/>
            <p:cNvSpPr>
              <a:spLocks noChangeShapeType="1"/>
            </p:cNvSpPr>
            <p:nvPr/>
          </p:nvSpPr>
          <p:spPr bwMode="auto">
            <a:xfrm>
              <a:off x="3721100" y="4597400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42" name="Oval 28"/>
            <p:cNvSpPr>
              <a:spLocks noChangeArrowheads="1"/>
            </p:cNvSpPr>
            <p:nvPr/>
          </p:nvSpPr>
          <p:spPr bwMode="auto">
            <a:xfrm>
              <a:off x="4318000" y="44831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43" name="Line 30"/>
            <p:cNvSpPr>
              <a:spLocks noChangeShapeType="1"/>
            </p:cNvSpPr>
            <p:nvPr/>
          </p:nvSpPr>
          <p:spPr bwMode="auto">
            <a:xfrm>
              <a:off x="3721100" y="2635250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44" name="Oval 31"/>
            <p:cNvSpPr>
              <a:spLocks noChangeArrowheads="1"/>
            </p:cNvSpPr>
            <p:nvPr/>
          </p:nvSpPr>
          <p:spPr bwMode="auto">
            <a:xfrm>
              <a:off x="4292600" y="25209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45" name="Oval 32"/>
            <p:cNvSpPr>
              <a:spLocks noChangeArrowheads="1"/>
            </p:cNvSpPr>
            <p:nvPr/>
          </p:nvSpPr>
          <p:spPr bwMode="auto">
            <a:xfrm>
              <a:off x="4013200" y="2520950"/>
              <a:ext cx="228600" cy="228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46" name="Line 34"/>
            <p:cNvSpPr>
              <a:spLocks noChangeShapeType="1"/>
            </p:cNvSpPr>
            <p:nvPr/>
          </p:nvSpPr>
          <p:spPr bwMode="auto">
            <a:xfrm>
              <a:off x="3314700" y="2152650"/>
              <a:ext cx="1866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47" name="Oval 35"/>
            <p:cNvSpPr>
              <a:spLocks noChangeArrowheads="1"/>
            </p:cNvSpPr>
            <p:nvPr/>
          </p:nvSpPr>
          <p:spPr bwMode="auto">
            <a:xfrm>
              <a:off x="42799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48" name="Oval 36"/>
            <p:cNvSpPr>
              <a:spLocks noChangeArrowheads="1"/>
            </p:cNvSpPr>
            <p:nvPr/>
          </p:nvSpPr>
          <p:spPr bwMode="auto">
            <a:xfrm>
              <a:off x="40259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49" name="Oval 38"/>
            <p:cNvSpPr>
              <a:spLocks noChangeArrowheads="1"/>
            </p:cNvSpPr>
            <p:nvPr/>
          </p:nvSpPr>
          <p:spPr bwMode="auto">
            <a:xfrm>
              <a:off x="37084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0" name="Oval 39"/>
            <p:cNvSpPr>
              <a:spLocks noChangeArrowheads="1"/>
            </p:cNvSpPr>
            <p:nvPr/>
          </p:nvSpPr>
          <p:spPr bwMode="auto">
            <a:xfrm>
              <a:off x="34417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1" name="Oval 40"/>
            <p:cNvSpPr>
              <a:spLocks noChangeArrowheads="1"/>
            </p:cNvSpPr>
            <p:nvPr/>
          </p:nvSpPr>
          <p:spPr bwMode="auto">
            <a:xfrm>
              <a:off x="48641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2" name="Oval 41"/>
            <p:cNvSpPr>
              <a:spLocks noChangeArrowheads="1"/>
            </p:cNvSpPr>
            <p:nvPr/>
          </p:nvSpPr>
          <p:spPr bwMode="auto">
            <a:xfrm>
              <a:off x="4610100" y="20383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3" name="Line 42"/>
            <p:cNvSpPr>
              <a:spLocks noChangeShapeType="1"/>
            </p:cNvSpPr>
            <p:nvPr/>
          </p:nvSpPr>
          <p:spPr bwMode="auto">
            <a:xfrm>
              <a:off x="4114800" y="2819400"/>
              <a:ext cx="6350" cy="16129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54" name="Oval 43"/>
            <p:cNvSpPr>
              <a:spLocks noChangeArrowheads="1"/>
            </p:cNvSpPr>
            <p:nvPr/>
          </p:nvSpPr>
          <p:spPr bwMode="auto">
            <a:xfrm>
              <a:off x="4025900" y="44831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5" name="Line 48"/>
            <p:cNvSpPr>
              <a:spLocks noChangeShapeType="1"/>
            </p:cNvSpPr>
            <p:nvPr/>
          </p:nvSpPr>
          <p:spPr bwMode="auto">
            <a:xfrm>
              <a:off x="1435100" y="4591050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56" name="Oval 49"/>
            <p:cNvSpPr>
              <a:spLocks noChangeArrowheads="1"/>
            </p:cNvSpPr>
            <p:nvPr/>
          </p:nvSpPr>
          <p:spPr bwMode="auto">
            <a:xfrm>
              <a:off x="2032000" y="447675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7" name="Line 51"/>
            <p:cNvSpPr>
              <a:spLocks noChangeShapeType="1"/>
            </p:cNvSpPr>
            <p:nvPr/>
          </p:nvSpPr>
          <p:spPr bwMode="auto">
            <a:xfrm>
              <a:off x="1435100" y="2628900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58" name="Oval 52"/>
            <p:cNvSpPr>
              <a:spLocks noChangeArrowheads="1"/>
            </p:cNvSpPr>
            <p:nvPr/>
          </p:nvSpPr>
          <p:spPr bwMode="auto">
            <a:xfrm>
              <a:off x="2006600" y="25146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59" name="Oval 53"/>
            <p:cNvSpPr>
              <a:spLocks noChangeArrowheads="1"/>
            </p:cNvSpPr>
            <p:nvPr/>
          </p:nvSpPr>
          <p:spPr bwMode="auto">
            <a:xfrm>
              <a:off x="1727200" y="25146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0" name="Line 55"/>
            <p:cNvSpPr>
              <a:spLocks noChangeShapeType="1"/>
            </p:cNvSpPr>
            <p:nvPr/>
          </p:nvSpPr>
          <p:spPr bwMode="auto">
            <a:xfrm>
              <a:off x="1028700" y="2146300"/>
              <a:ext cx="1866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61" name="Oval 56"/>
            <p:cNvSpPr>
              <a:spLocks noChangeArrowheads="1"/>
            </p:cNvSpPr>
            <p:nvPr/>
          </p:nvSpPr>
          <p:spPr bwMode="auto">
            <a:xfrm>
              <a:off x="19939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2" name="Oval 57"/>
            <p:cNvSpPr>
              <a:spLocks noChangeArrowheads="1"/>
            </p:cNvSpPr>
            <p:nvPr/>
          </p:nvSpPr>
          <p:spPr bwMode="auto">
            <a:xfrm>
              <a:off x="17399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3" name="Oval 59"/>
            <p:cNvSpPr>
              <a:spLocks noChangeArrowheads="1"/>
            </p:cNvSpPr>
            <p:nvPr/>
          </p:nvSpPr>
          <p:spPr bwMode="auto">
            <a:xfrm>
              <a:off x="14224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4" name="Oval 60"/>
            <p:cNvSpPr>
              <a:spLocks noChangeArrowheads="1"/>
            </p:cNvSpPr>
            <p:nvPr/>
          </p:nvSpPr>
          <p:spPr bwMode="auto">
            <a:xfrm>
              <a:off x="11557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5" name="Oval 61"/>
            <p:cNvSpPr>
              <a:spLocks noChangeArrowheads="1"/>
            </p:cNvSpPr>
            <p:nvPr/>
          </p:nvSpPr>
          <p:spPr bwMode="auto">
            <a:xfrm>
              <a:off x="25781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6" name="Oval 62"/>
            <p:cNvSpPr>
              <a:spLocks noChangeArrowheads="1"/>
            </p:cNvSpPr>
            <p:nvPr/>
          </p:nvSpPr>
          <p:spPr bwMode="auto">
            <a:xfrm>
              <a:off x="2324100" y="2032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7" name="Line 63"/>
            <p:cNvSpPr>
              <a:spLocks noChangeShapeType="1"/>
            </p:cNvSpPr>
            <p:nvPr/>
          </p:nvSpPr>
          <p:spPr bwMode="auto">
            <a:xfrm rot="-2033993">
              <a:off x="1066800" y="2590800"/>
              <a:ext cx="1588" cy="19304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68" name="Oval 64"/>
            <p:cNvSpPr>
              <a:spLocks noChangeArrowheads="1"/>
            </p:cNvSpPr>
            <p:nvPr/>
          </p:nvSpPr>
          <p:spPr bwMode="auto">
            <a:xfrm>
              <a:off x="1739900" y="4476750"/>
              <a:ext cx="228600" cy="228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69" name="Line 69"/>
            <p:cNvSpPr>
              <a:spLocks noChangeShapeType="1"/>
            </p:cNvSpPr>
            <p:nvPr/>
          </p:nvSpPr>
          <p:spPr bwMode="auto">
            <a:xfrm>
              <a:off x="990600" y="1752600"/>
              <a:ext cx="655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70" name="Text Box 70"/>
            <p:cNvSpPr txBox="1">
              <a:spLocks noChangeArrowheads="1"/>
            </p:cNvSpPr>
            <p:nvPr/>
          </p:nvSpPr>
          <p:spPr bwMode="auto">
            <a:xfrm>
              <a:off x="7680325" y="1562100"/>
              <a:ext cx="14097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vacuum level</a:t>
              </a:r>
            </a:p>
          </p:txBody>
        </p:sp>
        <p:sp>
          <p:nvSpPr>
            <p:cNvPr id="14371" name="Line 71"/>
            <p:cNvSpPr>
              <a:spLocks noChangeShapeType="1"/>
            </p:cNvSpPr>
            <p:nvPr/>
          </p:nvSpPr>
          <p:spPr bwMode="auto">
            <a:xfrm rot="1527606" flipV="1">
              <a:off x="4652963" y="2709863"/>
              <a:ext cx="1587" cy="1219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72" name="Text Box 72"/>
            <p:cNvSpPr txBox="1">
              <a:spLocks noChangeArrowheads="1"/>
            </p:cNvSpPr>
            <p:nvPr/>
          </p:nvSpPr>
          <p:spPr bwMode="auto">
            <a:xfrm>
              <a:off x="704850" y="3465513"/>
              <a:ext cx="3619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>
                  <a:latin typeface="Century Schoolbook" pitchFamily="18" charset="0"/>
                </a:rPr>
                <a:t>e</a:t>
              </a:r>
              <a:r>
                <a:rPr lang="pl-PL" baseline="30000">
                  <a:latin typeface="Century Schoolbook" pitchFamily="18" charset="0"/>
                </a:rPr>
                <a:t>-</a:t>
              </a:r>
              <a:endParaRPr lang="pl-PL" sz="2000" baseline="30000">
                <a:latin typeface="Century Schoolbook" pitchFamily="18" charset="0"/>
              </a:endParaRPr>
            </a:p>
          </p:txBody>
        </p:sp>
        <p:sp>
          <p:nvSpPr>
            <p:cNvPr id="14373" name="Text Box 73"/>
            <p:cNvSpPr txBox="1">
              <a:spLocks noChangeArrowheads="1"/>
            </p:cNvSpPr>
            <p:nvPr/>
          </p:nvSpPr>
          <p:spPr bwMode="auto">
            <a:xfrm>
              <a:off x="4708525" y="3159125"/>
              <a:ext cx="309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2400">
                  <a:latin typeface="Century Schoolbook" pitchFamily="18" charset="0"/>
                  <a:sym typeface="Symbol" pitchFamily="18" charset="2"/>
                </a:rPr>
                <a:t></a:t>
              </a:r>
              <a:endParaRPr lang="pl-PL" sz="2400">
                <a:latin typeface="Century Schoolbook" pitchFamily="18" charset="0"/>
              </a:endParaRPr>
            </a:p>
          </p:txBody>
        </p:sp>
        <p:sp>
          <p:nvSpPr>
            <p:cNvPr id="14374" name="Text Box 74"/>
            <p:cNvSpPr txBox="1">
              <a:spLocks noChangeArrowheads="1"/>
            </p:cNvSpPr>
            <p:nvPr/>
          </p:nvSpPr>
          <p:spPr bwMode="auto">
            <a:xfrm>
              <a:off x="822325" y="5105400"/>
              <a:ext cx="21526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entury Schoolbook" pitchFamily="18" charset="0"/>
                </a:rPr>
                <a:t>creation of vacancy</a:t>
              </a:r>
            </a:p>
          </p:txBody>
        </p:sp>
        <p:sp>
          <p:nvSpPr>
            <p:cNvPr id="14375" name="Line 75"/>
            <p:cNvSpPr>
              <a:spLocks noChangeShapeType="1"/>
            </p:cNvSpPr>
            <p:nvPr/>
          </p:nvSpPr>
          <p:spPr bwMode="auto">
            <a:xfrm rot="-2033993">
              <a:off x="1219200" y="2514600"/>
              <a:ext cx="1588" cy="19304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76" name="Text Box 76"/>
            <p:cNvSpPr txBox="1">
              <a:spLocks noChangeArrowheads="1"/>
            </p:cNvSpPr>
            <p:nvPr/>
          </p:nvSpPr>
          <p:spPr bwMode="auto">
            <a:xfrm>
              <a:off x="1143000" y="2895600"/>
              <a:ext cx="309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2400">
                  <a:latin typeface="Century Schoolbook" pitchFamily="18" charset="0"/>
                  <a:sym typeface="Symbol" pitchFamily="18" charset="2"/>
                </a:rPr>
                <a:t></a:t>
              </a:r>
              <a:endParaRPr lang="pl-PL" sz="2400">
                <a:latin typeface="Century Schoolbook" pitchFamily="18" charset="0"/>
              </a:endParaRPr>
            </a:p>
          </p:txBody>
        </p:sp>
        <p:sp>
          <p:nvSpPr>
            <p:cNvPr id="14377" name="Text Box 78"/>
            <p:cNvSpPr txBox="1">
              <a:spLocks noChangeArrowheads="1"/>
            </p:cNvSpPr>
            <p:nvPr/>
          </p:nvSpPr>
          <p:spPr bwMode="auto">
            <a:xfrm>
              <a:off x="4708525" y="5105400"/>
              <a:ext cx="1479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entury Schoolbook" pitchFamily="18" charset="0"/>
                </a:rPr>
                <a:t>de-excitation</a:t>
              </a:r>
            </a:p>
          </p:txBody>
        </p:sp>
        <p:sp>
          <p:nvSpPr>
            <p:cNvPr id="132" name="Text Box 79"/>
            <p:cNvSpPr txBox="1">
              <a:spLocks noChangeArrowheads="1"/>
            </p:cNvSpPr>
            <p:nvPr/>
          </p:nvSpPr>
          <p:spPr bwMode="auto">
            <a:xfrm>
              <a:off x="2075503" y="5642137"/>
              <a:ext cx="2967062" cy="412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n-lt"/>
                  <a:cs typeface="+mn-cs"/>
                </a:rPr>
                <a:t>Roentgen fluorescence </a:t>
              </a:r>
            </a:p>
          </p:txBody>
        </p:sp>
        <p:sp>
          <p:nvSpPr>
            <p:cNvPr id="133" name="Text Box 80"/>
            <p:cNvSpPr txBox="1">
              <a:spLocks noChangeArrowheads="1"/>
            </p:cNvSpPr>
            <p:nvPr/>
          </p:nvSpPr>
          <p:spPr bwMode="auto">
            <a:xfrm>
              <a:off x="5866749" y="5638584"/>
              <a:ext cx="1899206" cy="413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n-lt"/>
                  <a:cs typeface="+mn-cs"/>
                </a:rPr>
                <a:t>Auger process</a:t>
              </a:r>
            </a:p>
          </p:txBody>
        </p:sp>
        <p:sp>
          <p:nvSpPr>
            <p:cNvPr id="14380" name="Line 13"/>
            <p:cNvSpPr>
              <a:spLocks noChangeShapeType="1"/>
            </p:cNvSpPr>
            <p:nvPr/>
          </p:nvSpPr>
          <p:spPr bwMode="auto">
            <a:xfrm>
              <a:off x="5643570" y="2133586"/>
              <a:ext cx="1866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81" name="Text Box 16"/>
            <p:cNvSpPr txBox="1">
              <a:spLocks noChangeArrowheads="1"/>
            </p:cNvSpPr>
            <p:nvPr/>
          </p:nvSpPr>
          <p:spPr bwMode="auto">
            <a:xfrm>
              <a:off x="7596195" y="1889111"/>
              <a:ext cx="623887" cy="457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Times New Roman" pitchFamily="18" charset="0"/>
                </a:rPr>
                <a:t>L</a:t>
              </a:r>
              <a:r>
                <a:rPr lang="en-US" sz="2400" baseline="-25000">
                  <a:latin typeface="Times New Roman" pitchFamily="18" charset="0"/>
                </a:rPr>
                <a:t>2,3</a:t>
              </a:r>
            </a:p>
          </p:txBody>
        </p:sp>
        <p:sp>
          <p:nvSpPr>
            <p:cNvPr id="14382" name="Oval 18"/>
            <p:cNvSpPr>
              <a:spLocks noChangeArrowheads="1"/>
            </p:cNvSpPr>
            <p:nvPr/>
          </p:nvSpPr>
          <p:spPr bwMode="auto">
            <a:xfrm>
              <a:off x="5770570" y="20192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83" name="Oval 77"/>
            <p:cNvSpPr>
              <a:spLocks noChangeArrowheads="1"/>
            </p:cNvSpPr>
            <p:nvPr/>
          </p:nvSpPr>
          <p:spPr bwMode="auto">
            <a:xfrm>
              <a:off x="6357938" y="1165225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84" name="Line 6"/>
            <p:cNvSpPr>
              <a:spLocks noChangeShapeType="1"/>
            </p:cNvSpPr>
            <p:nvPr/>
          </p:nvSpPr>
          <p:spPr bwMode="auto">
            <a:xfrm>
              <a:off x="6049970" y="4578336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85" name="Oval 7"/>
            <p:cNvSpPr>
              <a:spLocks noChangeArrowheads="1"/>
            </p:cNvSpPr>
            <p:nvPr/>
          </p:nvSpPr>
          <p:spPr bwMode="auto">
            <a:xfrm>
              <a:off x="6646870" y="446403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86" name="Text Box 8"/>
            <p:cNvSpPr txBox="1">
              <a:spLocks noChangeArrowheads="1"/>
            </p:cNvSpPr>
            <p:nvPr/>
          </p:nvSpPr>
          <p:spPr bwMode="auto">
            <a:xfrm>
              <a:off x="7596195" y="4340211"/>
              <a:ext cx="404812" cy="457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4387" name="Line 9"/>
            <p:cNvSpPr>
              <a:spLocks noChangeShapeType="1"/>
            </p:cNvSpPr>
            <p:nvPr/>
          </p:nvSpPr>
          <p:spPr bwMode="auto">
            <a:xfrm>
              <a:off x="6049970" y="2616186"/>
              <a:ext cx="1104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88" name="Oval 10"/>
            <p:cNvSpPr>
              <a:spLocks noChangeArrowheads="1"/>
            </p:cNvSpPr>
            <p:nvPr/>
          </p:nvSpPr>
          <p:spPr bwMode="auto">
            <a:xfrm>
              <a:off x="6621470" y="25018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89" name="Oval 11"/>
            <p:cNvSpPr>
              <a:spLocks noChangeArrowheads="1"/>
            </p:cNvSpPr>
            <p:nvPr/>
          </p:nvSpPr>
          <p:spPr bwMode="auto">
            <a:xfrm>
              <a:off x="6342070" y="2501886"/>
              <a:ext cx="228600" cy="228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0" name="Text Box 12"/>
            <p:cNvSpPr txBox="1">
              <a:spLocks noChangeArrowheads="1"/>
            </p:cNvSpPr>
            <p:nvPr/>
          </p:nvSpPr>
          <p:spPr bwMode="auto">
            <a:xfrm>
              <a:off x="7596195" y="2371711"/>
              <a:ext cx="471487" cy="457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Times New Roman" pitchFamily="18" charset="0"/>
                </a:rPr>
                <a:t>L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4391" name="Oval 14"/>
            <p:cNvSpPr>
              <a:spLocks noChangeArrowheads="1"/>
            </p:cNvSpPr>
            <p:nvPr/>
          </p:nvSpPr>
          <p:spPr bwMode="auto">
            <a:xfrm>
              <a:off x="6608770" y="20192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2" name="Oval 15"/>
            <p:cNvSpPr>
              <a:spLocks noChangeArrowheads="1"/>
            </p:cNvSpPr>
            <p:nvPr/>
          </p:nvSpPr>
          <p:spPr bwMode="auto">
            <a:xfrm>
              <a:off x="6354770" y="2019286"/>
              <a:ext cx="228600" cy="228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3" name="Oval 17"/>
            <p:cNvSpPr>
              <a:spLocks noChangeArrowheads="1"/>
            </p:cNvSpPr>
            <p:nvPr/>
          </p:nvSpPr>
          <p:spPr bwMode="auto">
            <a:xfrm>
              <a:off x="6037270" y="20192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4" name="Oval 19"/>
            <p:cNvSpPr>
              <a:spLocks noChangeArrowheads="1"/>
            </p:cNvSpPr>
            <p:nvPr/>
          </p:nvSpPr>
          <p:spPr bwMode="auto">
            <a:xfrm>
              <a:off x="7192970" y="20192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5" name="Oval 20"/>
            <p:cNvSpPr>
              <a:spLocks noChangeArrowheads="1"/>
            </p:cNvSpPr>
            <p:nvPr/>
          </p:nvSpPr>
          <p:spPr bwMode="auto">
            <a:xfrm>
              <a:off x="6938970" y="201928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6" name="Oval 22"/>
            <p:cNvSpPr>
              <a:spLocks noChangeArrowheads="1"/>
            </p:cNvSpPr>
            <p:nvPr/>
          </p:nvSpPr>
          <p:spPr bwMode="auto">
            <a:xfrm>
              <a:off x="6354770" y="4464036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397" name="Line 23"/>
            <p:cNvSpPr>
              <a:spLocks noChangeShapeType="1"/>
            </p:cNvSpPr>
            <p:nvPr/>
          </p:nvSpPr>
          <p:spPr bwMode="auto">
            <a:xfrm flipV="1">
              <a:off x="6450020" y="1428736"/>
              <a:ext cx="0" cy="533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98" name="Line 81"/>
            <p:cNvSpPr>
              <a:spLocks noChangeShapeType="1"/>
            </p:cNvSpPr>
            <p:nvPr/>
          </p:nvSpPr>
          <p:spPr bwMode="auto">
            <a:xfrm>
              <a:off x="6461132" y="2800336"/>
              <a:ext cx="6350" cy="16129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4399" name="Text Box 82"/>
            <p:cNvSpPr txBox="1">
              <a:spLocks noChangeArrowheads="1"/>
            </p:cNvSpPr>
            <p:nvPr/>
          </p:nvSpPr>
          <p:spPr bwMode="auto">
            <a:xfrm>
              <a:off x="2398010" y="6121492"/>
              <a:ext cx="1786518" cy="41328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>
                  <a:latin typeface="Century Schoolbook" pitchFamily="18" charset="0"/>
                </a:rPr>
                <a:t>E</a:t>
              </a:r>
              <a:r>
                <a:rPr lang="pl-PL" sz="2000" baseline="-25000">
                  <a:latin typeface="Century Schoolbook" pitchFamily="18" charset="0"/>
                  <a:sym typeface="Symbol" pitchFamily="18" charset="2"/>
                </a:rPr>
                <a:t></a:t>
              </a:r>
              <a:r>
                <a:rPr lang="pl-PL">
                  <a:latin typeface="Century Schoolbook" pitchFamily="18" charset="0"/>
                  <a:sym typeface="Symbol" pitchFamily="18" charset="2"/>
                </a:rPr>
                <a:t> = E</a:t>
              </a:r>
              <a:r>
                <a:rPr lang="pl-PL" baseline="-25000">
                  <a:latin typeface="Century Schoolbook" pitchFamily="18" charset="0"/>
                  <a:sym typeface="Symbol" pitchFamily="18" charset="2"/>
                </a:rPr>
                <a:t>K </a:t>
              </a:r>
              <a:r>
                <a:rPr lang="pl-PL">
                  <a:latin typeface="Century Schoolbook" pitchFamily="18" charset="0"/>
                  <a:sym typeface="Symbol" pitchFamily="18" charset="2"/>
                </a:rPr>
                <a:t>- E</a:t>
              </a:r>
              <a:r>
                <a:rPr lang="pl-PL" baseline="-25000">
                  <a:latin typeface="Century Schoolbook" pitchFamily="18" charset="0"/>
                  <a:sym typeface="Symbol" pitchFamily="18" charset="2"/>
                </a:rPr>
                <a:t>L1</a:t>
              </a:r>
            </a:p>
          </p:txBody>
        </p:sp>
        <p:sp>
          <p:nvSpPr>
            <p:cNvPr id="14400" name="Text Box 84"/>
            <p:cNvSpPr txBox="1">
              <a:spLocks noChangeArrowheads="1"/>
            </p:cNvSpPr>
            <p:nvPr/>
          </p:nvSpPr>
          <p:spPr bwMode="auto">
            <a:xfrm>
              <a:off x="5715000" y="6172201"/>
              <a:ext cx="2568759" cy="41328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>
                  <a:latin typeface="Century Schoolbook" pitchFamily="18" charset="0"/>
                </a:rPr>
                <a:t>E</a:t>
              </a:r>
              <a:r>
                <a:rPr lang="pl-PL" baseline="-25000">
                  <a:latin typeface="Century Schoolbook" pitchFamily="18" charset="0"/>
                </a:rPr>
                <a:t>e</a:t>
              </a:r>
              <a:r>
                <a:rPr lang="pl-PL">
                  <a:latin typeface="Century Schoolbook" pitchFamily="18" charset="0"/>
                </a:rPr>
                <a:t> = E</a:t>
              </a:r>
              <a:r>
                <a:rPr lang="pl-PL" baseline="-25000">
                  <a:latin typeface="Century Schoolbook" pitchFamily="18" charset="0"/>
                </a:rPr>
                <a:t>K</a:t>
              </a:r>
              <a:r>
                <a:rPr lang="pl-PL">
                  <a:latin typeface="Century Schoolbook" pitchFamily="18" charset="0"/>
                </a:rPr>
                <a:t> - E</a:t>
              </a:r>
              <a:r>
                <a:rPr lang="pl-PL" baseline="-25000">
                  <a:latin typeface="Century Schoolbook" pitchFamily="18" charset="0"/>
                </a:rPr>
                <a:t>L1</a:t>
              </a:r>
              <a:r>
                <a:rPr lang="pl-PL">
                  <a:latin typeface="Century Schoolbook" pitchFamily="18" charset="0"/>
                </a:rPr>
                <a:t> - E</a:t>
              </a:r>
              <a:r>
                <a:rPr lang="pl-PL" baseline="-25000">
                  <a:latin typeface="Century Schoolbook" pitchFamily="18" charset="0"/>
                </a:rPr>
                <a:t>L2</a:t>
              </a:r>
            </a:p>
          </p:txBody>
        </p:sp>
        <p:sp>
          <p:nvSpPr>
            <p:cNvPr id="14401" name="Oval 85"/>
            <p:cNvSpPr>
              <a:spLocks noChangeArrowheads="1"/>
            </p:cNvSpPr>
            <p:nvPr/>
          </p:nvSpPr>
          <p:spPr bwMode="auto">
            <a:xfrm>
              <a:off x="2362200" y="3429000"/>
              <a:ext cx="228600" cy="22860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4402" name="Line 86"/>
            <p:cNvSpPr>
              <a:spLocks noChangeShapeType="1"/>
            </p:cNvSpPr>
            <p:nvPr/>
          </p:nvSpPr>
          <p:spPr bwMode="auto">
            <a:xfrm rot="1527606" flipV="1">
              <a:off x="2128838" y="3597275"/>
              <a:ext cx="76200" cy="914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 7"/>
          <p:cNvGrpSpPr>
            <a:grpSpLocks/>
          </p:cNvGrpSpPr>
          <p:nvPr/>
        </p:nvGrpSpPr>
        <p:grpSpPr bwMode="auto">
          <a:xfrm>
            <a:off x="6305560" y="2695580"/>
            <a:ext cx="1123950" cy="657225"/>
            <a:chOff x="3888" y="1428"/>
            <a:chExt cx="708" cy="414"/>
          </a:xfrm>
        </p:grpSpPr>
        <p:sp>
          <p:nvSpPr>
            <p:cNvPr id="113" name="Text Box 8"/>
            <p:cNvSpPr txBox="1">
              <a:spLocks noChangeArrowheads="1"/>
            </p:cNvSpPr>
            <p:nvPr/>
          </p:nvSpPr>
          <p:spPr bwMode="auto">
            <a:xfrm>
              <a:off x="3888" y="1428"/>
              <a:ext cx="708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 dirty="0">
                  <a:solidFill>
                    <a:srgbClr val="000000"/>
                  </a:solidFill>
                </a:rPr>
                <a:t>Z</a:t>
              </a:r>
              <a:r>
                <a:rPr lang="en-US" sz="1800" baseline="-25000" dirty="0">
                  <a:solidFill>
                    <a:srgbClr val="000000"/>
                  </a:solidFill>
                </a:rPr>
                <a:t>1 </a:t>
              </a:r>
              <a:r>
                <a:rPr lang="en-US" sz="1800" i="1" dirty="0">
                  <a:solidFill>
                    <a:srgbClr val="000000"/>
                  </a:solidFill>
                </a:rPr>
                <a:t>Z</a:t>
              </a:r>
              <a:r>
                <a:rPr lang="en-US" sz="1800" baseline="-25000" dirty="0">
                  <a:solidFill>
                    <a:srgbClr val="000000"/>
                  </a:solidFill>
                </a:rPr>
                <a:t>2 </a:t>
              </a:r>
              <a:r>
                <a:rPr lang="en-US" sz="1800" dirty="0">
                  <a:solidFill>
                    <a:srgbClr val="000000"/>
                  </a:solidFill>
                </a:rPr>
                <a:t>e</a:t>
              </a:r>
              <a:r>
                <a:rPr lang="en-US" sz="1800" baseline="30000" dirty="0">
                  <a:solidFill>
                    <a:srgbClr val="000000"/>
                  </a:solidFill>
                </a:rPr>
                <a:t> 2</a:t>
              </a:r>
              <a:endParaRPr lang="en-US" sz="1800" dirty="0">
                <a:solidFill>
                  <a:srgbClr val="000000"/>
                </a:solidFill>
              </a:endParaRPr>
            </a:p>
            <a:p>
              <a:pPr eaLnBrk="0" hangingPunct="0"/>
              <a:endParaRPr lang="en-US" sz="1800" dirty="0"/>
            </a:p>
          </p:txBody>
        </p:sp>
        <p:sp>
          <p:nvSpPr>
            <p:cNvPr id="114" name="Text Box 9"/>
            <p:cNvSpPr txBox="1">
              <a:spLocks noChangeArrowheads="1"/>
            </p:cNvSpPr>
            <p:nvPr/>
          </p:nvSpPr>
          <p:spPr bwMode="auto">
            <a:xfrm>
              <a:off x="4032" y="1626"/>
              <a:ext cx="216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/>
                <a:t>r</a:t>
              </a:r>
            </a:p>
          </p:txBody>
        </p:sp>
        <p:sp>
          <p:nvSpPr>
            <p:cNvPr id="115" name="Line 10"/>
            <p:cNvSpPr>
              <a:spLocks noChangeShapeType="1"/>
            </p:cNvSpPr>
            <p:nvPr/>
          </p:nvSpPr>
          <p:spPr bwMode="auto">
            <a:xfrm>
              <a:off x="3918" y="16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Introduction- Electron Screening Effect</a:t>
            </a:r>
            <a:endParaRPr lang="pl-PL" dirty="0"/>
          </a:p>
        </p:txBody>
      </p:sp>
      <p:pic>
        <p:nvPicPr>
          <p:cNvPr id="1029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63" y="1643063"/>
            <a:ext cx="4143375" cy="2803525"/>
          </a:xfrm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500694" y="1357298"/>
          <a:ext cx="2908300" cy="825500"/>
        </p:xfrm>
        <a:graphic>
          <a:graphicData uri="http://schemas.openxmlformats.org/presentationml/2006/ole">
            <p:oleObj spid="_x0000_s1026" name="Equation" r:id="rId4" imgW="1777680" imgH="507960" progId="Equation.3">
              <p:embed/>
            </p:oleObj>
          </a:graphicData>
        </a:graphic>
      </p:graphicFrame>
      <p:grpSp>
        <p:nvGrpSpPr>
          <p:cNvPr id="109" name="Group 108"/>
          <p:cNvGrpSpPr/>
          <p:nvPr/>
        </p:nvGrpSpPr>
        <p:grpSpPr>
          <a:xfrm>
            <a:off x="5429256" y="2285992"/>
            <a:ext cx="2936875" cy="557212"/>
            <a:chOff x="5524500" y="2747963"/>
            <a:chExt cx="2936875" cy="557212"/>
          </a:xfrm>
        </p:grpSpPr>
        <p:sp>
          <p:nvSpPr>
            <p:cNvPr id="1030" name="Text Box 33"/>
            <p:cNvSpPr txBox="1">
              <a:spLocks noChangeArrowheads="1"/>
            </p:cNvSpPr>
            <p:nvPr/>
          </p:nvSpPr>
          <p:spPr bwMode="auto">
            <a:xfrm>
              <a:off x="5524500" y="2747963"/>
              <a:ext cx="85725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Century Schoolbook" pitchFamily="18" charset="0"/>
                </a:rPr>
                <a:t>P</a:t>
              </a:r>
              <a:r>
                <a:rPr lang="en-US" sz="2800" dirty="0">
                  <a:latin typeface="Century Schoolbook" pitchFamily="18" charset="0"/>
                </a:rPr>
                <a:t>(</a:t>
              </a:r>
              <a:r>
                <a:rPr lang="en-US" sz="2800" i="1" dirty="0">
                  <a:latin typeface="Century Schoolbook" pitchFamily="18" charset="0"/>
                </a:rPr>
                <a:t>E</a:t>
              </a:r>
              <a:r>
                <a:rPr lang="en-US" sz="2800" dirty="0">
                  <a:latin typeface="Century Schoolbook" pitchFamily="18" charset="0"/>
                </a:rPr>
                <a:t>)</a:t>
              </a:r>
            </a:p>
          </p:txBody>
        </p:sp>
        <p:sp>
          <p:nvSpPr>
            <p:cNvPr id="1031" name="Text Box 34"/>
            <p:cNvSpPr txBox="1">
              <a:spLocks noChangeArrowheads="1"/>
            </p:cNvSpPr>
            <p:nvPr/>
          </p:nvSpPr>
          <p:spPr bwMode="auto">
            <a:xfrm>
              <a:off x="7000875" y="2786063"/>
              <a:ext cx="14605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Century Schoolbook" pitchFamily="18" charset="0"/>
                </a:rPr>
                <a:t>P</a:t>
              </a:r>
              <a:r>
                <a:rPr lang="en-US" sz="2800">
                  <a:latin typeface="Century Schoolbook" pitchFamily="18" charset="0"/>
                </a:rPr>
                <a:t>(</a:t>
              </a:r>
              <a:r>
                <a:rPr lang="en-US" sz="2800" i="1">
                  <a:latin typeface="Century Schoolbook" pitchFamily="18" charset="0"/>
                </a:rPr>
                <a:t>E+</a:t>
              </a:r>
              <a:r>
                <a:rPr lang="en-US" sz="2800" i="1">
                  <a:solidFill>
                    <a:srgbClr val="FF3300"/>
                  </a:solidFill>
                  <a:latin typeface="Century Schoolbook" pitchFamily="18" charset="0"/>
                </a:rPr>
                <a:t>U</a:t>
              </a:r>
              <a:r>
                <a:rPr lang="en-US" sz="2800" i="1" baseline="-25000">
                  <a:solidFill>
                    <a:srgbClr val="FF3300"/>
                  </a:solidFill>
                  <a:latin typeface="Century Schoolbook" pitchFamily="18" charset="0"/>
                </a:rPr>
                <a:t>e</a:t>
              </a:r>
              <a:r>
                <a:rPr lang="en-US" sz="2800">
                  <a:latin typeface="Century Schoolbook" pitchFamily="18" charset="0"/>
                </a:rPr>
                <a:t>)</a:t>
              </a:r>
            </a:p>
          </p:txBody>
        </p:sp>
        <p:sp>
          <p:nvSpPr>
            <p:cNvPr id="1032" name="Line 35"/>
            <p:cNvSpPr>
              <a:spLocks noChangeShapeType="1"/>
            </p:cNvSpPr>
            <p:nvPr/>
          </p:nvSpPr>
          <p:spPr bwMode="auto">
            <a:xfrm>
              <a:off x="6457950" y="3062288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928688" y="4572000"/>
            <a:ext cx="2357437" cy="2071688"/>
            <a:chOff x="5334000" y="1295400"/>
            <a:chExt cx="2971800" cy="2895600"/>
          </a:xfrm>
        </p:grpSpPr>
        <p:sp>
          <p:nvSpPr>
            <p:cNvPr id="1037" name="Oval 1032"/>
            <p:cNvSpPr>
              <a:spLocks noChangeArrowheads="1"/>
            </p:cNvSpPr>
            <p:nvPr/>
          </p:nvSpPr>
          <p:spPr bwMode="auto">
            <a:xfrm>
              <a:off x="5562600" y="23622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38" name="Oval 1033"/>
            <p:cNvSpPr>
              <a:spLocks noChangeArrowheads="1"/>
            </p:cNvSpPr>
            <p:nvPr/>
          </p:nvSpPr>
          <p:spPr bwMode="auto">
            <a:xfrm>
              <a:off x="5715000" y="15240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39" name="Oval 1034"/>
            <p:cNvSpPr>
              <a:spLocks noChangeArrowheads="1"/>
            </p:cNvSpPr>
            <p:nvPr/>
          </p:nvSpPr>
          <p:spPr bwMode="auto">
            <a:xfrm>
              <a:off x="5486400" y="32766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0" name="Oval 1035"/>
            <p:cNvSpPr>
              <a:spLocks noChangeArrowheads="1"/>
            </p:cNvSpPr>
            <p:nvPr/>
          </p:nvSpPr>
          <p:spPr bwMode="auto">
            <a:xfrm>
              <a:off x="6781800" y="14478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1" name="Oval 1036"/>
            <p:cNvSpPr>
              <a:spLocks noChangeArrowheads="1"/>
            </p:cNvSpPr>
            <p:nvPr/>
          </p:nvSpPr>
          <p:spPr bwMode="auto">
            <a:xfrm>
              <a:off x="7772400" y="24384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2" name="Oval 1048"/>
            <p:cNvSpPr>
              <a:spLocks noChangeArrowheads="1"/>
            </p:cNvSpPr>
            <p:nvPr/>
          </p:nvSpPr>
          <p:spPr bwMode="auto">
            <a:xfrm>
              <a:off x="6019800" y="2743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3" name="Oval 1049"/>
            <p:cNvSpPr>
              <a:spLocks noChangeArrowheads="1"/>
            </p:cNvSpPr>
            <p:nvPr/>
          </p:nvSpPr>
          <p:spPr bwMode="auto">
            <a:xfrm>
              <a:off x="5943600" y="2514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4" name="Oval 1050"/>
            <p:cNvSpPr>
              <a:spLocks noChangeArrowheads="1"/>
            </p:cNvSpPr>
            <p:nvPr/>
          </p:nvSpPr>
          <p:spPr bwMode="auto">
            <a:xfrm>
              <a:off x="6096000" y="3124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5" name="Oval 1051"/>
            <p:cNvSpPr>
              <a:spLocks noChangeArrowheads="1"/>
            </p:cNvSpPr>
            <p:nvPr/>
          </p:nvSpPr>
          <p:spPr bwMode="auto">
            <a:xfrm>
              <a:off x="6629400" y="2895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6" name="Oval 1052"/>
            <p:cNvSpPr>
              <a:spLocks noChangeArrowheads="1"/>
            </p:cNvSpPr>
            <p:nvPr/>
          </p:nvSpPr>
          <p:spPr bwMode="auto">
            <a:xfrm>
              <a:off x="7239000" y="2667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7" name="Oval 1053"/>
            <p:cNvSpPr>
              <a:spLocks noChangeArrowheads="1"/>
            </p:cNvSpPr>
            <p:nvPr/>
          </p:nvSpPr>
          <p:spPr bwMode="auto">
            <a:xfrm>
              <a:off x="6172200" y="4114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8" name="Oval 1054"/>
            <p:cNvSpPr>
              <a:spLocks noChangeArrowheads="1"/>
            </p:cNvSpPr>
            <p:nvPr/>
          </p:nvSpPr>
          <p:spPr bwMode="auto">
            <a:xfrm>
              <a:off x="6705600" y="2133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49" name="Oval 1055"/>
            <p:cNvSpPr>
              <a:spLocks noChangeArrowheads="1"/>
            </p:cNvSpPr>
            <p:nvPr/>
          </p:nvSpPr>
          <p:spPr bwMode="auto">
            <a:xfrm>
              <a:off x="8229600" y="2819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0" name="Oval 1056"/>
            <p:cNvSpPr>
              <a:spLocks noChangeArrowheads="1"/>
            </p:cNvSpPr>
            <p:nvPr/>
          </p:nvSpPr>
          <p:spPr bwMode="auto">
            <a:xfrm>
              <a:off x="7543800" y="2667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1" name="Oval 1063"/>
            <p:cNvSpPr>
              <a:spLocks noChangeArrowheads="1"/>
            </p:cNvSpPr>
            <p:nvPr/>
          </p:nvSpPr>
          <p:spPr bwMode="auto">
            <a:xfrm>
              <a:off x="6096000" y="20574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2" name="Oval 1064"/>
            <p:cNvSpPr>
              <a:spLocks noChangeArrowheads="1"/>
            </p:cNvSpPr>
            <p:nvPr/>
          </p:nvSpPr>
          <p:spPr bwMode="auto">
            <a:xfrm>
              <a:off x="6934200" y="21336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3" name="Oval 1065"/>
            <p:cNvSpPr>
              <a:spLocks noChangeArrowheads="1"/>
            </p:cNvSpPr>
            <p:nvPr/>
          </p:nvSpPr>
          <p:spPr bwMode="auto">
            <a:xfrm>
              <a:off x="6743700" y="32385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4" name="Oval 1066"/>
            <p:cNvSpPr>
              <a:spLocks noChangeArrowheads="1"/>
            </p:cNvSpPr>
            <p:nvPr/>
          </p:nvSpPr>
          <p:spPr bwMode="auto">
            <a:xfrm>
              <a:off x="7467600" y="2286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5" name="Oval 1067"/>
            <p:cNvSpPr>
              <a:spLocks noChangeArrowheads="1"/>
            </p:cNvSpPr>
            <p:nvPr/>
          </p:nvSpPr>
          <p:spPr bwMode="auto">
            <a:xfrm>
              <a:off x="8229600" y="2438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6" name="Oval 1068"/>
            <p:cNvSpPr>
              <a:spLocks noChangeArrowheads="1"/>
            </p:cNvSpPr>
            <p:nvPr/>
          </p:nvSpPr>
          <p:spPr bwMode="auto">
            <a:xfrm>
              <a:off x="7467600" y="1295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7" name="Oval 1069"/>
            <p:cNvSpPr>
              <a:spLocks noChangeArrowheads="1"/>
            </p:cNvSpPr>
            <p:nvPr/>
          </p:nvSpPr>
          <p:spPr bwMode="auto">
            <a:xfrm>
              <a:off x="6477000" y="1447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8" name="Oval 1070"/>
            <p:cNvSpPr>
              <a:spLocks noChangeArrowheads="1"/>
            </p:cNvSpPr>
            <p:nvPr/>
          </p:nvSpPr>
          <p:spPr bwMode="auto">
            <a:xfrm>
              <a:off x="5334000" y="2971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59" name="Oval 1071"/>
            <p:cNvSpPr>
              <a:spLocks noChangeArrowheads="1"/>
            </p:cNvSpPr>
            <p:nvPr/>
          </p:nvSpPr>
          <p:spPr bwMode="auto">
            <a:xfrm>
              <a:off x="5334000" y="2133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0" name="Oval 1072"/>
            <p:cNvSpPr>
              <a:spLocks noChangeArrowheads="1"/>
            </p:cNvSpPr>
            <p:nvPr/>
          </p:nvSpPr>
          <p:spPr bwMode="auto">
            <a:xfrm>
              <a:off x="6019800" y="1295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1" name="Oval 1073"/>
            <p:cNvSpPr>
              <a:spLocks noChangeArrowheads="1"/>
            </p:cNvSpPr>
            <p:nvPr/>
          </p:nvSpPr>
          <p:spPr bwMode="auto">
            <a:xfrm>
              <a:off x="7162800" y="3505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2" name="Oval 1074"/>
            <p:cNvSpPr>
              <a:spLocks noChangeArrowheads="1"/>
            </p:cNvSpPr>
            <p:nvPr/>
          </p:nvSpPr>
          <p:spPr bwMode="auto">
            <a:xfrm>
              <a:off x="5715000" y="3810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3" name="Oval 1075"/>
            <p:cNvSpPr>
              <a:spLocks noChangeArrowheads="1"/>
            </p:cNvSpPr>
            <p:nvPr/>
          </p:nvSpPr>
          <p:spPr bwMode="auto">
            <a:xfrm>
              <a:off x="5410200" y="3733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4" name="Oval 1076"/>
            <p:cNvSpPr>
              <a:spLocks noChangeArrowheads="1"/>
            </p:cNvSpPr>
            <p:nvPr/>
          </p:nvSpPr>
          <p:spPr bwMode="auto">
            <a:xfrm>
              <a:off x="6019800" y="1981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5" name="Oval 1077"/>
            <p:cNvSpPr>
              <a:spLocks noChangeArrowheads="1"/>
            </p:cNvSpPr>
            <p:nvPr/>
          </p:nvSpPr>
          <p:spPr bwMode="auto">
            <a:xfrm>
              <a:off x="8001000" y="1981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6" name="Oval 1078"/>
            <p:cNvSpPr>
              <a:spLocks noChangeArrowheads="1"/>
            </p:cNvSpPr>
            <p:nvPr/>
          </p:nvSpPr>
          <p:spPr bwMode="auto">
            <a:xfrm>
              <a:off x="5562600" y="1524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7" name="Oval 1079"/>
            <p:cNvSpPr>
              <a:spLocks noChangeArrowheads="1"/>
            </p:cNvSpPr>
            <p:nvPr/>
          </p:nvSpPr>
          <p:spPr bwMode="auto">
            <a:xfrm>
              <a:off x="6934200" y="1295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8" name="Oval 1080"/>
            <p:cNvSpPr>
              <a:spLocks noChangeArrowheads="1"/>
            </p:cNvSpPr>
            <p:nvPr/>
          </p:nvSpPr>
          <p:spPr bwMode="auto">
            <a:xfrm>
              <a:off x="7086600" y="1828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69" name="Oval 1081"/>
            <p:cNvSpPr>
              <a:spLocks noChangeArrowheads="1"/>
            </p:cNvSpPr>
            <p:nvPr/>
          </p:nvSpPr>
          <p:spPr bwMode="auto">
            <a:xfrm>
              <a:off x="7239000" y="1600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0" name="Oval 1082"/>
            <p:cNvSpPr>
              <a:spLocks noChangeArrowheads="1"/>
            </p:cNvSpPr>
            <p:nvPr/>
          </p:nvSpPr>
          <p:spPr bwMode="auto">
            <a:xfrm>
              <a:off x="7391400" y="1752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1" name="Oval 1083"/>
            <p:cNvSpPr>
              <a:spLocks noChangeArrowheads="1"/>
            </p:cNvSpPr>
            <p:nvPr/>
          </p:nvSpPr>
          <p:spPr bwMode="auto">
            <a:xfrm>
              <a:off x="7543800" y="1905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2" name="Oval 1084"/>
            <p:cNvSpPr>
              <a:spLocks noChangeArrowheads="1"/>
            </p:cNvSpPr>
            <p:nvPr/>
          </p:nvSpPr>
          <p:spPr bwMode="auto">
            <a:xfrm>
              <a:off x="7302500" y="28194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3" name="Oval 1085"/>
            <p:cNvSpPr>
              <a:spLocks noChangeArrowheads="1"/>
            </p:cNvSpPr>
            <p:nvPr/>
          </p:nvSpPr>
          <p:spPr bwMode="auto">
            <a:xfrm>
              <a:off x="7696200" y="36576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4" name="Oval 1086"/>
            <p:cNvSpPr>
              <a:spLocks noChangeArrowheads="1"/>
            </p:cNvSpPr>
            <p:nvPr/>
          </p:nvSpPr>
          <p:spPr bwMode="auto">
            <a:xfrm>
              <a:off x="6324600" y="25908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5" name="Oval 1087"/>
            <p:cNvSpPr>
              <a:spLocks noChangeArrowheads="1"/>
            </p:cNvSpPr>
            <p:nvPr/>
          </p:nvSpPr>
          <p:spPr bwMode="auto">
            <a:xfrm>
              <a:off x="7696200" y="14478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6" name="Oval 1088"/>
            <p:cNvSpPr>
              <a:spLocks noChangeArrowheads="1"/>
            </p:cNvSpPr>
            <p:nvPr/>
          </p:nvSpPr>
          <p:spPr bwMode="auto">
            <a:xfrm>
              <a:off x="6248400" y="3733800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rgbClr val="764700"/>
                </a:gs>
                <a:gs pos="100000">
                  <a:srgbClr val="FF99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7" name="Oval 1089"/>
            <p:cNvSpPr>
              <a:spLocks noChangeArrowheads="1"/>
            </p:cNvSpPr>
            <p:nvPr/>
          </p:nvSpPr>
          <p:spPr bwMode="auto">
            <a:xfrm>
              <a:off x="6477000" y="3352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8" name="Oval 1090"/>
            <p:cNvSpPr>
              <a:spLocks noChangeArrowheads="1"/>
            </p:cNvSpPr>
            <p:nvPr/>
          </p:nvSpPr>
          <p:spPr bwMode="auto">
            <a:xfrm>
              <a:off x="6705600" y="3733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79" name="Oval 1091"/>
            <p:cNvSpPr>
              <a:spLocks noChangeArrowheads="1"/>
            </p:cNvSpPr>
            <p:nvPr/>
          </p:nvSpPr>
          <p:spPr bwMode="auto">
            <a:xfrm>
              <a:off x="7315200" y="3886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0" name="Oval 1092"/>
            <p:cNvSpPr>
              <a:spLocks noChangeArrowheads="1"/>
            </p:cNvSpPr>
            <p:nvPr/>
          </p:nvSpPr>
          <p:spPr bwMode="auto">
            <a:xfrm>
              <a:off x="6934200" y="3556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1" name="Oval 1093"/>
            <p:cNvSpPr>
              <a:spLocks noChangeArrowheads="1"/>
            </p:cNvSpPr>
            <p:nvPr/>
          </p:nvSpPr>
          <p:spPr bwMode="auto">
            <a:xfrm>
              <a:off x="6019800" y="3581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2" name="Oval 1094"/>
            <p:cNvSpPr>
              <a:spLocks noChangeArrowheads="1"/>
            </p:cNvSpPr>
            <p:nvPr/>
          </p:nvSpPr>
          <p:spPr bwMode="auto">
            <a:xfrm>
              <a:off x="6934200" y="3962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3" name="Oval 1095"/>
            <p:cNvSpPr>
              <a:spLocks noChangeArrowheads="1"/>
            </p:cNvSpPr>
            <p:nvPr/>
          </p:nvSpPr>
          <p:spPr bwMode="auto">
            <a:xfrm>
              <a:off x="6096000" y="3276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4" name="Oval 1096"/>
            <p:cNvSpPr>
              <a:spLocks noChangeArrowheads="1"/>
            </p:cNvSpPr>
            <p:nvPr/>
          </p:nvSpPr>
          <p:spPr bwMode="auto">
            <a:xfrm>
              <a:off x="7696200" y="3505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5" name="Oval 1097"/>
            <p:cNvSpPr>
              <a:spLocks noChangeArrowheads="1"/>
            </p:cNvSpPr>
            <p:nvPr/>
          </p:nvSpPr>
          <p:spPr bwMode="auto">
            <a:xfrm>
              <a:off x="6934200" y="2971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6" name="Oval 1098"/>
            <p:cNvSpPr>
              <a:spLocks noChangeArrowheads="1"/>
            </p:cNvSpPr>
            <p:nvPr/>
          </p:nvSpPr>
          <p:spPr bwMode="auto">
            <a:xfrm>
              <a:off x="6781800" y="1905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7" name="Oval 1099"/>
            <p:cNvSpPr>
              <a:spLocks noChangeArrowheads="1"/>
            </p:cNvSpPr>
            <p:nvPr/>
          </p:nvSpPr>
          <p:spPr bwMode="auto">
            <a:xfrm>
              <a:off x="7924800" y="2819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8" name="Oval 1100"/>
            <p:cNvSpPr>
              <a:spLocks noChangeArrowheads="1"/>
            </p:cNvSpPr>
            <p:nvPr/>
          </p:nvSpPr>
          <p:spPr bwMode="auto">
            <a:xfrm>
              <a:off x="8153400" y="3429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89" name="Oval 1101"/>
            <p:cNvSpPr>
              <a:spLocks noChangeArrowheads="1"/>
            </p:cNvSpPr>
            <p:nvPr/>
          </p:nvSpPr>
          <p:spPr bwMode="auto">
            <a:xfrm>
              <a:off x="6400800" y="2362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0" name="Oval 1102"/>
            <p:cNvSpPr>
              <a:spLocks noChangeArrowheads="1"/>
            </p:cNvSpPr>
            <p:nvPr/>
          </p:nvSpPr>
          <p:spPr bwMode="auto">
            <a:xfrm>
              <a:off x="7543800" y="2971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1" name="Oval 1103"/>
            <p:cNvSpPr>
              <a:spLocks noChangeArrowheads="1"/>
            </p:cNvSpPr>
            <p:nvPr/>
          </p:nvSpPr>
          <p:spPr bwMode="auto">
            <a:xfrm>
              <a:off x="7848600" y="3124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2" name="Oval 1104"/>
            <p:cNvSpPr>
              <a:spLocks noChangeArrowheads="1"/>
            </p:cNvSpPr>
            <p:nvPr/>
          </p:nvSpPr>
          <p:spPr bwMode="auto">
            <a:xfrm>
              <a:off x="6324600" y="1905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3" name="Oval 1105"/>
            <p:cNvSpPr>
              <a:spLocks noChangeArrowheads="1"/>
            </p:cNvSpPr>
            <p:nvPr/>
          </p:nvSpPr>
          <p:spPr bwMode="auto">
            <a:xfrm>
              <a:off x="6858000" y="2590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4" name="Oval 1106"/>
            <p:cNvSpPr>
              <a:spLocks noChangeArrowheads="1"/>
            </p:cNvSpPr>
            <p:nvPr/>
          </p:nvSpPr>
          <p:spPr bwMode="auto">
            <a:xfrm>
              <a:off x="7086600" y="2514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5" name="Oval 1107"/>
            <p:cNvSpPr>
              <a:spLocks noChangeArrowheads="1"/>
            </p:cNvSpPr>
            <p:nvPr/>
          </p:nvSpPr>
          <p:spPr bwMode="auto">
            <a:xfrm>
              <a:off x="7315200" y="3200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6" name="Oval 1108"/>
            <p:cNvSpPr>
              <a:spLocks noChangeArrowheads="1"/>
            </p:cNvSpPr>
            <p:nvPr/>
          </p:nvSpPr>
          <p:spPr bwMode="auto">
            <a:xfrm>
              <a:off x="6502400" y="3009900"/>
              <a:ext cx="673100" cy="6731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7" name="Oval 1109"/>
            <p:cNvSpPr>
              <a:spLocks noChangeArrowheads="1"/>
            </p:cNvSpPr>
            <p:nvPr/>
          </p:nvSpPr>
          <p:spPr bwMode="auto">
            <a:xfrm>
              <a:off x="7086600" y="3352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8" name="Oval 1110"/>
            <p:cNvSpPr>
              <a:spLocks noChangeArrowheads="1"/>
            </p:cNvSpPr>
            <p:nvPr/>
          </p:nvSpPr>
          <p:spPr bwMode="auto">
            <a:xfrm>
              <a:off x="5791200" y="2971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099" name="Oval 1111"/>
            <p:cNvSpPr>
              <a:spLocks noChangeArrowheads="1"/>
            </p:cNvSpPr>
            <p:nvPr/>
          </p:nvSpPr>
          <p:spPr bwMode="auto">
            <a:xfrm>
              <a:off x="6705600" y="3124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0" name="Oval 1112"/>
            <p:cNvSpPr>
              <a:spLocks noChangeArrowheads="1"/>
            </p:cNvSpPr>
            <p:nvPr/>
          </p:nvSpPr>
          <p:spPr bwMode="auto">
            <a:xfrm>
              <a:off x="5410200" y="31242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1" name="Oval 1113"/>
            <p:cNvSpPr>
              <a:spLocks noChangeArrowheads="1"/>
            </p:cNvSpPr>
            <p:nvPr/>
          </p:nvSpPr>
          <p:spPr bwMode="auto">
            <a:xfrm>
              <a:off x="5486400" y="2514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2" name="Oval 1114"/>
            <p:cNvSpPr>
              <a:spLocks noChangeArrowheads="1"/>
            </p:cNvSpPr>
            <p:nvPr/>
          </p:nvSpPr>
          <p:spPr bwMode="auto">
            <a:xfrm>
              <a:off x="6096000" y="1676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3" name="Oval 1115"/>
            <p:cNvSpPr>
              <a:spLocks noChangeArrowheads="1"/>
            </p:cNvSpPr>
            <p:nvPr/>
          </p:nvSpPr>
          <p:spPr bwMode="auto">
            <a:xfrm>
              <a:off x="7848600" y="1828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4" name="Oval 1116"/>
            <p:cNvSpPr>
              <a:spLocks noChangeArrowheads="1"/>
            </p:cNvSpPr>
            <p:nvPr/>
          </p:nvSpPr>
          <p:spPr bwMode="auto">
            <a:xfrm>
              <a:off x="8229600" y="1752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5" name="Oval 1117"/>
            <p:cNvSpPr>
              <a:spLocks noChangeArrowheads="1"/>
            </p:cNvSpPr>
            <p:nvPr/>
          </p:nvSpPr>
          <p:spPr bwMode="auto">
            <a:xfrm>
              <a:off x="5715000" y="20574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6" name="Oval 1118"/>
            <p:cNvSpPr>
              <a:spLocks noChangeArrowheads="1"/>
            </p:cNvSpPr>
            <p:nvPr/>
          </p:nvSpPr>
          <p:spPr bwMode="auto">
            <a:xfrm>
              <a:off x="7086600" y="2603500"/>
              <a:ext cx="673100" cy="6731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7" name="Oval 1122"/>
            <p:cNvSpPr>
              <a:spLocks noChangeArrowheads="1"/>
            </p:cNvSpPr>
            <p:nvPr/>
          </p:nvSpPr>
          <p:spPr bwMode="auto">
            <a:xfrm>
              <a:off x="7772400" y="22860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8" name="Oval 1123"/>
            <p:cNvSpPr>
              <a:spLocks noChangeArrowheads="1"/>
            </p:cNvSpPr>
            <p:nvPr/>
          </p:nvSpPr>
          <p:spPr bwMode="auto">
            <a:xfrm>
              <a:off x="8001000" y="37338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1109" name="Oval 1124"/>
            <p:cNvSpPr>
              <a:spLocks noChangeArrowheads="1"/>
            </p:cNvSpPr>
            <p:nvPr/>
          </p:nvSpPr>
          <p:spPr bwMode="auto">
            <a:xfrm>
              <a:off x="6553200" y="1752600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rgbClr val="5E1847"/>
                </a:gs>
                <a:gs pos="100000">
                  <a:srgbClr val="CC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entury Schoolbook" pitchFamily="18" charset="0"/>
              </a:endParaRPr>
            </a:p>
          </p:txBody>
        </p:sp>
      </p:grpSp>
      <p:sp>
        <p:nvSpPr>
          <p:cNvPr id="1035" name="Text Box 1120"/>
          <p:cNvSpPr txBox="1">
            <a:spLocks noChangeArrowheads="1"/>
          </p:cNvSpPr>
          <p:nvPr/>
        </p:nvSpPr>
        <p:spPr bwMode="auto">
          <a:xfrm>
            <a:off x="4286248" y="4786322"/>
            <a:ext cx="250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dirty="0"/>
              <a:t>strong screening</a:t>
            </a:r>
          </a:p>
          <a:p>
            <a:pPr algn="ctr"/>
            <a:r>
              <a:rPr lang="de-DE" sz="2000" dirty="0"/>
              <a:t>Wigner-Seitz Radius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86188" y="5500688"/>
          <a:ext cx="3292475" cy="1004887"/>
        </p:xfrm>
        <a:graphic>
          <a:graphicData uri="http://schemas.openxmlformats.org/presentationml/2006/ole">
            <p:oleObj spid="_x0000_s1027" name="Equation" r:id="rId5" imgW="1726920" imgH="571320" progId="Equation.3">
              <p:embed/>
            </p:oleObj>
          </a:graphicData>
        </a:graphic>
      </p:graphicFrame>
      <p:sp>
        <p:nvSpPr>
          <p:cNvPr id="1036" name="Slide Number Placeholder 9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7306F1-FF9D-4557-BB5A-0DDDF70843CB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/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5467360" y="2867030"/>
            <a:ext cx="1104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i="1" dirty="0">
                <a:solidFill>
                  <a:srgbClr val="000000"/>
                </a:solidFill>
              </a:rPr>
              <a:t>V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i="1" dirty="0">
                <a:solidFill>
                  <a:srgbClr val="000000"/>
                </a:solidFill>
              </a:rPr>
              <a:t>r</a:t>
            </a:r>
            <a:r>
              <a:rPr lang="en-US" sz="2000" dirty="0">
                <a:solidFill>
                  <a:srgbClr val="000000"/>
                </a:solidFill>
              </a:rPr>
              <a:t>) =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1" name="Text Box 6"/>
          <p:cNvSpPr txBox="1">
            <a:spLocks noChangeArrowheads="1"/>
          </p:cNvSpPr>
          <p:nvPr/>
        </p:nvSpPr>
        <p:spPr bwMode="auto">
          <a:xfrm>
            <a:off x="7143760" y="2819405"/>
            <a:ext cx="1416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</a:rPr>
              <a:t>exp (- </a:t>
            </a:r>
            <a:r>
              <a:rPr lang="en-US" sz="2000" i="1">
                <a:solidFill>
                  <a:srgbClr val="FF3300"/>
                </a:solidFill>
              </a:rPr>
              <a:t>r /a</a:t>
            </a:r>
            <a:r>
              <a:rPr lang="en-US" sz="2000">
                <a:solidFill>
                  <a:srgbClr val="FF3300"/>
                </a:solidFill>
              </a:rPr>
              <a:t> )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116" name="Group 11"/>
          <p:cNvGrpSpPr>
            <a:grpSpLocks/>
          </p:cNvGrpSpPr>
          <p:nvPr/>
        </p:nvGrpSpPr>
        <p:grpSpPr bwMode="auto">
          <a:xfrm>
            <a:off x="6305563" y="3381380"/>
            <a:ext cx="1052513" cy="657225"/>
            <a:chOff x="3888" y="1428"/>
            <a:chExt cx="663" cy="414"/>
          </a:xfrm>
        </p:grpSpPr>
        <p:sp>
          <p:nvSpPr>
            <p:cNvPr id="117" name="Text Box 12"/>
            <p:cNvSpPr txBox="1">
              <a:spLocks noChangeArrowheads="1"/>
            </p:cNvSpPr>
            <p:nvPr/>
          </p:nvSpPr>
          <p:spPr bwMode="auto">
            <a:xfrm>
              <a:off x="3888" y="1428"/>
              <a:ext cx="663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 dirty="0">
                  <a:solidFill>
                    <a:srgbClr val="000000"/>
                  </a:solidFill>
                </a:rPr>
                <a:t>Z</a:t>
              </a:r>
              <a:r>
                <a:rPr lang="en-US" sz="1800" baseline="-25000" dirty="0">
                  <a:solidFill>
                    <a:srgbClr val="000000"/>
                  </a:solidFill>
                </a:rPr>
                <a:t>1 </a:t>
              </a:r>
              <a:r>
                <a:rPr lang="en-US" sz="1800" i="1" dirty="0">
                  <a:solidFill>
                    <a:srgbClr val="000000"/>
                  </a:solidFill>
                </a:rPr>
                <a:t>Z</a:t>
              </a:r>
              <a:r>
                <a:rPr lang="en-US" sz="1800" baseline="-25000" dirty="0">
                  <a:solidFill>
                    <a:srgbClr val="000000"/>
                  </a:solidFill>
                </a:rPr>
                <a:t>2 </a:t>
              </a:r>
              <a:r>
                <a:rPr lang="en-US" sz="1800" dirty="0">
                  <a:solidFill>
                    <a:srgbClr val="000000"/>
                  </a:solidFill>
                </a:rPr>
                <a:t>e</a:t>
              </a:r>
              <a:r>
                <a:rPr lang="en-US" sz="1800" baseline="30000" dirty="0">
                  <a:solidFill>
                    <a:srgbClr val="000000"/>
                  </a:solidFill>
                </a:rPr>
                <a:t> 2</a:t>
              </a:r>
              <a:endParaRPr lang="en-US" sz="1800" dirty="0">
                <a:solidFill>
                  <a:srgbClr val="000000"/>
                </a:solidFill>
              </a:endParaRPr>
            </a:p>
            <a:p>
              <a:pPr eaLnBrk="0" hangingPunct="0"/>
              <a:endParaRPr lang="en-US" sz="1800" dirty="0"/>
            </a:p>
          </p:txBody>
        </p:sp>
        <p:sp>
          <p:nvSpPr>
            <p:cNvPr id="118" name="Text Box 13"/>
            <p:cNvSpPr txBox="1">
              <a:spLocks noChangeArrowheads="1"/>
            </p:cNvSpPr>
            <p:nvPr/>
          </p:nvSpPr>
          <p:spPr bwMode="auto">
            <a:xfrm>
              <a:off x="4032" y="1626"/>
              <a:ext cx="216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/>
                <a:t>r</a:t>
              </a:r>
            </a:p>
          </p:txBody>
        </p:sp>
        <p:sp>
          <p:nvSpPr>
            <p:cNvPr id="119" name="Line 14"/>
            <p:cNvSpPr>
              <a:spLocks noChangeShapeType="1"/>
            </p:cNvSpPr>
            <p:nvPr/>
          </p:nvSpPr>
          <p:spPr bwMode="auto">
            <a:xfrm>
              <a:off x="3918" y="166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20" name="Text Box 15"/>
          <p:cNvSpPr txBox="1">
            <a:spLocks noChangeArrowheads="1"/>
          </p:cNvSpPr>
          <p:nvPr/>
        </p:nvSpPr>
        <p:spPr bwMode="auto">
          <a:xfrm>
            <a:off x="5970598" y="3548068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≈</a:t>
            </a:r>
            <a:endParaRPr lang="en-US" sz="2000"/>
          </a:p>
        </p:txBody>
      </p:sp>
      <p:sp>
        <p:nvSpPr>
          <p:cNvPr id="121" name="Text Box 16"/>
          <p:cNvSpPr txBox="1">
            <a:spLocks noChangeArrowheads="1"/>
          </p:cNvSpPr>
          <p:nvPr/>
        </p:nvSpPr>
        <p:spPr bwMode="auto">
          <a:xfrm>
            <a:off x="7127885" y="3498855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- </a:t>
            </a:r>
            <a:r>
              <a:rPr lang="en-US" i="1">
                <a:solidFill>
                  <a:srgbClr val="FF3300"/>
                </a:solidFill>
              </a:rPr>
              <a:t>U</a:t>
            </a:r>
            <a:r>
              <a:rPr lang="en-US" i="1" baseline="-25000">
                <a:solidFill>
                  <a:srgbClr val="FF3300"/>
                </a:solidFill>
              </a:rPr>
              <a:t>e</a:t>
            </a:r>
            <a:endParaRPr lang="en-US" i="1">
              <a:solidFill>
                <a:srgbClr val="FF3300"/>
              </a:solidFill>
            </a:endParaRPr>
          </a:p>
        </p:txBody>
      </p:sp>
      <p:grpSp>
        <p:nvGrpSpPr>
          <p:cNvPr id="123" name="Group 22"/>
          <p:cNvGrpSpPr>
            <a:grpSpLocks/>
          </p:cNvGrpSpPr>
          <p:nvPr/>
        </p:nvGrpSpPr>
        <p:grpSpPr bwMode="auto">
          <a:xfrm>
            <a:off x="6500826" y="4071942"/>
            <a:ext cx="1857375" cy="838200"/>
            <a:chOff x="3696" y="3040"/>
            <a:chExt cx="1170" cy="528"/>
          </a:xfrm>
        </p:grpSpPr>
        <p:sp>
          <p:nvSpPr>
            <p:cNvPr id="124" name="Text Box 23"/>
            <p:cNvSpPr txBox="1">
              <a:spLocks noChangeArrowheads="1"/>
            </p:cNvSpPr>
            <p:nvPr/>
          </p:nvSpPr>
          <p:spPr bwMode="auto">
            <a:xfrm>
              <a:off x="3744" y="3177"/>
              <a:ext cx="4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U</a:t>
              </a:r>
              <a:r>
                <a:rPr lang="en-US" i="1" baseline="-25000">
                  <a:solidFill>
                    <a:srgbClr val="FF3300"/>
                  </a:solidFill>
                </a:rPr>
                <a:t>e </a:t>
              </a:r>
              <a:r>
                <a:rPr lang="en-US" sz="2000">
                  <a:solidFill>
                    <a:srgbClr val="FF3300"/>
                  </a:solidFill>
                </a:rPr>
                <a:t>=</a:t>
              </a:r>
              <a:endParaRPr lang="en-US" sz="2000" i="1">
                <a:solidFill>
                  <a:srgbClr val="FF3300"/>
                </a:solidFill>
              </a:endParaRPr>
            </a:p>
          </p:txBody>
        </p:sp>
        <p:sp>
          <p:nvSpPr>
            <p:cNvPr id="125" name="Text Box 24"/>
            <p:cNvSpPr txBox="1">
              <a:spLocks noChangeArrowheads="1"/>
            </p:cNvSpPr>
            <p:nvPr/>
          </p:nvSpPr>
          <p:spPr bwMode="auto">
            <a:xfrm>
              <a:off x="4176" y="3088"/>
              <a:ext cx="690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 dirty="0">
                  <a:solidFill>
                    <a:srgbClr val="FF3300"/>
                  </a:solidFill>
                </a:rPr>
                <a:t>Z</a:t>
              </a:r>
              <a:r>
                <a:rPr lang="en-US" sz="1800" baseline="-25000" dirty="0">
                  <a:solidFill>
                    <a:srgbClr val="FF3300"/>
                  </a:solidFill>
                </a:rPr>
                <a:t>1 </a:t>
              </a:r>
              <a:r>
                <a:rPr lang="en-US" sz="1800" i="1" dirty="0">
                  <a:solidFill>
                    <a:srgbClr val="FF3300"/>
                  </a:solidFill>
                </a:rPr>
                <a:t>Z</a:t>
              </a:r>
              <a:r>
                <a:rPr lang="en-US" sz="1800" baseline="-25000" dirty="0">
                  <a:solidFill>
                    <a:srgbClr val="FF3300"/>
                  </a:solidFill>
                </a:rPr>
                <a:t>2 </a:t>
              </a:r>
              <a:r>
                <a:rPr lang="en-US" sz="1800" dirty="0">
                  <a:solidFill>
                    <a:srgbClr val="FF3300"/>
                  </a:solidFill>
                </a:rPr>
                <a:t>e</a:t>
              </a:r>
              <a:r>
                <a:rPr lang="en-US" sz="1800" baseline="30000" dirty="0">
                  <a:solidFill>
                    <a:srgbClr val="FF3300"/>
                  </a:solidFill>
                </a:rPr>
                <a:t> 2</a:t>
              </a:r>
              <a:endParaRPr lang="en-US" sz="1800" dirty="0">
                <a:solidFill>
                  <a:srgbClr val="FF3300"/>
                </a:solidFill>
              </a:endParaRPr>
            </a:p>
            <a:p>
              <a:pPr eaLnBrk="0" hangingPunct="0"/>
              <a:endParaRPr lang="en-US" sz="1800" dirty="0">
                <a:solidFill>
                  <a:srgbClr val="FF3300"/>
                </a:solidFill>
              </a:endParaRPr>
            </a:p>
          </p:txBody>
        </p:sp>
        <p:sp>
          <p:nvSpPr>
            <p:cNvPr id="126" name="Text Box 25"/>
            <p:cNvSpPr txBox="1">
              <a:spLocks noChangeArrowheads="1"/>
            </p:cNvSpPr>
            <p:nvPr/>
          </p:nvSpPr>
          <p:spPr bwMode="auto">
            <a:xfrm>
              <a:off x="4320" y="3302"/>
              <a:ext cx="216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i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27" name="Line 26"/>
            <p:cNvSpPr>
              <a:spLocks noChangeShapeType="1"/>
            </p:cNvSpPr>
            <p:nvPr/>
          </p:nvSpPr>
          <p:spPr bwMode="auto">
            <a:xfrm>
              <a:off x="4224" y="3336"/>
              <a:ext cx="43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128" name="Rectangle 27"/>
            <p:cNvSpPr>
              <a:spLocks noChangeArrowheads="1"/>
            </p:cNvSpPr>
            <p:nvPr/>
          </p:nvSpPr>
          <p:spPr bwMode="auto">
            <a:xfrm>
              <a:off x="3696" y="3040"/>
              <a:ext cx="1152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Experimental Results for HV</a:t>
            </a:r>
            <a:endParaRPr lang="pl-PL" dirty="0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3643312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 descr="Graphi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1714500"/>
            <a:ext cx="3198813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94" name="Group 10"/>
          <p:cNvGrpSpPr>
            <a:grpSpLocks/>
          </p:cNvGrpSpPr>
          <p:nvPr/>
        </p:nvGrpSpPr>
        <p:grpSpPr bwMode="auto">
          <a:xfrm>
            <a:off x="1357290" y="4357694"/>
            <a:ext cx="1785938" cy="457200"/>
            <a:chOff x="3398" y="1034"/>
            <a:chExt cx="1578" cy="288"/>
          </a:xfrm>
        </p:grpSpPr>
        <p:sp>
          <p:nvSpPr>
            <p:cNvPr id="12305" name="Text Box 11"/>
            <p:cNvSpPr txBox="1">
              <a:spLocks noChangeArrowheads="1"/>
            </p:cNvSpPr>
            <p:nvPr/>
          </p:nvSpPr>
          <p:spPr bwMode="auto">
            <a:xfrm>
              <a:off x="3398" y="1034"/>
              <a:ext cx="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solidFill>
                    <a:srgbClr val="009900"/>
                  </a:solidFill>
                  <a:latin typeface="Century Schoolbook" pitchFamily="18" charset="0"/>
                </a:rPr>
                <a:t>d + d</a:t>
              </a:r>
            </a:p>
          </p:txBody>
        </p:sp>
        <p:sp>
          <p:nvSpPr>
            <p:cNvPr id="12306" name="Line 12"/>
            <p:cNvSpPr>
              <a:spLocks noChangeShapeType="1"/>
            </p:cNvSpPr>
            <p:nvPr/>
          </p:nvSpPr>
          <p:spPr bwMode="auto">
            <a:xfrm>
              <a:off x="3966" y="1169"/>
              <a:ext cx="288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4272" y="1034"/>
              <a:ext cx="7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baseline="30000" dirty="0">
                  <a:solidFill>
                    <a:srgbClr val="009900"/>
                  </a:solidFill>
                  <a:latin typeface="Century Schoolbook" pitchFamily="18" charset="0"/>
                </a:rPr>
                <a:t>3</a:t>
              </a:r>
              <a:r>
                <a:rPr lang="de-DE" dirty="0">
                  <a:solidFill>
                    <a:srgbClr val="009900"/>
                  </a:solidFill>
                  <a:latin typeface="Century Schoolbook" pitchFamily="18" charset="0"/>
                </a:rPr>
                <a:t>He + n</a:t>
              </a:r>
              <a:endParaRPr lang="de-DE" baseline="30000" dirty="0">
                <a:solidFill>
                  <a:srgbClr val="009900"/>
                </a:solidFill>
                <a:latin typeface="Century Schoolbook" pitchFamily="18" charset="0"/>
              </a:endParaRPr>
            </a:p>
          </p:txBody>
        </p:sp>
      </p:grpSp>
      <p:grpSp>
        <p:nvGrpSpPr>
          <p:cNvPr id="12295" name="Group 14"/>
          <p:cNvGrpSpPr>
            <a:grpSpLocks/>
          </p:cNvGrpSpPr>
          <p:nvPr/>
        </p:nvGrpSpPr>
        <p:grpSpPr bwMode="auto">
          <a:xfrm>
            <a:off x="1357290" y="4857760"/>
            <a:ext cx="1722438" cy="457200"/>
            <a:chOff x="3398" y="1034"/>
            <a:chExt cx="1414" cy="288"/>
          </a:xfrm>
        </p:grpSpPr>
        <p:sp>
          <p:nvSpPr>
            <p:cNvPr id="12302" name="Text Box 15"/>
            <p:cNvSpPr txBox="1">
              <a:spLocks noChangeArrowheads="1"/>
            </p:cNvSpPr>
            <p:nvPr/>
          </p:nvSpPr>
          <p:spPr bwMode="auto">
            <a:xfrm>
              <a:off x="3398" y="1034"/>
              <a:ext cx="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solidFill>
                    <a:srgbClr val="009900"/>
                  </a:solidFill>
                  <a:latin typeface="Century Schoolbook" pitchFamily="18" charset="0"/>
                </a:rPr>
                <a:t>d + d</a:t>
              </a:r>
            </a:p>
          </p:txBody>
        </p:sp>
        <p:sp>
          <p:nvSpPr>
            <p:cNvPr id="12303" name="Line 16"/>
            <p:cNvSpPr>
              <a:spLocks noChangeShapeType="1"/>
            </p:cNvSpPr>
            <p:nvPr/>
          </p:nvSpPr>
          <p:spPr bwMode="auto">
            <a:xfrm>
              <a:off x="3926" y="1169"/>
              <a:ext cx="288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2304" name="Text Box 17"/>
            <p:cNvSpPr txBox="1">
              <a:spLocks noChangeArrowheads="1"/>
            </p:cNvSpPr>
            <p:nvPr/>
          </p:nvSpPr>
          <p:spPr bwMode="auto">
            <a:xfrm>
              <a:off x="4161" y="1034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baseline="30000" dirty="0">
                  <a:solidFill>
                    <a:srgbClr val="009900"/>
                  </a:solidFill>
                  <a:latin typeface="Century Schoolbook" pitchFamily="18" charset="0"/>
                </a:rPr>
                <a:t> 3</a:t>
              </a:r>
              <a:r>
                <a:rPr lang="de-DE" dirty="0">
                  <a:solidFill>
                    <a:srgbClr val="009900"/>
                  </a:solidFill>
                  <a:latin typeface="Century Schoolbook" pitchFamily="18" charset="0"/>
                </a:rPr>
                <a:t>H + p</a:t>
              </a:r>
              <a:endParaRPr lang="de-DE" baseline="30000" dirty="0">
                <a:solidFill>
                  <a:srgbClr val="009900"/>
                </a:solidFill>
                <a:latin typeface="Century Schoolbook" pitchFamily="18" charset="0"/>
              </a:endParaRPr>
            </a:p>
          </p:txBody>
        </p:sp>
      </p:grpSp>
      <p:sp>
        <p:nvSpPr>
          <p:cNvPr id="12296" name="Slide Number Placeholder 20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2BEA7C-2A12-4D3F-A871-BFE21E1A473D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572250" y="3071813"/>
            <a:ext cx="1327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metal target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: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8" name="Text Box 6"/>
          <p:cNvSpPr txBox="1">
            <a:spLocks noChangeArrowheads="1"/>
          </p:cNvSpPr>
          <p:nvPr/>
        </p:nvSpPr>
        <p:spPr bwMode="auto">
          <a:xfrm>
            <a:off x="6572250" y="3357563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>
                <a:latin typeface="Century Schoolbook" pitchFamily="18" charset="0"/>
              </a:rPr>
              <a:t>NIC 1998, p. 152</a:t>
            </a:r>
          </a:p>
          <a:p>
            <a:r>
              <a:rPr lang="de-DE" sz="1200">
                <a:latin typeface="Century Schoolbook" pitchFamily="18" charset="0"/>
              </a:rPr>
              <a:t>Europhys. Lett. 54 (2001) 449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591300" y="3857625"/>
            <a:ext cx="25527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Similar results: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latin typeface="+mn-lt"/>
                <a:cs typeface="+mn-cs"/>
              </a:rPr>
              <a:t>J. Kasagi et al., J.Phys.Soc.Jap. 71 (2002) 2281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latin typeface="+mn-lt"/>
                <a:cs typeface="+mn-cs"/>
              </a:rPr>
              <a:t>F. Raiola et al., Eur.Phys.J. A13 (2002) 337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latin typeface="+mn-lt"/>
                <a:cs typeface="+mn-cs"/>
              </a:rPr>
              <a:t>F. Raiola et al., Eur.Phys.J. A19 (2004) 283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6572250" y="5214938"/>
            <a:ext cx="1028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gas target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:</a:t>
            </a:r>
            <a:endParaRPr lang="de-DE" sz="14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2301" name="Text Box 18"/>
          <p:cNvSpPr txBox="1">
            <a:spLocks noChangeArrowheads="1"/>
          </p:cNvSpPr>
          <p:nvPr/>
        </p:nvSpPr>
        <p:spPr bwMode="auto">
          <a:xfrm>
            <a:off x="6572250" y="5786438"/>
            <a:ext cx="21955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de-DE" sz="1600" i="1">
                <a:solidFill>
                  <a:srgbClr val="009900"/>
                </a:solidFill>
                <a:latin typeface="Century Schoolbook" pitchFamily="18" charset="0"/>
              </a:rPr>
              <a:t>U</a:t>
            </a:r>
            <a:r>
              <a:rPr lang="de-DE" sz="1600" i="1" baseline="-25000">
                <a:solidFill>
                  <a:srgbClr val="009900"/>
                </a:solidFill>
                <a:latin typeface="Century Schoolbook" pitchFamily="18" charset="0"/>
              </a:rPr>
              <a:t>e</a:t>
            </a:r>
            <a:r>
              <a:rPr lang="de-DE" sz="1600">
                <a:solidFill>
                  <a:srgbClr val="009900"/>
                </a:solidFill>
                <a:latin typeface="Century Schoolbook" pitchFamily="18" charset="0"/>
              </a:rPr>
              <a:t> = 25</a:t>
            </a:r>
            <a:r>
              <a:rPr lang="de-DE" sz="1600">
                <a:solidFill>
                  <a:srgbClr val="009900"/>
                </a:solidFill>
                <a:latin typeface="Century Schoolbook" pitchFamily="18" charset="0"/>
                <a:cs typeface="Times New Roman" pitchFamily="18" charset="0"/>
              </a:rPr>
              <a:t>±5</a:t>
            </a:r>
            <a:r>
              <a:rPr lang="de-DE" sz="1600">
                <a:solidFill>
                  <a:srgbClr val="009900"/>
                </a:solidFill>
                <a:latin typeface="Century Schoolbook" pitchFamily="18" charset="0"/>
              </a:rPr>
              <a:t> eV</a:t>
            </a:r>
          </a:p>
          <a:p>
            <a:pPr>
              <a:lnSpc>
                <a:spcPct val="110000"/>
              </a:lnSpc>
            </a:pPr>
            <a:r>
              <a:rPr lang="de-DE" sz="1200">
                <a:latin typeface="Century Schoolbook" pitchFamily="18" charset="0"/>
              </a:rPr>
              <a:t>U.Greife et al., Z.Phys. A351 (1995)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Experimental Results for HV</a:t>
            </a:r>
            <a:endParaRPr lang="pl-P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85750" y="1857375"/>
          <a:ext cx="3867150" cy="2982913"/>
        </p:xfrm>
        <a:graphic>
          <a:graphicData uri="http://schemas.openxmlformats.org/presentationml/2006/ole">
            <p:oleObj spid="_x0000_s2050" name="Graph" r:id="rId3" imgW="3866400" imgH="2983680" progId="">
              <p:embed/>
            </p:oleObj>
          </a:graphicData>
        </a:graphic>
      </p:graphicFrame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8" y="1857375"/>
            <a:ext cx="403225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286250" y="4786313"/>
            <a:ext cx="2559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electron-gas parameter </a:t>
            </a:r>
            <a:r>
              <a:rPr lang="de-DE" b="1" i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r</a:t>
            </a:r>
            <a:r>
              <a:rPr lang="de-DE" b="1" i="1" baseline="-25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s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857750" y="5214938"/>
          <a:ext cx="1622425" cy="857250"/>
        </p:xfrm>
        <a:graphic>
          <a:graphicData uri="http://schemas.openxmlformats.org/presentationml/2006/ole">
            <p:oleObj spid="_x0000_s2051" name="Formel" r:id="rId5" imgW="1155600" imgH="545760" progId="Equation.3">
              <p:embed/>
            </p:oleObj>
          </a:graphicData>
        </a:graphic>
      </p:graphicFrame>
      <p:sp>
        <p:nvSpPr>
          <p:cNvPr id="2055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E10CAB-AD47-4F5E-A42C-AC03744148D3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28625" y="4857750"/>
            <a:ext cx="37099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dielectric function theory: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    free and bound electron polarization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    cohesion screening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447675" y="6329363"/>
            <a:ext cx="149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200"/>
              <a:t>Phys. Rev</a:t>
            </a:r>
            <a:r>
              <a:rPr lang="de-DE" sz="1200"/>
              <a:t>. </a:t>
            </a:r>
            <a:r>
              <a:rPr lang="pl-PL" sz="1200"/>
              <a:t>C </a:t>
            </a:r>
            <a:r>
              <a:rPr lang="de-DE" sz="1200"/>
              <a:t>200</a:t>
            </a:r>
            <a:r>
              <a:rPr lang="pl-PL" sz="1200"/>
              <a:t>8</a:t>
            </a:r>
            <a:r>
              <a:rPr lang="de-DE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0"/>
            <a:ext cx="52578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0"/>
            <a:ext cx="52578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3200400" y="1905000"/>
            <a:ext cx="914400" cy="106680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H="1">
            <a:off x="1066800" y="3429000"/>
            <a:ext cx="990600" cy="22860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2819400" y="3886200"/>
            <a:ext cx="1447800" cy="160020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 flipV="1">
            <a:off x="5181600" y="3886200"/>
            <a:ext cx="228600" cy="160020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429000" y="1447800"/>
            <a:ext cx="1963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2000"/>
              <a:t>ECR ion source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733800"/>
            <a:ext cx="1258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analyzing</a:t>
            </a:r>
          </a:p>
          <a:p>
            <a:pPr algn="ctr"/>
            <a:r>
              <a:rPr lang="en-US" sz="2000"/>
              <a:t>magnet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676400" y="5562600"/>
            <a:ext cx="207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electron detector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724400" y="5562600"/>
            <a:ext cx="1889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target chamber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7315200" y="3429000"/>
            <a:ext cx="1663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mass</a:t>
            </a:r>
          </a:p>
          <a:p>
            <a:pPr algn="ctr"/>
            <a:r>
              <a:rPr lang="en-US" sz="2000"/>
              <a:t>spectrometer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410200" y="1219200"/>
            <a:ext cx="14652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b="1" i="1">
                <a:solidFill>
                  <a:srgbClr val="009900"/>
                </a:solidFill>
                <a:latin typeface="Times New Roman" pitchFamily="18" charset="0"/>
              </a:rPr>
              <a:t>I</a:t>
            </a:r>
            <a:r>
              <a:rPr lang="de-DE" i="1">
                <a:solidFill>
                  <a:srgbClr val="009900"/>
                </a:solidFill>
                <a:latin typeface="Times New Roman" pitchFamily="18" charset="0"/>
              </a:rPr>
              <a:t>: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    10-30 µA</a:t>
            </a:r>
          </a:p>
          <a:p>
            <a:r>
              <a:rPr lang="de-DE" b="1" i="1">
                <a:solidFill>
                  <a:srgbClr val="009900"/>
                </a:solidFill>
                <a:latin typeface="Times New Roman" pitchFamily="18" charset="0"/>
              </a:rPr>
              <a:t>V</a:t>
            </a:r>
            <a:r>
              <a:rPr lang="de-DE" i="1">
                <a:solidFill>
                  <a:srgbClr val="009900"/>
                </a:solidFill>
                <a:latin typeface="Times New Roman" pitchFamily="18" charset="0"/>
              </a:rPr>
              <a:t>:   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30 kV</a:t>
            </a:r>
          </a:p>
          <a:p>
            <a:r>
              <a:rPr lang="de-DE">
                <a:solidFill>
                  <a:srgbClr val="009900"/>
                </a:solidFill>
                <a:latin typeface="Times New Roman" pitchFamily="18" charset="0"/>
                <a:sym typeface="Mathematica1" pitchFamily="2" charset="2"/>
              </a:rPr>
              <a:t></a:t>
            </a:r>
            <a:r>
              <a:rPr lang="de-DE" b="1" i="1">
                <a:solidFill>
                  <a:srgbClr val="009900"/>
                </a:solidFill>
                <a:latin typeface="Times New Roman" pitchFamily="18" charset="0"/>
              </a:rPr>
              <a:t>V</a:t>
            </a:r>
            <a:r>
              <a:rPr lang="de-DE" i="1">
                <a:solidFill>
                  <a:srgbClr val="009900"/>
                </a:solidFill>
                <a:latin typeface="Times New Roman" pitchFamily="18" charset="0"/>
              </a:rPr>
              <a:t>: 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~ 1 V</a:t>
            </a:r>
            <a:endParaRPr lang="de-DE" b="1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597400" y="5943600"/>
            <a:ext cx="210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b="1" i="1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de-DE" i="1">
                <a:solidFill>
                  <a:srgbClr val="009900"/>
                </a:solidFill>
                <a:latin typeface="Times New Roman" pitchFamily="18" charset="0"/>
              </a:rPr>
              <a:t>:  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10</a:t>
            </a:r>
            <a:r>
              <a:rPr lang="de-DE" baseline="30000">
                <a:solidFill>
                  <a:srgbClr val="009900"/>
                </a:solidFill>
                <a:latin typeface="Times New Roman" pitchFamily="18" charset="0"/>
              </a:rPr>
              <a:t>-11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 – 10</a:t>
            </a:r>
            <a:r>
              <a:rPr lang="de-DE" baseline="30000">
                <a:solidFill>
                  <a:srgbClr val="009900"/>
                </a:solidFill>
                <a:latin typeface="Times New Roman" pitchFamily="18" charset="0"/>
              </a:rPr>
              <a:t>-10</a:t>
            </a:r>
            <a:r>
              <a:rPr lang="de-DE">
                <a:solidFill>
                  <a:srgbClr val="009900"/>
                </a:solidFill>
                <a:latin typeface="Times New Roman" pitchFamily="18" charset="0"/>
              </a:rPr>
              <a:t> mbar</a:t>
            </a:r>
            <a:endParaRPr lang="de-DE" b="1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 flipV="1">
            <a:off x="6248400" y="3429000"/>
            <a:ext cx="1219200" cy="22860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2758D3-6989-4343-9699-B08F3976BAA4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UHV Experimental Setup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Experimental results for UHV</a:t>
            </a:r>
            <a:endParaRPr lang="pl-PL" dirty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225DF7-3C99-4529-A87D-55B44C20861A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5562600" y="3505200"/>
            <a:ext cx="2390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with LN</a:t>
            </a:r>
            <a:r>
              <a:rPr lang="en-US" sz="2000" baseline="-25000" dirty="0"/>
              <a:t>2</a:t>
            </a:r>
            <a:r>
              <a:rPr lang="en-US" sz="2000" dirty="0"/>
              <a:t> cooling</a:t>
            </a:r>
          </a:p>
          <a:p>
            <a:r>
              <a:rPr lang="de-DE" sz="2000" dirty="0"/>
              <a:t>p</a:t>
            </a:r>
            <a:r>
              <a:rPr lang="de-DE" sz="2000" baseline="-25000" dirty="0"/>
              <a:t>H</a:t>
            </a:r>
            <a:r>
              <a:rPr lang="de-DE" sz="2000" baseline="-48000" dirty="0"/>
              <a:t>2</a:t>
            </a:r>
            <a:r>
              <a:rPr lang="de-DE" sz="2000" baseline="-25000" dirty="0"/>
              <a:t>O</a:t>
            </a:r>
            <a:r>
              <a:rPr lang="de-DE" sz="2000" dirty="0"/>
              <a:t> </a:t>
            </a:r>
            <a:r>
              <a:rPr lang="en-US" sz="2000" dirty="0"/>
              <a:t>~ 5x10</a:t>
            </a:r>
            <a:r>
              <a:rPr lang="en-US" sz="2000" baseline="30000" dirty="0"/>
              <a:t>-12</a:t>
            </a:r>
            <a:r>
              <a:rPr lang="en-US" sz="2000" dirty="0"/>
              <a:t> mbar</a:t>
            </a:r>
          </a:p>
        </p:txBody>
      </p: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762000" y="2590800"/>
            <a:ext cx="4306888" cy="2786063"/>
            <a:chOff x="432" y="1248"/>
            <a:chExt cx="2713" cy="1755"/>
          </a:xfrm>
        </p:grpSpPr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" y="1248"/>
              <a:ext cx="2713" cy="1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Oval 9"/>
            <p:cNvSpPr/>
            <p:nvPr/>
          </p:nvSpPr>
          <p:spPr>
            <a:xfrm>
              <a:off x="540" y="1800"/>
              <a:ext cx="585" cy="3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rot="16200000" flipV="1">
              <a:off x="630" y="2430"/>
              <a:ext cx="630" cy="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0" name="TextBox 15"/>
            <p:cNvSpPr txBox="1">
              <a:spLocks noChangeArrowheads="1"/>
            </p:cNvSpPr>
            <p:nvPr/>
          </p:nvSpPr>
          <p:spPr bwMode="auto">
            <a:xfrm>
              <a:off x="675" y="2790"/>
              <a:ext cx="14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dirty="0">
                  <a:latin typeface="Century Schoolbook" pitchFamily="18" charset="0"/>
                </a:rPr>
                <a:t>Target contamination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72132" y="278605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P~ 8x1</a:t>
            </a:r>
            <a:r>
              <a:rPr lang="en-US" dirty="0" smtClean="0"/>
              <a:t>0</a:t>
            </a:r>
            <a:r>
              <a:rPr lang="en-US" baseline="30000" dirty="0" smtClean="0"/>
              <a:t>-</a:t>
            </a:r>
            <a:r>
              <a:rPr lang="pl-PL" baseline="30000" dirty="0" smtClean="0"/>
              <a:t>10</a:t>
            </a:r>
            <a:r>
              <a:rPr lang="pl-PL" dirty="0" smtClean="0"/>
              <a:t> mbar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3810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2800" b="1">
              <a:solidFill>
                <a:srgbClr val="3333FF"/>
              </a:solidFill>
              <a:latin typeface="Times New Roman" pitchFamily="18" charset="0"/>
            </a:endParaRPr>
          </a:p>
        </p:txBody>
      </p:sp>
      <p:grpSp>
        <p:nvGrpSpPr>
          <p:cNvPr id="38923" name="Group 11"/>
          <p:cNvGrpSpPr>
            <a:grpSpLocks/>
          </p:cNvGrpSpPr>
          <p:nvPr/>
        </p:nvGrpSpPr>
        <p:grpSpPr bwMode="auto">
          <a:xfrm>
            <a:off x="357158" y="1357298"/>
            <a:ext cx="4071966" cy="4286280"/>
            <a:chOff x="240" y="816"/>
            <a:chExt cx="2637" cy="1990"/>
          </a:xfrm>
        </p:grpSpPr>
        <p:pic>
          <p:nvPicPr>
            <p:cNvPr id="38924" name="Picture 1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816"/>
              <a:ext cx="2637" cy="1990"/>
            </a:xfrm>
            <a:prstGeom prst="rect">
              <a:avLst/>
            </a:prstGeom>
            <a:noFill/>
            <a:ln>
              <a:noFill/>
            </a:ln>
            <a:effectLst/>
          </p:spPr>
        </p:pic>
        <p:grpSp>
          <p:nvGrpSpPr>
            <p:cNvPr id="38925" name="Group 13"/>
            <p:cNvGrpSpPr>
              <a:grpSpLocks/>
            </p:cNvGrpSpPr>
            <p:nvPr/>
          </p:nvGrpSpPr>
          <p:grpSpPr bwMode="auto">
            <a:xfrm>
              <a:off x="934" y="1412"/>
              <a:ext cx="720" cy="98"/>
              <a:chOff x="1837" y="1155"/>
              <a:chExt cx="869" cy="98"/>
            </a:xfrm>
          </p:grpSpPr>
          <p:sp>
            <p:nvSpPr>
              <p:cNvPr id="38926" name="Line 14"/>
              <p:cNvSpPr>
                <a:spLocks noChangeShapeType="1"/>
              </p:cNvSpPr>
              <p:nvPr/>
            </p:nvSpPr>
            <p:spPr bwMode="auto">
              <a:xfrm>
                <a:off x="1837" y="1162"/>
                <a:ext cx="8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38927" name="Line 15"/>
              <p:cNvSpPr>
                <a:spLocks noChangeShapeType="1"/>
              </p:cNvSpPr>
              <p:nvPr/>
            </p:nvSpPr>
            <p:spPr bwMode="auto">
              <a:xfrm>
                <a:off x="2706" y="115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38928" name="Line 16"/>
              <p:cNvSpPr>
                <a:spLocks noChangeShapeType="1"/>
              </p:cNvSpPr>
              <p:nvPr/>
            </p:nvSpPr>
            <p:spPr bwMode="auto">
              <a:xfrm>
                <a:off x="1840" y="1162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837" y="1174"/>
              <a:ext cx="2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de-DE" sz="2000" b="1">
                  <a:solidFill>
                    <a:srgbClr val="009900"/>
                  </a:solidFill>
                </a:rPr>
                <a:t>C</a:t>
              </a:r>
            </a:p>
          </p:txBody>
        </p: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1529" y="1181"/>
              <a:ext cx="2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de-DE" sz="2000" b="1">
                  <a:solidFill>
                    <a:srgbClr val="009900"/>
                  </a:solidFill>
                </a:rPr>
                <a:t>O</a:t>
              </a:r>
            </a:p>
          </p:txBody>
        </p:sp>
      </p:grpSp>
      <p:grpSp>
        <p:nvGrpSpPr>
          <p:cNvPr id="38931" name="Group 19"/>
          <p:cNvGrpSpPr>
            <a:grpSpLocks/>
          </p:cNvGrpSpPr>
          <p:nvPr/>
        </p:nvGrpSpPr>
        <p:grpSpPr bwMode="auto">
          <a:xfrm>
            <a:off x="4000496" y="1071546"/>
            <a:ext cx="4691065" cy="4572032"/>
            <a:chOff x="2709" y="765"/>
            <a:chExt cx="2775" cy="2115"/>
          </a:xfrm>
        </p:grpSpPr>
        <p:pic>
          <p:nvPicPr>
            <p:cNvPr id="38932" name="Picture 2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9" y="765"/>
              <a:ext cx="2775" cy="2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4734" y="19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3564" y="201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3969" y="14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8936" name="Text Box 24"/>
            <p:cNvSpPr txBox="1">
              <a:spLocks noChangeArrowheads="1"/>
            </p:cNvSpPr>
            <p:nvPr/>
          </p:nvSpPr>
          <p:spPr bwMode="auto">
            <a:xfrm>
              <a:off x="3879" y="125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 b="1" dirty="0">
                  <a:solidFill>
                    <a:srgbClr val="008000"/>
                  </a:solidFill>
                </a:rPr>
                <a:t>c</a:t>
              </a:r>
              <a:endParaRPr lang="en-US" sz="2400" b="1" dirty="0">
                <a:solidFill>
                  <a:srgbClr val="008000"/>
                </a:solidFill>
              </a:endParaRPr>
            </a:p>
          </p:txBody>
        </p:sp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4599" y="1770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000" b="1" dirty="0">
                  <a:solidFill>
                    <a:srgbClr val="008000"/>
                  </a:solidFill>
                </a:rPr>
                <a:t>O</a:t>
              </a:r>
              <a:endParaRPr lang="en-US" sz="2000" b="1" dirty="0">
                <a:solidFill>
                  <a:srgbClr val="008000"/>
                </a:solidFill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3429" y="2256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000" b="1" dirty="0">
                  <a:solidFill>
                    <a:srgbClr val="008000"/>
                  </a:solidFill>
                </a:rPr>
                <a:t>Zr</a:t>
              </a:r>
              <a:endParaRPr lang="en-US" sz="2000" b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1571604" y="5357826"/>
            <a:ext cx="2047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electron beam 1 keV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5643570" y="5357826"/>
            <a:ext cx="2047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electron beam 3 keV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6286512" y="5643578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dirty="0"/>
              <a:t>N</a:t>
            </a:r>
            <a:r>
              <a:rPr lang="pl-PL" dirty="0" smtClean="0"/>
              <a:t>ew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2758D3-6989-4343-9699-B08F3976BAA4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Auger Spectroscopy Results</a:t>
            </a:r>
            <a:endParaRPr lang="pl-PL" dirty="0"/>
          </a:p>
        </p:txBody>
      </p:sp>
      <p:sp>
        <p:nvSpPr>
          <p:cNvPr id="28" name="TextBox 27"/>
          <p:cNvSpPr txBox="1"/>
          <p:nvPr/>
        </p:nvSpPr>
        <p:spPr>
          <a:xfrm>
            <a:off x="2357422" y="578645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Old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15900" y="3900488"/>
          <a:ext cx="3843338" cy="3084512"/>
        </p:xfrm>
        <a:graphic>
          <a:graphicData uri="http://schemas.openxmlformats.org/presentationml/2006/ole">
            <p:oleObj spid="_x0000_s33794" name="Graph" r:id="rId3" imgW="3844800" imgH="3084480" progId="">
              <p:embed/>
            </p:oleObj>
          </a:graphicData>
        </a:graphic>
      </p:graphicFrame>
      <p:sp>
        <p:nvSpPr>
          <p:cNvPr id="2" name="Title 1"/>
          <p:cNvSpPr>
            <a:spLocks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pl-PL" sz="30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609600" y="4270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3000">
                <a:solidFill>
                  <a:schemeClr val="tx2"/>
                </a:solidFill>
                <a:latin typeface="Times New Roman" pitchFamily="18" charset="0"/>
              </a:rPr>
              <a:t>NEW RESULTS FOR UHV EXPERIMENT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285720" y="1500174"/>
          <a:ext cx="3787775" cy="2952750"/>
        </p:xfrm>
        <a:graphic>
          <a:graphicData uri="http://schemas.openxmlformats.org/presentationml/2006/ole">
            <p:oleObj spid="_x0000_s33798" name="Graph" r:id="rId4" imgW="3787200" imgH="2952000" progId="">
              <p:embed/>
            </p:oleObj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071934" y="450057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dirty="0"/>
              <a:t>Time Dependency of Screening Effect</a:t>
            </a:r>
            <a:endParaRPr lang="en-US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4143372" y="5500702"/>
            <a:ext cx="373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dirty="0"/>
              <a:t>Crystal structure Damage couse of increasing electron effective mass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2758D3-6989-4343-9699-B08F3976BAA4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  <p:sp>
        <p:nvSpPr>
          <p:cNvPr id="10" name="TextBox 9"/>
          <p:cNvSpPr txBox="1"/>
          <p:nvPr/>
        </p:nvSpPr>
        <p:spPr>
          <a:xfrm>
            <a:off x="4071934" y="264318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P~2x1</a:t>
            </a:r>
            <a:r>
              <a:rPr lang="en-US" dirty="0" smtClean="0"/>
              <a:t>0</a:t>
            </a:r>
            <a:r>
              <a:rPr lang="en-US" baseline="30000" dirty="0" smtClean="0"/>
              <a:t>-</a:t>
            </a:r>
            <a:r>
              <a:rPr lang="pl-PL" baseline="30000" dirty="0" smtClean="0"/>
              <a:t>10</a:t>
            </a:r>
            <a:r>
              <a:rPr lang="pl-PL" dirty="0" smtClean="0"/>
              <a:t> mbar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Effective Electron Mass</a:t>
            </a:r>
            <a:endParaRPr lang="pl-PL" dirty="0"/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254D41-9D32-4428-A798-1635FF5CAD74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643042" y="2143116"/>
          <a:ext cx="1778000" cy="928687"/>
        </p:xfrm>
        <a:graphic>
          <a:graphicData uri="http://schemas.openxmlformats.org/presentationml/2006/ole">
            <p:oleObj spid="_x0000_s3074" r:id="rId3" imgW="1054100" imgH="508000" progId="Equation.3">
              <p:embed/>
            </p:oleObj>
          </a:graphicData>
        </a:graphic>
      </p:graphicFrame>
      <p:sp>
        <p:nvSpPr>
          <p:cNvPr id="3078" name="Text Box 33"/>
          <p:cNvSpPr txBox="1">
            <a:spLocks noChangeArrowheads="1"/>
          </p:cNvSpPr>
          <p:nvPr/>
        </p:nvSpPr>
        <p:spPr bwMode="auto">
          <a:xfrm>
            <a:off x="571472" y="521495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entury Schoolbook" pitchFamily="18" charset="0"/>
              </a:rPr>
              <a:t>crystal lattice defects                   effective electron mass &gt; m</a:t>
            </a:r>
            <a:r>
              <a:rPr lang="en-US" baseline="-25000" dirty="0">
                <a:latin typeface="Century Schoolbook" pitchFamily="18" charset="0"/>
              </a:rPr>
              <a:t>e</a:t>
            </a:r>
            <a:r>
              <a:rPr lang="pl-PL" dirty="0">
                <a:latin typeface="Century Schoolbook" pitchFamily="18" charset="0"/>
              </a:rPr>
              <a:t> 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079" name="AutoShape 34"/>
          <p:cNvSpPr>
            <a:spLocks noChangeArrowheads="1"/>
          </p:cNvSpPr>
          <p:nvPr/>
        </p:nvSpPr>
        <p:spPr bwMode="auto">
          <a:xfrm>
            <a:off x="3143240" y="5286388"/>
            <a:ext cx="762000" cy="228600"/>
          </a:xfrm>
          <a:custGeom>
            <a:avLst/>
            <a:gdLst>
              <a:gd name="T0" fmla="*/ 571500 w 21600"/>
              <a:gd name="T1" fmla="*/ 0 h 21600"/>
              <a:gd name="T2" fmla="*/ 0 w 21600"/>
              <a:gd name="T3" fmla="*/ 114300 h 21600"/>
              <a:gd name="T4" fmla="*/ 571500 w 21600"/>
              <a:gd name="T5" fmla="*/ 228600 h 21600"/>
              <a:gd name="T6" fmla="*/ 762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entury Schoolbook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71538" y="3714752"/>
          <a:ext cx="4310063" cy="889000"/>
        </p:xfrm>
        <a:graphic>
          <a:graphicData uri="http://schemas.openxmlformats.org/presentationml/2006/ole">
            <p:oleObj spid="_x0000_s3075" name="Equation" r:id="rId4" imgW="20318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3641</TotalTime>
  <Words>373</Words>
  <Application>Microsoft Office PowerPoint</Application>
  <PresentationFormat>On-screen Show (4:3)</PresentationFormat>
  <Paragraphs>110</Paragraphs>
  <Slides>11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Oriel</vt:lpstr>
      <vt:lpstr>Equation</vt:lpstr>
      <vt:lpstr>Graph</vt:lpstr>
      <vt:lpstr>Formel</vt:lpstr>
      <vt:lpstr>Microsoft Equation 3.0</vt:lpstr>
      <vt:lpstr>New Results for Enhanced Electron Screening in the Deuteron Fusion Reactions</vt:lpstr>
      <vt:lpstr>Introduction- Electron Screening Effect</vt:lpstr>
      <vt:lpstr>Experimental Results for HV</vt:lpstr>
      <vt:lpstr>Experimental Results for HV</vt:lpstr>
      <vt:lpstr>UHV Experimental Setup</vt:lpstr>
      <vt:lpstr>Experimental results for UHV</vt:lpstr>
      <vt:lpstr>Auger Spectroscopy Results</vt:lpstr>
      <vt:lpstr>Slide 8</vt:lpstr>
      <vt:lpstr>Effective Electron Mass</vt:lpstr>
      <vt:lpstr>Summary</vt:lpstr>
      <vt:lpstr>Auger Spectroscopy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Results for Enhanced Electron Screening in the Deuteron Fusion Reactions</dc:title>
  <dc:creator>Prezes</dc:creator>
  <cp:lastModifiedBy>Prezes</cp:lastModifiedBy>
  <cp:revision>248</cp:revision>
  <dcterms:created xsi:type="dcterms:W3CDTF">2011-09-13T06:33:23Z</dcterms:created>
  <dcterms:modified xsi:type="dcterms:W3CDTF">2011-09-21T15:49:57Z</dcterms:modified>
</cp:coreProperties>
</file>